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p:normalViewPr>
  <p:slideViewPr>
    <p:cSldViewPr snapToGrid="0">
      <p:cViewPr varScale="1">
        <p:scale>
          <a:sx n="103" d="100"/>
          <a:sy n="103" d="100"/>
        </p:scale>
        <p:origin x="14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30EB-428B-419B-9752-618E49C2A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1CB6A-E9C0-4D3E-8FAA-F819E430A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C851A2-6B69-453D-95EF-202BC2E2B7C9}"/>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5" name="Footer Placeholder 4">
            <a:extLst>
              <a:ext uri="{FF2B5EF4-FFF2-40B4-BE49-F238E27FC236}">
                <a16:creationId xmlns:a16="http://schemas.microsoft.com/office/drawing/2014/main" id="{7F067131-8D80-4D11-8583-C0E6B350B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FAD68-8F35-4B5F-8A5E-74F0FD1CA94D}"/>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205237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2676-7FE7-4B60-A9FD-86E35E86E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F95E6-9C48-4B09-9D58-A95464B3A7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B8B80-573A-4D25-9ADD-F9B92D0A05E6}"/>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5" name="Footer Placeholder 4">
            <a:extLst>
              <a:ext uri="{FF2B5EF4-FFF2-40B4-BE49-F238E27FC236}">
                <a16:creationId xmlns:a16="http://schemas.microsoft.com/office/drawing/2014/main" id="{98D3248A-0995-4B1D-A3C5-C020B0A87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9DA11-C576-4B12-A531-BD542B5257DB}"/>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303356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07A47-1ED7-4B76-88C3-E45251CDC4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9AC65-6A07-4105-A865-2E87E2F5EC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852E7-7DDD-49BC-8F1C-FF6E5DD2411A}"/>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5" name="Footer Placeholder 4">
            <a:extLst>
              <a:ext uri="{FF2B5EF4-FFF2-40B4-BE49-F238E27FC236}">
                <a16:creationId xmlns:a16="http://schemas.microsoft.com/office/drawing/2014/main" id="{A9FAC44A-6EF6-49A1-A82F-8027BA6ED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6D16B-6F29-4620-9968-BA2A76AD96C9}"/>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392795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8B2B-CEAD-40F5-995C-F486A0407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60263-1438-4E75-B549-F6EAA6943D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62EDC-F268-428E-8BB2-EF5841F73C7A}"/>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5" name="Footer Placeholder 4">
            <a:extLst>
              <a:ext uri="{FF2B5EF4-FFF2-40B4-BE49-F238E27FC236}">
                <a16:creationId xmlns:a16="http://schemas.microsoft.com/office/drawing/2014/main" id="{E7896A70-CAE3-4221-A226-6665375AB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E86FE-537E-42FB-A362-C5892BD6D013}"/>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25888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57C-2034-4A27-ACA0-C40E6FF80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0F2E7-EC98-4A69-9EDD-4A2D5273D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D04C63-06BD-4432-8338-592C031C0100}"/>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5" name="Footer Placeholder 4">
            <a:extLst>
              <a:ext uri="{FF2B5EF4-FFF2-40B4-BE49-F238E27FC236}">
                <a16:creationId xmlns:a16="http://schemas.microsoft.com/office/drawing/2014/main" id="{F74CDB08-4DD5-49F9-89B0-1AF08C80E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0615D-2EEA-4724-A5BA-F071E2258386}"/>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196068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54D3-A9FD-4586-A71C-EC4F32491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54340-CED9-43DF-9EDC-4B508D8E0F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AB384-3369-4A03-8F48-333D3048BE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7513C-D8E6-4E69-9CDF-37B2AAC09F1D}"/>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6" name="Footer Placeholder 5">
            <a:extLst>
              <a:ext uri="{FF2B5EF4-FFF2-40B4-BE49-F238E27FC236}">
                <a16:creationId xmlns:a16="http://schemas.microsoft.com/office/drawing/2014/main" id="{F30136F7-6048-4E83-97F8-7BD4E571A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5C13E-31E3-4097-93E9-47BFE816A17E}"/>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33546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7B7F-E4BD-48A1-92E9-3A0247D31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A5D8FC-A1F2-4888-867C-B5377A3EB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DD3A27-7F42-4C83-B1CB-6D4EE25368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122C1-48A7-49CE-9B79-FFC66B86CB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E3032B-52EB-4705-8987-F35CA4F1AD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9CD26E-68FC-4ED4-B789-3F7F2BAF24C7}"/>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8" name="Footer Placeholder 7">
            <a:extLst>
              <a:ext uri="{FF2B5EF4-FFF2-40B4-BE49-F238E27FC236}">
                <a16:creationId xmlns:a16="http://schemas.microsoft.com/office/drawing/2014/main" id="{410CDE56-1084-4A88-85BB-E689406049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B5024C-7FA3-4CF8-A44F-0481FDD53584}"/>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138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13BE-689F-405E-A888-0D384E896E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C3DD9-0A36-4F72-88C6-E3731BACFBE0}"/>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4" name="Footer Placeholder 3">
            <a:extLst>
              <a:ext uri="{FF2B5EF4-FFF2-40B4-BE49-F238E27FC236}">
                <a16:creationId xmlns:a16="http://schemas.microsoft.com/office/drawing/2014/main" id="{6172E95F-84AB-4220-B05A-CFA1935DFA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3BC17-BF56-45D8-9EE8-ED2C3FF255A7}"/>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174209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910B2-79B0-47E5-8CA7-C881D6598120}"/>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3" name="Footer Placeholder 2">
            <a:extLst>
              <a:ext uri="{FF2B5EF4-FFF2-40B4-BE49-F238E27FC236}">
                <a16:creationId xmlns:a16="http://schemas.microsoft.com/office/drawing/2014/main" id="{39E92813-3A0D-419F-9843-3859C89044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C1D886-22AA-4422-A74D-E4221C769584}"/>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289781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B2A7-DD9B-4248-9C15-9EE0ECB69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BEBF2-6D48-4F51-B954-5AA300E1F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A6A6E8-FC4B-470B-B9A6-5D9C3B5B4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14AD0C-2697-49AC-BECE-383F84668D26}"/>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6" name="Footer Placeholder 5">
            <a:extLst>
              <a:ext uri="{FF2B5EF4-FFF2-40B4-BE49-F238E27FC236}">
                <a16:creationId xmlns:a16="http://schemas.microsoft.com/office/drawing/2014/main" id="{1CA51C69-9EF1-44EF-9BA1-62F99B12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211D2-EA8A-443A-AD84-0F2B1CFFD85A}"/>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122031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A5D4-08F6-4034-BE94-014E78238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E3EB28-2A1F-45FC-BD66-4933B66EA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7541A-0817-4BB3-A746-C82A746E4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B8B03C-6F02-4467-987A-EDDD8E97DB8B}"/>
              </a:ext>
            </a:extLst>
          </p:cNvPr>
          <p:cNvSpPr>
            <a:spLocks noGrp="1"/>
          </p:cNvSpPr>
          <p:nvPr>
            <p:ph type="dt" sz="half" idx="10"/>
          </p:nvPr>
        </p:nvSpPr>
        <p:spPr/>
        <p:txBody>
          <a:bodyPr/>
          <a:lstStyle/>
          <a:p>
            <a:fld id="{C0F6956F-1483-4AC5-BB54-0B8C0090923F}" type="datetimeFigureOut">
              <a:rPr lang="en-US" smtClean="0"/>
              <a:t>12/14/2018</a:t>
            </a:fld>
            <a:endParaRPr lang="en-US"/>
          </a:p>
        </p:txBody>
      </p:sp>
      <p:sp>
        <p:nvSpPr>
          <p:cNvPr id="6" name="Footer Placeholder 5">
            <a:extLst>
              <a:ext uri="{FF2B5EF4-FFF2-40B4-BE49-F238E27FC236}">
                <a16:creationId xmlns:a16="http://schemas.microsoft.com/office/drawing/2014/main" id="{370CA7BA-16DE-40E2-B330-CD0FA6935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10DCB-92AF-4C1D-AA1F-DE8CACDD5489}"/>
              </a:ext>
            </a:extLst>
          </p:cNvPr>
          <p:cNvSpPr>
            <a:spLocks noGrp="1"/>
          </p:cNvSpPr>
          <p:nvPr>
            <p:ph type="sldNum" sz="quarter" idx="12"/>
          </p:nvPr>
        </p:nvSpPr>
        <p:spPr/>
        <p:txBody>
          <a:bodyPr/>
          <a:lstStyle/>
          <a:p>
            <a:fld id="{E069971A-E543-4064-8FA2-640F547D0FE7}" type="slidenum">
              <a:rPr lang="en-US" smtClean="0"/>
              <a:t>‹#›</a:t>
            </a:fld>
            <a:endParaRPr lang="en-US"/>
          </a:p>
        </p:txBody>
      </p:sp>
    </p:spTree>
    <p:extLst>
      <p:ext uri="{BB962C8B-B14F-4D97-AF65-F5344CB8AC3E}">
        <p14:creationId xmlns:p14="http://schemas.microsoft.com/office/powerpoint/2010/main" val="323545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CEA43-FD18-4873-B637-E45770DDA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A0864-E3C7-4FAA-8E5C-76BCA279F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6980F-F28B-457B-80CF-0B4A6816B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6956F-1483-4AC5-BB54-0B8C0090923F}" type="datetimeFigureOut">
              <a:rPr lang="en-US" smtClean="0"/>
              <a:t>12/14/2018</a:t>
            </a:fld>
            <a:endParaRPr lang="en-US"/>
          </a:p>
        </p:txBody>
      </p:sp>
      <p:sp>
        <p:nvSpPr>
          <p:cNvPr id="5" name="Footer Placeholder 4">
            <a:extLst>
              <a:ext uri="{FF2B5EF4-FFF2-40B4-BE49-F238E27FC236}">
                <a16:creationId xmlns:a16="http://schemas.microsoft.com/office/drawing/2014/main" id="{18171A7A-7CB5-4F7E-BAC2-72DCF054D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8C91F4-7C07-484E-8346-0EEB502C9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9971A-E543-4064-8FA2-640F547D0FE7}" type="slidenum">
              <a:rPr lang="en-US" smtClean="0"/>
              <a:t>‹#›</a:t>
            </a:fld>
            <a:endParaRPr lang="en-US"/>
          </a:p>
        </p:txBody>
      </p:sp>
    </p:spTree>
    <p:extLst>
      <p:ext uri="{BB962C8B-B14F-4D97-AF65-F5344CB8AC3E}">
        <p14:creationId xmlns:p14="http://schemas.microsoft.com/office/powerpoint/2010/main" val="338593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23B478E-3835-42E9-BA79-4EFFD03F9D2D}"/>
              </a:ext>
            </a:extLst>
          </p:cNvPr>
          <p:cNvSpPr/>
          <p:nvPr/>
        </p:nvSpPr>
        <p:spPr>
          <a:xfrm>
            <a:off x="1701101" y="4549001"/>
            <a:ext cx="8407400" cy="1225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53F39A4-EE4D-4881-8103-80DA4AEEC5B9}"/>
              </a:ext>
            </a:extLst>
          </p:cNvPr>
          <p:cNvSpPr/>
          <p:nvPr/>
        </p:nvSpPr>
        <p:spPr>
          <a:xfrm>
            <a:off x="1709490" y="2818410"/>
            <a:ext cx="8407400" cy="12255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BE79D9A-2D7C-46E3-91A2-64851A250538}"/>
              </a:ext>
            </a:extLst>
          </p:cNvPr>
          <p:cNvSpPr/>
          <p:nvPr/>
        </p:nvSpPr>
        <p:spPr>
          <a:xfrm>
            <a:off x="1709490" y="1108570"/>
            <a:ext cx="8407400" cy="12255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297440A-FE78-4C82-BA19-E3A9BEBEB3E2}"/>
              </a:ext>
            </a:extLst>
          </p:cNvPr>
          <p:cNvSpPr txBox="1"/>
          <p:nvPr/>
        </p:nvSpPr>
        <p:spPr>
          <a:xfrm>
            <a:off x="1954635" y="1325460"/>
            <a:ext cx="1123897" cy="369332"/>
          </a:xfrm>
          <a:prstGeom prst="rect">
            <a:avLst/>
          </a:prstGeom>
          <a:noFill/>
        </p:spPr>
        <p:txBody>
          <a:bodyPr wrap="none" rtlCol="0">
            <a:spAutoFit/>
          </a:bodyPr>
          <a:lstStyle/>
          <a:p>
            <a:r>
              <a:rPr lang="en-US" b="1" dirty="0">
                <a:solidFill>
                  <a:schemeClr val="bg1"/>
                </a:solidFill>
              </a:rPr>
              <a:t>Front-End</a:t>
            </a:r>
          </a:p>
        </p:txBody>
      </p:sp>
      <p:sp>
        <p:nvSpPr>
          <p:cNvPr id="49" name="TextBox 48">
            <a:extLst>
              <a:ext uri="{FF2B5EF4-FFF2-40B4-BE49-F238E27FC236}">
                <a16:creationId xmlns:a16="http://schemas.microsoft.com/office/drawing/2014/main" id="{92DF5DA4-EE79-4C0E-B936-CF959E6E341D}"/>
              </a:ext>
            </a:extLst>
          </p:cNvPr>
          <p:cNvSpPr txBox="1"/>
          <p:nvPr/>
        </p:nvSpPr>
        <p:spPr>
          <a:xfrm>
            <a:off x="1954634" y="1812022"/>
            <a:ext cx="3668377" cy="307777"/>
          </a:xfrm>
          <a:prstGeom prst="rect">
            <a:avLst/>
          </a:prstGeom>
          <a:noFill/>
        </p:spPr>
        <p:txBody>
          <a:bodyPr wrap="none" rtlCol="0">
            <a:spAutoFit/>
          </a:bodyPr>
          <a:lstStyle/>
          <a:p>
            <a:r>
              <a:rPr lang="en-US" sz="1400" dirty="0">
                <a:solidFill>
                  <a:schemeClr val="bg1"/>
                </a:solidFill>
              </a:rPr>
              <a:t>HTML5, Bootstrap 4.0, jQuery 3.3.1, </a:t>
            </a:r>
            <a:r>
              <a:rPr lang="en-US" sz="1400" dirty="0" err="1">
                <a:solidFill>
                  <a:schemeClr val="bg1"/>
                </a:solidFill>
              </a:rPr>
              <a:t>Datatables</a:t>
            </a:r>
            <a:r>
              <a:rPr lang="en-US" sz="1400" dirty="0">
                <a:solidFill>
                  <a:schemeClr val="bg1"/>
                </a:solidFill>
              </a:rPr>
              <a:t>,</a:t>
            </a:r>
          </a:p>
        </p:txBody>
      </p:sp>
      <p:sp>
        <p:nvSpPr>
          <p:cNvPr id="50" name="TextBox 49">
            <a:extLst>
              <a:ext uri="{FF2B5EF4-FFF2-40B4-BE49-F238E27FC236}">
                <a16:creationId xmlns:a16="http://schemas.microsoft.com/office/drawing/2014/main" id="{B9014D66-F4F0-422B-B5AD-1A15AB172275}"/>
              </a:ext>
            </a:extLst>
          </p:cNvPr>
          <p:cNvSpPr txBox="1"/>
          <p:nvPr/>
        </p:nvSpPr>
        <p:spPr>
          <a:xfrm>
            <a:off x="1954633" y="3017403"/>
            <a:ext cx="1064715" cy="369332"/>
          </a:xfrm>
          <a:prstGeom prst="rect">
            <a:avLst/>
          </a:prstGeom>
          <a:noFill/>
        </p:spPr>
        <p:txBody>
          <a:bodyPr wrap="none" rtlCol="0">
            <a:spAutoFit/>
          </a:bodyPr>
          <a:lstStyle/>
          <a:p>
            <a:r>
              <a:rPr lang="en-US" b="1" dirty="0">
                <a:solidFill>
                  <a:schemeClr val="bg1"/>
                </a:solidFill>
              </a:rPr>
              <a:t>Back-End</a:t>
            </a:r>
          </a:p>
        </p:txBody>
      </p:sp>
      <p:sp>
        <p:nvSpPr>
          <p:cNvPr id="51" name="TextBox 50">
            <a:extLst>
              <a:ext uri="{FF2B5EF4-FFF2-40B4-BE49-F238E27FC236}">
                <a16:creationId xmlns:a16="http://schemas.microsoft.com/office/drawing/2014/main" id="{0002F5E9-80D6-4FEA-89E5-9DABF69442DB}"/>
              </a:ext>
            </a:extLst>
          </p:cNvPr>
          <p:cNvSpPr txBox="1"/>
          <p:nvPr/>
        </p:nvSpPr>
        <p:spPr>
          <a:xfrm>
            <a:off x="1954632" y="3503965"/>
            <a:ext cx="867738" cy="307777"/>
          </a:xfrm>
          <a:prstGeom prst="rect">
            <a:avLst/>
          </a:prstGeom>
          <a:noFill/>
        </p:spPr>
        <p:txBody>
          <a:bodyPr wrap="none" rtlCol="0">
            <a:spAutoFit/>
          </a:bodyPr>
          <a:lstStyle/>
          <a:p>
            <a:r>
              <a:rPr lang="en-US" sz="1400" dirty="0">
                <a:solidFill>
                  <a:schemeClr val="bg1"/>
                </a:solidFill>
              </a:rPr>
              <a:t>PHP, PDO</a:t>
            </a:r>
          </a:p>
        </p:txBody>
      </p:sp>
      <p:sp>
        <p:nvSpPr>
          <p:cNvPr id="52" name="TextBox 51">
            <a:extLst>
              <a:ext uri="{FF2B5EF4-FFF2-40B4-BE49-F238E27FC236}">
                <a16:creationId xmlns:a16="http://schemas.microsoft.com/office/drawing/2014/main" id="{42FC87BD-E561-4B5E-B634-49F649E84CC4}"/>
              </a:ext>
            </a:extLst>
          </p:cNvPr>
          <p:cNvSpPr txBox="1"/>
          <p:nvPr/>
        </p:nvSpPr>
        <p:spPr>
          <a:xfrm>
            <a:off x="1954634" y="4709347"/>
            <a:ext cx="1077987" cy="369332"/>
          </a:xfrm>
          <a:prstGeom prst="rect">
            <a:avLst/>
          </a:prstGeom>
          <a:noFill/>
        </p:spPr>
        <p:txBody>
          <a:bodyPr wrap="none" rtlCol="0">
            <a:spAutoFit/>
          </a:bodyPr>
          <a:lstStyle/>
          <a:p>
            <a:r>
              <a:rPr lang="en-US" b="1" dirty="0">
                <a:solidFill>
                  <a:schemeClr val="bg1"/>
                </a:solidFill>
              </a:rPr>
              <a:t>Database</a:t>
            </a:r>
          </a:p>
        </p:txBody>
      </p:sp>
      <p:sp>
        <p:nvSpPr>
          <p:cNvPr id="53" name="TextBox 52">
            <a:extLst>
              <a:ext uri="{FF2B5EF4-FFF2-40B4-BE49-F238E27FC236}">
                <a16:creationId xmlns:a16="http://schemas.microsoft.com/office/drawing/2014/main" id="{EE2351C9-4B1B-4DF2-9DD4-B573550047CF}"/>
              </a:ext>
            </a:extLst>
          </p:cNvPr>
          <p:cNvSpPr txBox="1"/>
          <p:nvPr/>
        </p:nvSpPr>
        <p:spPr>
          <a:xfrm>
            <a:off x="1954633" y="5195909"/>
            <a:ext cx="2126031" cy="307777"/>
          </a:xfrm>
          <a:prstGeom prst="rect">
            <a:avLst/>
          </a:prstGeom>
          <a:noFill/>
        </p:spPr>
        <p:txBody>
          <a:bodyPr wrap="none" rtlCol="0">
            <a:spAutoFit/>
          </a:bodyPr>
          <a:lstStyle/>
          <a:p>
            <a:r>
              <a:rPr lang="en-US" sz="1400" dirty="0">
                <a:solidFill>
                  <a:schemeClr val="bg1"/>
                </a:solidFill>
              </a:rPr>
              <a:t>MySQL, Stored Procedures</a:t>
            </a:r>
          </a:p>
        </p:txBody>
      </p:sp>
      <p:sp>
        <p:nvSpPr>
          <p:cNvPr id="54" name="Rectangle 53">
            <a:extLst>
              <a:ext uri="{FF2B5EF4-FFF2-40B4-BE49-F238E27FC236}">
                <a16:creationId xmlns:a16="http://schemas.microsoft.com/office/drawing/2014/main" id="{33D3F743-D9BD-4FCC-BF5A-1EB683A32B63}"/>
              </a:ext>
            </a:extLst>
          </p:cNvPr>
          <p:cNvSpPr/>
          <p:nvPr/>
        </p:nvSpPr>
        <p:spPr>
          <a:xfrm>
            <a:off x="5821028" y="1118729"/>
            <a:ext cx="4269763" cy="57292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VIEW (HTML5)</a:t>
            </a:r>
          </a:p>
        </p:txBody>
      </p:sp>
      <p:sp>
        <p:nvSpPr>
          <p:cNvPr id="60" name="Rectangle 59">
            <a:extLst>
              <a:ext uri="{FF2B5EF4-FFF2-40B4-BE49-F238E27FC236}">
                <a16:creationId xmlns:a16="http://schemas.microsoft.com/office/drawing/2014/main" id="{F7E2BBA7-9E8F-4215-BE80-2DFEA05B0741}"/>
              </a:ext>
            </a:extLst>
          </p:cNvPr>
          <p:cNvSpPr/>
          <p:nvPr/>
        </p:nvSpPr>
        <p:spPr>
          <a:xfrm>
            <a:off x="5818935" y="1694792"/>
            <a:ext cx="4269763" cy="605370"/>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jQuery:</a:t>
            </a:r>
          </a:p>
        </p:txBody>
      </p:sp>
      <p:sp>
        <p:nvSpPr>
          <p:cNvPr id="61" name="Rectangle 60">
            <a:extLst>
              <a:ext uri="{FF2B5EF4-FFF2-40B4-BE49-F238E27FC236}">
                <a16:creationId xmlns:a16="http://schemas.microsoft.com/office/drawing/2014/main" id="{DA004104-A47B-414E-9488-069D6C91E167}"/>
              </a:ext>
            </a:extLst>
          </p:cNvPr>
          <p:cNvSpPr/>
          <p:nvPr/>
        </p:nvSpPr>
        <p:spPr>
          <a:xfrm>
            <a:off x="8628712" y="1933917"/>
            <a:ext cx="1459223" cy="369332"/>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Ajax</a:t>
            </a:r>
          </a:p>
        </p:txBody>
      </p:sp>
      <p:sp>
        <p:nvSpPr>
          <p:cNvPr id="47" name="Arrow: Up-Down 46">
            <a:extLst>
              <a:ext uri="{FF2B5EF4-FFF2-40B4-BE49-F238E27FC236}">
                <a16:creationId xmlns:a16="http://schemas.microsoft.com/office/drawing/2014/main" id="{220DBCBC-AD53-4EBF-8D30-494E559062E7}"/>
              </a:ext>
            </a:extLst>
          </p:cNvPr>
          <p:cNvSpPr/>
          <p:nvPr/>
        </p:nvSpPr>
        <p:spPr>
          <a:xfrm>
            <a:off x="9214306" y="2323950"/>
            <a:ext cx="288034" cy="476512"/>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8D4F779-F744-40D6-B4A8-30F1F6639AC3}"/>
              </a:ext>
            </a:extLst>
          </p:cNvPr>
          <p:cNvSpPr txBox="1"/>
          <p:nvPr/>
        </p:nvSpPr>
        <p:spPr>
          <a:xfrm>
            <a:off x="8628712" y="2352068"/>
            <a:ext cx="591829" cy="369332"/>
          </a:xfrm>
          <a:prstGeom prst="rect">
            <a:avLst/>
          </a:prstGeom>
          <a:noFill/>
        </p:spPr>
        <p:txBody>
          <a:bodyPr wrap="none" rtlCol="0">
            <a:spAutoFit/>
          </a:bodyPr>
          <a:lstStyle/>
          <a:p>
            <a:r>
              <a:rPr lang="en-US" dirty="0"/>
              <a:t>Json</a:t>
            </a:r>
          </a:p>
        </p:txBody>
      </p:sp>
      <p:sp>
        <p:nvSpPr>
          <p:cNvPr id="66" name="Rectangle 65">
            <a:extLst>
              <a:ext uri="{FF2B5EF4-FFF2-40B4-BE49-F238E27FC236}">
                <a16:creationId xmlns:a16="http://schemas.microsoft.com/office/drawing/2014/main" id="{775032F9-C388-47BE-8405-62F47035BE33}"/>
              </a:ext>
            </a:extLst>
          </p:cNvPr>
          <p:cNvSpPr/>
          <p:nvPr/>
        </p:nvSpPr>
        <p:spPr>
          <a:xfrm>
            <a:off x="5821028" y="2831696"/>
            <a:ext cx="4269763" cy="572925"/>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PHP Service</a:t>
            </a:r>
          </a:p>
        </p:txBody>
      </p:sp>
      <p:sp>
        <p:nvSpPr>
          <p:cNvPr id="67" name="Rectangle 66">
            <a:extLst>
              <a:ext uri="{FF2B5EF4-FFF2-40B4-BE49-F238E27FC236}">
                <a16:creationId xmlns:a16="http://schemas.microsoft.com/office/drawing/2014/main" id="{482B55E3-EA48-42DC-A8F8-298D27C0C30E}"/>
              </a:ext>
            </a:extLst>
          </p:cNvPr>
          <p:cNvSpPr/>
          <p:nvPr/>
        </p:nvSpPr>
        <p:spPr>
          <a:xfrm>
            <a:off x="5818935" y="3407759"/>
            <a:ext cx="4269763" cy="605370"/>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PHP Manager(Library)</a:t>
            </a:r>
          </a:p>
        </p:txBody>
      </p:sp>
      <p:sp>
        <p:nvSpPr>
          <p:cNvPr id="68" name="Rectangle 67">
            <a:extLst>
              <a:ext uri="{FF2B5EF4-FFF2-40B4-BE49-F238E27FC236}">
                <a16:creationId xmlns:a16="http://schemas.microsoft.com/office/drawing/2014/main" id="{0C671674-7A72-401A-A965-C6EE8E6A53D9}"/>
              </a:ext>
            </a:extLst>
          </p:cNvPr>
          <p:cNvSpPr/>
          <p:nvPr/>
        </p:nvSpPr>
        <p:spPr>
          <a:xfrm>
            <a:off x="8833607" y="3646884"/>
            <a:ext cx="1254328" cy="369332"/>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PDO</a:t>
            </a:r>
          </a:p>
        </p:txBody>
      </p:sp>
      <p:sp>
        <p:nvSpPr>
          <p:cNvPr id="69" name="Rectangle 68">
            <a:extLst>
              <a:ext uri="{FF2B5EF4-FFF2-40B4-BE49-F238E27FC236}">
                <a16:creationId xmlns:a16="http://schemas.microsoft.com/office/drawing/2014/main" id="{F6336F06-63AF-4AAD-B923-49A7FD600970}"/>
              </a:ext>
            </a:extLst>
          </p:cNvPr>
          <p:cNvSpPr/>
          <p:nvPr/>
        </p:nvSpPr>
        <p:spPr>
          <a:xfrm>
            <a:off x="8628711" y="2833863"/>
            <a:ext cx="1459223" cy="369332"/>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Json Encoder</a:t>
            </a:r>
          </a:p>
        </p:txBody>
      </p:sp>
      <p:sp>
        <p:nvSpPr>
          <p:cNvPr id="70" name="Arrow: Up-Down 69">
            <a:extLst>
              <a:ext uri="{FF2B5EF4-FFF2-40B4-BE49-F238E27FC236}">
                <a16:creationId xmlns:a16="http://schemas.microsoft.com/office/drawing/2014/main" id="{EE3846D3-022F-4721-97EB-0A043AE8897B}"/>
              </a:ext>
            </a:extLst>
          </p:cNvPr>
          <p:cNvSpPr/>
          <p:nvPr/>
        </p:nvSpPr>
        <p:spPr>
          <a:xfrm>
            <a:off x="9214306" y="4043960"/>
            <a:ext cx="288034" cy="476512"/>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5E7A0D3-1E1F-4992-ABD8-71932B0EF375}"/>
              </a:ext>
            </a:extLst>
          </p:cNvPr>
          <p:cNvSpPr txBox="1"/>
          <p:nvPr/>
        </p:nvSpPr>
        <p:spPr>
          <a:xfrm>
            <a:off x="7982759" y="4105634"/>
            <a:ext cx="1242648" cy="338554"/>
          </a:xfrm>
          <a:prstGeom prst="rect">
            <a:avLst/>
          </a:prstGeom>
          <a:noFill/>
        </p:spPr>
        <p:txBody>
          <a:bodyPr wrap="none" rtlCol="0">
            <a:spAutoFit/>
          </a:bodyPr>
          <a:lstStyle/>
          <a:p>
            <a:r>
              <a:rPr lang="en-US" sz="1600" dirty="0" err="1"/>
              <a:t>PDO_MySQL</a:t>
            </a:r>
            <a:endParaRPr lang="en-US" sz="1600" dirty="0"/>
          </a:p>
        </p:txBody>
      </p:sp>
      <p:sp>
        <p:nvSpPr>
          <p:cNvPr id="72" name="Rectangle 71">
            <a:extLst>
              <a:ext uri="{FF2B5EF4-FFF2-40B4-BE49-F238E27FC236}">
                <a16:creationId xmlns:a16="http://schemas.microsoft.com/office/drawing/2014/main" id="{68527BF0-7844-4ADE-A0C8-7659F2AC0931}"/>
              </a:ext>
            </a:extLst>
          </p:cNvPr>
          <p:cNvSpPr/>
          <p:nvPr/>
        </p:nvSpPr>
        <p:spPr>
          <a:xfrm>
            <a:off x="5821028" y="4560377"/>
            <a:ext cx="4269763" cy="1189053"/>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My SQL</a:t>
            </a:r>
          </a:p>
        </p:txBody>
      </p:sp>
      <p:sp>
        <p:nvSpPr>
          <p:cNvPr id="75" name="Rectangle 74">
            <a:extLst>
              <a:ext uri="{FF2B5EF4-FFF2-40B4-BE49-F238E27FC236}">
                <a16:creationId xmlns:a16="http://schemas.microsoft.com/office/drawing/2014/main" id="{E7C33CD5-C96C-4BCD-AD87-78F7494E2299}"/>
              </a:ext>
            </a:extLst>
          </p:cNvPr>
          <p:cNvSpPr/>
          <p:nvPr/>
        </p:nvSpPr>
        <p:spPr>
          <a:xfrm>
            <a:off x="8628711" y="4562544"/>
            <a:ext cx="1459223" cy="369332"/>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Stored Procedure</a:t>
            </a:r>
          </a:p>
        </p:txBody>
      </p:sp>
      <p:sp>
        <p:nvSpPr>
          <p:cNvPr id="59" name="Arrow: Up-Down 58">
            <a:extLst>
              <a:ext uri="{FF2B5EF4-FFF2-40B4-BE49-F238E27FC236}">
                <a16:creationId xmlns:a16="http://schemas.microsoft.com/office/drawing/2014/main" id="{21C177B8-2068-47E8-8EAC-6B055F3DA91C}"/>
              </a:ext>
            </a:extLst>
          </p:cNvPr>
          <p:cNvSpPr/>
          <p:nvPr/>
        </p:nvSpPr>
        <p:spPr>
          <a:xfrm>
            <a:off x="6920918"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Up-Down 76">
            <a:extLst>
              <a:ext uri="{FF2B5EF4-FFF2-40B4-BE49-F238E27FC236}">
                <a16:creationId xmlns:a16="http://schemas.microsoft.com/office/drawing/2014/main" id="{678023A1-C285-425D-96C2-58EAD235FFEA}"/>
              </a:ext>
            </a:extLst>
          </p:cNvPr>
          <p:cNvSpPr/>
          <p:nvPr/>
        </p:nvSpPr>
        <p:spPr>
          <a:xfrm>
            <a:off x="7239114"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Up-Down 77">
            <a:extLst>
              <a:ext uri="{FF2B5EF4-FFF2-40B4-BE49-F238E27FC236}">
                <a16:creationId xmlns:a16="http://schemas.microsoft.com/office/drawing/2014/main" id="{99ABB943-4E05-4A30-9F95-DDC0D27BDCA3}"/>
              </a:ext>
            </a:extLst>
          </p:cNvPr>
          <p:cNvSpPr/>
          <p:nvPr/>
        </p:nvSpPr>
        <p:spPr>
          <a:xfrm>
            <a:off x="7557310"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Up-Down 78">
            <a:extLst>
              <a:ext uri="{FF2B5EF4-FFF2-40B4-BE49-F238E27FC236}">
                <a16:creationId xmlns:a16="http://schemas.microsoft.com/office/drawing/2014/main" id="{9E358B58-4782-41FF-8208-A0022A70ED1E}"/>
              </a:ext>
            </a:extLst>
          </p:cNvPr>
          <p:cNvSpPr/>
          <p:nvPr/>
        </p:nvSpPr>
        <p:spPr>
          <a:xfrm>
            <a:off x="7875506"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row: Up-Down 79">
            <a:extLst>
              <a:ext uri="{FF2B5EF4-FFF2-40B4-BE49-F238E27FC236}">
                <a16:creationId xmlns:a16="http://schemas.microsoft.com/office/drawing/2014/main" id="{0BE43011-EE00-4033-BE42-35516B79EDD5}"/>
              </a:ext>
            </a:extLst>
          </p:cNvPr>
          <p:cNvSpPr/>
          <p:nvPr/>
        </p:nvSpPr>
        <p:spPr>
          <a:xfrm>
            <a:off x="8193702"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Up-Down 80">
            <a:extLst>
              <a:ext uri="{FF2B5EF4-FFF2-40B4-BE49-F238E27FC236}">
                <a16:creationId xmlns:a16="http://schemas.microsoft.com/office/drawing/2014/main" id="{9348E3DF-077C-4719-B9BB-900279288E68}"/>
              </a:ext>
            </a:extLst>
          </p:cNvPr>
          <p:cNvSpPr/>
          <p:nvPr/>
        </p:nvSpPr>
        <p:spPr>
          <a:xfrm>
            <a:off x="8511898"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Up-Down 81">
            <a:extLst>
              <a:ext uri="{FF2B5EF4-FFF2-40B4-BE49-F238E27FC236}">
                <a16:creationId xmlns:a16="http://schemas.microsoft.com/office/drawing/2014/main" id="{989E3907-1BD7-450A-9F9E-709A0A1532FC}"/>
              </a:ext>
            </a:extLst>
          </p:cNvPr>
          <p:cNvSpPr/>
          <p:nvPr/>
        </p:nvSpPr>
        <p:spPr>
          <a:xfrm>
            <a:off x="8830096" y="1596244"/>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Down 82">
            <a:extLst>
              <a:ext uri="{FF2B5EF4-FFF2-40B4-BE49-F238E27FC236}">
                <a16:creationId xmlns:a16="http://schemas.microsoft.com/office/drawing/2014/main" id="{EA0CCDEA-06D5-4388-8315-CE6127167017}"/>
              </a:ext>
            </a:extLst>
          </p:cNvPr>
          <p:cNvSpPr/>
          <p:nvPr/>
        </p:nvSpPr>
        <p:spPr>
          <a:xfrm>
            <a:off x="6949694"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Arrow: Up-Down 83">
            <a:extLst>
              <a:ext uri="{FF2B5EF4-FFF2-40B4-BE49-F238E27FC236}">
                <a16:creationId xmlns:a16="http://schemas.microsoft.com/office/drawing/2014/main" id="{958A382E-9AA5-46C2-BB52-E5FCCED02519}"/>
              </a:ext>
            </a:extLst>
          </p:cNvPr>
          <p:cNvSpPr/>
          <p:nvPr/>
        </p:nvSpPr>
        <p:spPr>
          <a:xfrm>
            <a:off x="7267890"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Up-Down 84">
            <a:extLst>
              <a:ext uri="{FF2B5EF4-FFF2-40B4-BE49-F238E27FC236}">
                <a16:creationId xmlns:a16="http://schemas.microsoft.com/office/drawing/2014/main" id="{BC311C11-14E8-42D8-891A-EA074F78484F}"/>
              </a:ext>
            </a:extLst>
          </p:cNvPr>
          <p:cNvSpPr/>
          <p:nvPr/>
        </p:nvSpPr>
        <p:spPr>
          <a:xfrm>
            <a:off x="7586086"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row: Up-Down 85">
            <a:extLst>
              <a:ext uri="{FF2B5EF4-FFF2-40B4-BE49-F238E27FC236}">
                <a16:creationId xmlns:a16="http://schemas.microsoft.com/office/drawing/2014/main" id="{DDCC8822-9D83-43C6-A150-2766B5BBBAE7}"/>
              </a:ext>
            </a:extLst>
          </p:cNvPr>
          <p:cNvSpPr/>
          <p:nvPr/>
        </p:nvSpPr>
        <p:spPr>
          <a:xfrm>
            <a:off x="7904282"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Up-Down 86">
            <a:extLst>
              <a:ext uri="{FF2B5EF4-FFF2-40B4-BE49-F238E27FC236}">
                <a16:creationId xmlns:a16="http://schemas.microsoft.com/office/drawing/2014/main" id="{170EF660-61CA-4251-B573-CDD1CD0397AD}"/>
              </a:ext>
            </a:extLst>
          </p:cNvPr>
          <p:cNvSpPr/>
          <p:nvPr/>
        </p:nvSpPr>
        <p:spPr>
          <a:xfrm>
            <a:off x="8222478"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Up-Down 87">
            <a:extLst>
              <a:ext uri="{FF2B5EF4-FFF2-40B4-BE49-F238E27FC236}">
                <a16:creationId xmlns:a16="http://schemas.microsoft.com/office/drawing/2014/main" id="{9B510157-0615-42AA-A54D-21684DB63C67}"/>
              </a:ext>
            </a:extLst>
          </p:cNvPr>
          <p:cNvSpPr/>
          <p:nvPr/>
        </p:nvSpPr>
        <p:spPr>
          <a:xfrm>
            <a:off x="8540674"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Up-Down 88">
            <a:extLst>
              <a:ext uri="{FF2B5EF4-FFF2-40B4-BE49-F238E27FC236}">
                <a16:creationId xmlns:a16="http://schemas.microsoft.com/office/drawing/2014/main" id="{C412021B-136D-4B02-B099-D309F9780492}"/>
              </a:ext>
            </a:extLst>
          </p:cNvPr>
          <p:cNvSpPr/>
          <p:nvPr/>
        </p:nvSpPr>
        <p:spPr>
          <a:xfrm>
            <a:off x="8858872" y="3314765"/>
            <a:ext cx="125835" cy="194756"/>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33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BE79D9A-2D7C-46E3-91A2-64851A250538}"/>
              </a:ext>
            </a:extLst>
          </p:cNvPr>
          <p:cNvSpPr/>
          <p:nvPr/>
        </p:nvSpPr>
        <p:spPr>
          <a:xfrm>
            <a:off x="1709490" y="2425643"/>
            <a:ext cx="8407400" cy="12255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297440A-FE78-4C82-BA19-E3A9BEBEB3E2}"/>
              </a:ext>
            </a:extLst>
          </p:cNvPr>
          <p:cNvSpPr txBox="1"/>
          <p:nvPr/>
        </p:nvSpPr>
        <p:spPr>
          <a:xfrm>
            <a:off x="1954635" y="2642533"/>
            <a:ext cx="1123897" cy="369332"/>
          </a:xfrm>
          <a:prstGeom prst="rect">
            <a:avLst/>
          </a:prstGeom>
          <a:noFill/>
        </p:spPr>
        <p:txBody>
          <a:bodyPr wrap="none" rtlCol="0">
            <a:spAutoFit/>
          </a:bodyPr>
          <a:lstStyle/>
          <a:p>
            <a:r>
              <a:rPr lang="en-US" b="1" dirty="0">
                <a:solidFill>
                  <a:schemeClr val="bg1"/>
                </a:solidFill>
              </a:rPr>
              <a:t>Front-End</a:t>
            </a:r>
          </a:p>
        </p:txBody>
      </p:sp>
      <p:sp>
        <p:nvSpPr>
          <p:cNvPr id="49" name="TextBox 48">
            <a:extLst>
              <a:ext uri="{FF2B5EF4-FFF2-40B4-BE49-F238E27FC236}">
                <a16:creationId xmlns:a16="http://schemas.microsoft.com/office/drawing/2014/main" id="{92DF5DA4-EE79-4C0E-B936-CF959E6E341D}"/>
              </a:ext>
            </a:extLst>
          </p:cNvPr>
          <p:cNvSpPr txBox="1"/>
          <p:nvPr/>
        </p:nvSpPr>
        <p:spPr>
          <a:xfrm>
            <a:off x="1954634" y="3129095"/>
            <a:ext cx="3668377" cy="307777"/>
          </a:xfrm>
          <a:prstGeom prst="rect">
            <a:avLst/>
          </a:prstGeom>
          <a:noFill/>
        </p:spPr>
        <p:txBody>
          <a:bodyPr wrap="none" rtlCol="0">
            <a:spAutoFit/>
          </a:bodyPr>
          <a:lstStyle/>
          <a:p>
            <a:r>
              <a:rPr lang="en-US" sz="1400" dirty="0">
                <a:solidFill>
                  <a:schemeClr val="bg1"/>
                </a:solidFill>
              </a:rPr>
              <a:t>HTML5, Bootstrap 4.0, jQuery 3.3.1, </a:t>
            </a:r>
            <a:r>
              <a:rPr lang="en-US" sz="1400" dirty="0" err="1">
                <a:solidFill>
                  <a:schemeClr val="bg1"/>
                </a:solidFill>
              </a:rPr>
              <a:t>Datatables</a:t>
            </a:r>
            <a:r>
              <a:rPr lang="en-US" sz="1400" dirty="0">
                <a:solidFill>
                  <a:schemeClr val="bg1"/>
                </a:solidFill>
              </a:rPr>
              <a:t>,</a:t>
            </a:r>
          </a:p>
        </p:txBody>
      </p:sp>
      <p:sp>
        <p:nvSpPr>
          <p:cNvPr id="54" name="Rectangle 53">
            <a:extLst>
              <a:ext uri="{FF2B5EF4-FFF2-40B4-BE49-F238E27FC236}">
                <a16:creationId xmlns:a16="http://schemas.microsoft.com/office/drawing/2014/main" id="{33D3F743-D9BD-4FCC-BF5A-1EB683A32B63}"/>
              </a:ext>
            </a:extLst>
          </p:cNvPr>
          <p:cNvSpPr/>
          <p:nvPr/>
        </p:nvSpPr>
        <p:spPr>
          <a:xfrm>
            <a:off x="5821028" y="2435802"/>
            <a:ext cx="4269763" cy="572925"/>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VIEW (HTML5)</a:t>
            </a:r>
          </a:p>
        </p:txBody>
      </p:sp>
      <p:sp>
        <p:nvSpPr>
          <p:cNvPr id="60" name="Rectangle 59">
            <a:extLst>
              <a:ext uri="{FF2B5EF4-FFF2-40B4-BE49-F238E27FC236}">
                <a16:creationId xmlns:a16="http://schemas.microsoft.com/office/drawing/2014/main" id="{F7E2BBA7-9E8F-4215-BE80-2DFEA05B0741}"/>
              </a:ext>
            </a:extLst>
          </p:cNvPr>
          <p:cNvSpPr/>
          <p:nvPr/>
        </p:nvSpPr>
        <p:spPr>
          <a:xfrm>
            <a:off x="5818935" y="3011865"/>
            <a:ext cx="4269763" cy="605370"/>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jQuery:</a:t>
            </a:r>
          </a:p>
        </p:txBody>
      </p:sp>
      <p:sp>
        <p:nvSpPr>
          <p:cNvPr id="61" name="Rectangle 60">
            <a:extLst>
              <a:ext uri="{FF2B5EF4-FFF2-40B4-BE49-F238E27FC236}">
                <a16:creationId xmlns:a16="http://schemas.microsoft.com/office/drawing/2014/main" id="{DA004104-A47B-414E-9488-069D6C91E167}"/>
              </a:ext>
            </a:extLst>
          </p:cNvPr>
          <p:cNvSpPr/>
          <p:nvPr/>
        </p:nvSpPr>
        <p:spPr>
          <a:xfrm>
            <a:off x="8628712" y="3250990"/>
            <a:ext cx="1459223" cy="369332"/>
          </a:xfrm>
          <a:prstGeom prst="rect">
            <a:avLst/>
          </a:prstGeom>
          <a:solidFill>
            <a:schemeClr val="accent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Ajax</a:t>
            </a:r>
          </a:p>
        </p:txBody>
      </p:sp>
      <p:sp>
        <p:nvSpPr>
          <p:cNvPr id="3" name="Speech Bubble: Rectangle with Corners Rounded 2">
            <a:extLst>
              <a:ext uri="{FF2B5EF4-FFF2-40B4-BE49-F238E27FC236}">
                <a16:creationId xmlns:a16="http://schemas.microsoft.com/office/drawing/2014/main" id="{5602AE07-B976-4776-8AC8-DB14AFEBDEEB}"/>
              </a:ext>
            </a:extLst>
          </p:cNvPr>
          <p:cNvSpPr/>
          <p:nvPr/>
        </p:nvSpPr>
        <p:spPr>
          <a:xfrm>
            <a:off x="6096000" y="729843"/>
            <a:ext cx="4991449" cy="1225550"/>
          </a:xfrm>
          <a:prstGeom prst="wedgeRoundRectCallout">
            <a:avLst>
              <a:gd name="adj1" fmla="val -21229"/>
              <a:gd name="adj2" fmla="val 864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Rectangle 1">
            <a:extLst>
              <a:ext uri="{FF2B5EF4-FFF2-40B4-BE49-F238E27FC236}">
                <a16:creationId xmlns:a16="http://schemas.microsoft.com/office/drawing/2014/main" id="{B3B658F9-414E-4B72-976F-EC4638082A35}"/>
              </a:ext>
            </a:extLst>
          </p:cNvPr>
          <p:cNvSpPr/>
          <p:nvPr/>
        </p:nvSpPr>
        <p:spPr>
          <a:xfrm>
            <a:off x="6358855" y="944066"/>
            <a:ext cx="4728594" cy="738664"/>
          </a:xfrm>
          <a:prstGeom prst="rect">
            <a:avLst/>
          </a:prstGeom>
        </p:spPr>
        <p:txBody>
          <a:bodyPr wrap="square">
            <a:spAutoFit/>
          </a:bodyPr>
          <a:lstStyle/>
          <a:p>
            <a:r>
              <a:rPr lang="en-US" sz="1400" dirty="0">
                <a:solidFill>
                  <a:schemeClr val="bg1"/>
                </a:solidFill>
              </a:rPr>
              <a:t>Used "php" as the extension of the file, but rarely coded as php. Because, it is to distinguish between front end and back end clearly and prevent spaghetti code from being generated.</a:t>
            </a:r>
          </a:p>
        </p:txBody>
      </p:sp>
      <p:sp>
        <p:nvSpPr>
          <p:cNvPr id="27" name="Speech Bubble: Rectangle with Corners Rounded 26">
            <a:extLst>
              <a:ext uri="{FF2B5EF4-FFF2-40B4-BE49-F238E27FC236}">
                <a16:creationId xmlns:a16="http://schemas.microsoft.com/office/drawing/2014/main" id="{C6178698-576A-414C-B906-22AE7A397EBF}"/>
              </a:ext>
            </a:extLst>
          </p:cNvPr>
          <p:cNvSpPr/>
          <p:nvPr/>
        </p:nvSpPr>
        <p:spPr>
          <a:xfrm>
            <a:off x="2572623" y="4237415"/>
            <a:ext cx="4991449" cy="1225550"/>
          </a:xfrm>
          <a:prstGeom prst="wedgeRoundRectCallout">
            <a:avLst>
              <a:gd name="adj1" fmla="val 34737"/>
              <a:gd name="adj2" fmla="val -963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17EF5469-2ACB-437C-9768-E89803C0CBA1}"/>
              </a:ext>
            </a:extLst>
          </p:cNvPr>
          <p:cNvSpPr/>
          <p:nvPr/>
        </p:nvSpPr>
        <p:spPr>
          <a:xfrm>
            <a:off x="2709644" y="4354645"/>
            <a:ext cx="4689446" cy="1231106"/>
          </a:xfrm>
          <a:prstGeom prst="rect">
            <a:avLst/>
          </a:prstGeom>
        </p:spPr>
        <p:txBody>
          <a:bodyPr wrap="square">
            <a:spAutoFit/>
          </a:bodyPr>
          <a:lstStyle/>
          <a:p>
            <a:r>
              <a:rPr lang="en-US" sz="1400" dirty="0">
                <a:solidFill>
                  <a:schemeClr val="bg1"/>
                </a:solidFill>
              </a:rPr>
              <a:t>All screen operations on the front end are developed using jQuery. It can be developed with less code than regular JavaScript. I have considered using AngularJS, but only jQuery is used because it is a group project.</a:t>
            </a:r>
          </a:p>
          <a:p>
            <a:endParaRPr lang="en-US" dirty="0"/>
          </a:p>
        </p:txBody>
      </p:sp>
      <p:sp>
        <p:nvSpPr>
          <p:cNvPr id="28" name="Speech Bubble: Rectangle with Corners Rounded 27">
            <a:extLst>
              <a:ext uri="{FF2B5EF4-FFF2-40B4-BE49-F238E27FC236}">
                <a16:creationId xmlns:a16="http://schemas.microsoft.com/office/drawing/2014/main" id="{E058D9A2-9F96-4154-8FC5-A6DF523A4427}"/>
              </a:ext>
            </a:extLst>
          </p:cNvPr>
          <p:cNvSpPr/>
          <p:nvPr/>
        </p:nvSpPr>
        <p:spPr>
          <a:xfrm>
            <a:off x="8092580" y="4354644"/>
            <a:ext cx="3247402" cy="1473587"/>
          </a:xfrm>
          <a:prstGeom prst="wedgeRoundRectCallout">
            <a:avLst>
              <a:gd name="adj1" fmla="val -20372"/>
              <a:gd name="adj2" fmla="val -97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a:extLst>
              <a:ext uri="{FF2B5EF4-FFF2-40B4-BE49-F238E27FC236}">
                <a16:creationId xmlns:a16="http://schemas.microsoft.com/office/drawing/2014/main" id="{5A003099-BA5D-4D04-8AB8-EE0567B7B1DF}"/>
              </a:ext>
            </a:extLst>
          </p:cNvPr>
          <p:cNvSpPr/>
          <p:nvPr/>
        </p:nvSpPr>
        <p:spPr>
          <a:xfrm>
            <a:off x="8229600" y="4471875"/>
            <a:ext cx="3247402" cy="1169551"/>
          </a:xfrm>
          <a:prstGeom prst="rect">
            <a:avLst/>
          </a:prstGeom>
        </p:spPr>
        <p:txBody>
          <a:bodyPr wrap="square">
            <a:spAutoFit/>
          </a:bodyPr>
          <a:lstStyle/>
          <a:p>
            <a:r>
              <a:rPr lang="en-US" sz="1400" dirty="0">
                <a:solidFill>
                  <a:schemeClr val="bg1"/>
                </a:solidFill>
              </a:rPr>
              <a:t>Communications with the backend were organized in a Json format using </a:t>
            </a:r>
            <a:r>
              <a:rPr lang="en-US" sz="1400" dirty="0" err="1">
                <a:solidFill>
                  <a:schemeClr val="bg1"/>
                </a:solidFill>
              </a:rPr>
              <a:t>jQuery.Ajax</a:t>
            </a:r>
            <a:r>
              <a:rPr lang="en-US" sz="1400" dirty="0">
                <a:solidFill>
                  <a:schemeClr val="bg1"/>
                </a:solidFill>
              </a:rPr>
              <a:t>. Ajax is asynchronous communication that allows flexible screens to be developed.</a:t>
            </a:r>
            <a:endParaRPr lang="en-US" dirty="0"/>
          </a:p>
        </p:txBody>
      </p:sp>
    </p:spTree>
    <p:extLst>
      <p:ext uri="{BB962C8B-B14F-4D97-AF65-F5344CB8AC3E}">
        <p14:creationId xmlns:p14="http://schemas.microsoft.com/office/powerpoint/2010/main" val="81544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C53F39A4-EE4D-4881-8103-80DA4AEEC5B9}"/>
              </a:ext>
            </a:extLst>
          </p:cNvPr>
          <p:cNvSpPr/>
          <p:nvPr/>
        </p:nvSpPr>
        <p:spPr>
          <a:xfrm>
            <a:off x="1709490" y="2415738"/>
            <a:ext cx="8407400" cy="12255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9014D66-F4F0-422B-B5AD-1A15AB172275}"/>
              </a:ext>
            </a:extLst>
          </p:cNvPr>
          <p:cNvSpPr txBox="1"/>
          <p:nvPr/>
        </p:nvSpPr>
        <p:spPr>
          <a:xfrm>
            <a:off x="1954633" y="2614731"/>
            <a:ext cx="1064715" cy="369332"/>
          </a:xfrm>
          <a:prstGeom prst="rect">
            <a:avLst/>
          </a:prstGeom>
          <a:noFill/>
        </p:spPr>
        <p:txBody>
          <a:bodyPr wrap="none" rtlCol="0">
            <a:spAutoFit/>
          </a:bodyPr>
          <a:lstStyle/>
          <a:p>
            <a:r>
              <a:rPr lang="en-US" b="1" dirty="0">
                <a:solidFill>
                  <a:schemeClr val="bg1"/>
                </a:solidFill>
              </a:rPr>
              <a:t>Back-End</a:t>
            </a:r>
          </a:p>
        </p:txBody>
      </p:sp>
      <p:sp>
        <p:nvSpPr>
          <p:cNvPr id="51" name="TextBox 50">
            <a:extLst>
              <a:ext uri="{FF2B5EF4-FFF2-40B4-BE49-F238E27FC236}">
                <a16:creationId xmlns:a16="http://schemas.microsoft.com/office/drawing/2014/main" id="{0002F5E9-80D6-4FEA-89E5-9DABF69442DB}"/>
              </a:ext>
            </a:extLst>
          </p:cNvPr>
          <p:cNvSpPr txBox="1"/>
          <p:nvPr/>
        </p:nvSpPr>
        <p:spPr>
          <a:xfrm>
            <a:off x="1954632" y="3101293"/>
            <a:ext cx="867738" cy="307777"/>
          </a:xfrm>
          <a:prstGeom prst="rect">
            <a:avLst/>
          </a:prstGeom>
          <a:noFill/>
        </p:spPr>
        <p:txBody>
          <a:bodyPr wrap="none" rtlCol="0">
            <a:spAutoFit/>
          </a:bodyPr>
          <a:lstStyle/>
          <a:p>
            <a:r>
              <a:rPr lang="en-US" sz="1400" dirty="0">
                <a:solidFill>
                  <a:schemeClr val="bg1"/>
                </a:solidFill>
              </a:rPr>
              <a:t>PHP, PDO</a:t>
            </a:r>
          </a:p>
        </p:txBody>
      </p:sp>
      <p:sp>
        <p:nvSpPr>
          <p:cNvPr id="66" name="Rectangle 65">
            <a:extLst>
              <a:ext uri="{FF2B5EF4-FFF2-40B4-BE49-F238E27FC236}">
                <a16:creationId xmlns:a16="http://schemas.microsoft.com/office/drawing/2014/main" id="{775032F9-C388-47BE-8405-62F47035BE33}"/>
              </a:ext>
            </a:extLst>
          </p:cNvPr>
          <p:cNvSpPr/>
          <p:nvPr/>
        </p:nvSpPr>
        <p:spPr>
          <a:xfrm>
            <a:off x="5821028" y="2429024"/>
            <a:ext cx="4269763" cy="572925"/>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PHP Service</a:t>
            </a:r>
          </a:p>
        </p:txBody>
      </p:sp>
      <p:sp>
        <p:nvSpPr>
          <p:cNvPr id="67" name="Rectangle 66">
            <a:extLst>
              <a:ext uri="{FF2B5EF4-FFF2-40B4-BE49-F238E27FC236}">
                <a16:creationId xmlns:a16="http://schemas.microsoft.com/office/drawing/2014/main" id="{482B55E3-EA48-42DC-A8F8-298D27C0C30E}"/>
              </a:ext>
            </a:extLst>
          </p:cNvPr>
          <p:cNvSpPr/>
          <p:nvPr/>
        </p:nvSpPr>
        <p:spPr>
          <a:xfrm>
            <a:off x="5818935" y="3005087"/>
            <a:ext cx="4269763" cy="605370"/>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PHP Manager(Library)</a:t>
            </a:r>
          </a:p>
        </p:txBody>
      </p:sp>
      <p:sp>
        <p:nvSpPr>
          <p:cNvPr id="68" name="Rectangle 67">
            <a:extLst>
              <a:ext uri="{FF2B5EF4-FFF2-40B4-BE49-F238E27FC236}">
                <a16:creationId xmlns:a16="http://schemas.microsoft.com/office/drawing/2014/main" id="{0C671674-7A72-401A-A965-C6EE8E6A53D9}"/>
              </a:ext>
            </a:extLst>
          </p:cNvPr>
          <p:cNvSpPr/>
          <p:nvPr/>
        </p:nvSpPr>
        <p:spPr>
          <a:xfrm>
            <a:off x="8833607" y="3244212"/>
            <a:ext cx="1254328" cy="369332"/>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PDO</a:t>
            </a:r>
          </a:p>
        </p:txBody>
      </p:sp>
      <p:sp>
        <p:nvSpPr>
          <p:cNvPr id="69" name="Rectangle 68">
            <a:extLst>
              <a:ext uri="{FF2B5EF4-FFF2-40B4-BE49-F238E27FC236}">
                <a16:creationId xmlns:a16="http://schemas.microsoft.com/office/drawing/2014/main" id="{F6336F06-63AF-4AAD-B923-49A7FD600970}"/>
              </a:ext>
            </a:extLst>
          </p:cNvPr>
          <p:cNvSpPr/>
          <p:nvPr/>
        </p:nvSpPr>
        <p:spPr>
          <a:xfrm>
            <a:off x="8628711" y="2431191"/>
            <a:ext cx="1459223" cy="369332"/>
          </a:xfrm>
          <a:prstGeom prst="rect">
            <a:avLst/>
          </a:prstGeom>
          <a:solidFill>
            <a:schemeClr val="accent5"/>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Json Encoder</a:t>
            </a:r>
          </a:p>
        </p:txBody>
      </p:sp>
      <p:sp>
        <p:nvSpPr>
          <p:cNvPr id="24" name="Speech Bubble: Rectangle with Corners Rounded 23">
            <a:extLst>
              <a:ext uri="{FF2B5EF4-FFF2-40B4-BE49-F238E27FC236}">
                <a16:creationId xmlns:a16="http://schemas.microsoft.com/office/drawing/2014/main" id="{C2089A34-F53F-4E74-8447-A7DCE671B6A1}"/>
              </a:ext>
            </a:extLst>
          </p:cNvPr>
          <p:cNvSpPr/>
          <p:nvPr/>
        </p:nvSpPr>
        <p:spPr>
          <a:xfrm>
            <a:off x="6096000" y="729843"/>
            <a:ext cx="4991449" cy="1225550"/>
          </a:xfrm>
          <a:prstGeom prst="wedgeRoundRectCallout">
            <a:avLst>
              <a:gd name="adj1" fmla="val -21229"/>
              <a:gd name="adj2" fmla="val 8645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25" name="Rectangle 24">
            <a:extLst>
              <a:ext uri="{FF2B5EF4-FFF2-40B4-BE49-F238E27FC236}">
                <a16:creationId xmlns:a16="http://schemas.microsoft.com/office/drawing/2014/main" id="{7709B6B1-FC96-42AA-98BC-E8F645A957CD}"/>
              </a:ext>
            </a:extLst>
          </p:cNvPr>
          <p:cNvSpPr/>
          <p:nvPr/>
        </p:nvSpPr>
        <p:spPr>
          <a:xfrm>
            <a:off x="6233020" y="745965"/>
            <a:ext cx="4921541" cy="1384995"/>
          </a:xfrm>
          <a:prstGeom prst="rect">
            <a:avLst/>
          </a:prstGeom>
        </p:spPr>
        <p:txBody>
          <a:bodyPr wrap="square">
            <a:spAutoFit/>
          </a:bodyPr>
          <a:lstStyle/>
          <a:p>
            <a:r>
              <a:rPr lang="en-US" sz="1400" dirty="0">
                <a:solidFill>
                  <a:schemeClr val="bg1"/>
                </a:solidFill>
              </a:rPr>
              <a:t>The end-point of the back-end is the service. The services will communicate with the front-end. Data received from the front end is delivered to the Manager library for storage through the service. In addition, data is collected from each manager library and sent to the front-end.</a:t>
            </a:r>
          </a:p>
          <a:p>
            <a:endParaRPr lang="en-US" sz="1400" dirty="0">
              <a:solidFill>
                <a:schemeClr val="bg1"/>
              </a:solidFill>
            </a:endParaRPr>
          </a:p>
        </p:txBody>
      </p:sp>
      <p:sp>
        <p:nvSpPr>
          <p:cNvPr id="26" name="Speech Bubble: Rectangle with Corners Rounded 25">
            <a:extLst>
              <a:ext uri="{FF2B5EF4-FFF2-40B4-BE49-F238E27FC236}">
                <a16:creationId xmlns:a16="http://schemas.microsoft.com/office/drawing/2014/main" id="{4B3C3C70-2202-4225-A3C7-3E0E9F99BBCB}"/>
              </a:ext>
            </a:extLst>
          </p:cNvPr>
          <p:cNvSpPr/>
          <p:nvPr/>
        </p:nvSpPr>
        <p:spPr>
          <a:xfrm>
            <a:off x="2572623" y="4237415"/>
            <a:ext cx="4991449" cy="1473586"/>
          </a:xfrm>
          <a:prstGeom prst="wedgeRoundRectCallout">
            <a:avLst>
              <a:gd name="adj1" fmla="val 34737"/>
              <a:gd name="adj2" fmla="val -9630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27" name="Rectangle 26">
            <a:extLst>
              <a:ext uri="{FF2B5EF4-FFF2-40B4-BE49-F238E27FC236}">
                <a16:creationId xmlns:a16="http://schemas.microsoft.com/office/drawing/2014/main" id="{3007F697-1422-4D92-9FE3-DB268CA6FC3F}"/>
              </a:ext>
            </a:extLst>
          </p:cNvPr>
          <p:cNvSpPr/>
          <p:nvPr/>
        </p:nvSpPr>
        <p:spPr>
          <a:xfrm>
            <a:off x="2709644" y="4354645"/>
            <a:ext cx="4689446" cy="954107"/>
          </a:xfrm>
          <a:prstGeom prst="rect">
            <a:avLst/>
          </a:prstGeom>
        </p:spPr>
        <p:txBody>
          <a:bodyPr wrap="square">
            <a:spAutoFit/>
          </a:bodyPr>
          <a:lstStyle/>
          <a:p>
            <a:r>
              <a:rPr lang="en-US" sz="1400" dirty="0">
                <a:solidFill>
                  <a:schemeClr val="bg1"/>
                </a:solidFill>
              </a:rPr>
              <a:t>The Manager library associated with the database is the smallest unit in which data is collected. You may need to collect data from several manager libraries to form a single screen on the front end.</a:t>
            </a:r>
            <a:endParaRPr lang="en-US" dirty="0"/>
          </a:p>
        </p:txBody>
      </p:sp>
      <p:sp>
        <p:nvSpPr>
          <p:cNvPr id="28" name="Speech Bubble: Rectangle with Corners Rounded 27">
            <a:extLst>
              <a:ext uri="{FF2B5EF4-FFF2-40B4-BE49-F238E27FC236}">
                <a16:creationId xmlns:a16="http://schemas.microsoft.com/office/drawing/2014/main" id="{9F62D205-3D84-42B5-B3AC-187634194190}"/>
              </a:ext>
            </a:extLst>
          </p:cNvPr>
          <p:cNvSpPr/>
          <p:nvPr/>
        </p:nvSpPr>
        <p:spPr>
          <a:xfrm>
            <a:off x="8092580" y="4354644"/>
            <a:ext cx="3247402" cy="1473587"/>
          </a:xfrm>
          <a:prstGeom prst="wedgeRoundRectCallout">
            <a:avLst>
              <a:gd name="adj1" fmla="val -20372"/>
              <a:gd name="adj2" fmla="val -9760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29" name="Rectangle 28">
            <a:extLst>
              <a:ext uri="{FF2B5EF4-FFF2-40B4-BE49-F238E27FC236}">
                <a16:creationId xmlns:a16="http://schemas.microsoft.com/office/drawing/2014/main" id="{09576E57-57B6-4849-81F2-6D8FB484E1C0}"/>
              </a:ext>
            </a:extLst>
          </p:cNvPr>
          <p:cNvSpPr/>
          <p:nvPr/>
        </p:nvSpPr>
        <p:spPr>
          <a:xfrm>
            <a:off x="8229600" y="4471875"/>
            <a:ext cx="3247402" cy="523220"/>
          </a:xfrm>
          <a:prstGeom prst="rect">
            <a:avLst/>
          </a:prstGeom>
        </p:spPr>
        <p:txBody>
          <a:bodyPr wrap="square">
            <a:spAutoFit/>
          </a:bodyPr>
          <a:lstStyle/>
          <a:p>
            <a:r>
              <a:rPr lang="en-US" sz="1400" dirty="0">
                <a:solidFill>
                  <a:schemeClr val="bg1"/>
                </a:solidFill>
              </a:rPr>
              <a:t>Call the stored procedure using the PDO class.</a:t>
            </a:r>
            <a:endParaRPr lang="en-US" dirty="0"/>
          </a:p>
        </p:txBody>
      </p:sp>
    </p:spTree>
    <p:extLst>
      <p:ext uri="{BB962C8B-B14F-4D97-AF65-F5344CB8AC3E}">
        <p14:creationId xmlns:p14="http://schemas.microsoft.com/office/powerpoint/2010/main" val="41304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23B478E-3835-42E9-BA79-4EFFD03F9D2D}"/>
              </a:ext>
            </a:extLst>
          </p:cNvPr>
          <p:cNvSpPr/>
          <p:nvPr/>
        </p:nvSpPr>
        <p:spPr>
          <a:xfrm>
            <a:off x="1701101" y="2426584"/>
            <a:ext cx="8407400" cy="1225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2FC87BD-E561-4B5E-B634-49F649E84CC4}"/>
              </a:ext>
            </a:extLst>
          </p:cNvPr>
          <p:cNvSpPr txBox="1"/>
          <p:nvPr/>
        </p:nvSpPr>
        <p:spPr>
          <a:xfrm>
            <a:off x="1954634" y="2586930"/>
            <a:ext cx="1077987" cy="369332"/>
          </a:xfrm>
          <a:prstGeom prst="rect">
            <a:avLst/>
          </a:prstGeom>
          <a:noFill/>
        </p:spPr>
        <p:txBody>
          <a:bodyPr wrap="none" rtlCol="0">
            <a:spAutoFit/>
          </a:bodyPr>
          <a:lstStyle/>
          <a:p>
            <a:r>
              <a:rPr lang="en-US" b="1" dirty="0">
                <a:solidFill>
                  <a:schemeClr val="bg1"/>
                </a:solidFill>
              </a:rPr>
              <a:t>Database</a:t>
            </a:r>
          </a:p>
        </p:txBody>
      </p:sp>
      <p:sp>
        <p:nvSpPr>
          <p:cNvPr id="53" name="TextBox 52">
            <a:extLst>
              <a:ext uri="{FF2B5EF4-FFF2-40B4-BE49-F238E27FC236}">
                <a16:creationId xmlns:a16="http://schemas.microsoft.com/office/drawing/2014/main" id="{EE2351C9-4B1B-4DF2-9DD4-B573550047CF}"/>
              </a:ext>
            </a:extLst>
          </p:cNvPr>
          <p:cNvSpPr txBox="1"/>
          <p:nvPr/>
        </p:nvSpPr>
        <p:spPr>
          <a:xfrm>
            <a:off x="1954633" y="3073492"/>
            <a:ext cx="2126031" cy="307777"/>
          </a:xfrm>
          <a:prstGeom prst="rect">
            <a:avLst/>
          </a:prstGeom>
          <a:noFill/>
        </p:spPr>
        <p:txBody>
          <a:bodyPr wrap="none" rtlCol="0">
            <a:spAutoFit/>
          </a:bodyPr>
          <a:lstStyle/>
          <a:p>
            <a:r>
              <a:rPr lang="en-US" sz="1400" dirty="0">
                <a:solidFill>
                  <a:schemeClr val="bg1"/>
                </a:solidFill>
              </a:rPr>
              <a:t>MySQL, Stored Procedures</a:t>
            </a:r>
          </a:p>
        </p:txBody>
      </p:sp>
      <p:sp>
        <p:nvSpPr>
          <p:cNvPr id="72" name="Rectangle 71">
            <a:extLst>
              <a:ext uri="{FF2B5EF4-FFF2-40B4-BE49-F238E27FC236}">
                <a16:creationId xmlns:a16="http://schemas.microsoft.com/office/drawing/2014/main" id="{68527BF0-7844-4ADE-A0C8-7659F2AC0931}"/>
              </a:ext>
            </a:extLst>
          </p:cNvPr>
          <p:cNvSpPr/>
          <p:nvPr/>
        </p:nvSpPr>
        <p:spPr>
          <a:xfrm>
            <a:off x="5821028" y="2437960"/>
            <a:ext cx="4269763" cy="1189053"/>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My SQL</a:t>
            </a:r>
          </a:p>
        </p:txBody>
      </p:sp>
      <p:sp>
        <p:nvSpPr>
          <p:cNvPr id="75" name="Rectangle 74">
            <a:extLst>
              <a:ext uri="{FF2B5EF4-FFF2-40B4-BE49-F238E27FC236}">
                <a16:creationId xmlns:a16="http://schemas.microsoft.com/office/drawing/2014/main" id="{E7C33CD5-C96C-4BCD-AD87-78F7494E2299}"/>
              </a:ext>
            </a:extLst>
          </p:cNvPr>
          <p:cNvSpPr/>
          <p:nvPr/>
        </p:nvSpPr>
        <p:spPr>
          <a:xfrm>
            <a:off x="8628711" y="2440127"/>
            <a:ext cx="1459223" cy="369332"/>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Stored Procedure</a:t>
            </a:r>
          </a:p>
        </p:txBody>
      </p:sp>
    </p:spTree>
    <p:extLst>
      <p:ext uri="{BB962C8B-B14F-4D97-AF65-F5344CB8AC3E}">
        <p14:creationId xmlns:p14="http://schemas.microsoft.com/office/powerpoint/2010/main" val="497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18B530-9854-4702-A8DE-D61C7803A8CA}"/>
              </a:ext>
            </a:extLst>
          </p:cNvPr>
          <p:cNvPicPr>
            <a:picLocks noChangeAspect="1"/>
          </p:cNvPicPr>
          <p:nvPr/>
        </p:nvPicPr>
        <p:blipFill>
          <a:blip r:embed="rId2"/>
          <a:stretch>
            <a:fillRect/>
          </a:stretch>
        </p:blipFill>
        <p:spPr>
          <a:xfrm>
            <a:off x="1512058" y="1741845"/>
            <a:ext cx="9369615" cy="4418143"/>
          </a:xfrm>
          <a:prstGeom prst="rect">
            <a:avLst/>
          </a:prstGeom>
        </p:spPr>
      </p:pic>
      <p:sp>
        <p:nvSpPr>
          <p:cNvPr id="3" name="Speech Bubble: Rectangle 2">
            <a:extLst>
              <a:ext uri="{FF2B5EF4-FFF2-40B4-BE49-F238E27FC236}">
                <a16:creationId xmlns:a16="http://schemas.microsoft.com/office/drawing/2014/main" id="{25579E4D-AB5E-481F-B0FF-0FACBDD182ED}"/>
              </a:ext>
            </a:extLst>
          </p:cNvPr>
          <p:cNvSpPr/>
          <p:nvPr/>
        </p:nvSpPr>
        <p:spPr>
          <a:xfrm>
            <a:off x="2475723" y="487088"/>
            <a:ext cx="3620277" cy="907049"/>
          </a:xfrm>
          <a:prstGeom prst="wedgeRectCallout">
            <a:avLst>
              <a:gd name="adj1" fmla="val -24256"/>
              <a:gd name="adj2" fmla="val 91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t>DataTables</a:t>
            </a:r>
            <a:r>
              <a:rPr lang="en-US" sz="1200" dirty="0"/>
              <a:t> with Bootstrap</a:t>
            </a:r>
            <a:br>
              <a:rPr lang="en-US" sz="1200" dirty="0"/>
            </a:br>
            <a:r>
              <a:rPr lang="en-US" sz="1200" dirty="0"/>
              <a:t>Click on the column header to change the sort order</a:t>
            </a:r>
          </a:p>
          <a:p>
            <a:r>
              <a:rPr lang="en-US" sz="1200" dirty="0"/>
              <a:t>You can search if you put a letter in the search box.</a:t>
            </a:r>
          </a:p>
        </p:txBody>
      </p:sp>
    </p:spTree>
    <p:extLst>
      <p:ext uri="{BB962C8B-B14F-4D97-AF65-F5344CB8AC3E}">
        <p14:creationId xmlns:p14="http://schemas.microsoft.com/office/powerpoint/2010/main" val="29705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43BC89-8B08-4EEB-8A00-817236131634}"/>
              </a:ext>
            </a:extLst>
          </p:cNvPr>
          <p:cNvPicPr>
            <a:picLocks noChangeAspect="1"/>
          </p:cNvPicPr>
          <p:nvPr/>
        </p:nvPicPr>
        <p:blipFill>
          <a:blip r:embed="rId2"/>
          <a:stretch>
            <a:fillRect/>
          </a:stretch>
        </p:blipFill>
        <p:spPr>
          <a:xfrm>
            <a:off x="958855" y="1604333"/>
            <a:ext cx="10274289" cy="4301944"/>
          </a:xfrm>
          <a:prstGeom prst="rect">
            <a:avLst/>
          </a:prstGeom>
        </p:spPr>
      </p:pic>
      <p:sp>
        <p:nvSpPr>
          <p:cNvPr id="3" name="Speech Bubble: Rectangle 2">
            <a:extLst>
              <a:ext uri="{FF2B5EF4-FFF2-40B4-BE49-F238E27FC236}">
                <a16:creationId xmlns:a16="http://schemas.microsoft.com/office/drawing/2014/main" id="{25579E4D-AB5E-481F-B0FF-0FACBDD182ED}"/>
              </a:ext>
            </a:extLst>
          </p:cNvPr>
          <p:cNvSpPr/>
          <p:nvPr/>
        </p:nvSpPr>
        <p:spPr>
          <a:xfrm>
            <a:off x="3754017" y="498198"/>
            <a:ext cx="3620277" cy="907049"/>
          </a:xfrm>
          <a:prstGeom prst="wedgeRectCallout">
            <a:avLst>
              <a:gd name="adj1" fmla="val -24256"/>
              <a:gd name="adj2" fmla="val 91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You can Double-click an item to add the value to the parent window on the base. On the other hand, if you double-click an item in the parent window, you can remove it from the parent window.</a:t>
            </a:r>
          </a:p>
        </p:txBody>
      </p:sp>
    </p:spTree>
    <p:extLst>
      <p:ext uri="{BB962C8B-B14F-4D97-AF65-F5344CB8AC3E}">
        <p14:creationId xmlns:p14="http://schemas.microsoft.com/office/powerpoint/2010/main" val="241971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5C3D41-EBF4-474C-9CCC-A44970941607}"/>
              </a:ext>
            </a:extLst>
          </p:cNvPr>
          <p:cNvPicPr>
            <a:picLocks noChangeAspect="1"/>
          </p:cNvPicPr>
          <p:nvPr/>
        </p:nvPicPr>
        <p:blipFill>
          <a:blip r:embed="rId2"/>
          <a:stretch>
            <a:fillRect/>
          </a:stretch>
        </p:blipFill>
        <p:spPr>
          <a:xfrm>
            <a:off x="998375" y="1777570"/>
            <a:ext cx="10344934" cy="3764813"/>
          </a:xfrm>
          <a:prstGeom prst="rect">
            <a:avLst/>
          </a:prstGeom>
        </p:spPr>
      </p:pic>
      <p:sp>
        <p:nvSpPr>
          <p:cNvPr id="3" name="Speech Bubble: Rectangle 2">
            <a:extLst>
              <a:ext uri="{FF2B5EF4-FFF2-40B4-BE49-F238E27FC236}">
                <a16:creationId xmlns:a16="http://schemas.microsoft.com/office/drawing/2014/main" id="{25579E4D-AB5E-481F-B0FF-0FACBDD182ED}"/>
              </a:ext>
            </a:extLst>
          </p:cNvPr>
          <p:cNvSpPr/>
          <p:nvPr/>
        </p:nvSpPr>
        <p:spPr>
          <a:xfrm>
            <a:off x="1340499" y="1091682"/>
            <a:ext cx="4755501" cy="1191721"/>
          </a:xfrm>
          <a:prstGeom prst="wedgeRectCallout">
            <a:avLst>
              <a:gd name="adj1" fmla="val -24256"/>
              <a:gd name="adj2" fmla="val 91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Enter the patient name, phone number, and doctor name to activate the autocomplete function below. Also, if the doctor name and location are changed, bring and binding in </a:t>
            </a:r>
            <a:r>
              <a:rPr lang="en-US" sz="1200" dirty="0" err="1"/>
              <a:t>dropbox</a:t>
            </a:r>
            <a:r>
              <a:rPr lang="en-US" sz="1200" dirty="0"/>
              <a:t> through asynchronous communication. </a:t>
            </a:r>
          </a:p>
          <a:p>
            <a:endParaRPr lang="en-US" sz="1200" dirty="0"/>
          </a:p>
        </p:txBody>
      </p:sp>
      <p:sp>
        <p:nvSpPr>
          <p:cNvPr id="5" name="Speech Bubble: Rectangle 4">
            <a:extLst>
              <a:ext uri="{FF2B5EF4-FFF2-40B4-BE49-F238E27FC236}">
                <a16:creationId xmlns:a16="http://schemas.microsoft.com/office/drawing/2014/main" id="{430DEA43-3A41-4E15-BFF3-8F2BD55DCFEA}"/>
              </a:ext>
            </a:extLst>
          </p:cNvPr>
          <p:cNvSpPr/>
          <p:nvPr/>
        </p:nvSpPr>
        <p:spPr>
          <a:xfrm>
            <a:off x="6170842" y="5103845"/>
            <a:ext cx="4755501" cy="1191721"/>
          </a:xfrm>
          <a:prstGeom prst="wedgeRectCallout">
            <a:avLst>
              <a:gd name="adj1" fmla="val -23667"/>
              <a:gd name="adj2" fmla="val -47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User save function and login not complete yet</a:t>
            </a:r>
            <a:endParaRPr lang="en-US" sz="1200" dirty="0"/>
          </a:p>
        </p:txBody>
      </p:sp>
    </p:spTree>
    <p:extLst>
      <p:ext uri="{BB962C8B-B14F-4D97-AF65-F5344CB8AC3E}">
        <p14:creationId xmlns:p14="http://schemas.microsoft.com/office/powerpoint/2010/main" val="1787438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379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kyungho.kim@stu.bmcc.cuny.edu</dc:creator>
  <cp:lastModifiedBy>kyungho.kim@stu.bmcc.cuny.edu</cp:lastModifiedBy>
  <cp:revision>12</cp:revision>
  <dcterms:created xsi:type="dcterms:W3CDTF">2018-12-14T08:06:52Z</dcterms:created>
  <dcterms:modified xsi:type="dcterms:W3CDTF">2018-12-14T10:11:41Z</dcterms:modified>
</cp:coreProperties>
</file>