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53" r:id="rId1"/>
  </p:sldMasterIdLst>
  <p:notesMasterIdLst>
    <p:notesMasterId r:id="rId21"/>
  </p:notesMasterIdLst>
  <p:sldIdLst>
    <p:sldId id="256" r:id="rId2"/>
    <p:sldId id="257" r:id="rId3"/>
    <p:sldId id="275" r:id="rId4"/>
    <p:sldId id="259" r:id="rId5"/>
    <p:sldId id="276" r:id="rId6"/>
    <p:sldId id="261" r:id="rId7"/>
    <p:sldId id="263" r:id="rId8"/>
    <p:sldId id="264" r:id="rId9"/>
    <p:sldId id="277" r:id="rId10"/>
    <p:sldId id="265" r:id="rId11"/>
    <p:sldId id="282" r:id="rId12"/>
    <p:sldId id="278" r:id="rId13"/>
    <p:sldId id="279" r:id="rId14"/>
    <p:sldId id="283" r:id="rId15"/>
    <p:sldId id="269" r:id="rId16"/>
    <p:sldId id="270" r:id="rId17"/>
    <p:sldId id="280" r:id="rId18"/>
    <p:sldId id="272" r:id="rId19"/>
    <p:sldId id="273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sj26" initials="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C95F03-0CCA-47FF-B4B6-37FC9320E2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>
      <p:cViewPr>
        <p:scale>
          <a:sx n="150" d="100"/>
          <a:sy n="150" d="100"/>
        </p:scale>
        <p:origin x="-504" y="6"/>
      </p:cViewPr>
      <p:guideLst>
        <p:guide orient="horz" pos="161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Games\&#12615;&#12615;\&#45796;&#46308;&#50612;&#44032;\&#51312;&#49324;v3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title>
      <c:layout>
        <c:manualLayout>
          <c:xMode val="edge"/>
          <c:yMode val="edge"/>
          <c:x val="0.20763379193861314"/>
          <c:y val="0"/>
        </c:manualLayout>
      </c:layout>
      <c:overlay val="0"/>
      <c:txPr>
        <a:bodyPr/>
        <a:lstStyle/>
        <a:p>
          <a:pPr>
            <a:defRPr>
              <a:solidFill>
                <a:schemeClr val="tx2">
                  <a:lumMod val="10000"/>
                </a:schemeClr>
              </a:solidFill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v>시각적 효과 선호도 비율</c:v>
          </c:tx>
          <c:dPt>
            <c:idx val="0"/>
            <c:bubble3D val="0"/>
            <c:spPr>
              <a:solidFill>
                <a:schemeClr val="accent2"/>
              </a:solidFill>
            </c:spPr>
          </c:dPt>
          <c:dPt>
            <c:idx val="1"/>
            <c:bubble3D val="0"/>
            <c:spPr>
              <a:solidFill>
                <a:schemeClr val="accent1"/>
              </a:solidFill>
            </c:spPr>
          </c:dPt>
          <c:dPt>
            <c:idx val="2"/>
            <c:bubble3D val="0"/>
            <c:spPr>
              <a:solidFill>
                <a:schemeClr val="accent3"/>
              </a:solidFill>
            </c:spPr>
          </c:dPt>
          <c:dLbls>
            <c:txPr>
              <a:bodyPr/>
              <a:lstStyle/>
              <a:p>
                <a:pPr>
                  <a:defRPr sz="1200">
                    <a:solidFill>
                      <a:schemeClr val="bg1"/>
                    </a:solidFill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'차트 정리 표'!$B$18:$B$21</c:f>
              <c:strCache>
                <c:ptCount val="4"/>
                <c:pt idx="0">
                  <c:v>애니메이션</c:v>
                </c:pt>
                <c:pt idx="1">
                  <c:v>파티클 이펙트</c:v>
                </c:pt>
                <c:pt idx="2">
                  <c:v>카메라 흔들림</c:v>
                </c:pt>
                <c:pt idx="3">
                  <c:v>프레임 딜레이</c:v>
                </c:pt>
              </c:strCache>
            </c:strRef>
          </c:cat>
          <c:val>
            <c:numRef>
              <c:f>'차트 정리 표'!$D$18:$D$21</c:f>
              <c:numCache>
                <c:formatCode>0.00%</c:formatCode>
                <c:ptCount val="4"/>
                <c:pt idx="0">
                  <c:v>0.36945812807881773</c:v>
                </c:pt>
                <c:pt idx="1">
                  <c:v>0.3251231527093596</c:v>
                </c:pt>
                <c:pt idx="2">
                  <c:v>0.17241379310344829</c:v>
                </c:pt>
                <c:pt idx="3">
                  <c:v>0.13300492610837439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/>
      <c:overlay val="0"/>
      <c:txPr>
        <a:bodyPr/>
        <a:lstStyle/>
        <a:p>
          <a:pPr>
            <a:defRPr>
              <a:solidFill>
                <a:schemeClr val="tx2">
                  <a:lumMod val="10000"/>
                </a:schemeClr>
              </a:solidFill>
            </a:defRPr>
          </a:pPr>
          <a:endParaRPr lang="ko-KR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389285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point.sage-fox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vectorstock.com/royalty-free-vector/eye-icon-vector-15388247" TargetMode="External"/><Relationship Id="rId3" Type="http://schemas.openxmlformats.org/officeDocument/2006/relationships/hyperlink" Target="https://www.slidescarnival.com/antonio-free-presentation-template/84#preview" TargetMode="External"/><Relationship Id="rId7" Type="http://schemas.openxmlformats.org/officeDocument/2006/relationships/hyperlink" Target="http://gamefocus.co.kr/detail.php?number=63754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hisisgame.com/webzine/nboard/16/?page=57&amp;n=33275" TargetMode="External"/><Relationship Id="rId5" Type="http://schemas.openxmlformats.org/officeDocument/2006/relationships/hyperlink" Target="http://www.iclickart.co.kr/illust/update/51673" TargetMode="External"/><Relationship Id="rId4" Type="http://schemas.openxmlformats.org/officeDocument/2006/relationships/hyperlink" Target="http://dpg.danawa.com/bbs/view?boardSeq=244&amp;listSeq=4044271" TargetMode="External"/><Relationship Id="rId9" Type="http://schemas.openxmlformats.org/officeDocument/2006/relationships/hyperlink" Target="https://www.vectorstock.com/royalty-free-vector/broken-link-icon-vector-2319009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3"/>
          </p:cNvPr>
          <p:cNvSpPr txBox="1">
            <a:spLocks noChangeAspect="1"/>
          </p:cNvSpPr>
          <p:nvPr/>
        </p:nvSpPr>
        <p:spPr>
          <a:xfrm>
            <a:off x="5620463" y="3154680"/>
            <a:ext cx="3334113" cy="1378129"/>
          </a:xfrm>
          <a:prstGeom prst="rect">
            <a:avLst/>
          </a:prstGeom>
          <a:noFill/>
          <a:effectLst/>
        </p:spPr>
        <p:txBody>
          <a:bodyPr wrap="square" anchor="ctr" anchorCtr="1">
            <a:spAutoFit/>
          </a:bodyPr>
          <a:lstStyle/>
          <a:p>
            <a:pPr algn="ctr">
              <a:defRPr/>
            </a:pPr>
            <a:r>
              <a:rPr lang="en-US" altLang="ko-KR" sz="2800" dirty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2017182050 </a:t>
            </a:r>
            <a:r>
              <a:rPr lang="ko-KR" altLang="en-US" sz="2800" dirty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우성준</a:t>
            </a:r>
          </a:p>
          <a:p>
            <a:pPr algn="ctr">
              <a:defRPr/>
            </a:pPr>
            <a:r>
              <a:rPr lang="en-US" altLang="ko-KR" sz="2800" dirty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2017180049</a:t>
            </a:r>
            <a:r>
              <a:rPr lang="en-US" altLang="ko-KR" sz="2800" i="1" dirty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 </a:t>
            </a:r>
            <a:r>
              <a:rPr lang="ko-KR" altLang="en-US" sz="2800" dirty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박찬휘</a:t>
            </a:r>
          </a:p>
          <a:p>
            <a:pPr algn="ctr">
              <a:defRPr/>
            </a:pPr>
            <a:r>
              <a:rPr lang="en-US" altLang="ko-KR" sz="2800" dirty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2017184047</a:t>
            </a:r>
            <a:r>
              <a:rPr lang="en-US" altLang="ko-KR" sz="2800" i="1" dirty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 </a:t>
            </a:r>
            <a:r>
              <a:rPr lang="ko-KR" altLang="en-US" sz="2800" dirty="0" err="1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함범호</a:t>
            </a:r>
            <a:endParaRPr lang="en-US" altLang="ko-KR" sz="2800" dirty="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Estrangelo Edessa"/>
            </a:endParaRPr>
          </a:p>
        </p:txBody>
      </p:sp>
      <p:sp>
        <p:nvSpPr>
          <p:cNvPr id="5" name="TextBox 4">
            <a:hlinkClick r:id="rId3"/>
          </p:cNvPr>
          <p:cNvSpPr txBox="1">
            <a:spLocks noChangeAspect="1"/>
          </p:cNvSpPr>
          <p:nvPr/>
        </p:nvSpPr>
        <p:spPr>
          <a:xfrm>
            <a:off x="395536" y="4195056"/>
            <a:ext cx="1872208" cy="338554"/>
          </a:xfrm>
          <a:prstGeom prst="rect">
            <a:avLst/>
          </a:prstGeom>
          <a:noFill/>
          <a:effectLst/>
        </p:spPr>
        <p:txBody>
          <a:bodyPr wrap="square" anchor="ctr" anchorCtr="1">
            <a:spAutoFit/>
          </a:bodyPr>
          <a:lstStyle/>
          <a:p>
            <a:pPr algn="ctr">
              <a:defRPr/>
            </a:pPr>
            <a:r>
              <a:rPr lang="en-US" altLang="ko-KR" sz="1600" dirty="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Professor. </a:t>
            </a:r>
            <a:r>
              <a:rPr lang="ko-KR" altLang="en-US" sz="1600" dirty="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장지웅</a:t>
            </a:r>
            <a:endParaRPr lang="en-US" altLang="ko-KR" sz="1600" dirty="0">
              <a:solidFill>
                <a:schemeClr val="tx2">
                  <a:lumMod val="10000"/>
                </a:schemeClr>
              </a:solidFill>
              <a:latin typeface="+mj-ea"/>
              <a:ea typeface="+mj-ea"/>
              <a:cs typeface="Estrangelo Edessa"/>
            </a:endParaRPr>
          </a:p>
        </p:txBody>
      </p:sp>
      <p:sp>
        <p:nvSpPr>
          <p:cNvPr id="7" name="TextBox 6">
            <a:hlinkClick r:id="rId3"/>
          </p:cNvPr>
          <p:cNvSpPr txBox="1">
            <a:spLocks noChangeAspect="1"/>
          </p:cNvSpPr>
          <p:nvPr/>
        </p:nvSpPr>
        <p:spPr>
          <a:xfrm>
            <a:off x="395536" y="198708"/>
            <a:ext cx="1584176" cy="461665"/>
          </a:xfrm>
          <a:prstGeom prst="rect">
            <a:avLst/>
          </a:prstGeom>
          <a:noFill/>
          <a:effectLst/>
        </p:spPr>
        <p:txBody>
          <a:bodyPr wrap="square" anchor="ctr" anchorCtr="1">
            <a:spAutoFit/>
          </a:bodyPr>
          <a:lstStyle/>
          <a:p>
            <a:pPr lvl="0">
              <a:defRPr/>
            </a:pPr>
            <a:r>
              <a:rPr lang="en-US" altLang="ko-KR" sz="1200" dirty="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2020</a:t>
            </a:r>
            <a:r>
              <a:rPr lang="ko-KR" altLang="en-US" sz="1200" dirty="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년도</a:t>
            </a:r>
          </a:p>
          <a:p>
            <a:pPr lvl="0">
              <a:defRPr/>
            </a:pPr>
            <a:r>
              <a:rPr lang="ko-KR" altLang="en-US" sz="1200" dirty="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졸업작품 기획발표</a:t>
            </a:r>
            <a:endParaRPr lang="en-US" altLang="ko-KR" sz="1200" dirty="0">
              <a:solidFill>
                <a:schemeClr val="tx2">
                  <a:lumMod val="10000"/>
                </a:schemeClr>
              </a:solidFill>
              <a:latin typeface="+mj-ea"/>
              <a:ea typeface="+mj-ea"/>
              <a:cs typeface="Estrangelo Edessa"/>
            </a:endParaRPr>
          </a:p>
        </p:txBody>
      </p:sp>
      <p:sp>
        <p:nvSpPr>
          <p:cNvPr id="8" name="Google Shape;88;p12"/>
          <p:cNvSpPr txBox="1"/>
          <p:nvPr/>
        </p:nvSpPr>
        <p:spPr>
          <a:xfrm>
            <a:off x="611560" y="1203598"/>
            <a:ext cx="8343016" cy="1303816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lvl="0">
              <a:defRPr/>
            </a:pPr>
            <a:r>
              <a:rPr lang="ko-KR" altLang="en-US" sz="4800" dirty="0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분노의 주먹</a:t>
            </a:r>
            <a:r>
              <a:rPr lang="en-US" altLang="ko-KR" sz="28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800" dirty="0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: 1</a:t>
            </a:r>
            <a:r>
              <a:rPr lang="ko-KR" altLang="en-US" sz="2800" dirty="0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대</a:t>
            </a:r>
            <a:r>
              <a:rPr lang="en-US" altLang="ko-KR" sz="2800" dirty="0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1 </a:t>
            </a:r>
            <a:r>
              <a:rPr lang="ko-KR" altLang="en-US" sz="2800" dirty="0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복싱게임</a:t>
            </a:r>
            <a:r>
              <a:rPr lang="ko-KR" altLang="en-US" sz="2400" dirty="0">
                <a:solidFill>
                  <a:schemeClr val="tx1">
                    <a:lumMod val="50000"/>
                  </a:schemeClr>
                </a:solidFill>
                <a:latin typeface="Candara"/>
                <a:ea typeface="+mj-ea"/>
              </a:rPr>
              <a:t/>
            </a:r>
            <a:br>
              <a:rPr lang="ko-KR" altLang="en-US" sz="2400" dirty="0">
                <a:solidFill>
                  <a:schemeClr val="tx1">
                    <a:lumMod val="50000"/>
                  </a:schemeClr>
                </a:solidFill>
                <a:latin typeface="Candara"/>
                <a:ea typeface="+mj-ea"/>
              </a:rPr>
            </a:br>
            <a:r>
              <a:rPr lang="en-US" altLang="ko-KR" sz="2400" dirty="0" smtClean="0">
                <a:solidFill>
                  <a:schemeClr val="tx1">
                    <a:lumMod val="50000"/>
                  </a:schemeClr>
                </a:solidFill>
                <a:latin typeface="Candara"/>
              </a:rPr>
              <a:t>-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andara"/>
              </a:rPr>
              <a:t>Angry Control Disorder-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표 34">
            <a:extLst>
              <a:ext uri="{FF2B5EF4-FFF2-40B4-BE49-F238E27FC236}">
                <a16:creationId xmlns="" xmlns:a16="http://schemas.microsoft.com/office/drawing/2014/main" id="{12D5A7E8-A210-4D09-9AF4-EAEE87F3B6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2973"/>
              </p:ext>
            </p:extLst>
          </p:nvPr>
        </p:nvGraphicFramePr>
        <p:xfrm>
          <a:off x="5897860" y="1540816"/>
          <a:ext cx="2520280" cy="3023678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12601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60140"/>
              </a:tblGrid>
              <a:tr h="50394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[</a:t>
                      </a:r>
                      <a:r>
                        <a:rPr lang="en-US" altLang="ko-KR" baseline="0" dirty="0" smtClean="0">
                          <a:latin typeface="+mj-ea"/>
                          <a:ea typeface="+mj-ea"/>
                        </a:rPr>
                        <a:t> A ], [ ‘ ]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훅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394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[</a:t>
                      </a:r>
                      <a:r>
                        <a:rPr lang="en-US" altLang="ko-KR" baseline="0" dirty="0" smtClean="0">
                          <a:latin typeface="+mj-ea"/>
                          <a:ea typeface="+mj-ea"/>
                        </a:rPr>
                        <a:t> S ], [ ; ]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잽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94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[ C ]</a:t>
                      </a:r>
                      <a:r>
                        <a:rPr lang="en-US" altLang="ko-KR" baseline="0" dirty="0" smtClean="0">
                          <a:latin typeface="+mj-ea"/>
                          <a:ea typeface="+mj-ea"/>
                        </a:rPr>
                        <a:t> , [ , ]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가드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94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[ L,R Shift ]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측면 이동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94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[ Space</a:t>
                      </a:r>
                      <a:r>
                        <a:rPr lang="en-US" altLang="ko-KR" baseline="0" dirty="0" smtClean="0">
                          <a:latin typeface="+mj-ea"/>
                          <a:ea typeface="+mj-ea"/>
                        </a:rPr>
                        <a:t> ]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후방 이동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94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[ L+R</a:t>
                      </a:r>
                      <a:r>
                        <a:rPr lang="en-US" altLang="ko-KR" baseline="0" dirty="0" smtClean="0">
                          <a:latin typeface="+mj-ea"/>
                          <a:ea typeface="+mj-ea"/>
                        </a:rPr>
                        <a:t> Shift ]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전방 이동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2" name="Picture 2" descr="C:\Users\박찬휘\Desktop\ea4ff98da6d7788f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441"/>
          <a:stretch/>
        </p:blipFill>
        <p:spPr bwMode="auto">
          <a:xfrm>
            <a:off x="209228" y="1930209"/>
            <a:ext cx="5532666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</a:rPr>
              <a:t>게임 소개 및 방법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</a:rPr>
              <a:t>조작법</a:t>
            </a:r>
            <a:endParaRPr dirty="0">
              <a:solidFill>
                <a:schemeClr val="tx2">
                  <a:lumMod val="1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>
                    <a:lumMod val="50000"/>
                  </a:schemeClr>
                </a:solidFill>
              </a:rPr>
              <a:t>10</a:t>
            </a:fld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36390" y="3058846"/>
            <a:ext cx="324000" cy="324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rtlCol="0" anchor="ctr"/>
          <a:lstStyle/>
          <a:p>
            <a:pPr algn="r"/>
            <a:endParaRPr lang="ko-KR" altLang="en-US" sz="1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582064" y="3058846"/>
            <a:ext cx="324000" cy="324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rtlCol="0" anchor="ctr"/>
          <a:lstStyle/>
          <a:p>
            <a:pPr algn="r"/>
            <a:endParaRPr lang="ko-KR" altLang="en-US" sz="1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62737" y="3403283"/>
            <a:ext cx="828000" cy="324000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rtlCol="0" anchor="ctr"/>
          <a:lstStyle/>
          <a:p>
            <a:pPr algn="r"/>
            <a:endParaRPr lang="ko-KR" altLang="en-US" sz="1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811044" y="3404524"/>
            <a:ext cx="324000" cy="324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rtlCol="0" anchor="ctr"/>
          <a:lstStyle/>
          <a:p>
            <a:pPr algn="r"/>
            <a:endParaRPr lang="ko-KR" altLang="en-US" sz="1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321784" y="3060302"/>
            <a:ext cx="324000" cy="324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rtlCol="0" anchor="ctr"/>
          <a:lstStyle/>
          <a:p>
            <a:pPr algn="r"/>
            <a:endParaRPr lang="ko-KR" altLang="en-US" sz="1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670943" y="3060302"/>
            <a:ext cx="324000" cy="324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rtlCol="0" anchor="ctr"/>
          <a:lstStyle/>
          <a:p>
            <a:pPr algn="r"/>
            <a:endParaRPr lang="ko-KR" altLang="en-US" sz="1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850562" y="3400614"/>
            <a:ext cx="828000" cy="324000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rtlCol="0" anchor="ctr"/>
          <a:lstStyle/>
          <a:p>
            <a:pPr algn="r"/>
            <a:endParaRPr lang="ko-KR" altLang="en-US" sz="1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099312" y="3400433"/>
            <a:ext cx="324000" cy="324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rtlCol="0" anchor="ctr"/>
          <a:lstStyle/>
          <a:p>
            <a:pPr algn="r"/>
            <a:endParaRPr lang="ko-KR" altLang="en-US" sz="1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019344" y="3744026"/>
            <a:ext cx="2376000" cy="324000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rtlCol="0" anchor="ctr"/>
          <a:lstStyle/>
          <a:p>
            <a:pPr algn="r"/>
            <a:endParaRPr lang="ko-KR" altLang="en-US" sz="10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20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dirty="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</a:rPr>
              <a:t>기술적 요소 및 중점 연구 분야</a:t>
            </a:r>
            <a:endParaRPr dirty="0">
              <a:solidFill>
                <a:schemeClr val="tx2">
                  <a:lumMod val="1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Google Shape;94;p13"/>
          <p:cNvSpPr txBox="1"/>
          <p:nvPr/>
        </p:nvSpPr>
        <p:spPr>
          <a:xfrm>
            <a:off x="483232" y="1520200"/>
            <a:ext cx="3944752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r>
              <a:rPr lang="ko-KR" altLang="en-US" sz="1800" b="1" dirty="0" err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타격감</a:t>
            </a:r>
            <a:endParaRPr lang="ko-KR" altLang="en-US" sz="1800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16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감각치환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16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시</a:t>
            </a:r>
            <a:r>
              <a:rPr lang="en-US" altLang="ko-KR" sz="16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/</a:t>
            </a:r>
            <a:r>
              <a:rPr lang="ko-KR" altLang="en-US" sz="16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청각적 </a:t>
            </a:r>
            <a:r>
              <a:rPr lang="ko-KR" altLang="en-US" sz="16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효과</a:t>
            </a:r>
            <a:endParaRPr lang="en-US" altLang="ko-KR" sz="1600" b="1" dirty="0" smtClean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endParaRPr lang="en-US" altLang="ko-KR" sz="1600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lvl="0">
              <a:spcBef>
                <a:spcPts val="600"/>
              </a:spcBef>
              <a:defRPr/>
            </a:pP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애니메이션</a:t>
            </a:r>
          </a:p>
          <a:p>
            <a:pPr marL="285750" lvl="0" indent="-285750">
              <a:spcBef>
                <a:spcPts val="600"/>
              </a:spcBef>
              <a:buFontTx/>
              <a:buChar char="-"/>
              <a:defRPr/>
            </a:pPr>
            <a:r>
              <a:rPr lang="ko-KR" altLang="en-US" sz="1600" b="1" dirty="0" err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스키닝</a:t>
            </a:r>
            <a:r>
              <a:rPr lang="ko-KR" altLang="en-US" sz="16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-KR" altLang="en-US" sz="16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애니메이션</a:t>
            </a:r>
            <a:endParaRPr lang="ko-KR" altLang="en-US" sz="1600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11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graphicFrame>
        <p:nvGraphicFramePr>
          <p:cNvPr id="6" name="차트시각적효과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7629603"/>
              </p:ext>
            </p:extLst>
          </p:nvPr>
        </p:nvGraphicFramePr>
        <p:xfrm>
          <a:off x="4067944" y="1520200"/>
          <a:ext cx="4539343" cy="266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425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dirty="0">
                <a:solidFill>
                  <a:srgbClr val="FF0000"/>
                </a:solidFill>
                <a:latin typeface="+mj-ea"/>
                <a:ea typeface="+mj-ea"/>
              </a:rPr>
              <a:t>3. </a:t>
            </a:r>
            <a:r>
              <a:rPr lang="ko-KR" altLang="en-US" dirty="0">
                <a:solidFill>
                  <a:srgbClr val="FF0000"/>
                </a:solidFill>
                <a:latin typeface="+mj-ea"/>
                <a:ea typeface="+mj-ea"/>
              </a:rPr>
              <a:t>기술적 요소 및 중점 연구 분야</a:t>
            </a:r>
            <a:endParaRPr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2" name="Google Shape;94;p13"/>
          <p:cNvSpPr txBox="1"/>
          <p:nvPr/>
        </p:nvSpPr>
        <p:spPr>
          <a:xfrm>
            <a:off x="483232" y="1520200"/>
            <a:ext cx="3944752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r>
              <a:rPr lang="ko-KR" altLang="en-US" sz="1800" b="1" dirty="0" err="1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타격감</a:t>
            </a:r>
            <a:r>
              <a:rPr lang="en-US" altLang="ko-KR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내용 수정 필요</a:t>
            </a:r>
            <a:r>
              <a:rPr lang="en-US" altLang="ko-KR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lang="ko-KR" altLang="en-US" sz="1800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sz="16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2D </a:t>
            </a:r>
            <a:r>
              <a:rPr lang="ko-KR" altLang="en-US" sz="1600" b="1" dirty="0" err="1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타격감</a:t>
            </a:r>
            <a:r>
              <a:rPr lang="ko-KR" altLang="en-US" sz="16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표현 기법이 </a:t>
            </a:r>
            <a:r>
              <a:rPr lang="en-US" altLang="ko-KR" sz="16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3D</a:t>
            </a:r>
            <a:r>
              <a:rPr lang="ko-KR" altLang="en-US" sz="16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에 적용되는지 확인</a:t>
            </a:r>
            <a:endParaRPr lang="en-US" altLang="ko-KR" sz="1600" b="1" dirty="0" smtClean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16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결과는 달랐음</a:t>
            </a:r>
            <a:endParaRPr lang="ko-KR" altLang="en-US" sz="1600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12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Google Shape;94;p13"/>
          <p:cNvSpPr txBox="1"/>
          <p:nvPr/>
        </p:nvSpPr>
        <p:spPr>
          <a:xfrm>
            <a:off x="4672366" y="1513850"/>
            <a:ext cx="3877039" cy="337689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endParaRPr lang="ko-KR" altLang="en-US" sz="1600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51654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박찬휘\Desktop\제목 없음.png"/>
          <p:cNvPicPr preferRelativeResize="0"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6" r="1953" b="44370"/>
          <a:stretch/>
        </p:blipFill>
        <p:spPr bwMode="auto">
          <a:xfrm>
            <a:off x="906422" y="1406567"/>
            <a:ext cx="36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22" y="1406567"/>
            <a:ext cx="3600000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22" y="1406567"/>
            <a:ext cx="3600000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 preferRelativeResize="0">
            <a:picLocks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05"/>
          <a:stretch/>
        </p:blipFill>
        <p:spPr bwMode="auto">
          <a:xfrm>
            <a:off x="906422" y="1406567"/>
            <a:ext cx="3600000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</a:rPr>
              <a:t>기술적 요소 및 중점 연구 분야</a:t>
            </a:r>
            <a:endParaRPr>
              <a:solidFill>
                <a:schemeClr val="tx2">
                  <a:lumMod val="1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13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7" name="Picture 9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258"/>
          <a:stretch/>
        </p:blipFill>
        <p:spPr bwMode="auto">
          <a:xfrm>
            <a:off x="755576" y="1406567"/>
            <a:ext cx="7811268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449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94;p13"/>
          <p:cNvSpPr txBox="1"/>
          <p:nvPr/>
        </p:nvSpPr>
        <p:spPr>
          <a:xfrm>
            <a:off x="2483768" y="1520200"/>
            <a:ext cx="5112568" cy="3280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적은 키 입력</a:t>
            </a:r>
            <a:endParaRPr lang="en-US" altLang="ko-KR" sz="1800" b="1" dirty="0" smtClean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r>
              <a:rPr lang="ko-KR" altLang="en-US" sz="16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타 게임 </a:t>
            </a:r>
            <a:r>
              <a:rPr lang="en-US" altLang="ko-KR" sz="16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ko-KR" altLang="en-US" sz="16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연계</a:t>
            </a:r>
            <a:r>
              <a:rPr lang="ko-KR" altLang="en-US" sz="16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기</a:t>
            </a:r>
            <a:r>
              <a:rPr lang="ko-KR" altLang="en-US" sz="16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입력 시 키 단위 단일 공격</a:t>
            </a:r>
            <a:endParaRPr lang="en-US" altLang="ko-KR" sz="1600" b="1" dirty="0" smtClean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ts val="600"/>
              </a:spcBef>
              <a:defRPr/>
            </a:pPr>
            <a:r>
              <a:rPr lang="ko-KR" altLang="en-US" sz="16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분노의 주먹 </a:t>
            </a:r>
            <a:r>
              <a:rPr lang="en-US" altLang="ko-KR" sz="16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ko-KR" altLang="en-US" sz="16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연계기 입력 시 추가 공격</a:t>
            </a:r>
          </a:p>
        </p:txBody>
      </p:sp>
      <p:sp>
        <p:nvSpPr>
          <p:cNvPr id="12" name="Google Shape;94;p13"/>
          <p:cNvSpPr txBox="1"/>
          <p:nvPr/>
        </p:nvSpPr>
        <p:spPr>
          <a:xfrm>
            <a:off x="2487216" y="1520215"/>
            <a:ext cx="5112568" cy="3280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24" tIns="91424" rIns="91424" bIns="91424" anchor="b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r>
              <a:rPr lang="ko-KR" altLang="en-US" sz="1800" b="1" dirty="0" err="1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타격감</a:t>
            </a:r>
            <a:endParaRPr lang="en-US" altLang="ko-KR" sz="1800" b="1" dirty="0" smtClean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lvl="0">
              <a:spcBef>
                <a:spcPts val="600"/>
              </a:spcBef>
              <a:defRPr/>
            </a:pPr>
            <a:r>
              <a:rPr lang="ko-KR" altLang="en-US" sz="16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타 게임 </a:t>
            </a:r>
            <a:r>
              <a:rPr lang="en-US" altLang="ko-KR" sz="16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lang="en-US" altLang="ko-KR" sz="16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-KR" altLang="en-US" sz="16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소리 및 </a:t>
            </a:r>
            <a:r>
              <a:rPr lang="ko-KR" altLang="en-US" sz="16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애니메이션 동작이 </a:t>
            </a:r>
            <a:r>
              <a:rPr lang="ko-KR" altLang="en-US" sz="16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무거움</a:t>
            </a:r>
            <a:endParaRPr lang="ko-KR" altLang="en-US" sz="1600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lvl="0">
              <a:spcBef>
                <a:spcPts val="600"/>
              </a:spcBef>
              <a:defRPr/>
            </a:pPr>
            <a:r>
              <a:rPr lang="ko-KR" altLang="en-US" sz="16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분노의 주먹 </a:t>
            </a:r>
            <a:r>
              <a:rPr lang="en-US" altLang="ko-KR" sz="16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– </a:t>
            </a:r>
            <a:r>
              <a:rPr lang="ko-KR" altLang="en-US" sz="1600" b="1" dirty="0" err="1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이펙트</a:t>
            </a:r>
            <a:r>
              <a:rPr lang="ko-KR" altLang="en-US" sz="16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및 </a:t>
            </a:r>
            <a:r>
              <a:rPr lang="en-US" altLang="ko-KR" sz="1600" b="1" dirty="0" smtClean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[</a:t>
            </a:r>
            <a:r>
              <a:rPr lang="ko-KR" altLang="en-US" sz="1600" b="1" dirty="0" smtClean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경쾌한</a:t>
            </a:r>
            <a:r>
              <a:rPr lang="en-US" altLang="ko-KR" sz="1600" b="1" dirty="0" smtClean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?]</a:t>
            </a:r>
            <a:r>
              <a:rPr lang="ko-KR" altLang="en-US" sz="16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효과음</a:t>
            </a:r>
            <a:endParaRPr lang="en-US" altLang="ko-KR" sz="1600" b="1" dirty="0" smtClean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lvl="0">
              <a:spcBef>
                <a:spcPts val="600"/>
              </a:spcBef>
              <a:defRPr/>
            </a:pPr>
            <a:endParaRPr lang="en-US" altLang="ko-KR" sz="1600" b="1" dirty="0" smtClean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lvl="0">
              <a:spcBef>
                <a:spcPts val="600"/>
              </a:spcBef>
              <a:defRPr/>
            </a:pPr>
            <a:endParaRPr lang="en-US" altLang="ko-KR" sz="1600" b="1" dirty="0" smtClean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l="5180" t="4750" r="7220" b="6500"/>
          <a:stretch>
            <a:fillRect/>
          </a:stretch>
        </p:blipFill>
        <p:spPr>
          <a:xfrm>
            <a:off x="899592" y="1339457"/>
            <a:ext cx="1064623" cy="1071154"/>
          </a:xfrm>
          <a:prstGeom prst="rect">
            <a:avLst/>
          </a:prstGeom>
        </p:spPr>
      </p:pic>
      <p:sp>
        <p:nvSpPr>
          <p:cNvPr id="14" name="Google Shape;94;p13"/>
          <p:cNvSpPr txBox="1"/>
          <p:nvPr/>
        </p:nvSpPr>
        <p:spPr>
          <a:xfrm>
            <a:off x="876293" y="2595115"/>
            <a:ext cx="1111220" cy="576064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ctr" rtl="0">
              <a:spcBef>
                <a:spcPts val="600"/>
              </a:spcBef>
              <a:spcAft>
                <a:spcPts val="0"/>
              </a:spcAft>
              <a:defRPr/>
            </a:pP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연계기</a:t>
            </a:r>
            <a:endParaRPr lang="en-US" altLang="ko-KR" sz="1800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dirty="0">
                <a:solidFill>
                  <a:srgbClr val="FF0000"/>
                </a:solidFill>
                <a:latin typeface="+mj-ea"/>
                <a:ea typeface="+mj-ea"/>
              </a:rPr>
              <a:t>4. </a:t>
            </a:r>
            <a:r>
              <a:rPr lang="ko-KR" altLang="en-US" dirty="0">
                <a:solidFill>
                  <a:srgbClr val="FF0000"/>
                </a:solidFill>
                <a:latin typeface="+mj-ea"/>
                <a:ea typeface="+mj-ea"/>
              </a:rPr>
              <a:t>타 게임과의 차별성</a:t>
            </a:r>
            <a:endParaRPr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46932" y="3147814"/>
            <a:ext cx="969942" cy="963039"/>
          </a:xfrm>
          <a:prstGeom prst="rect">
            <a:avLst/>
          </a:prstGeom>
        </p:spPr>
      </p:pic>
      <p:sp>
        <p:nvSpPr>
          <p:cNvPr id="20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14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Google Shape;94;p13"/>
          <p:cNvSpPr txBox="1"/>
          <p:nvPr/>
        </p:nvSpPr>
        <p:spPr>
          <a:xfrm>
            <a:off x="948301" y="4399403"/>
            <a:ext cx="967204" cy="476086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ctr" rtl="0">
              <a:spcBef>
                <a:spcPts val="600"/>
              </a:spcBef>
              <a:spcAft>
                <a:spcPts val="0"/>
              </a:spcAft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타격감</a:t>
            </a:r>
            <a:endParaRPr lang="en-US" altLang="ko-KR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76293" y="1339457"/>
            <a:ext cx="1111220" cy="1664341"/>
          </a:xfrm>
          <a:prstGeom prst="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76293" y="3075806"/>
            <a:ext cx="1111220" cy="1724991"/>
          </a:xfrm>
          <a:prstGeom prst="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85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2" grpId="0" animBg="1"/>
      <p:bldP spid="22" grpId="1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5.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개발 환경</a:t>
            </a:r>
            <a:endParaRPr dirty="0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>
                    <a:lumMod val="50000"/>
                  </a:schemeClr>
                </a:solidFill>
              </a:rPr>
              <a:t>15</a:t>
            </a:fld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5122" name="Picture 2" descr="What's new in visual studio 2019. Visual Studio 2019 previews will… | by  Bridgecode Technologies | Mediu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8" r="8195"/>
          <a:stretch/>
        </p:blipFill>
        <p:spPr bwMode="auto">
          <a:xfrm>
            <a:off x="1024128" y="1608392"/>
            <a:ext cx="2255520" cy="1324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C:\Users\박찬휘\Downloads\Daco_464457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949" y="3217737"/>
            <a:ext cx="1546102" cy="139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https://media.discordapp.net/attachments/679326669160316932/779980452622237736/99BC4B3A5A87E8BA2B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024" y="1656481"/>
            <a:ext cx="1550444" cy="124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6" name="Picture 26" descr="FMOD - Asset Stor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221" y="3290787"/>
            <a:ext cx="1875334" cy="125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8" name="Picture 38" descr="https://www.3dgep.com/wp-content/uploads/2017/12/Microsoft-DirectX-1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976" y="1995686"/>
            <a:ext cx="2330048" cy="67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박찬휘\Desktop\Microsoft.VisualStudio.Services.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611" y="3483263"/>
            <a:ext cx="865269" cy="86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74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6.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개인별 준비 현황</a:t>
            </a:r>
            <a:endParaRPr dirty="0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>
                    <a:lumMod val="50000"/>
                  </a:schemeClr>
                </a:solidFill>
              </a:rPr>
              <a:t>16</a:t>
            </a:fld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Google Shape;94;p13"/>
          <p:cNvSpPr txBox="1"/>
          <p:nvPr/>
        </p:nvSpPr>
        <p:spPr>
          <a:xfrm>
            <a:off x="4788024" y="1523400"/>
            <a:ext cx="3750308" cy="3280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</a:pPr>
            <a:endParaRPr lang="en-US" altLang="ko-KR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997711"/>
              </p:ext>
            </p:extLst>
          </p:nvPr>
        </p:nvGraphicFramePr>
        <p:xfrm>
          <a:off x="899592" y="1526838"/>
          <a:ext cx="7632849" cy="327716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26642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042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6429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8192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우성준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박찬휘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+mj-ea"/>
                          <a:ea typeface="+mj-ea"/>
                        </a:rPr>
                        <a:t>함범호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5787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C,</a:t>
                      </a:r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 C++ </a:t>
                      </a:r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프로그래밍 수강</a:t>
                      </a:r>
                      <a:endParaRPr lang="en-US" altLang="ko-KR" baseline="0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endParaRPr lang="en-US" altLang="ko-KR" baseline="0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STL </a:t>
                      </a:r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수강</a:t>
                      </a:r>
                      <a:endParaRPr lang="en-US" altLang="ko-KR" baseline="0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endParaRPr lang="en-US" altLang="ko-KR" baseline="0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3D </a:t>
                      </a:r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게임 프로그래밍</a:t>
                      </a:r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1,2 </a:t>
                      </a:r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수강</a:t>
                      </a:r>
                      <a:endParaRPr lang="en-US" altLang="ko-KR" baseline="0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endParaRPr lang="en-US" altLang="ko-KR" baseline="0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네트워크 게임 프로그래밍 수강</a:t>
                      </a:r>
                      <a:endParaRPr lang="en-US" altLang="ko-KR" dirty="0">
                        <a:latin typeface="+mj-ea"/>
                        <a:ea typeface="+mj-ea"/>
                      </a:endParaRPr>
                    </a:p>
                  </a:txBody>
                  <a:tcPr marL="90000" marR="216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C, C++ 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프로그래밍 수강</a:t>
                      </a:r>
                      <a:endParaRPr lang="en-US" altLang="ko-KR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endParaRPr lang="en-US" altLang="ko-KR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STL</a:t>
                      </a:r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수강</a:t>
                      </a:r>
                      <a:endParaRPr lang="en-US" altLang="ko-KR" baseline="0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endParaRPr lang="en-US" altLang="ko-KR" baseline="0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3D </a:t>
                      </a:r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게임 프로그래밍</a:t>
                      </a:r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2 </a:t>
                      </a:r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수강</a:t>
                      </a:r>
                      <a:endParaRPr lang="en-US" altLang="ko-KR" baseline="0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endParaRPr lang="en-US" altLang="ko-KR" baseline="0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3D </a:t>
                      </a:r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모델링 </a:t>
                      </a:r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1 </a:t>
                      </a:r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수강</a:t>
                      </a:r>
                      <a:endParaRPr lang="en-US" altLang="ko-KR" baseline="0" dirty="0">
                        <a:latin typeface="+mj-ea"/>
                        <a:ea typeface="+mj-ea"/>
                      </a:endParaRPr>
                    </a:p>
                  </a:txBody>
                  <a:tcPr marL="90000" marR="216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C, C++ 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프로그래밍 수강</a:t>
                      </a:r>
                      <a:endParaRPr lang="en-US" altLang="ko-KR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endParaRPr lang="en-US" altLang="ko-KR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3D</a:t>
                      </a:r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게임 프로그래밍</a:t>
                      </a:r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1,2 </a:t>
                      </a:r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수강</a:t>
                      </a:r>
                      <a:endParaRPr lang="en-US" altLang="ko-KR" baseline="0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endParaRPr lang="en-US" altLang="ko-KR" baseline="0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네트워크 게임 프로그래밍 수강</a:t>
                      </a:r>
                      <a:endParaRPr lang="en-US" altLang="ko-KR" baseline="0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endParaRPr lang="en-US" altLang="ko-KR" baseline="0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marL="90000" marR="216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190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7.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역할분담 및 일정</a:t>
            </a:r>
            <a:endParaRPr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17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38192"/>
              </p:ext>
            </p:extLst>
          </p:nvPr>
        </p:nvGraphicFramePr>
        <p:xfrm>
          <a:off x="899592" y="1526838"/>
          <a:ext cx="7630385" cy="3263696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2544283"/>
                <a:gridCol w="2496277"/>
                <a:gridCol w="2589825"/>
              </a:tblGrid>
              <a:tr h="486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dirty="0">
                          <a:latin typeface="+mj-ea"/>
                          <a:ea typeface="+mj-ea"/>
                        </a:rPr>
                        <a:t>우성준</a:t>
                      </a:r>
                      <a:endParaRPr lang="en-US" altLang="ko-KR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박찬휘</a:t>
                      </a:r>
                      <a:endParaRPr lang="en-US" altLang="ko-KR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함범호</a:t>
                      </a:r>
                      <a:endParaRPr lang="en-US" altLang="ko-KR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82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클라이언트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클라이언트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서버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코드</a:t>
                      </a: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  <a:defRPr/>
                      </a:pP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  <a:defRPr/>
                      </a:pPr>
                      <a:endParaRPr lang="en-US" altLang="ko-KR" sz="1200" b="0" i="0" u="none" strike="noStrike" cap="none" baseline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484020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게임 프레임워크 제작</a:t>
                      </a: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en-US" altLang="ko-KR" sz="1200">
                          <a:latin typeface="+mj-ea"/>
                          <a:ea typeface="+mj-ea"/>
                        </a:rPr>
                        <a:t>FBX</a:t>
                      </a:r>
                      <a:r>
                        <a:rPr lang="en-US" altLang="ko-KR" sz="1200" baseline="0">
                          <a:latin typeface="+mj-ea"/>
                          <a:ea typeface="+mj-ea"/>
                        </a:rPr>
                        <a:t>Loader </a:t>
                      </a: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구현</a:t>
                      </a: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en-US" altLang="ko-KR" sz="1200" baseline="0">
                          <a:latin typeface="+mj-ea"/>
                          <a:ea typeface="+mj-ea"/>
                        </a:rPr>
                        <a:t>Shader </a:t>
                      </a: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구현</a:t>
                      </a: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게임 로직 구현</a:t>
                      </a: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오브젝트 및 리소스 관리</a:t>
                      </a: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en-US" altLang="ko-KR" sz="1200" baseline="0">
                          <a:latin typeface="+mj-ea"/>
                          <a:ea typeface="+mj-ea"/>
                        </a:rPr>
                        <a:t>Shader </a:t>
                      </a: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구현</a:t>
                      </a: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멀티 </a:t>
                      </a:r>
                      <a:r>
                        <a:rPr lang="ko-KR" altLang="en-US" sz="1200" dirty="0" err="1">
                          <a:latin typeface="+mj-ea"/>
                          <a:ea typeface="+mj-ea"/>
                        </a:rPr>
                        <a:t>스레드를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 이용한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서버 구현</a:t>
                      </a:r>
                    </a:p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 dirty="0">
                          <a:latin typeface="+mj-ea"/>
                          <a:ea typeface="+mj-ea"/>
                        </a:rPr>
                        <a:t>게임 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UI 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제작</a:t>
                      </a:r>
                      <a:endParaRPr lang="en-US" altLang="ko-KR" sz="1200" baseline="0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90000" marR="90000" marT="190800" marB="190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208545">
                <a:tc gridSpan="3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리소스</a:t>
                      </a: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  <a:defRPr/>
                      </a:pP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  <a:defRPr/>
                      </a:pPr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파티클 패턴 제작</a:t>
                      </a: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endParaRPr lang="en-US" altLang="ko-KR" sz="1200" baseline="0">
                        <a:latin typeface="+mj-ea"/>
                        <a:ea typeface="+mj-ea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190800" marB="190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맵 디자인</a:t>
                      </a: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폰트</a:t>
                      </a:r>
                      <a:r>
                        <a:rPr lang="en-US" altLang="ko-KR" sz="1200" baseline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사운드 수집</a:t>
                      </a: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190800" marB="190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r>
                        <a:rPr lang="en-US" altLang="ko-KR" sz="1200">
                          <a:latin typeface="+mj-ea"/>
                          <a:ea typeface="+mj-ea"/>
                        </a:rPr>
                        <a:t>UI </a:t>
                      </a:r>
                      <a:r>
                        <a:rPr lang="ko-KR" altLang="en-US" sz="1200">
                          <a:latin typeface="+mj-ea"/>
                          <a:ea typeface="+mj-ea"/>
                        </a:rPr>
                        <a:t>디자인</a:t>
                      </a:r>
                    </a:p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플레이어 모델링</a:t>
                      </a:r>
                    </a:p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플레이어 애니메이션</a:t>
                      </a:r>
                    </a:p>
                  </a:txBody>
                  <a:tcPr marL="90000" marR="90000" marT="190800" marB="190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19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FF0000"/>
                </a:solidFill>
                <a:latin typeface="+mj-ea"/>
                <a:ea typeface="+mj-ea"/>
              </a:rPr>
              <a:t>7. </a:t>
            </a:r>
            <a:r>
              <a:rPr lang="ko-KR" altLang="en-US" dirty="0">
                <a:solidFill>
                  <a:srgbClr val="FF0000"/>
                </a:solidFill>
                <a:latin typeface="+mj-ea"/>
                <a:ea typeface="+mj-ea"/>
              </a:rPr>
              <a:t>역할분담 및 일정</a:t>
            </a:r>
            <a:endParaRPr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>
                    <a:lumMod val="50000"/>
                  </a:schemeClr>
                </a:solidFill>
              </a:rPr>
              <a:t>18</a:t>
            </a:fld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graphicFrame>
        <p:nvGraphicFramePr>
          <p:cNvPr id="21" name="Google Shape;222;p27"/>
          <p:cNvGraphicFramePr/>
          <p:nvPr>
            <p:extLst>
              <p:ext uri="{D42A27DB-BD31-4B8C-83A1-F6EECF244321}">
                <p14:modId xmlns:p14="http://schemas.microsoft.com/office/powerpoint/2010/main" val="3751539704"/>
              </p:ext>
            </p:extLst>
          </p:nvPr>
        </p:nvGraphicFramePr>
        <p:xfrm>
          <a:off x="899592" y="1379537"/>
          <a:ext cx="5778485" cy="291545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84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1750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1750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1750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1750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1750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1750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17503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17503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28439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1월</a:t>
                      </a: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2월</a:t>
                      </a: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3월</a:t>
                      </a: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4월</a:t>
                      </a: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5월</a:t>
                      </a: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6월</a:t>
                      </a: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7월</a:t>
                      </a: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8월</a:t>
                      </a: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586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리소스 수집</a:t>
                      </a:r>
                      <a:endParaRPr lang="en-US" altLang="ko" sz="7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제작</a:t>
                      </a:r>
                      <a:endParaRPr sz="7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586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프레임워크</a:t>
                      </a:r>
                      <a:r>
                        <a:rPr lang="ko-KR" altLang="en-US" sz="700" b="1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제작</a:t>
                      </a:r>
                      <a:endParaRPr sz="7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5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 </a:t>
                      </a:r>
                      <a:r>
                        <a:rPr lang="ko-KR" altLang="en-US" sz="700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로직</a:t>
                      </a:r>
                      <a:r>
                        <a:rPr lang="ko-KR" altLang="en-US" sz="7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구현</a:t>
                      </a: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586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셰이더</a:t>
                      </a:r>
                      <a:r>
                        <a:rPr lang="ko-KR" altLang="en-US" sz="7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처리</a:t>
                      </a:r>
                      <a:endParaRPr sz="7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586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 서버 구현</a:t>
                      </a:r>
                      <a:endParaRPr sz="7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586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 </a:t>
                      </a:r>
                      <a:r>
                        <a:rPr lang="en-US" sz="7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 </a:t>
                      </a:r>
                      <a:r>
                        <a:rPr lang="ko-KR" altLang="en-US" sz="7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제작</a:t>
                      </a:r>
                      <a:endParaRPr sz="7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586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및 디버그</a:t>
                      </a:r>
                      <a:endParaRPr sz="7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2" name="Google Shape;223;p27"/>
          <p:cNvGraphicFramePr/>
          <p:nvPr>
            <p:extLst>
              <p:ext uri="{D42A27DB-BD31-4B8C-83A1-F6EECF244321}">
                <p14:modId xmlns:p14="http://schemas.microsoft.com/office/powerpoint/2010/main" val="691575924"/>
              </p:ext>
            </p:extLst>
          </p:nvPr>
        </p:nvGraphicFramePr>
        <p:xfrm>
          <a:off x="7164288" y="1393571"/>
          <a:ext cx="1354050" cy="12190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7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70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우성준</a:t>
                      </a:r>
                      <a:endParaRPr sz="8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박찬휘</a:t>
                      </a:r>
                      <a:endParaRPr sz="8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함범호</a:t>
                      </a:r>
                      <a:endParaRPr sz="8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전    원</a:t>
                      </a:r>
                      <a:endParaRPr sz="8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1" name="Google Shape;224;p27"/>
          <p:cNvSpPr/>
          <p:nvPr/>
        </p:nvSpPr>
        <p:spPr>
          <a:xfrm>
            <a:off x="7968568" y="1797134"/>
            <a:ext cx="388200" cy="118500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225;p27"/>
          <p:cNvSpPr/>
          <p:nvPr/>
        </p:nvSpPr>
        <p:spPr>
          <a:xfrm>
            <a:off x="7968568" y="1497072"/>
            <a:ext cx="388200" cy="118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226;p27"/>
          <p:cNvSpPr/>
          <p:nvPr/>
        </p:nvSpPr>
        <p:spPr>
          <a:xfrm>
            <a:off x="7968568" y="2097184"/>
            <a:ext cx="388200" cy="118500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227;p27"/>
          <p:cNvSpPr/>
          <p:nvPr/>
        </p:nvSpPr>
        <p:spPr>
          <a:xfrm>
            <a:off x="7968568" y="2397234"/>
            <a:ext cx="388200" cy="1185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227;p27"/>
          <p:cNvSpPr/>
          <p:nvPr/>
        </p:nvSpPr>
        <p:spPr>
          <a:xfrm>
            <a:off x="1739304" y="1791038"/>
            <a:ext cx="1234800" cy="1188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227;p27"/>
          <p:cNvSpPr/>
          <p:nvPr/>
        </p:nvSpPr>
        <p:spPr>
          <a:xfrm>
            <a:off x="1739304" y="2168626"/>
            <a:ext cx="2469600" cy="118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227;p27"/>
          <p:cNvSpPr/>
          <p:nvPr/>
        </p:nvSpPr>
        <p:spPr>
          <a:xfrm>
            <a:off x="2351760" y="2626302"/>
            <a:ext cx="3708000" cy="118800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227;p27"/>
          <p:cNvSpPr/>
          <p:nvPr/>
        </p:nvSpPr>
        <p:spPr>
          <a:xfrm>
            <a:off x="2352408" y="2843470"/>
            <a:ext cx="2469600" cy="118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227;p27"/>
          <p:cNvSpPr/>
          <p:nvPr/>
        </p:nvSpPr>
        <p:spPr>
          <a:xfrm>
            <a:off x="2351944" y="3008062"/>
            <a:ext cx="2469600" cy="118800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227;p27"/>
          <p:cNvSpPr/>
          <p:nvPr/>
        </p:nvSpPr>
        <p:spPr>
          <a:xfrm>
            <a:off x="2977704" y="3298724"/>
            <a:ext cx="2466000" cy="118800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227;p27"/>
          <p:cNvSpPr/>
          <p:nvPr/>
        </p:nvSpPr>
        <p:spPr>
          <a:xfrm>
            <a:off x="4205784" y="3676254"/>
            <a:ext cx="1238400" cy="118800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227;p27"/>
          <p:cNvSpPr/>
          <p:nvPr/>
        </p:nvSpPr>
        <p:spPr>
          <a:xfrm>
            <a:off x="4206408" y="4048486"/>
            <a:ext cx="2469600" cy="1188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227;p27"/>
          <p:cNvSpPr/>
          <p:nvPr/>
        </p:nvSpPr>
        <p:spPr>
          <a:xfrm>
            <a:off x="4823112" y="2468676"/>
            <a:ext cx="1238400" cy="118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790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8.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참고문헌</a:t>
            </a:r>
            <a:endParaRPr dirty="0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>
                    <a:lumMod val="50000"/>
                  </a:schemeClr>
                </a:solidFill>
              </a:rPr>
              <a:t>19</a:t>
            </a:fld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Google Shape;94;p13"/>
          <p:cNvSpPr txBox="1"/>
          <p:nvPr/>
        </p:nvSpPr>
        <p:spPr>
          <a:xfrm>
            <a:off x="4788024" y="1523400"/>
            <a:ext cx="3750308" cy="3280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</a:pPr>
            <a:endParaRPr lang="en-US" altLang="ko-KR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8371"/>
              </p:ext>
            </p:extLst>
          </p:nvPr>
        </p:nvGraphicFramePr>
        <p:xfrm>
          <a:off x="907774" y="1526838"/>
          <a:ext cx="7630558" cy="3421176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76305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4211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참고 논문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문성준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조형제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게임의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타격감에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대한 효율 향상 연구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.” </a:t>
                      </a:r>
                      <a:r>
                        <a:rPr lang="ko-KR" altLang="en-US" sz="1000" i="1" dirty="0" smtClean="0">
                          <a:latin typeface="+mn-ea"/>
                          <a:ea typeface="+mn-ea"/>
                        </a:rPr>
                        <a:t>한국게임학회</a:t>
                      </a:r>
                      <a:r>
                        <a:rPr lang="ko-KR" altLang="en-US" sz="1000" i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i="0" dirty="0" smtClean="0">
                          <a:latin typeface="+mn-ea"/>
                          <a:ea typeface="+mn-ea"/>
                        </a:rPr>
                        <a:t>12.2</a:t>
                      </a:r>
                      <a:r>
                        <a:rPr lang="en-US" altLang="ko-KR" sz="1000" i="0" baseline="0" dirty="0" smtClean="0">
                          <a:latin typeface="+mn-ea"/>
                          <a:ea typeface="+mn-ea"/>
                        </a:rPr>
                        <a:t> (2012): 3-14.</a:t>
                      </a:r>
                      <a:endParaRPr lang="en-US" altLang="ko-KR" sz="1000" i="1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서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진석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김남규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“2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차원 슈팅 게임에서의 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타격감에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대한 실험적 분석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.”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0" i="1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한국컴퓨터정보학회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15.2 (2010): 75-81.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김남훈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김태완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. “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슈팅게임에서의 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타격감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향상 효과에 관한 연구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–‘</a:t>
                      </a:r>
                      <a:r>
                        <a:rPr lang="ko-KR" altLang="en-US" sz="1000" b="0" i="0" u="none" strike="noStrike" cap="none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비틀윙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’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과 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‘1945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플러스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’ 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를 중심으로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–.” </a:t>
                      </a:r>
                      <a:r>
                        <a:rPr lang="ko-KR" altLang="en-US" sz="1000" b="0" i="1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한국멀티미디어학회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7.2 (2004): 223-230.</a:t>
                      </a:r>
                      <a:endParaRPr lang="ko-KR" altLang="en-US" sz="1000" b="0" i="0" u="none" strike="noStrike" cap="non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algn="l" latinLnBrk="1"/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참조 이미지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PPT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템플릿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000" dirty="0">
                          <a:latin typeface="+mn-ea"/>
                          <a:ea typeface="+mn-ea"/>
                          <a:hlinkClick r:id="rId3"/>
                        </a:rPr>
                        <a:t>https://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  <a:hlinkClick r:id="rId3"/>
                        </a:rPr>
                        <a:t>www.slidescarnival.com/antonio-free-presentation-template/84#preview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키보드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000" dirty="0">
                          <a:latin typeface="+mn-ea"/>
                          <a:ea typeface="+mn-ea"/>
                          <a:hlinkClick r:id="rId4"/>
                        </a:rPr>
                        <a:t>http://dpg.danawa.com/bbs/view?boardSeq=244&amp;listSeq=4044271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복싱자세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000" dirty="0">
                          <a:latin typeface="+mn-ea"/>
                          <a:ea typeface="+mn-ea"/>
                          <a:hlinkClick r:id="rId5"/>
                        </a:rPr>
                        <a:t>http://www.iclickart.co.kr/illust/update/51673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1000" baseline="0" dirty="0">
                          <a:latin typeface="+mn-ea"/>
                          <a:ea typeface="+mn-ea"/>
                        </a:rPr>
                        <a:t>펀치히어로 </a:t>
                      </a:r>
                      <a:r>
                        <a:rPr lang="en-US" altLang="ko-KR" sz="1000" baseline="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000" baseline="0" dirty="0">
                          <a:latin typeface="+mn-ea"/>
                          <a:ea typeface="+mn-ea"/>
                          <a:hlinkClick r:id="rId6"/>
                        </a:rPr>
                        <a:t>https://www.thisisgame.com/webzine/nboard/16/?page=57&amp;n=33275</a:t>
                      </a:r>
                      <a:endParaRPr lang="en-US" altLang="ko-KR" sz="1000" baseline="0" dirty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1000" baseline="0" dirty="0">
                          <a:latin typeface="+mn-ea"/>
                          <a:ea typeface="+mn-ea"/>
                        </a:rPr>
                        <a:t>철권 </a:t>
                      </a:r>
                      <a:r>
                        <a:rPr lang="en-US" altLang="ko-KR" sz="1000" baseline="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000" baseline="0" dirty="0">
                          <a:latin typeface="+mn-ea"/>
                          <a:ea typeface="+mn-ea"/>
                          <a:hlinkClick r:id="rId7"/>
                        </a:rPr>
                        <a:t>http://gamefocus.co.kr/detail.php?number=63754</a:t>
                      </a:r>
                      <a:endParaRPr lang="en-US" altLang="ko-KR" sz="1000" baseline="0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타격감</a:t>
                      </a:r>
                      <a:r>
                        <a:rPr lang="en-US" altLang="ko-KR" sz="1000" baseline="0" dirty="0">
                          <a:latin typeface="+mn-ea"/>
                          <a:ea typeface="+mn-ea"/>
                        </a:rPr>
                        <a:t> : </a:t>
                      </a:r>
                      <a:r>
                        <a:rPr lang="en-US" altLang="ko-KR" sz="1000" b="0" i="0" u="sng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  <a:hlinkClick r:id="rId8"/>
                        </a:rPr>
                        <a:t>https://www.vectorstock.com/royalty-free-vector/eye-icon-vector-15388247</a:t>
                      </a:r>
                      <a:endParaRPr lang="en-US" altLang="ko-KR" sz="1000" baseline="0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연계기 </a:t>
                      </a:r>
                      <a:r>
                        <a:rPr lang="en-US" altLang="ko-KR" sz="1000" baseline="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  <a:hlinkClick r:id="rId9"/>
                        </a:rPr>
                        <a:t>https://www.vectorstock.com/royalty-free-vector/broken-link-icon-vector-23190091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432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목차</a:t>
            </a:r>
            <a:endParaRPr dirty="0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893700" y="1523400"/>
            <a:ext cx="7638740" cy="3280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연구 목적</a:t>
            </a:r>
            <a:endParaRPr lang="en-US" altLang="ko-KR" sz="1800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게임 소개 및 방법</a:t>
            </a:r>
            <a:endParaRPr lang="en-US" altLang="ko-KR" sz="1800" b="1" dirty="0" smtClean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indent="-342900">
              <a:spcBef>
                <a:spcPts val="600"/>
              </a:spcBef>
              <a:buFont typeface="Arial"/>
              <a:buAutoNum type="arabicPeriod"/>
            </a:pP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기술적 </a:t>
            </a: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요소 및 중점 연구 분야</a:t>
            </a:r>
            <a:endParaRPr lang="en-US" altLang="ko-KR" sz="1800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indent="-342900">
              <a:spcBef>
                <a:spcPts val="600"/>
              </a:spcBef>
              <a:buFont typeface="Arial"/>
              <a:buAutoNum type="arabicPeriod"/>
            </a:pP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타 게임과의 차별성</a:t>
            </a:r>
            <a:endParaRPr lang="en-US" altLang="ko-KR" sz="1800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개발 </a:t>
            </a: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환경</a:t>
            </a:r>
            <a:endParaRPr lang="en-US" altLang="ko-KR" sz="1800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개인별 </a:t>
            </a: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준비 현황</a:t>
            </a:r>
            <a:endParaRPr lang="en-US" altLang="ko-KR" sz="1800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역할 </a:t>
            </a: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분담 및 일정</a:t>
            </a:r>
            <a:endParaRPr lang="en-US" altLang="ko-KR" sz="1800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참고문헌</a:t>
            </a:r>
            <a:endParaRPr sz="1800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>
                    <a:lumMod val="50000"/>
                  </a:schemeClr>
                </a:solidFill>
              </a:rPr>
              <a:t>2</a:t>
            </a:fld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연구 목적</a:t>
            </a:r>
            <a:endParaRPr dirty="0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Google Shape;94;p13"/>
          <p:cNvSpPr txBox="1"/>
          <p:nvPr/>
        </p:nvSpPr>
        <p:spPr>
          <a:xfrm>
            <a:off x="893700" y="1523400"/>
            <a:ext cx="7638740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285750" lvl="0" indent="-285750">
              <a:spcBef>
                <a:spcPts val="600"/>
              </a:spcBef>
              <a:buFontTx/>
              <a:buChar char="-"/>
              <a:defRPr/>
            </a:pPr>
            <a:r>
              <a:rPr lang="en-US" altLang="ko-KR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대</a:t>
            </a:r>
            <a:r>
              <a:rPr lang="en-US" altLang="ko-KR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1 3D </a:t>
            </a: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복싱</a:t>
            </a:r>
            <a:r>
              <a:rPr lang="en-US" altLang="ko-KR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게임 </a:t>
            </a: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개발</a:t>
            </a:r>
            <a:endParaRPr lang="en-US" altLang="ko-KR" sz="1800" b="1" dirty="0" smtClean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3D </a:t>
            </a:r>
            <a:r>
              <a:rPr lang="ko-KR" altLang="en-US" sz="1800" b="1" dirty="0" err="1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타격감</a:t>
            </a: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관련 논문 부족에 따른 </a:t>
            </a:r>
            <a:r>
              <a:rPr lang="ko-KR" altLang="en-US" sz="1800" b="1" dirty="0" err="1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타격감</a:t>
            </a: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연구</a:t>
            </a:r>
            <a:endParaRPr lang="en-US" altLang="ko-KR" sz="1800" b="1" dirty="0" smtClean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3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09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 소개 및 방법</a:t>
            </a:r>
            <a:endParaRPr dirty="0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893700" y="1523400"/>
            <a:ext cx="7638740" cy="3280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Bef>
                <a:spcPts val="600"/>
              </a:spcBef>
              <a:buFont typeface="Arial"/>
              <a:buAutoNum type="arabicPeriod"/>
            </a:pP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게임 </a:t>
            </a:r>
            <a:r>
              <a:rPr lang="ko-KR" altLang="en-US" sz="1800" b="1" dirty="0" err="1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컨셉</a:t>
            </a:r>
            <a:endParaRPr lang="en-US" altLang="ko-KR" sz="1800" b="1" dirty="0" smtClean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>
              <a:spcBef>
                <a:spcPts val="600"/>
              </a:spcBef>
              <a:buAutoNum type="arabicPeriod"/>
            </a:pP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게임 흐름도 </a:t>
            </a:r>
            <a:r>
              <a:rPr lang="en-US" altLang="ko-KR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예시</a:t>
            </a:r>
            <a:r>
              <a:rPr lang="en-US" altLang="ko-KR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)</a:t>
            </a:r>
          </a:p>
          <a:p>
            <a:pPr marL="342900" lvl="0" indent="-342900">
              <a:spcBef>
                <a:spcPts val="600"/>
              </a:spcBef>
              <a:buAutoNum type="arabicPeriod"/>
            </a:pP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게임 월드</a:t>
            </a:r>
            <a:endParaRPr lang="ko-KR" altLang="en-US" sz="1800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>
              <a:spcBef>
                <a:spcPts val="600"/>
              </a:spcBef>
              <a:buAutoNum type="arabicPeriod"/>
            </a:pP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플레이어</a:t>
            </a:r>
            <a:endParaRPr lang="en-US" altLang="ko-KR" sz="1800" b="1" dirty="0" smtClean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>
              <a:spcBef>
                <a:spcPts val="600"/>
              </a:spcBef>
              <a:buAutoNum type="arabicPeriod"/>
            </a:pP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기술 및 연계기</a:t>
            </a:r>
            <a:endParaRPr lang="ko-KR" altLang="en-US" sz="1800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>
              <a:spcBef>
                <a:spcPts val="600"/>
              </a:spcBef>
              <a:buAutoNum type="arabicPeriod"/>
            </a:pP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조작법</a:t>
            </a:r>
            <a:endParaRPr lang="en-US" altLang="ko-KR" sz="1800" b="1" dirty="0" smtClean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>
                    <a:lumMod val="50000"/>
                  </a:schemeClr>
                </a:solidFill>
              </a:rPr>
              <a:t>4</a:t>
            </a:fld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26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 소개 및 방법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dirty="0" err="1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컨셉</a:t>
            </a:r>
            <a:endParaRPr dirty="0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Google Shape;94;p13"/>
          <p:cNvSpPr txBox="1"/>
          <p:nvPr/>
        </p:nvSpPr>
        <p:spPr>
          <a:xfrm>
            <a:off x="893830" y="1542096"/>
            <a:ext cx="7638740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각 라운드 당 </a:t>
            </a:r>
            <a:r>
              <a:rPr lang="en-US" altLang="ko-KR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분</a:t>
            </a:r>
            <a:r>
              <a:rPr lang="en-US" altLang="ko-KR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altLang="ko-KR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판 </a:t>
            </a:r>
            <a:r>
              <a:rPr lang="en-US" altLang="ko-KR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ko-KR" altLang="en-US" sz="1800" b="1" dirty="0" err="1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선승제</a:t>
            </a:r>
            <a:endParaRPr lang="en-US" altLang="ko-KR" sz="1800" b="1" dirty="0" smtClean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업적 </a:t>
            </a: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달성 </a:t>
            </a: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시스템</a:t>
            </a:r>
            <a:endParaRPr lang="en-US" altLang="ko-KR" sz="1800" b="1" dirty="0" smtClean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ko-KR" sz="16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-US" altLang="ko-KR" sz="16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Ex) </a:t>
            </a:r>
            <a:r>
              <a:rPr lang="ko-KR" altLang="en-US" sz="16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잽</a:t>
            </a:r>
            <a:r>
              <a:rPr lang="en-US" altLang="ko-KR" sz="16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3</a:t>
            </a:r>
            <a:r>
              <a:rPr lang="ko-KR" altLang="en-US" sz="16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회</a:t>
            </a:r>
            <a:r>
              <a:rPr lang="en-US" altLang="ko-KR" sz="16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-&gt; </a:t>
            </a:r>
            <a:r>
              <a:rPr lang="ko-KR" altLang="en-US" sz="1600" b="1" dirty="0" err="1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위빙</a:t>
            </a:r>
            <a:endParaRPr lang="en-US" altLang="ko-KR" sz="1600" b="1" dirty="0" smtClean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ko-KR" sz="16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-US" altLang="ko-KR" sz="16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Ex) </a:t>
            </a:r>
            <a:r>
              <a:rPr lang="ko-KR" altLang="en-US" sz="16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가드 </a:t>
            </a:r>
            <a:r>
              <a:rPr lang="en-US" altLang="ko-KR" sz="16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ko-KR" altLang="en-US" sz="16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회</a:t>
            </a:r>
            <a:r>
              <a:rPr lang="en-US" altLang="ko-KR" sz="16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-&gt; </a:t>
            </a:r>
            <a:r>
              <a:rPr lang="ko-KR" altLang="en-US" sz="1600" b="1" dirty="0" err="1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원투훅</a:t>
            </a:r>
            <a:endParaRPr lang="en-US" altLang="ko-KR" sz="1800" b="1" dirty="0" smtClean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5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58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620544"/>
              </p:ext>
            </p:extLst>
          </p:nvPr>
        </p:nvGraphicFramePr>
        <p:xfrm>
          <a:off x="6001879" y="1419585"/>
          <a:ext cx="2520000" cy="144000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252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211553"/>
              </p:ext>
            </p:extLst>
          </p:nvPr>
        </p:nvGraphicFramePr>
        <p:xfrm>
          <a:off x="893099" y="1418664"/>
          <a:ext cx="2520000" cy="144000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252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565574"/>
              </p:ext>
            </p:extLst>
          </p:nvPr>
        </p:nvGraphicFramePr>
        <p:xfrm>
          <a:off x="6003790" y="3323421"/>
          <a:ext cx="2520000" cy="144000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252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내용 개체 틀 2"/>
          <p:cNvSpPr txBox="1">
            <a:spLocks/>
          </p:cNvSpPr>
          <p:nvPr/>
        </p:nvSpPr>
        <p:spPr>
          <a:xfrm>
            <a:off x="467545" y="4744833"/>
            <a:ext cx="3392759" cy="2435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2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경기 중 업적 달성 </a:t>
            </a:r>
            <a:r>
              <a:rPr lang="en-US" altLang="ko-KR" sz="12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→ </a:t>
            </a:r>
            <a:r>
              <a:rPr lang="ko-KR" altLang="en-US" sz="12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연계기 및 기술 획득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 소개 및 방법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흐름도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예시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)</a:t>
            </a:r>
            <a:endParaRPr dirty="0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내용 개체 틀 2"/>
          <p:cNvSpPr txBox="1">
            <a:spLocks/>
          </p:cNvSpPr>
          <p:nvPr/>
        </p:nvSpPr>
        <p:spPr>
          <a:xfrm>
            <a:off x="6006064" y="2858664"/>
            <a:ext cx="2520280" cy="253937"/>
          </a:xfrm>
          <a:prstGeom prst="rect">
            <a:avLst/>
          </a:prstGeom>
        </p:spPr>
        <p:txBody>
          <a:bodyPr vert="horz" lIns="36000" tIns="45720" rIns="36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2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게임 오버</a:t>
            </a:r>
          </a:p>
        </p:txBody>
      </p:sp>
      <p:sp>
        <p:nvSpPr>
          <p:cNvPr id="36" name="내용 개체 틀 2"/>
          <p:cNvSpPr txBox="1">
            <a:spLocks/>
          </p:cNvSpPr>
          <p:nvPr/>
        </p:nvSpPr>
        <p:spPr>
          <a:xfrm>
            <a:off x="6006064" y="4763421"/>
            <a:ext cx="2520280" cy="230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200" dirty="0" err="1">
                <a:solidFill>
                  <a:schemeClr val="tx1">
                    <a:lumMod val="50000"/>
                  </a:schemeClr>
                </a:solidFill>
                <a:latin typeface="+mn-ea"/>
              </a:rPr>
              <a:t>이펙트</a:t>
            </a:r>
            <a:r>
              <a:rPr lang="ko-KR" altLang="en-US" sz="12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 효과 부각</a:t>
            </a:r>
          </a:p>
        </p:txBody>
      </p:sp>
      <p:sp>
        <p:nvSpPr>
          <p:cNvPr id="41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>
                    <a:lumMod val="50000"/>
                  </a:schemeClr>
                </a:solidFill>
              </a:rPr>
              <a:t>6</a:t>
            </a:fld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6" name="내용 개체 틀 2"/>
          <p:cNvSpPr txBox="1">
            <a:spLocks/>
          </p:cNvSpPr>
          <p:nvPr/>
        </p:nvSpPr>
        <p:spPr>
          <a:xfrm>
            <a:off x="880422" y="2858664"/>
            <a:ext cx="2539450" cy="230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2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1,2 </a:t>
            </a:r>
            <a:r>
              <a:rPr lang="ko-KR" altLang="en-US" sz="12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라운드 진행</a:t>
            </a:r>
            <a:endParaRPr lang="en-US" altLang="ko-KR" sz="1200" dirty="0">
              <a:solidFill>
                <a:schemeClr val="tx1">
                  <a:lumMod val="50000"/>
                </a:schemeClr>
              </a:solidFill>
              <a:latin typeface="+mn-ea"/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201675"/>
              </p:ext>
            </p:extLst>
          </p:nvPr>
        </p:nvGraphicFramePr>
        <p:xfrm>
          <a:off x="879654" y="3305133"/>
          <a:ext cx="2520000" cy="144000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252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6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아래로 구부러진 화살표 71"/>
          <p:cNvSpPr/>
          <p:nvPr/>
        </p:nvSpPr>
        <p:spPr>
          <a:xfrm rot="5400000" flipV="1">
            <a:off x="-390955" y="2751688"/>
            <a:ext cx="1764360" cy="612068"/>
          </a:xfrm>
          <a:prstGeom prst="curvedDownArrow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오른쪽 화살표 76"/>
          <p:cNvSpPr/>
          <p:nvPr/>
        </p:nvSpPr>
        <p:spPr>
          <a:xfrm>
            <a:off x="3707904" y="3898374"/>
            <a:ext cx="1800200" cy="288032"/>
          </a:xfrm>
          <a:prstGeom prst="rightArrow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오른쪽 화살표 81"/>
          <p:cNvSpPr/>
          <p:nvPr/>
        </p:nvSpPr>
        <p:spPr>
          <a:xfrm rot="19262846">
            <a:off x="3515096" y="2864194"/>
            <a:ext cx="2193354" cy="288032"/>
          </a:xfrm>
          <a:prstGeom prst="rightArrow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내용 개체 틀 2"/>
          <p:cNvSpPr txBox="1">
            <a:spLocks/>
          </p:cNvSpPr>
          <p:nvPr/>
        </p:nvSpPr>
        <p:spPr>
          <a:xfrm>
            <a:off x="3720864" y="2456211"/>
            <a:ext cx="1266071" cy="253937"/>
          </a:xfrm>
          <a:prstGeom prst="rect">
            <a:avLst/>
          </a:prstGeom>
        </p:spPr>
        <p:txBody>
          <a:bodyPr vert="horz" lIns="36000" tIns="45720" rIns="36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2</a:t>
            </a:r>
            <a:r>
              <a:rPr lang="ko-KR" altLang="en-US" sz="12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연패 시</a:t>
            </a:r>
          </a:p>
        </p:txBody>
      </p:sp>
      <p:sp>
        <p:nvSpPr>
          <p:cNvPr id="84" name="내용 개체 틀 2"/>
          <p:cNvSpPr txBox="1">
            <a:spLocks/>
          </p:cNvSpPr>
          <p:nvPr/>
        </p:nvSpPr>
        <p:spPr>
          <a:xfrm>
            <a:off x="3872496" y="4124517"/>
            <a:ext cx="1266071" cy="253937"/>
          </a:xfrm>
          <a:prstGeom prst="rect">
            <a:avLst/>
          </a:prstGeom>
        </p:spPr>
        <p:txBody>
          <a:bodyPr vert="horz" lIns="36000" tIns="45720" rIns="36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3</a:t>
            </a:r>
            <a:r>
              <a:rPr lang="ko-KR" altLang="en-US" sz="12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라운드 진행</a:t>
            </a:r>
          </a:p>
        </p:txBody>
      </p:sp>
    </p:spTree>
    <p:extLst>
      <p:ext uri="{BB962C8B-B14F-4D97-AF65-F5344CB8AC3E}">
        <p14:creationId xmlns:p14="http://schemas.microsoft.com/office/powerpoint/2010/main" val="256544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92603"/>
              </p:ext>
            </p:extLst>
          </p:nvPr>
        </p:nvGraphicFramePr>
        <p:xfrm>
          <a:off x="899592" y="1526838"/>
          <a:ext cx="3312368" cy="327716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1656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7716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FF0000"/>
                </a:solidFill>
                <a:latin typeface="+mj-ea"/>
                <a:ea typeface="+mj-ea"/>
              </a:rPr>
              <a:t>2. </a:t>
            </a:r>
            <a:r>
              <a:rPr lang="ko-KR" altLang="en-US" dirty="0">
                <a:solidFill>
                  <a:srgbClr val="FF0000"/>
                </a:solidFill>
                <a:latin typeface="+mj-ea"/>
                <a:ea typeface="+mj-ea"/>
              </a:rPr>
              <a:t>게임 소개 및 방법 </a:t>
            </a:r>
            <a:r>
              <a:rPr lang="en-US" altLang="ko-KR" dirty="0">
                <a:solidFill>
                  <a:srgbClr val="FF0000"/>
                </a:solidFill>
                <a:latin typeface="+mj-ea"/>
                <a:ea typeface="+mj-ea"/>
              </a:rPr>
              <a:t>- </a:t>
            </a:r>
            <a:r>
              <a:rPr lang="ko-KR" altLang="en-US" dirty="0">
                <a:solidFill>
                  <a:srgbClr val="FF0000"/>
                </a:solidFill>
                <a:latin typeface="+mj-ea"/>
                <a:ea typeface="+mj-ea"/>
              </a:rPr>
              <a:t>플레이어</a:t>
            </a:r>
            <a:endParaRPr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>
                    <a:lumMod val="50000"/>
                  </a:schemeClr>
                </a:solidFill>
              </a:rPr>
              <a:t>7</a:t>
            </a:fld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Google Shape;94;p13"/>
          <p:cNvSpPr txBox="1"/>
          <p:nvPr/>
        </p:nvSpPr>
        <p:spPr>
          <a:xfrm>
            <a:off x="4788024" y="1523400"/>
            <a:ext cx="3750308" cy="3280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</a:pPr>
            <a:endParaRPr lang="en-US" altLang="ko-KR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053264"/>
              </p:ext>
            </p:extLst>
          </p:nvPr>
        </p:nvGraphicFramePr>
        <p:xfrm>
          <a:off x="4499992" y="1526838"/>
          <a:ext cx="4032447" cy="3259555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10801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109"/>
                <a:gridCol w="984109"/>
              </a:tblGrid>
              <a:tr h="5403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체력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150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키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180 </a:t>
                      </a:r>
                      <a:r>
                        <a:rPr lang="en-US" altLang="ko-KR" sz="14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㎝</a:t>
                      </a:r>
                      <a:r>
                        <a:rPr lang="en-US" altLang="ko-K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 sz="14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03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보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폭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40</a:t>
                      </a:r>
                      <a:r>
                        <a:rPr lang="en-US" altLang="ko-KR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4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㎝</a:t>
                      </a:r>
                      <a:r>
                        <a:rPr lang="en-US" altLang="ko-K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팔 길이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60 </a:t>
                      </a:r>
                      <a:r>
                        <a:rPr lang="en-US" altLang="ko-KR" sz="14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㎝</a:t>
                      </a:r>
                      <a:r>
                        <a:rPr lang="en-US" altLang="ko-K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03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이동 속도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50 (</a:t>
                      </a:r>
                      <a:r>
                        <a:rPr lang="ko-KR" altLang="en-US" sz="14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㎧</a:t>
                      </a:r>
                      <a:r>
                        <a:rPr lang="en-US" altLang="ko-KR" sz="14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공격 속도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 smtClean="0">
                          <a:solidFill>
                            <a:srgbClr val="FF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100 (</a:t>
                      </a:r>
                      <a:r>
                        <a:rPr lang="ko-KR" altLang="en-US" sz="14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㎧</a:t>
                      </a:r>
                      <a:r>
                        <a:rPr lang="en-US" altLang="ko-KR" sz="14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 sz="1400" b="0" i="0" u="none" strike="noStrike" cap="none" dirty="0" smtClean="0">
                        <a:solidFill>
                          <a:srgbClr val="FF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85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애니메이션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Idle, </a:t>
                      </a:r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가드</a:t>
                      </a:r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이동</a:t>
                      </a:r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dirty="0" err="1" smtClean="0">
                          <a:latin typeface="+mj-ea"/>
                          <a:ea typeface="+mj-ea"/>
                        </a:rPr>
                        <a:t>위빙</a:t>
                      </a:r>
                      <a:endParaRPr lang="en-US" altLang="ko-KR" dirty="0" smtClean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공격</a:t>
                      </a:r>
                      <a:r>
                        <a:rPr lang="en-US" altLang="ko-KR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baseline="0" dirty="0" smtClean="0">
                          <a:latin typeface="+mj-ea"/>
                          <a:ea typeface="+mj-ea"/>
                        </a:rPr>
                        <a:t>기술 및 연계기</a:t>
                      </a:r>
                      <a:endParaRPr lang="en-US" altLang="ko-KR" baseline="0" dirty="0" smtClean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피격</a:t>
                      </a:r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,</a:t>
                      </a:r>
                      <a:r>
                        <a:rPr lang="en-US" altLang="ko-KR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baseline="0" dirty="0" smtClean="0">
                          <a:latin typeface="+mj-ea"/>
                          <a:ea typeface="+mj-ea"/>
                        </a:rPr>
                        <a:t>다운</a:t>
                      </a:r>
                      <a:r>
                        <a:rPr lang="en-US" altLang="ko-KR" baseline="0" dirty="0" smtClean="0">
                          <a:latin typeface="+mj-ea"/>
                          <a:ea typeface="+mj-ea"/>
                        </a:rPr>
                        <a:t>, K.O.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81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93;p13">
            <a:extLst>
              <a:ext uri="{FF2B5EF4-FFF2-40B4-BE49-F238E27FC236}">
                <a16:creationId xmlns="" xmlns:a16="http://schemas.microsoft.com/office/drawing/2014/main" id="{C12973A9-25D2-4077-A0B4-7AD4549729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dirty="0">
                <a:solidFill>
                  <a:srgbClr val="FF0000"/>
                </a:solidFill>
                <a:latin typeface="+mj-ea"/>
                <a:ea typeface="+mj-ea"/>
              </a:rPr>
              <a:t>2. </a:t>
            </a:r>
            <a:r>
              <a:rPr lang="ko-KR" altLang="en-US" dirty="0">
                <a:solidFill>
                  <a:srgbClr val="FF0000"/>
                </a:solidFill>
                <a:latin typeface="+mj-ea"/>
                <a:ea typeface="+mj-ea"/>
              </a:rPr>
              <a:t>게임 소개 및 방법 </a:t>
            </a:r>
            <a:r>
              <a:rPr lang="en-US" altLang="ko-KR" dirty="0" smtClean="0">
                <a:solidFill>
                  <a:srgbClr val="FF0000"/>
                </a:solidFill>
                <a:latin typeface="+mj-ea"/>
                <a:ea typeface="+mj-ea"/>
              </a:rPr>
              <a:t>– </a:t>
            </a:r>
            <a:r>
              <a:rPr lang="ko-KR" altLang="en-US" dirty="0" smtClean="0">
                <a:solidFill>
                  <a:srgbClr val="FF0000"/>
                </a:solidFill>
                <a:latin typeface="+mj-ea"/>
                <a:ea typeface="+mj-ea"/>
              </a:rPr>
              <a:t>기술 및 연계기</a:t>
            </a:r>
            <a:endParaRPr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1" name="Google Shape;97;p13">
            <a:extLst>
              <a:ext uri="{FF2B5EF4-FFF2-40B4-BE49-F238E27FC236}">
                <a16:creationId xmlns="" xmlns:a16="http://schemas.microsoft.com/office/drawing/2014/main" id="{937C37D3-FFC5-4733-B476-7D1C10A04F2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8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Google Shape;94;p13">
            <a:extLst>
              <a:ext uri="{FF2B5EF4-FFF2-40B4-BE49-F238E27FC236}">
                <a16:creationId xmlns="" xmlns:a16="http://schemas.microsoft.com/office/drawing/2014/main" id="{A84F2CBE-2617-481E-B6C4-F3CB494B9825}"/>
              </a:ext>
            </a:extLst>
          </p:cNvPr>
          <p:cNvSpPr txBox="1"/>
          <p:nvPr/>
        </p:nvSpPr>
        <p:spPr>
          <a:xfrm>
            <a:off x="4788024" y="1523400"/>
            <a:ext cx="3750308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endParaRPr lang="en-US" altLang="ko-KR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="" xmlns:a16="http://schemas.microsoft.com/office/drawing/2014/main" id="{12D5A7E8-A210-4D09-9AF4-EAEE87F3B6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306182"/>
              </p:ext>
            </p:extLst>
          </p:nvPr>
        </p:nvGraphicFramePr>
        <p:xfrm>
          <a:off x="899592" y="1526838"/>
          <a:ext cx="7632848" cy="327716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17281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046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63858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기술</a:t>
                      </a:r>
                      <a:endParaRPr lang="en-US" altLang="ko-KR" dirty="0" smtClean="0">
                        <a:latin typeface="+mj-ea"/>
                        <a:ea typeface="+mj-ea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(5</a:t>
                      </a:r>
                      <a:r>
                        <a:rPr lang="ko-KR" altLang="en-US" baseline="0" dirty="0" smtClean="0">
                          <a:latin typeface="+mj-ea"/>
                          <a:ea typeface="+mj-ea"/>
                        </a:rPr>
                        <a:t> 개</a:t>
                      </a:r>
                      <a:r>
                        <a:rPr lang="en-US" altLang="ko-KR" baseline="0" dirty="0" smtClean="0">
                          <a:latin typeface="+mj-ea"/>
                          <a:ea typeface="+mj-ea"/>
                        </a:rPr>
                        <a:t>)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baseline="0" dirty="0" smtClean="0">
                          <a:latin typeface="+mj-ea"/>
                          <a:ea typeface="+mj-ea"/>
                        </a:rPr>
                        <a:t>가드</a:t>
                      </a:r>
                      <a:r>
                        <a:rPr lang="en-US" altLang="ko-KR" baseline="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baseline="0" dirty="0" err="1" smtClean="0">
                          <a:latin typeface="+mj-ea"/>
                          <a:ea typeface="+mj-ea"/>
                        </a:rPr>
                        <a:t>위빙</a:t>
                      </a:r>
                      <a:endParaRPr lang="en-US" altLang="ko-KR" baseline="0" dirty="0" smtClean="0">
                        <a:latin typeface="+mj-ea"/>
                        <a:ea typeface="+mj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baseline="0" dirty="0" smtClean="0">
                          <a:latin typeface="+mj-ea"/>
                          <a:ea typeface="+mj-ea"/>
                        </a:rPr>
                        <a:t>스트레이트</a:t>
                      </a:r>
                      <a:r>
                        <a:rPr lang="en-US" altLang="ko-KR" baseline="0" dirty="0" smtClean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baseline="0" dirty="0" smtClean="0">
                          <a:latin typeface="+mj-ea"/>
                          <a:ea typeface="+mj-ea"/>
                        </a:rPr>
                        <a:t> 잽</a:t>
                      </a:r>
                      <a:r>
                        <a:rPr lang="en-US" altLang="ko-KR" baseline="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baseline="0" dirty="0" err="1" smtClean="0">
                          <a:latin typeface="+mj-ea"/>
                          <a:ea typeface="+mj-ea"/>
                        </a:rPr>
                        <a:t>어퍼</a:t>
                      </a:r>
                      <a:endParaRPr lang="en-US" altLang="ko-KR" baseline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3858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연계기</a:t>
                      </a:r>
                      <a:endParaRPr lang="en-US" altLang="ko-KR" dirty="0" smtClean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ko-KR" baseline="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10 </a:t>
                      </a:r>
                      <a:r>
                        <a:rPr lang="ko-KR" altLang="en-US" baseline="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개</a:t>
                      </a:r>
                      <a:r>
                        <a:rPr lang="en-US" altLang="ko-KR" baseline="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baseline="0" dirty="0" err="1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아몰랑</a:t>
                      </a:r>
                      <a:endParaRPr lang="en-US" altLang="ko-KR" baseline="0" dirty="0" smtClean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998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93700" y="1526838"/>
          <a:ext cx="3744416" cy="327716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3744416"/>
              </a:tblGrid>
              <a:tr h="327716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40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rotWithShape="1">
                      <a:blip r:embed="rId3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14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 소개 및 방법 </a:t>
            </a: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 월드</a:t>
            </a:r>
            <a:endParaRPr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9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" name="Google Shape;94;p13"/>
          <p:cNvSpPr txBox="1"/>
          <p:nvPr/>
        </p:nvSpPr>
        <p:spPr>
          <a:xfrm>
            <a:off x="4788024" y="1523400"/>
            <a:ext cx="3750308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endParaRPr lang="en-US" altLang="ko-KR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4788024" y="1526838"/>
          <a:ext cx="3744416" cy="327716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1224136"/>
                <a:gridCol w="2520280"/>
              </a:tblGrid>
              <a:tr h="8192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>
                          <a:latin typeface="+mj-ea"/>
                          <a:ea typeface="+mj-ea"/>
                        </a:rPr>
                        <a:t>단위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>
                          <a:latin typeface="+mj-ea"/>
                          <a:ea typeface="+mj-ea"/>
                        </a:rPr>
                        <a:t>1 (</a:t>
                      </a:r>
                      <a:r>
                        <a:rPr lang="ko-KR" alt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㎝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8192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>
                          <a:latin typeface="+mj-ea"/>
                          <a:ea typeface="+mj-ea"/>
                        </a:rPr>
                        <a:t>전체 맵 크기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1400">
                          <a:latin typeface="+mj-ea"/>
                          <a:ea typeface="+mj-ea"/>
                        </a:rPr>
                        <a:t>4,000</a:t>
                      </a:r>
                      <a:r>
                        <a:rPr lang="en-US" altLang="ko-KR" sz="1400" baseline="0">
                          <a:latin typeface="+mj-ea"/>
                          <a:ea typeface="+mj-ea"/>
                        </a:rPr>
                        <a:t> x 4,000 x 4,000 (</a:t>
                      </a:r>
                      <a:r>
                        <a:rPr lang="ko-KR" alt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㎤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)</a:t>
                      </a:r>
                      <a:endParaRPr lang="ko-KR" altLang="en-US" sz="1400" b="0" i="0" u="none" strike="noStrike" cap="non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8192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>
                          <a:latin typeface="+mj-ea"/>
                          <a:ea typeface="+mj-ea"/>
                        </a:rPr>
                        <a:t>복싱 링 넓이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600 x 600</a:t>
                      </a:r>
                      <a:r>
                        <a:rPr lang="en-US" altLang="ko-KR" sz="14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㎠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)</a:t>
                      </a:r>
                      <a:endParaRPr lang="ko-KR" altLang="en-US" sz="1400" b="0" i="0" u="none" strike="noStrike" cap="non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819290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400">
                          <a:latin typeface="+mj-ea"/>
                          <a:ea typeface="+mj-ea"/>
                        </a:rPr>
                        <a:t>복싱 링 높이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240 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㎝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)</a:t>
                      </a:r>
                      <a:endParaRPr lang="en-US" altLang="ko-KR" sz="140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151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705</Words>
  <Application>Microsoft Office PowerPoint</Application>
  <PresentationFormat>화면 슬라이드 쇼(16:9)</PresentationFormat>
  <Paragraphs>207</Paragraphs>
  <Slides>19</Slides>
  <Notes>19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Antonio template</vt:lpstr>
      <vt:lpstr>PowerPoint 프레젠테이션</vt:lpstr>
      <vt:lpstr>목차</vt:lpstr>
      <vt:lpstr>1. 연구 목적</vt:lpstr>
      <vt:lpstr>2. 게임 소개 및 방법</vt:lpstr>
      <vt:lpstr>2. 게임 소개 및 방법 - 게임 컨셉</vt:lpstr>
      <vt:lpstr>2. 게임 소개 및 방법 - 게임 흐름도(예시)</vt:lpstr>
      <vt:lpstr>2. 게임 소개 및 방법 - 플레이어</vt:lpstr>
      <vt:lpstr>2. 게임 소개 및 방법 – 기술 및 연계기</vt:lpstr>
      <vt:lpstr>2. 게임 소개 및 방법 - 게임 월드</vt:lpstr>
      <vt:lpstr>2. 게임 소개 및 방법 – 조작법</vt:lpstr>
      <vt:lpstr>3. 기술적 요소 및 중점 연구 분야</vt:lpstr>
      <vt:lpstr>3. 기술적 요소 및 중점 연구 분야</vt:lpstr>
      <vt:lpstr>3. 기술적 요소 및 중점 연구 분야</vt:lpstr>
      <vt:lpstr>4. 타 게임과의 차별성</vt:lpstr>
      <vt:lpstr>5. 개발 환경</vt:lpstr>
      <vt:lpstr>6. 개인별 준비 현황</vt:lpstr>
      <vt:lpstr>7. 역할분담 및 일정</vt:lpstr>
      <vt:lpstr>7. 역할분담 및 일정</vt:lpstr>
      <vt:lpstr>8. 참고문헌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분노의 주먹 PRESENTATION TITLE</dc:title>
  <dc:creator>Ricky</dc:creator>
  <cp:lastModifiedBy>박찬휘</cp:lastModifiedBy>
  <cp:revision>206</cp:revision>
  <dcterms:modified xsi:type="dcterms:W3CDTF">2020-12-19T14:21:49Z</dcterms:modified>
  <cp:version>1000.0000.01</cp:version>
</cp:coreProperties>
</file>