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embeddings/oleObject1" ContentType="application/vnd.openxmlformats-officedocument.spreadsheetml.shee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5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wsj26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00" d="100"/>
          <a:sy n="100" d="100"/>
        </p:scale>
        <p:origin x="-324" y="126"/>
      </p:cViewPr>
      <p:guideLst>
        <p:guide orient="horz" pos="16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commentAuthors" Target="commentAuthors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15~19세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애니메이션</c:v>
                </c:pt>
                <c:pt idx="1">
                  <c:v>파티클 이펙트</c:v>
                </c:pt>
                <c:pt idx="2">
                  <c:v>카메라 흔들림</c:v>
                </c:pt>
                <c:pt idx="3">
                  <c:v>프레임 딜레이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20~24세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애니메이션</c:v>
                </c:pt>
                <c:pt idx="1">
                  <c:v>파티클 이펙트</c:v>
                </c:pt>
                <c:pt idx="2">
                  <c:v>카메라 흔들림</c:v>
                </c:pt>
                <c:pt idx="3">
                  <c:v>프레임 딜레이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29</c:v>
                </c:pt>
                <c:pt idx="1">
                  <c:v>30</c:v>
                </c:pt>
                <c:pt idx="2">
                  <c:v>17</c:v>
                </c:pt>
                <c:pt idx="3">
                  <c:v>11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25~29세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애니메이션</c:v>
                </c:pt>
                <c:pt idx="1">
                  <c:v>파티클 이펙트</c:v>
                </c:pt>
                <c:pt idx="2">
                  <c:v>카메라 흔들림</c:v>
                </c:pt>
                <c:pt idx="3">
                  <c:v>프레임 딜레이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22</c:v>
                </c:pt>
                <c:pt idx="1">
                  <c:v>23</c:v>
                </c:pt>
                <c:pt idx="2">
                  <c:v>13</c:v>
                </c:pt>
                <c:pt idx="3">
                  <c:v>11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30~34세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애니메이션</c:v>
                </c:pt>
                <c:pt idx="1">
                  <c:v>파티클 이펙트</c:v>
                </c:pt>
                <c:pt idx="2">
                  <c:v>카메라 흔들림</c:v>
                </c:pt>
                <c:pt idx="3">
                  <c:v>프레임 딜레이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35~39세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애니메이션</c:v>
                </c:pt>
                <c:pt idx="1">
                  <c:v>파티클 이펙트</c:v>
                </c:pt>
                <c:pt idx="2">
                  <c:v>카메라 흔들림</c:v>
                </c:pt>
                <c:pt idx="3">
                  <c:v>프레임 딜레이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38040576"/>
        <c:axId val="17319616"/>
      </c:barChart>
      <c:catAx>
        <c:axId val="238040576"/>
        <c:scaling>
          <c:orientation val="minMax"/>
        </c:scaling>
        <c:axPos val="b"/>
        <c:crossAx val="17319616"/>
        <c:delete val="0"/>
        <c:numFmt formatCode="General" sourceLinked="0"/>
        <c:majorTickMark val="out"/>
        <c:minorTickMark val="none"/>
        <c:tickLblPos val="nextTo"/>
        <c:txPr>
          <a:bodyPr rot="0" vert="horz" wrap="none" lIns="0" tIns="0" rIns="0" bIns="0" anchor="ctr" anchorCtr="1"/>
          <a:p>
            <a:pPr algn="l">
              <a:defRPr sz="1000" b="1" i="0" u="none">
                <a:solidFill>
                  <a:schemeClr val="tx2">
                    <a:lumMod val="10000"/>
                  </a:schemeClr>
                </a:solidFill>
                <a:latin typeface="+mn-ea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17319616"/>
        <c:scaling>
          <c:orientation val="minMax"/>
        </c:scaling>
        <c:axPos val="l"/>
        <c:crossAx val="238040576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legend>
      <c:legendPos val="r"/>
      <c:layout/>
      <c:overlay val="0"/>
      <c:txPr>
        <a:bodyPr rot="0" vert="horz" wrap="none" lIns="0" tIns="0" rIns="0" bIns="0" anchor="ctr" anchorCtr="1"/>
        <a:p>
          <a:pPr algn="l">
            <a:defRPr b="0" i="0" u="none">
              <a:solidFill>
                <a:schemeClr val="tx2">
                  <a:lumMod val="10000"/>
                </a:schemeClr>
              </a:solidFill>
            </a:defRPr>
          </a:pPr>
          <a:endParaRPr/>
        </a:p>
      </c:txPr>
    </c:legend>
    <c:dispBlanksAs val="gap"/>
  </c:chart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powerpoint.sage-fox.com/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0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0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chart" Target="../charts/char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3.jpe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hyperlink" Target="https://1000logos.net/3ds-max-logo/" TargetMode="External" /><Relationship Id="rId11" Type="http://schemas.openxmlformats.org/officeDocument/2006/relationships/hyperlink" Target="https://www.sportskok.com/wiki/?q=YToxOntzOjEyOiJrZXl3b3JkX3R5cGUiO3M6MzoiYWxsIjt9&amp;bmode=view&amp;idx=2104278&amp;t=board" TargetMode="External" /><Relationship Id="rId12" Type="http://schemas.openxmlformats.org/officeDocument/2006/relationships/hyperlink" Target="http://www.iclickart.co.kr/illust/update/51673" TargetMode="External" /><Relationship Id="rId13" Type="http://schemas.openxmlformats.org/officeDocument/2006/relationships/hyperlink" Target="https://www.thisisgame.com/webzine/nboard/16/?page=57&amp;n=33275" TargetMode="External" /><Relationship Id="rId14" Type="http://schemas.openxmlformats.org/officeDocument/2006/relationships/hyperlink" Target="http://gamefocus.co.kr/detail.php?number=63754" TargetMode="External" /><Relationship Id="rId15" Type="http://schemas.openxmlformats.org/officeDocument/2006/relationships/hyperlink" Target="https://www.vectorstock.com/royalty-free-vector/eye-icon-vector-15388247" TargetMode="External" /><Relationship Id="rId16" Type="http://schemas.openxmlformats.org/officeDocument/2006/relationships/hyperlink" Target="https://www.vectorstock.com/royalty-free-vector/ear-icon-vector-3066226" TargetMode="External" /><Relationship Id="rId17" Type="http://schemas.openxmlformats.org/officeDocument/2006/relationships/hyperlink" Target="https://www.vectorstock.com/royalty-free-vector/clenched-fist-hit-the-wall-emblem-vector-1980798" TargetMode="External" /><Relationship Id="rId18" Type="http://schemas.openxmlformats.org/officeDocument/2006/relationships/hyperlink" Target="https://www.vectorstock.com/royalty-free-vector/broken-link-icon-vector-23190091" TargetMode="External" /><Relationship Id="rId2" Type="http://schemas.openxmlformats.org/officeDocument/2006/relationships/notesSlide" Target="../notesSlides/notesSlide18.xml"  /><Relationship Id="rId3" Type="http://schemas.openxmlformats.org/officeDocument/2006/relationships/hyperlink" Target="https://www.slidescarnival.com/antonio-free-presentation-template/84#preview" TargetMode="External" /><Relationship Id="rId4" Type="http://schemas.openxmlformats.org/officeDocument/2006/relationships/hyperlink" Target="http://dpg.danawa.com/bbs/view?boardSeq=244&amp;listSeq=4044271" TargetMode="External" /><Relationship Id="rId5" Type="http://schemas.openxmlformats.org/officeDocument/2006/relationships/hyperlink" Target="https://medium.com/@thebridgecodeinfo/whats-new-in-visual-studio-2019-956b79e5d575" TargetMode="External" /><Relationship Id="rId6" Type="http://schemas.openxmlformats.org/officeDocument/2006/relationships/hyperlink" Target="https://www.3dgep.com/learning-directx-12-1/" TargetMode="External" /><Relationship Id="rId7" Type="http://schemas.openxmlformats.org/officeDocument/2006/relationships/hyperlink" Target="https://pngio.com/images/png-a1362853.html" TargetMode="External" /><Relationship Id="rId8" Type="http://schemas.openxmlformats.org/officeDocument/2006/relationships/hyperlink" Target="https://assetstore.unity.com/publishers/46440" TargetMode="External" /><Relationship Id="rId9" Type="http://schemas.openxmlformats.org/officeDocument/2006/relationships/hyperlink" Target="https://www.vhv.rs/viewpic/hbihxib_github-logo-png-transparent-png/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201930"/>
            <a:ext cx="1584176" cy="455221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Estrangelo Edessa"/>
              </a:rPr>
              <a:t>2020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  <a:endParaRPr lang="ko-KR" altLang="en-US" sz="120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Estrangelo Edess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Estrangelo Edessa"/>
              </a:rPr>
              <a:t>졸업작품 기획발표</a:t>
            </a:r>
            <a:endParaRPr lang="en-US" altLang="ko-KR" sz="1200">
              <a:solidFill>
                <a:schemeClr val="tx1">
                  <a:lumMod val="5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4579605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br>
              <a:rPr lang="ko-KR" altLang="en-US" sz="240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  <a:endParaRPr lang="en-US" sz="2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12D5A7E8-A210-4D09-9AF4-EAEE87F3B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973"/>
              </p:ext>
            </p:extLst>
          </p:nvPr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140"/>
              </a:tblGrid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A ], [ ‘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S ], [ ;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잽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 C ]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, [ ,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가드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 L,R Shift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측면 이동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 Space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후방 이동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 L+R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Shift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전방 이동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41"/>
          <a:stretch/>
        </p:blipFill>
        <p:spPr bwMode="auto">
          <a:xfrm>
            <a:off x="209228" y="1930209"/>
            <a:ext cx="5532666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조작법</a:t>
            </a:r>
            <a:endParaRPr dirty="0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10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21784" y="3060302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0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–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연계기 및 기술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11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41"/>
          <a:stretch/>
        </p:blipFill>
        <p:spPr bwMode="auto">
          <a:xfrm>
            <a:off x="209228" y="1930210"/>
            <a:ext cx="5532666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1582064" y="3058846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1784" y="3060302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12D5A7E8-A210-4D09-9AF4-EAEE87F3B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58965"/>
              </p:ext>
            </p:extLst>
          </p:nvPr>
        </p:nvGraphicFramePr>
        <p:xfrm>
          <a:off x="5897860" y="2139702"/>
          <a:ext cx="2850604" cy="1679821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770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/>
              </a:tblGrid>
              <a:tr h="839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S ]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[ ;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ko-KR" altLang="en-US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Jab</a:t>
                      </a:r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R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Straight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baseline="0" dirty="0" smtClean="0">
                          <a:latin typeface="+mj-ea"/>
                          <a:ea typeface="+mj-ea"/>
                        </a:rPr>
                        <a:t>+ L Hook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9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[ Space </a:t>
                      </a:r>
                      <a:r>
                        <a:rPr lang="en-US" altLang="ko-KR" sz="1300" baseline="0" dirty="0" smtClean="0">
                          <a:latin typeface="+mj-ea"/>
                          <a:ea typeface="+mj-ea"/>
                        </a:rPr>
                        <a:t>] – [ L Shift ] 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Weaving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>
          <a:xfrm>
            <a:off x="562737" y="3384233"/>
            <a:ext cx="828000" cy="3564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19344" y="3744026"/>
            <a:ext cx="2376000" cy="324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75412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Google Shape;94;p13"/>
          <p:cNvSpPr txBox="1"/>
          <p:nvPr/>
        </p:nvSpPr>
        <p:spPr>
          <a:xfrm>
            <a:off x="461652" y="15202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감각치환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스키닝 애니메이션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7" name="차트연령시각적효과"/>
          <p:cNvGraphicFramePr/>
          <p:nvPr/>
        </p:nvGraphicFramePr>
        <p:xfrm>
          <a:off x="4355976" y="1513501"/>
          <a:ext cx="4687152" cy="3287295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5180" t="4750" r="7220" b="6500"/>
          <a:stretch>
            <a:fillRect/>
          </a:stretch>
        </p:blipFill>
        <p:spPr>
          <a:xfrm>
            <a:off x="2461502" y="2036172"/>
            <a:ext cx="1064623" cy="1071154"/>
          </a:xfrm>
          <a:prstGeom prst="rect">
            <a:avLst/>
          </a:prstGeom>
        </p:spPr>
      </p:pic>
      <p:sp>
        <p:nvSpPr>
          <p:cNvPr id="13" name="Google Shape;94;p13"/>
          <p:cNvSpPr txBox="1"/>
          <p:nvPr/>
        </p:nvSpPr>
        <p:spPr>
          <a:xfrm>
            <a:off x="2438203" y="3291830"/>
            <a:ext cx="111122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타 게임과의 차별성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8104" y="1989111"/>
            <a:ext cx="1173630" cy="1165277"/>
          </a:xfrm>
          <a:prstGeom prst="rect">
            <a:avLst/>
          </a:prstGeom>
        </p:spPr>
      </p:pic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Google Shape;94;p13"/>
          <p:cNvSpPr txBox="1"/>
          <p:nvPr/>
        </p:nvSpPr>
        <p:spPr>
          <a:xfrm>
            <a:off x="5611317" y="3291830"/>
            <a:ext cx="967204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환경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14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122" name="Picture 2" descr="What's new in visual studio 2019. Visual Studio 2019 previews will… | by  Bridgecode Technologies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" r="8195"/>
          <a:stretch/>
        </p:blipFill>
        <p:spPr bwMode="auto">
          <a:xfrm>
            <a:off x="1024128" y="1608392"/>
            <a:ext cx="2255520" cy="13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박찬휘\Downloads\Daco_46445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9" y="3217737"/>
            <a:ext cx="1546102" cy="139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media.discordapp.net/attachments/679326669160316932/779980452622237736/99BC4B3A5A87E8BA2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24" y="1656481"/>
            <a:ext cx="1550444" cy="12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FMOD - Asset St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21" y="3290787"/>
            <a:ext cx="1875334" cy="125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8" name="Picture 38" descr="https://www.3dgep.com/wp-content/uploads/2017/12/Microsoft-DirectX-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76" y="1995686"/>
            <a:ext cx="2330048" cy="6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5" name="Picture 45" descr="C:\Users\박찬휘\Desktop\3ds-Max-Logo-500x31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60" y="3277387"/>
            <a:ext cx="2039971" cy="12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74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개인별 준비 현황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15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97711"/>
              </p:ext>
            </p:extLst>
          </p:nvPr>
        </p:nvGraphicFramePr>
        <p:xfrm>
          <a:off x="899592" y="1526838"/>
          <a:ext cx="7632849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42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19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j-ea"/>
                          <a:ea typeface="+mj-ea"/>
                        </a:rPr>
                        <a:t>함범호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78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C,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C++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프로그래밍 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STL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네트워크 게임 프로그래밍 수강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프로그래밍 수강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STL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프로그래밍 수강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3D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네트워크 게임 프로그래밍 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90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84356"/>
              </p:ext>
            </p:extLst>
          </p:nvPr>
        </p:nvGraphicFramePr>
        <p:xfrm>
          <a:off x="899592" y="1526838"/>
          <a:ext cx="7630385" cy="32636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게임 프레임워크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FBX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Loader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Shader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 구현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오브젝트 및 리소스 관리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Shader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멀티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스레드를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이용한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서버 구현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제작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파티클 패턴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맵 디자인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폰트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사운드 수집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디자인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플레이어 모델링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플레이어 애니메이션</a:t>
                      </a: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17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1" name="Google Shape;222;p27"/>
          <p:cNvGraphicFramePr/>
          <p:nvPr>
            <p:extLst>
              <p:ext uri="{D42A27DB-BD31-4B8C-83A1-F6EECF244321}">
                <p14:modId xmlns:p14="http://schemas.microsoft.com/office/powerpoint/2010/main" val="3751539704"/>
              </p:ext>
            </p:extLst>
          </p:nvPr>
        </p:nvGraphicFramePr>
        <p:xfrm>
          <a:off x="899592" y="1379537"/>
          <a:ext cx="5778485" cy="29154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84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75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75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75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75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75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75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750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843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1월</a:t>
                      </a: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2월</a:t>
                      </a: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3월</a:t>
                      </a: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8월</a:t>
                      </a: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수집</a:t>
                      </a:r>
                      <a:endParaRPr lang="en-US" altLang="ko"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제작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r>
                        <a:rPr lang="ko-KR" altLang="en-US" sz="700" b="1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ko-KR" altLang="en-US" sz="7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셰이더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서버 구현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디버그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22" name="Google Shape;223;p27"/>
          <p:cNvGraphicFramePr/>
          <p:nvPr>
            <p:extLst>
              <p:ext uri="{D42A27DB-BD31-4B8C-83A1-F6EECF244321}">
                <p14:modId xmlns:p14="http://schemas.microsoft.com/office/powerpoint/2010/main" val="691575924"/>
              </p:ext>
            </p:extLst>
          </p:nvPr>
        </p:nvGraphicFramePr>
        <p:xfrm>
          <a:off x="7164288" y="139357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68568" y="1797134"/>
            <a:ext cx="388200" cy="1185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68568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68568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68568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27;p27"/>
          <p:cNvSpPr/>
          <p:nvPr/>
        </p:nvSpPr>
        <p:spPr>
          <a:xfrm>
            <a:off x="1739304" y="1791038"/>
            <a:ext cx="1234800" cy="1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27;p27"/>
          <p:cNvSpPr/>
          <p:nvPr/>
        </p:nvSpPr>
        <p:spPr>
          <a:xfrm>
            <a:off x="1739304" y="2168626"/>
            <a:ext cx="24696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27;p27"/>
          <p:cNvSpPr/>
          <p:nvPr/>
        </p:nvSpPr>
        <p:spPr>
          <a:xfrm>
            <a:off x="2351760" y="2626302"/>
            <a:ext cx="3708000" cy="1188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27;p27"/>
          <p:cNvSpPr/>
          <p:nvPr/>
        </p:nvSpPr>
        <p:spPr>
          <a:xfrm>
            <a:off x="2352408" y="2843470"/>
            <a:ext cx="24696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27;p27"/>
          <p:cNvSpPr/>
          <p:nvPr/>
        </p:nvSpPr>
        <p:spPr>
          <a:xfrm>
            <a:off x="2351944" y="3008062"/>
            <a:ext cx="2469600" cy="1188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27;p27"/>
          <p:cNvSpPr/>
          <p:nvPr/>
        </p:nvSpPr>
        <p:spPr>
          <a:xfrm>
            <a:off x="2977704" y="3298724"/>
            <a:ext cx="2466000" cy="118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27;p27"/>
          <p:cNvSpPr/>
          <p:nvPr/>
        </p:nvSpPr>
        <p:spPr>
          <a:xfrm>
            <a:off x="4205784" y="3676254"/>
            <a:ext cx="1238400" cy="118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27;p27"/>
          <p:cNvSpPr/>
          <p:nvPr/>
        </p:nvSpPr>
        <p:spPr>
          <a:xfrm>
            <a:off x="4206408" y="4048486"/>
            <a:ext cx="2469600" cy="1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27;p27"/>
          <p:cNvSpPr/>
          <p:nvPr/>
        </p:nvSpPr>
        <p:spPr>
          <a:xfrm>
            <a:off x="4823112" y="2468676"/>
            <a:ext cx="12384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9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참고문헌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18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19332"/>
              </p:ext>
            </p:extLst>
          </p:nvPr>
        </p:nvGraphicFramePr>
        <p:xfrm>
          <a:off x="907774" y="1526838"/>
          <a:ext cx="7630558" cy="342117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76305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211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PPT </a:t>
                      </a:r>
                      <a:r>
                        <a:rPr lang="ko-KR" altLang="en-US" sz="1050" dirty="0">
                          <a:latin typeface="+mj-ea"/>
                          <a:ea typeface="+mj-ea"/>
                        </a:rPr>
                        <a:t>템플릿 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3"/>
                        </a:rPr>
                        <a:t>https://www.slidescarnival.com/antonio-free-presentation-template/84#preview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Image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</a:rPr>
                        <a:t> :</a:t>
                      </a:r>
                    </a:p>
                    <a:p>
                      <a:pPr algn="l" latinLnBrk="1"/>
                      <a:r>
                        <a:rPr lang="ko-KR" altLang="en-US" sz="1050" dirty="0">
                          <a:latin typeface="+mj-ea"/>
                          <a:ea typeface="+mj-ea"/>
                        </a:rPr>
                        <a:t>키보드 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4"/>
                        </a:rPr>
                        <a:t>http://dpg.danawa.com/bbs/view?boardSeq=244&amp;listSeq=4044271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VS 2019 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5"/>
                        </a:rPr>
                        <a:t>https://medium.com/@thebridgecodeinfo/whats-new-in-visual-studio-2019-956b79e5d575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Dx12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6"/>
                        </a:rPr>
                        <a:t>https://www.3dgep.com/learning-directx-12-1/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FBX 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7"/>
                        </a:rPr>
                        <a:t>https://pngio.com/images/png-a1362853.html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FMOD 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8"/>
                        </a:rPr>
                        <a:t>https://assetstore.unity.com/publishers/46440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 err="1">
                          <a:latin typeface="+mj-ea"/>
                          <a:ea typeface="+mj-ea"/>
                        </a:rPr>
                        <a:t>Github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 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9"/>
                        </a:rPr>
                        <a:t>https://www.vhv.rs/viewpic/hbihxib_github-logo-png-transparent-png/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3DsMax 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10"/>
                        </a:rPr>
                        <a:t>https://1000logos.net/3ds-max-logo/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050" dirty="0" err="1">
                          <a:latin typeface="+mj-ea"/>
                          <a:ea typeface="+mj-ea"/>
                        </a:rPr>
                        <a:t>복싱장</a:t>
                      </a:r>
                      <a:r>
                        <a:rPr lang="ko-KR" altLang="en-US" sz="1050" dirty="0">
                          <a:latin typeface="+mj-ea"/>
                          <a:ea typeface="+mj-ea"/>
                        </a:rPr>
                        <a:t> 규격 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11"/>
                        </a:rPr>
                        <a:t>https://www.sportskok.com/wiki/?q=YToxOntzOjEyOiJrZXl3b3JkX3R5cGUiO3M6MzoiYWxsIjt9&amp;bmode=view&amp;idx=2104278&amp;t=board</a:t>
                      </a:r>
                    </a:p>
                    <a:p>
                      <a:pPr algn="l" latinLnBrk="1"/>
                      <a:r>
                        <a:rPr lang="ko-KR" altLang="en-US" sz="1050" dirty="0">
                          <a:latin typeface="+mj-ea"/>
                          <a:ea typeface="+mj-ea"/>
                        </a:rPr>
                        <a:t>복싱자세 </a:t>
                      </a:r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dirty="0">
                          <a:latin typeface="+mj-ea"/>
                          <a:ea typeface="+mj-ea"/>
                          <a:hlinkClick r:id="rId12"/>
                        </a:rPr>
                        <a:t>http://www.iclickart.co.kr/illust/update/51673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050" baseline="0" dirty="0">
                          <a:latin typeface="+mj-ea"/>
                          <a:ea typeface="+mj-ea"/>
                        </a:rPr>
                        <a:t>펀치히어로 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  <a:hlinkClick r:id="rId13"/>
                        </a:rPr>
                        <a:t>https://www.thisisgame.com/webzine/nboard/16/?page=57&amp;n=33275</a:t>
                      </a:r>
                      <a:endParaRPr lang="en-US" altLang="ko-KR" sz="1050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050" baseline="0" dirty="0">
                          <a:latin typeface="+mj-ea"/>
                          <a:ea typeface="+mj-ea"/>
                        </a:rPr>
                        <a:t>철권 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  <a:hlinkClick r:id="rId14"/>
                        </a:rPr>
                        <a:t>http://gamefocus.co.kr/detail.php?number=63754</a:t>
                      </a:r>
                      <a:endParaRPr lang="en-US" altLang="ko-KR" sz="1050" baseline="0" dirty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dirty="0" err="1">
                          <a:latin typeface="+mj-ea"/>
                          <a:ea typeface="+mj-ea"/>
                        </a:rPr>
                        <a:t>타격감</a:t>
                      </a:r>
                      <a:r>
                        <a:rPr lang="en-US" altLang="ko-KR" sz="1050" baseline="0" dirty="0">
                          <a:latin typeface="+mj-ea"/>
                          <a:ea typeface="+mj-ea"/>
                        </a:rPr>
                        <a:t> : </a:t>
                      </a:r>
                      <a:r>
                        <a:rPr lang="en-US" altLang="ko-KR" sz="105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15"/>
                        </a:rPr>
                        <a:t>https://www.vectorstock.com/royalty-free-vector/eye-icon-vector-15388247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시각효과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5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16"/>
                        </a:rPr>
                        <a:t>https://www.vectorstock.com/royalty-free-vector/ear-icon-vector-3066226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청각효과 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17"/>
                        </a:rPr>
                        <a:t>https://www.vectorstock.com/royalty-free-vector/clenched-fist-hit-the-wall-emblem-vector-1980798</a:t>
                      </a:r>
                      <a:endParaRPr lang="en-US" altLang="ko-KR" sz="105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연계기 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18"/>
                        </a:rPr>
                        <a:t>https://www.vectorstock.com/royalty-free-vector/broken-link-icon-vector-23190091</a:t>
                      </a:r>
                      <a:endParaRPr lang="en-US" altLang="ko-KR" sz="105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3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연구 목적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소개 및 방법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요소 및 중점 연구 분야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게임과의 차별성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환경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개인별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준비 현황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분담 및 일정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참고문헌</a:t>
            </a:r>
            <a:endParaRPr sz="1800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2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연구 목적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8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DirectX12</a:t>
            </a:r>
            <a:r>
              <a:rPr lang="ko-KR" altLang="en-US" sz="18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를 이용한 </a:t>
            </a:r>
            <a:r>
              <a:rPr lang="en-US" altLang="ko-KR" sz="18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3D </a:t>
            </a:r>
            <a:r>
              <a:rPr lang="ko-KR" altLang="en-US" sz="18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제작</a:t>
            </a:r>
            <a:endParaRPr lang="ko-KR" altLang="en-US" sz="1800" b="1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Git, VS Live Share</a:t>
            </a:r>
            <a:r>
              <a:rPr lang="ko-KR" altLang="en-US" sz="18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를 활용한 협업 능력 상승</a:t>
            </a:r>
            <a:endParaRPr lang="ko-KR" altLang="en-US" sz="1800" b="1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3D </a:t>
            </a:r>
            <a:r>
              <a:rPr lang="ko-KR" altLang="en-US" sz="18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그래픽스 효과 처리를 통한 쉐이더 프로그래밍 능력 향상</a:t>
            </a:r>
            <a:endParaRPr lang="ko-KR" altLang="en-US" sz="1800" b="1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 설문 조사를 통한 피드백 반영</a:t>
            </a:r>
            <a:endParaRPr lang="en-US" altLang="ko-KR" sz="1800" b="1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장르 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:  1 vs 1 3D 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 게임</a:t>
            </a:r>
            <a:endParaRPr lang="en-US" altLang="ko-KR" sz="1800" b="1" dirty="0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플랫폼 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: PC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시점 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: 1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인칭</a:t>
            </a: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, 3</a:t>
            </a:r>
            <a:r>
              <a:rPr lang="ko-KR" altLang="en-US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인칭</a:t>
            </a:r>
            <a:endParaRPr lang="en-US" altLang="ko-KR" sz="1800" b="1" dirty="0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4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6804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컨셉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8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Custom Rule </a:t>
            </a:r>
            <a:r>
              <a:rPr lang="ko-KR" altLang="en-US" sz="18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반영</a:t>
            </a:r>
            <a:endParaRPr lang="ko-KR" altLang="en-US" sz="1800" b="1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업적 달성 시스템</a:t>
            </a:r>
            <a:endParaRPr lang="ko-KR" altLang="en-US" sz="1600" b="1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altLang="ko-KR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Ex) ‘</a:t>
            </a:r>
            <a:r>
              <a:rPr lang="ko-KR" altLang="en-US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잽 </a:t>
            </a:r>
            <a:r>
              <a:rPr lang="en-US" altLang="ko-KR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 타격 성공</a:t>
            </a:r>
            <a:r>
              <a:rPr lang="en-US" altLang="ko-KR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’</a:t>
            </a:r>
            <a:r>
              <a:rPr lang="ko-KR" altLang="en-US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업적 달성 시 </a:t>
            </a:r>
            <a:r>
              <a:rPr lang="en-US" altLang="ko-KR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ko-KR" altLang="en-US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원투훅</a:t>
            </a:r>
            <a:r>
              <a:rPr lang="en-US" altLang="ko-KR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’</a:t>
            </a:r>
            <a:r>
              <a:rPr lang="ko-KR" altLang="en-US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연계기 사용 가능</a:t>
            </a:r>
            <a:endParaRPr lang="ko-KR" altLang="en-US" sz="1600" b="1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altLang="ko-KR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Ex) ‘</a:t>
            </a:r>
            <a:r>
              <a:rPr lang="ko-KR" altLang="en-US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가드 </a:t>
            </a:r>
            <a:r>
              <a:rPr lang="en-US" altLang="ko-KR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 성공</a:t>
            </a:r>
            <a:r>
              <a:rPr lang="en-US" altLang="ko-KR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’ </a:t>
            </a:r>
            <a:r>
              <a:rPr lang="ko-KR" altLang="en-US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업적 달성 시 </a:t>
            </a:r>
            <a:r>
              <a:rPr lang="en-US" altLang="ko-KR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ko-KR" altLang="en-US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위빙</a:t>
            </a:r>
            <a:r>
              <a:rPr lang="en-US" altLang="ko-KR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’</a:t>
            </a:r>
            <a:r>
              <a:rPr lang="ko-KR" altLang="en-US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 기술 사용 가능</a:t>
            </a:r>
            <a:endParaRPr lang="ko-KR" altLang="en-US" sz="1600" b="1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20544"/>
              </p:ext>
            </p:extLst>
          </p:nvPr>
        </p:nvGraphicFramePr>
        <p:xfrm>
          <a:off x="6001879" y="1419585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11553"/>
              </p:ext>
            </p:extLst>
          </p:nvPr>
        </p:nvGraphicFramePr>
        <p:xfrm>
          <a:off x="893099" y="1418664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65574"/>
              </p:ext>
            </p:extLst>
          </p:nvPr>
        </p:nvGraphicFramePr>
        <p:xfrm>
          <a:off x="6003790" y="3323421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내용 개체 틀 2"/>
          <p:cNvSpPr txBox="1">
            <a:spLocks/>
          </p:cNvSpPr>
          <p:nvPr/>
        </p:nvSpPr>
        <p:spPr>
          <a:xfrm>
            <a:off x="467545" y="4744833"/>
            <a:ext cx="3392759" cy="243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경기 중 업적 달성 </a:t>
            </a: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→ 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연계기 및 기술 획득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흐름도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예시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내용 개체 틀 2"/>
          <p:cNvSpPr txBox="1">
            <a:spLocks/>
          </p:cNvSpPr>
          <p:nvPr/>
        </p:nvSpPr>
        <p:spPr>
          <a:xfrm>
            <a:off x="6006064" y="2858664"/>
            <a:ext cx="2520280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게임 오버</a:t>
            </a:r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6006064" y="4763421"/>
            <a:ext cx="2520280" cy="2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</a:schemeClr>
                </a:solidFill>
                <a:latin typeface="+mn-ea"/>
              </a:rPr>
              <a:t>이펙트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효과 부각</a:t>
            </a:r>
          </a:p>
        </p:txBody>
      </p:sp>
      <p:sp>
        <p:nvSpPr>
          <p:cNvPr id="4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6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내용 개체 틀 2"/>
          <p:cNvSpPr txBox="1">
            <a:spLocks/>
          </p:cNvSpPr>
          <p:nvPr/>
        </p:nvSpPr>
        <p:spPr>
          <a:xfrm>
            <a:off x="880422" y="2858664"/>
            <a:ext cx="2539450" cy="2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1,2 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  <a:endParaRPr lang="en-US" altLang="ko-KR" sz="12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01675"/>
              </p:ext>
            </p:extLst>
          </p:nvPr>
        </p:nvGraphicFramePr>
        <p:xfrm>
          <a:off x="879654" y="3305133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아래로 구부러진 화살표 71"/>
          <p:cNvSpPr/>
          <p:nvPr/>
        </p:nvSpPr>
        <p:spPr>
          <a:xfrm rot="5400000" flipV="1">
            <a:off x="-390955" y="2751688"/>
            <a:ext cx="1764360" cy="612068"/>
          </a:xfrm>
          <a:prstGeom prst="curvedDown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3707904" y="3898374"/>
            <a:ext cx="1800200" cy="288032"/>
          </a:xfrm>
          <a:prstGeom prst="right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rot="19262846">
            <a:off x="3515096" y="2864194"/>
            <a:ext cx="2193354" cy="288032"/>
          </a:xfrm>
          <a:prstGeom prst="right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내용 개체 틀 2"/>
          <p:cNvSpPr txBox="1">
            <a:spLocks/>
          </p:cNvSpPr>
          <p:nvPr/>
        </p:nvSpPr>
        <p:spPr>
          <a:xfrm>
            <a:off x="3720864" y="2456211"/>
            <a:ext cx="1266071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연패 시</a:t>
            </a:r>
          </a:p>
        </p:txBody>
      </p:sp>
      <p:sp>
        <p:nvSpPr>
          <p:cNvPr id="84" name="내용 개체 틀 2"/>
          <p:cNvSpPr txBox="1">
            <a:spLocks/>
          </p:cNvSpPr>
          <p:nvPr/>
        </p:nvSpPr>
        <p:spPr>
          <a:xfrm>
            <a:off x="3872496" y="4124517"/>
            <a:ext cx="1266071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</a:p>
        </p:txBody>
      </p:sp>
    </p:spTree>
    <p:extLst>
      <p:ext uri="{BB962C8B-B14F-4D97-AF65-F5344CB8AC3E}">
        <p14:creationId xmlns:p14="http://schemas.microsoft.com/office/powerpoint/2010/main" val="256544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93700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3744416"/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월드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88024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/>
                <a:gridCol w="2520280"/>
              </a:tblGrid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1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전체 맵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4,000</a:t>
                      </a:r>
                      <a:r>
                        <a:rPr lang="en-US" altLang="ko-KR" sz="1400" baseline="0">
                          <a:latin typeface="+mj-ea"/>
                          <a:ea typeface="+mj-ea"/>
                        </a:rPr>
                        <a:t> x 4,000 x 4,000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㎤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넓이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600 x 600</a:t>
                      </a: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㎠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240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2603"/>
              </p:ext>
            </p:extLst>
          </p:nvPr>
        </p:nvGraphicFramePr>
        <p:xfrm>
          <a:off x="899592" y="1526838"/>
          <a:ext cx="331236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7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플레이어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8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630493"/>
              </p:ext>
            </p:extLst>
          </p:nvPr>
        </p:nvGraphicFramePr>
        <p:xfrm>
          <a:off x="4499992" y="1526838"/>
          <a:ext cx="403244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19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150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9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180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보폭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40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2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팔 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60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1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DEC67B6E-8CA2-4FEE-910B-D74E02458479}"/>
              </a:ext>
            </a:extLst>
          </p:cNvPr>
          <p:cNvGraphicFramePr>
            <a:graphicFrameLocks noGrp="1"/>
          </p:cNvGraphicFramePr>
          <p:nvPr/>
        </p:nvGraphicFramePr>
        <p:xfrm>
          <a:off x="910745" y="1526838"/>
          <a:ext cx="33012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650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0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Google Shape;93;p13">
            <a:extLst>
              <a:ext uri="{FF2B5EF4-FFF2-40B4-BE49-F238E27FC236}">
                <a16:creationId xmlns:a16="http://schemas.microsoft.com/office/drawing/2014/main" xmlns="" id="{C12973A9-25D2-4077-A0B4-7AD4549729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플레이어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Google Shape;97;p13">
            <a:extLst>
              <a:ext uri="{FF2B5EF4-FFF2-40B4-BE49-F238E27FC236}">
                <a16:creationId xmlns:a16="http://schemas.microsoft.com/office/drawing/2014/main" xmlns="" id="{937C37D3-FFC5-4733-B476-7D1C10A04F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>
            <a:extLst>
              <a:ext uri="{FF2B5EF4-FFF2-40B4-BE49-F238E27FC236}">
                <a16:creationId xmlns:a16="http://schemas.microsoft.com/office/drawing/2014/main" xmlns="" id="{A84F2CBE-2617-481E-B6C4-F3CB494B9825}"/>
              </a:ext>
            </a:extLst>
          </p:cNvPr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12D5A7E8-A210-4D09-9AF4-EAEE87F3B6A8}"/>
              </a:ext>
            </a:extLst>
          </p:cNvPr>
          <p:cNvGraphicFramePr>
            <a:graphicFrameLocks noGrp="1"/>
          </p:cNvGraphicFramePr>
          <p:nvPr/>
        </p:nvGraphicFramePr>
        <p:xfrm>
          <a:off x="4499992" y="1526838"/>
          <a:ext cx="403244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공격 기술에 따른 </a:t>
                      </a:r>
                      <a:r>
                        <a:rPr lang="ko-KR" altLang="en-US" baseline="0" dirty="0" err="1">
                          <a:latin typeface="+mj-ea"/>
                          <a:ea typeface="+mj-ea"/>
                        </a:rPr>
                        <a:t>데미지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 적용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정지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걷기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뛰기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가드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 err="1">
                          <a:latin typeface="+mj-ea"/>
                          <a:ea typeface="+mj-ea"/>
                        </a:rPr>
                        <a:t>위빙</a:t>
                      </a:r>
                      <a:endParaRPr lang="ko-KR" altLang="en-US" baseline="0" dirty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피격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다운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, K.O.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좌우 스트레이트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잽 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baseline="0" dirty="0" err="1">
                          <a:latin typeface="+mj-ea"/>
                          <a:ea typeface="+mj-ea"/>
                        </a:rPr>
                        <a:t>어퍼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98356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675</ep:Words>
  <ep:PresentationFormat>화면 슬라이드 쇼(16:9)</ep:PresentationFormat>
  <ep:Paragraphs>200</ep:Paragraphs>
  <ep:Slides>18</ep:Slides>
  <ep:Notes>18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Antonio template</vt:lpstr>
      <vt:lpstr>슬라이드 1</vt:lpstr>
      <vt:lpstr>목차</vt:lpstr>
      <vt:lpstr>1. 연구 목적</vt:lpstr>
      <vt:lpstr>2. 게임 소개 및 방법</vt:lpstr>
      <vt:lpstr>2. 게임 소개 및 방법 - 게임 컨셉</vt:lpstr>
      <vt:lpstr>2. 게임 소개 및 방법 - 게임 흐름도(예시)</vt:lpstr>
      <vt:lpstr>2. 게임 소개 및 방법 - 게임 월드</vt:lpstr>
      <vt:lpstr>2. 게임 소개 및 방법 - 플레이어</vt:lpstr>
      <vt:lpstr>2. 게임 소개 및 방법 - 플레이어</vt:lpstr>
      <vt:lpstr>2. 게임 소개 및 방법 – 조작법</vt:lpstr>
      <vt:lpstr>2. 게임 소개 및 방법 –연계기 및 기술</vt:lpstr>
      <vt:lpstr>3. 기술적 요소 및 중점 연구 분야</vt:lpstr>
      <vt:lpstr>4. 타 게임과의 차별성</vt:lpstr>
      <vt:lpstr>5. 개발 환경</vt:lpstr>
      <vt:lpstr>6. 개인별 준비 현황</vt:lpstr>
      <vt:lpstr>7. 역할분담 및 일정</vt:lpstr>
      <vt:lpstr>7. 역할분담 및 일정</vt:lpstr>
      <vt:lpstr>8. 참고문헌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</dc:creator>
  <cp:lastModifiedBy>wsj26</cp:lastModifiedBy>
  <dcterms:modified xsi:type="dcterms:W3CDTF">2020-12-17T11:04:43.513</dcterms:modified>
  <cp:revision>158</cp:revision>
  <dc:title>분노의 주먹 PRESENTATION TITLE</dc:title>
  <cp:version>1000.0000.01</cp:version>
</cp:coreProperties>
</file>