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3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74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sj26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C95F03-0CCA-47FF-B4B6-37FC9320E2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>
        <p:scale>
          <a:sx n="154" d="100"/>
          <a:sy n="154" d="100"/>
        </p:scale>
        <p:origin x="-384" y="144"/>
      </p:cViewPr>
      <p:guideLst>
        <p:guide orient="horz" pos="16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ames\&#12615;&#12615;\&#45796;&#46308;&#50612;&#44032;\&#51312;&#49324;v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v>시각적 효과 선호도 비율</c:v>
          </c:tx>
          <c:dPt>
            <c:idx val="0"/>
            <c:bubble3D val="0"/>
            <c:spPr>
              <a:solidFill>
                <a:schemeClr val="accent2"/>
              </a:solidFill>
            </c:spPr>
          </c:dPt>
          <c:dPt>
            <c:idx val="1"/>
            <c:bubble3D val="0"/>
            <c:spPr>
              <a:solidFill>
                <a:schemeClr val="accent1"/>
              </a:solidFill>
            </c:spPr>
          </c:dPt>
          <c:dPt>
            <c:idx val="2"/>
            <c:bubble3D val="0"/>
            <c:spPr>
              <a:solidFill>
                <a:schemeClr val="accent3"/>
              </a:solidFill>
            </c:spPr>
          </c:dPt>
          <c:dLbls>
            <c:txPr>
              <a:bodyPr/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'차트 정리 표'!$B$18:$B$21</c:f>
              <c:strCache>
                <c:ptCount val="4"/>
                <c:pt idx="0">
                  <c:v>애니메이션</c:v>
                </c:pt>
                <c:pt idx="1">
                  <c:v>파티클 이펙트</c:v>
                </c:pt>
                <c:pt idx="2">
                  <c:v>카메라 흔들림</c:v>
                </c:pt>
                <c:pt idx="3">
                  <c:v>프레임 딜레이</c:v>
                </c:pt>
              </c:strCache>
            </c:strRef>
          </c:cat>
          <c:val>
            <c:numRef>
              <c:f>'차트 정리 표'!$D$18:$D$21</c:f>
              <c:numCache>
                <c:formatCode>0.00%</c:formatCode>
                <c:ptCount val="4"/>
                <c:pt idx="0">
                  <c:v>0.36945812807881773</c:v>
                </c:pt>
                <c:pt idx="1">
                  <c:v>0.3251231527093596</c:v>
                </c:pt>
                <c:pt idx="2">
                  <c:v>0.17241379310344829</c:v>
                </c:pt>
                <c:pt idx="3">
                  <c:v>0.13300492610837439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389285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assetstore.unity.com/publishers/46440" TargetMode="External"/><Relationship Id="rId13" Type="http://schemas.openxmlformats.org/officeDocument/2006/relationships/hyperlink" Target="https://www.thisisgame.com/webzine/nboard/16/?page=57&amp;n=33275" TargetMode="External"/><Relationship Id="rId18" Type="http://schemas.openxmlformats.org/officeDocument/2006/relationships/hyperlink" Target="https://www.vectorstock.com/royalty-free-vector/broken-link-icon-vector-23190091" TargetMode="External"/><Relationship Id="rId3" Type="http://schemas.openxmlformats.org/officeDocument/2006/relationships/hyperlink" Target="https://www.slidescarnival.com/antonio-free-presentation-template/84#preview" TargetMode="External"/><Relationship Id="rId7" Type="http://schemas.openxmlformats.org/officeDocument/2006/relationships/hyperlink" Target="https://pngio.com/images/png-a1362853.html" TargetMode="External"/><Relationship Id="rId12" Type="http://schemas.openxmlformats.org/officeDocument/2006/relationships/hyperlink" Target="http://www.iclickart.co.kr/illust/update/51673" TargetMode="External"/><Relationship Id="rId17" Type="http://schemas.openxmlformats.org/officeDocument/2006/relationships/hyperlink" Target="https://www.vectorstock.com/royalty-free-vector/clenched-fist-hit-the-wall-emblem-vector-1980798" TargetMode="External"/><Relationship Id="rId2" Type="http://schemas.openxmlformats.org/officeDocument/2006/relationships/notesSlide" Target="../notesSlides/notesSlide19.xml"/><Relationship Id="rId16" Type="http://schemas.openxmlformats.org/officeDocument/2006/relationships/hyperlink" Target="https://www.vectorstock.com/royalty-free-vector/ear-icon-vector-306622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3dgep.com/learning-directx-12-1/" TargetMode="External"/><Relationship Id="rId11" Type="http://schemas.openxmlformats.org/officeDocument/2006/relationships/hyperlink" Target="https://www.sportskok.com/wiki/?q=YToxOntzOjEyOiJrZXl3b3JkX3R5cGUiO3M6MzoiYWxsIjt9&amp;bmode=view&amp;idx=2104278&amp;t=board" TargetMode="External"/><Relationship Id="rId5" Type="http://schemas.openxmlformats.org/officeDocument/2006/relationships/hyperlink" Target="https://medium.com/@thebridgecodeinfo/whats-new-in-visual-studio-2019-956b79e5d575" TargetMode="External"/><Relationship Id="rId15" Type="http://schemas.openxmlformats.org/officeDocument/2006/relationships/hyperlink" Target="https://www.vectorstock.com/royalty-free-vector/eye-icon-vector-15388247" TargetMode="External"/><Relationship Id="rId10" Type="http://schemas.openxmlformats.org/officeDocument/2006/relationships/hyperlink" Target="https://1000logos.net/3ds-max-logo/" TargetMode="External"/><Relationship Id="rId4" Type="http://schemas.openxmlformats.org/officeDocument/2006/relationships/hyperlink" Target="http://dpg.danawa.com/bbs/view?boardSeq=244&amp;listSeq=4044271" TargetMode="External"/><Relationship Id="rId9" Type="http://schemas.openxmlformats.org/officeDocument/2006/relationships/hyperlink" Target="https://www.vhv.rs/viewpic/hbihxib_github-logo-png-transparent-png/" TargetMode="External"/><Relationship Id="rId14" Type="http://schemas.openxmlformats.org/officeDocument/2006/relationships/hyperlink" Target="http://gamefocus.co.kr/detail.php?number=6375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3"/>
          </p:cNvPr>
          <p:cNvSpPr txBox="1">
            <a:spLocks noChangeAspect="1"/>
          </p:cNvSpPr>
          <p:nvPr/>
        </p:nvSpPr>
        <p:spPr>
          <a:xfrm>
            <a:off x="5620463" y="3154680"/>
            <a:ext cx="3334113" cy="1378129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2017182050 </a:t>
            </a:r>
            <a:r>
              <a:rPr lang="ko-KR" altLang="en-US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우성준</a:t>
            </a:r>
          </a:p>
          <a:p>
            <a:pPr algn="ctr">
              <a:defRPr/>
            </a:pPr>
            <a:r>
              <a:rPr lang="en-US" altLang="ko-KR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2017180049</a:t>
            </a:r>
            <a:r>
              <a:rPr lang="en-US" altLang="ko-KR" sz="2800" i="1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박찬휘</a:t>
            </a:r>
          </a:p>
          <a:p>
            <a:pPr algn="ctr">
              <a:defRPr/>
            </a:pPr>
            <a:r>
              <a:rPr lang="en-US" altLang="ko-KR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2017184047</a:t>
            </a:r>
            <a:r>
              <a:rPr lang="en-US" altLang="ko-KR" sz="2800" i="1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 dirty="0" err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함범호</a:t>
            </a:r>
            <a:endParaRPr lang="en-US" altLang="ko-KR" sz="2800" dirty="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</p:txBody>
      </p:sp>
      <p:sp>
        <p:nvSpPr>
          <p:cNvPr id="5" name="TextBox 4">
            <a:hlinkClick r:id="rId3"/>
          </p:cNvPr>
          <p:cNvSpPr txBox="1">
            <a:spLocks noChangeAspect="1"/>
          </p:cNvSpPr>
          <p:nvPr/>
        </p:nvSpPr>
        <p:spPr>
          <a:xfrm>
            <a:off x="395536" y="4195056"/>
            <a:ext cx="1872208" cy="338554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16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Professor. </a:t>
            </a:r>
            <a:r>
              <a:rPr lang="ko-KR" altLang="en-US" sz="16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장지웅</a:t>
            </a:r>
            <a:endParaRPr lang="en-US" altLang="ko-KR" sz="1600" dirty="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7" name="TextBox 6">
            <a:hlinkClick r:id="rId3"/>
          </p:cNvPr>
          <p:cNvSpPr txBox="1">
            <a:spLocks noChangeAspect="1"/>
          </p:cNvSpPr>
          <p:nvPr/>
        </p:nvSpPr>
        <p:spPr>
          <a:xfrm>
            <a:off x="395536" y="198708"/>
            <a:ext cx="1584176" cy="461665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lvl="0">
              <a:defRPr/>
            </a:pP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2020</a:t>
            </a:r>
            <a:r>
              <a:rPr lang="ko-KR" altLang="en-US" sz="12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년도</a:t>
            </a:r>
          </a:p>
          <a:p>
            <a:pPr lvl="0">
              <a:defRPr/>
            </a:pPr>
            <a:r>
              <a:rPr lang="ko-KR" altLang="en-US" sz="12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졸업작품 기획발표</a:t>
            </a:r>
            <a:endParaRPr lang="en-US" altLang="ko-KR" sz="1200" dirty="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8" name="Google Shape;88;p12"/>
          <p:cNvSpPr txBox="1"/>
          <p:nvPr/>
        </p:nvSpPr>
        <p:spPr>
          <a:xfrm>
            <a:off x="611560" y="1203598"/>
            <a:ext cx="8343016" cy="130381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>
              <a:defRPr/>
            </a:pPr>
            <a:r>
              <a:rPr lang="ko-KR" altLang="en-US" sz="4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분노의 주먹</a:t>
            </a:r>
            <a:r>
              <a:rPr lang="en-US" altLang="ko-KR" sz="28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: 1</a:t>
            </a:r>
            <a:r>
              <a:rPr lang="ko-KR" altLang="en-US" sz="2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대</a:t>
            </a:r>
            <a:r>
              <a:rPr lang="en-US" altLang="ko-KR" sz="2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 </a:t>
            </a:r>
            <a:r>
              <a:rPr lang="ko-KR" altLang="en-US" sz="2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복싱게임</a:t>
            </a:r>
            <a:r>
              <a:rPr lang="ko-KR" altLang="en-US" sz="2400" dirty="0">
                <a:solidFill>
                  <a:schemeClr val="tx1">
                    <a:lumMod val="50000"/>
                  </a:schemeClr>
                </a:solidFill>
                <a:latin typeface="Candara"/>
                <a:ea typeface="+mj-ea"/>
              </a:rPr>
              <a:t/>
            </a:r>
            <a:br>
              <a:rPr lang="ko-KR" altLang="en-US" sz="2400" dirty="0">
                <a:solidFill>
                  <a:schemeClr val="tx1">
                    <a:lumMod val="50000"/>
                  </a:schemeClr>
                </a:solidFill>
                <a:latin typeface="Candara"/>
                <a:ea typeface="+mj-ea"/>
              </a:rPr>
            </a:br>
            <a:r>
              <a:rPr lang="en-US" altLang="ko-KR" sz="2400" dirty="0" smtClean="0">
                <a:solidFill>
                  <a:schemeClr val="tx1">
                    <a:lumMod val="50000"/>
                  </a:schemeClr>
                </a:solidFill>
                <a:latin typeface="Candara"/>
              </a:rPr>
              <a:t>-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ndara"/>
              </a:rPr>
              <a:t>Angry Control Disorder-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4">
            <a:extLst>
              <a:ext uri="{FF2B5EF4-FFF2-40B4-BE49-F238E27FC236}">
                <a16:creationId xmlns="" xmlns:a16="http://schemas.microsoft.com/office/drawing/2014/main" id="{12D5A7E8-A210-4D09-9AF4-EAEE87F3B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2973"/>
              </p:ext>
            </p:extLst>
          </p:nvPr>
        </p:nvGraphicFramePr>
        <p:xfrm>
          <a:off x="5897860" y="1540816"/>
          <a:ext cx="2520280" cy="3023678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2601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0140"/>
              </a:tblGrid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[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A ], [ ‘ ]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훅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394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[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S ], [ ; ]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잽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[ C ]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, [ , ]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가드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94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[ L,R Shift ]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측면 이동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[ Space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]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후방 이동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[ L+R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Shift ]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전방 이동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" name="Picture 2" descr="C:\Users\박찬휘\Desktop\ea4ff98da6d7788f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41"/>
          <a:stretch/>
        </p:blipFill>
        <p:spPr bwMode="auto">
          <a:xfrm>
            <a:off x="209228" y="1930209"/>
            <a:ext cx="5532666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조작법</a:t>
            </a:r>
            <a:endParaRPr dirty="0">
              <a:solidFill>
                <a:schemeClr val="tx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10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36390" y="3058846"/>
            <a:ext cx="324000" cy="3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82064" y="3058846"/>
            <a:ext cx="324000" cy="3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2737" y="3403283"/>
            <a:ext cx="828000" cy="3240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11044" y="3404524"/>
            <a:ext cx="324000" cy="3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321784" y="3060302"/>
            <a:ext cx="324000" cy="3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70943" y="3060302"/>
            <a:ext cx="324000" cy="3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850562" y="3400614"/>
            <a:ext cx="828000" cy="3240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099312" y="3400433"/>
            <a:ext cx="324000" cy="3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019344" y="3744026"/>
            <a:ext cx="2376000" cy="3240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20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–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연계기 및 기술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11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7" name="Picture 2" descr="C:\Users\박찬휘\Desktop\ea4ff98da6d7788f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41"/>
          <a:stretch/>
        </p:blipFill>
        <p:spPr bwMode="auto">
          <a:xfrm>
            <a:off x="209228" y="1930210"/>
            <a:ext cx="5532666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1582064" y="3058846"/>
            <a:ext cx="324000" cy="3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r>
              <a:rPr lang="en-US" altLang="ko-KR" sz="1000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1784" y="3060302"/>
            <a:ext cx="324000" cy="3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r>
              <a:rPr lang="en-US" altLang="ko-KR" sz="1000" dirty="0" smtClean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="" xmlns:a16="http://schemas.microsoft.com/office/drawing/2014/main" id="{12D5A7E8-A210-4D09-9AF4-EAEE87F3B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158965"/>
              </p:ext>
            </p:extLst>
          </p:nvPr>
        </p:nvGraphicFramePr>
        <p:xfrm>
          <a:off x="5897860" y="2139702"/>
          <a:ext cx="2850604" cy="1679821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7704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/>
              </a:tblGrid>
              <a:tr h="839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[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S ] 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[ ; ]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L</a:t>
                      </a:r>
                      <a:r>
                        <a:rPr lang="ko-KR" altLang="en-US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Jab</a:t>
                      </a:r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R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Straight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b="1" baseline="0" dirty="0" smtClean="0">
                          <a:latin typeface="+mj-ea"/>
                          <a:ea typeface="+mj-ea"/>
                        </a:rPr>
                        <a:t>+ L Hook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99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[ Space </a:t>
                      </a:r>
                      <a:r>
                        <a:rPr lang="en-US" altLang="ko-KR" sz="1300" baseline="0" dirty="0" smtClean="0">
                          <a:latin typeface="+mj-ea"/>
                          <a:ea typeface="+mj-ea"/>
                        </a:rPr>
                        <a:t>] – [ L Shift ] 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L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Weaving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모서리가 둥근 직사각형 23"/>
          <p:cNvSpPr/>
          <p:nvPr/>
        </p:nvSpPr>
        <p:spPr>
          <a:xfrm>
            <a:off x="562737" y="3384233"/>
            <a:ext cx="828000" cy="3564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r>
              <a:rPr lang="en-US" altLang="ko-KR" sz="1000" dirty="0" smtClean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019344" y="3744026"/>
            <a:ext cx="2376000" cy="3240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r>
              <a:rPr lang="en-US" altLang="ko-KR" sz="1000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37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기술적 요소 및 중점 연구 분야</a:t>
            </a:r>
            <a:endParaRPr>
              <a:solidFill>
                <a:schemeClr val="tx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Google Shape;94;p13"/>
          <p:cNvSpPr txBox="1"/>
          <p:nvPr/>
        </p:nvSpPr>
        <p:spPr>
          <a:xfrm>
            <a:off x="461652" y="15202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감각치환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시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청각적 효과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endParaRPr lang="ko-KR" altLang="en-US" sz="16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애니메이션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스키닝 애니메이션</a:t>
            </a:r>
          </a:p>
        </p:txBody>
      </p:sp>
      <p:sp>
        <p:nvSpPr>
          <p:cNvPr id="10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12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6" name="차트시각적효과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723690"/>
              </p:ext>
            </p:extLst>
          </p:nvPr>
        </p:nvGraphicFramePr>
        <p:xfrm>
          <a:off x="3923928" y="1520200"/>
          <a:ext cx="4539343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박찬휘\Desktop\제목 없음.png"/>
          <p:cNvPicPr preferRelativeResize="0"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" r="1953" b="44370"/>
          <a:stretch/>
        </p:blipFill>
        <p:spPr bwMode="auto">
          <a:xfrm>
            <a:off x="906422" y="1406567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22" y="1406567"/>
            <a:ext cx="360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22" y="1406567"/>
            <a:ext cx="360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 preferRelativeResize="0">
            <a:picLocks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5"/>
          <a:stretch/>
        </p:blipFill>
        <p:spPr bwMode="auto">
          <a:xfrm>
            <a:off x="906422" y="1406567"/>
            <a:ext cx="360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기술적 요소 및 중점 연구 분야</a:t>
            </a:r>
            <a:endParaRPr>
              <a:solidFill>
                <a:schemeClr val="tx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13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06567"/>
            <a:ext cx="7811268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230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5180" t="4750" r="7220" b="6500"/>
          <a:stretch>
            <a:fillRect/>
          </a:stretch>
        </p:blipFill>
        <p:spPr>
          <a:xfrm>
            <a:off x="2461502" y="2036172"/>
            <a:ext cx="1064623" cy="1071154"/>
          </a:xfrm>
          <a:prstGeom prst="rect">
            <a:avLst/>
          </a:prstGeom>
        </p:spPr>
      </p:pic>
      <p:sp>
        <p:nvSpPr>
          <p:cNvPr id="13" name="Google Shape;94;p13"/>
          <p:cNvSpPr txBox="1"/>
          <p:nvPr/>
        </p:nvSpPr>
        <p:spPr>
          <a:xfrm>
            <a:off x="2438203" y="3291830"/>
            <a:ext cx="1111220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ctr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연계기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타 게임과의 차별성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8104" y="1989111"/>
            <a:ext cx="1173630" cy="1165277"/>
          </a:xfrm>
          <a:prstGeom prst="rect">
            <a:avLst/>
          </a:prstGeom>
        </p:spPr>
      </p:pic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14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Google Shape;94;p13"/>
          <p:cNvSpPr txBox="1"/>
          <p:nvPr/>
        </p:nvSpPr>
        <p:spPr>
          <a:xfrm>
            <a:off x="5611317" y="3291830"/>
            <a:ext cx="967204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ctr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endParaRPr lang="en-US" altLang="ko-KR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5.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개발 환경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15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122" name="Picture 2" descr="What's new in visual studio 2019. Visual Studio 2019 previews will… | by  Bridgecode Technologies | Medi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8" r="8195"/>
          <a:stretch/>
        </p:blipFill>
        <p:spPr bwMode="auto">
          <a:xfrm>
            <a:off x="1024128" y="1608392"/>
            <a:ext cx="2255520" cy="132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:\Users\박찬휘\Downloads\Daco_464457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49" y="3217737"/>
            <a:ext cx="1546102" cy="139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https://media.discordapp.net/attachments/679326669160316932/779980452622237736/99BC4B3A5A87E8BA2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024" y="1656481"/>
            <a:ext cx="1550444" cy="124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 descr="FMOD - Asset Sto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221" y="3290787"/>
            <a:ext cx="1875334" cy="125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8" name="Picture 38" descr="https://www.3dgep.com/wp-content/uploads/2017/12/Microsoft-DirectX-1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976" y="1995686"/>
            <a:ext cx="2330048" cy="67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5" name="Picture 45" descr="C:\Users\박찬휘\Desktop\3ds-Max-Logo-500x31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260" y="3277387"/>
            <a:ext cx="2039971" cy="127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7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6.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개인별 준비 현황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16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altLang="ko-KR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997711"/>
              </p:ext>
            </p:extLst>
          </p:nvPr>
        </p:nvGraphicFramePr>
        <p:xfrm>
          <a:off x="899592" y="1526838"/>
          <a:ext cx="7632849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664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6429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19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우성준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박찬휘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+mj-ea"/>
                          <a:ea typeface="+mj-ea"/>
                        </a:rPr>
                        <a:t>함범호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578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C,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 C++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프로그래밍 수강</a:t>
                      </a: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STL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수강</a:t>
                      </a: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3D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게임 프로그래밍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1,2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수강</a:t>
                      </a: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네트워크 게임 프로그래밍 수강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 marL="90000" marR="216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C, C++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프로그래밍 수강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STL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수강</a:t>
                      </a: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3D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게임 프로그래밍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2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수강</a:t>
                      </a: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3D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모델링 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1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수강</a:t>
                      </a:r>
                      <a:endParaRPr lang="en-US" altLang="ko-KR" baseline="0" dirty="0">
                        <a:latin typeface="+mj-ea"/>
                        <a:ea typeface="+mj-ea"/>
                      </a:endParaRPr>
                    </a:p>
                  </a:txBody>
                  <a:tcPr marL="90000" marR="216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C, C++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프로그래밍 수강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3D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게임 프로그래밍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1,2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수강</a:t>
                      </a: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네트워크 게임 프로그래밍 수강</a:t>
                      </a: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marL="90000" marR="216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9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7.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17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384356"/>
              </p:ext>
            </p:extLst>
          </p:nvPr>
        </p:nvGraphicFramePr>
        <p:xfrm>
          <a:off x="899592" y="1526838"/>
          <a:ext cx="7630385" cy="3263696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44283"/>
                <a:gridCol w="2496277"/>
                <a:gridCol w="2589825"/>
              </a:tblGrid>
              <a:tr h="486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>
                          <a:latin typeface="+mj-ea"/>
                          <a:ea typeface="+mj-ea"/>
                        </a:rPr>
                        <a:t>우성준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박찬휘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함범호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82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코드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="0" i="0" u="none" strike="noStrike" cap="none" baseline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48402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게임 프레임워크 제작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en-US" altLang="ko-KR" sz="1200">
                          <a:latin typeface="+mj-ea"/>
                          <a:ea typeface="+mj-ea"/>
                        </a:rPr>
                        <a:t>FBX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Loader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구현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Shader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구현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게임 로직 구현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오브젝트 및 리소스 관리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Shader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구현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멀티 </a:t>
                      </a:r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스레드를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이용한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서버 구현</a:t>
                      </a: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>
                          <a:latin typeface="+mj-ea"/>
                          <a:ea typeface="+mj-ea"/>
                        </a:rPr>
                        <a:t>게임 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UI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제작</a:t>
                      </a:r>
                      <a:endParaRPr lang="en-US" altLang="ko-KR" sz="1200" baseline="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208545">
                <a:tc grid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리소스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파티클 패턴 제작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맵 디자인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폰트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사운드 수집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en-US" altLang="ko-KR" sz="1200">
                          <a:latin typeface="+mj-ea"/>
                          <a:ea typeface="+mj-ea"/>
                        </a:rPr>
                        <a:t>UI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디자인</a:t>
                      </a: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플레이어 모델링</a:t>
                      </a: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플레이어 애니메이션</a:t>
                      </a: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7.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18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1" name="Google Shape;222;p27"/>
          <p:cNvGraphicFramePr/>
          <p:nvPr>
            <p:extLst>
              <p:ext uri="{D42A27DB-BD31-4B8C-83A1-F6EECF244321}">
                <p14:modId xmlns:p14="http://schemas.microsoft.com/office/powerpoint/2010/main" val="3751539704"/>
              </p:ext>
            </p:extLst>
          </p:nvPr>
        </p:nvGraphicFramePr>
        <p:xfrm>
          <a:off x="899592" y="1379537"/>
          <a:ext cx="5778485" cy="291545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84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75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75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750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1750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1750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1750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1750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1750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843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1월</a:t>
                      </a: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2월</a:t>
                      </a: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3월</a:t>
                      </a: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8월</a:t>
                      </a: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5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리소스 수집</a:t>
                      </a:r>
                      <a:endParaRPr lang="en-US" altLang="ko" sz="7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제작</a:t>
                      </a:r>
                      <a:endParaRPr sz="7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5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</a:t>
                      </a:r>
                      <a:r>
                        <a:rPr lang="ko-KR" altLang="en-US" sz="700" b="1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  <a:endParaRPr sz="7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5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</a:t>
                      </a:r>
                      <a:r>
                        <a:rPr lang="ko-KR" altLang="en-US" sz="7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로직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5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셰이더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sz="7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5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서버 구현</a:t>
                      </a:r>
                      <a:endParaRPr sz="7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5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</a:t>
                      </a:r>
                      <a:r>
                        <a:rPr 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</a:t>
                      </a:r>
                      <a:endParaRPr sz="7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5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디버그</a:t>
                      </a:r>
                      <a:endParaRPr sz="7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2" name="Google Shape;223;p27"/>
          <p:cNvGraphicFramePr/>
          <p:nvPr>
            <p:extLst>
              <p:ext uri="{D42A27DB-BD31-4B8C-83A1-F6EECF244321}">
                <p14:modId xmlns:p14="http://schemas.microsoft.com/office/powerpoint/2010/main" val="691575924"/>
              </p:ext>
            </p:extLst>
          </p:nvPr>
        </p:nvGraphicFramePr>
        <p:xfrm>
          <a:off x="7164288" y="1393571"/>
          <a:ext cx="1354050" cy="1219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70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우성준</a:t>
                      </a:r>
                      <a:endParaRPr sz="8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박찬휘</a:t>
                      </a:r>
                      <a:endParaRPr sz="8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함범호</a:t>
                      </a:r>
                      <a:endParaRPr sz="8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전    원</a:t>
                      </a:r>
                      <a:endParaRPr sz="8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" name="Google Shape;224;p27"/>
          <p:cNvSpPr/>
          <p:nvPr/>
        </p:nvSpPr>
        <p:spPr>
          <a:xfrm>
            <a:off x="7968568" y="1797134"/>
            <a:ext cx="388200" cy="118500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225;p27"/>
          <p:cNvSpPr/>
          <p:nvPr/>
        </p:nvSpPr>
        <p:spPr>
          <a:xfrm>
            <a:off x="7968568" y="1497072"/>
            <a:ext cx="388200" cy="118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226;p27"/>
          <p:cNvSpPr/>
          <p:nvPr/>
        </p:nvSpPr>
        <p:spPr>
          <a:xfrm>
            <a:off x="7968568" y="2097184"/>
            <a:ext cx="388200" cy="1185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27;p27"/>
          <p:cNvSpPr/>
          <p:nvPr/>
        </p:nvSpPr>
        <p:spPr>
          <a:xfrm>
            <a:off x="7968568" y="2397234"/>
            <a:ext cx="388200" cy="1185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227;p27"/>
          <p:cNvSpPr/>
          <p:nvPr/>
        </p:nvSpPr>
        <p:spPr>
          <a:xfrm>
            <a:off x="1739304" y="1791038"/>
            <a:ext cx="1234800" cy="118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27;p27"/>
          <p:cNvSpPr/>
          <p:nvPr/>
        </p:nvSpPr>
        <p:spPr>
          <a:xfrm>
            <a:off x="1739304" y="2168626"/>
            <a:ext cx="2469600" cy="118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227;p27"/>
          <p:cNvSpPr/>
          <p:nvPr/>
        </p:nvSpPr>
        <p:spPr>
          <a:xfrm>
            <a:off x="2351760" y="2626302"/>
            <a:ext cx="3708000" cy="118800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227;p27"/>
          <p:cNvSpPr/>
          <p:nvPr/>
        </p:nvSpPr>
        <p:spPr>
          <a:xfrm>
            <a:off x="2352408" y="2843470"/>
            <a:ext cx="2469600" cy="118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227;p27"/>
          <p:cNvSpPr/>
          <p:nvPr/>
        </p:nvSpPr>
        <p:spPr>
          <a:xfrm>
            <a:off x="2351944" y="3008062"/>
            <a:ext cx="2469600" cy="118800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227;p27"/>
          <p:cNvSpPr/>
          <p:nvPr/>
        </p:nvSpPr>
        <p:spPr>
          <a:xfrm>
            <a:off x="2977704" y="3298724"/>
            <a:ext cx="2466000" cy="1188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227;p27"/>
          <p:cNvSpPr/>
          <p:nvPr/>
        </p:nvSpPr>
        <p:spPr>
          <a:xfrm>
            <a:off x="4205784" y="3676254"/>
            <a:ext cx="1238400" cy="1188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227;p27"/>
          <p:cNvSpPr/>
          <p:nvPr/>
        </p:nvSpPr>
        <p:spPr>
          <a:xfrm>
            <a:off x="4206408" y="4048486"/>
            <a:ext cx="2469600" cy="118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227;p27"/>
          <p:cNvSpPr/>
          <p:nvPr/>
        </p:nvSpPr>
        <p:spPr>
          <a:xfrm>
            <a:off x="4823112" y="2468676"/>
            <a:ext cx="1238400" cy="118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90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8.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참고문헌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19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altLang="ko-KR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619332"/>
              </p:ext>
            </p:extLst>
          </p:nvPr>
        </p:nvGraphicFramePr>
        <p:xfrm>
          <a:off x="907774" y="1526838"/>
          <a:ext cx="7630558" cy="3421176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76305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42117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PPT </a:t>
                      </a:r>
                      <a:r>
                        <a:rPr lang="ko-KR" altLang="en-US" sz="1050" dirty="0">
                          <a:latin typeface="+mj-ea"/>
                          <a:ea typeface="+mj-ea"/>
                        </a:rPr>
                        <a:t>템플릿 </a:t>
                      </a:r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50" dirty="0">
                          <a:latin typeface="+mj-ea"/>
                          <a:ea typeface="+mj-ea"/>
                          <a:hlinkClick r:id="rId3"/>
                        </a:rPr>
                        <a:t>https://www.slidescarnival.com/antonio-free-presentation-template/84#preview</a:t>
                      </a:r>
                      <a:endParaRPr lang="en-US" altLang="ko-KR" sz="105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sz="105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Image</a:t>
                      </a:r>
                      <a:r>
                        <a:rPr lang="en-US" altLang="ko-KR" sz="1050" baseline="0" dirty="0">
                          <a:latin typeface="+mj-ea"/>
                          <a:ea typeface="+mj-ea"/>
                        </a:rPr>
                        <a:t> :</a:t>
                      </a:r>
                    </a:p>
                    <a:p>
                      <a:pPr algn="l" latinLnBrk="1"/>
                      <a:r>
                        <a:rPr lang="ko-KR" altLang="en-US" sz="1050" dirty="0">
                          <a:latin typeface="+mj-ea"/>
                          <a:ea typeface="+mj-ea"/>
                        </a:rPr>
                        <a:t>키보드 </a:t>
                      </a:r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50" dirty="0">
                          <a:latin typeface="+mj-ea"/>
                          <a:ea typeface="+mj-ea"/>
                          <a:hlinkClick r:id="rId4"/>
                        </a:rPr>
                        <a:t>http://dpg.danawa.com/bbs/view?boardSeq=244&amp;listSeq=4044271</a:t>
                      </a:r>
                      <a:endParaRPr lang="en-US" altLang="ko-KR" sz="105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VS 2019 : </a:t>
                      </a:r>
                      <a:r>
                        <a:rPr lang="en-US" altLang="ko-KR" sz="1050" dirty="0">
                          <a:latin typeface="+mj-ea"/>
                          <a:ea typeface="+mj-ea"/>
                          <a:hlinkClick r:id="rId5"/>
                        </a:rPr>
                        <a:t>https://medium.com/@thebridgecodeinfo/whats-new-in-visual-studio-2019-956b79e5d575</a:t>
                      </a:r>
                      <a:endParaRPr lang="en-US" altLang="ko-KR" sz="105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Dx12</a:t>
                      </a:r>
                      <a:r>
                        <a:rPr lang="en-US" altLang="ko-KR" sz="1050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50" dirty="0">
                          <a:latin typeface="+mj-ea"/>
                          <a:ea typeface="+mj-ea"/>
                          <a:hlinkClick r:id="rId6"/>
                        </a:rPr>
                        <a:t>https://www.3dgep.com/learning-directx-12-1/</a:t>
                      </a:r>
                      <a:endParaRPr lang="en-US" altLang="ko-KR" sz="105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FBX : </a:t>
                      </a:r>
                      <a:r>
                        <a:rPr lang="en-US" altLang="ko-KR" sz="1050" dirty="0">
                          <a:latin typeface="+mj-ea"/>
                          <a:ea typeface="+mj-ea"/>
                          <a:hlinkClick r:id="rId7"/>
                        </a:rPr>
                        <a:t>https://pngio.com/images/png-a1362853.html</a:t>
                      </a:r>
                      <a:endParaRPr lang="en-US" altLang="ko-KR" sz="105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FMOD : </a:t>
                      </a:r>
                      <a:r>
                        <a:rPr lang="en-US" altLang="ko-KR" sz="1050" dirty="0">
                          <a:latin typeface="+mj-ea"/>
                          <a:ea typeface="+mj-ea"/>
                          <a:hlinkClick r:id="rId8"/>
                        </a:rPr>
                        <a:t>https://assetstore.unity.com/publishers/46440</a:t>
                      </a:r>
                      <a:endParaRPr lang="en-US" altLang="ko-KR" sz="105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sz="1050" dirty="0" err="1">
                          <a:latin typeface="+mj-ea"/>
                          <a:ea typeface="+mj-ea"/>
                        </a:rPr>
                        <a:t>Github</a:t>
                      </a:r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 : </a:t>
                      </a:r>
                      <a:r>
                        <a:rPr lang="en-US" altLang="ko-KR" sz="1050" dirty="0">
                          <a:latin typeface="+mj-ea"/>
                          <a:ea typeface="+mj-ea"/>
                          <a:hlinkClick r:id="rId9"/>
                        </a:rPr>
                        <a:t>https://www.vhv.rs/viewpic/hbihxib_github-logo-png-transparent-png/</a:t>
                      </a:r>
                      <a:endParaRPr lang="en-US" altLang="ko-KR" sz="105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3DsMax : </a:t>
                      </a:r>
                      <a:r>
                        <a:rPr lang="en-US" altLang="ko-KR" sz="1050" dirty="0">
                          <a:latin typeface="+mj-ea"/>
                          <a:ea typeface="+mj-ea"/>
                          <a:hlinkClick r:id="rId10"/>
                        </a:rPr>
                        <a:t>https://1000logos.net/3ds-max-logo/</a:t>
                      </a:r>
                      <a:endParaRPr lang="en-US" altLang="ko-KR" sz="105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050" dirty="0" err="1">
                          <a:latin typeface="+mj-ea"/>
                          <a:ea typeface="+mj-ea"/>
                        </a:rPr>
                        <a:t>복싱장</a:t>
                      </a:r>
                      <a:r>
                        <a:rPr lang="ko-KR" altLang="en-US" sz="1050" dirty="0">
                          <a:latin typeface="+mj-ea"/>
                          <a:ea typeface="+mj-ea"/>
                        </a:rPr>
                        <a:t> 규격 </a:t>
                      </a:r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50" dirty="0">
                          <a:latin typeface="+mj-ea"/>
                          <a:ea typeface="+mj-ea"/>
                          <a:hlinkClick r:id="rId11"/>
                        </a:rPr>
                        <a:t>https://www.sportskok.com/wiki/?q=YToxOntzOjEyOiJrZXl3b3JkX3R5cGUiO3M6MzoiYWxsIjt9&amp;bmode=view&amp;idx=2104278&amp;t=board</a:t>
                      </a:r>
                    </a:p>
                    <a:p>
                      <a:pPr algn="l" latinLnBrk="1"/>
                      <a:r>
                        <a:rPr lang="ko-KR" altLang="en-US" sz="1050" dirty="0">
                          <a:latin typeface="+mj-ea"/>
                          <a:ea typeface="+mj-ea"/>
                        </a:rPr>
                        <a:t>복싱자세 </a:t>
                      </a:r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50" dirty="0">
                          <a:latin typeface="+mj-ea"/>
                          <a:ea typeface="+mj-ea"/>
                          <a:hlinkClick r:id="rId12"/>
                        </a:rPr>
                        <a:t>http://www.iclickart.co.kr/illust/update/51673</a:t>
                      </a:r>
                      <a:endParaRPr lang="en-US" altLang="ko-KR" sz="105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050" baseline="0" dirty="0">
                          <a:latin typeface="+mj-ea"/>
                          <a:ea typeface="+mj-ea"/>
                        </a:rPr>
                        <a:t>펀치히어로 </a:t>
                      </a:r>
                      <a:r>
                        <a:rPr lang="en-US" altLang="ko-KR" sz="1050" baseline="0" dirty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50" baseline="0" dirty="0">
                          <a:latin typeface="+mj-ea"/>
                          <a:ea typeface="+mj-ea"/>
                          <a:hlinkClick r:id="rId13"/>
                        </a:rPr>
                        <a:t>https://www.thisisgame.com/webzine/nboard/16/?page=57&amp;n=33275</a:t>
                      </a:r>
                      <a:endParaRPr lang="en-US" altLang="ko-KR" sz="1050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050" baseline="0" dirty="0">
                          <a:latin typeface="+mj-ea"/>
                          <a:ea typeface="+mj-ea"/>
                        </a:rPr>
                        <a:t>철권 </a:t>
                      </a:r>
                      <a:r>
                        <a:rPr lang="en-US" altLang="ko-KR" sz="1050" baseline="0" dirty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50" baseline="0" dirty="0">
                          <a:latin typeface="+mj-ea"/>
                          <a:ea typeface="+mj-ea"/>
                          <a:hlinkClick r:id="rId14"/>
                        </a:rPr>
                        <a:t>http://gamefocus.co.kr/detail.php?number=63754</a:t>
                      </a:r>
                      <a:endParaRPr lang="en-US" altLang="ko-KR" sz="1050" baseline="0" dirty="0"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50" dirty="0" err="1">
                          <a:latin typeface="+mj-ea"/>
                          <a:ea typeface="+mj-ea"/>
                        </a:rPr>
                        <a:t>타격감</a:t>
                      </a:r>
                      <a:r>
                        <a:rPr lang="en-US" altLang="ko-KR" sz="1050" baseline="0" dirty="0">
                          <a:latin typeface="+mj-ea"/>
                          <a:ea typeface="+mj-ea"/>
                        </a:rPr>
                        <a:t> : </a:t>
                      </a:r>
                      <a:r>
                        <a:rPr lang="en-US" altLang="ko-KR" sz="105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  <a:hlinkClick r:id="rId15"/>
                        </a:rPr>
                        <a:t>https://www.vectorstock.com/royalty-free-vector/eye-icon-vector-15388247</a:t>
                      </a:r>
                      <a:endParaRPr lang="en-US" altLang="ko-KR" sz="105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50" baseline="0" dirty="0">
                          <a:latin typeface="+mn-ea"/>
                          <a:ea typeface="+mn-ea"/>
                        </a:rPr>
                        <a:t>시각효과</a:t>
                      </a:r>
                      <a:r>
                        <a:rPr lang="en-US" altLang="ko-KR" sz="1050" baseline="0" dirty="0">
                          <a:latin typeface="+mn-ea"/>
                          <a:ea typeface="+mn-ea"/>
                        </a:rPr>
                        <a:t> : </a:t>
                      </a:r>
                      <a:r>
                        <a:rPr lang="en-US" altLang="ko-KR" sz="105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  <a:hlinkClick r:id="rId16"/>
                        </a:rPr>
                        <a:t>https://www.vectorstock.com/royalty-free-vector/ear-icon-vector-3066226</a:t>
                      </a:r>
                      <a:endParaRPr lang="en-US" altLang="ko-KR" sz="105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50" baseline="0" dirty="0">
                          <a:latin typeface="+mn-ea"/>
                          <a:ea typeface="+mn-ea"/>
                        </a:rPr>
                        <a:t>청각효과 </a:t>
                      </a:r>
                      <a:r>
                        <a:rPr lang="en-US" altLang="ko-KR" sz="1050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5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  <a:hlinkClick r:id="rId17"/>
                        </a:rPr>
                        <a:t>https://www.vectorstock.com/royalty-free-vector/clenched-fist-hit-the-wall-emblem-vector-1980798</a:t>
                      </a:r>
                      <a:endParaRPr lang="en-US" altLang="ko-KR" sz="105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50" baseline="0" dirty="0">
                          <a:latin typeface="+mn-ea"/>
                          <a:ea typeface="+mn-ea"/>
                        </a:rPr>
                        <a:t>연계기 </a:t>
                      </a:r>
                      <a:r>
                        <a:rPr lang="en-US" altLang="ko-KR" sz="1050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  <a:hlinkClick r:id="rId18"/>
                        </a:rPr>
                        <a:t>https://www.vectorstock.com/royalty-free-vector/broken-link-icon-vector-23190091</a:t>
                      </a:r>
                      <a:endParaRPr lang="en-US" altLang="ko-KR" sz="105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32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목차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연구 목적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소개 및 방법</a:t>
            </a:r>
            <a:endParaRPr lang="en-US" altLang="ko-KR" sz="18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기술적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요소 및 중점 연구 분야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 게임과의 차별성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개발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환경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개인별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준비 현황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역할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분담 및 일정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참고문헌</a:t>
            </a:r>
            <a:endParaRPr sz="1800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2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연구 목적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FontTx/>
              <a:buChar char="-"/>
              <a:defRPr/>
            </a:pP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대</a:t>
            </a: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 3D 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복싱</a:t>
            </a: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개발</a:t>
            </a:r>
            <a:endParaRPr lang="en-US" altLang="ko-KR" sz="18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3D </a:t>
            </a:r>
            <a:r>
              <a:rPr lang="ko-KR" altLang="en-US" sz="1800" b="1" dirty="0" err="1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관련 논문 부족에 따른 </a:t>
            </a:r>
            <a:r>
              <a:rPr lang="ko-KR" altLang="en-US" sz="1800" b="1" dirty="0" err="1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연구</a:t>
            </a:r>
            <a:endParaRPr lang="en-US" altLang="ko-KR" sz="18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600"/>
              </a:spcBef>
              <a:buFont typeface="Arial"/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</a:t>
            </a:r>
            <a:r>
              <a:rPr lang="ko-KR" altLang="en-US" sz="1800" b="1" dirty="0" err="1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컨셉</a:t>
            </a:r>
            <a:endParaRPr lang="en-US" altLang="ko-KR" sz="18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>
              <a:spcBef>
                <a:spcPts val="600"/>
              </a:spcBef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흐름도 </a:t>
            </a: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예시</a:t>
            </a: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marL="342900" lvl="0" indent="-342900">
              <a:spcBef>
                <a:spcPts val="600"/>
              </a:spcBef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월드</a:t>
            </a:r>
            <a:endParaRPr lang="ko-KR" altLang="en-US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>
              <a:spcBef>
                <a:spcPts val="600"/>
              </a:spcBef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플레이어</a:t>
            </a:r>
            <a:endParaRPr lang="ko-KR" altLang="en-US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>
              <a:spcBef>
                <a:spcPts val="600"/>
              </a:spcBef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조작법</a:t>
            </a:r>
            <a:endParaRPr lang="en-US" altLang="ko-KR" sz="18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>
              <a:spcBef>
                <a:spcPts val="600"/>
              </a:spcBef>
              <a:buAutoNum type="arabicPeriod"/>
            </a:pP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//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연계기 및 기술</a:t>
            </a: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//</a:t>
            </a:r>
            <a:endParaRPr lang="ko-KR" altLang="en-US" sz="1800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4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6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컨셉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각 라운드 당 </a:t>
            </a: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분</a:t>
            </a: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판 </a:t>
            </a: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ko-KR" altLang="en-US" sz="1800" b="1" dirty="0" err="1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선승제</a:t>
            </a:r>
            <a:endParaRPr lang="en-US" altLang="ko-KR" sz="18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업적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달성 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시스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템</a:t>
            </a:r>
            <a:endParaRPr lang="en-US" altLang="ko-KR" sz="18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US" altLang="ko-KR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Ex) </a:t>
            </a: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잽</a:t>
            </a:r>
            <a:r>
              <a:rPr lang="en-US" altLang="ko-KR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3</a:t>
            </a: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회</a:t>
            </a:r>
            <a:r>
              <a:rPr lang="en-US" altLang="ko-KR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-&gt; </a:t>
            </a:r>
            <a:r>
              <a:rPr lang="ko-KR" altLang="en-US" sz="1600" b="1" dirty="0" err="1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위빙</a:t>
            </a:r>
            <a:endParaRPr lang="en-US" altLang="ko-KR" sz="16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US" altLang="ko-KR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Ex) </a:t>
            </a: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가드 </a:t>
            </a:r>
            <a:r>
              <a:rPr lang="en-US" altLang="ko-KR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회</a:t>
            </a:r>
            <a:r>
              <a:rPr lang="en-US" altLang="ko-KR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-&gt; </a:t>
            </a:r>
            <a:r>
              <a:rPr lang="ko-KR" altLang="en-US" sz="1600" b="1" dirty="0" err="1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원투훅</a:t>
            </a:r>
            <a:endParaRPr lang="en-US" altLang="ko-KR" sz="18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620544"/>
              </p:ext>
            </p:extLst>
          </p:nvPr>
        </p:nvGraphicFramePr>
        <p:xfrm>
          <a:off x="6001879" y="1419585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211553"/>
              </p:ext>
            </p:extLst>
          </p:nvPr>
        </p:nvGraphicFramePr>
        <p:xfrm>
          <a:off x="893099" y="1418664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565574"/>
              </p:ext>
            </p:extLst>
          </p:nvPr>
        </p:nvGraphicFramePr>
        <p:xfrm>
          <a:off x="6003790" y="3323421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내용 개체 틀 2"/>
          <p:cNvSpPr txBox="1">
            <a:spLocks/>
          </p:cNvSpPr>
          <p:nvPr/>
        </p:nvSpPr>
        <p:spPr>
          <a:xfrm>
            <a:off x="467545" y="4744833"/>
            <a:ext cx="3392759" cy="243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경기 중 업적 달성 </a:t>
            </a:r>
            <a:r>
              <a:rPr lang="en-US" altLang="ko-KR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→ </a:t>
            </a: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연계기 및 기술 획득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흐름도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예시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내용 개체 틀 2"/>
          <p:cNvSpPr txBox="1">
            <a:spLocks/>
          </p:cNvSpPr>
          <p:nvPr/>
        </p:nvSpPr>
        <p:spPr>
          <a:xfrm>
            <a:off x="6006064" y="2858664"/>
            <a:ext cx="2520280" cy="253937"/>
          </a:xfrm>
          <a:prstGeom prst="rect">
            <a:avLst/>
          </a:prstGeom>
        </p:spPr>
        <p:txBody>
          <a:bodyPr vert="horz" lIns="36000" tIns="45720" rIns="36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게임 오버</a:t>
            </a:r>
          </a:p>
        </p:txBody>
      </p:sp>
      <p:sp>
        <p:nvSpPr>
          <p:cNvPr id="36" name="내용 개체 틀 2"/>
          <p:cNvSpPr txBox="1">
            <a:spLocks/>
          </p:cNvSpPr>
          <p:nvPr/>
        </p:nvSpPr>
        <p:spPr>
          <a:xfrm>
            <a:off x="6006064" y="4763421"/>
            <a:ext cx="2520280" cy="230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dirty="0" err="1">
                <a:solidFill>
                  <a:schemeClr val="tx1">
                    <a:lumMod val="50000"/>
                  </a:schemeClr>
                </a:solidFill>
                <a:latin typeface="+mn-ea"/>
              </a:rPr>
              <a:t>이펙트</a:t>
            </a: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 효과 부각</a:t>
            </a:r>
          </a:p>
        </p:txBody>
      </p:sp>
      <p:sp>
        <p:nvSpPr>
          <p:cNvPr id="4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6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내용 개체 틀 2"/>
          <p:cNvSpPr txBox="1">
            <a:spLocks/>
          </p:cNvSpPr>
          <p:nvPr/>
        </p:nvSpPr>
        <p:spPr>
          <a:xfrm>
            <a:off x="880422" y="2858664"/>
            <a:ext cx="2539450" cy="230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1,2 </a:t>
            </a: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라운드 진행</a:t>
            </a:r>
            <a:endParaRPr lang="en-US" altLang="ko-KR" sz="1200" dirty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201675"/>
              </p:ext>
            </p:extLst>
          </p:nvPr>
        </p:nvGraphicFramePr>
        <p:xfrm>
          <a:off x="879654" y="3305133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아래로 구부러진 화살표 71"/>
          <p:cNvSpPr/>
          <p:nvPr/>
        </p:nvSpPr>
        <p:spPr>
          <a:xfrm rot="5400000" flipV="1">
            <a:off x="-390955" y="2751688"/>
            <a:ext cx="1764360" cy="612068"/>
          </a:xfrm>
          <a:prstGeom prst="curvedDownArrow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3707904" y="3898374"/>
            <a:ext cx="1800200" cy="288032"/>
          </a:xfrm>
          <a:prstGeom prst="rightArrow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오른쪽 화살표 81"/>
          <p:cNvSpPr/>
          <p:nvPr/>
        </p:nvSpPr>
        <p:spPr>
          <a:xfrm rot="19262846">
            <a:off x="3515096" y="2864194"/>
            <a:ext cx="2193354" cy="288032"/>
          </a:xfrm>
          <a:prstGeom prst="rightArrow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내용 개체 틀 2"/>
          <p:cNvSpPr txBox="1">
            <a:spLocks/>
          </p:cNvSpPr>
          <p:nvPr/>
        </p:nvSpPr>
        <p:spPr>
          <a:xfrm>
            <a:off x="3720864" y="2456211"/>
            <a:ext cx="1266071" cy="253937"/>
          </a:xfrm>
          <a:prstGeom prst="rect">
            <a:avLst/>
          </a:prstGeom>
        </p:spPr>
        <p:txBody>
          <a:bodyPr vert="horz" lIns="36000" tIns="45720" rIns="36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연패 시</a:t>
            </a:r>
          </a:p>
        </p:txBody>
      </p:sp>
      <p:sp>
        <p:nvSpPr>
          <p:cNvPr id="84" name="내용 개체 틀 2"/>
          <p:cNvSpPr txBox="1">
            <a:spLocks/>
          </p:cNvSpPr>
          <p:nvPr/>
        </p:nvSpPr>
        <p:spPr>
          <a:xfrm>
            <a:off x="3872496" y="4124517"/>
            <a:ext cx="1266071" cy="253937"/>
          </a:xfrm>
          <a:prstGeom prst="rect">
            <a:avLst/>
          </a:prstGeom>
        </p:spPr>
        <p:txBody>
          <a:bodyPr vert="horz" lIns="36000" tIns="45720" rIns="36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3</a:t>
            </a: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라운드 진행</a:t>
            </a:r>
          </a:p>
        </p:txBody>
      </p:sp>
    </p:spTree>
    <p:extLst>
      <p:ext uri="{BB962C8B-B14F-4D97-AF65-F5344CB8AC3E}">
        <p14:creationId xmlns:p14="http://schemas.microsoft.com/office/powerpoint/2010/main" val="256544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92603"/>
              </p:ext>
            </p:extLst>
          </p:nvPr>
        </p:nvGraphicFramePr>
        <p:xfrm>
          <a:off x="899592" y="1526838"/>
          <a:ext cx="3312368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656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771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플레이어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7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altLang="ko-KR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630493"/>
              </p:ext>
            </p:extLst>
          </p:nvPr>
        </p:nvGraphicFramePr>
        <p:xfrm>
          <a:off x="4499992" y="1526838"/>
          <a:ext cx="4032448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2241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19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150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9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180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보폭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40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2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+mj-ea"/>
                          <a:ea typeface="+mj-ea"/>
                        </a:rPr>
                        <a:t>팔 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60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DEC67B6E-8CA2-4FEE-910B-D74E02458479}"/>
              </a:ext>
            </a:extLst>
          </p:cNvPr>
          <p:cNvGraphicFramePr>
            <a:graphicFrameLocks noGrp="1"/>
          </p:cNvGraphicFramePr>
          <p:nvPr/>
        </p:nvGraphicFramePr>
        <p:xfrm>
          <a:off x="910745" y="1526838"/>
          <a:ext cx="3301216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6506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06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771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blipFill dpi="0" rotWithShape="1">
                      <a:blip r:embed="rId4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93;p13">
            <a:extLst>
              <a:ext uri="{FF2B5EF4-FFF2-40B4-BE49-F238E27FC236}">
                <a16:creationId xmlns="" xmlns:a16="http://schemas.microsoft.com/office/drawing/2014/main" id="{C12973A9-25D2-4077-A0B4-7AD4549729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플레이어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Google Shape;97;p13">
            <a:extLst>
              <a:ext uri="{FF2B5EF4-FFF2-40B4-BE49-F238E27FC236}">
                <a16:creationId xmlns="" xmlns:a16="http://schemas.microsoft.com/office/drawing/2014/main" id="{937C37D3-FFC5-4733-B476-7D1C10A04F2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Google Shape;94;p13">
            <a:extLst>
              <a:ext uri="{FF2B5EF4-FFF2-40B4-BE49-F238E27FC236}">
                <a16:creationId xmlns="" xmlns:a16="http://schemas.microsoft.com/office/drawing/2014/main" id="{A84F2CBE-2617-481E-B6C4-F3CB494B9825}"/>
              </a:ext>
            </a:extLst>
          </p:cNvPr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12D5A7E8-A210-4D09-9AF4-EAEE87F3B6A8}"/>
              </a:ext>
            </a:extLst>
          </p:cNvPr>
          <p:cNvGraphicFramePr>
            <a:graphicFrameLocks noGrp="1"/>
          </p:cNvGraphicFramePr>
          <p:nvPr/>
        </p:nvGraphicFramePr>
        <p:xfrm>
          <a:off x="4499992" y="1526838"/>
          <a:ext cx="4032448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2241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6385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latin typeface="+mj-ea"/>
                          <a:ea typeface="+mj-ea"/>
                        </a:rPr>
                        <a:t>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공격 기술에 따른 </a:t>
                      </a:r>
                      <a:r>
                        <a:rPr lang="ko-KR" altLang="en-US" baseline="0" dirty="0" err="1">
                          <a:latin typeface="+mj-ea"/>
                          <a:ea typeface="+mj-ea"/>
                        </a:rPr>
                        <a:t>데미지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 적용</a:t>
                      </a:r>
                      <a:endParaRPr lang="en-US" altLang="ko-KR" baseline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385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dirty="0">
                          <a:latin typeface="+mj-ea"/>
                          <a:ea typeface="+mj-ea"/>
                        </a:rPr>
                        <a:t>정지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걷기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뛰기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가드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baseline="0" dirty="0" err="1">
                          <a:latin typeface="+mj-ea"/>
                          <a:ea typeface="+mj-ea"/>
                        </a:rPr>
                        <a:t>위빙</a:t>
                      </a:r>
                      <a:endParaRPr lang="ko-KR" altLang="en-US" baseline="0" dirty="0"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피격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다운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, K.O.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dirty="0">
                          <a:latin typeface="+mj-ea"/>
                          <a:ea typeface="+mj-ea"/>
                        </a:rPr>
                        <a:t>좌우 스트레이트 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/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잽 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/ </a:t>
                      </a:r>
                      <a:r>
                        <a:rPr lang="ko-KR" altLang="en-US" baseline="0" dirty="0" err="1">
                          <a:latin typeface="+mj-ea"/>
                          <a:ea typeface="+mj-ea"/>
                        </a:rPr>
                        <a:t>어퍼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98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93700" y="1526838"/>
          <a:ext cx="3744416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3744416"/>
              </a:tblGrid>
              <a:tr h="32771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월드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788024" y="1526838"/>
          <a:ext cx="3744416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224136"/>
                <a:gridCol w="2520280"/>
              </a:tblGrid>
              <a:tr h="8192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단위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+mj-ea"/>
                          <a:ea typeface="+mj-ea"/>
                        </a:rPr>
                        <a:t>1 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8192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전체 맵 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400">
                          <a:latin typeface="+mj-ea"/>
                          <a:ea typeface="+mj-ea"/>
                        </a:rPr>
                        <a:t>4,000</a:t>
                      </a:r>
                      <a:r>
                        <a:rPr lang="en-US" altLang="ko-KR" sz="1400" baseline="0">
                          <a:latin typeface="+mj-ea"/>
                          <a:ea typeface="+mj-ea"/>
                        </a:rPr>
                        <a:t> x 4,000 x 4,000 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㎤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ko-KR" altLang="en-US" sz="1400" b="0" i="0" u="none" strike="noStrike" cap="non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8192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복싱 링 넓이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600 x 600</a:t>
                      </a:r>
                      <a:r>
                        <a:rPr lang="en-US" altLang="ko-KR" sz="14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㎠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ko-KR" altLang="en-US" sz="1400" b="0" i="0" u="none" strike="noStrike" cap="non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81929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복싱 링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240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en-US" altLang="ko-KR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642</Words>
  <Application>Microsoft Office PowerPoint</Application>
  <PresentationFormat>화면 슬라이드 쇼(16:9)</PresentationFormat>
  <Paragraphs>204</Paragraphs>
  <Slides>19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Antonio template</vt:lpstr>
      <vt:lpstr>PowerPoint 프레젠테이션</vt:lpstr>
      <vt:lpstr>목차</vt:lpstr>
      <vt:lpstr>1. 연구 목적</vt:lpstr>
      <vt:lpstr>2. 게임 소개 및 방법</vt:lpstr>
      <vt:lpstr>2. 게임 소개 및 방법 - 게임 컨셉</vt:lpstr>
      <vt:lpstr>2. 게임 소개 및 방법 - 게임 흐름도(예시)</vt:lpstr>
      <vt:lpstr>2. 게임 소개 및 방법 - 플레이어</vt:lpstr>
      <vt:lpstr>2. 게임 소개 및 방법 - 플레이어</vt:lpstr>
      <vt:lpstr>2. 게임 소개 및 방법 - 게임 월드</vt:lpstr>
      <vt:lpstr>2. 게임 소개 및 방법 – 조작법</vt:lpstr>
      <vt:lpstr>2. 게임 소개 및 방법 –연계기 및 기술</vt:lpstr>
      <vt:lpstr>3. 기술적 요소 및 중점 연구 분야</vt:lpstr>
      <vt:lpstr>3. 기술적 요소 및 중점 연구 분야</vt:lpstr>
      <vt:lpstr>4. 타 게임과의 차별성</vt:lpstr>
      <vt:lpstr>5. 개발 환경</vt:lpstr>
      <vt:lpstr>6. 개인별 준비 현황</vt:lpstr>
      <vt:lpstr>7. 역할분담 및 일정</vt:lpstr>
      <vt:lpstr>7. 역할분담 및 일정</vt:lpstr>
      <vt:lpstr>8. 참고문헌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분노의 주먹 PRESENTATION TITLE</dc:title>
  <dc:creator>Ricky</dc:creator>
  <cp:lastModifiedBy>박찬휘</cp:lastModifiedBy>
  <cp:revision>174</cp:revision>
  <dcterms:modified xsi:type="dcterms:W3CDTF">2020-12-17T12:58:49Z</dcterms:modified>
  <cp:version>1000.0000.01</cp:version>
</cp:coreProperties>
</file>