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2" r:id="rId5"/>
    <p:sldId id="274" r:id="rId6"/>
    <p:sldId id="261" r:id="rId7"/>
    <p:sldId id="290" r:id="rId8"/>
    <p:sldId id="275" r:id="rId9"/>
    <p:sldId id="276" r:id="rId10"/>
    <p:sldId id="259" r:id="rId11"/>
    <p:sldId id="280" r:id="rId12"/>
    <p:sldId id="267" r:id="rId13"/>
    <p:sldId id="273" r:id="rId14"/>
    <p:sldId id="264" r:id="rId15"/>
    <p:sldId id="292" r:id="rId16"/>
    <p:sldId id="293" r:id="rId17"/>
    <p:sldId id="289" r:id="rId18"/>
    <p:sldId id="283" r:id="rId19"/>
    <p:sldId id="284" r:id="rId20"/>
    <p:sldId id="285" r:id="rId21"/>
    <p:sldId id="291" r:id="rId22"/>
    <p:sldId id="286" r:id="rId23"/>
    <p:sldId id="268" r:id="rId24"/>
    <p:sldId id="28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4" autoAdjust="0"/>
    <p:restoredTop sz="94660"/>
  </p:normalViewPr>
  <p:slideViewPr>
    <p:cSldViewPr>
      <p:cViewPr varScale="1">
        <p:scale>
          <a:sx n="162" d="100"/>
          <a:sy n="162" d="100"/>
        </p:scale>
        <p:origin x="1014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Programmable Pipeline </a:t>
            </a:r>
            <a:r>
              <a:rPr lang="ko-KR" altLang="en-US" dirty="0"/>
              <a:t>에 대한 이해도 필요</a:t>
            </a:r>
            <a:endParaRPr lang="en-US" altLang="ko-KR" dirty="0"/>
          </a:p>
          <a:p>
            <a:pPr lvl="1"/>
            <a:r>
              <a:rPr lang="ko-KR" altLang="en-US" dirty="0"/>
              <a:t>게임 엔진의 코어 알고리즘을 분석할 수 있는 기초 지식이 있어야 함</a:t>
            </a:r>
            <a:endParaRPr lang="en-US" altLang="ko-KR" dirty="0"/>
          </a:p>
          <a:p>
            <a:r>
              <a:rPr lang="en-US" altLang="ko-KR" dirty="0"/>
              <a:t>Shading language </a:t>
            </a:r>
            <a:r>
              <a:rPr lang="ko-KR" altLang="en-US" dirty="0"/>
              <a:t>코딩이 필요할 경우가 있음</a:t>
            </a:r>
            <a:endParaRPr lang="en-US" altLang="ko-KR" dirty="0"/>
          </a:p>
          <a:p>
            <a:pPr lvl="1"/>
            <a:r>
              <a:rPr lang="ko-KR" altLang="en-US" dirty="0"/>
              <a:t>대부분의 게임엔진은 </a:t>
            </a:r>
            <a:r>
              <a:rPr lang="en-US" altLang="ko-KR" dirty="0"/>
              <a:t>custom shader code </a:t>
            </a:r>
            <a:r>
              <a:rPr lang="ko-KR" altLang="en-US" dirty="0"/>
              <a:t>추가가 가능함</a:t>
            </a:r>
            <a:endParaRPr lang="en-US" altLang="ko-KR" dirty="0"/>
          </a:p>
          <a:p>
            <a:pPr lvl="1"/>
            <a:r>
              <a:rPr lang="en-US" altLang="ko-KR" dirty="0"/>
              <a:t>OpenGL, DirectX </a:t>
            </a:r>
            <a:r>
              <a:rPr lang="ko-KR" altLang="en-US" dirty="0"/>
              <a:t>등 </a:t>
            </a:r>
            <a:r>
              <a:rPr lang="en-US" altLang="ko-KR" dirty="0"/>
              <a:t>Graphics library </a:t>
            </a:r>
            <a:r>
              <a:rPr lang="ko-KR" altLang="en-US" dirty="0"/>
              <a:t>의 경우 해당 코딩 필수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0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2019 Community</a:t>
            </a:r>
          </a:p>
          <a:p>
            <a:r>
              <a:rPr lang="en-US" altLang="ko-KR" dirty="0"/>
              <a:t>OpenGL 3.0 </a:t>
            </a:r>
            <a:r>
              <a:rPr lang="ko-KR" altLang="en-US" dirty="0"/>
              <a:t>혹은 더 높은 버전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사용 </a:t>
            </a:r>
            <a:r>
              <a:rPr lang="en-US" altLang="ko-KR" dirty="0"/>
              <a:t>(GitLab)</a:t>
            </a:r>
          </a:p>
        </p:txBody>
      </p:sp>
    </p:spTree>
    <p:extLst>
      <p:ext uri="{BB962C8B-B14F-4D97-AF65-F5344CB8AC3E}">
        <p14:creationId xmlns:p14="http://schemas.microsoft.com/office/powerpoint/2010/main" val="367976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이론적 배경 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레벨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401566"/>
            <a:ext cx="5162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628801"/>
            <a:ext cx="3281964" cy="1605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5318160"/>
            <a:ext cx="1800200" cy="15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OpenGL Project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수업시간에 배운 내용을 같이 구현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강의자료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모든 알림은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공지 게시판 참조</a:t>
            </a:r>
            <a:endParaRPr lang="en-US" altLang="ko-KR" dirty="0"/>
          </a:p>
          <a:p>
            <a:pPr lvl="2"/>
            <a:r>
              <a:rPr lang="ko-KR" altLang="en-US" dirty="0"/>
              <a:t>수업 전에 필수 체크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최종 결과물</a:t>
            </a:r>
            <a:endParaRPr lang="en-US" altLang="ko-KR" dirty="0"/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기반 가벼운 </a:t>
            </a:r>
            <a:r>
              <a:rPr lang="en-US" altLang="ko-KR" dirty="0"/>
              <a:t>Effect API </a:t>
            </a:r>
            <a:r>
              <a:rPr lang="ko-KR" altLang="en-US" dirty="0"/>
              <a:t>세트</a:t>
            </a:r>
          </a:p>
        </p:txBody>
      </p:sp>
    </p:spTree>
    <p:extLst>
      <p:ext uri="{BB962C8B-B14F-4D97-AF65-F5344CB8AC3E}">
        <p14:creationId xmlns:p14="http://schemas.microsoft.com/office/powerpoint/2010/main" val="411273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pic>
        <p:nvPicPr>
          <p:cNvPr id="6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8841"/>
            <a:ext cx="35843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780928"/>
            <a:ext cx="358889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water\Documents\강의\2017\고급그래픽스효과\Lecture7\pl_sparks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18" y="3645025"/>
            <a:ext cx="2423082" cy="29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5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을 제외한 나머지 프로그래밍 부분은 최대한 배제</a:t>
            </a:r>
            <a:endParaRPr lang="en-US" altLang="ko-KR" dirty="0"/>
          </a:p>
          <a:p>
            <a:pPr lvl="1"/>
            <a:r>
              <a:rPr lang="en-US" altLang="ko-KR" dirty="0"/>
              <a:t>GLSL </a:t>
            </a:r>
            <a:r>
              <a:rPr lang="ko-KR" altLang="en-US" dirty="0"/>
              <a:t>자체에만 집중할 수 있도록 하기 위함임</a:t>
            </a:r>
            <a:endParaRPr lang="en-US" altLang="ko-KR" dirty="0"/>
          </a:p>
          <a:p>
            <a:pPr lvl="1"/>
            <a:r>
              <a:rPr lang="ko-KR" altLang="en-US" dirty="0"/>
              <a:t>교재 </a:t>
            </a:r>
            <a:r>
              <a:rPr lang="en-US" altLang="ko-KR" dirty="0"/>
              <a:t>: PDF </a:t>
            </a:r>
            <a:r>
              <a:rPr lang="ko-KR" altLang="en-US" dirty="0"/>
              <a:t>형식</a:t>
            </a:r>
            <a:r>
              <a:rPr lang="en-US" altLang="ko-KR" dirty="0"/>
              <a:t>, </a:t>
            </a:r>
            <a:r>
              <a:rPr lang="ko-KR" altLang="en-US" dirty="0"/>
              <a:t>인터넷 다운로드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A6D2F-C7C5-410F-9EA4-33034EB28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5" t="37400" r="22203" b="24801"/>
          <a:stretch/>
        </p:blipFill>
        <p:spPr>
          <a:xfrm>
            <a:off x="2351584" y="3223716"/>
            <a:ext cx="7488832" cy="30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60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출석 </a:t>
            </a:r>
            <a:r>
              <a:rPr lang="en-US" altLang="ko-KR" dirty="0"/>
              <a:t>: 10%</a:t>
            </a:r>
          </a:p>
          <a:p>
            <a:r>
              <a:rPr lang="ko-KR" altLang="en-US" dirty="0"/>
              <a:t>중간 시험 </a:t>
            </a:r>
            <a:r>
              <a:rPr lang="en-US" altLang="ko-KR" dirty="0"/>
              <a:t>: 45%</a:t>
            </a:r>
          </a:p>
          <a:p>
            <a:r>
              <a:rPr lang="ko-KR" altLang="en-US" dirty="0"/>
              <a:t>기말 시험 </a:t>
            </a:r>
            <a:r>
              <a:rPr lang="en-US" altLang="ko-KR" dirty="0"/>
              <a:t>: 45%</a:t>
            </a:r>
          </a:p>
        </p:txBody>
      </p:sp>
    </p:spTree>
    <p:extLst>
      <p:ext uri="{BB962C8B-B14F-4D97-AF65-F5344CB8AC3E}">
        <p14:creationId xmlns:p14="http://schemas.microsoft.com/office/powerpoint/2010/main" val="9818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GLSL</a:t>
            </a:r>
            <a:r>
              <a:rPr lang="en-US" altLang="ko-KR" dirty="0"/>
              <a:t>(OpenGL Shading Language, OpenGL </a:t>
            </a:r>
            <a:r>
              <a:rPr lang="ko-KR" altLang="en-US" dirty="0" err="1"/>
              <a:t>셰이딩</a:t>
            </a:r>
            <a:r>
              <a:rPr lang="ko-KR" altLang="en-US" dirty="0"/>
              <a:t> 언어</a:t>
            </a:r>
            <a:r>
              <a:rPr lang="en-US" altLang="ko-KR" dirty="0"/>
              <a:t>)</a:t>
            </a:r>
            <a:r>
              <a:rPr lang="ko-KR" altLang="en-US" dirty="0"/>
              <a:t>을 학습하고 이를 활용한 다양한 </a:t>
            </a:r>
            <a:r>
              <a:rPr lang="ko-KR" altLang="en-US" dirty="0" err="1"/>
              <a:t>렌더링</a:t>
            </a:r>
            <a:r>
              <a:rPr lang="ko-KR" altLang="en-US" dirty="0"/>
              <a:t> 효과를 구현할 수 있는 능력을 기른다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789041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41501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시험에 제출될 내용 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49252" y="2591484"/>
            <a:ext cx="45384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아래는 간략화 된 그래픽스 파이프 라인의 </a:t>
            </a:r>
            <a:r>
              <a:rPr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(1), (2)</a:t>
            </a:r>
            <a:r>
              <a:rPr lang="ko-KR" altLang="en-US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이름을 써 넣으시오</a:t>
            </a:r>
            <a:r>
              <a:rPr lang="en-US" altLang="ko-KR"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600"/>
          </a:p>
          <a:p>
            <a:pPr latinLnBrk="0"/>
            <a:endParaRPr lang="en-US" altLang="ko-KR"/>
          </a:p>
        </p:txBody>
      </p:sp>
      <p:pic>
        <p:nvPicPr>
          <p:cNvPr id="1025" name="_x261471560" descr="EMB00005fc00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52" y="3081695"/>
            <a:ext cx="6840538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49252" y="4274014"/>
            <a:ext cx="89289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ko-KR" sz="1000" dirty="0">
                <a:solidFill>
                  <a:srgbClr val="000000"/>
                </a:solidFill>
                <a:latin typeface="함초롬바탕" panose="02030604000101010101" pitchFamily="18" charset="-127"/>
              </a:rPr>
              <a:t>  </a:t>
            </a:r>
            <a:endParaRPr lang="ko-KR" altLang="ko-KR" sz="600" dirty="0"/>
          </a:p>
          <a:p>
            <a:pPr latinLnBrk="0"/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1000" dirty="0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아래와 같이 세 가지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Attribute</a:t>
            </a:r>
            <a:r>
              <a:rPr lang="ko-KR" altLang="en-US" sz="1000" dirty="0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들이 버텍스 </a:t>
            </a:r>
            <a:r>
              <a:rPr lang="ko-KR" altLang="en-US" sz="1000" dirty="0" err="1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셰이더</a:t>
            </a:r>
            <a:r>
              <a:rPr lang="ko-KR" altLang="en-US" sz="1000" dirty="0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 안에 선언이 되어있을 경우 에 들어갈 내용을 쓰시오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sz="1000" dirty="0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필요할 경우 </a:t>
            </a:r>
            <a:r>
              <a:rPr lang="en-US" altLang="ko-KR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000" dirty="0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함수와 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GLvoid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*)</a:t>
            </a:r>
            <a:r>
              <a:rPr lang="ko-KR" altLang="en-US" sz="1000" dirty="0">
                <a:solidFill>
                  <a:srgbClr val="000000"/>
                </a:solidFill>
                <a:latin typeface="함초롬바탕" panose="02030604000101010101" pitchFamily="18" charset="-127"/>
                <a:ea typeface="굴림" panose="020B0600000101010101" pitchFamily="50" charset="-127"/>
              </a:rPr>
              <a:t>를 사용하시오</a:t>
            </a:r>
            <a:r>
              <a:rPr lang="en-US" altLang="ko-KR" sz="1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 </a:t>
            </a:r>
            <a:endParaRPr lang="en-US" altLang="ko-KR" sz="600" dirty="0"/>
          </a:p>
          <a:p>
            <a:pPr latinLnBrk="0"/>
            <a:endParaRPr lang="en-US" altLang="ko-KR" dirty="0"/>
          </a:p>
        </p:txBody>
      </p:sp>
      <p:pic>
        <p:nvPicPr>
          <p:cNvPr id="1027" name="_x263823952" descr="EMB00005fc007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60" y="4900010"/>
            <a:ext cx="3029037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49252" y="4872075"/>
            <a:ext cx="89289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positionAttribID glGetAttribLocation(gShaderProgram, "Position");</a:t>
            </a:r>
            <a:endParaRPr lang="en-US" altLang="ko-KR" sz="600"/>
          </a:p>
          <a:p>
            <a:pPr latinLnBrk="0"/>
            <a:r>
              <a:rPr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texPosAttribID glGetAttribLocation(gShaderProgram, “TexPos");</a:t>
            </a:r>
            <a:endParaRPr lang="en-US" altLang="ko-KR" sz="600"/>
          </a:p>
          <a:p>
            <a:pPr latinLnBrk="0"/>
            <a:r>
              <a:rPr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colorAttribID glGetAttribLocation(gShaderProgram, “Color");</a:t>
            </a:r>
            <a:endParaRPr lang="en-US" altLang="ko-KR" sz="600"/>
          </a:p>
          <a:p>
            <a:pPr latinLnBrk="0"/>
            <a:r>
              <a:rPr lang="en-US" altLang="ko-KR" sz="1200">
                <a:solidFill>
                  <a:srgbClr val="000000"/>
                </a:solidFill>
                <a:latin typeface="함초롬바탕" panose="02030604000101010101" pitchFamily="18" charset="-127"/>
              </a:rPr>
              <a:t>  </a:t>
            </a:r>
            <a:endParaRPr lang="en-US" altLang="ko-KR" sz="600"/>
          </a:p>
          <a:p>
            <a:pPr latinLnBrk="0"/>
            <a:r>
              <a:rPr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glVertexAttribPointer(positionAttribID, ①, GL_FLOAT, GL_FALSE, ②, ③); </a:t>
            </a:r>
            <a:endParaRPr lang="en-US" altLang="ko-KR" sz="600"/>
          </a:p>
          <a:p>
            <a:pPr latinLnBrk="0"/>
            <a:r>
              <a:rPr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glVertexAttribPointer(texPosAttribID, ④, GL_FLOAT, GL_FALSE, ⑤, ⑥); </a:t>
            </a:r>
            <a:endParaRPr lang="en-US" altLang="ko-KR" sz="600"/>
          </a:p>
          <a:p>
            <a:pPr latinLnBrk="0"/>
            <a:r>
              <a:rPr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glVertexAttribPointer(colorAttribID, ⑦, GL_FLOAT, GL_FALSE, ⑧, ⑨);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202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시험에 제출될 내용 예시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어두운 사진을 밝게 만들 수 있는 </a:t>
            </a:r>
            <a:r>
              <a:rPr lang="ko-KR" altLang="en-US" dirty="0" err="1"/>
              <a:t>셰이더를</a:t>
            </a:r>
            <a:r>
              <a:rPr lang="ko-KR" altLang="en-US" dirty="0"/>
              <a:t> 완성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정육면체에서 구로 </a:t>
            </a:r>
            <a:r>
              <a:rPr lang="en-US" altLang="ko-KR" dirty="0"/>
              <a:t>Morph </a:t>
            </a:r>
            <a:r>
              <a:rPr lang="ko-KR" altLang="en-US" dirty="0"/>
              <a:t>하기 위해 필요한 </a:t>
            </a:r>
            <a:r>
              <a:rPr lang="ko-KR" altLang="en-US" dirty="0" err="1"/>
              <a:t>셰이더를</a:t>
            </a:r>
            <a:r>
              <a:rPr lang="ko-KR" altLang="en-US" dirty="0"/>
              <a:t> 완성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04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요건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04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요건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체크 리스트</a:t>
            </a:r>
            <a:endParaRPr lang="en-US" altLang="ko-KR" dirty="0"/>
          </a:p>
          <a:p>
            <a:pPr lvl="1"/>
            <a:r>
              <a:rPr lang="en-US" altLang="ko-KR" dirty="0"/>
              <a:t>3D Graphics </a:t>
            </a:r>
            <a:r>
              <a:rPr lang="ko-KR" altLang="en-US" dirty="0"/>
              <a:t>과목을 수강하였는가 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수강 경험이 있는가 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Visual Studio </a:t>
            </a:r>
            <a:r>
              <a:rPr lang="ko-KR" altLang="en-US" dirty="0"/>
              <a:t>개발환경을 사용해 본 경험이 있는가 </a:t>
            </a:r>
            <a:r>
              <a:rPr lang="en-US" altLang="ko-K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18061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6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GLSL</a:t>
            </a:r>
            <a:r>
              <a:rPr lang="en-US" altLang="ko-KR" dirty="0"/>
              <a:t> </a:t>
            </a:r>
            <a:r>
              <a:rPr lang="ko-KR" altLang="en-US" dirty="0"/>
              <a:t>학습의 중요성</a:t>
            </a:r>
            <a:endParaRPr lang="en-US" altLang="ko-KR" dirty="0"/>
          </a:p>
          <a:p>
            <a:pPr lvl="1"/>
            <a:r>
              <a:rPr lang="ko-KR" altLang="en-US" dirty="0"/>
              <a:t>게임 엔진 개발의 경우 진입장벽이 비교적 낮은 편</a:t>
            </a:r>
            <a:endParaRPr lang="en-US" altLang="ko-KR" dirty="0"/>
          </a:p>
          <a:p>
            <a:pPr lvl="1"/>
            <a:r>
              <a:rPr lang="ko-KR" altLang="en-US" dirty="0"/>
              <a:t>게임회사나 일반 그래픽 관련 회사에서는 </a:t>
            </a:r>
            <a:r>
              <a:rPr lang="ko-KR" altLang="en-US" dirty="0" err="1"/>
              <a:t>셰이딩</a:t>
            </a:r>
            <a:r>
              <a:rPr lang="ko-KR" altLang="en-US" dirty="0"/>
              <a:t> 언어에 이해도가 있는 직원을 채용하는 경향이 큼</a:t>
            </a:r>
          </a:p>
        </p:txBody>
      </p:sp>
    </p:spTree>
    <p:extLst>
      <p:ext uri="{BB962C8B-B14F-4D97-AF65-F5344CB8AC3E}">
        <p14:creationId xmlns:p14="http://schemas.microsoft.com/office/powerpoint/2010/main" val="2201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중요 참고사항</a:t>
            </a:r>
            <a:endParaRPr lang="en-US" altLang="ko-KR" dirty="0"/>
          </a:p>
          <a:p>
            <a:pPr lvl="1"/>
            <a:r>
              <a:rPr lang="ko-KR" altLang="en-US" dirty="0"/>
              <a:t>본 강의는 </a:t>
            </a:r>
            <a:r>
              <a:rPr lang="ko-KR" altLang="en-US" dirty="0">
                <a:solidFill>
                  <a:srgbClr val="FF0000"/>
                </a:solidFill>
              </a:rPr>
              <a:t>게임엔진을 활용하는 것이 아닌 </a:t>
            </a:r>
            <a:r>
              <a:rPr lang="en-US" altLang="ko-KR" dirty="0"/>
              <a:t>OpenGL API </a:t>
            </a:r>
            <a:r>
              <a:rPr lang="ko-KR" altLang="en-US" dirty="0"/>
              <a:t>를 사용하여 </a:t>
            </a:r>
            <a:r>
              <a:rPr lang="en-US" altLang="ko-KR" dirty="0"/>
              <a:t>Visual Studio </a:t>
            </a:r>
            <a:r>
              <a:rPr lang="ko-KR" altLang="en-US" dirty="0"/>
              <a:t>개발환경에서 </a:t>
            </a:r>
            <a:r>
              <a:rPr lang="en-US" altLang="ko-KR" dirty="0"/>
              <a:t>C++</a:t>
            </a:r>
            <a:r>
              <a:rPr lang="ko-KR" altLang="en-US" dirty="0"/>
              <a:t>로 직접 코딩을 수행하는 것임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고정 그래픽스 파이프라인을 기반으로 한 </a:t>
            </a:r>
            <a:r>
              <a:rPr lang="en-US" altLang="ko-KR" dirty="0"/>
              <a:t>OpenGL </a:t>
            </a:r>
            <a:r>
              <a:rPr lang="ko-KR" altLang="en-US" dirty="0"/>
              <a:t>코딩과는</a:t>
            </a:r>
            <a:r>
              <a:rPr lang="en-US" altLang="ko-KR" dirty="0"/>
              <a:t> </a:t>
            </a:r>
            <a:r>
              <a:rPr lang="ko-KR" altLang="en-US" dirty="0"/>
              <a:t>차이가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15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2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가능한 그래픽스 파이프 라인을 제어할 수 있는 상위 레벨 언어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프로그램 가능한 파이프라인의 스테이지는 버텍스 </a:t>
            </a:r>
            <a:r>
              <a:rPr lang="ko-KR" altLang="en-US" dirty="0" err="1"/>
              <a:t>셰이더</a:t>
            </a:r>
            <a:r>
              <a:rPr lang="en-US" altLang="ko-KR" dirty="0"/>
              <a:t>, </a:t>
            </a:r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en-US" altLang="ko-KR" dirty="0"/>
              <a:t>,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셰이더로</a:t>
            </a:r>
            <a:r>
              <a:rPr lang="ko-KR" altLang="en-US" dirty="0"/>
              <a:t>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420888"/>
            <a:ext cx="5904656" cy="22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3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분야에 활용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5320" y="5143778"/>
            <a:ext cx="420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 shaft</a:t>
            </a:r>
            <a:endParaRPr lang="ko-KR" altLang="en-US" dirty="0"/>
          </a:p>
        </p:txBody>
      </p:sp>
      <p:pic>
        <p:nvPicPr>
          <p:cNvPr id="8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02" y="2420889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50" y="2273349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76151" y="5254675"/>
            <a:ext cx="35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GLSL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게임 엔진의 뿌리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고급 개발자가 되기 위해선 </a:t>
            </a:r>
            <a:r>
              <a:rPr lang="en-US" altLang="ko-KR" dirty="0"/>
              <a:t>GLSL</a:t>
            </a:r>
            <a:r>
              <a:rPr lang="ko-KR" altLang="en-US" dirty="0"/>
              <a:t>은 필수적인 요소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439816" y="228192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Game Engine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35560" y="321297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OpenGL GLSL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73552" y="321297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DirectX HLSL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98690" y="4149080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GPU</a:t>
            </a:r>
            <a:endParaRPr lang="ko-KR" altLang="en-US" sz="2800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3935760" y="2893994"/>
            <a:ext cx="2304256" cy="31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</p:cNvCxnSpPr>
          <p:nvPr/>
        </p:nvCxnSpPr>
        <p:spPr>
          <a:xfrm>
            <a:off x="3935760" y="3825044"/>
            <a:ext cx="230425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>
            <a:off x="6240016" y="2893994"/>
            <a:ext cx="1833736" cy="31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7" idx="0"/>
          </p:cNvCxnSpPr>
          <p:nvPr/>
        </p:nvCxnSpPr>
        <p:spPr>
          <a:xfrm flipH="1">
            <a:off x="6198890" y="3825044"/>
            <a:ext cx="187486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2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522</Words>
  <Application>Microsoft Office PowerPoint</Application>
  <PresentationFormat>와이드스크린</PresentationFormat>
  <Paragraphs>106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함초롬바탕</vt:lpstr>
      <vt:lpstr>Arial</vt:lpstr>
      <vt:lpstr>Office 테마</vt:lpstr>
      <vt:lpstr>셰이더 프로그래밍</vt:lpstr>
      <vt:lpstr>강의 개요</vt:lpstr>
      <vt:lpstr>강의 개요</vt:lpstr>
      <vt:lpstr>강의 개요</vt:lpstr>
      <vt:lpstr>GLSL 이란?</vt:lpstr>
      <vt:lpstr>GLSL 이란?</vt:lpstr>
      <vt:lpstr>GLSL 이란?</vt:lpstr>
      <vt:lpstr>왜 GLSL 을 알아야 하는가?</vt:lpstr>
      <vt:lpstr>왜 GLSL 을 알아야 하는가?</vt:lpstr>
      <vt:lpstr>왜 GLSL 을 알아야 하는가?</vt:lpstr>
      <vt:lpstr>개발환경</vt:lpstr>
      <vt:lpstr>개발환경</vt:lpstr>
      <vt:lpstr>강의 진행 방식</vt:lpstr>
      <vt:lpstr>강의 진행 방식</vt:lpstr>
      <vt:lpstr>강의 진행 방식</vt:lpstr>
      <vt:lpstr>강의 진행 방식</vt:lpstr>
      <vt:lpstr>강의 진행 방식</vt:lpstr>
      <vt:lpstr>평가 방식</vt:lpstr>
      <vt:lpstr>평가 방식</vt:lpstr>
      <vt:lpstr>평가 방식</vt:lpstr>
      <vt:lpstr>평가 방식</vt:lpstr>
      <vt:lpstr>수강 요건</vt:lpstr>
      <vt:lpstr>수강 요건</vt:lpstr>
      <vt:lpstr>감사합니다.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이택희(A0344)</cp:lastModifiedBy>
  <cp:revision>46</cp:revision>
  <dcterms:created xsi:type="dcterms:W3CDTF">2006-10-05T04:04:58Z</dcterms:created>
  <dcterms:modified xsi:type="dcterms:W3CDTF">2021-03-03T09:44:57Z</dcterms:modified>
</cp:coreProperties>
</file>