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9" r:id="rId3"/>
    <p:sldId id="349" r:id="rId4"/>
    <p:sldId id="353" r:id="rId5"/>
    <p:sldId id="352" r:id="rId6"/>
    <p:sldId id="350" r:id="rId7"/>
    <p:sldId id="351" r:id="rId8"/>
    <p:sldId id="354" r:id="rId9"/>
    <p:sldId id="355" r:id="rId10"/>
    <p:sldId id="285" r:id="rId11"/>
    <p:sldId id="293" r:id="rId12"/>
    <p:sldId id="337" r:id="rId13"/>
    <p:sldId id="334" r:id="rId14"/>
    <p:sldId id="336" r:id="rId15"/>
    <p:sldId id="340" r:id="rId16"/>
    <p:sldId id="341" r:id="rId17"/>
    <p:sldId id="344" r:id="rId18"/>
    <p:sldId id="347" r:id="rId19"/>
    <p:sldId id="346" r:id="rId20"/>
    <p:sldId id="348" r:id="rId21"/>
    <p:sldId id="356" r:id="rId22"/>
    <p:sldId id="357" r:id="rId23"/>
    <p:sldId id="366" r:id="rId24"/>
    <p:sldId id="367" r:id="rId25"/>
    <p:sldId id="373" r:id="rId26"/>
    <p:sldId id="374" r:id="rId27"/>
    <p:sldId id="343" r:id="rId28"/>
    <p:sldId id="339" r:id="rId29"/>
    <p:sldId id="358" r:id="rId30"/>
    <p:sldId id="359" r:id="rId31"/>
    <p:sldId id="360" r:id="rId32"/>
    <p:sldId id="361" r:id="rId33"/>
    <p:sldId id="362" r:id="rId34"/>
    <p:sldId id="363" r:id="rId35"/>
    <p:sldId id="364" r:id="rId36"/>
    <p:sldId id="365" r:id="rId37"/>
    <p:sldId id="281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36" autoAdjust="0"/>
    <p:restoredTop sz="94660"/>
  </p:normalViewPr>
  <p:slideViewPr>
    <p:cSldViewPr>
      <p:cViewPr varScale="1">
        <p:scale>
          <a:sx n="147" d="100"/>
          <a:sy n="147" d="100"/>
        </p:scale>
        <p:origin x="150" y="57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8C7BE-EE36-44DC-8DE2-54CEB92E8F58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666EE-6754-4FD2-AFEB-F882C7A70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612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666EE-6754-4FD2-AFEB-F882C7A70BC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228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666EE-6754-4FD2-AFEB-F882C7A70BC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228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0.png"/><Relationship Id="rId2" Type="http://schemas.openxmlformats.org/officeDocument/2006/relationships/image" Target="../media/image610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10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00.png"/><Relationship Id="rId2" Type="http://schemas.openxmlformats.org/officeDocument/2006/relationships/image" Target="../media/image910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10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셰이더</a:t>
            </a:r>
            <a:r>
              <a:rPr lang="ko-KR" altLang="en-US" dirty="0"/>
              <a:t> 프로그래밍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Lecture 4</a:t>
            </a:r>
          </a:p>
          <a:p>
            <a:r>
              <a:rPr lang="ko-KR" altLang="en-US" dirty="0" err="1"/>
              <a:t>이택희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296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Storage Qualifier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25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Storage Qualifier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915044" y="1916832"/>
            <a:ext cx="8330218" cy="1224136"/>
            <a:chOff x="391044" y="3140968"/>
            <a:chExt cx="8330218" cy="1224136"/>
          </a:xfrm>
        </p:grpSpPr>
        <p:grpSp>
          <p:nvGrpSpPr>
            <p:cNvPr id="6" name="그룹 5"/>
            <p:cNvGrpSpPr/>
            <p:nvPr/>
          </p:nvGrpSpPr>
          <p:grpSpPr>
            <a:xfrm>
              <a:off x="539552" y="3140968"/>
              <a:ext cx="8033202" cy="1224136"/>
              <a:chOff x="671042" y="4581128"/>
              <a:chExt cx="7790243" cy="1224136"/>
            </a:xfrm>
          </p:grpSpPr>
          <p:sp>
            <p:nvSpPr>
              <p:cNvPr id="7" name="모서리가 둥근 직사각형 6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Vertex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" name="모서리가 둥근 직사각형 7"/>
              <p:cNvSpPr/>
              <p:nvPr/>
            </p:nvSpPr>
            <p:spPr>
              <a:xfrm>
                <a:off x="2200897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Primitive Assembly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>
                <a:off x="3723234" y="4581128"/>
                <a:ext cx="1700336" cy="1224136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Rasterization</a:t>
                </a:r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and Interpolation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" name="모서리가 둥근 직사각형 9"/>
              <p:cNvSpPr/>
              <p:nvPr/>
            </p:nvSpPr>
            <p:spPr>
              <a:xfrm>
                <a:off x="5586348" y="4581128"/>
                <a:ext cx="1359768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Fragment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>
                <a:off x="7101517" y="4581128"/>
                <a:ext cx="1359768" cy="1224136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Frame Buffer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" name="오른쪽 화살표 11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오른쪽 화살표 12"/>
              <p:cNvSpPr/>
              <p:nvPr/>
            </p:nvSpPr>
            <p:spPr>
              <a:xfrm>
                <a:off x="3579873" y="4941168"/>
                <a:ext cx="144016" cy="504056"/>
              </a:xfrm>
              <a:prstGeom prst="right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" name="오른쪽 화살표 13"/>
              <p:cNvSpPr/>
              <p:nvPr/>
            </p:nvSpPr>
            <p:spPr>
              <a:xfrm>
                <a:off x="5442044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" name="오른쪽 화살표 14"/>
              <p:cNvSpPr/>
              <p:nvPr/>
            </p:nvSpPr>
            <p:spPr>
              <a:xfrm>
                <a:off x="6955352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6" name="오른쪽 화살표 15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오른쪽 화살표 16"/>
            <p:cNvSpPr/>
            <p:nvPr/>
          </p:nvSpPr>
          <p:spPr>
            <a:xfrm>
              <a:off x="8572754" y="3501008"/>
              <a:ext cx="148508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523221" y="4725144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각 </a:t>
            </a:r>
            <a:r>
              <a:rPr lang="en-US" altLang="ko-KR" dirty="0"/>
              <a:t>Stage </a:t>
            </a:r>
            <a:r>
              <a:rPr lang="ko-KR" altLang="en-US" dirty="0"/>
              <a:t>의 입출력을 지정해야 함</a:t>
            </a:r>
          </a:p>
        </p:txBody>
      </p:sp>
      <p:cxnSp>
        <p:nvCxnSpPr>
          <p:cNvPr id="20" name="꺾인 연결선 19"/>
          <p:cNvCxnSpPr>
            <a:stCxn id="18" idx="0"/>
            <a:endCxn id="16" idx="2"/>
          </p:cNvCxnSpPr>
          <p:nvPr/>
        </p:nvCxnSpPr>
        <p:spPr>
          <a:xfrm rot="16200000" flipV="1">
            <a:off x="3066350" y="1703877"/>
            <a:ext cx="1944216" cy="4098319"/>
          </a:xfrm>
          <a:prstGeom prst="bentConnector3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8" idx="0"/>
            <a:endCxn id="12" idx="2"/>
          </p:cNvCxnSpPr>
          <p:nvPr/>
        </p:nvCxnSpPr>
        <p:spPr>
          <a:xfrm rot="16200000" flipV="1">
            <a:off x="3855539" y="2493066"/>
            <a:ext cx="1944216" cy="2519940"/>
          </a:xfrm>
          <a:prstGeom prst="bentConnector3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18" idx="0"/>
            <a:endCxn id="14" idx="2"/>
          </p:cNvCxnSpPr>
          <p:nvPr/>
        </p:nvCxnSpPr>
        <p:spPr>
          <a:xfrm rot="5400000" flipH="1" flipV="1">
            <a:off x="5600502" y="3268044"/>
            <a:ext cx="1944216" cy="969987"/>
          </a:xfrm>
          <a:prstGeom prst="bentConnector3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8" idx="0"/>
            <a:endCxn id="15" idx="2"/>
          </p:cNvCxnSpPr>
          <p:nvPr/>
        </p:nvCxnSpPr>
        <p:spPr>
          <a:xfrm rot="5400000" flipH="1" flipV="1">
            <a:off x="6380755" y="2487790"/>
            <a:ext cx="1944216" cy="2530492"/>
          </a:xfrm>
          <a:prstGeom prst="bentConnector3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945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Storage Qualifier</a:t>
            </a:r>
            <a:endParaRPr lang="ko-KR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752" y="5326730"/>
            <a:ext cx="5629610" cy="1391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872" y="1445308"/>
            <a:ext cx="5530490" cy="3606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279576" y="5699358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Stage </a:t>
            </a:r>
            <a:r>
              <a:rPr lang="ko-KR" altLang="en-US" dirty="0"/>
              <a:t>내부에서 쓰이는 </a:t>
            </a:r>
            <a:r>
              <a:rPr lang="en-US" altLang="ko-KR" dirty="0"/>
              <a:t>Modifier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19536" y="2786771"/>
            <a:ext cx="2463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/>
              <a:t>Stage </a:t>
            </a:r>
            <a:r>
              <a:rPr lang="ko-KR" altLang="en-US" dirty="0"/>
              <a:t>자체의 입출력 값에 대해 쓰이는 </a:t>
            </a:r>
            <a:r>
              <a:rPr lang="en-US" altLang="ko-KR" dirty="0"/>
              <a:t>Qualifier</a:t>
            </a:r>
            <a:endParaRPr lang="ko-KR" altLang="en-US" dirty="0"/>
          </a:p>
        </p:txBody>
      </p:sp>
      <p:sp>
        <p:nvSpPr>
          <p:cNvPr id="8" name="오른쪽 화살표 7"/>
          <p:cNvSpPr/>
          <p:nvPr/>
        </p:nvSpPr>
        <p:spPr>
          <a:xfrm>
            <a:off x="4295800" y="2987427"/>
            <a:ext cx="462098" cy="64807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4295800" y="5699357"/>
            <a:ext cx="462098" cy="64807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폭발 1 9"/>
          <p:cNvSpPr/>
          <p:nvPr/>
        </p:nvSpPr>
        <p:spPr>
          <a:xfrm>
            <a:off x="2279576" y="3933056"/>
            <a:ext cx="2016224" cy="1550277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주의</a:t>
            </a:r>
          </a:p>
        </p:txBody>
      </p:sp>
    </p:spTree>
    <p:extLst>
      <p:ext uri="{BB962C8B-B14F-4D97-AF65-F5344CB8AC3E}">
        <p14:creationId xmlns:p14="http://schemas.microsoft.com/office/powerpoint/2010/main" val="2661755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Storage Qualifier(in/out)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</a:t>
            </a:r>
            <a:r>
              <a:rPr lang="en-US" altLang="ko-KR" dirty="0"/>
              <a:t>Stage </a:t>
            </a:r>
            <a:r>
              <a:rPr lang="ko-KR" altLang="en-US" dirty="0"/>
              <a:t>의 입출력을 지정</a:t>
            </a:r>
            <a:endParaRPr lang="en-US" altLang="ko-KR" dirty="0"/>
          </a:p>
          <a:p>
            <a:pPr lvl="1"/>
            <a:r>
              <a:rPr lang="ko-KR" altLang="en-US" dirty="0"/>
              <a:t>그래픽스 파이프라인 외부로의</a:t>
            </a:r>
            <a:r>
              <a:rPr lang="en-US" altLang="ko-KR" dirty="0"/>
              <a:t> </a:t>
            </a:r>
            <a:r>
              <a:rPr lang="ko-KR" altLang="en-US" dirty="0"/>
              <a:t>입출력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그래픽스</a:t>
            </a:r>
            <a:r>
              <a:rPr lang="en-US" altLang="ko-KR" dirty="0"/>
              <a:t> </a:t>
            </a:r>
            <a:r>
              <a:rPr lang="ko-KR" altLang="en-US" dirty="0"/>
              <a:t>파이프라인 </a:t>
            </a:r>
            <a:r>
              <a:rPr lang="en-US" altLang="ko-KR" dirty="0"/>
              <a:t>Stage </a:t>
            </a:r>
            <a:r>
              <a:rPr lang="ko-KR" altLang="en-US" dirty="0"/>
              <a:t>간의 입출력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729" y="2804212"/>
            <a:ext cx="8332543" cy="1249577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1703512" y="3140968"/>
            <a:ext cx="576064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328248" y="3143250"/>
            <a:ext cx="576064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729" y="4869161"/>
            <a:ext cx="8332543" cy="1249577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3287688" y="5205916"/>
            <a:ext cx="576064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763122" y="5205916"/>
            <a:ext cx="576064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602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/>
          <p:cNvCxnSpPr/>
          <p:nvPr/>
        </p:nvCxnSpPr>
        <p:spPr>
          <a:xfrm>
            <a:off x="1775520" y="4581128"/>
            <a:ext cx="8712968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Storage Qualifier(in/out)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ko-KR" altLang="en-US" dirty="0"/>
              <a:t>그래픽스 파이프라인 외부로부터의 입력</a:t>
            </a:r>
            <a:endParaRPr lang="en-US" altLang="ko-KR" dirty="0"/>
          </a:p>
          <a:p>
            <a:pPr lvl="1"/>
            <a:r>
              <a:rPr lang="ko-KR" altLang="en-US" dirty="0"/>
              <a:t>버텍스 </a:t>
            </a:r>
            <a:r>
              <a:rPr lang="ko-KR" altLang="en-US" dirty="0" err="1"/>
              <a:t>셰이더의</a:t>
            </a:r>
            <a:r>
              <a:rPr lang="ko-KR" altLang="en-US" dirty="0"/>
              <a:t> 입력 값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5847111" y="2943631"/>
            <a:ext cx="2591178" cy="1224136"/>
            <a:chOff x="2268854" y="3392372"/>
            <a:chExt cx="2591178" cy="1224136"/>
          </a:xfrm>
        </p:grpSpPr>
        <p:grpSp>
          <p:nvGrpSpPr>
            <p:cNvPr id="4" name="그룹 3"/>
            <p:cNvGrpSpPr/>
            <p:nvPr/>
          </p:nvGrpSpPr>
          <p:grpSpPr>
            <a:xfrm>
              <a:off x="2268854" y="3392372"/>
              <a:ext cx="1726886" cy="1224136"/>
              <a:chOff x="391044" y="3140968"/>
              <a:chExt cx="1726886" cy="1224136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539552" y="3140968"/>
                <a:ext cx="1578378" cy="1224136"/>
                <a:chOff x="671042" y="4581128"/>
                <a:chExt cx="1530641" cy="1224136"/>
              </a:xfrm>
            </p:grpSpPr>
            <p:sp>
              <p:nvSpPr>
                <p:cNvPr id="8" name="모서리가 둥근 직사각형 7"/>
                <p:cNvSpPr/>
                <p:nvPr/>
              </p:nvSpPr>
              <p:spPr>
                <a:xfrm>
                  <a:off x="671042" y="4581128"/>
                  <a:ext cx="1368152" cy="122413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Vertex </a:t>
                  </a:r>
                  <a:r>
                    <a:rPr lang="en-US" altLang="ko-KR" b="1" dirty="0" err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Shader</a:t>
                  </a:r>
                  <a:endParaRPr lang="ko-KR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" name="오른쪽 화살표 12"/>
                <p:cNvSpPr/>
                <p:nvPr/>
              </p:nvSpPr>
              <p:spPr>
                <a:xfrm>
                  <a:off x="2057667" y="4941168"/>
                  <a:ext cx="144016" cy="504056"/>
                </a:xfrm>
                <a:prstGeom prst="rightArrow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6" name="오른쪽 화살표 5"/>
              <p:cNvSpPr/>
              <p:nvPr/>
            </p:nvSpPr>
            <p:spPr>
              <a:xfrm>
                <a:off x="391044" y="3501008"/>
                <a:ext cx="148508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4139952" y="3419475"/>
              <a:ext cx="7200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/>
                <a:t>…</a:t>
              </a:r>
              <a:endParaRPr lang="ko-KR" altLang="en-US" sz="44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896049" y="3232534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x, y, z </a:t>
            </a:r>
            <a:r>
              <a:rPr lang="ko-KR" altLang="en-US" dirty="0"/>
              <a:t>입력</a:t>
            </a:r>
            <a:endParaRPr lang="en-US" altLang="ko-KR" dirty="0"/>
          </a:p>
          <a:p>
            <a:r>
              <a:rPr lang="en-US" altLang="ko-KR" dirty="0"/>
              <a:t>r, g, b, a </a:t>
            </a:r>
            <a:r>
              <a:rPr lang="ko-KR" altLang="en-US" dirty="0"/>
              <a:t>입력</a:t>
            </a:r>
            <a:endParaRPr lang="en-US" altLang="ko-KR" dirty="0"/>
          </a:p>
        </p:txBody>
      </p:sp>
      <p:grpSp>
        <p:nvGrpSpPr>
          <p:cNvPr id="12" name="그룹 11"/>
          <p:cNvGrpSpPr/>
          <p:nvPr/>
        </p:nvGrpSpPr>
        <p:grpSpPr>
          <a:xfrm>
            <a:off x="5847111" y="5056254"/>
            <a:ext cx="2591178" cy="1224136"/>
            <a:chOff x="2268854" y="3392372"/>
            <a:chExt cx="2591178" cy="1224136"/>
          </a:xfrm>
        </p:grpSpPr>
        <p:grpSp>
          <p:nvGrpSpPr>
            <p:cNvPr id="14" name="그룹 13"/>
            <p:cNvGrpSpPr/>
            <p:nvPr/>
          </p:nvGrpSpPr>
          <p:grpSpPr>
            <a:xfrm>
              <a:off x="2268854" y="3392372"/>
              <a:ext cx="1726886" cy="1224136"/>
              <a:chOff x="391044" y="3140968"/>
              <a:chExt cx="1726886" cy="1224136"/>
            </a:xfrm>
          </p:grpSpPr>
          <p:grpSp>
            <p:nvGrpSpPr>
              <p:cNvPr id="16" name="그룹 15"/>
              <p:cNvGrpSpPr/>
              <p:nvPr/>
            </p:nvGrpSpPr>
            <p:grpSpPr>
              <a:xfrm>
                <a:off x="539552" y="3140968"/>
                <a:ext cx="1578378" cy="1224136"/>
                <a:chOff x="671042" y="4581128"/>
                <a:chExt cx="1530641" cy="1224136"/>
              </a:xfrm>
            </p:grpSpPr>
            <p:sp>
              <p:nvSpPr>
                <p:cNvPr id="21" name="모서리가 둥근 직사각형 20"/>
                <p:cNvSpPr/>
                <p:nvPr/>
              </p:nvSpPr>
              <p:spPr>
                <a:xfrm>
                  <a:off x="671042" y="4581128"/>
                  <a:ext cx="1368152" cy="122413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Vertex </a:t>
                  </a:r>
                  <a:r>
                    <a:rPr lang="en-US" altLang="ko-KR" b="1" dirty="0" err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Shader</a:t>
                  </a:r>
                  <a:endParaRPr lang="ko-KR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2" name="오른쪽 화살표 21"/>
                <p:cNvSpPr/>
                <p:nvPr/>
              </p:nvSpPr>
              <p:spPr>
                <a:xfrm>
                  <a:off x="2057667" y="4941168"/>
                  <a:ext cx="144016" cy="504056"/>
                </a:xfrm>
                <a:prstGeom prst="rightArrow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7" name="오른쪽 화살표 16"/>
              <p:cNvSpPr/>
              <p:nvPr/>
            </p:nvSpPr>
            <p:spPr>
              <a:xfrm>
                <a:off x="391044" y="3501008"/>
                <a:ext cx="148508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4139952" y="3419475"/>
              <a:ext cx="7200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/>
                <a:t>…</a:t>
              </a:r>
              <a:endParaRPr lang="ko-KR" altLang="en-US" sz="4400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3960329" y="5328572"/>
            <a:ext cx="1879936" cy="646331"/>
            <a:chOff x="35496" y="3610047"/>
            <a:chExt cx="1879936" cy="646331"/>
          </a:xfrm>
        </p:grpSpPr>
        <p:sp>
          <p:nvSpPr>
            <p:cNvPr id="24" name="TextBox 23"/>
            <p:cNvSpPr txBox="1"/>
            <p:nvPr/>
          </p:nvSpPr>
          <p:spPr>
            <a:xfrm>
              <a:off x="35496" y="3610047"/>
              <a:ext cx="18799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ym typeface="Wingdings" pitchFamily="2" charset="2"/>
                </a:rPr>
                <a:t>in vec3 Position;</a:t>
              </a:r>
              <a:endParaRPr lang="en-US" altLang="ko-KR" dirty="0"/>
            </a:p>
            <a:p>
              <a:r>
                <a:rPr lang="en-US" altLang="ko-KR" dirty="0">
                  <a:sym typeface="Wingdings" pitchFamily="2" charset="2"/>
                </a:rPr>
                <a:t>in vec4 Color;</a:t>
              </a:r>
              <a:endParaRPr lang="en-US" altLang="ko-KR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6931" y="3661298"/>
              <a:ext cx="1819436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6931" y="3942581"/>
              <a:ext cx="1728192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아래쪽 화살표 6"/>
          <p:cNvSpPr/>
          <p:nvPr/>
        </p:nvSpPr>
        <p:spPr>
          <a:xfrm>
            <a:off x="5735960" y="4437112"/>
            <a:ext cx="576064" cy="4320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539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1775520" y="4437112"/>
            <a:ext cx="8712968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Storage Qualifier(in/out)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ko-KR" altLang="en-US" dirty="0"/>
              <a:t>그래픽스 파이프라인 다음 </a:t>
            </a:r>
            <a:r>
              <a:rPr lang="en-US" altLang="ko-KR" dirty="0"/>
              <a:t>Stage</a:t>
            </a:r>
            <a:r>
              <a:rPr lang="ko-KR" altLang="en-US" dirty="0"/>
              <a:t>로 출력</a:t>
            </a:r>
            <a:endParaRPr lang="en-US" altLang="ko-KR" dirty="0"/>
          </a:p>
          <a:p>
            <a:pPr lvl="1"/>
            <a:r>
              <a:rPr lang="ko-KR" altLang="en-US" dirty="0"/>
              <a:t>버텍스 </a:t>
            </a:r>
            <a:r>
              <a:rPr lang="ko-KR" altLang="en-US" dirty="0" err="1"/>
              <a:t>셰이더의</a:t>
            </a:r>
            <a:r>
              <a:rPr lang="ko-KR" altLang="en-US" dirty="0"/>
              <a:t> 출력 값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5230261" y="2708920"/>
            <a:ext cx="1726886" cy="1224136"/>
            <a:chOff x="391044" y="3140968"/>
            <a:chExt cx="1726886" cy="1224136"/>
          </a:xfrm>
        </p:grpSpPr>
        <p:grpSp>
          <p:nvGrpSpPr>
            <p:cNvPr id="5" name="그룹 4"/>
            <p:cNvGrpSpPr/>
            <p:nvPr/>
          </p:nvGrpSpPr>
          <p:grpSpPr>
            <a:xfrm>
              <a:off x="539552" y="3140968"/>
              <a:ext cx="1578378" cy="1224136"/>
              <a:chOff x="671042" y="4581128"/>
              <a:chExt cx="1530641" cy="1224136"/>
            </a:xfrm>
          </p:grpSpPr>
          <p:sp>
            <p:nvSpPr>
              <p:cNvPr id="8" name="모서리가 둥근 직사각형 7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Vertex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오른쪽 화살표 12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" name="오른쪽 화살표 5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957147" y="311505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r, g, b, a </a:t>
            </a:r>
            <a:r>
              <a:rPr lang="ko-KR" altLang="en-US" dirty="0"/>
              <a:t>출력</a:t>
            </a:r>
            <a:endParaRPr lang="en-US" altLang="ko-KR" dirty="0"/>
          </a:p>
        </p:txBody>
      </p:sp>
      <p:grpSp>
        <p:nvGrpSpPr>
          <p:cNvPr id="22" name="그룹 21"/>
          <p:cNvGrpSpPr/>
          <p:nvPr/>
        </p:nvGrpSpPr>
        <p:grpSpPr>
          <a:xfrm>
            <a:off x="5230261" y="4833156"/>
            <a:ext cx="1726886" cy="1224136"/>
            <a:chOff x="391044" y="3140968"/>
            <a:chExt cx="1726886" cy="1224136"/>
          </a:xfrm>
        </p:grpSpPr>
        <p:grpSp>
          <p:nvGrpSpPr>
            <p:cNvPr id="23" name="그룹 22"/>
            <p:cNvGrpSpPr/>
            <p:nvPr/>
          </p:nvGrpSpPr>
          <p:grpSpPr>
            <a:xfrm>
              <a:off x="539552" y="3140968"/>
              <a:ext cx="1578378" cy="1224136"/>
              <a:chOff x="671042" y="4581128"/>
              <a:chExt cx="1530641" cy="1224136"/>
            </a:xfrm>
          </p:grpSpPr>
          <p:sp>
            <p:nvSpPr>
              <p:cNvPr id="25" name="모서리가 둥근 직사각형 24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Vertex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" name="오른쪽 화살표 25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4" name="오른쪽 화살표 23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6957147" y="5239286"/>
            <a:ext cx="231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 vec4 </a:t>
            </a:r>
            <a:r>
              <a:rPr lang="en-US" altLang="ko-KR" dirty="0" err="1"/>
              <a:t>outColor</a:t>
            </a:r>
            <a:r>
              <a:rPr lang="en-US" altLang="ko-KR" dirty="0"/>
              <a:t>;</a:t>
            </a:r>
          </a:p>
        </p:txBody>
      </p:sp>
      <p:grpSp>
        <p:nvGrpSpPr>
          <p:cNvPr id="32" name="그룹 31"/>
          <p:cNvGrpSpPr/>
          <p:nvPr/>
        </p:nvGrpSpPr>
        <p:grpSpPr>
          <a:xfrm>
            <a:off x="3365763" y="5100787"/>
            <a:ext cx="1879936" cy="646331"/>
            <a:chOff x="35496" y="3610047"/>
            <a:chExt cx="1879936" cy="646331"/>
          </a:xfrm>
        </p:grpSpPr>
        <p:sp>
          <p:nvSpPr>
            <p:cNvPr id="33" name="TextBox 32"/>
            <p:cNvSpPr txBox="1"/>
            <p:nvPr/>
          </p:nvSpPr>
          <p:spPr>
            <a:xfrm>
              <a:off x="35496" y="3610047"/>
              <a:ext cx="18799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ym typeface="Wingdings" pitchFamily="2" charset="2"/>
                </a:rPr>
                <a:t>in vec3 Position;</a:t>
              </a:r>
              <a:endParaRPr lang="en-US" altLang="ko-KR" dirty="0"/>
            </a:p>
            <a:p>
              <a:r>
                <a:rPr lang="en-US" altLang="ko-KR" dirty="0">
                  <a:sym typeface="Wingdings" pitchFamily="2" charset="2"/>
                </a:rPr>
                <a:t>in vec4 Color;</a:t>
              </a:r>
              <a:endParaRPr lang="en-US" altLang="ko-KR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6930" y="3661298"/>
              <a:ext cx="1805657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6931" y="3942581"/>
              <a:ext cx="1728192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3287688" y="2997823"/>
            <a:ext cx="1879936" cy="646331"/>
            <a:chOff x="35496" y="3610047"/>
            <a:chExt cx="1879936" cy="646331"/>
          </a:xfrm>
        </p:grpSpPr>
        <p:sp>
          <p:nvSpPr>
            <p:cNvPr id="37" name="TextBox 36"/>
            <p:cNvSpPr txBox="1"/>
            <p:nvPr/>
          </p:nvSpPr>
          <p:spPr>
            <a:xfrm>
              <a:off x="35496" y="3610047"/>
              <a:ext cx="18799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ym typeface="Wingdings" pitchFamily="2" charset="2"/>
                </a:rPr>
                <a:t>in vec3 Position;</a:t>
              </a:r>
              <a:endParaRPr lang="en-US" altLang="ko-KR" dirty="0"/>
            </a:p>
            <a:p>
              <a:r>
                <a:rPr lang="en-US" altLang="ko-KR" dirty="0">
                  <a:sym typeface="Wingdings" pitchFamily="2" charset="2"/>
                </a:rPr>
                <a:t>in vec4 Color;</a:t>
              </a:r>
              <a:endParaRPr lang="en-US" altLang="ko-KR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6930" y="3661298"/>
              <a:ext cx="1805657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6931" y="3942581"/>
              <a:ext cx="1728192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6991982" y="5304438"/>
            <a:ext cx="2087987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아래쪽 화살표 40"/>
          <p:cNvSpPr/>
          <p:nvPr/>
        </p:nvSpPr>
        <p:spPr>
          <a:xfrm>
            <a:off x="5733664" y="4221088"/>
            <a:ext cx="576064" cy="4320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954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직선 연결선 63"/>
          <p:cNvCxnSpPr/>
          <p:nvPr/>
        </p:nvCxnSpPr>
        <p:spPr>
          <a:xfrm>
            <a:off x="1775520" y="4437112"/>
            <a:ext cx="8712968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Storage Qualifier(in/out)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ko-KR" altLang="en-US" dirty="0"/>
              <a:t>그래픽스 파이프라인 이전 </a:t>
            </a:r>
            <a:r>
              <a:rPr lang="en-US" altLang="ko-KR" dirty="0"/>
              <a:t>Stage </a:t>
            </a:r>
            <a:r>
              <a:rPr lang="ko-KR" altLang="en-US" dirty="0"/>
              <a:t>로부터의 입력</a:t>
            </a:r>
            <a:endParaRPr lang="en-US" altLang="ko-KR" dirty="0"/>
          </a:p>
          <a:p>
            <a:pPr lvl="1"/>
            <a:r>
              <a:rPr lang="ko-KR" altLang="en-US" sz="2000" dirty="0"/>
              <a:t>버텍스 </a:t>
            </a:r>
            <a:r>
              <a:rPr lang="ko-KR" altLang="en-US" sz="2000" dirty="0" err="1"/>
              <a:t>셰이더의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출력값</a:t>
            </a:r>
            <a:r>
              <a:rPr lang="ko-KR" altLang="en-US" sz="2000" dirty="0"/>
              <a:t> </a:t>
            </a:r>
            <a:r>
              <a:rPr lang="en-US" altLang="ko-KR" sz="2000" dirty="0"/>
              <a:t>== </a:t>
            </a:r>
            <a:r>
              <a:rPr lang="ko-KR" altLang="en-US" sz="2000" dirty="0"/>
              <a:t>프래그먼트</a:t>
            </a:r>
            <a:r>
              <a:rPr lang="en-US" altLang="ko-KR" sz="2000" dirty="0"/>
              <a:t> </a:t>
            </a:r>
            <a:r>
              <a:rPr lang="ko-KR" altLang="en-US" sz="2000" dirty="0" err="1"/>
              <a:t>셰이더의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입력값</a:t>
            </a:r>
            <a:endParaRPr lang="ko-KR" altLang="en-US" sz="2000" dirty="0"/>
          </a:p>
        </p:txBody>
      </p:sp>
      <p:grpSp>
        <p:nvGrpSpPr>
          <p:cNvPr id="22" name="그룹 21"/>
          <p:cNvGrpSpPr/>
          <p:nvPr/>
        </p:nvGrpSpPr>
        <p:grpSpPr>
          <a:xfrm>
            <a:off x="1819376" y="2708774"/>
            <a:ext cx="1726886" cy="1224136"/>
            <a:chOff x="391044" y="3140968"/>
            <a:chExt cx="1726886" cy="1224136"/>
          </a:xfrm>
        </p:grpSpPr>
        <p:grpSp>
          <p:nvGrpSpPr>
            <p:cNvPr id="23" name="그룹 22"/>
            <p:cNvGrpSpPr/>
            <p:nvPr/>
          </p:nvGrpSpPr>
          <p:grpSpPr>
            <a:xfrm>
              <a:off x="539552" y="3140968"/>
              <a:ext cx="1578378" cy="1224136"/>
              <a:chOff x="671042" y="4581128"/>
              <a:chExt cx="1530641" cy="1224136"/>
            </a:xfrm>
          </p:grpSpPr>
          <p:sp>
            <p:nvSpPr>
              <p:cNvPr id="25" name="모서리가 둥근 직사각형 24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Vertex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" name="오른쪽 화살표 25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4" name="오른쪽 화살표 23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561145" y="3115050"/>
            <a:ext cx="231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 vec4 </a:t>
            </a:r>
            <a:r>
              <a:rPr lang="en-US" altLang="ko-KR" dirty="0" err="1"/>
              <a:t>vColor</a:t>
            </a:r>
            <a:r>
              <a:rPr lang="en-US" altLang="ko-KR" dirty="0"/>
              <a:t>;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3580458" y="3180202"/>
            <a:ext cx="1795464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987973" y="3071334"/>
            <a:ext cx="509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…</a:t>
            </a:r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8586396" y="2708774"/>
            <a:ext cx="1726886" cy="1224136"/>
            <a:chOff x="391044" y="3140968"/>
            <a:chExt cx="1726886" cy="1224136"/>
          </a:xfrm>
        </p:grpSpPr>
        <p:grpSp>
          <p:nvGrpSpPr>
            <p:cNvPr id="29" name="그룹 28"/>
            <p:cNvGrpSpPr/>
            <p:nvPr/>
          </p:nvGrpSpPr>
          <p:grpSpPr>
            <a:xfrm>
              <a:off x="539552" y="3140968"/>
              <a:ext cx="1578378" cy="1224136"/>
              <a:chOff x="671042" y="4581128"/>
              <a:chExt cx="1530641" cy="1224136"/>
            </a:xfrm>
          </p:grpSpPr>
          <p:sp>
            <p:nvSpPr>
              <p:cNvPr id="31" name="모서리가 둥근 직사각형 30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Fragment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2" name="오른쪽 화살표 41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0" name="오른쪽 화살표 29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6642180" y="313617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r, g, b, a </a:t>
            </a:r>
            <a:r>
              <a:rPr lang="ko-KR" altLang="en-US" dirty="0"/>
              <a:t>입력</a:t>
            </a:r>
            <a:endParaRPr lang="en-US" altLang="ko-KR" dirty="0"/>
          </a:p>
        </p:txBody>
      </p:sp>
      <p:sp>
        <p:nvSpPr>
          <p:cNvPr id="44" name="오른쪽 화살표 43"/>
          <p:cNvSpPr/>
          <p:nvPr/>
        </p:nvSpPr>
        <p:spPr>
          <a:xfrm>
            <a:off x="5700400" y="3047688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오른쪽 화살표 44"/>
          <p:cNvSpPr/>
          <p:nvPr/>
        </p:nvSpPr>
        <p:spPr>
          <a:xfrm>
            <a:off x="6497053" y="3047688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1809851" y="5203428"/>
            <a:ext cx="1726886" cy="1224136"/>
            <a:chOff x="391044" y="3140968"/>
            <a:chExt cx="1726886" cy="1224136"/>
          </a:xfrm>
        </p:grpSpPr>
        <p:grpSp>
          <p:nvGrpSpPr>
            <p:cNvPr id="47" name="그룹 46"/>
            <p:cNvGrpSpPr/>
            <p:nvPr/>
          </p:nvGrpSpPr>
          <p:grpSpPr>
            <a:xfrm>
              <a:off x="539552" y="3140968"/>
              <a:ext cx="1578378" cy="1224136"/>
              <a:chOff x="671042" y="4581128"/>
              <a:chExt cx="1530641" cy="1224136"/>
            </a:xfrm>
          </p:grpSpPr>
          <p:sp>
            <p:nvSpPr>
              <p:cNvPr id="49" name="모서리가 둥근 직사각형 48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Vertex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0" name="오른쪽 화살표 49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48" name="오른쪽 화살표 47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551620" y="5609704"/>
            <a:ext cx="231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 vec4 </a:t>
            </a:r>
            <a:r>
              <a:rPr lang="en-US" altLang="ko-KR" dirty="0" err="1"/>
              <a:t>vColor</a:t>
            </a:r>
            <a:r>
              <a:rPr lang="en-US" altLang="ko-KR" dirty="0"/>
              <a:t>;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3570933" y="5674856"/>
            <a:ext cx="1804988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978448" y="5565988"/>
            <a:ext cx="509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…</a:t>
            </a:r>
            <a:endParaRPr lang="ko-KR" altLang="en-US" dirty="0"/>
          </a:p>
        </p:txBody>
      </p:sp>
      <p:grpSp>
        <p:nvGrpSpPr>
          <p:cNvPr id="54" name="그룹 53"/>
          <p:cNvGrpSpPr/>
          <p:nvPr/>
        </p:nvGrpSpPr>
        <p:grpSpPr>
          <a:xfrm>
            <a:off x="8576871" y="5203428"/>
            <a:ext cx="1726886" cy="1224136"/>
            <a:chOff x="391044" y="3140968"/>
            <a:chExt cx="1726886" cy="1224136"/>
          </a:xfrm>
        </p:grpSpPr>
        <p:grpSp>
          <p:nvGrpSpPr>
            <p:cNvPr id="55" name="그룹 54"/>
            <p:cNvGrpSpPr/>
            <p:nvPr/>
          </p:nvGrpSpPr>
          <p:grpSpPr>
            <a:xfrm>
              <a:off x="539552" y="3140968"/>
              <a:ext cx="1578378" cy="1224136"/>
              <a:chOff x="671042" y="4581128"/>
              <a:chExt cx="1530641" cy="1224136"/>
            </a:xfrm>
          </p:grpSpPr>
          <p:sp>
            <p:nvSpPr>
              <p:cNvPr id="57" name="모서리가 둥근 직사각형 56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Fragment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8" name="오른쪽 화살표 57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56" name="오른쪽 화살표 55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632655" y="563083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 vec4 </a:t>
            </a:r>
            <a:r>
              <a:rPr lang="en-US" altLang="ko-KR" dirty="0" err="1"/>
              <a:t>vColor</a:t>
            </a:r>
            <a:r>
              <a:rPr lang="en-US" altLang="ko-KR" dirty="0"/>
              <a:t>;</a:t>
            </a:r>
          </a:p>
        </p:txBody>
      </p:sp>
      <p:sp>
        <p:nvSpPr>
          <p:cNvPr id="60" name="오른쪽 화살표 59"/>
          <p:cNvSpPr/>
          <p:nvPr/>
        </p:nvSpPr>
        <p:spPr>
          <a:xfrm>
            <a:off x="5690875" y="554234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오른쪽 화살표 60"/>
          <p:cNvSpPr/>
          <p:nvPr/>
        </p:nvSpPr>
        <p:spPr>
          <a:xfrm>
            <a:off x="6487528" y="554234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아래쪽 화살표 61"/>
          <p:cNvSpPr/>
          <p:nvPr/>
        </p:nvSpPr>
        <p:spPr>
          <a:xfrm>
            <a:off x="5733664" y="4221088"/>
            <a:ext cx="576064" cy="4320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6669200" y="5697754"/>
            <a:ext cx="1659048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072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Storage Qualifier(in/out)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4727848" y="1916832"/>
            <a:ext cx="1726886" cy="1224136"/>
            <a:chOff x="391044" y="3140968"/>
            <a:chExt cx="1726886" cy="1224136"/>
          </a:xfrm>
        </p:grpSpPr>
        <p:grpSp>
          <p:nvGrpSpPr>
            <p:cNvPr id="6" name="그룹 5"/>
            <p:cNvGrpSpPr/>
            <p:nvPr/>
          </p:nvGrpSpPr>
          <p:grpSpPr>
            <a:xfrm>
              <a:off x="539552" y="3140968"/>
              <a:ext cx="1578378" cy="1224136"/>
              <a:chOff x="671042" y="4581128"/>
              <a:chExt cx="1530641" cy="1224136"/>
            </a:xfrm>
          </p:grpSpPr>
          <p:sp>
            <p:nvSpPr>
              <p:cNvPr id="8" name="모서리가 둥근 직사각형 7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Fragment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" name="오른쪽 화살표 8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" name="오른쪽 화살표 6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783632" y="234423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 vec4 </a:t>
            </a:r>
            <a:r>
              <a:rPr lang="en-US" altLang="ko-KR" dirty="0" err="1"/>
              <a:t>vColor</a:t>
            </a:r>
            <a:r>
              <a:rPr lang="en-US" altLang="ko-KR" dirty="0"/>
              <a:t>;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820177" y="2411158"/>
            <a:ext cx="1659048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744073" y="2344234"/>
            <a:ext cx="2749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</a:t>
            </a:r>
            <a:r>
              <a:rPr lang="en-US" altLang="ko-KR" dirty="0"/>
              <a:t>, g, b</a:t>
            </a:r>
            <a:r>
              <a:rPr lang="en-US" altLang="ko-KR"/>
              <a:t>, a </a:t>
            </a:r>
            <a:r>
              <a:rPr lang="ko-KR" altLang="en-US" dirty="0"/>
              <a:t>출력</a:t>
            </a:r>
            <a:endParaRPr lang="en-US" altLang="ko-KR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1775520" y="4437112"/>
            <a:ext cx="8712968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아래쪽 화살표 13"/>
          <p:cNvSpPr/>
          <p:nvPr/>
        </p:nvSpPr>
        <p:spPr>
          <a:xfrm>
            <a:off x="5733664" y="4221088"/>
            <a:ext cx="576064" cy="4320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4754327" y="5134355"/>
            <a:ext cx="1726886" cy="1224136"/>
            <a:chOff x="391044" y="3140968"/>
            <a:chExt cx="1726886" cy="1224136"/>
          </a:xfrm>
        </p:grpSpPr>
        <p:grpSp>
          <p:nvGrpSpPr>
            <p:cNvPr id="16" name="그룹 15"/>
            <p:cNvGrpSpPr/>
            <p:nvPr/>
          </p:nvGrpSpPr>
          <p:grpSpPr>
            <a:xfrm>
              <a:off x="539552" y="3140968"/>
              <a:ext cx="1578378" cy="1224136"/>
              <a:chOff x="671042" y="4581128"/>
              <a:chExt cx="1530641" cy="1224136"/>
            </a:xfrm>
          </p:grpSpPr>
          <p:sp>
            <p:nvSpPr>
              <p:cNvPr id="18" name="모서리가 둥근 직사각형 17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Fragment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" name="오른쪽 화살표 18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7" name="오른쪽 화살표 16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810111" y="5561757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 vec4 </a:t>
            </a:r>
            <a:r>
              <a:rPr lang="en-US" altLang="ko-KR" dirty="0" err="1"/>
              <a:t>vColor</a:t>
            </a:r>
            <a:r>
              <a:rPr lang="en-US" altLang="ko-KR" dirty="0"/>
              <a:t>;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846656" y="5628681"/>
            <a:ext cx="1659048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770552" y="5561757"/>
            <a:ext cx="2749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 vec4 </a:t>
            </a:r>
            <a:r>
              <a:rPr lang="en-US" altLang="ko-KR" dirty="0" err="1"/>
              <a:t>outColor</a:t>
            </a:r>
            <a:r>
              <a:rPr lang="en-US" altLang="ko-KR" dirty="0"/>
              <a:t>;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816080" y="5628681"/>
            <a:ext cx="2016224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313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Storage Qualifier(in/out)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729" y="1772817"/>
            <a:ext cx="8332543" cy="124957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31004" y="5605378"/>
            <a:ext cx="1916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 vec4 </a:t>
            </a:r>
            <a:r>
              <a:rPr lang="en-US" altLang="ko-KR" dirty="0" err="1"/>
              <a:t>vColor</a:t>
            </a:r>
            <a:r>
              <a:rPr lang="en-US" altLang="ko-KR" dirty="0"/>
              <a:t>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563374" y="5661249"/>
            <a:ext cx="1795464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558570" y="3743675"/>
            <a:ext cx="1879936" cy="646331"/>
            <a:chOff x="35496" y="3610047"/>
            <a:chExt cx="1879936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35496" y="3610047"/>
              <a:ext cx="18799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ym typeface="Wingdings" pitchFamily="2" charset="2"/>
                </a:rPr>
                <a:t>in vec3 Position;</a:t>
              </a:r>
              <a:endParaRPr lang="en-US" altLang="ko-KR" dirty="0"/>
            </a:p>
            <a:p>
              <a:r>
                <a:rPr lang="en-US" altLang="ko-KR" dirty="0">
                  <a:sym typeface="Wingdings" pitchFamily="2" charset="2"/>
                </a:rPr>
                <a:t>in vec4 Color;</a:t>
              </a:r>
              <a:endParaRPr lang="en-US" altLang="ko-KR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6931" y="3661298"/>
              <a:ext cx="1819436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6931" y="3942581"/>
              <a:ext cx="1728192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847606" y="4075139"/>
            <a:ext cx="1916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 vec4 </a:t>
            </a:r>
            <a:r>
              <a:rPr lang="en-US" altLang="ko-KR" dirty="0" err="1"/>
              <a:t>vColor</a:t>
            </a:r>
            <a:r>
              <a:rPr lang="en-US" altLang="ko-KR" dirty="0"/>
              <a:t>;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879976" y="4131010"/>
            <a:ext cx="1795464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643070" y="5464736"/>
            <a:ext cx="219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 vec4 </a:t>
            </a:r>
            <a:r>
              <a:rPr lang="en-US" altLang="ko-KR" dirty="0" err="1"/>
              <a:t>outColor</a:t>
            </a:r>
            <a:r>
              <a:rPr lang="en-US" altLang="ko-KR" dirty="0"/>
              <a:t>;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675440" y="5520607"/>
            <a:ext cx="2020960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5" idx="0"/>
          </p:cNvCxnSpPr>
          <p:nvPr/>
        </p:nvCxnSpPr>
        <p:spPr>
          <a:xfrm flipH="1" flipV="1">
            <a:off x="3563374" y="2564904"/>
            <a:ext cx="897732" cy="30963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8" idx="0"/>
            <a:endCxn id="3" idx="1"/>
          </p:cNvCxnSpPr>
          <p:nvPr/>
        </p:nvCxnSpPr>
        <p:spPr>
          <a:xfrm flipH="1" flipV="1">
            <a:off x="1929729" y="2397605"/>
            <a:ext cx="549995" cy="1397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1" idx="0"/>
          </p:cNvCxnSpPr>
          <p:nvPr/>
        </p:nvCxnSpPr>
        <p:spPr>
          <a:xfrm flipV="1">
            <a:off x="6777708" y="2564905"/>
            <a:ext cx="254396" cy="1566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4" idx="0"/>
          </p:cNvCxnSpPr>
          <p:nvPr/>
        </p:nvCxnSpPr>
        <p:spPr>
          <a:xfrm flipH="1" flipV="1">
            <a:off x="8616280" y="2492896"/>
            <a:ext cx="69640" cy="3027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564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Storage Qualifier(uniform)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1915044" y="1916832"/>
            <a:ext cx="8330218" cy="1224136"/>
            <a:chOff x="391044" y="3140968"/>
            <a:chExt cx="8330218" cy="1224136"/>
          </a:xfrm>
        </p:grpSpPr>
        <p:grpSp>
          <p:nvGrpSpPr>
            <p:cNvPr id="14" name="그룹 13"/>
            <p:cNvGrpSpPr/>
            <p:nvPr/>
          </p:nvGrpSpPr>
          <p:grpSpPr>
            <a:xfrm>
              <a:off x="539552" y="3140968"/>
              <a:ext cx="8033202" cy="1224136"/>
              <a:chOff x="671042" y="4581128"/>
              <a:chExt cx="7790243" cy="1224136"/>
            </a:xfrm>
          </p:grpSpPr>
          <p:sp>
            <p:nvSpPr>
              <p:cNvPr id="17" name="모서리가 둥근 직사각형 16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Vertex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" name="모서리가 둥근 직사각형 17"/>
              <p:cNvSpPr/>
              <p:nvPr/>
            </p:nvSpPr>
            <p:spPr>
              <a:xfrm>
                <a:off x="2200897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Primitive Assembly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" name="모서리가 둥근 직사각형 18"/>
              <p:cNvSpPr/>
              <p:nvPr/>
            </p:nvSpPr>
            <p:spPr>
              <a:xfrm>
                <a:off x="3723234" y="4581128"/>
                <a:ext cx="1700336" cy="1224136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Rasterization</a:t>
                </a:r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and Interpolation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" name="모서리가 둥근 직사각형 19"/>
              <p:cNvSpPr/>
              <p:nvPr/>
            </p:nvSpPr>
            <p:spPr>
              <a:xfrm>
                <a:off x="5586348" y="4581128"/>
                <a:ext cx="1359768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Fragment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" name="모서리가 둥근 직사각형 20"/>
              <p:cNvSpPr/>
              <p:nvPr/>
            </p:nvSpPr>
            <p:spPr>
              <a:xfrm>
                <a:off x="7101517" y="4581128"/>
                <a:ext cx="1359768" cy="1224136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Frame Buffer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" name="오른쪽 화살표 21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" name="오른쪽 화살표 22"/>
              <p:cNvSpPr/>
              <p:nvPr/>
            </p:nvSpPr>
            <p:spPr>
              <a:xfrm>
                <a:off x="3579873" y="4941168"/>
                <a:ext cx="144016" cy="504056"/>
              </a:xfrm>
              <a:prstGeom prst="right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오른쪽 화살표 23"/>
              <p:cNvSpPr/>
              <p:nvPr/>
            </p:nvSpPr>
            <p:spPr>
              <a:xfrm>
                <a:off x="5442044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" name="오른쪽 화살표 24"/>
              <p:cNvSpPr/>
              <p:nvPr/>
            </p:nvSpPr>
            <p:spPr>
              <a:xfrm>
                <a:off x="6955352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5" name="오른쪽 화살표 14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오른쪽 화살표 15"/>
            <p:cNvSpPr/>
            <p:nvPr/>
          </p:nvSpPr>
          <p:spPr>
            <a:xfrm>
              <a:off x="8572754" y="3501008"/>
              <a:ext cx="148508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206735" y="5233359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/>
              <a:t>외부에서</a:t>
            </a:r>
            <a:r>
              <a:rPr lang="en-US" altLang="ko-KR" dirty="0"/>
              <a:t> </a:t>
            </a:r>
            <a:r>
              <a:rPr lang="ko-KR" altLang="en-US" dirty="0"/>
              <a:t>지정한 값을 쓰고 싶을 경우 </a:t>
            </a:r>
            <a:r>
              <a:rPr lang="en-US" altLang="ko-KR" dirty="0"/>
              <a:t>uniform </a:t>
            </a:r>
            <a:r>
              <a:rPr lang="ko-KR" altLang="en-US" dirty="0"/>
              <a:t>사용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750734" y="3923532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uniform float Time;</a:t>
            </a:r>
          </a:p>
          <a:p>
            <a:r>
              <a:rPr lang="en-US" altLang="ko-KR" dirty="0"/>
              <a:t>uniform mat4 </a:t>
            </a:r>
            <a:r>
              <a:rPr lang="en-US" altLang="ko-KR" dirty="0" err="1"/>
              <a:t>MVPMatrix</a:t>
            </a:r>
            <a:r>
              <a:rPr lang="en-US" altLang="ko-KR" dirty="0"/>
              <a:t>;</a:t>
            </a:r>
          </a:p>
        </p:txBody>
      </p:sp>
      <p:cxnSp>
        <p:nvCxnSpPr>
          <p:cNvPr id="30" name="꺾인 연결선 29"/>
          <p:cNvCxnSpPr>
            <a:stCxn id="27" idx="0"/>
            <a:endCxn id="17" idx="2"/>
          </p:cNvCxnSpPr>
          <p:nvPr/>
        </p:nvCxnSpPr>
        <p:spPr>
          <a:xfrm rot="16200000" flipV="1">
            <a:off x="2696661" y="3213273"/>
            <a:ext cx="782563" cy="63795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528048" y="3933056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uniform float Time;</a:t>
            </a:r>
          </a:p>
          <a:p>
            <a:r>
              <a:rPr lang="en-US" altLang="ko-KR" dirty="0"/>
              <a:t>uniform float </a:t>
            </a:r>
            <a:r>
              <a:rPr lang="en-US" altLang="ko-KR" dirty="0" err="1"/>
              <a:t>ColorLevel</a:t>
            </a:r>
            <a:r>
              <a:rPr lang="en-US" altLang="ko-KR" dirty="0"/>
              <a:t>;</a:t>
            </a:r>
          </a:p>
        </p:txBody>
      </p:sp>
      <p:cxnSp>
        <p:nvCxnSpPr>
          <p:cNvPr id="34" name="꺾인 연결선 33"/>
          <p:cNvCxnSpPr>
            <a:stCxn id="32" idx="0"/>
            <a:endCxn id="20" idx="2"/>
          </p:cNvCxnSpPr>
          <p:nvPr/>
        </p:nvCxnSpPr>
        <p:spPr>
          <a:xfrm rot="16200000" flipV="1">
            <a:off x="7612696" y="3361518"/>
            <a:ext cx="792087" cy="35098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3169782" y="6221686"/>
            <a:ext cx="58356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uniform float Time; </a:t>
            </a:r>
            <a:r>
              <a:rPr lang="ko-KR" altLang="en-US" dirty="0"/>
              <a:t>과</a:t>
            </a:r>
            <a:r>
              <a:rPr lang="en-US" altLang="ko-KR" dirty="0"/>
              <a:t> </a:t>
            </a:r>
            <a:r>
              <a:rPr lang="ko-KR" altLang="en-US" dirty="0"/>
              <a:t>같이 </a:t>
            </a:r>
            <a:r>
              <a:rPr lang="en-US" altLang="ko-KR" dirty="0"/>
              <a:t>stage </a:t>
            </a:r>
            <a:r>
              <a:rPr lang="ko-KR" altLang="en-US" dirty="0"/>
              <a:t>간에 공유 가능함</a:t>
            </a:r>
            <a:endParaRPr lang="en-US" altLang="ko-KR" dirty="0"/>
          </a:p>
        </p:txBody>
      </p:sp>
      <p:sp>
        <p:nvSpPr>
          <p:cNvPr id="38" name="직사각형 37"/>
          <p:cNvSpPr/>
          <p:nvPr/>
        </p:nvSpPr>
        <p:spPr>
          <a:xfrm>
            <a:off x="1778687" y="3974939"/>
            <a:ext cx="2805145" cy="6044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6542897" y="3953750"/>
            <a:ext cx="2805145" cy="6044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오른쪽 화살표 39"/>
          <p:cNvSpPr/>
          <p:nvPr/>
        </p:nvSpPr>
        <p:spPr>
          <a:xfrm rot="14024785">
            <a:off x="4799856" y="4725145"/>
            <a:ext cx="411754" cy="327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오른쪽 화살표 40"/>
          <p:cNvSpPr/>
          <p:nvPr/>
        </p:nvSpPr>
        <p:spPr>
          <a:xfrm rot="17868070">
            <a:off x="6125777" y="4675996"/>
            <a:ext cx="411754" cy="327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252248" y="6246605"/>
            <a:ext cx="2024911" cy="3022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578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프래그먼트 </a:t>
            </a:r>
            <a:r>
              <a:rPr lang="ko-KR" altLang="en-US" dirty="0" err="1"/>
              <a:t>셰이더</a:t>
            </a:r>
            <a:endParaRPr lang="en-US" altLang="ko-KR" dirty="0"/>
          </a:p>
          <a:p>
            <a:r>
              <a:rPr lang="en-US" altLang="ko-KR" dirty="0"/>
              <a:t>Storage Qualifier</a:t>
            </a:r>
          </a:p>
          <a:p>
            <a:r>
              <a:rPr lang="ko-KR" altLang="en-US" dirty="0"/>
              <a:t>버텍스 </a:t>
            </a:r>
            <a:r>
              <a:rPr lang="ko-KR" altLang="en-US" dirty="0" err="1"/>
              <a:t>셰이더</a:t>
            </a:r>
            <a:r>
              <a:rPr lang="ko-KR" altLang="en-US" dirty="0"/>
              <a:t> 입력 데이터 패킹</a:t>
            </a:r>
            <a:endParaRPr lang="en-US" altLang="ko-KR" dirty="0"/>
          </a:p>
          <a:p>
            <a:r>
              <a:rPr lang="ko-KR" altLang="en-US" dirty="0"/>
              <a:t>실습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8036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Storage Qualifier(</a:t>
            </a:r>
            <a:r>
              <a:rPr lang="en-US" altLang="ko-KR" dirty="0" err="1"/>
              <a:t>const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1915044" y="1916832"/>
            <a:ext cx="8330218" cy="1224136"/>
            <a:chOff x="391044" y="3140968"/>
            <a:chExt cx="8330218" cy="1224136"/>
          </a:xfrm>
        </p:grpSpPr>
        <p:grpSp>
          <p:nvGrpSpPr>
            <p:cNvPr id="14" name="그룹 13"/>
            <p:cNvGrpSpPr/>
            <p:nvPr/>
          </p:nvGrpSpPr>
          <p:grpSpPr>
            <a:xfrm>
              <a:off x="539552" y="3140968"/>
              <a:ext cx="8033202" cy="1224136"/>
              <a:chOff x="671042" y="4581128"/>
              <a:chExt cx="7790243" cy="1224136"/>
            </a:xfrm>
          </p:grpSpPr>
          <p:sp>
            <p:nvSpPr>
              <p:cNvPr id="17" name="모서리가 둥근 직사각형 16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Vertex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" name="모서리가 둥근 직사각형 17"/>
              <p:cNvSpPr/>
              <p:nvPr/>
            </p:nvSpPr>
            <p:spPr>
              <a:xfrm>
                <a:off x="2200897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Primitive Assembly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" name="모서리가 둥근 직사각형 18"/>
              <p:cNvSpPr/>
              <p:nvPr/>
            </p:nvSpPr>
            <p:spPr>
              <a:xfrm>
                <a:off x="3723234" y="4581128"/>
                <a:ext cx="1700336" cy="1224136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Rasterization</a:t>
                </a:r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and Interpolation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" name="모서리가 둥근 직사각형 19"/>
              <p:cNvSpPr/>
              <p:nvPr/>
            </p:nvSpPr>
            <p:spPr>
              <a:xfrm>
                <a:off x="5586348" y="4581128"/>
                <a:ext cx="1359768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Fragment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" name="모서리가 둥근 직사각형 20"/>
              <p:cNvSpPr/>
              <p:nvPr/>
            </p:nvSpPr>
            <p:spPr>
              <a:xfrm>
                <a:off x="7101517" y="4581128"/>
                <a:ext cx="1359768" cy="1224136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Frame Buffer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" name="오른쪽 화살표 21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" name="오른쪽 화살표 22"/>
              <p:cNvSpPr/>
              <p:nvPr/>
            </p:nvSpPr>
            <p:spPr>
              <a:xfrm>
                <a:off x="3579873" y="4941168"/>
                <a:ext cx="144016" cy="504056"/>
              </a:xfrm>
              <a:prstGeom prst="right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오른쪽 화살표 23"/>
              <p:cNvSpPr/>
              <p:nvPr/>
            </p:nvSpPr>
            <p:spPr>
              <a:xfrm>
                <a:off x="5442044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" name="오른쪽 화살표 24"/>
              <p:cNvSpPr/>
              <p:nvPr/>
            </p:nvSpPr>
            <p:spPr>
              <a:xfrm>
                <a:off x="6955352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5" name="오른쪽 화살표 14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오른쪽 화살표 15"/>
            <p:cNvSpPr/>
            <p:nvPr/>
          </p:nvSpPr>
          <p:spPr>
            <a:xfrm>
              <a:off x="8572754" y="3501008"/>
              <a:ext cx="148508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279305" y="5877273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/>
              <a:t>내부에서</a:t>
            </a:r>
            <a:r>
              <a:rPr lang="en-US" altLang="ko-KR" dirty="0"/>
              <a:t> </a:t>
            </a:r>
            <a:r>
              <a:rPr lang="ko-KR" altLang="en-US" dirty="0"/>
              <a:t>지정하고 변하지 않을 경우 </a:t>
            </a:r>
            <a:r>
              <a:rPr lang="en-US" altLang="ko-KR" dirty="0" err="1"/>
              <a:t>const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pPr latinLnBrk="0"/>
            <a:r>
              <a:rPr lang="ko-KR" altLang="en-US" dirty="0"/>
              <a:t>각 </a:t>
            </a:r>
            <a:r>
              <a:rPr lang="ko-KR" altLang="en-US" dirty="0" err="1"/>
              <a:t>셰이더</a:t>
            </a:r>
            <a:r>
              <a:rPr lang="ko-KR" altLang="en-US" dirty="0"/>
              <a:t> 별로 선언 해야 함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85826" y="479715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const</a:t>
            </a:r>
            <a:r>
              <a:rPr lang="en-US" altLang="ko-KR" dirty="0"/>
              <a:t> float PI = 3.141592;</a:t>
            </a:r>
          </a:p>
        </p:txBody>
      </p:sp>
      <p:cxnSp>
        <p:nvCxnSpPr>
          <p:cNvPr id="30" name="꺾인 연결선 29"/>
          <p:cNvCxnSpPr>
            <a:stCxn id="27" idx="0"/>
            <a:endCxn id="17" idx="2"/>
          </p:cNvCxnSpPr>
          <p:nvPr/>
        </p:nvCxnSpPr>
        <p:spPr>
          <a:xfrm rot="16200000" flipV="1">
            <a:off x="3627395" y="2282537"/>
            <a:ext cx="1656184" cy="337304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27" idx="0"/>
            <a:endCxn id="20" idx="2"/>
          </p:cNvCxnSpPr>
          <p:nvPr/>
        </p:nvCxnSpPr>
        <p:spPr>
          <a:xfrm rot="5400000" flipH="1" flipV="1">
            <a:off x="6159534" y="3123445"/>
            <a:ext cx="1656184" cy="169123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4494608" y="4830706"/>
            <a:ext cx="2825529" cy="3022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632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Storage Qualifier </a:t>
            </a:r>
            <a:r>
              <a:rPr lang="ko-KR" altLang="en-US" dirty="0"/>
              <a:t>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ko-KR" altLang="en-US" dirty="0"/>
              <a:t>버텍스 </a:t>
            </a:r>
            <a:r>
              <a:rPr lang="ko-KR" altLang="en-US" dirty="0" err="1"/>
              <a:t>셰이더의</a:t>
            </a:r>
            <a:r>
              <a:rPr lang="ko-KR" altLang="en-US" dirty="0"/>
              <a:t> 경우 </a:t>
            </a:r>
            <a:r>
              <a:rPr lang="ko-KR" altLang="en-US" dirty="0" err="1"/>
              <a:t>입력값</a:t>
            </a:r>
            <a:r>
              <a:rPr lang="ko-KR" altLang="en-US" dirty="0"/>
              <a:t> </a:t>
            </a:r>
            <a:r>
              <a:rPr lang="en-US" altLang="ko-KR" dirty="0"/>
              <a:t>Qualifier </a:t>
            </a:r>
            <a:r>
              <a:rPr lang="ko-KR" altLang="en-US" dirty="0"/>
              <a:t>를 </a:t>
            </a:r>
            <a:r>
              <a:rPr lang="en-US" altLang="ko-KR" dirty="0"/>
              <a:t>Attribute </a:t>
            </a:r>
            <a:r>
              <a:rPr lang="ko-KR" altLang="en-US" dirty="0"/>
              <a:t>바꾸어도 무방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5464819" y="2564904"/>
            <a:ext cx="2591178" cy="1224136"/>
            <a:chOff x="2268854" y="3392372"/>
            <a:chExt cx="2591178" cy="1224136"/>
          </a:xfrm>
        </p:grpSpPr>
        <p:grpSp>
          <p:nvGrpSpPr>
            <p:cNvPr id="41" name="그룹 40"/>
            <p:cNvGrpSpPr/>
            <p:nvPr/>
          </p:nvGrpSpPr>
          <p:grpSpPr>
            <a:xfrm>
              <a:off x="2268854" y="3392372"/>
              <a:ext cx="1726886" cy="1224136"/>
              <a:chOff x="391044" y="3140968"/>
              <a:chExt cx="1726886" cy="1224136"/>
            </a:xfrm>
          </p:grpSpPr>
          <p:grpSp>
            <p:nvGrpSpPr>
              <p:cNvPr id="43" name="그룹 42"/>
              <p:cNvGrpSpPr/>
              <p:nvPr/>
            </p:nvGrpSpPr>
            <p:grpSpPr>
              <a:xfrm>
                <a:off x="539552" y="3140968"/>
                <a:ext cx="1578378" cy="1224136"/>
                <a:chOff x="671042" y="4581128"/>
                <a:chExt cx="1530641" cy="1224136"/>
              </a:xfrm>
            </p:grpSpPr>
            <p:sp>
              <p:nvSpPr>
                <p:cNvPr id="45" name="모서리가 둥근 직사각형 44"/>
                <p:cNvSpPr/>
                <p:nvPr/>
              </p:nvSpPr>
              <p:spPr>
                <a:xfrm>
                  <a:off x="671042" y="4581128"/>
                  <a:ext cx="1368152" cy="122413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Vertex </a:t>
                  </a:r>
                  <a:r>
                    <a:rPr lang="en-US" altLang="ko-KR" b="1" dirty="0" err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Shader</a:t>
                  </a:r>
                  <a:endParaRPr lang="ko-KR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6" name="오른쪽 화살표 45"/>
                <p:cNvSpPr/>
                <p:nvPr/>
              </p:nvSpPr>
              <p:spPr>
                <a:xfrm>
                  <a:off x="2057667" y="4941168"/>
                  <a:ext cx="144016" cy="504056"/>
                </a:xfrm>
                <a:prstGeom prst="rightArrow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44" name="오른쪽 화살표 43"/>
              <p:cNvSpPr/>
              <p:nvPr/>
            </p:nvSpPr>
            <p:spPr>
              <a:xfrm>
                <a:off x="391044" y="3501008"/>
                <a:ext cx="148508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4139952" y="3419475"/>
              <a:ext cx="7200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/>
                <a:t>…</a:t>
              </a:r>
              <a:endParaRPr lang="ko-KR" altLang="en-US" sz="4400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3557932" y="2844439"/>
            <a:ext cx="1879936" cy="646331"/>
            <a:chOff x="35496" y="3610047"/>
            <a:chExt cx="1879936" cy="646331"/>
          </a:xfrm>
        </p:grpSpPr>
        <p:sp>
          <p:nvSpPr>
            <p:cNvPr id="48" name="TextBox 47"/>
            <p:cNvSpPr txBox="1"/>
            <p:nvPr/>
          </p:nvSpPr>
          <p:spPr>
            <a:xfrm>
              <a:off x="35496" y="3610047"/>
              <a:ext cx="18799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ym typeface="Wingdings" pitchFamily="2" charset="2"/>
                </a:rPr>
                <a:t>in vec3 Position;</a:t>
              </a:r>
              <a:endParaRPr lang="en-US" altLang="ko-KR" dirty="0"/>
            </a:p>
            <a:p>
              <a:r>
                <a:rPr lang="en-US" altLang="ko-KR" dirty="0">
                  <a:sym typeface="Wingdings" pitchFamily="2" charset="2"/>
                </a:rPr>
                <a:t>in vec4 Color;</a:t>
              </a:r>
              <a:endParaRPr lang="en-US" altLang="ko-KR" dirty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6930" y="3661298"/>
              <a:ext cx="1805657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6931" y="3942581"/>
              <a:ext cx="1728192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6103173" y="5392985"/>
            <a:ext cx="2591178" cy="1224136"/>
            <a:chOff x="2268854" y="3392372"/>
            <a:chExt cx="2591178" cy="1224136"/>
          </a:xfrm>
        </p:grpSpPr>
        <p:grpSp>
          <p:nvGrpSpPr>
            <p:cNvPr id="52" name="그룹 51"/>
            <p:cNvGrpSpPr/>
            <p:nvPr/>
          </p:nvGrpSpPr>
          <p:grpSpPr>
            <a:xfrm>
              <a:off x="2268854" y="3392372"/>
              <a:ext cx="1726886" cy="1224136"/>
              <a:chOff x="391044" y="3140968"/>
              <a:chExt cx="1726886" cy="1224136"/>
            </a:xfrm>
          </p:grpSpPr>
          <p:grpSp>
            <p:nvGrpSpPr>
              <p:cNvPr id="54" name="그룹 53"/>
              <p:cNvGrpSpPr/>
              <p:nvPr/>
            </p:nvGrpSpPr>
            <p:grpSpPr>
              <a:xfrm>
                <a:off x="539552" y="3140968"/>
                <a:ext cx="1578378" cy="1224136"/>
                <a:chOff x="671042" y="4581128"/>
                <a:chExt cx="1530641" cy="1224136"/>
              </a:xfrm>
            </p:grpSpPr>
            <p:sp>
              <p:nvSpPr>
                <p:cNvPr id="56" name="모서리가 둥근 직사각형 55"/>
                <p:cNvSpPr/>
                <p:nvPr/>
              </p:nvSpPr>
              <p:spPr>
                <a:xfrm>
                  <a:off x="671042" y="4581128"/>
                  <a:ext cx="1368152" cy="122413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Vertex </a:t>
                  </a:r>
                  <a:r>
                    <a:rPr lang="en-US" altLang="ko-KR" b="1" dirty="0" err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Shader</a:t>
                  </a:r>
                  <a:endParaRPr lang="ko-KR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7" name="오른쪽 화살표 56"/>
                <p:cNvSpPr/>
                <p:nvPr/>
              </p:nvSpPr>
              <p:spPr>
                <a:xfrm>
                  <a:off x="2057667" y="4941168"/>
                  <a:ext cx="144016" cy="504056"/>
                </a:xfrm>
                <a:prstGeom prst="rightArrow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55" name="오른쪽 화살표 54"/>
              <p:cNvSpPr/>
              <p:nvPr/>
            </p:nvSpPr>
            <p:spPr>
              <a:xfrm>
                <a:off x="391044" y="3501008"/>
                <a:ext cx="148508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4139952" y="3419475"/>
              <a:ext cx="7200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/>
                <a:t>…</a:t>
              </a:r>
              <a:endParaRPr lang="ko-KR" altLang="en-US" sz="4400" dirty="0"/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3287134" y="5672520"/>
            <a:ext cx="2789089" cy="646331"/>
            <a:chOff x="35496" y="3610047"/>
            <a:chExt cx="1879936" cy="646331"/>
          </a:xfrm>
        </p:grpSpPr>
        <p:sp>
          <p:nvSpPr>
            <p:cNvPr id="59" name="TextBox 58"/>
            <p:cNvSpPr txBox="1"/>
            <p:nvPr/>
          </p:nvSpPr>
          <p:spPr>
            <a:xfrm>
              <a:off x="35496" y="3610047"/>
              <a:ext cx="18799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ym typeface="Wingdings" pitchFamily="2" charset="2"/>
                </a:rPr>
                <a:t>attribute vec3 Position;</a:t>
              </a:r>
              <a:endParaRPr lang="en-US" altLang="ko-KR" dirty="0"/>
            </a:p>
            <a:p>
              <a:r>
                <a:rPr lang="en-US" altLang="ko-KR" dirty="0">
                  <a:sym typeface="Wingdings" pitchFamily="2" charset="2"/>
                </a:rPr>
                <a:t>attribute vec4 Color;</a:t>
              </a:r>
              <a:endParaRPr lang="en-US" altLang="ko-KR" dirty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6930" y="3661298"/>
              <a:ext cx="1805657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6931" y="3942581"/>
              <a:ext cx="1728192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2" name="직선 연결선 61"/>
          <p:cNvCxnSpPr/>
          <p:nvPr/>
        </p:nvCxnSpPr>
        <p:spPr>
          <a:xfrm>
            <a:off x="1775520" y="4437112"/>
            <a:ext cx="8712968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아래쪽 화살표 62"/>
          <p:cNvSpPr/>
          <p:nvPr/>
        </p:nvSpPr>
        <p:spPr>
          <a:xfrm>
            <a:off x="5733664" y="4221088"/>
            <a:ext cx="576064" cy="4320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969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직선 연결선 63"/>
          <p:cNvCxnSpPr/>
          <p:nvPr/>
        </p:nvCxnSpPr>
        <p:spPr>
          <a:xfrm>
            <a:off x="1775520" y="4437112"/>
            <a:ext cx="8712968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Storage Qualifier </a:t>
            </a:r>
            <a:r>
              <a:rPr lang="ko-KR" altLang="en-US" dirty="0"/>
              <a:t>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ko-KR" altLang="en-US" dirty="0"/>
              <a:t>버텍스 </a:t>
            </a:r>
            <a:r>
              <a:rPr lang="ko-KR" altLang="en-US" dirty="0" err="1"/>
              <a:t>셰이더의</a:t>
            </a:r>
            <a:r>
              <a:rPr lang="ko-KR" altLang="en-US" dirty="0"/>
              <a:t> </a:t>
            </a:r>
            <a:r>
              <a:rPr lang="en-US" altLang="ko-KR" dirty="0"/>
              <a:t>out </a:t>
            </a:r>
            <a:r>
              <a:rPr lang="ko-KR" altLang="en-US" dirty="0"/>
              <a:t>과 </a:t>
            </a:r>
            <a:r>
              <a:rPr lang="ko-KR" altLang="en-US" dirty="0" err="1"/>
              <a:t>프래그먼트</a:t>
            </a:r>
            <a:r>
              <a:rPr lang="ko-KR" altLang="en-US" dirty="0"/>
              <a:t> </a:t>
            </a:r>
            <a:r>
              <a:rPr lang="ko-KR" altLang="en-US" dirty="0" err="1"/>
              <a:t>쉐이더의</a:t>
            </a:r>
            <a:r>
              <a:rPr lang="ko-KR" altLang="en-US" dirty="0"/>
              <a:t> </a:t>
            </a:r>
            <a:r>
              <a:rPr lang="en-US" altLang="ko-KR" dirty="0"/>
              <a:t>in </a:t>
            </a:r>
            <a:r>
              <a:rPr lang="ko-KR" altLang="en-US" dirty="0"/>
              <a:t>의 경우 </a:t>
            </a:r>
            <a:r>
              <a:rPr lang="en-US" altLang="ko-KR" dirty="0"/>
              <a:t>varying </a:t>
            </a:r>
            <a:r>
              <a:rPr lang="ko-KR" altLang="en-US" dirty="0"/>
              <a:t>으로 바꾸어도 무방</a:t>
            </a:r>
          </a:p>
        </p:txBody>
      </p:sp>
      <p:grpSp>
        <p:nvGrpSpPr>
          <p:cNvPr id="46" name="그룹 45"/>
          <p:cNvGrpSpPr/>
          <p:nvPr/>
        </p:nvGrpSpPr>
        <p:grpSpPr>
          <a:xfrm>
            <a:off x="1809851" y="5203428"/>
            <a:ext cx="1726886" cy="1224136"/>
            <a:chOff x="391044" y="3140968"/>
            <a:chExt cx="1726886" cy="1224136"/>
          </a:xfrm>
        </p:grpSpPr>
        <p:grpSp>
          <p:nvGrpSpPr>
            <p:cNvPr id="47" name="그룹 46"/>
            <p:cNvGrpSpPr/>
            <p:nvPr/>
          </p:nvGrpSpPr>
          <p:grpSpPr>
            <a:xfrm>
              <a:off x="539552" y="3140968"/>
              <a:ext cx="1578378" cy="1224136"/>
              <a:chOff x="671042" y="4581128"/>
              <a:chExt cx="1530641" cy="1224136"/>
            </a:xfrm>
          </p:grpSpPr>
          <p:sp>
            <p:nvSpPr>
              <p:cNvPr id="49" name="모서리가 둥근 직사각형 48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Vertex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0" name="오른쪽 화살표 49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48" name="오른쪽 화살표 47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551620" y="5609705"/>
            <a:ext cx="2313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varying vec4 </a:t>
            </a:r>
            <a:r>
              <a:rPr lang="en-US" altLang="ko-KR" sz="1400" dirty="0" err="1"/>
              <a:t>vColor</a:t>
            </a:r>
            <a:r>
              <a:rPr lang="en-US" altLang="ko-KR" sz="1400" dirty="0"/>
              <a:t>;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3570933" y="5636866"/>
            <a:ext cx="1804988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978448" y="5565988"/>
            <a:ext cx="509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…</a:t>
            </a:r>
            <a:endParaRPr lang="ko-KR" altLang="en-US" dirty="0"/>
          </a:p>
        </p:txBody>
      </p:sp>
      <p:grpSp>
        <p:nvGrpSpPr>
          <p:cNvPr id="54" name="그룹 53"/>
          <p:cNvGrpSpPr/>
          <p:nvPr/>
        </p:nvGrpSpPr>
        <p:grpSpPr>
          <a:xfrm>
            <a:off x="8576871" y="5203428"/>
            <a:ext cx="1726886" cy="1224136"/>
            <a:chOff x="391044" y="3140968"/>
            <a:chExt cx="1726886" cy="1224136"/>
          </a:xfrm>
        </p:grpSpPr>
        <p:grpSp>
          <p:nvGrpSpPr>
            <p:cNvPr id="55" name="그룹 54"/>
            <p:cNvGrpSpPr/>
            <p:nvPr/>
          </p:nvGrpSpPr>
          <p:grpSpPr>
            <a:xfrm>
              <a:off x="539552" y="3140968"/>
              <a:ext cx="1578378" cy="1224136"/>
              <a:chOff x="671042" y="4581128"/>
              <a:chExt cx="1530641" cy="1224136"/>
            </a:xfrm>
          </p:grpSpPr>
          <p:sp>
            <p:nvSpPr>
              <p:cNvPr id="57" name="모서리가 둥근 직사각형 56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Fragment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8" name="오른쪽 화살표 57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56" name="오른쪽 화살표 55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632656" y="5630831"/>
            <a:ext cx="1839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varying vec4 </a:t>
            </a:r>
            <a:r>
              <a:rPr lang="en-US" altLang="ko-KR" sz="1400" dirty="0" err="1"/>
              <a:t>vColor</a:t>
            </a:r>
            <a:r>
              <a:rPr lang="en-US" altLang="ko-KR" sz="1400" dirty="0"/>
              <a:t>;</a:t>
            </a:r>
          </a:p>
        </p:txBody>
      </p:sp>
      <p:sp>
        <p:nvSpPr>
          <p:cNvPr id="60" name="오른쪽 화살표 59"/>
          <p:cNvSpPr/>
          <p:nvPr/>
        </p:nvSpPr>
        <p:spPr>
          <a:xfrm>
            <a:off x="5690875" y="554234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오른쪽 화살표 60"/>
          <p:cNvSpPr/>
          <p:nvPr/>
        </p:nvSpPr>
        <p:spPr>
          <a:xfrm>
            <a:off x="6487528" y="554234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아래쪽 화살표 61"/>
          <p:cNvSpPr/>
          <p:nvPr/>
        </p:nvSpPr>
        <p:spPr>
          <a:xfrm>
            <a:off x="5733664" y="4221088"/>
            <a:ext cx="576064" cy="4320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6640203" y="5657429"/>
            <a:ext cx="1832061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그룹 38"/>
          <p:cNvGrpSpPr/>
          <p:nvPr/>
        </p:nvGrpSpPr>
        <p:grpSpPr>
          <a:xfrm>
            <a:off x="1809851" y="2636912"/>
            <a:ext cx="1726886" cy="1224136"/>
            <a:chOff x="391044" y="3140968"/>
            <a:chExt cx="1726886" cy="1224136"/>
          </a:xfrm>
        </p:grpSpPr>
        <p:grpSp>
          <p:nvGrpSpPr>
            <p:cNvPr id="41" name="그룹 40"/>
            <p:cNvGrpSpPr/>
            <p:nvPr/>
          </p:nvGrpSpPr>
          <p:grpSpPr>
            <a:xfrm>
              <a:off x="539552" y="3140968"/>
              <a:ext cx="1578378" cy="1224136"/>
              <a:chOff x="671042" y="4581128"/>
              <a:chExt cx="1530641" cy="1224136"/>
            </a:xfrm>
          </p:grpSpPr>
          <p:sp>
            <p:nvSpPr>
              <p:cNvPr id="66" name="모서리가 둥근 직사각형 65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Vertex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7" name="오른쪽 화살표 66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5" name="오른쪽 화살표 64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3551620" y="3043188"/>
            <a:ext cx="231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 vec4 </a:t>
            </a:r>
            <a:r>
              <a:rPr lang="en-US" altLang="ko-KR" dirty="0" err="1"/>
              <a:t>vColor</a:t>
            </a:r>
            <a:r>
              <a:rPr lang="en-US" altLang="ko-KR" dirty="0"/>
              <a:t>;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3570933" y="3108340"/>
            <a:ext cx="1804988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5978448" y="2999472"/>
            <a:ext cx="509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…</a:t>
            </a:r>
            <a:endParaRPr lang="ko-KR" altLang="en-US" dirty="0"/>
          </a:p>
        </p:txBody>
      </p:sp>
      <p:grpSp>
        <p:nvGrpSpPr>
          <p:cNvPr id="71" name="그룹 70"/>
          <p:cNvGrpSpPr/>
          <p:nvPr/>
        </p:nvGrpSpPr>
        <p:grpSpPr>
          <a:xfrm>
            <a:off x="8576871" y="2636912"/>
            <a:ext cx="1726886" cy="1224136"/>
            <a:chOff x="391044" y="3140968"/>
            <a:chExt cx="1726886" cy="1224136"/>
          </a:xfrm>
        </p:grpSpPr>
        <p:grpSp>
          <p:nvGrpSpPr>
            <p:cNvPr id="72" name="그룹 71"/>
            <p:cNvGrpSpPr/>
            <p:nvPr/>
          </p:nvGrpSpPr>
          <p:grpSpPr>
            <a:xfrm>
              <a:off x="539552" y="3140968"/>
              <a:ext cx="1578378" cy="1224136"/>
              <a:chOff x="671042" y="4581128"/>
              <a:chExt cx="1530641" cy="1224136"/>
            </a:xfrm>
          </p:grpSpPr>
          <p:sp>
            <p:nvSpPr>
              <p:cNvPr id="74" name="모서리가 둥근 직사각형 73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Fragment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5" name="오른쪽 화살표 74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3" name="오른쪽 화살표 72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6632655" y="306431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 vec4 </a:t>
            </a:r>
            <a:r>
              <a:rPr lang="en-US" altLang="ko-KR" dirty="0" err="1"/>
              <a:t>vColor</a:t>
            </a:r>
            <a:r>
              <a:rPr lang="en-US" altLang="ko-KR" dirty="0"/>
              <a:t>;</a:t>
            </a:r>
          </a:p>
        </p:txBody>
      </p:sp>
      <p:sp>
        <p:nvSpPr>
          <p:cNvPr id="77" name="오른쪽 화살표 76"/>
          <p:cNvSpPr/>
          <p:nvPr/>
        </p:nvSpPr>
        <p:spPr>
          <a:xfrm>
            <a:off x="5690875" y="2975826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" name="오른쪽 화살표 77"/>
          <p:cNvSpPr/>
          <p:nvPr/>
        </p:nvSpPr>
        <p:spPr>
          <a:xfrm>
            <a:off x="6487528" y="2975826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669200" y="3131238"/>
            <a:ext cx="1659048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8491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파티클 별 랜덤 컬러 부여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파티클이</a:t>
            </a:r>
            <a:r>
              <a:rPr lang="ko-KR" altLang="en-US" dirty="0"/>
              <a:t> 서서히 사라지도록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210830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화면에 커다란 사각형 그리기 </a:t>
            </a:r>
            <a:r>
              <a:rPr lang="en-US" altLang="ko-KR" dirty="0"/>
              <a:t>(</a:t>
            </a:r>
            <a:r>
              <a:rPr lang="ko-KR" altLang="en-US" dirty="0"/>
              <a:t>색은 흰색으로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Min(-0.5, -0.5), Max(0.5, 0.5)</a:t>
            </a:r>
          </a:p>
          <a:p>
            <a:endParaRPr lang="en-US" altLang="ko-KR" dirty="0"/>
          </a:p>
          <a:p>
            <a:r>
              <a:rPr lang="en-US" altLang="ko-KR" dirty="0"/>
              <a:t>Varying </a:t>
            </a:r>
            <a:r>
              <a:rPr lang="ko-KR" altLang="en-US" dirty="0"/>
              <a:t>값을 사용하여 </a:t>
            </a:r>
            <a:r>
              <a:rPr lang="en-US" altLang="ko-KR" dirty="0"/>
              <a:t>Interpolation </a:t>
            </a:r>
            <a:r>
              <a:rPr lang="ko-KR" altLang="en-US" dirty="0"/>
              <a:t>과정 이해</a:t>
            </a:r>
            <a:endParaRPr lang="en-US" altLang="ko-KR" dirty="0"/>
          </a:p>
          <a:p>
            <a:pPr lvl="1"/>
            <a:r>
              <a:rPr lang="ko-KR" altLang="en-US" dirty="0"/>
              <a:t>버텍스 </a:t>
            </a:r>
            <a:r>
              <a:rPr lang="ko-KR" altLang="en-US" dirty="0" err="1"/>
              <a:t>셰이더</a:t>
            </a:r>
            <a:r>
              <a:rPr lang="ko-KR" altLang="en-US" dirty="0"/>
              <a:t> 출력 값 변화시켜 보기</a:t>
            </a:r>
            <a:endParaRPr lang="en-US" altLang="ko-KR" dirty="0"/>
          </a:p>
          <a:p>
            <a:pPr lvl="1"/>
            <a:r>
              <a:rPr lang="ko-KR" altLang="en-US" dirty="0"/>
              <a:t>내부가 채워진 원 그려보기</a:t>
            </a:r>
            <a:endParaRPr lang="en-US" altLang="ko-KR" dirty="0"/>
          </a:p>
          <a:p>
            <a:pPr lvl="1"/>
            <a:r>
              <a:rPr lang="ko-KR" altLang="en-US" dirty="0"/>
              <a:t>내부가</a:t>
            </a:r>
            <a:r>
              <a:rPr lang="en-US" altLang="ko-KR" dirty="0"/>
              <a:t> </a:t>
            </a:r>
            <a:r>
              <a:rPr lang="ko-KR" altLang="en-US" dirty="0"/>
              <a:t>빈 원 그려보기</a:t>
            </a:r>
            <a:endParaRPr lang="en-US" altLang="ko-KR" dirty="0"/>
          </a:p>
          <a:p>
            <a:pPr lvl="1"/>
            <a:r>
              <a:rPr lang="ko-KR" altLang="en-US" dirty="0"/>
              <a:t>여러 개의 동심원 그려보기</a:t>
            </a:r>
            <a:endParaRPr lang="en-US" altLang="ko-KR" dirty="0"/>
          </a:p>
          <a:p>
            <a:pPr lvl="1"/>
            <a:r>
              <a:rPr lang="ko-KR" altLang="en-US" dirty="0"/>
              <a:t>특정 지점에 원 그려보기</a:t>
            </a:r>
            <a:endParaRPr lang="en-US" altLang="ko-KR" dirty="0"/>
          </a:p>
          <a:p>
            <a:pPr lvl="1"/>
            <a:r>
              <a:rPr lang="ko-KR" altLang="en-US" dirty="0"/>
              <a:t>레이더 구현해 보기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65185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C9A8027D-B314-41B1-B259-7EB0E2300825}"/>
              </a:ext>
            </a:extLst>
          </p:cNvPr>
          <p:cNvSpPr/>
          <p:nvPr/>
        </p:nvSpPr>
        <p:spPr>
          <a:xfrm>
            <a:off x="1271464" y="332656"/>
            <a:ext cx="6480720" cy="5184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20229C4-C7FC-4B48-854D-97132F49BCA1}"/>
              </a:ext>
            </a:extLst>
          </p:cNvPr>
          <p:cNvSpPr/>
          <p:nvPr/>
        </p:nvSpPr>
        <p:spPr>
          <a:xfrm>
            <a:off x="2423592" y="1484784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059C7E7-57C3-4D2F-90FA-ADACDA5C137C}"/>
              </a:ext>
            </a:extLst>
          </p:cNvPr>
          <p:cNvSpPr/>
          <p:nvPr/>
        </p:nvSpPr>
        <p:spPr>
          <a:xfrm>
            <a:off x="2431976" y="4149080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E536972-AFAC-472C-844A-43A62BC8A753}"/>
              </a:ext>
            </a:extLst>
          </p:cNvPr>
          <p:cNvSpPr/>
          <p:nvPr/>
        </p:nvSpPr>
        <p:spPr>
          <a:xfrm>
            <a:off x="6312024" y="1484784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4E41ABD-9882-454F-AA8D-898AD23962FC}"/>
              </a:ext>
            </a:extLst>
          </p:cNvPr>
          <p:cNvSpPr/>
          <p:nvPr/>
        </p:nvSpPr>
        <p:spPr>
          <a:xfrm>
            <a:off x="6312024" y="4149080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C10BA35-1FC8-4FE1-A7F2-6D5394B26F75}"/>
              </a:ext>
            </a:extLst>
          </p:cNvPr>
          <p:cNvCxnSpPr>
            <a:stCxn id="2" idx="6"/>
            <a:endCxn id="4" idx="2"/>
          </p:cNvCxnSpPr>
          <p:nvPr/>
        </p:nvCxnSpPr>
        <p:spPr>
          <a:xfrm>
            <a:off x="2711624" y="1628800"/>
            <a:ext cx="36004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36DA412-4F44-44B1-8545-24883F247626}"/>
              </a:ext>
            </a:extLst>
          </p:cNvPr>
          <p:cNvCxnSpPr>
            <a:stCxn id="2" idx="4"/>
            <a:endCxn id="3" idx="0"/>
          </p:cNvCxnSpPr>
          <p:nvPr/>
        </p:nvCxnSpPr>
        <p:spPr>
          <a:xfrm>
            <a:off x="2567608" y="1772816"/>
            <a:ext cx="8384" cy="237626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3ADD9FE-C46C-45BA-BDFC-E84AF45EF509}"/>
              </a:ext>
            </a:extLst>
          </p:cNvPr>
          <p:cNvCxnSpPr>
            <a:stCxn id="3" idx="6"/>
            <a:endCxn id="5" idx="2"/>
          </p:cNvCxnSpPr>
          <p:nvPr/>
        </p:nvCxnSpPr>
        <p:spPr>
          <a:xfrm>
            <a:off x="2720008" y="4293096"/>
            <a:ext cx="3592016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DC8CD5A-DB94-49D2-B227-774D96F93E0A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6456040" y="1772816"/>
            <a:ext cx="0" cy="237626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38C04FC-AAA8-4E44-A9F3-587356E8743C}"/>
              </a:ext>
            </a:extLst>
          </p:cNvPr>
          <p:cNvCxnSpPr>
            <a:stCxn id="3" idx="7"/>
            <a:endCxn id="4" idx="3"/>
          </p:cNvCxnSpPr>
          <p:nvPr/>
        </p:nvCxnSpPr>
        <p:spPr>
          <a:xfrm flipV="1">
            <a:off x="2677827" y="1730635"/>
            <a:ext cx="3676378" cy="246062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7521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FE9333D-2E5A-40BF-9A20-3D7AFC6D4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680" y="0"/>
            <a:ext cx="66586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902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버텍스 </a:t>
            </a:r>
            <a:r>
              <a:rPr lang="ko-KR" altLang="en-US" dirty="0" err="1"/>
              <a:t>셰이더</a:t>
            </a:r>
            <a:r>
              <a:rPr lang="ko-KR" altLang="en-US" dirty="0"/>
              <a:t> 입력 데이터 패킹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1043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버텍스 </a:t>
            </a:r>
            <a:r>
              <a:rPr lang="ko-KR" altLang="en-US" dirty="0" err="1"/>
              <a:t>셰이더</a:t>
            </a:r>
            <a:r>
              <a:rPr lang="ko-KR" altLang="en-US" dirty="0"/>
              <a:t> 입력 데이터 패킹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31504" y="3068960"/>
            <a:ext cx="90364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positionAttribID</a:t>
            </a:r>
            <a:r>
              <a:rPr lang="en-US" altLang="ko-KR" dirty="0"/>
              <a:t> </a:t>
            </a:r>
            <a:r>
              <a:rPr lang="en-US" altLang="ko-KR" dirty="0" err="1"/>
              <a:t>glGetAttribLocation</a:t>
            </a:r>
            <a:r>
              <a:rPr lang="en-US" altLang="ko-KR" dirty="0"/>
              <a:t>(</a:t>
            </a:r>
            <a:r>
              <a:rPr lang="en-US" altLang="ko-KR" dirty="0" err="1"/>
              <a:t>gShaderProgram</a:t>
            </a:r>
            <a:r>
              <a:rPr lang="en-US" altLang="ko-KR" dirty="0"/>
              <a:t>, "Position");</a:t>
            </a:r>
          </a:p>
          <a:p>
            <a:pPr latinLnBrk="0"/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colorAttribID</a:t>
            </a:r>
            <a:r>
              <a:rPr lang="en-US" altLang="ko-KR" dirty="0"/>
              <a:t> </a:t>
            </a:r>
            <a:r>
              <a:rPr lang="en-US" altLang="ko-KR" dirty="0" err="1"/>
              <a:t>glGetAttribLocation</a:t>
            </a:r>
            <a:r>
              <a:rPr lang="en-US" altLang="ko-KR" dirty="0"/>
              <a:t>(</a:t>
            </a:r>
            <a:r>
              <a:rPr lang="en-US" altLang="ko-KR" dirty="0" err="1"/>
              <a:t>gShaderProgram</a:t>
            </a:r>
            <a:r>
              <a:rPr lang="en-US" altLang="ko-KR" dirty="0"/>
              <a:t>, “Color");</a:t>
            </a:r>
          </a:p>
          <a:p>
            <a:pPr latinLnBrk="0"/>
            <a:endParaRPr lang="ko-KR" altLang="en-US" dirty="0"/>
          </a:p>
          <a:p>
            <a:r>
              <a:rPr lang="en-US" altLang="ko-KR" dirty="0" err="1"/>
              <a:t>glEnableVertexAttribArray</a:t>
            </a:r>
            <a:r>
              <a:rPr lang="en-US" altLang="ko-KR" dirty="0"/>
              <a:t>(</a:t>
            </a:r>
            <a:r>
              <a:rPr lang="en-US" altLang="ko-KR" dirty="0" err="1"/>
              <a:t>positionAttribID</a:t>
            </a:r>
            <a:r>
              <a:rPr lang="en-US" altLang="ko-KR" dirty="0"/>
              <a:t>);</a:t>
            </a:r>
            <a:endParaRPr lang="ko-KR" altLang="en-US" dirty="0"/>
          </a:p>
          <a:p>
            <a:r>
              <a:rPr lang="en-US" altLang="ko-KR" dirty="0" err="1"/>
              <a:t>glEnableVertexAttribArray</a:t>
            </a:r>
            <a:r>
              <a:rPr lang="en-US" altLang="ko-KR" dirty="0"/>
              <a:t>(</a:t>
            </a:r>
            <a:r>
              <a:rPr lang="en-US" altLang="ko-KR" dirty="0" err="1"/>
              <a:t>colorAttribID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VBO); //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</a:p>
          <a:p>
            <a:endParaRPr lang="en-US" altLang="ko-KR" dirty="0"/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</a:t>
            </a:r>
            <a:r>
              <a:rPr lang="en-US" altLang="ko-KR" dirty="0" err="1"/>
              <a:t>positionAttribID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  <a:r>
              <a:rPr lang="en-US" altLang="ko-KR" dirty="0"/>
              <a:t>, GL_FLOAT, GL_FALSE, 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  <a:r>
              <a:rPr lang="en-US" altLang="ko-KR" dirty="0"/>
              <a:t>, 0);</a:t>
            </a:r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</a:t>
            </a:r>
            <a:r>
              <a:rPr lang="en-US" altLang="ko-KR" dirty="0" err="1"/>
              <a:t>positionAttribID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  <a:r>
              <a:rPr lang="en-US" altLang="ko-KR" dirty="0"/>
              <a:t>, GL_FLOAT, GL_FALSE, 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  <a:r>
              <a:rPr lang="en-US" altLang="ko-KR" dirty="0"/>
              <a:t>, 0);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5554615" y="1494152"/>
            <a:ext cx="2591178" cy="1224136"/>
            <a:chOff x="2268854" y="3392372"/>
            <a:chExt cx="2591178" cy="1224136"/>
          </a:xfrm>
        </p:grpSpPr>
        <p:grpSp>
          <p:nvGrpSpPr>
            <p:cNvPr id="5" name="그룹 4"/>
            <p:cNvGrpSpPr/>
            <p:nvPr/>
          </p:nvGrpSpPr>
          <p:grpSpPr>
            <a:xfrm>
              <a:off x="2268854" y="3392372"/>
              <a:ext cx="1726886" cy="1224136"/>
              <a:chOff x="391044" y="3140968"/>
              <a:chExt cx="1726886" cy="1224136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539552" y="3140968"/>
                <a:ext cx="1578378" cy="1224136"/>
                <a:chOff x="671042" y="4581128"/>
                <a:chExt cx="1530641" cy="1224136"/>
              </a:xfrm>
            </p:grpSpPr>
            <p:sp>
              <p:nvSpPr>
                <p:cNvPr id="9" name="모서리가 둥근 직사각형 8"/>
                <p:cNvSpPr/>
                <p:nvPr/>
              </p:nvSpPr>
              <p:spPr>
                <a:xfrm>
                  <a:off x="671042" y="4581128"/>
                  <a:ext cx="1368152" cy="122413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Vertex </a:t>
                  </a:r>
                  <a:r>
                    <a:rPr lang="en-US" altLang="ko-KR" b="1" dirty="0" err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Shader</a:t>
                  </a:r>
                  <a:endParaRPr lang="ko-KR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" name="오른쪽 화살표 9"/>
                <p:cNvSpPr/>
                <p:nvPr/>
              </p:nvSpPr>
              <p:spPr>
                <a:xfrm>
                  <a:off x="2057667" y="4941168"/>
                  <a:ext cx="144016" cy="504056"/>
                </a:xfrm>
                <a:prstGeom prst="rightArrow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8" name="오른쪽 화살표 7"/>
              <p:cNvSpPr/>
              <p:nvPr/>
            </p:nvSpPr>
            <p:spPr>
              <a:xfrm>
                <a:off x="391044" y="3501008"/>
                <a:ext cx="148508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4139952" y="3419475"/>
              <a:ext cx="7200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/>
                <a:t>…</a:t>
              </a:r>
              <a:endParaRPr lang="ko-KR" altLang="en-US" sz="44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647728" y="1773687"/>
            <a:ext cx="1879936" cy="646331"/>
            <a:chOff x="35496" y="3610047"/>
            <a:chExt cx="1879936" cy="646331"/>
          </a:xfrm>
        </p:grpSpPr>
        <p:sp>
          <p:nvSpPr>
            <p:cNvPr id="17" name="TextBox 16"/>
            <p:cNvSpPr txBox="1"/>
            <p:nvPr/>
          </p:nvSpPr>
          <p:spPr>
            <a:xfrm>
              <a:off x="35496" y="3610047"/>
              <a:ext cx="18799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ym typeface="Wingdings" pitchFamily="2" charset="2"/>
                </a:rPr>
                <a:t>in vec3 Position;</a:t>
              </a:r>
              <a:endParaRPr lang="en-US" altLang="ko-KR" dirty="0"/>
            </a:p>
            <a:p>
              <a:r>
                <a:rPr lang="en-US" altLang="ko-KR" dirty="0">
                  <a:sym typeface="Wingdings" pitchFamily="2" charset="2"/>
                </a:rPr>
                <a:t>in vec4 Color;</a:t>
              </a:r>
              <a:endParaRPr lang="en-US" altLang="ko-KR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930" y="3661298"/>
              <a:ext cx="1805657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6931" y="3942581"/>
              <a:ext cx="1728192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64860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버텍스 </a:t>
            </a:r>
            <a:r>
              <a:rPr lang="ko-KR" altLang="en-US" dirty="0" err="1"/>
              <a:t>셰이더</a:t>
            </a:r>
            <a:r>
              <a:rPr lang="ko-KR" altLang="en-US" dirty="0"/>
              <a:t> 입력 데이터 패킹</a:t>
            </a:r>
          </a:p>
        </p:txBody>
      </p:sp>
      <p:sp>
        <p:nvSpPr>
          <p:cNvPr id="11" name="타원 10"/>
          <p:cNvSpPr/>
          <p:nvPr/>
        </p:nvSpPr>
        <p:spPr>
          <a:xfrm>
            <a:off x="5627948" y="2204864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503712" y="4869160"/>
            <a:ext cx="360040" cy="360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7875029" y="4869085"/>
            <a:ext cx="360040" cy="36004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403812" y="2585265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Position (0.0, 1.0, 0.0)</a:t>
            </a:r>
          </a:p>
          <a:p>
            <a:pPr latinLnBrk="0"/>
            <a:r>
              <a:rPr lang="en-US" altLang="ko-KR" dirty="0"/>
              <a:t>Color (1.0, 1.0, 1.0, 1.0)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279576" y="5277902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Position (-1.0, -1.0, 0.0)</a:t>
            </a:r>
          </a:p>
          <a:p>
            <a:pPr latinLnBrk="0"/>
            <a:r>
              <a:rPr lang="en-US" altLang="ko-KR" dirty="0"/>
              <a:t>Color (1.0, 0.0, 0.0, 1.0)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650893" y="5268536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Position (1.0, -1.0, 0.0)</a:t>
            </a:r>
          </a:p>
          <a:p>
            <a:pPr latinLnBrk="0"/>
            <a:r>
              <a:rPr lang="en-US" altLang="ko-KR" dirty="0"/>
              <a:t>Color (0.0, 0.0, 1.0, 1.0)</a:t>
            </a:r>
            <a:endParaRPr lang="ko-KR" altLang="en-US" dirty="0"/>
          </a:p>
        </p:txBody>
      </p:sp>
      <p:cxnSp>
        <p:nvCxnSpPr>
          <p:cNvPr id="14" name="직선 연결선 13"/>
          <p:cNvCxnSpPr>
            <a:stCxn id="20" idx="7"/>
            <a:endCxn id="11" idx="3"/>
          </p:cNvCxnSpPr>
          <p:nvPr/>
        </p:nvCxnSpPr>
        <p:spPr>
          <a:xfrm flipV="1">
            <a:off x="3811025" y="2512177"/>
            <a:ext cx="1869650" cy="240971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1" idx="5"/>
            <a:endCxn id="21" idx="1"/>
          </p:cNvCxnSpPr>
          <p:nvPr/>
        </p:nvCxnSpPr>
        <p:spPr>
          <a:xfrm>
            <a:off x="5935262" y="2512178"/>
            <a:ext cx="1992495" cy="240963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20" idx="6"/>
            <a:endCxn id="21" idx="2"/>
          </p:cNvCxnSpPr>
          <p:nvPr/>
        </p:nvCxnSpPr>
        <p:spPr>
          <a:xfrm flipV="1">
            <a:off x="3863753" y="5049106"/>
            <a:ext cx="4011277" cy="7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573942" y="1835532"/>
                <a:ext cx="468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942" y="1835532"/>
                <a:ext cx="468052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449706" y="4499828"/>
                <a:ext cx="468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9706" y="4499828"/>
                <a:ext cx="468052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821023" y="4499753"/>
                <a:ext cx="468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023" y="4499753"/>
                <a:ext cx="468052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그룹 31"/>
          <p:cNvGrpSpPr/>
          <p:nvPr/>
        </p:nvGrpSpPr>
        <p:grpSpPr>
          <a:xfrm>
            <a:off x="8076822" y="1195881"/>
            <a:ext cx="2591178" cy="1224136"/>
            <a:chOff x="2268854" y="3392372"/>
            <a:chExt cx="2591178" cy="1224136"/>
          </a:xfrm>
        </p:grpSpPr>
        <p:grpSp>
          <p:nvGrpSpPr>
            <p:cNvPr id="33" name="그룹 32"/>
            <p:cNvGrpSpPr/>
            <p:nvPr/>
          </p:nvGrpSpPr>
          <p:grpSpPr>
            <a:xfrm>
              <a:off x="2268854" y="3392372"/>
              <a:ext cx="1726886" cy="1224136"/>
              <a:chOff x="391044" y="3140968"/>
              <a:chExt cx="1726886" cy="1224136"/>
            </a:xfrm>
          </p:grpSpPr>
          <p:grpSp>
            <p:nvGrpSpPr>
              <p:cNvPr id="35" name="그룹 34"/>
              <p:cNvGrpSpPr/>
              <p:nvPr/>
            </p:nvGrpSpPr>
            <p:grpSpPr>
              <a:xfrm>
                <a:off x="539552" y="3140968"/>
                <a:ext cx="1578378" cy="1224136"/>
                <a:chOff x="671042" y="4581128"/>
                <a:chExt cx="1530641" cy="1224136"/>
              </a:xfrm>
            </p:grpSpPr>
            <p:sp>
              <p:nvSpPr>
                <p:cNvPr id="37" name="모서리가 둥근 직사각형 36"/>
                <p:cNvSpPr/>
                <p:nvPr/>
              </p:nvSpPr>
              <p:spPr>
                <a:xfrm>
                  <a:off x="671042" y="4581128"/>
                  <a:ext cx="1368152" cy="122413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Vertex </a:t>
                  </a:r>
                  <a:r>
                    <a:rPr lang="en-US" altLang="ko-KR" b="1" dirty="0" err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Shader</a:t>
                  </a:r>
                  <a:endParaRPr lang="ko-KR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8" name="오른쪽 화살표 37"/>
                <p:cNvSpPr/>
                <p:nvPr/>
              </p:nvSpPr>
              <p:spPr>
                <a:xfrm>
                  <a:off x="2057667" y="4941168"/>
                  <a:ext cx="144016" cy="504056"/>
                </a:xfrm>
                <a:prstGeom prst="rightArrow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36" name="오른쪽 화살표 35"/>
              <p:cNvSpPr/>
              <p:nvPr/>
            </p:nvSpPr>
            <p:spPr>
              <a:xfrm>
                <a:off x="391044" y="3501008"/>
                <a:ext cx="148508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4139952" y="3419475"/>
              <a:ext cx="7200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/>
                <a:t>…</a:t>
              </a:r>
              <a:endParaRPr lang="ko-KR" altLang="en-US" sz="4400" dirty="0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6169935" y="1475416"/>
            <a:ext cx="1879936" cy="646331"/>
            <a:chOff x="35496" y="3610047"/>
            <a:chExt cx="1879936" cy="646331"/>
          </a:xfrm>
        </p:grpSpPr>
        <p:sp>
          <p:nvSpPr>
            <p:cNvPr id="40" name="TextBox 39"/>
            <p:cNvSpPr txBox="1"/>
            <p:nvPr/>
          </p:nvSpPr>
          <p:spPr>
            <a:xfrm>
              <a:off x="35496" y="3610047"/>
              <a:ext cx="18799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ym typeface="Wingdings" pitchFamily="2" charset="2"/>
                </a:rPr>
                <a:t>in vec3 Position;</a:t>
              </a:r>
              <a:endParaRPr lang="en-US" altLang="ko-KR" dirty="0"/>
            </a:p>
            <a:p>
              <a:r>
                <a:rPr lang="en-US" altLang="ko-KR" dirty="0">
                  <a:sym typeface="Wingdings" pitchFamily="2" charset="2"/>
                </a:rPr>
                <a:t>in vec4 Color;</a:t>
              </a:r>
              <a:endParaRPr lang="en-US" altLang="ko-KR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6930" y="3661298"/>
              <a:ext cx="1805657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6931" y="3942581"/>
              <a:ext cx="1728192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479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프래그먼트 </a:t>
            </a:r>
            <a:r>
              <a:rPr lang="ko-KR" altLang="en-US" dirty="0" err="1"/>
              <a:t>셰이더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8916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7858894" y="1907470"/>
            <a:ext cx="2520280" cy="10144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981042" y="1907471"/>
            <a:ext cx="2520280" cy="10144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063552" y="1908683"/>
            <a:ext cx="2520280" cy="10144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버텍스 </a:t>
            </a:r>
            <a:r>
              <a:rPr lang="ko-KR" altLang="en-US" dirty="0" err="1"/>
              <a:t>셰이더</a:t>
            </a:r>
            <a:r>
              <a:rPr lang="ko-KR" altLang="en-US" dirty="0"/>
              <a:t> 입력 데이터 패킹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0" y="364502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latinLnBrk="0">
              <a:buAutoNum type="arabicPeriod"/>
            </a:pPr>
            <a:r>
              <a:rPr lang="ko-KR" altLang="en-US" dirty="0"/>
              <a:t>각각</a:t>
            </a:r>
            <a:r>
              <a:rPr lang="en-US" altLang="ko-KR" dirty="0"/>
              <a:t> Array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 latinLnBrk="0"/>
            <a:r>
              <a:rPr lang="en-US" altLang="ko-KR" dirty="0"/>
              <a:t>float Position[9] = {</a:t>
            </a:r>
            <a:r>
              <a:rPr lang="en-US" altLang="ko-KR" dirty="0">
                <a:solidFill>
                  <a:srgbClr val="0070C0"/>
                </a:solidFill>
              </a:rPr>
              <a:t>0.0, 1.0, 0.0, -1.0, -1.0, 0.0, 1.0, -1.0, 0.0</a:t>
            </a:r>
            <a:r>
              <a:rPr lang="en-US" altLang="ko-KR" dirty="0"/>
              <a:t>};</a:t>
            </a:r>
          </a:p>
          <a:p>
            <a:pPr lvl="1" latinLnBrk="0"/>
            <a:r>
              <a:rPr lang="en-US" altLang="ko-KR" dirty="0"/>
              <a:t>float Color[12] = {</a:t>
            </a:r>
            <a:r>
              <a:rPr lang="en-US" altLang="ko-KR" dirty="0">
                <a:solidFill>
                  <a:srgbClr val="FF0000"/>
                </a:solidFill>
              </a:rPr>
              <a:t>1.0, 1.0, 1.0, 1.0, 1.0, 0.0, 0.0, 1.0, 0.0, 0.0, 1.0, 1.0</a:t>
            </a:r>
            <a:r>
              <a:rPr lang="en-US" altLang="ko-KR" dirty="0"/>
              <a:t>};</a:t>
            </a:r>
          </a:p>
          <a:p>
            <a:pPr marL="342900" indent="-342900" latinLnBrk="0">
              <a:buAutoNum type="arabicPeriod"/>
            </a:pPr>
            <a:endParaRPr lang="en-US" altLang="ko-KR" dirty="0"/>
          </a:p>
          <a:p>
            <a:pPr marL="342900" indent="-342900" latinLnBrk="0">
              <a:buAutoNum type="arabicPeriod"/>
            </a:pPr>
            <a:r>
              <a:rPr lang="ko-KR" altLang="en-US" dirty="0"/>
              <a:t>합친</a:t>
            </a:r>
            <a:r>
              <a:rPr lang="en-US" altLang="ko-KR" dirty="0"/>
              <a:t> Array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 latinLnBrk="0"/>
            <a:r>
              <a:rPr lang="en-US" altLang="ko-KR" dirty="0"/>
              <a:t>float </a:t>
            </a:r>
            <a:r>
              <a:rPr lang="en-US" altLang="ko-KR" dirty="0" err="1"/>
              <a:t>PositionColor</a:t>
            </a:r>
            <a:r>
              <a:rPr lang="en-US" altLang="ko-KR" dirty="0"/>
              <a:t>[21] = {</a:t>
            </a:r>
            <a:r>
              <a:rPr lang="en-US" altLang="ko-KR" dirty="0">
                <a:solidFill>
                  <a:srgbClr val="0070C0"/>
                </a:solidFill>
              </a:rPr>
              <a:t>0.0, 1.0, 0.0, </a:t>
            </a:r>
            <a:r>
              <a:rPr lang="en-US" altLang="ko-KR" dirty="0">
                <a:solidFill>
                  <a:srgbClr val="FF0000"/>
                </a:solidFill>
              </a:rPr>
              <a:t>1.0, 1.0, 1.0, 1.0, </a:t>
            </a:r>
            <a:r>
              <a:rPr lang="en-US" altLang="ko-KR" dirty="0">
                <a:solidFill>
                  <a:srgbClr val="0070C0"/>
                </a:solidFill>
              </a:rPr>
              <a:t>-1.0, -1.0, 0.0, </a:t>
            </a:r>
            <a:r>
              <a:rPr lang="en-US" altLang="ko-KR" dirty="0">
                <a:solidFill>
                  <a:srgbClr val="FF0000"/>
                </a:solidFill>
              </a:rPr>
              <a:t>1.0, 0.0, 0.0, 1.0, </a:t>
            </a:r>
            <a:r>
              <a:rPr lang="en-US" altLang="ko-KR" dirty="0">
                <a:solidFill>
                  <a:srgbClr val="0070C0"/>
                </a:solidFill>
              </a:rPr>
              <a:t>1.0, -1.0, 0.0, </a:t>
            </a:r>
            <a:r>
              <a:rPr lang="en-US" altLang="ko-KR" dirty="0">
                <a:solidFill>
                  <a:srgbClr val="FF0000"/>
                </a:solidFill>
              </a:rPr>
              <a:t>0.0, 0.0, 1.0, 1.0</a:t>
            </a:r>
            <a:r>
              <a:rPr lang="en-US" altLang="ko-KR" dirty="0"/>
              <a:t>};</a:t>
            </a:r>
          </a:p>
          <a:p>
            <a:pPr lvl="1" latinLnBrk="0"/>
            <a:endParaRPr lang="en-US" altLang="ko-KR" dirty="0"/>
          </a:p>
          <a:p>
            <a:pPr marL="342900" indent="-342900" latinLnBrk="0">
              <a:buAutoNum type="arabicPeriod"/>
            </a:pPr>
            <a:r>
              <a:rPr lang="ko-KR" altLang="en-US" dirty="0"/>
              <a:t>합친</a:t>
            </a:r>
            <a:r>
              <a:rPr lang="en-US" altLang="ko-KR" dirty="0"/>
              <a:t> Array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 latinLnBrk="0"/>
            <a:r>
              <a:rPr lang="en-US" altLang="ko-KR" dirty="0"/>
              <a:t>float </a:t>
            </a:r>
            <a:r>
              <a:rPr lang="en-US" altLang="ko-KR" dirty="0" err="1"/>
              <a:t>PositionColor</a:t>
            </a:r>
            <a:r>
              <a:rPr lang="en-US" altLang="ko-KR" dirty="0"/>
              <a:t>[21] = {</a:t>
            </a:r>
            <a:r>
              <a:rPr lang="en-US" altLang="ko-KR" dirty="0">
                <a:solidFill>
                  <a:srgbClr val="0070C0"/>
                </a:solidFill>
              </a:rPr>
              <a:t>0.0, 1.0, 0.0, -1.0, -1.0, 0.0, 1.0, -1.0, 0.0, </a:t>
            </a:r>
            <a:r>
              <a:rPr lang="en-US" altLang="ko-KR" dirty="0">
                <a:solidFill>
                  <a:srgbClr val="FF0000"/>
                </a:solidFill>
              </a:rPr>
              <a:t>1.0, 1.0, 1.0, 1.0, 1.0, 0.0, 0.0, 1.0, 0.0, 0.0, 1.0, 1.0</a:t>
            </a:r>
            <a:r>
              <a:rPr lang="en-US" altLang="ko-KR" dirty="0"/>
              <a:t>};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63552" y="1907471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Position (0.0, 1.0, 0.0)</a:t>
            </a:r>
          </a:p>
          <a:p>
            <a:pPr latinLnBrk="0"/>
            <a:r>
              <a:rPr lang="en-US" altLang="ko-KR" dirty="0"/>
              <a:t>Color (1.0, 1.0, 1.0, 1.0)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79876" y="1908683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Position (-1.0, -1.0, 0.0)</a:t>
            </a:r>
          </a:p>
          <a:p>
            <a:pPr latinLnBrk="0"/>
            <a:r>
              <a:rPr lang="en-US" altLang="ko-KR" dirty="0"/>
              <a:t>Color (1.0, 0.0, 0.0, 1.0)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58894" y="1907472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Position (1.0, -1.0, 0.0)</a:t>
            </a:r>
          </a:p>
          <a:p>
            <a:pPr latinLnBrk="0"/>
            <a:r>
              <a:rPr lang="en-US" altLang="ko-KR" dirty="0"/>
              <a:t>Color (0.0, 0.0, 1.0, 1.0)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233682" y="2553801"/>
                <a:ext cx="468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682" y="2553801"/>
                <a:ext cx="468052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150006" y="2555612"/>
                <a:ext cx="468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006" y="2555612"/>
                <a:ext cx="468052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029024" y="2553801"/>
                <a:ext cx="468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9024" y="2553801"/>
                <a:ext cx="468052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27634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버텍스 </a:t>
            </a:r>
            <a:r>
              <a:rPr lang="ko-KR" altLang="en-US" dirty="0" err="1"/>
              <a:t>셰이더</a:t>
            </a:r>
            <a:r>
              <a:rPr lang="ko-KR" altLang="en-US" dirty="0"/>
              <a:t> 입력 데이터 패킹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985467" y="3573016"/>
            <a:ext cx="81906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latinLnBrk="0">
              <a:buAutoNum type="arabicPeriod"/>
            </a:pPr>
            <a:r>
              <a:rPr lang="ko-KR" altLang="en-US" dirty="0"/>
              <a:t>각각</a:t>
            </a:r>
            <a:r>
              <a:rPr lang="en-US" altLang="ko-KR" dirty="0"/>
              <a:t> Array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 latinLnBrk="0"/>
            <a:r>
              <a:rPr lang="en-US" altLang="ko-KR" dirty="0"/>
              <a:t>float Position[9] = {</a:t>
            </a:r>
            <a:r>
              <a:rPr lang="en-US" altLang="ko-KR" dirty="0">
                <a:solidFill>
                  <a:srgbClr val="0070C0"/>
                </a:solidFill>
              </a:rPr>
              <a:t>0.0, 1.0, 0.0, -1.0, -1.0, 0.0, 1.0, -1.0, 0.0</a:t>
            </a:r>
            <a:r>
              <a:rPr lang="en-US" altLang="ko-KR" dirty="0"/>
              <a:t>};</a:t>
            </a:r>
          </a:p>
          <a:p>
            <a:pPr lvl="1" latinLnBrk="0"/>
            <a:r>
              <a:rPr lang="en-US" altLang="ko-KR" dirty="0"/>
              <a:t>float Color[12] = {</a:t>
            </a:r>
            <a:r>
              <a:rPr lang="en-US" altLang="ko-KR" dirty="0">
                <a:solidFill>
                  <a:srgbClr val="FF0000"/>
                </a:solidFill>
              </a:rPr>
              <a:t>1.0, 1.0, 1.0, 1.0, 1.0, 0.0, 0.0, 1.0, 0.0, 0.0, 1.0, 1.0</a:t>
            </a:r>
            <a:r>
              <a:rPr lang="en-US" altLang="ko-KR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2067155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버텍스 </a:t>
            </a:r>
            <a:r>
              <a:rPr lang="ko-KR" altLang="en-US" dirty="0" err="1"/>
              <a:t>셰이더</a:t>
            </a:r>
            <a:r>
              <a:rPr lang="ko-KR" altLang="en-US" dirty="0"/>
              <a:t> 입력 데이터 패킹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63552" y="1439876"/>
            <a:ext cx="79208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//OpenGL </a:t>
            </a:r>
            <a:r>
              <a:rPr lang="ko-KR" altLang="en-US" sz="1400" dirty="0"/>
              <a:t>데이터 생성</a:t>
            </a:r>
            <a:endParaRPr lang="en-US" altLang="ko-KR" sz="1400" dirty="0"/>
          </a:p>
          <a:p>
            <a:r>
              <a:rPr lang="en-US" altLang="ko-KR" sz="1400" dirty="0" err="1"/>
              <a:t>GLuint</a:t>
            </a:r>
            <a:r>
              <a:rPr lang="en-US" altLang="ko-KR" sz="1400" dirty="0"/>
              <a:t> VBO;</a:t>
            </a:r>
          </a:p>
          <a:p>
            <a:r>
              <a:rPr lang="en-US" altLang="ko-KR" sz="1400" dirty="0" err="1"/>
              <a:t>glGenBuffers</a:t>
            </a:r>
            <a:r>
              <a:rPr lang="en-US" altLang="ko-KR" sz="1400" dirty="0"/>
              <a:t>(1, &amp;VBO);</a:t>
            </a:r>
          </a:p>
          <a:p>
            <a:r>
              <a:rPr lang="en-US" altLang="ko-KR" sz="1400" dirty="0" err="1"/>
              <a:t>glBindBuffer</a:t>
            </a:r>
            <a:r>
              <a:rPr lang="en-US" altLang="ko-KR" sz="1400" dirty="0"/>
              <a:t>(GL_ARRAY_BUFFER, VBO);</a:t>
            </a:r>
          </a:p>
          <a:p>
            <a:r>
              <a:rPr lang="en-US" altLang="ko-KR" sz="1400" dirty="0" err="1"/>
              <a:t>glBufferData</a:t>
            </a:r>
            <a:r>
              <a:rPr lang="en-US" altLang="ko-KR" sz="1400" dirty="0"/>
              <a:t>(GL_ARRAY_BUFFER,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(Position), Position, GL_STATIC_DRAW);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GLuint</a:t>
            </a:r>
            <a:r>
              <a:rPr lang="en-US" altLang="ko-KR" sz="1400" dirty="0"/>
              <a:t> VBO1;</a:t>
            </a:r>
          </a:p>
          <a:p>
            <a:r>
              <a:rPr lang="en-US" altLang="ko-KR" sz="1400" dirty="0" err="1"/>
              <a:t>glGenBuffers</a:t>
            </a:r>
            <a:r>
              <a:rPr lang="en-US" altLang="ko-KR" sz="1400" dirty="0"/>
              <a:t>(1, &amp;VBO1);</a:t>
            </a:r>
          </a:p>
          <a:p>
            <a:r>
              <a:rPr lang="en-US" altLang="ko-KR" sz="1400" dirty="0" err="1"/>
              <a:t>glBindBuffer</a:t>
            </a:r>
            <a:r>
              <a:rPr lang="en-US" altLang="ko-KR" sz="1400" dirty="0"/>
              <a:t>(GL_ARRAY_BUFFER, VBO1);</a:t>
            </a:r>
          </a:p>
          <a:p>
            <a:r>
              <a:rPr lang="en-US" altLang="ko-KR" sz="1400" dirty="0" err="1"/>
              <a:t>glBufferData</a:t>
            </a:r>
            <a:r>
              <a:rPr lang="en-US" altLang="ko-KR" sz="1400" dirty="0"/>
              <a:t>(GL_ARRAY_BUFFER,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(Color), Color, GL_STATIC_DRAW);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//</a:t>
            </a:r>
            <a:r>
              <a:rPr lang="ko-KR" altLang="en-US" sz="1400" dirty="0"/>
              <a:t>사용시</a:t>
            </a:r>
            <a:endParaRPr lang="en-US" altLang="ko-KR" sz="1400" dirty="0"/>
          </a:p>
          <a:p>
            <a:pPr latinLnBrk="0"/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positionAttribID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glGetAttribLocation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gShaderProgram</a:t>
            </a:r>
            <a:r>
              <a:rPr lang="en-US" altLang="ko-KR" sz="1400" dirty="0"/>
              <a:t>, "Position");</a:t>
            </a:r>
          </a:p>
          <a:p>
            <a:pPr latinLnBrk="0"/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colorAttribID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glGetAttribLocation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gShaderProgram</a:t>
            </a:r>
            <a:r>
              <a:rPr lang="en-US" altLang="ko-KR" sz="1400" dirty="0"/>
              <a:t>, “Color");</a:t>
            </a:r>
          </a:p>
          <a:p>
            <a:pPr latinLnBrk="0"/>
            <a:endParaRPr lang="ko-KR" altLang="en-US" sz="1400" dirty="0"/>
          </a:p>
          <a:p>
            <a:r>
              <a:rPr lang="en-US" altLang="ko-KR" sz="1400" dirty="0" err="1"/>
              <a:t>glEnableVertexAttribArray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positionAttribID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 err="1"/>
              <a:t>glBindBuffer</a:t>
            </a:r>
            <a:r>
              <a:rPr lang="en-US" altLang="ko-KR" sz="1400" dirty="0"/>
              <a:t>(GL_ARRAY_BUFFER, VBO);</a:t>
            </a:r>
          </a:p>
          <a:p>
            <a:r>
              <a:rPr lang="en-US" altLang="ko-KR" sz="1400" dirty="0" err="1"/>
              <a:t>glVertexAttribPointer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positionAttribID</a:t>
            </a:r>
            <a:r>
              <a:rPr lang="en-US" altLang="ko-KR" sz="1400" dirty="0"/>
              <a:t>, 3, GL_FLOAT, GL_FALSE, 0, 0);</a:t>
            </a:r>
          </a:p>
          <a:p>
            <a:endParaRPr lang="ko-KR" altLang="en-US" sz="1400" dirty="0"/>
          </a:p>
          <a:p>
            <a:r>
              <a:rPr lang="en-US" altLang="ko-KR" sz="1400" dirty="0" err="1"/>
              <a:t>glEnableVertexAttribArray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colorAttribID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 err="1"/>
              <a:t>glBindBuffer</a:t>
            </a:r>
            <a:r>
              <a:rPr lang="en-US" altLang="ko-KR" sz="1400" dirty="0"/>
              <a:t>(GL_ARRAY_BUFFER, VBO1);</a:t>
            </a:r>
          </a:p>
          <a:p>
            <a:r>
              <a:rPr lang="en-US" altLang="ko-KR" sz="1400" dirty="0" err="1"/>
              <a:t>glVertexAttribPointer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colorAttribID</a:t>
            </a:r>
            <a:r>
              <a:rPr lang="en-US" altLang="ko-KR" sz="1400" dirty="0"/>
              <a:t>, 4, GL_FLOAT, GL_FALSE, 0, 0);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glDrawArrays</a:t>
            </a:r>
            <a:r>
              <a:rPr lang="en-US" altLang="ko-KR" sz="1400" dirty="0"/>
              <a:t>(GL_TRIANGLES, 0, 3);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7982264" y="1160341"/>
            <a:ext cx="2591178" cy="1224136"/>
            <a:chOff x="2268854" y="3392372"/>
            <a:chExt cx="2591178" cy="1224136"/>
          </a:xfrm>
        </p:grpSpPr>
        <p:grpSp>
          <p:nvGrpSpPr>
            <p:cNvPr id="5" name="그룹 4"/>
            <p:cNvGrpSpPr/>
            <p:nvPr/>
          </p:nvGrpSpPr>
          <p:grpSpPr>
            <a:xfrm>
              <a:off x="2268854" y="3392372"/>
              <a:ext cx="1726886" cy="1224136"/>
              <a:chOff x="391044" y="3140968"/>
              <a:chExt cx="1726886" cy="1224136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539552" y="3140968"/>
                <a:ext cx="1578378" cy="1224136"/>
                <a:chOff x="671042" y="4581128"/>
                <a:chExt cx="1530641" cy="1224136"/>
              </a:xfrm>
            </p:grpSpPr>
            <p:sp>
              <p:nvSpPr>
                <p:cNvPr id="9" name="모서리가 둥근 직사각형 8"/>
                <p:cNvSpPr/>
                <p:nvPr/>
              </p:nvSpPr>
              <p:spPr>
                <a:xfrm>
                  <a:off x="671042" y="4581128"/>
                  <a:ext cx="1368152" cy="122413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Vertex </a:t>
                  </a:r>
                  <a:r>
                    <a:rPr lang="en-US" altLang="ko-KR" b="1" dirty="0" err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Shader</a:t>
                  </a:r>
                  <a:endParaRPr lang="ko-KR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" name="오른쪽 화살표 9"/>
                <p:cNvSpPr/>
                <p:nvPr/>
              </p:nvSpPr>
              <p:spPr>
                <a:xfrm>
                  <a:off x="2057667" y="4941168"/>
                  <a:ext cx="144016" cy="504056"/>
                </a:xfrm>
                <a:prstGeom prst="rightArrow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8" name="오른쪽 화살표 7"/>
              <p:cNvSpPr/>
              <p:nvPr/>
            </p:nvSpPr>
            <p:spPr>
              <a:xfrm>
                <a:off x="391044" y="3501008"/>
                <a:ext cx="148508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4139952" y="3419475"/>
              <a:ext cx="7200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/>
                <a:t>…</a:t>
              </a:r>
              <a:endParaRPr lang="ko-KR" altLang="en-US" sz="4400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075377" y="1439876"/>
            <a:ext cx="1879936" cy="646331"/>
            <a:chOff x="35496" y="3610047"/>
            <a:chExt cx="1879936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35496" y="3610047"/>
              <a:ext cx="18799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ym typeface="Wingdings" pitchFamily="2" charset="2"/>
                </a:rPr>
                <a:t>in vec3 Position;</a:t>
              </a:r>
              <a:endParaRPr lang="en-US" altLang="ko-KR" dirty="0"/>
            </a:p>
            <a:p>
              <a:r>
                <a:rPr lang="en-US" altLang="ko-KR" dirty="0">
                  <a:sym typeface="Wingdings" pitchFamily="2" charset="2"/>
                </a:rPr>
                <a:t>in vec4 Color;</a:t>
              </a:r>
              <a:endParaRPr lang="en-US" altLang="ko-KR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6930" y="3661298"/>
              <a:ext cx="1805657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6931" y="3942581"/>
              <a:ext cx="1728192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33485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버텍스 </a:t>
            </a:r>
            <a:r>
              <a:rPr lang="ko-KR" altLang="en-US" dirty="0" err="1"/>
              <a:t>셰이더</a:t>
            </a:r>
            <a:r>
              <a:rPr lang="ko-KR" altLang="en-US" dirty="0"/>
              <a:t> 입력 데이터 패킹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985467" y="3573016"/>
            <a:ext cx="81906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dirty="0"/>
              <a:t>2. </a:t>
            </a:r>
            <a:r>
              <a:rPr lang="ko-KR" altLang="en-US" dirty="0"/>
              <a:t>합친</a:t>
            </a:r>
            <a:r>
              <a:rPr lang="en-US" altLang="ko-KR" dirty="0"/>
              <a:t> Array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 latinLnBrk="0"/>
            <a:r>
              <a:rPr lang="en-US" altLang="ko-KR" dirty="0"/>
              <a:t>float </a:t>
            </a:r>
            <a:r>
              <a:rPr lang="en-US" altLang="ko-KR" dirty="0" err="1"/>
              <a:t>PositionColor</a:t>
            </a:r>
            <a:r>
              <a:rPr lang="en-US" altLang="ko-KR" dirty="0"/>
              <a:t>[21] = {</a:t>
            </a:r>
            <a:r>
              <a:rPr lang="en-US" altLang="ko-KR" dirty="0">
                <a:solidFill>
                  <a:srgbClr val="0070C0"/>
                </a:solidFill>
              </a:rPr>
              <a:t>0.0, 1.0, 0.0, </a:t>
            </a:r>
            <a:r>
              <a:rPr lang="en-US" altLang="ko-KR" dirty="0">
                <a:solidFill>
                  <a:srgbClr val="FF0000"/>
                </a:solidFill>
              </a:rPr>
              <a:t>1.0, 1.0, 1.0, 1.0, </a:t>
            </a:r>
            <a:r>
              <a:rPr lang="en-US" altLang="ko-KR" dirty="0">
                <a:solidFill>
                  <a:srgbClr val="0070C0"/>
                </a:solidFill>
              </a:rPr>
              <a:t>-1.0, -1.0, 0.0, </a:t>
            </a:r>
            <a:r>
              <a:rPr lang="en-US" altLang="ko-KR" dirty="0">
                <a:solidFill>
                  <a:srgbClr val="FF0000"/>
                </a:solidFill>
              </a:rPr>
              <a:t>1.0, 0.0, 0.0, 1.0, </a:t>
            </a:r>
            <a:r>
              <a:rPr lang="en-US" altLang="ko-KR" dirty="0">
                <a:solidFill>
                  <a:srgbClr val="0070C0"/>
                </a:solidFill>
              </a:rPr>
              <a:t>1.0, -1.0, 0.0, </a:t>
            </a:r>
            <a:r>
              <a:rPr lang="en-US" altLang="ko-KR" dirty="0">
                <a:solidFill>
                  <a:srgbClr val="FF0000"/>
                </a:solidFill>
              </a:rPr>
              <a:t>0.0, 0.0, 1.0, 1.0</a:t>
            </a:r>
            <a:r>
              <a:rPr lang="en-US" altLang="ko-KR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0762477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버텍스 </a:t>
            </a:r>
            <a:r>
              <a:rPr lang="ko-KR" altLang="en-US" dirty="0" err="1"/>
              <a:t>셰이더</a:t>
            </a:r>
            <a:r>
              <a:rPr lang="ko-KR" altLang="en-US" dirty="0"/>
              <a:t> 입력 데이터 패킹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0" y="1791452"/>
            <a:ext cx="90494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//OpenGL </a:t>
            </a:r>
            <a:r>
              <a:rPr lang="ko-KR" altLang="en-US" sz="1400" dirty="0"/>
              <a:t>데이터 생성</a:t>
            </a:r>
            <a:endParaRPr lang="en-US" altLang="ko-KR" sz="1400" dirty="0"/>
          </a:p>
          <a:p>
            <a:r>
              <a:rPr lang="en-US" altLang="ko-KR" sz="1400" dirty="0" err="1"/>
              <a:t>GLuint</a:t>
            </a:r>
            <a:r>
              <a:rPr lang="en-US" altLang="ko-KR" sz="1400" dirty="0"/>
              <a:t> VBO;</a:t>
            </a:r>
          </a:p>
          <a:p>
            <a:r>
              <a:rPr lang="en-US" altLang="ko-KR" sz="1400" dirty="0" err="1"/>
              <a:t>glGenBuffers</a:t>
            </a:r>
            <a:r>
              <a:rPr lang="en-US" altLang="ko-KR" sz="1400" dirty="0"/>
              <a:t>(1, &amp;VBO);</a:t>
            </a:r>
          </a:p>
          <a:p>
            <a:r>
              <a:rPr lang="en-US" altLang="ko-KR" sz="1400" dirty="0" err="1"/>
              <a:t>glBindBuffer</a:t>
            </a:r>
            <a:r>
              <a:rPr lang="en-US" altLang="ko-KR" sz="1400" dirty="0"/>
              <a:t>(GL_ARRAY_BUFFER, VBO);</a:t>
            </a:r>
          </a:p>
          <a:p>
            <a:r>
              <a:rPr lang="en-US" altLang="ko-KR" sz="1400" dirty="0" err="1"/>
              <a:t>glBufferData</a:t>
            </a:r>
            <a:r>
              <a:rPr lang="en-US" altLang="ko-KR" sz="1400" dirty="0"/>
              <a:t>(GL_ARRAY_BUFFER,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PositionColor</a:t>
            </a:r>
            <a:r>
              <a:rPr lang="en-US" altLang="ko-KR" sz="1400" dirty="0"/>
              <a:t>), </a:t>
            </a:r>
            <a:r>
              <a:rPr lang="en-US" altLang="ko-KR" sz="1400" dirty="0" err="1"/>
              <a:t>PositionColor</a:t>
            </a:r>
            <a:r>
              <a:rPr lang="en-US" altLang="ko-KR" sz="1400" dirty="0"/>
              <a:t>, GL_STATIC_DRAW);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//</a:t>
            </a:r>
            <a:r>
              <a:rPr lang="ko-KR" altLang="en-US" sz="1400" dirty="0"/>
              <a:t>사용시</a:t>
            </a:r>
            <a:endParaRPr lang="en-US" altLang="ko-KR" sz="1400" dirty="0"/>
          </a:p>
          <a:p>
            <a:pPr latinLnBrk="0"/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positionAttribID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glGetAttribLocation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gShaderProgram</a:t>
            </a:r>
            <a:r>
              <a:rPr lang="en-US" altLang="ko-KR" sz="1400" dirty="0"/>
              <a:t>, "Position");</a:t>
            </a:r>
          </a:p>
          <a:p>
            <a:pPr latinLnBrk="0"/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colorAttribID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glGetAttribLocation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gShaderProgram</a:t>
            </a:r>
            <a:r>
              <a:rPr lang="en-US" altLang="ko-KR" sz="1400" dirty="0"/>
              <a:t>, “Color");</a:t>
            </a:r>
          </a:p>
          <a:p>
            <a:pPr latinLnBrk="0"/>
            <a:endParaRPr lang="ko-KR" altLang="en-US" sz="1400" dirty="0"/>
          </a:p>
          <a:p>
            <a:pPr latinLnBrk="0"/>
            <a:r>
              <a:rPr lang="en-US" altLang="ko-KR" sz="1400" dirty="0" err="1"/>
              <a:t>glEnableVertexAttribArray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positionAttribID</a:t>
            </a:r>
            <a:r>
              <a:rPr lang="en-US" altLang="ko-KR" sz="1400" dirty="0"/>
              <a:t>);</a:t>
            </a:r>
            <a:endParaRPr lang="ko-KR" altLang="en-US" sz="1400" dirty="0"/>
          </a:p>
          <a:p>
            <a:r>
              <a:rPr lang="en-US" altLang="ko-KR" sz="1400" dirty="0" err="1"/>
              <a:t>glEnableVertexAttribArray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colorAttribID</a:t>
            </a:r>
            <a:r>
              <a:rPr lang="en-US" altLang="ko-KR" sz="1400" dirty="0"/>
              <a:t>);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glBindBuffer</a:t>
            </a:r>
            <a:r>
              <a:rPr lang="en-US" altLang="ko-KR" sz="1400" dirty="0"/>
              <a:t>(GL_ARRAY_BUFFER, VBO);</a:t>
            </a:r>
          </a:p>
          <a:p>
            <a:r>
              <a:rPr lang="en-US" altLang="ko-KR" sz="1400" dirty="0" err="1"/>
              <a:t>glVertexAttribPointer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positionAttribID</a:t>
            </a:r>
            <a:r>
              <a:rPr lang="en-US" altLang="ko-KR" sz="1400" dirty="0"/>
              <a:t>, 3, GL_FLOAT, GL_FALSE, </a:t>
            </a:r>
            <a:r>
              <a:rPr lang="en-US" altLang="ko-KR" sz="1400" dirty="0">
                <a:solidFill>
                  <a:srgbClr val="FF0000"/>
                </a:solidFill>
              </a:rPr>
              <a:t>7*</a:t>
            </a:r>
            <a:r>
              <a:rPr lang="en-US" altLang="ko-KR" sz="1400" dirty="0" err="1">
                <a:solidFill>
                  <a:srgbClr val="FF0000"/>
                </a:solidFill>
              </a:rPr>
              <a:t>sizeof</a:t>
            </a:r>
            <a:r>
              <a:rPr lang="en-US" altLang="ko-KR" sz="1400" dirty="0">
                <a:solidFill>
                  <a:srgbClr val="FF0000"/>
                </a:solidFill>
              </a:rPr>
              <a:t>(float)</a:t>
            </a:r>
            <a:r>
              <a:rPr lang="en-US" altLang="ko-KR" sz="1400" dirty="0"/>
              <a:t>, 0); </a:t>
            </a:r>
          </a:p>
          <a:p>
            <a:r>
              <a:rPr lang="en-US" altLang="ko-KR" sz="1400" dirty="0" err="1"/>
              <a:t>glVertexAttribPointer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colorAttribID</a:t>
            </a:r>
            <a:r>
              <a:rPr lang="en-US" altLang="ko-KR" sz="1400" dirty="0"/>
              <a:t>, 4, GL_FLOAT, GL_FALSE, </a:t>
            </a:r>
            <a:r>
              <a:rPr lang="en-US" altLang="ko-KR" sz="1400" dirty="0">
                <a:solidFill>
                  <a:srgbClr val="FF0000"/>
                </a:solidFill>
              </a:rPr>
              <a:t>7*</a:t>
            </a:r>
            <a:r>
              <a:rPr lang="en-US" altLang="ko-KR" sz="1400" dirty="0" err="1">
                <a:solidFill>
                  <a:srgbClr val="FF0000"/>
                </a:solidFill>
              </a:rPr>
              <a:t>sizeof</a:t>
            </a:r>
            <a:r>
              <a:rPr lang="en-US" altLang="ko-KR" sz="1400" dirty="0">
                <a:solidFill>
                  <a:srgbClr val="FF0000"/>
                </a:solidFill>
              </a:rPr>
              <a:t>(float)</a:t>
            </a:r>
            <a:r>
              <a:rPr lang="en-US" altLang="ko-KR" sz="1400" dirty="0"/>
              <a:t>, 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</a:rPr>
              <a:t>GLvoid</a:t>
            </a:r>
            <a:r>
              <a:rPr lang="en-US" altLang="ko-KR" sz="1400" dirty="0">
                <a:solidFill>
                  <a:srgbClr val="FF0000"/>
                </a:solidFill>
              </a:rPr>
              <a:t>*)(3*</a:t>
            </a:r>
            <a:r>
              <a:rPr lang="en-US" altLang="ko-KR" sz="1400" dirty="0" err="1">
                <a:solidFill>
                  <a:srgbClr val="FF0000"/>
                </a:solidFill>
              </a:rPr>
              <a:t>sizeof</a:t>
            </a:r>
            <a:r>
              <a:rPr lang="en-US" altLang="ko-KR" sz="1400" dirty="0">
                <a:solidFill>
                  <a:srgbClr val="FF0000"/>
                </a:solidFill>
              </a:rPr>
              <a:t>(float))</a:t>
            </a:r>
            <a:r>
              <a:rPr lang="en-US" altLang="ko-KR" sz="1400" dirty="0"/>
              <a:t>);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glDrawArrays</a:t>
            </a:r>
            <a:r>
              <a:rPr lang="en-US" altLang="ko-KR" sz="1400" dirty="0"/>
              <a:t>(GL_TRIANGLES, 0, 3);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7982264" y="1160341"/>
            <a:ext cx="2591178" cy="1224136"/>
            <a:chOff x="2268854" y="3392372"/>
            <a:chExt cx="2591178" cy="1224136"/>
          </a:xfrm>
        </p:grpSpPr>
        <p:grpSp>
          <p:nvGrpSpPr>
            <p:cNvPr id="5" name="그룹 4"/>
            <p:cNvGrpSpPr/>
            <p:nvPr/>
          </p:nvGrpSpPr>
          <p:grpSpPr>
            <a:xfrm>
              <a:off x="2268854" y="3392372"/>
              <a:ext cx="1726886" cy="1224136"/>
              <a:chOff x="391044" y="3140968"/>
              <a:chExt cx="1726886" cy="1224136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539552" y="3140968"/>
                <a:ext cx="1578378" cy="1224136"/>
                <a:chOff x="671042" y="4581128"/>
                <a:chExt cx="1530641" cy="1224136"/>
              </a:xfrm>
            </p:grpSpPr>
            <p:sp>
              <p:nvSpPr>
                <p:cNvPr id="9" name="모서리가 둥근 직사각형 8"/>
                <p:cNvSpPr/>
                <p:nvPr/>
              </p:nvSpPr>
              <p:spPr>
                <a:xfrm>
                  <a:off x="671042" y="4581128"/>
                  <a:ext cx="1368152" cy="122413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Vertex </a:t>
                  </a:r>
                  <a:r>
                    <a:rPr lang="en-US" altLang="ko-KR" b="1" dirty="0" err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Shader</a:t>
                  </a:r>
                  <a:endParaRPr lang="ko-KR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" name="오른쪽 화살표 9"/>
                <p:cNvSpPr/>
                <p:nvPr/>
              </p:nvSpPr>
              <p:spPr>
                <a:xfrm>
                  <a:off x="2057667" y="4941168"/>
                  <a:ext cx="144016" cy="504056"/>
                </a:xfrm>
                <a:prstGeom prst="rightArrow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8" name="오른쪽 화살표 7"/>
              <p:cNvSpPr/>
              <p:nvPr/>
            </p:nvSpPr>
            <p:spPr>
              <a:xfrm>
                <a:off x="391044" y="3501008"/>
                <a:ext cx="148508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4139952" y="3419475"/>
              <a:ext cx="7200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/>
                <a:t>…</a:t>
              </a:r>
              <a:endParaRPr lang="ko-KR" altLang="en-US" sz="4400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075377" y="1439876"/>
            <a:ext cx="1879936" cy="646331"/>
            <a:chOff x="35496" y="3610047"/>
            <a:chExt cx="1879936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35496" y="3610047"/>
              <a:ext cx="18799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ym typeface="Wingdings" pitchFamily="2" charset="2"/>
                </a:rPr>
                <a:t>in vec3 Position;</a:t>
              </a:r>
              <a:endParaRPr lang="en-US" altLang="ko-KR" dirty="0"/>
            </a:p>
            <a:p>
              <a:r>
                <a:rPr lang="en-US" altLang="ko-KR" dirty="0">
                  <a:sym typeface="Wingdings" pitchFamily="2" charset="2"/>
                </a:rPr>
                <a:t>in vec4 Color;</a:t>
              </a:r>
              <a:endParaRPr lang="en-US" altLang="ko-KR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6930" y="3661298"/>
              <a:ext cx="1805657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6931" y="3942581"/>
              <a:ext cx="1728192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04646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버텍스 </a:t>
            </a:r>
            <a:r>
              <a:rPr lang="ko-KR" altLang="en-US" dirty="0" err="1"/>
              <a:t>셰이더</a:t>
            </a:r>
            <a:r>
              <a:rPr lang="ko-KR" altLang="en-US" dirty="0"/>
              <a:t> 입력 데이터 패킹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985467" y="3573016"/>
            <a:ext cx="81906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dirty="0"/>
              <a:t>2. </a:t>
            </a:r>
            <a:r>
              <a:rPr lang="ko-KR" altLang="en-US" dirty="0"/>
              <a:t>합친</a:t>
            </a:r>
            <a:r>
              <a:rPr lang="en-US" altLang="ko-KR" dirty="0"/>
              <a:t> Array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 latinLnBrk="0"/>
            <a:r>
              <a:rPr lang="en-US" altLang="ko-KR" dirty="0"/>
              <a:t>float </a:t>
            </a:r>
            <a:r>
              <a:rPr lang="en-US" altLang="ko-KR" dirty="0" err="1"/>
              <a:t>PositionColor</a:t>
            </a:r>
            <a:r>
              <a:rPr lang="en-US" altLang="ko-KR" dirty="0"/>
              <a:t>[21] = {</a:t>
            </a:r>
            <a:r>
              <a:rPr lang="en-US" altLang="ko-KR" dirty="0">
                <a:solidFill>
                  <a:srgbClr val="0070C0"/>
                </a:solidFill>
              </a:rPr>
              <a:t>0.0, 1.0, 0.0, -1.0, -1.0, 0.0, 1.0, -1.0, 0.0, </a:t>
            </a:r>
            <a:r>
              <a:rPr lang="en-US" altLang="ko-KR" dirty="0">
                <a:solidFill>
                  <a:srgbClr val="FF0000"/>
                </a:solidFill>
              </a:rPr>
              <a:t>1.0, 1.0, 1.0, 1.0, 1.0, 0.0, 0.0, 1.0, 0.0, 0.0, 1.0, 1.0</a:t>
            </a:r>
            <a:r>
              <a:rPr lang="en-US" altLang="ko-KR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9421587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버텍스 </a:t>
            </a:r>
            <a:r>
              <a:rPr lang="ko-KR" altLang="en-US" dirty="0" err="1"/>
              <a:t>셰이더</a:t>
            </a:r>
            <a:r>
              <a:rPr lang="ko-KR" altLang="en-US" dirty="0"/>
              <a:t> 입력 데이터 패킹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0" y="1791452"/>
            <a:ext cx="90494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//OpenGL </a:t>
            </a:r>
            <a:r>
              <a:rPr lang="ko-KR" altLang="en-US" sz="1400" dirty="0"/>
              <a:t>데이터 생성</a:t>
            </a:r>
            <a:endParaRPr lang="en-US" altLang="ko-KR" sz="1400" dirty="0"/>
          </a:p>
          <a:p>
            <a:r>
              <a:rPr lang="en-US" altLang="ko-KR" sz="1400" dirty="0" err="1"/>
              <a:t>GLuint</a:t>
            </a:r>
            <a:r>
              <a:rPr lang="en-US" altLang="ko-KR" sz="1400" dirty="0"/>
              <a:t> VBO;</a:t>
            </a:r>
          </a:p>
          <a:p>
            <a:r>
              <a:rPr lang="en-US" altLang="ko-KR" sz="1400" dirty="0" err="1"/>
              <a:t>glGenBuffers</a:t>
            </a:r>
            <a:r>
              <a:rPr lang="en-US" altLang="ko-KR" sz="1400" dirty="0"/>
              <a:t>(1, &amp;VBO);</a:t>
            </a:r>
          </a:p>
          <a:p>
            <a:r>
              <a:rPr lang="en-US" altLang="ko-KR" sz="1400" dirty="0" err="1"/>
              <a:t>glBindBuffer</a:t>
            </a:r>
            <a:r>
              <a:rPr lang="en-US" altLang="ko-KR" sz="1400" dirty="0"/>
              <a:t>(GL_ARRAY_BUFFER, VBO);</a:t>
            </a:r>
          </a:p>
          <a:p>
            <a:r>
              <a:rPr lang="en-US" altLang="ko-KR" sz="1400" dirty="0" err="1"/>
              <a:t>glBufferData</a:t>
            </a:r>
            <a:r>
              <a:rPr lang="en-US" altLang="ko-KR" sz="1400" dirty="0"/>
              <a:t>(GL_ARRAY_BUFFER,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PositionColor</a:t>
            </a:r>
            <a:r>
              <a:rPr lang="en-US" altLang="ko-KR" sz="1400" dirty="0"/>
              <a:t>), </a:t>
            </a:r>
            <a:r>
              <a:rPr lang="en-US" altLang="ko-KR" sz="1400" dirty="0" err="1"/>
              <a:t>PositionColor</a:t>
            </a:r>
            <a:r>
              <a:rPr lang="en-US" altLang="ko-KR" sz="1400" dirty="0"/>
              <a:t>, GL_STATIC_DRAW);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//</a:t>
            </a:r>
            <a:r>
              <a:rPr lang="ko-KR" altLang="en-US" sz="1400" dirty="0"/>
              <a:t>사용시</a:t>
            </a:r>
            <a:endParaRPr lang="en-US" altLang="ko-KR" sz="1400" dirty="0"/>
          </a:p>
          <a:p>
            <a:pPr latinLnBrk="0"/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positionAttribID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glGetAttribLocation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gShaderProgram</a:t>
            </a:r>
            <a:r>
              <a:rPr lang="en-US" altLang="ko-KR" sz="1400" dirty="0"/>
              <a:t>, "Position");</a:t>
            </a:r>
          </a:p>
          <a:p>
            <a:pPr latinLnBrk="0"/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colorAttribID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glGetAttribLocation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gShaderProgram</a:t>
            </a:r>
            <a:r>
              <a:rPr lang="en-US" altLang="ko-KR" sz="1400" dirty="0"/>
              <a:t>, “Color");</a:t>
            </a:r>
          </a:p>
          <a:p>
            <a:pPr latinLnBrk="0"/>
            <a:endParaRPr lang="ko-KR" altLang="en-US" sz="1400" dirty="0"/>
          </a:p>
          <a:p>
            <a:pPr latinLnBrk="0"/>
            <a:r>
              <a:rPr lang="en-US" altLang="ko-KR" sz="1400" dirty="0" err="1"/>
              <a:t>glEnableVertexAttribArray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positionAttribID</a:t>
            </a:r>
            <a:r>
              <a:rPr lang="en-US" altLang="ko-KR" sz="1400" dirty="0"/>
              <a:t>);</a:t>
            </a:r>
            <a:endParaRPr lang="ko-KR" altLang="en-US" sz="1400" dirty="0"/>
          </a:p>
          <a:p>
            <a:r>
              <a:rPr lang="en-US" altLang="ko-KR" sz="1400" dirty="0" err="1"/>
              <a:t>glEnableVertexAttribArray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colorAttribID</a:t>
            </a:r>
            <a:r>
              <a:rPr lang="en-US" altLang="ko-KR" sz="1400" dirty="0"/>
              <a:t>);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glBindBuffer</a:t>
            </a:r>
            <a:r>
              <a:rPr lang="en-US" altLang="ko-KR" sz="1400" dirty="0"/>
              <a:t>(GL_ARRAY_BUFFER, VBO);</a:t>
            </a:r>
          </a:p>
          <a:p>
            <a:r>
              <a:rPr lang="en-US" altLang="ko-KR" sz="1400" dirty="0" err="1"/>
              <a:t>glVertexAttribPointer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positionAttribID</a:t>
            </a:r>
            <a:r>
              <a:rPr lang="en-US" altLang="ko-KR" sz="1400" dirty="0"/>
              <a:t>, 3, GL_FLOAT, GL_FALSE, </a:t>
            </a:r>
            <a:r>
              <a:rPr lang="en-US" altLang="ko-KR" sz="1400" dirty="0">
                <a:solidFill>
                  <a:srgbClr val="FF0000"/>
                </a:solidFill>
              </a:rPr>
              <a:t>0</a:t>
            </a:r>
            <a:r>
              <a:rPr lang="en-US" altLang="ko-KR" sz="1400" dirty="0"/>
              <a:t>, 0); </a:t>
            </a:r>
          </a:p>
          <a:p>
            <a:r>
              <a:rPr lang="en-US" altLang="ko-KR" sz="1400" dirty="0" err="1"/>
              <a:t>glVertexAttribPointer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colorAttribID</a:t>
            </a:r>
            <a:r>
              <a:rPr lang="en-US" altLang="ko-KR" sz="1400" dirty="0"/>
              <a:t>, 4, GL_FLOAT, GL_FALSE, </a:t>
            </a:r>
            <a:r>
              <a:rPr lang="en-US" altLang="ko-KR" sz="1400" dirty="0">
                <a:solidFill>
                  <a:srgbClr val="FF0000"/>
                </a:solidFill>
              </a:rPr>
              <a:t>0</a:t>
            </a:r>
            <a:r>
              <a:rPr lang="en-US" altLang="ko-KR" sz="1400" dirty="0"/>
              <a:t>, 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</a:rPr>
              <a:t>GLvoid</a:t>
            </a:r>
            <a:r>
              <a:rPr lang="en-US" altLang="ko-KR" sz="1400" dirty="0">
                <a:solidFill>
                  <a:srgbClr val="FF0000"/>
                </a:solidFill>
              </a:rPr>
              <a:t>*)(9*</a:t>
            </a:r>
            <a:r>
              <a:rPr lang="en-US" altLang="ko-KR" sz="1400" dirty="0" err="1">
                <a:solidFill>
                  <a:srgbClr val="FF0000"/>
                </a:solidFill>
              </a:rPr>
              <a:t>sizeof</a:t>
            </a:r>
            <a:r>
              <a:rPr lang="en-US" altLang="ko-KR" sz="1400" dirty="0">
                <a:solidFill>
                  <a:srgbClr val="FF0000"/>
                </a:solidFill>
              </a:rPr>
              <a:t>(float))</a:t>
            </a:r>
            <a:r>
              <a:rPr lang="en-US" altLang="ko-KR" sz="1400" dirty="0"/>
              <a:t>);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glDrawArrays</a:t>
            </a:r>
            <a:r>
              <a:rPr lang="en-US" altLang="ko-KR" sz="1400" dirty="0"/>
              <a:t>(GL_TRIANGLES, 0, 3);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7982264" y="1160341"/>
            <a:ext cx="2591178" cy="1224136"/>
            <a:chOff x="2268854" y="3392372"/>
            <a:chExt cx="2591178" cy="1224136"/>
          </a:xfrm>
        </p:grpSpPr>
        <p:grpSp>
          <p:nvGrpSpPr>
            <p:cNvPr id="5" name="그룹 4"/>
            <p:cNvGrpSpPr/>
            <p:nvPr/>
          </p:nvGrpSpPr>
          <p:grpSpPr>
            <a:xfrm>
              <a:off x="2268854" y="3392372"/>
              <a:ext cx="1726886" cy="1224136"/>
              <a:chOff x="391044" y="3140968"/>
              <a:chExt cx="1726886" cy="1224136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539552" y="3140968"/>
                <a:ext cx="1578378" cy="1224136"/>
                <a:chOff x="671042" y="4581128"/>
                <a:chExt cx="1530641" cy="1224136"/>
              </a:xfrm>
            </p:grpSpPr>
            <p:sp>
              <p:nvSpPr>
                <p:cNvPr id="9" name="모서리가 둥근 직사각형 8"/>
                <p:cNvSpPr/>
                <p:nvPr/>
              </p:nvSpPr>
              <p:spPr>
                <a:xfrm>
                  <a:off x="671042" y="4581128"/>
                  <a:ext cx="1368152" cy="122413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Vertex </a:t>
                  </a:r>
                  <a:r>
                    <a:rPr lang="en-US" altLang="ko-KR" b="1" dirty="0" err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Shader</a:t>
                  </a:r>
                  <a:endParaRPr lang="ko-KR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" name="오른쪽 화살표 9"/>
                <p:cNvSpPr/>
                <p:nvPr/>
              </p:nvSpPr>
              <p:spPr>
                <a:xfrm>
                  <a:off x="2057667" y="4941168"/>
                  <a:ext cx="144016" cy="504056"/>
                </a:xfrm>
                <a:prstGeom prst="rightArrow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8" name="오른쪽 화살표 7"/>
              <p:cNvSpPr/>
              <p:nvPr/>
            </p:nvSpPr>
            <p:spPr>
              <a:xfrm>
                <a:off x="391044" y="3501008"/>
                <a:ext cx="148508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4139952" y="3419475"/>
              <a:ext cx="7200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/>
                <a:t>…</a:t>
              </a:r>
              <a:endParaRPr lang="ko-KR" altLang="en-US" sz="4400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075377" y="1439876"/>
            <a:ext cx="1879936" cy="646331"/>
            <a:chOff x="35496" y="3610047"/>
            <a:chExt cx="1879936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35496" y="3610047"/>
              <a:ext cx="18799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ym typeface="Wingdings" pitchFamily="2" charset="2"/>
                </a:rPr>
                <a:t>in vec3 Position;</a:t>
              </a:r>
              <a:endParaRPr lang="en-US" altLang="ko-KR" dirty="0"/>
            </a:p>
            <a:p>
              <a:r>
                <a:rPr lang="en-US" altLang="ko-KR" dirty="0">
                  <a:sym typeface="Wingdings" pitchFamily="2" charset="2"/>
                </a:rPr>
                <a:t>in vec4 Color;</a:t>
              </a:r>
              <a:endParaRPr lang="en-US" altLang="ko-KR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6930" y="3661298"/>
              <a:ext cx="1805657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6931" y="3942581"/>
              <a:ext cx="1728192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49446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126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Shader</a:t>
            </a:r>
            <a:r>
              <a:rPr lang="en-US" altLang="ko-KR" dirty="0"/>
              <a:t> </a:t>
            </a:r>
            <a:r>
              <a:rPr lang="ko-KR" altLang="en-US" dirty="0"/>
              <a:t>입출력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2783632" y="1626493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581390" y="4171131"/>
            <a:ext cx="1410821" cy="12241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Primitive Assembly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151205" y="4171131"/>
            <a:ext cx="1753365" cy="12241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Rasterization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Interpolation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5003371" y="4531171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꺾인 연결선 8"/>
          <p:cNvCxnSpPr>
            <a:stCxn id="4" idx="3"/>
            <a:endCxn id="5" idx="1"/>
          </p:cNvCxnSpPr>
          <p:nvPr/>
        </p:nvCxnSpPr>
        <p:spPr>
          <a:xfrm flipH="1">
            <a:off x="3581390" y="2670609"/>
            <a:ext cx="1911757" cy="2112590"/>
          </a:xfrm>
          <a:prstGeom prst="bentConnector5">
            <a:avLst>
              <a:gd name="adj1" fmla="val -11958"/>
              <a:gd name="adj2" fmla="val 60226"/>
              <a:gd name="adj3" fmla="val 11195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7800178" y="1640210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꺾인 연결선 11"/>
          <p:cNvCxnSpPr>
            <a:stCxn id="6" idx="3"/>
            <a:endCxn id="10" idx="1"/>
          </p:cNvCxnSpPr>
          <p:nvPr/>
        </p:nvCxnSpPr>
        <p:spPr>
          <a:xfrm flipV="1">
            <a:off x="6904570" y="2684327"/>
            <a:ext cx="895609" cy="209887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615654" y="2082893"/>
            <a:ext cx="13148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사용자가 정의한 </a:t>
            </a:r>
            <a:r>
              <a:rPr lang="en-US" altLang="ko-KR" dirty="0">
                <a:solidFill>
                  <a:srgbClr val="FF0000"/>
                </a:solidFill>
              </a:rPr>
              <a:t>VS </a:t>
            </a:r>
            <a:r>
              <a:rPr lang="ko-KR" altLang="en-US" dirty="0">
                <a:solidFill>
                  <a:srgbClr val="FF0000"/>
                </a:solidFill>
              </a:rPr>
              <a:t>입력 값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516866" y="2813356"/>
            <a:ext cx="12833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사용자가 정의한 </a:t>
            </a:r>
            <a:r>
              <a:rPr lang="en-US" altLang="ko-KR" dirty="0">
                <a:solidFill>
                  <a:srgbClr val="FF0000"/>
                </a:solidFill>
              </a:rPr>
              <a:t>FS </a:t>
            </a:r>
            <a:r>
              <a:rPr lang="ko-KR" altLang="en-US" dirty="0">
                <a:solidFill>
                  <a:srgbClr val="FF0000"/>
                </a:solidFill>
              </a:rPr>
              <a:t>입력 값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279576" y="4171131"/>
            <a:ext cx="13018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사용자가 정의한 </a:t>
            </a:r>
            <a:r>
              <a:rPr lang="en-US" altLang="ko-KR" dirty="0">
                <a:solidFill>
                  <a:srgbClr val="FF0000"/>
                </a:solidFill>
              </a:rPr>
              <a:t>VS</a:t>
            </a:r>
            <a:r>
              <a:rPr lang="ko-KR" altLang="en-US" dirty="0">
                <a:solidFill>
                  <a:srgbClr val="FF0000"/>
                </a:solidFill>
              </a:rPr>
              <a:t>출력 값</a:t>
            </a:r>
            <a:endParaRPr lang="en-US" altLang="ko-KR" dirty="0">
              <a:solidFill>
                <a:srgbClr val="FF0000"/>
              </a:solidFill>
            </a:endParaRPr>
          </a:p>
        </p:txBody>
      </p:sp>
      <p:cxnSp>
        <p:nvCxnSpPr>
          <p:cNvPr id="24" name="꺾인 연결선 23"/>
          <p:cNvCxnSpPr>
            <a:stCxn id="10" idx="3"/>
          </p:cNvCxnSpPr>
          <p:nvPr/>
        </p:nvCxnSpPr>
        <p:spPr>
          <a:xfrm flipH="1">
            <a:off x="8976320" y="2684327"/>
            <a:ext cx="1533372" cy="2410135"/>
          </a:xfrm>
          <a:prstGeom prst="bentConnector4">
            <a:avLst>
              <a:gd name="adj1" fmla="val -6211"/>
              <a:gd name="adj2" fmla="val 7166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8099638" y="5094461"/>
            <a:ext cx="1753365" cy="12241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472264" y="4069506"/>
            <a:ext cx="13807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사용자가 정의한 </a:t>
            </a:r>
            <a:r>
              <a:rPr lang="en-US" altLang="ko-KR" dirty="0">
                <a:solidFill>
                  <a:srgbClr val="FF0000"/>
                </a:solidFill>
              </a:rPr>
              <a:t>FS </a:t>
            </a:r>
            <a:r>
              <a:rPr lang="ko-KR" altLang="en-US" dirty="0">
                <a:solidFill>
                  <a:srgbClr val="FF0000"/>
                </a:solidFill>
              </a:rPr>
              <a:t>출력 값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711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프래그먼트 </a:t>
            </a:r>
            <a:r>
              <a:rPr lang="ko-KR" altLang="en-US" dirty="0" err="1"/>
              <a:t>셰이더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664" y="1772817"/>
            <a:ext cx="6480720" cy="24648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75520" y="4509120"/>
            <a:ext cx="8784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dirty="0"/>
              <a:t>버텍스 </a:t>
            </a:r>
            <a:r>
              <a:rPr lang="ko-KR" altLang="en-US" dirty="0" err="1"/>
              <a:t>셰이더의</a:t>
            </a:r>
            <a:r>
              <a:rPr lang="ko-KR" altLang="en-US" dirty="0"/>
              <a:t> 출력과 프래그먼트 </a:t>
            </a:r>
            <a:r>
              <a:rPr lang="ko-KR" altLang="en-US" dirty="0" err="1"/>
              <a:t>셰이더</a:t>
            </a:r>
            <a:r>
              <a:rPr lang="ko-KR" altLang="en-US" dirty="0"/>
              <a:t> 입력의 타입은 서로 같아야 함</a:t>
            </a:r>
            <a:endParaRPr lang="en-US" altLang="ko-KR" dirty="0"/>
          </a:p>
          <a:p>
            <a:pPr algn="ctr" latinLnBrk="0"/>
            <a:endParaRPr lang="en-US" altLang="ko-KR" dirty="0"/>
          </a:p>
          <a:p>
            <a:pPr algn="ctr" latinLnBrk="0"/>
            <a:r>
              <a:rPr lang="en-US" altLang="ko-KR" dirty="0"/>
              <a:t>vertex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/>
              <a:t> </a:t>
            </a:r>
            <a:r>
              <a:rPr lang="en-US" altLang="ko-KR" dirty="0"/>
              <a:t>primitive </a:t>
            </a:r>
            <a:r>
              <a:rPr lang="en-US" altLang="ko-KR" dirty="0">
                <a:sym typeface="Wingdings" panose="05000000000000000000" pitchFamily="2" charset="2"/>
              </a:rPr>
              <a:t> fragments </a:t>
            </a:r>
            <a:r>
              <a:rPr lang="ko-KR" altLang="en-US" dirty="0"/>
              <a:t>과정에서 따라서 </a:t>
            </a:r>
            <a:r>
              <a:rPr lang="ko-KR" altLang="en-US" dirty="0">
                <a:solidFill>
                  <a:srgbClr val="FF0000"/>
                </a:solidFill>
              </a:rPr>
              <a:t>보간</a:t>
            </a:r>
            <a:r>
              <a:rPr lang="ko-KR" altLang="en-US" dirty="0"/>
              <a:t>이 일어남</a:t>
            </a:r>
          </a:p>
        </p:txBody>
      </p:sp>
    </p:spTree>
    <p:extLst>
      <p:ext uri="{BB962C8B-B14F-4D97-AF65-F5344CB8AC3E}">
        <p14:creationId xmlns:p14="http://schemas.microsoft.com/office/powerpoint/2010/main" val="2233846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968064"/>
              </p:ext>
            </p:extLst>
          </p:nvPr>
        </p:nvGraphicFramePr>
        <p:xfrm>
          <a:off x="6936432" y="2237497"/>
          <a:ext cx="3552056" cy="33281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0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0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0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0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0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0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프래그먼트 </a:t>
            </a:r>
            <a:r>
              <a:rPr lang="ko-KR" altLang="en-US" dirty="0" err="1"/>
              <a:t>셰이더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2717776" y="4872497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503712" y="2852936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187008" y="3716903"/>
            <a:ext cx="177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Primitive : LINE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8341604" y="4872497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9127540" y="2852936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631504" y="2204865"/>
            <a:ext cx="3555504" cy="332916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3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616066"/>
              </p:ext>
            </p:extLst>
          </p:nvPr>
        </p:nvGraphicFramePr>
        <p:xfrm>
          <a:off x="6936432" y="2732261"/>
          <a:ext cx="3552056" cy="33281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0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0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0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0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0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0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프래그먼트 </a:t>
            </a:r>
            <a:r>
              <a:rPr lang="ko-KR" altLang="en-US" dirty="0" err="1"/>
              <a:t>셰이더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버텍스는</a:t>
            </a:r>
            <a:r>
              <a:rPr lang="ko-KR" altLang="en-US" dirty="0"/>
              <a:t> 두 개이지만 </a:t>
            </a:r>
            <a:r>
              <a:rPr lang="ko-KR" altLang="en-US" dirty="0" err="1"/>
              <a:t>보간된</a:t>
            </a:r>
            <a:r>
              <a:rPr lang="ko-KR" altLang="en-US" dirty="0"/>
              <a:t> </a:t>
            </a:r>
            <a:r>
              <a:rPr lang="ko-KR" altLang="en-US" dirty="0" err="1"/>
              <a:t>프래그먼트는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개</a:t>
            </a:r>
          </a:p>
        </p:txBody>
      </p:sp>
      <p:sp>
        <p:nvSpPr>
          <p:cNvPr id="6" name="타원 5"/>
          <p:cNvSpPr/>
          <p:nvPr/>
        </p:nvSpPr>
        <p:spPr>
          <a:xfrm>
            <a:off x="2717776" y="5367261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503712" y="3347700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187008" y="4211667"/>
            <a:ext cx="177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Primitive : LINE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8341604" y="5367261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9118015" y="3347700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631504" y="2699629"/>
            <a:ext cx="3555504" cy="332916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오른쪽 화살표 2"/>
          <p:cNvSpPr/>
          <p:nvPr/>
        </p:nvSpPr>
        <p:spPr>
          <a:xfrm>
            <a:off x="5735960" y="4715853"/>
            <a:ext cx="792088" cy="65140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8448675" y="3448051"/>
            <a:ext cx="781050" cy="2019301"/>
          </a:xfrm>
          <a:prstGeom prst="line">
            <a:avLst/>
          </a:prstGeom>
          <a:ln w="2381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51784" y="6235749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/>
              <a:t>총 </a:t>
            </a:r>
            <a:r>
              <a:rPr lang="en-US" altLang="ko-KR" dirty="0"/>
              <a:t>10</a:t>
            </a:r>
            <a:r>
              <a:rPr lang="ko-KR" altLang="en-US" dirty="0"/>
              <a:t>번의 프래그먼트 </a:t>
            </a:r>
            <a:r>
              <a:rPr lang="ko-KR" altLang="en-US" dirty="0" err="1"/>
              <a:t>셰이더가</a:t>
            </a:r>
            <a:r>
              <a:rPr lang="ko-KR" altLang="en-US" dirty="0"/>
              <a:t> 동작함 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73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프래그먼트 </a:t>
            </a:r>
            <a:r>
              <a:rPr lang="ko-KR" altLang="en-US" dirty="0" err="1"/>
              <a:t>셰이더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915044" y="1916832"/>
            <a:ext cx="8330218" cy="1224136"/>
            <a:chOff x="391044" y="3140968"/>
            <a:chExt cx="8330218" cy="1224136"/>
          </a:xfrm>
        </p:grpSpPr>
        <p:grpSp>
          <p:nvGrpSpPr>
            <p:cNvPr id="6" name="그룹 5"/>
            <p:cNvGrpSpPr/>
            <p:nvPr/>
          </p:nvGrpSpPr>
          <p:grpSpPr>
            <a:xfrm>
              <a:off x="539552" y="3140968"/>
              <a:ext cx="8033202" cy="1224136"/>
              <a:chOff x="671042" y="4581128"/>
              <a:chExt cx="7790243" cy="1224136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Vertex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" name="모서리가 둥근 직사각형 9"/>
              <p:cNvSpPr/>
              <p:nvPr/>
            </p:nvSpPr>
            <p:spPr>
              <a:xfrm>
                <a:off x="2200897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Primitive Assembly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>
                <a:off x="3723234" y="4581128"/>
                <a:ext cx="1700336" cy="1224136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Rasterization</a:t>
                </a:r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and Interpolation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5586348" y="4581128"/>
                <a:ext cx="1359768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Fragment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7101517" y="4581128"/>
                <a:ext cx="1359768" cy="1224136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Frame Buffer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" name="오른쪽 화살표 13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" name="오른쪽 화살표 14"/>
              <p:cNvSpPr/>
              <p:nvPr/>
            </p:nvSpPr>
            <p:spPr>
              <a:xfrm>
                <a:off x="3579873" y="4941168"/>
                <a:ext cx="144016" cy="504056"/>
              </a:xfrm>
              <a:prstGeom prst="right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" name="오른쪽 화살표 15"/>
              <p:cNvSpPr/>
              <p:nvPr/>
            </p:nvSpPr>
            <p:spPr>
              <a:xfrm>
                <a:off x="5442044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" name="오른쪽 화살표 16"/>
              <p:cNvSpPr/>
              <p:nvPr/>
            </p:nvSpPr>
            <p:spPr>
              <a:xfrm>
                <a:off x="6955352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" name="오른쪽 화살표 6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오른쪽 화살표 7"/>
            <p:cNvSpPr/>
            <p:nvPr/>
          </p:nvSpPr>
          <p:spPr>
            <a:xfrm>
              <a:off x="8572754" y="3501008"/>
              <a:ext cx="148508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208" y="4365104"/>
            <a:ext cx="3973142" cy="1511106"/>
          </a:xfrm>
          <a:prstGeom prst="rect">
            <a:avLst/>
          </a:prstGeom>
        </p:spPr>
      </p:pic>
      <p:sp>
        <p:nvSpPr>
          <p:cNvPr id="19" name="모서리가 둥근 직사각형 18"/>
          <p:cNvSpPr/>
          <p:nvPr/>
        </p:nvSpPr>
        <p:spPr>
          <a:xfrm>
            <a:off x="1943857" y="3760837"/>
            <a:ext cx="796580" cy="7261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sz="1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915044" y="5169822"/>
            <a:ext cx="796580" cy="7261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sz="1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2" name="직선 화살표 연결선 21"/>
          <p:cNvCxnSpPr>
            <a:stCxn id="19" idx="3"/>
          </p:cNvCxnSpPr>
          <p:nvPr/>
        </p:nvCxnSpPr>
        <p:spPr>
          <a:xfrm>
            <a:off x="2740438" y="4123928"/>
            <a:ext cx="1123315" cy="529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20" idx="3"/>
          </p:cNvCxnSpPr>
          <p:nvPr/>
        </p:nvCxnSpPr>
        <p:spPr>
          <a:xfrm>
            <a:off x="2711625" y="5532914"/>
            <a:ext cx="762749" cy="563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03512" y="3760837"/>
            <a:ext cx="14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687710" y="5156504"/>
            <a:ext cx="14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7980903" y="3498702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9011544" y="3498702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7980903" y="4106853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9011544" y="4106853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7980903" y="4699661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9011544" y="4699661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7980903" y="5307812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9011544" y="5307812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968209" y="5905848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998850" y="5905848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9" name="직선 화살표 연결선 38"/>
          <p:cNvCxnSpPr>
            <a:stCxn id="27" idx="1"/>
          </p:cNvCxnSpPr>
          <p:nvPr/>
        </p:nvCxnSpPr>
        <p:spPr>
          <a:xfrm flipH="1">
            <a:off x="6312024" y="3756954"/>
            <a:ext cx="1668878" cy="89618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28" idx="1"/>
          </p:cNvCxnSpPr>
          <p:nvPr/>
        </p:nvCxnSpPr>
        <p:spPr>
          <a:xfrm flipH="1">
            <a:off x="6506589" y="3756954"/>
            <a:ext cx="2504955" cy="89618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0" idx="1"/>
          </p:cNvCxnSpPr>
          <p:nvPr/>
        </p:nvCxnSpPr>
        <p:spPr>
          <a:xfrm flipH="1">
            <a:off x="6240016" y="4365104"/>
            <a:ext cx="1740886" cy="5040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31" idx="1"/>
          </p:cNvCxnSpPr>
          <p:nvPr/>
        </p:nvCxnSpPr>
        <p:spPr>
          <a:xfrm flipH="1">
            <a:off x="6456041" y="4365104"/>
            <a:ext cx="2555503" cy="5184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32" idx="1"/>
          </p:cNvCxnSpPr>
          <p:nvPr/>
        </p:nvCxnSpPr>
        <p:spPr>
          <a:xfrm flipH="1">
            <a:off x="6312024" y="4957912"/>
            <a:ext cx="1668878" cy="552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33" idx="1"/>
          </p:cNvCxnSpPr>
          <p:nvPr/>
        </p:nvCxnSpPr>
        <p:spPr>
          <a:xfrm flipH="1">
            <a:off x="6087617" y="4957913"/>
            <a:ext cx="2923926" cy="25825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34" idx="1"/>
          </p:cNvCxnSpPr>
          <p:nvPr/>
        </p:nvCxnSpPr>
        <p:spPr>
          <a:xfrm flipH="1" flipV="1">
            <a:off x="6312024" y="5216163"/>
            <a:ext cx="1668878" cy="3499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35" idx="1"/>
          </p:cNvCxnSpPr>
          <p:nvPr/>
        </p:nvCxnSpPr>
        <p:spPr>
          <a:xfrm flipH="1" flipV="1">
            <a:off x="6087617" y="5391113"/>
            <a:ext cx="2923926" cy="1749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36" idx="1"/>
          </p:cNvCxnSpPr>
          <p:nvPr/>
        </p:nvCxnSpPr>
        <p:spPr>
          <a:xfrm flipH="1" flipV="1">
            <a:off x="6312024" y="5391113"/>
            <a:ext cx="1656184" cy="7729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36" idx="3"/>
          </p:cNvCxnSpPr>
          <p:nvPr/>
        </p:nvCxnSpPr>
        <p:spPr>
          <a:xfrm flipH="1" flipV="1">
            <a:off x="6087617" y="5589241"/>
            <a:ext cx="2421432" cy="57485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572823" y="3498701"/>
            <a:ext cx="36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8649333" y="3498701"/>
            <a:ext cx="36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572823" y="4106852"/>
            <a:ext cx="36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8649333" y="4106852"/>
            <a:ext cx="36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7560129" y="4698866"/>
            <a:ext cx="36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8636639" y="4698866"/>
            <a:ext cx="36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7560129" y="5307017"/>
            <a:ext cx="36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8636639" y="5307017"/>
            <a:ext cx="483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572823" y="5906194"/>
            <a:ext cx="539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11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8649333" y="5906194"/>
            <a:ext cx="543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0967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프래그먼트 </a:t>
            </a:r>
            <a:r>
              <a:rPr lang="ko-KR" altLang="en-US" dirty="0" err="1"/>
              <a:t>셰이더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915044" y="1916832"/>
            <a:ext cx="8330218" cy="1224136"/>
            <a:chOff x="391044" y="3140968"/>
            <a:chExt cx="8330218" cy="1224136"/>
          </a:xfrm>
        </p:grpSpPr>
        <p:grpSp>
          <p:nvGrpSpPr>
            <p:cNvPr id="6" name="그룹 5"/>
            <p:cNvGrpSpPr/>
            <p:nvPr/>
          </p:nvGrpSpPr>
          <p:grpSpPr>
            <a:xfrm>
              <a:off x="539552" y="3140968"/>
              <a:ext cx="8033202" cy="1224136"/>
              <a:chOff x="671042" y="4581128"/>
              <a:chExt cx="7790243" cy="1224136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Vertex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" name="모서리가 둥근 직사각형 9"/>
              <p:cNvSpPr/>
              <p:nvPr/>
            </p:nvSpPr>
            <p:spPr>
              <a:xfrm>
                <a:off x="2200897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Primitive Assembly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>
                <a:off x="3723234" y="4581128"/>
                <a:ext cx="1700336" cy="1224136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Rasterization</a:t>
                </a:r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and Interpolation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5586348" y="4581128"/>
                <a:ext cx="1359768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Fragment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7101517" y="4581128"/>
                <a:ext cx="1359768" cy="1224136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Frame Buffer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" name="오른쪽 화살표 13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" name="오른쪽 화살표 14"/>
              <p:cNvSpPr/>
              <p:nvPr/>
            </p:nvSpPr>
            <p:spPr>
              <a:xfrm>
                <a:off x="3579873" y="4941168"/>
                <a:ext cx="144016" cy="504056"/>
              </a:xfrm>
              <a:prstGeom prst="right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" name="오른쪽 화살표 15"/>
              <p:cNvSpPr/>
              <p:nvPr/>
            </p:nvSpPr>
            <p:spPr>
              <a:xfrm>
                <a:off x="5442044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" name="오른쪽 화살표 16"/>
              <p:cNvSpPr/>
              <p:nvPr/>
            </p:nvSpPr>
            <p:spPr>
              <a:xfrm>
                <a:off x="6955352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" name="오른쪽 화살표 6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오른쪽 화살표 7"/>
            <p:cNvSpPr/>
            <p:nvPr/>
          </p:nvSpPr>
          <p:spPr>
            <a:xfrm>
              <a:off x="8572754" y="3501008"/>
              <a:ext cx="148508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208" y="4365104"/>
            <a:ext cx="3973142" cy="1511106"/>
          </a:xfrm>
          <a:prstGeom prst="rect">
            <a:avLst/>
          </a:prstGeom>
        </p:spPr>
      </p:pic>
      <p:sp>
        <p:nvSpPr>
          <p:cNvPr id="19" name="모서리가 둥근 직사각형 18"/>
          <p:cNvSpPr/>
          <p:nvPr/>
        </p:nvSpPr>
        <p:spPr>
          <a:xfrm>
            <a:off x="1943857" y="3760837"/>
            <a:ext cx="796580" cy="7261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sz="1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915044" y="5169822"/>
            <a:ext cx="796580" cy="7261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sz="1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2" name="직선 화살표 연결선 21"/>
          <p:cNvCxnSpPr>
            <a:stCxn id="19" idx="3"/>
          </p:cNvCxnSpPr>
          <p:nvPr/>
        </p:nvCxnSpPr>
        <p:spPr>
          <a:xfrm>
            <a:off x="2740438" y="4123928"/>
            <a:ext cx="1123315" cy="529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20" idx="3"/>
          </p:cNvCxnSpPr>
          <p:nvPr/>
        </p:nvCxnSpPr>
        <p:spPr>
          <a:xfrm>
            <a:off x="2711625" y="5532914"/>
            <a:ext cx="762749" cy="563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03512" y="3760837"/>
            <a:ext cx="14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687710" y="5156504"/>
            <a:ext cx="14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7980903" y="3498702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9408361" y="3498702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7980903" y="4106853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9408361" y="4106853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7980903" y="4699661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9408361" y="4699661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7980903" y="5307812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9408361" y="5307812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968209" y="5905848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9395667" y="5905848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9" name="직선 화살표 연결선 38"/>
          <p:cNvCxnSpPr>
            <a:stCxn id="27" idx="1"/>
          </p:cNvCxnSpPr>
          <p:nvPr/>
        </p:nvCxnSpPr>
        <p:spPr>
          <a:xfrm flipH="1">
            <a:off x="6312024" y="3756954"/>
            <a:ext cx="1668878" cy="89618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28" idx="1"/>
          </p:cNvCxnSpPr>
          <p:nvPr/>
        </p:nvCxnSpPr>
        <p:spPr>
          <a:xfrm flipH="1">
            <a:off x="6484434" y="3756954"/>
            <a:ext cx="2923926" cy="9419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0" idx="1"/>
          </p:cNvCxnSpPr>
          <p:nvPr/>
        </p:nvCxnSpPr>
        <p:spPr>
          <a:xfrm flipH="1">
            <a:off x="6240016" y="4365104"/>
            <a:ext cx="1740886" cy="5040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31" idx="1"/>
          </p:cNvCxnSpPr>
          <p:nvPr/>
        </p:nvCxnSpPr>
        <p:spPr>
          <a:xfrm flipH="1">
            <a:off x="6484434" y="4365104"/>
            <a:ext cx="2923926" cy="5040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32" idx="1"/>
          </p:cNvCxnSpPr>
          <p:nvPr/>
        </p:nvCxnSpPr>
        <p:spPr>
          <a:xfrm flipH="1">
            <a:off x="6312024" y="4957912"/>
            <a:ext cx="1668878" cy="552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33" idx="1"/>
          </p:cNvCxnSpPr>
          <p:nvPr/>
        </p:nvCxnSpPr>
        <p:spPr>
          <a:xfrm flipH="1">
            <a:off x="6087618" y="4957913"/>
            <a:ext cx="3320743" cy="25825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34" idx="1"/>
          </p:cNvCxnSpPr>
          <p:nvPr/>
        </p:nvCxnSpPr>
        <p:spPr>
          <a:xfrm flipH="1" flipV="1">
            <a:off x="6312024" y="5216163"/>
            <a:ext cx="1668878" cy="3499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35" idx="1"/>
          </p:cNvCxnSpPr>
          <p:nvPr/>
        </p:nvCxnSpPr>
        <p:spPr>
          <a:xfrm flipH="1" flipV="1">
            <a:off x="6087618" y="5391113"/>
            <a:ext cx="3320743" cy="1749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36" idx="1"/>
          </p:cNvCxnSpPr>
          <p:nvPr/>
        </p:nvCxnSpPr>
        <p:spPr>
          <a:xfrm flipH="1" flipV="1">
            <a:off x="6312024" y="5391113"/>
            <a:ext cx="1656184" cy="7729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36" idx="3"/>
          </p:cNvCxnSpPr>
          <p:nvPr/>
        </p:nvCxnSpPr>
        <p:spPr>
          <a:xfrm flipH="1" flipV="1">
            <a:off x="6087617" y="5589241"/>
            <a:ext cx="2421432" cy="57485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572823" y="3498701"/>
            <a:ext cx="36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9046150" y="3498701"/>
            <a:ext cx="36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572823" y="4106852"/>
            <a:ext cx="36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9046150" y="4106852"/>
            <a:ext cx="36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7560129" y="4698866"/>
            <a:ext cx="36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9033456" y="4698866"/>
            <a:ext cx="36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7560129" y="5307017"/>
            <a:ext cx="36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9033456" y="5307017"/>
            <a:ext cx="483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572823" y="5906194"/>
            <a:ext cx="539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11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9046150" y="5906194"/>
            <a:ext cx="543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963273" y="451499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solidFill>
                  <a:srgbClr val="FF0000"/>
                </a:solidFill>
              </a:rPr>
              <a:t>0.0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602196" y="550037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solidFill>
                  <a:srgbClr val="FF0000"/>
                </a:solidFill>
              </a:rPr>
              <a:t>1.0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238628" y="3387620"/>
            <a:ext cx="794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solidFill>
                  <a:srgbClr val="FF0000"/>
                </a:solidFill>
              </a:rPr>
              <a:t>0.01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697173" y="3382197"/>
            <a:ext cx="791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solidFill>
                  <a:srgbClr val="FF0000"/>
                </a:solidFill>
              </a:rPr>
              <a:t>0.02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246715" y="3991437"/>
            <a:ext cx="657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solidFill>
                  <a:srgbClr val="FF0000"/>
                </a:solidFill>
              </a:rPr>
              <a:t>0.31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9705260" y="3986014"/>
            <a:ext cx="6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solidFill>
                  <a:srgbClr val="FF0000"/>
                </a:solidFill>
              </a:rPr>
              <a:t>0.35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238629" y="4596076"/>
            <a:ext cx="794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solidFill>
                  <a:srgbClr val="FF0000"/>
                </a:solidFill>
              </a:rPr>
              <a:t>0.51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697174" y="4590653"/>
            <a:ext cx="791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solidFill>
                  <a:srgbClr val="FF0000"/>
                </a:solidFill>
              </a:rPr>
              <a:t>0.71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246716" y="5199893"/>
            <a:ext cx="657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solidFill>
                  <a:srgbClr val="FF0000"/>
                </a:solidFill>
              </a:rPr>
              <a:t>0.75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705261" y="5194470"/>
            <a:ext cx="6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solidFill>
                  <a:srgbClr val="FF0000"/>
                </a:solidFill>
              </a:rPr>
              <a:t>0.85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218140" y="5805497"/>
            <a:ext cx="657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solidFill>
                  <a:srgbClr val="FF0000"/>
                </a:solidFill>
              </a:rPr>
              <a:t>0.88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676685" y="5800074"/>
            <a:ext cx="6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solidFill>
                  <a:srgbClr val="FF0000"/>
                </a:solidFill>
              </a:rPr>
              <a:t>1.0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182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latinLnBrk="0"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1799</TotalTime>
  <Words>1783</Words>
  <Application>Microsoft Office PowerPoint</Application>
  <PresentationFormat>와이드스크린</PresentationFormat>
  <Paragraphs>363</Paragraphs>
  <Slides>37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1" baseType="lpstr">
      <vt:lpstr>맑은 고딕</vt:lpstr>
      <vt:lpstr>Arial</vt:lpstr>
      <vt:lpstr>Cambria Math</vt:lpstr>
      <vt:lpstr>Office 테마</vt:lpstr>
      <vt:lpstr>셰이더 프로그래밍</vt:lpstr>
      <vt:lpstr>개요</vt:lpstr>
      <vt:lpstr>프래그먼트 셰이더</vt:lpstr>
      <vt:lpstr>Shader 입출력</vt:lpstr>
      <vt:lpstr>프래그먼트 셰이더</vt:lpstr>
      <vt:lpstr>프래그먼트 셰이더</vt:lpstr>
      <vt:lpstr>프래그먼트 셰이더</vt:lpstr>
      <vt:lpstr>프래그먼트 셰이더</vt:lpstr>
      <vt:lpstr>프래그먼트 셰이더</vt:lpstr>
      <vt:lpstr>Storage Qualifier</vt:lpstr>
      <vt:lpstr>Storage Qualifier</vt:lpstr>
      <vt:lpstr>Storage Qualifier</vt:lpstr>
      <vt:lpstr>Storage Qualifier(in/out)</vt:lpstr>
      <vt:lpstr>Storage Qualifier(in/out)</vt:lpstr>
      <vt:lpstr>Storage Qualifier(in/out)</vt:lpstr>
      <vt:lpstr>Storage Qualifier(in/out)</vt:lpstr>
      <vt:lpstr>Storage Qualifier(in/out)</vt:lpstr>
      <vt:lpstr>Storage Qualifier(in/out)</vt:lpstr>
      <vt:lpstr>Storage Qualifier(uniform)</vt:lpstr>
      <vt:lpstr>Storage Qualifier(const)</vt:lpstr>
      <vt:lpstr>Storage Qualifier 사용</vt:lpstr>
      <vt:lpstr>Storage Qualifier 사용</vt:lpstr>
      <vt:lpstr>실습</vt:lpstr>
      <vt:lpstr>실습</vt:lpstr>
      <vt:lpstr>PowerPoint 프레젠테이션</vt:lpstr>
      <vt:lpstr>PowerPoint 프레젠테이션</vt:lpstr>
      <vt:lpstr>버텍스 셰이더 입력 데이터 패킹</vt:lpstr>
      <vt:lpstr>버텍스 셰이더 입력 데이터 패킹</vt:lpstr>
      <vt:lpstr>버텍스 셰이더 입력 데이터 패킹</vt:lpstr>
      <vt:lpstr>버텍스 셰이더 입력 데이터 패킹</vt:lpstr>
      <vt:lpstr>버텍스 셰이더 입력 데이터 패킹</vt:lpstr>
      <vt:lpstr>버텍스 셰이더 입력 데이터 패킹</vt:lpstr>
      <vt:lpstr>버텍스 셰이더 입력 데이터 패킹</vt:lpstr>
      <vt:lpstr>버텍스 셰이더 입력 데이터 패킹</vt:lpstr>
      <vt:lpstr>버텍스 셰이더 입력 데이터 패킹</vt:lpstr>
      <vt:lpstr>버텍스 셰이더 입력 데이터 패킹</vt:lpstr>
      <vt:lpstr>실습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이택희(A0344)</cp:lastModifiedBy>
  <cp:revision>112</cp:revision>
  <dcterms:created xsi:type="dcterms:W3CDTF">2006-10-05T04:04:58Z</dcterms:created>
  <dcterms:modified xsi:type="dcterms:W3CDTF">2021-04-07T18:40:03Z</dcterms:modified>
</cp:coreProperties>
</file>