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9" r:id="rId3"/>
    <p:sldId id="366" r:id="rId4"/>
    <p:sldId id="349" r:id="rId5"/>
    <p:sldId id="353" r:id="rId6"/>
    <p:sldId id="367" r:id="rId7"/>
    <p:sldId id="370" r:id="rId8"/>
    <p:sldId id="371" r:id="rId9"/>
    <p:sldId id="372" r:id="rId10"/>
    <p:sldId id="373" r:id="rId11"/>
    <p:sldId id="374" r:id="rId12"/>
    <p:sldId id="375" r:id="rId13"/>
    <p:sldId id="376" r:id="rId14"/>
    <p:sldId id="377" r:id="rId15"/>
    <p:sldId id="378" r:id="rId16"/>
    <p:sldId id="379" r:id="rId17"/>
    <p:sldId id="386" r:id="rId18"/>
    <p:sldId id="385" r:id="rId19"/>
    <p:sldId id="387" r:id="rId20"/>
    <p:sldId id="388" r:id="rId21"/>
    <p:sldId id="389" r:id="rId22"/>
    <p:sldId id="390" r:id="rId23"/>
    <p:sldId id="391" r:id="rId24"/>
    <p:sldId id="392" r:id="rId25"/>
    <p:sldId id="281" r:id="rId26"/>
    <p:sldId id="393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58" autoAdjust="0"/>
    <p:restoredTop sz="94660"/>
  </p:normalViewPr>
  <p:slideViewPr>
    <p:cSldViewPr>
      <p:cViewPr varScale="1">
        <p:scale>
          <a:sx n="127" d="100"/>
          <a:sy n="127" d="100"/>
        </p:scale>
        <p:origin x="240" y="1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8C7BE-EE36-44DC-8DE2-54CEB92E8F58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666EE-6754-4FD2-AFEB-F882C7A70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612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셰이더프로그래밍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Lecture 5</a:t>
            </a:r>
            <a:endParaRPr lang="en-US" altLang="ko-KR" dirty="0"/>
          </a:p>
          <a:p>
            <a:r>
              <a:rPr lang="ko-KR" altLang="en-US" dirty="0" err="1"/>
              <a:t>이택희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296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버텍스 </a:t>
            </a:r>
            <a:r>
              <a:rPr lang="ko-KR" altLang="en-US" dirty="0" err="1"/>
              <a:t>셰이더</a:t>
            </a:r>
            <a:r>
              <a:rPr lang="ko-KR" altLang="en-US" dirty="0"/>
              <a:t> 사용 애니메이션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 err="1"/>
              <a:t>버텍스의</a:t>
            </a:r>
            <a:r>
              <a:rPr lang="ko-KR" altLang="en-US" dirty="0"/>
              <a:t> </a:t>
            </a:r>
            <a:r>
              <a:rPr lang="en-US" altLang="ko-KR" dirty="0"/>
              <a:t>Y </a:t>
            </a:r>
            <a:r>
              <a:rPr lang="ko-KR" altLang="en-US" dirty="0"/>
              <a:t>좌표를 위아래로 움직여주는 </a:t>
            </a:r>
            <a:r>
              <a:rPr lang="ko-KR" altLang="en-US" dirty="0" err="1"/>
              <a:t>셰이더</a:t>
            </a:r>
            <a:r>
              <a:rPr lang="ko-KR" altLang="en-US" dirty="0"/>
              <a:t> 프로그램이 필요함</a:t>
            </a:r>
            <a:endParaRPr lang="en-US" altLang="ko-KR" dirty="0"/>
          </a:p>
          <a:p>
            <a:r>
              <a:rPr lang="en-US" altLang="ko-KR" dirty="0"/>
              <a:t>sin(radian) </a:t>
            </a:r>
            <a:r>
              <a:rPr lang="ko-KR" altLang="en-US" dirty="0"/>
              <a:t>함수 이용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4154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버텍스 </a:t>
            </a:r>
            <a:r>
              <a:rPr lang="ko-KR" altLang="en-US" dirty="0" err="1"/>
              <a:t>셰이더</a:t>
            </a:r>
            <a:r>
              <a:rPr lang="ko-KR" altLang="en-US" dirty="0"/>
              <a:t> 사용 애니메이션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버텍스</a:t>
            </a:r>
            <a:r>
              <a:rPr lang="en-US" altLang="ko-KR" dirty="0"/>
              <a:t> </a:t>
            </a:r>
            <a:r>
              <a:rPr lang="ko-KR" altLang="en-US" dirty="0"/>
              <a:t>하나만 있다고 가정해보고 위 아래로 움직여 보자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2999656" y="4221088"/>
            <a:ext cx="504056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sin 함수 그래프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928" y="2770981"/>
            <a:ext cx="5040560" cy="378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279576" y="5085184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(0.f, sin(radian), 0.f)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2687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버텍스 </a:t>
            </a:r>
            <a:r>
              <a:rPr lang="ko-KR" altLang="en-US" dirty="0" err="1"/>
              <a:t>셰이더</a:t>
            </a:r>
            <a:r>
              <a:rPr lang="ko-KR" altLang="en-US" dirty="0"/>
              <a:t> 사용 애니메이션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Sin </a:t>
            </a:r>
            <a:r>
              <a:rPr lang="ko-KR" altLang="en-US" dirty="0"/>
              <a:t>함수</a:t>
            </a:r>
            <a:r>
              <a:rPr lang="en-US" altLang="ko-KR" dirty="0"/>
              <a:t> </a:t>
            </a:r>
            <a:r>
              <a:rPr lang="ko-KR" altLang="en-US" dirty="0"/>
              <a:t>입력 값을 변화 시키면 </a:t>
            </a:r>
            <a:r>
              <a:rPr lang="ko-KR" altLang="en-US" dirty="0" err="1"/>
              <a:t>버텍스가</a:t>
            </a:r>
            <a:r>
              <a:rPr lang="ko-KR" altLang="en-US" dirty="0"/>
              <a:t> 위 아래로 움직이게 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2999656" y="4221088"/>
            <a:ext cx="504056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sin 함수 그래프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928" y="2770981"/>
            <a:ext cx="5040560" cy="378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279576" y="5085184"/>
            <a:ext cx="2880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(0.f, sin(time), 0.f)</a:t>
            </a:r>
          </a:p>
          <a:p>
            <a:pPr latinLnBrk="0"/>
            <a:endParaRPr lang="en-US" altLang="ko-KR" dirty="0"/>
          </a:p>
          <a:p>
            <a:pPr latinLnBrk="0"/>
            <a:r>
              <a:rPr lang="en-US" altLang="ko-KR" dirty="0"/>
              <a:t>uniform float time;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269704" y="3140969"/>
            <a:ext cx="37101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Time</a:t>
            </a:r>
            <a:r>
              <a:rPr lang="ko-KR" altLang="en-US" dirty="0"/>
              <a:t>을</a:t>
            </a:r>
            <a:r>
              <a:rPr lang="en-US" altLang="ko-KR" dirty="0"/>
              <a:t> uniform </a:t>
            </a:r>
            <a:r>
              <a:rPr lang="ko-KR" altLang="en-US" dirty="0"/>
              <a:t>으로 넣어주고 증가하는 값을 넣어주면 애니메이션 가능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342208" y="5694802"/>
            <a:ext cx="2248842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508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버텍스 </a:t>
            </a:r>
            <a:r>
              <a:rPr lang="ko-KR" altLang="en-US" dirty="0" err="1"/>
              <a:t>셰이더</a:t>
            </a:r>
            <a:r>
              <a:rPr lang="ko-KR" altLang="en-US" dirty="0"/>
              <a:t> 사용 애니메이션</a:t>
            </a:r>
          </a:p>
        </p:txBody>
      </p:sp>
      <p:sp>
        <p:nvSpPr>
          <p:cNvPr id="2" name="타원 1"/>
          <p:cNvSpPr/>
          <p:nvPr/>
        </p:nvSpPr>
        <p:spPr>
          <a:xfrm>
            <a:off x="1934580" y="299695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3014700" y="299695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4166828" y="299695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5318956" y="299695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399076" y="299695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7551204" y="299695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8847348" y="299695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9927468" y="299695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>
            <a:stCxn id="2" idx="6"/>
            <a:endCxn id="17" idx="2"/>
          </p:cNvCxnSpPr>
          <p:nvPr/>
        </p:nvCxnSpPr>
        <p:spPr>
          <a:xfrm>
            <a:off x="2150604" y="3104964"/>
            <a:ext cx="864096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17" idx="6"/>
            <a:endCxn id="18" idx="2"/>
          </p:cNvCxnSpPr>
          <p:nvPr/>
        </p:nvCxnSpPr>
        <p:spPr>
          <a:xfrm>
            <a:off x="3230724" y="3104964"/>
            <a:ext cx="936104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8" idx="6"/>
            <a:endCxn id="19" idx="2"/>
          </p:cNvCxnSpPr>
          <p:nvPr/>
        </p:nvCxnSpPr>
        <p:spPr>
          <a:xfrm>
            <a:off x="4382852" y="3104964"/>
            <a:ext cx="936104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19" idx="6"/>
            <a:endCxn id="20" idx="2"/>
          </p:cNvCxnSpPr>
          <p:nvPr/>
        </p:nvCxnSpPr>
        <p:spPr>
          <a:xfrm>
            <a:off x="5534980" y="3104964"/>
            <a:ext cx="864096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20" idx="6"/>
            <a:endCxn id="21" idx="2"/>
          </p:cNvCxnSpPr>
          <p:nvPr/>
        </p:nvCxnSpPr>
        <p:spPr>
          <a:xfrm>
            <a:off x="6615100" y="3104964"/>
            <a:ext cx="936104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21" idx="6"/>
            <a:endCxn id="23" idx="2"/>
          </p:cNvCxnSpPr>
          <p:nvPr/>
        </p:nvCxnSpPr>
        <p:spPr>
          <a:xfrm>
            <a:off x="7767228" y="3104964"/>
            <a:ext cx="108012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23" idx="6"/>
            <a:endCxn id="26" idx="2"/>
          </p:cNvCxnSpPr>
          <p:nvPr/>
        </p:nvCxnSpPr>
        <p:spPr>
          <a:xfrm>
            <a:off x="9063372" y="3104964"/>
            <a:ext cx="864096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350994" y="3227832"/>
            <a:ext cx="1383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200" dirty="0"/>
              <a:t>(-1.0, 0.0, 0.0)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2431114" y="3227832"/>
            <a:ext cx="1383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200" dirty="0"/>
              <a:t>(-0.72, 0.0, 0.0)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3583242" y="3227832"/>
            <a:ext cx="1383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200" dirty="0"/>
              <a:t>(-0.44, 0.0, 0.0)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4735370" y="3227832"/>
            <a:ext cx="1383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200" dirty="0"/>
              <a:t>(-0.16, 0.0, 0.0)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5815490" y="3227832"/>
            <a:ext cx="1383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200" dirty="0"/>
              <a:t>(0.12, 0.0, 0.0)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6967618" y="3227832"/>
            <a:ext cx="1383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200" dirty="0"/>
              <a:t>(0.40, 0.0, 0.0)</a:t>
            </a:r>
            <a:endParaRPr lang="ko-KR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8263762" y="3227832"/>
            <a:ext cx="1383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200" dirty="0"/>
              <a:t>(0.68, 0.0, 0.0)</a:t>
            </a:r>
            <a:endParaRPr lang="ko-KR" alt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9343882" y="3227832"/>
            <a:ext cx="1383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200" dirty="0"/>
              <a:t>(1.0, 0.0, 0.0)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2431114" y="4081008"/>
            <a:ext cx="78413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/>
              <a:t>하지만</a:t>
            </a:r>
            <a:r>
              <a:rPr lang="en-US" altLang="ko-KR" dirty="0"/>
              <a:t> </a:t>
            </a:r>
            <a:r>
              <a:rPr lang="ko-KR" altLang="en-US" dirty="0"/>
              <a:t>모든 </a:t>
            </a:r>
            <a:r>
              <a:rPr lang="ko-KR" altLang="en-US" dirty="0" err="1"/>
              <a:t>버텍스에</a:t>
            </a:r>
            <a:r>
              <a:rPr lang="ko-KR" altLang="en-US" dirty="0"/>
              <a:t> 대해 </a:t>
            </a:r>
            <a:r>
              <a:rPr lang="en-US" altLang="ko-KR" dirty="0"/>
              <a:t>(…, sin(time), …) </a:t>
            </a:r>
            <a:r>
              <a:rPr lang="ko-KR" altLang="en-US" dirty="0"/>
              <a:t>와 같이 값을 주면 모든</a:t>
            </a:r>
            <a:r>
              <a:rPr lang="en-US" altLang="ko-KR" dirty="0"/>
              <a:t> </a:t>
            </a:r>
            <a:r>
              <a:rPr lang="ko-KR" altLang="en-US" dirty="0" err="1"/>
              <a:t>버텍스가</a:t>
            </a:r>
            <a:r>
              <a:rPr lang="ko-KR" altLang="en-US" dirty="0"/>
              <a:t> 동일한 높이를 가지게 되어 모두 위 아래로 같이 움직이게 됨</a:t>
            </a:r>
            <a:endParaRPr lang="en-US" altLang="ko-KR" dirty="0"/>
          </a:p>
          <a:p>
            <a:pPr latinLnBrk="0"/>
            <a:endParaRPr lang="en-US" altLang="ko-KR" dirty="0"/>
          </a:p>
          <a:p>
            <a:pPr latinLnBrk="0"/>
            <a:r>
              <a:rPr lang="ko-KR" altLang="en-US" dirty="0"/>
              <a:t>이를 해결하기 위해선 </a:t>
            </a:r>
            <a:r>
              <a:rPr lang="en-US" altLang="ko-KR" dirty="0"/>
              <a:t>sin</a:t>
            </a:r>
            <a:r>
              <a:rPr lang="ko-KR" altLang="en-US" dirty="0"/>
              <a:t>함수 입력 값이 모두 달라야 함</a:t>
            </a:r>
            <a:endParaRPr lang="en-US" altLang="ko-KR" dirty="0"/>
          </a:p>
          <a:p>
            <a:pPr latinLnBrk="0"/>
            <a:endParaRPr lang="en-US" altLang="ko-KR" dirty="0"/>
          </a:p>
          <a:p>
            <a:pPr latinLnBrk="0"/>
            <a:r>
              <a:rPr lang="ko-KR" altLang="en-US" dirty="0"/>
              <a:t>입력된 </a:t>
            </a:r>
            <a:r>
              <a:rPr lang="en-US" altLang="ko-KR" dirty="0"/>
              <a:t>time </a:t>
            </a:r>
            <a:r>
              <a:rPr lang="ko-KR" altLang="en-US" dirty="0"/>
              <a:t>값에 </a:t>
            </a:r>
            <a:r>
              <a:rPr lang="ko-KR" altLang="en-US" dirty="0" err="1"/>
              <a:t>버텍스의</a:t>
            </a:r>
            <a:r>
              <a:rPr lang="ko-KR" altLang="en-US" dirty="0"/>
              <a:t> </a:t>
            </a:r>
            <a:r>
              <a:rPr lang="en-US" altLang="ko-KR" dirty="0"/>
              <a:t>x </a:t>
            </a:r>
            <a:r>
              <a:rPr lang="ko-KR" altLang="en-US" dirty="0"/>
              <a:t>위치를 더해보자</a:t>
            </a:r>
            <a:r>
              <a:rPr lang="en-US" altLang="ko-KR" dirty="0"/>
              <a:t>.</a:t>
            </a:r>
          </a:p>
          <a:p>
            <a:pPr latinLnBrk="0"/>
            <a:r>
              <a:rPr lang="en-US" altLang="ko-KR" dirty="0"/>
              <a:t> - float </a:t>
            </a:r>
            <a:r>
              <a:rPr lang="en-US" altLang="ko-KR" dirty="0" err="1"/>
              <a:t>newRadian</a:t>
            </a:r>
            <a:r>
              <a:rPr lang="en-US" altLang="ko-KR" dirty="0"/>
              <a:t> = </a:t>
            </a:r>
            <a:r>
              <a:rPr lang="en-US" altLang="ko-KR" dirty="0" err="1"/>
              <a:t>Position.x</a:t>
            </a:r>
            <a:r>
              <a:rPr lang="en-US" altLang="ko-KR" dirty="0"/>
              <a:t>*PI + time;</a:t>
            </a:r>
          </a:p>
          <a:p>
            <a:pPr latinLnBrk="0"/>
            <a:endParaRPr lang="en-US" altLang="ko-KR" dirty="0"/>
          </a:p>
          <a:p>
            <a:pPr latinLnBrk="0"/>
            <a:r>
              <a:rPr lang="ko-KR" altLang="en-US" dirty="0"/>
              <a:t>시작 높이가 다른 상태로 위 아래로 움직여 물결치는 듯한 효과를 냄</a:t>
            </a:r>
            <a:endParaRPr lang="en-US" altLang="ko-KR" dirty="0"/>
          </a:p>
          <a:p>
            <a:pPr latinLnBrk="0"/>
            <a:endParaRPr lang="en-US" altLang="ko-KR" dirty="0"/>
          </a:p>
        </p:txBody>
      </p:sp>
      <p:sp>
        <p:nvSpPr>
          <p:cNvPr id="29" name="직사각형 28"/>
          <p:cNvSpPr/>
          <p:nvPr/>
        </p:nvSpPr>
        <p:spPr>
          <a:xfrm>
            <a:off x="2757048" y="5774911"/>
            <a:ext cx="4441638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212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453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프레그먼트</a:t>
            </a:r>
            <a:r>
              <a:rPr lang="ko-KR" altLang="en-US" dirty="0"/>
              <a:t> </a:t>
            </a:r>
            <a:r>
              <a:rPr lang="ko-KR" altLang="en-US" dirty="0" err="1"/>
              <a:t>셰이더</a:t>
            </a:r>
            <a:r>
              <a:rPr lang="ko-KR" altLang="en-US" dirty="0"/>
              <a:t> 사용 애니메이션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495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err="1"/>
              <a:t>프레그먼트</a:t>
            </a:r>
            <a:r>
              <a:rPr lang="ko-KR" altLang="en-US" sz="4000" dirty="0"/>
              <a:t> </a:t>
            </a:r>
            <a:r>
              <a:rPr lang="ko-KR" altLang="en-US" sz="4000" dirty="0" err="1"/>
              <a:t>셰이더</a:t>
            </a:r>
            <a:r>
              <a:rPr lang="ko-KR" altLang="en-US" sz="4000" dirty="0"/>
              <a:t> 사용 애니메이션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639616" y="1340768"/>
            <a:ext cx="6984776" cy="42484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2638426" y="2268222"/>
            <a:ext cx="6981825" cy="2535435"/>
          </a:xfrm>
          <a:custGeom>
            <a:avLst/>
            <a:gdLst>
              <a:gd name="connsiteX0" fmla="*/ 0 w 6981825"/>
              <a:gd name="connsiteY0" fmla="*/ 1256798 h 2535435"/>
              <a:gd name="connsiteX1" fmla="*/ 1943100 w 6981825"/>
              <a:gd name="connsiteY1" fmla="*/ 37598 h 2535435"/>
              <a:gd name="connsiteX2" fmla="*/ 5210175 w 6981825"/>
              <a:gd name="connsiteY2" fmla="*/ 2523623 h 2535435"/>
              <a:gd name="connsiteX3" fmla="*/ 6981825 w 6981825"/>
              <a:gd name="connsiteY3" fmla="*/ 1037723 h 2535435"/>
              <a:gd name="connsiteX4" fmla="*/ 6981825 w 6981825"/>
              <a:gd name="connsiteY4" fmla="*/ 1037723 h 2535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81825" h="2535435">
                <a:moveTo>
                  <a:pt x="0" y="1256798"/>
                </a:moveTo>
                <a:cubicBezTo>
                  <a:pt x="537368" y="541629"/>
                  <a:pt x="1074737" y="-173540"/>
                  <a:pt x="1943100" y="37598"/>
                </a:cubicBezTo>
                <a:cubicBezTo>
                  <a:pt x="2811463" y="248736"/>
                  <a:pt x="4370388" y="2356936"/>
                  <a:pt x="5210175" y="2523623"/>
                </a:cubicBezTo>
                <a:cubicBezTo>
                  <a:pt x="6049963" y="2690311"/>
                  <a:pt x="6981825" y="1037723"/>
                  <a:pt x="6981825" y="1037723"/>
                </a:cubicBezTo>
                <a:lnTo>
                  <a:pt x="6981825" y="1037723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495600" y="5661248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애니메이션과 마찬가지로 물결치도록 만들어 보자</a:t>
            </a:r>
          </a:p>
        </p:txBody>
      </p:sp>
    </p:spTree>
    <p:extLst>
      <p:ext uri="{BB962C8B-B14F-4D97-AF65-F5344CB8AC3E}">
        <p14:creationId xmlns:p14="http://schemas.microsoft.com/office/powerpoint/2010/main" val="1339157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err="1"/>
              <a:t>프레그먼트</a:t>
            </a:r>
            <a:r>
              <a:rPr lang="ko-KR" altLang="en-US" sz="4000" dirty="0"/>
              <a:t> </a:t>
            </a:r>
            <a:r>
              <a:rPr lang="ko-KR" altLang="en-US" sz="4000" dirty="0" err="1"/>
              <a:t>셰이더</a:t>
            </a:r>
            <a:r>
              <a:rPr lang="ko-KR" altLang="en-US" sz="4000" dirty="0"/>
              <a:t> 사용 애니메이션</a:t>
            </a:r>
            <a:endParaRPr lang="ko-KR" altLang="en-US" dirty="0"/>
          </a:p>
        </p:txBody>
      </p:sp>
      <p:sp>
        <p:nvSpPr>
          <p:cNvPr id="2" name="타원 1"/>
          <p:cNvSpPr/>
          <p:nvPr/>
        </p:nvSpPr>
        <p:spPr>
          <a:xfrm>
            <a:off x="2726854" y="1860054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9207574" y="1860054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2726854" y="5820494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9207574" y="5820494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7" idx="0"/>
            <a:endCxn id="2" idx="4"/>
          </p:cNvCxnSpPr>
          <p:nvPr/>
        </p:nvCxnSpPr>
        <p:spPr>
          <a:xfrm flipV="1">
            <a:off x="2870870" y="2148086"/>
            <a:ext cx="0" cy="367240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2" idx="6"/>
            <a:endCxn id="6" idx="2"/>
          </p:cNvCxnSpPr>
          <p:nvPr/>
        </p:nvCxnSpPr>
        <p:spPr>
          <a:xfrm>
            <a:off x="3014886" y="2004070"/>
            <a:ext cx="6192688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6" idx="4"/>
            <a:endCxn id="8" idx="0"/>
          </p:cNvCxnSpPr>
          <p:nvPr/>
        </p:nvCxnSpPr>
        <p:spPr>
          <a:xfrm>
            <a:off x="9351590" y="2148086"/>
            <a:ext cx="0" cy="367240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8" idx="2"/>
            <a:endCxn id="7" idx="6"/>
          </p:cNvCxnSpPr>
          <p:nvPr/>
        </p:nvCxnSpPr>
        <p:spPr>
          <a:xfrm flipH="1">
            <a:off x="3014886" y="5964510"/>
            <a:ext cx="6192688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70770" y="1472069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/>
              <a:t>(-1.0, 1.0, 0.0)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451490" y="149072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/>
              <a:t>(1.0, 1.0, 0.0)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970770" y="610852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/>
              <a:t>(-1.0, -1.0, 0.0)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451490" y="610852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/>
              <a:t>(1.0, -1.0, 0.0)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8007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err="1"/>
              <a:t>프레그먼트</a:t>
            </a:r>
            <a:r>
              <a:rPr lang="ko-KR" altLang="en-US" sz="4000" dirty="0"/>
              <a:t> </a:t>
            </a:r>
            <a:r>
              <a:rPr lang="ko-KR" altLang="en-US" sz="4000" dirty="0" err="1"/>
              <a:t>셰이더</a:t>
            </a:r>
            <a:r>
              <a:rPr lang="ko-KR" altLang="en-US" sz="4000" dirty="0"/>
              <a:t> 사용 애니메이션</a:t>
            </a:r>
            <a:endParaRPr lang="ko-KR" altLang="en-US" dirty="0"/>
          </a:p>
        </p:txBody>
      </p:sp>
      <p:sp>
        <p:nvSpPr>
          <p:cNvPr id="2" name="타원 1"/>
          <p:cNvSpPr/>
          <p:nvPr/>
        </p:nvSpPr>
        <p:spPr>
          <a:xfrm>
            <a:off x="2726854" y="1860054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9207574" y="1860054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2726854" y="5820494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9207574" y="5820494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7" idx="0"/>
            <a:endCxn id="2" idx="4"/>
          </p:cNvCxnSpPr>
          <p:nvPr/>
        </p:nvCxnSpPr>
        <p:spPr>
          <a:xfrm flipV="1">
            <a:off x="2870870" y="2148086"/>
            <a:ext cx="0" cy="367240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2" idx="6"/>
            <a:endCxn id="6" idx="2"/>
          </p:cNvCxnSpPr>
          <p:nvPr/>
        </p:nvCxnSpPr>
        <p:spPr>
          <a:xfrm>
            <a:off x="3014886" y="2004070"/>
            <a:ext cx="6192688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6" idx="4"/>
            <a:endCxn id="8" idx="0"/>
          </p:cNvCxnSpPr>
          <p:nvPr/>
        </p:nvCxnSpPr>
        <p:spPr>
          <a:xfrm>
            <a:off x="9351590" y="2148086"/>
            <a:ext cx="0" cy="367240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8" idx="2"/>
            <a:endCxn id="7" idx="6"/>
          </p:cNvCxnSpPr>
          <p:nvPr/>
        </p:nvCxnSpPr>
        <p:spPr>
          <a:xfrm flipH="1">
            <a:off x="3014886" y="5964510"/>
            <a:ext cx="6192688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2870870" y="2004070"/>
            <a:ext cx="6480720" cy="39604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088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err="1"/>
              <a:t>프레그먼트</a:t>
            </a:r>
            <a:r>
              <a:rPr lang="ko-KR" altLang="en-US" sz="4000" dirty="0"/>
              <a:t> </a:t>
            </a:r>
            <a:r>
              <a:rPr lang="ko-KR" altLang="en-US" sz="4000" dirty="0" err="1"/>
              <a:t>셰이더</a:t>
            </a:r>
            <a:r>
              <a:rPr lang="ko-KR" altLang="en-US" sz="4000" dirty="0"/>
              <a:t> 사용 애니메이션</a:t>
            </a:r>
            <a:endParaRPr lang="ko-KR" altLang="en-US" dirty="0"/>
          </a:p>
        </p:txBody>
      </p:sp>
      <p:sp>
        <p:nvSpPr>
          <p:cNvPr id="2" name="타원 1"/>
          <p:cNvSpPr/>
          <p:nvPr/>
        </p:nvSpPr>
        <p:spPr>
          <a:xfrm>
            <a:off x="2726854" y="1860054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9207574" y="1860054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2726854" y="5820494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9207574" y="5820494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7" idx="0"/>
            <a:endCxn id="2" idx="4"/>
          </p:cNvCxnSpPr>
          <p:nvPr/>
        </p:nvCxnSpPr>
        <p:spPr>
          <a:xfrm flipV="1">
            <a:off x="2870870" y="2148086"/>
            <a:ext cx="0" cy="367240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2" idx="6"/>
            <a:endCxn id="6" idx="2"/>
          </p:cNvCxnSpPr>
          <p:nvPr/>
        </p:nvCxnSpPr>
        <p:spPr>
          <a:xfrm>
            <a:off x="3014886" y="2004070"/>
            <a:ext cx="6192688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6" idx="4"/>
            <a:endCxn id="8" idx="0"/>
          </p:cNvCxnSpPr>
          <p:nvPr/>
        </p:nvCxnSpPr>
        <p:spPr>
          <a:xfrm>
            <a:off x="9351590" y="2148086"/>
            <a:ext cx="0" cy="367240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8" idx="2"/>
            <a:endCxn id="7" idx="6"/>
          </p:cNvCxnSpPr>
          <p:nvPr/>
        </p:nvCxnSpPr>
        <p:spPr>
          <a:xfrm flipH="1">
            <a:off x="3014886" y="5964510"/>
            <a:ext cx="6192688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70770" y="1472069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/>
              <a:t>(-1.0, 1.0, 0.0)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451490" y="149072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/>
              <a:t>(1.0, 1.0, 0.0)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970770" y="610852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/>
              <a:t>(-1.0, -1.0, 0.0)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451490" y="610852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/>
              <a:t>(1.0, -1.0, 0.0)</a:t>
            </a:r>
            <a:endParaRPr lang="ko-KR" altLang="en-US" dirty="0"/>
          </a:p>
        </p:txBody>
      </p:sp>
      <p:sp>
        <p:nvSpPr>
          <p:cNvPr id="3" name="자유형 2"/>
          <p:cNvSpPr/>
          <p:nvPr/>
        </p:nvSpPr>
        <p:spPr>
          <a:xfrm>
            <a:off x="2876550" y="2013177"/>
            <a:ext cx="6477000" cy="3947382"/>
          </a:xfrm>
          <a:custGeom>
            <a:avLst/>
            <a:gdLst>
              <a:gd name="connsiteX0" fmla="*/ 0 w 6477000"/>
              <a:gd name="connsiteY0" fmla="*/ 2073515 h 4062586"/>
              <a:gd name="connsiteX1" fmla="*/ 1724025 w 6477000"/>
              <a:gd name="connsiteY1" fmla="*/ 54215 h 4062586"/>
              <a:gd name="connsiteX2" fmla="*/ 4724400 w 6477000"/>
              <a:gd name="connsiteY2" fmla="*/ 4007090 h 4062586"/>
              <a:gd name="connsiteX3" fmla="*/ 6477000 w 6477000"/>
              <a:gd name="connsiteY3" fmla="*/ 2006840 h 4062586"/>
              <a:gd name="connsiteX0" fmla="*/ 0 w 6477000"/>
              <a:gd name="connsiteY0" fmla="*/ 2018520 h 4005017"/>
              <a:gd name="connsiteX1" fmla="*/ 1838325 w 6477000"/>
              <a:gd name="connsiteY1" fmla="*/ 56370 h 4005017"/>
              <a:gd name="connsiteX2" fmla="*/ 4724400 w 6477000"/>
              <a:gd name="connsiteY2" fmla="*/ 3952095 h 4005017"/>
              <a:gd name="connsiteX3" fmla="*/ 6477000 w 6477000"/>
              <a:gd name="connsiteY3" fmla="*/ 1951845 h 4005017"/>
              <a:gd name="connsiteX0" fmla="*/ 0 w 6477000"/>
              <a:gd name="connsiteY0" fmla="*/ 2015898 h 3947382"/>
              <a:gd name="connsiteX1" fmla="*/ 1838325 w 6477000"/>
              <a:gd name="connsiteY1" fmla="*/ 53748 h 3947382"/>
              <a:gd name="connsiteX2" fmla="*/ 4638675 w 6477000"/>
              <a:gd name="connsiteY2" fmla="*/ 3892323 h 3947382"/>
              <a:gd name="connsiteX3" fmla="*/ 6477000 w 6477000"/>
              <a:gd name="connsiteY3" fmla="*/ 1949223 h 3947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7000" h="3947382">
                <a:moveTo>
                  <a:pt x="0" y="2015898"/>
                </a:moveTo>
                <a:cubicBezTo>
                  <a:pt x="468312" y="845117"/>
                  <a:pt x="1065213" y="-258989"/>
                  <a:pt x="1838325" y="53748"/>
                </a:cubicBezTo>
                <a:cubicBezTo>
                  <a:pt x="2611437" y="366485"/>
                  <a:pt x="3865563" y="3576411"/>
                  <a:pt x="4638675" y="3892323"/>
                </a:cubicBezTo>
                <a:cubicBezTo>
                  <a:pt x="5411788" y="4208236"/>
                  <a:pt x="5996781" y="3112066"/>
                  <a:pt x="6477000" y="1949223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405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지난 시간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프래그먼트 </a:t>
            </a:r>
            <a:r>
              <a:rPr lang="ko-KR" altLang="en-US" dirty="0" err="1"/>
              <a:t>셰이더</a:t>
            </a:r>
            <a:endParaRPr lang="en-US" altLang="ko-KR" dirty="0"/>
          </a:p>
          <a:p>
            <a:r>
              <a:rPr lang="en-US" altLang="ko-KR" dirty="0"/>
              <a:t>Storage Qualifier</a:t>
            </a:r>
          </a:p>
          <a:p>
            <a:r>
              <a:rPr lang="ko-KR" altLang="en-US" dirty="0"/>
              <a:t>버텍스 </a:t>
            </a:r>
            <a:r>
              <a:rPr lang="ko-KR" altLang="en-US" dirty="0" err="1"/>
              <a:t>셰이더</a:t>
            </a:r>
            <a:r>
              <a:rPr lang="ko-KR" altLang="en-US" dirty="0"/>
              <a:t> 입력 데이터 패킹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8036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err="1"/>
              <a:t>프레그먼트</a:t>
            </a:r>
            <a:r>
              <a:rPr lang="ko-KR" altLang="en-US" sz="4000" dirty="0"/>
              <a:t> </a:t>
            </a:r>
            <a:r>
              <a:rPr lang="ko-KR" altLang="en-US" sz="4000" dirty="0" err="1"/>
              <a:t>셰이더</a:t>
            </a:r>
            <a:r>
              <a:rPr lang="ko-KR" altLang="en-US" sz="4000" dirty="0"/>
              <a:t> 사용 애니메이션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3224086" y="1580365"/>
            <a:ext cx="5853422" cy="3418999"/>
            <a:chOff x="446770" y="1472069"/>
            <a:chExt cx="8280920" cy="5020620"/>
          </a:xfrm>
        </p:grpSpPr>
        <p:sp>
          <p:nvSpPr>
            <p:cNvPr id="2" name="타원 1"/>
            <p:cNvSpPr/>
            <p:nvPr/>
          </p:nvSpPr>
          <p:spPr>
            <a:xfrm>
              <a:off x="1202854" y="1860054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6" name="타원 5"/>
            <p:cNvSpPr/>
            <p:nvPr/>
          </p:nvSpPr>
          <p:spPr>
            <a:xfrm>
              <a:off x="7683574" y="1860054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7" name="타원 6"/>
            <p:cNvSpPr/>
            <p:nvPr/>
          </p:nvSpPr>
          <p:spPr>
            <a:xfrm>
              <a:off x="1202854" y="5820494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" name="타원 7"/>
            <p:cNvSpPr/>
            <p:nvPr/>
          </p:nvSpPr>
          <p:spPr>
            <a:xfrm>
              <a:off x="7683574" y="5820494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cxnSp>
          <p:nvCxnSpPr>
            <p:cNvPr id="9" name="직선 연결선 8"/>
            <p:cNvCxnSpPr>
              <a:stCxn id="7" idx="0"/>
              <a:endCxn id="2" idx="4"/>
            </p:cNvCxnSpPr>
            <p:nvPr/>
          </p:nvCxnSpPr>
          <p:spPr>
            <a:xfrm flipV="1">
              <a:off x="1346870" y="2148086"/>
              <a:ext cx="0" cy="367240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stCxn id="2" idx="6"/>
              <a:endCxn id="6" idx="2"/>
            </p:cNvCxnSpPr>
            <p:nvPr/>
          </p:nvCxnSpPr>
          <p:spPr>
            <a:xfrm>
              <a:off x="1490886" y="2004070"/>
              <a:ext cx="6192688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stCxn id="6" idx="4"/>
              <a:endCxn id="8" idx="0"/>
            </p:cNvCxnSpPr>
            <p:nvPr/>
          </p:nvCxnSpPr>
          <p:spPr>
            <a:xfrm>
              <a:off x="7827590" y="2148086"/>
              <a:ext cx="0" cy="367240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stCxn id="8" idx="2"/>
              <a:endCxn id="7" idx="6"/>
            </p:cNvCxnSpPr>
            <p:nvPr/>
          </p:nvCxnSpPr>
          <p:spPr>
            <a:xfrm flipH="1">
              <a:off x="1490886" y="5964510"/>
              <a:ext cx="6192688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446770" y="1472069"/>
              <a:ext cx="1800200" cy="384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sz="1100" dirty="0"/>
                <a:t>(-1.0, 1.0, 0.0)</a:t>
              </a:r>
              <a:endParaRPr lang="ko-KR" altLang="en-US" sz="11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927490" y="1490723"/>
              <a:ext cx="1800200" cy="384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sz="1100" dirty="0"/>
                <a:t>(1.0, 1.0, 0.0)</a:t>
              </a:r>
              <a:endParaRPr lang="ko-KR" altLang="en-US" sz="11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6770" y="6108526"/>
              <a:ext cx="1800200" cy="384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sz="1100" dirty="0"/>
                <a:t>(-1.0, -1.0, 0.0)</a:t>
              </a:r>
              <a:endParaRPr lang="ko-KR" altLang="en-US" sz="11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927490" y="6108528"/>
              <a:ext cx="1800200" cy="384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sz="1100" dirty="0"/>
                <a:t>(1.0, -1.0, 0.0)</a:t>
              </a:r>
              <a:endParaRPr lang="ko-KR" altLang="en-US" sz="1100" dirty="0"/>
            </a:p>
          </p:txBody>
        </p:sp>
        <p:sp>
          <p:nvSpPr>
            <p:cNvPr id="3" name="자유형 2"/>
            <p:cNvSpPr/>
            <p:nvPr/>
          </p:nvSpPr>
          <p:spPr>
            <a:xfrm>
              <a:off x="1352550" y="2013177"/>
              <a:ext cx="6477000" cy="3947382"/>
            </a:xfrm>
            <a:custGeom>
              <a:avLst/>
              <a:gdLst>
                <a:gd name="connsiteX0" fmla="*/ 0 w 6477000"/>
                <a:gd name="connsiteY0" fmla="*/ 2073515 h 4062586"/>
                <a:gd name="connsiteX1" fmla="*/ 1724025 w 6477000"/>
                <a:gd name="connsiteY1" fmla="*/ 54215 h 4062586"/>
                <a:gd name="connsiteX2" fmla="*/ 4724400 w 6477000"/>
                <a:gd name="connsiteY2" fmla="*/ 4007090 h 4062586"/>
                <a:gd name="connsiteX3" fmla="*/ 6477000 w 6477000"/>
                <a:gd name="connsiteY3" fmla="*/ 2006840 h 4062586"/>
                <a:gd name="connsiteX0" fmla="*/ 0 w 6477000"/>
                <a:gd name="connsiteY0" fmla="*/ 2018520 h 4005017"/>
                <a:gd name="connsiteX1" fmla="*/ 1838325 w 6477000"/>
                <a:gd name="connsiteY1" fmla="*/ 56370 h 4005017"/>
                <a:gd name="connsiteX2" fmla="*/ 4724400 w 6477000"/>
                <a:gd name="connsiteY2" fmla="*/ 3952095 h 4005017"/>
                <a:gd name="connsiteX3" fmla="*/ 6477000 w 6477000"/>
                <a:gd name="connsiteY3" fmla="*/ 1951845 h 4005017"/>
                <a:gd name="connsiteX0" fmla="*/ 0 w 6477000"/>
                <a:gd name="connsiteY0" fmla="*/ 2015898 h 3947382"/>
                <a:gd name="connsiteX1" fmla="*/ 1838325 w 6477000"/>
                <a:gd name="connsiteY1" fmla="*/ 53748 h 3947382"/>
                <a:gd name="connsiteX2" fmla="*/ 4638675 w 6477000"/>
                <a:gd name="connsiteY2" fmla="*/ 3892323 h 3947382"/>
                <a:gd name="connsiteX3" fmla="*/ 6477000 w 6477000"/>
                <a:gd name="connsiteY3" fmla="*/ 1949223 h 3947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7000" h="3947382">
                  <a:moveTo>
                    <a:pt x="0" y="2015898"/>
                  </a:moveTo>
                  <a:cubicBezTo>
                    <a:pt x="468312" y="845117"/>
                    <a:pt x="1065213" y="-258989"/>
                    <a:pt x="1838325" y="53748"/>
                  </a:cubicBezTo>
                  <a:cubicBezTo>
                    <a:pt x="2611437" y="366485"/>
                    <a:pt x="3865563" y="3576411"/>
                    <a:pt x="4638675" y="3892323"/>
                  </a:cubicBezTo>
                  <a:cubicBezTo>
                    <a:pt x="5411788" y="4208236"/>
                    <a:pt x="5996781" y="3112066"/>
                    <a:pt x="6477000" y="1949223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855640" y="544522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 err="1"/>
              <a:t>버텍스가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개밖에 없기 때문에 </a:t>
            </a:r>
            <a:r>
              <a:rPr lang="ko-KR" altLang="en-US" dirty="0" err="1"/>
              <a:t>버텍스</a:t>
            </a:r>
            <a:r>
              <a:rPr lang="ko-KR" altLang="en-US" dirty="0"/>
              <a:t> 애니메이션으로는 불가능</a:t>
            </a:r>
            <a:endParaRPr lang="en-US" altLang="ko-KR" dirty="0"/>
          </a:p>
          <a:p>
            <a:pPr latinLnBrk="0"/>
            <a:r>
              <a:rPr lang="en-US" altLang="ko-KR" dirty="0">
                <a:sym typeface="Wingdings" pitchFamily="2" charset="2"/>
              </a:rPr>
              <a:t> </a:t>
            </a:r>
            <a:r>
              <a:rPr lang="ko-KR" altLang="en-US" dirty="0" err="1">
                <a:sym typeface="Wingdings" pitchFamily="2" charset="2"/>
              </a:rPr>
              <a:t>프레그먼트</a:t>
            </a:r>
            <a:r>
              <a:rPr lang="ko-KR" altLang="en-US" dirty="0">
                <a:sym typeface="Wingdings" pitchFamily="2" charset="2"/>
              </a:rPr>
              <a:t> </a:t>
            </a:r>
            <a:r>
              <a:rPr lang="ko-KR" altLang="en-US" dirty="0" err="1">
                <a:sym typeface="Wingdings" pitchFamily="2" charset="2"/>
              </a:rPr>
              <a:t>쉐이더에서</a:t>
            </a:r>
            <a:r>
              <a:rPr lang="ko-KR" altLang="en-US" dirty="0">
                <a:sym typeface="Wingdings" pitchFamily="2" charset="2"/>
              </a:rPr>
              <a:t> </a:t>
            </a:r>
            <a:r>
              <a:rPr lang="en-US" altLang="ko-KR" dirty="0">
                <a:sym typeface="Wingdings" pitchFamily="2" charset="2"/>
              </a:rPr>
              <a:t>sin(</a:t>
            </a:r>
            <a:r>
              <a:rPr lang="en-US" altLang="ko-KR" dirty="0"/>
              <a:t>radian</a:t>
            </a:r>
            <a:r>
              <a:rPr lang="en-US" altLang="ko-KR" dirty="0">
                <a:sym typeface="Wingdings" pitchFamily="2" charset="2"/>
              </a:rPr>
              <a:t>) </a:t>
            </a:r>
            <a:r>
              <a:rPr lang="ko-KR" altLang="en-US" dirty="0">
                <a:sym typeface="Wingdings" pitchFamily="2" charset="2"/>
              </a:rPr>
              <a:t>함수를 사용</a:t>
            </a:r>
            <a:r>
              <a:rPr lang="en-US" altLang="ko-KR" dirty="0">
                <a:sym typeface="Wingdings" pitchFamily="2" charset="2"/>
              </a:rPr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6593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err="1"/>
              <a:t>프레그먼트</a:t>
            </a:r>
            <a:r>
              <a:rPr lang="ko-KR" altLang="en-US" sz="4000" dirty="0"/>
              <a:t> </a:t>
            </a:r>
            <a:r>
              <a:rPr lang="ko-KR" altLang="en-US" sz="4000" dirty="0" err="1"/>
              <a:t>셰이더</a:t>
            </a:r>
            <a:r>
              <a:rPr lang="ko-KR" altLang="en-US" sz="4000" dirty="0"/>
              <a:t> 사용 애니메이션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3224086" y="1580365"/>
            <a:ext cx="5853422" cy="3418999"/>
            <a:chOff x="446770" y="1472069"/>
            <a:chExt cx="8280920" cy="5020620"/>
          </a:xfrm>
        </p:grpSpPr>
        <p:sp>
          <p:nvSpPr>
            <p:cNvPr id="2" name="타원 1"/>
            <p:cNvSpPr/>
            <p:nvPr/>
          </p:nvSpPr>
          <p:spPr>
            <a:xfrm>
              <a:off x="1202854" y="1860054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6" name="타원 5"/>
            <p:cNvSpPr/>
            <p:nvPr/>
          </p:nvSpPr>
          <p:spPr>
            <a:xfrm>
              <a:off x="7683574" y="1860054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7" name="타원 6"/>
            <p:cNvSpPr/>
            <p:nvPr/>
          </p:nvSpPr>
          <p:spPr>
            <a:xfrm>
              <a:off x="1202854" y="5820494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" name="타원 7"/>
            <p:cNvSpPr/>
            <p:nvPr/>
          </p:nvSpPr>
          <p:spPr>
            <a:xfrm>
              <a:off x="7683574" y="5820494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cxnSp>
          <p:nvCxnSpPr>
            <p:cNvPr id="9" name="직선 연결선 8"/>
            <p:cNvCxnSpPr>
              <a:stCxn id="7" idx="0"/>
              <a:endCxn id="2" idx="4"/>
            </p:cNvCxnSpPr>
            <p:nvPr/>
          </p:nvCxnSpPr>
          <p:spPr>
            <a:xfrm flipV="1">
              <a:off x="1346870" y="2148086"/>
              <a:ext cx="0" cy="367240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stCxn id="2" idx="6"/>
              <a:endCxn id="6" idx="2"/>
            </p:cNvCxnSpPr>
            <p:nvPr/>
          </p:nvCxnSpPr>
          <p:spPr>
            <a:xfrm>
              <a:off x="1490886" y="2004070"/>
              <a:ext cx="6192688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stCxn id="6" idx="4"/>
              <a:endCxn id="8" idx="0"/>
            </p:cNvCxnSpPr>
            <p:nvPr/>
          </p:nvCxnSpPr>
          <p:spPr>
            <a:xfrm>
              <a:off x="7827590" y="2148086"/>
              <a:ext cx="0" cy="367240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stCxn id="8" idx="2"/>
              <a:endCxn id="7" idx="6"/>
            </p:cNvCxnSpPr>
            <p:nvPr/>
          </p:nvCxnSpPr>
          <p:spPr>
            <a:xfrm flipH="1">
              <a:off x="1490886" y="5964510"/>
              <a:ext cx="6192688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446770" y="1472069"/>
              <a:ext cx="1800200" cy="384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sz="1100" dirty="0"/>
                <a:t>(-1.0, 1.0, 0.0)</a:t>
              </a:r>
              <a:endParaRPr lang="ko-KR" altLang="en-US" sz="11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927490" y="1490723"/>
              <a:ext cx="1800200" cy="384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sz="1100" dirty="0"/>
                <a:t>(1.0, 1.0, 0.0)</a:t>
              </a:r>
              <a:endParaRPr lang="ko-KR" altLang="en-US" sz="11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6770" y="6108526"/>
              <a:ext cx="1800200" cy="384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sz="1100" dirty="0"/>
                <a:t>(-1.0, -1.0, 0.0)</a:t>
              </a:r>
              <a:endParaRPr lang="ko-KR" altLang="en-US" sz="11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927490" y="6108528"/>
              <a:ext cx="1800200" cy="384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sz="1100" dirty="0"/>
                <a:t>(1.0, -1.0, 0.0)</a:t>
              </a:r>
              <a:endParaRPr lang="ko-KR" altLang="en-US" sz="1100" dirty="0"/>
            </a:p>
          </p:txBody>
        </p:sp>
        <p:sp>
          <p:nvSpPr>
            <p:cNvPr id="3" name="자유형 2"/>
            <p:cNvSpPr/>
            <p:nvPr/>
          </p:nvSpPr>
          <p:spPr>
            <a:xfrm>
              <a:off x="1352550" y="2013177"/>
              <a:ext cx="6477000" cy="3947382"/>
            </a:xfrm>
            <a:custGeom>
              <a:avLst/>
              <a:gdLst>
                <a:gd name="connsiteX0" fmla="*/ 0 w 6477000"/>
                <a:gd name="connsiteY0" fmla="*/ 2073515 h 4062586"/>
                <a:gd name="connsiteX1" fmla="*/ 1724025 w 6477000"/>
                <a:gd name="connsiteY1" fmla="*/ 54215 h 4062586"/>
                <a:gd name="connsiteX2" fmla="*/ 4724400 w 6477000"/>
                <a:gd name="connsiteY2" fmla="*/ 4007090 h 4062586"/>
                <a:gd name="connsiteX3" fmla="*/ 6477000 w 6477000"/>
                <a:gd name="connsiteY3" fmla="*/ 2006840 h 4062586"/>
                <a:gd name="connsiteX0" fmla="*/ 0 w 6477000"/>
                <a:gd name="connsiteY0" fmla="*/ 2018520 h 4005017"/>
                <a:gd name="connsiteX1" fmla="*/ 1838325 w 6477000"/>
                <a:gd name="connsiteY1" fmla="*/ 56370 h 4005017"/>
                <a:gd name="connsiteX2" fmla="*/ 4724400 w 6477000"/>
                <a:gd name="connsiteY2" fmla="*/ 3952095 h 4005017"/>
                <a:gd name="connsiteX3" fmla="*/ 6477000 w 6477000"/>
                <a:gd name="connsiteY3" fmla="*/ 1951845 h 4005017"/>
                <a:gd name="connsiteX0" fmla="*/ 0 w 6477000"/>
                <a:gd name="connsiteY0" fmla="*/ 2015898 h 3947382"/>
                <a:gd name="connsiteX1" fmla="*/ 1838325 w 6477000"/>
                <a:gd name="connsiteY1" fmla="*/ 53748 h 3947382"/>
                <a:gd name="connsiteX2" fmla="*/ 4638675 w 6477000"/>
                <a:gd name="connsiteY2" fmla="*/ 3892323 h 3947382"/>
                <a:gd name="connsiteX3" fmla="*/ 6477000 w 6477000"/>
                <a:gd name="connsiteY3" fmla="*/ 1949223 h 3947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7000" h="3947382">
                  <a:moveTo>
                    <a:pt x="0" y="2015898"/>
                  </a:moveTo>
                  <a:cubicBezTo>
                    <a:pt x="468312" y="845117"/>
                    <a:pt x="1065213" y="-258989"/>
                    <a:pt x="1838325" y="53748"/>
                  </a:cubicBezTo>
                  <a:cubicBezTo>
                    <a:pt x="2611437" y="366485"/>
                    <a:pt x="3865563" y="3576411"/>
                    <a:pt x="4638675" y="3892323"/>
                  </a:cubicBezTo>
                  <a:cubicBezTo>
                    <a:pt x="5411788" y="4208236"/>
                    <a:pt x="5996781" y="3112066"/>
                    <a:pt x="6477000" y="1949223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245839" y="3030635"/>
            <a:ext cx="104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dirty="0">
                <a:solidFill>
                  <a:srgbClr val="FF0000"/>
                </a:solidFill>
              </a:rPr>
              <a:t>-PI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421101" y="3031310"/>
            <a:ext cx="104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dirty="0">
                <a:solidFill>
                  <a:srgbClr val="FF0000"/>
                </a:solidFill>
              </a:rPr>
              <a:t>PI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cxnSp>
        <p:nvCxnSpPr>
          <p:cNvPr id="21" name="직선 연결선 20"/>
          <p:cNvCxnSpPr>
            <a:endCxn id="19" idx="1"/>
          </p:cNvCxnSpPr>
          <p:nvPr/>
        </p:nvCxnSpPr>
        <p:spPr>
          <a:xfrm>
            <a:off x="3864342" y="3292920"/>
            <a:ext cx="4555758" cy="2730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927648" y="5589241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 err="1"/>
              <a:t>프레그먼트</a:t>
            </a:r>
            <a:r>
              <a:rPr lang="ko-KR" altLang="en-US" dirty="0"/>
              <a:t> </a:t>
            </a:r>
            <a:r>
              <a:rPr lang="ko-KR" altLang="en-US" dirty="0" err="1"/>
              <a:t>쉐이더의</a:t>
            </a:r>
            <a:r>
              <a:rPr lang="ko-KR" altLang="en-US" dirty="0"/>
              <a:t> 입력으로 </a:t>
            </a:r>
            <a:r>
              <a:rPr lang="en-US" altLang="ko-KR" dirty="0"/>
              <a:t>–PI ~ PI </a:t>
            </a:r>
            <a:r>
              <a:rPr lang="ko-KR" altLang="en-US" dirty="0"/>
              <a:t>의 입력이 들어와야 </a:t>
            </a:r>
            <a:r>
              <a:rPr lang="en-US" altLang="ko-KR" dirty="0"/>
              <a:t>sin </a:t>
            </a:r>
            <a:r>
              <a:rPr lang="ko-KR" altLang="en-US" dirty="0"/>
              <a:t>함수 표현이 가능함</a:t>
            </a:r>
          </a:p>
        </p:txBody>
      </p:sp>
    </p:spTree>
    <p:extLst>
      <p:ext uri="{BB962C8B-B14F-4D97-AF65-F5344CB8AC3E}">
        <p14:creationId xmlns:p14="http://schemas.microsoft.com/office/powerpoint/2010/main" val="3310283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err="1"/>
              <a:t>프레그먼트</a:t>
            </a:r>
            <a:r>
              <a:rPr lang="ko-KR" altLang="en-US" sz="4000" dirty="0"/>
              <a:t> </a:t>
            </a:r>
            <a:r>
              <a:rPr lang="ko-KR" altLang="en-US" sz="4000" dirty="0" err="1"/>
              <a:t>셰이더</a:t>
            </a:r>
            <a:r>
              <a:rPr lang="ko-KR" altLang="en-US" sz="4000" dirty="0"/>
              <a:t> 사용 애니메이션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3224086" y="1580365"/>
            <a:ext cx="5853422" cy="3418999"/>
            <a:chOff x="446770" y="1472069"/>
            <a:chExt cx="8280920" cy="5020620"/>
          </a:xfrm>
        </p:grpSpPr>
        <p:sp>
          <p:nvSpPr>
            <p:cNvPr id="2" name="타원 1"/>
            <p:cNvSpPr/>
            <p:nvPr/>
          </p:nvSpPr>
          <p:spPr>
            <a:xfrm>
              <a:off x="1202854" y="1860054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6" name="타원 5"/>
            <p:cNvSpPr/>
            <p:nvPr/>
          </p:nvSpPr>
          <p:spPr>
            <a:xfrm>
              <a:off x="7683574" y="1860054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7" name="타원 6"/>
            <p:cNvSpPr/>
            <p:nvPr/>
          </p:nvSpPr>
          <p:spPr>
            <a:xfrm>
              <a:off x="1202854" y="5820494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" name="타원 7"/>
            <p:cNvSpPr/>
            <p:nvPr/>
          </p:nvSpPr>
          <p:spPr>
            <a:xfrm>
              <a:off x="7683574" y="5820494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cxnSp>
          <p:nvCxnSpPr>
            <p:cNvPr id="9" name="직선 연결선 8"/>
            <p:cNvCxnSpPr>
              <a:stCxn id="7" idx="0"/>
              <a:endCxn id="2" idx="4"/>
            </p:cNvCxnSpPr>
            <p:nvPr/>
          </p:nvCxnSpPr>
          <p:spPr>
            <a:xfrm flipV="1">
              <a:off x="1346870" y="2148086"/>
              <a:ext cx="0" cy="367240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stCxn id="2" idx="6"/>
              <a:endCxn id="6" idx="2"/>
            </p:cNvCxnSpPr>
            <p:nvPr/>
          </p:nvCxnSpPr>
          <p:spPr>
            <a:xfrm>
              <a:off x="1490886" y="2004070"/>
              <a:ext cx="6192688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stCxn id="6" idx="4"/>
              <a:endCxn id="8" idx="0"/>
            </p:cNvCxnSpPr>
            <p:nvPr/>
          </p:nvCxnSpPr>
          <p:spPr>
            <a:xfrm>
              <a:off x="7827590" y="2148086"/>
              <a:ext cx="0" cy="367240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stCxn id="8" idx="2"/>
              <a:endCxn id="7" idx="6"/>
            </p:cNvCxnSpPr>
            <p:nvPr/>
          </p:nvCxnSpPr>
          <p:spPr>
            <a:xfrm flipH="1">
              <a:off x="1490886" y="5964510"/>
              <a:ext cx="6192688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446770" y="1472069"/>
              <a:ext cx="1800200" cy="384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sz="1100" dirty="0"/>
                <a:t>(-1.0, 1.0, 0.0)</a:t>
              </a:r>
              <a:endParaRPr lang="ko-KR" altLang="en-US" sz="11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927490" y="1490723"/>
              <a:ext cx="1800200" cy="384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sz="1100" dirty="0"/>
                <a:t>(1.0, 1.0, 0.0)</a:t>
              </a:r>
              <a:endParaRPr lang="ko-KR" altLang="en-US" sz="11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6770" y="6108526"/>
              <a:ext cx="1800200" cy="384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sz="1100" dirty="0"/>
                <a:t>(-1.0, -1.0, 0.0)</a:t>
              </a:r>
              <a:endParaRPr lang="ko-KR" altLang="en-US" sz="11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927490" y="6108528"/>
              <a:ext cx="1800200" cy="384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sz="1100" dirty="0"/>
                <a:t>(1.0, -1.0, 0.0)</a:t>
              </a:r>
              <a:endParaRPr lang="ko-KR" altLang="en-US" sz="1100" dirty="0"/>
            </a:p>
          </p:txBody>
        </p:sp>
        <p:sp>
          <p:nvSpPr>
            <p:cNvPr id="3" name="자유형 2"/>
            <p:cNvSpPr/>
            <p:nvPr/>
          </p:nvSpPr>
          <p:spPr>
            <a:xfrm>
              <a:off x="1352550" y="2013177"/>
              <a:ext cx="6477000" cy="3947382"/>
            </a:xfrm>
            <a:custGeom>
              <a:avLst/>
              <a:gdLst>
                <a:gd name="connsiteX0" fmla="*/ 0 w 6477000"/>
                <a:gd name="connsiteY0" fmla="*/ 2073515 h 4062586"/>
                <a:gd name="connsiteX1" fmla="*/ 1724025 w 6477000"/>
                <a:gd name="connsiteY1" fmla="*/ 54215 h 4062586"/>
                <a:gd name="connsiteX2" fmla="*/ 4724400 w 6477000"/>
                <a:gd name="connsiteY2" fmla="*/ 4007090 h 4062586"/>
                <a:gd name="connsiteX3" fmla="*/ 6477000 w 6477000"/>
                <a:gd name="connsiteY3" fmla="*/ 2006840 h 4062586"/>
                <a:gd name="connsiteX0" fmla="*/ 0 w 6477000"/>
                <a:gd name="connsiteY0" fmla="*/ 2018520 h 4005017"/>
                <a:gd name="connsiteX1" fmla="*/ 1838325 w 6477000"/>
                <a:gd name="connsiteY1" fmla="*/ 56370 h 4005017"/>
                <a:gd name="connsiteX2" fmla="*/ 4724400 w 6477000"/>
                <a:gd name="connsiteY2" fmla="*/ 3952095 h 4005017"/>
                <a:gd name="connsiteX3" fmla="*/ 6477000 w 6477000"/>
                <a:gd name="connsiteY3" fmla="*/ 1951845 h 4005017"/>
                <a:gd name="connsiteX0" fmla="*/ 0 w 6477000"/>
                <a:gd name="connsiteY0" fmla="*/ 2015898 h 3947382"/>
                <a:gd name="connsiteX1" fmla="*/ 1838325 w 6477000"/>
                <a:gd name="connsiteY1" fmla="*/ 53748 h 3947382"/>
                <a:gd name="connsiteX2" fmla="*/ 4638675 w 6477000"/>
                <a:gd name="connsiteY2" fmla="*/ 3892323 h 3947382"/>
                <a:gd name="connsiteX3" fmla="*/ 6477000 w 6477000"/>
                <a:gd name="connsiteY3" fmla="*/ 1949223 h 3947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7000" h="3947382">
                  <a:moveTo>
                    <a:pt x="0" y="2015898"/>
                  </a:moveTo>
                  <a:cubicBezTo>
                    <a:pt x="468312" y="845117"/>
                    <a:pt x="1065213" y="-258989"/>
                    <a:pt x="1838325" y="53748"/>
                  </a:cubicBezTo>
                  <a:cubicBezTo>
                    <a:pt x="2611437" y="366485"/>
                    <a:pt x="3865563" y="3576411"/>
                    <a:pt x="4638675" y="3892323"/>
                  </a:cubicBezTo>
                  <a:cubicBezTo>
                    <a:pt x="5411788" y="4208236"/>
                    <a:pt x="5996781" y="3112066"/>
                    <a:pt x="6477000" y="1949223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245839" y="3030635"/>
            <a:ext cx="104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dirty="0">
                <a:solidFill>
                  <a:srgbClr val="FF0000"/>
                </a:solidFill>
              </a:rPr>
              <a:t>-PI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421101" y="3031310"/>
            <a:ext cx="104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dirty="0">
                <a:solidFill>
                  <a:srgbClr val="FF0000"/>
                </a:solidFill>
              </a:rPr>
              <a:t>PI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cxnSp>
        <p:nvCxnSpPr>
          <p:cNvPr id="21" name="직선 연결선 20"/>
          <p:cNvCxnSpPr>
            <a:endCxn id="19" idx="1"/>
          </p:cNvCxnSpPr>
          <p:nvPr/>
        </p:nvCxnSpPr>
        <p:spPr>
          <a:xfrm>
            <a:off x="3864342" y="3292920"/>
            <a:ext cx="4555758" cy="2730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927648" y="5589241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/>
              <a:t>또한 </a:t>
            </a:r>
            <a:r>
              <a:rPr lang="en-US" altLang="ko-KR" dirty="0"/>
              <a:t>y </a:t>
            </a:r>
            <a:r>
              <a:rPr lang="ko-KR" altLang="en-US" dirty="0"/>
              <a:t>축</a:t>
            </a:r>
            <a:r>
              <a:rPr lang="en-US" altLang="ko-KR" dirty="0"/>
              <a:t> </a:t>
            </a:r>
            <a:r>
              <a:rPr lang="ko-KR" altLang="en-US" dirty="0"/>
              <a:t>좌표가 있어야만 </a:t>
            </a:r>
            <a:r>
              <a:rPr lang="en-US" altLang="ko-KR" dirty="0"/>
              <a:t>sin </a:t>
            </a:r>
            <a:r>
              <a:rPr lang="ko-KR" altLang="en-US" dirty="0"/>
              <a:t>함수 결과와 비교하여 </a:t>
            </a:r>
            <a:r>
              <a:rPr lang="ko-KR" altLang="en-US" dirty="0" err="1"/>
              <a:t>프레그먼트</a:t>
            </a:r>
            <a:r>
              <a:rPr lang="ko-KR" altLang="en-US" dirty="0"/>
              <a:t> 색을 정할 수 있음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618769" y="1462262"/>
            <a:ext cx="104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dirty="0">
                <a:solidFill>
                  <a:srgbClr val="FF0000"/>
                </a:solidFill>
              </a:rPr>
              <a:t>1.0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44556" y="4606946"/>
            <a:ext cx="104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dirty="0">
                <a:solidFill>
                  <a:srgbClr val="FF0000"/>
                </a:solidFill>
              </a:rPr>
              <a:t>-1.0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842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err="1"/>
              <a:t>프레그먼트</a:t>
            </a:r>
            <a:r>
              <a:rPr lang="ko-KR" altLang="en-US" sz="4000" dirty="0"/>
              <a:t> </a:t>
            </a:r>
            <a:r>
              <a:rPr lang="ko-KR" altLang="en-US" sz="4000" dirty="0" err="1"/>
              <a:t>셰이더</a:t>
            </a:r>
            <a:r>
              <a:rPr lang="ko-KR" altLang="en-US" sz="4000" dirty="0"/>
              <a:t> 사용 애니메이션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4454169" y="1701645"/>
            <a:ext cx="5853422" cy="3418999"/>
            <a:chOff x="446770" y="1472069"/>
            <a:chExt cx="8280920" cy="5020620"/>
          </a:xfrm>
        </p:grpSpPr>
        <p:sp>
          <p:nvSpPr>
            <p:cNvPr id="2" name="타원 1"/>
            <p:cNvSpPr/>
            <p:nvPr/>
          </p:nvSpPr>
          <p:spPr>
            <a:xfrm>
              <a:off x="1202854" y="1860054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6" name="타원 5"/>
            <p:cNvSpPr/>
            <p:nvPr/>
          </p:nvSpPr>
          <p:spPr>
            <a:xfrm>
              <a:off x="7683574" y="1860054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7" name="타원 6"/>
            <p:cNvSpPr/>
            <p:nvPr/>
          </p:nvSpPr>
          <p:spPr>
            <a:xfrm>
              <a:off x="1202854" y="5820494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" name="타원 7"/>
            <p:cNvSpPr/>
            <p:nvPr/>
          </p:nvSpPr>
          <p:spPr>
            <a:xfrm>
              <a:off x="7683574" y="5820494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cxnSp>
          <p:nvCxnSpPr>
            <p:cNvPr id="9" name="직선 연결선 8"/>
            <p:cNvCxnSpPr>
              <a:stCxn id="7" idx="0"/>
              <a:endCxn id="2" idx="4"/>
            </p:cNvCxnSpPr>
            <p:nvPr/>
          </p:nvCxnSpPr>
          <p:spPr>
            <a:xfrm flipV="1">
              <a:off x="1346870" y="2148086"/>
              <a:ext cx="0" cy="367240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stCxn id="2" idx="6"/>
              <a:endCxn id="6" idx="2"/>
            </p:cNvCxnSpPr>
            <p:nvPr/>
          </p:nvCxnSpPr>
          <p:spPr>
            <a:xfrm>
              <a:off x="1490886" y="2004070"/>
              <a:ext cx="6192688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stCxn id="6" idx="4"/>
              <a:endCxn id="8" idx="0"/>
            </p:cNvCxnSpPr>
            <p:nvPr/>
          </p:nvCxnSpPr>
          <p:spPr>
            <a:xfrm>
              <a:off x="7827590" y="2148086"/>
              <a:ext cx="0" cy="367240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stCxn id="8" idx="2"/>
              <a:endCxn id="7" idx="6"/>
            </p:cNvCxnSpPr>
            <p:nvPr/>
          </p:nvCxnSpPr>
          <p:spPr>
            <a:xfrm flipH="1">
              <a:off x="1490886" y="5964510"/>
              <a:ext cx="6192688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446770" y="1472069"/>
              <a:ext cx="1800200" cy="384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sz="1100" dirty="0"/>
                <a:t>(-1.0, 1.0, 0.0)</a:t>
              </a:r>
              <a:endParaRPr lang="ko-KR" altLang="en-US" sz="11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927490" y="1490723"/>
              <a:ext cx="1800200" cy="384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sz="1100" dirty="0"/>
                <a:t>(1.0, 1.0, 0.0)</a:t>
              </a:r>
              <a:endParaRPr lang="ko-KR" altLang="en-US" sz="11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6770" y="6108526"/>
              <a:ext cx="1800200" cy="384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sz="1100" dirty="0"/>
                <a:t>(-1.0, -1.0, 0.0)</a:t>
              </a:r>
              <a:endParaRPr lang="ko-KR" altLang="en-US" sz="11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927490" y="6108528"/>
              <a:ext cx="1800200" cy="384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sz="1100" dirty="0"/>
                <a:t>(1.0, -1.0, 0.0)</a:t>
              </a:r>
              <a:endParaRPr lang="ko-KR" altLang="en-US" sz="1100" dirty="0"/>
            </a:p>
          </p:txBody>
        </p:sp>
        <p:sp>
          <p:nvSpPr>
            <p:cNvPr id="3" name="자유형 2"/>
            <p:cNvSpPr/>
            <p:nvPr/>
          </p:nvSpPr>
          <p:spPr>
            <a:xfrm>
              <a:off x="1352550" y="2013177"/>
              <a:ext cx="6477000" cy="3947382"/>
            </a:xfrm>
            <a:custGeom>
              <a:avLst/>
              <a:gdLst>
                <a:gd name="connsiteX0" fmla="*/ 0 w 6477000"/>
                <a:gd name="connsiteY0" fmla="*/ 2073515 h 4062586"/>
                <a:gd name="connsiteX1" fmla="*/ 1724025 w 6477000"/>
                <a:gd name="connsiteY1" fmla="*/ 54215 h 4062586"/>
                <a:gd name="connsiteX2" fmla="*/ 4724400 w 6477000"/>
                <a:gd name="connsiteY2" fmla="*/ 4007090 h 4062586"/>
                <a:gd name="connsiteX3" fmla="*/ 6477000 w 6477000"/>
                <a:gd name="connsiteY3" fmla="*/ 2006840 h 4062586"/>
                <a:gd name="connsiteX0" fmla="*/ 0 w 6477000"/>
                <a:gd name="connsiteY0" fmla="*/ 2018520 h 4005017"/>
                <a:gd name="connsiteX1" fmla="*/ 1838325 w 6477000"/>
                <a:gd name="connsiteY1" fmla="*/ 56370 h 4005017"/>
                <a:gd name="connsiteX2" fmla="*/ 4724400 w 6477000"/>
                <a:gd name="connsiteY2" fmla="*/ 3952095 h 4005017"/>
                <a:gd name="connsiteX3" fmla="*/ 6477000 w 6477000"/>
                <a:gd name="connsiteY3" fmla="*/ 1951845 h 4005017"/>
                <a:gd name="connsiteX0" fmla="*/ 0 w 6477000"/>
                <a:gd name="connsiteY0" fmla="*/ 2015898 h 3947382"/>
                <a:gd name="connsiteX1" fmla="*/ 1838325 w 6477000"/>
                <a:gd name="connsiteY1" fmla="*/ 53748 h 3947382"/>
                <a:gd name="connsiteX2" fmla="*/ 4638675 w 6477000"/>
                <a:gd name="connsiteY2" fmla="*/ 3892323 h 3947382"/>
                <a:gd name="connsiteX3" fmla="*/ 6477000 w 6477000"/>
                <a:gd name="connsiteY3" fmla="*/ 1949223 h 3947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7000" h="3947382">
                  <a:moveTo>
                    <a:pt x="0" y="2015898"/>
                  </a:moveTo>
                  <a:cubicBezTo>
                    <a:pt x="468312" y="845117"/>
                    <a:pt x="1065213" y="-258989"/>
                    <a:pt x="1838325" y="53748"/>
                  </a:cubicBezTo>
                  <a:cubicBezTo>
                    <a:pt x="2611437" y="366485"/>
                    <a:pt x="3865563" y="3576411"/>
                    <a:pt x="4638675" y="3892323"/>
                  </a:cubicBezTo>
                  <a:cubicBezTo>
                    <a:pt x="5411788" y="4208236"/>
                    <a:pt x="5996781" y="3112066"/>
                    <a:pt x="6477000" y="1949223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475922" y="3151915"/>
            <a:ext cx="104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dirty="0">
                <a:solidFill>
                  <a:srgbClr val="FF0000"/>
                </a:solidFill>
              </a:rPr>
              <a:t>-PI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651184" y="3152590"/>
            <a:ext cx="104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dirty="0">
                <a:solidFill>
                  <a:srgbClr val="FF0000"/>
                </a:solidFill>
              </a:rPr>
              <a:t>PI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cxnSp>
        <p:nvCxnSpPr>
          <p:cNvPr id="21" name="직선 연결선 20"/>
          <p:cNvCxnSpPr>
            <a:endCxn id="19" idx="1"/>
          </p:cNvCxnSpPr>
          <p:nvPr/>
        </p:nvCxnSpPr>
        <p:spPr>
          <a:xfrm>
            <a:off x="5094425" y="3414200"/>
            <a:ext cx="4555758" cy="2730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31505" y="2708920"/>
            <a:ext cx="27004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out vec2 </a:t>
            </a:r>
            <a:r>
              <a:rPr lang="en-US" altLang="ko-KR" dirty="0" err="1"/>
              <a:t>vPos</a:t>
            </a:r>
            <a:r>
              <a:rPr lang="en-US" altLang="ko-KR" dirty="0"/>
              <a:t>;  </a:t>
            </a:r>
          </a:p>
          <a:p>
            <a:pPr latinLnBrk="0"/>
            <a:endParaRPr lang="en-US" altLang="ko-KR" dirty="0"/>
          </a:p>
          <a:p>
            <a:pPr latinLnBrk="0"/>
            <a:r>
              <a:rPr lang="en-US" altLang="ko-KR" dirty="0"/>
              <a:t>X</a:t>
            </a:r>
            <a:r>
              <a:rPr lang="ko-KR" altLang="en-US" dirty="0"/>
              <a:t>값엔 </a:t>
            </a:r>
            <a:r>
              <a:rPr lang="en-US" altLang="ko-KR" dirty="0">
                <a:solidFill>
                  <a:srgbClr val="FF0000"/>
                </a:solidFill>
              </a:rPr>
              <a:t>–PI ~ PI </a:t>
            </a:r>
            <a:r>
              <a:rPr lang="ko-KR" altLang="en-US" dirty="0"/>
              <a:t>가 넘어가도록 값을 넣으며 </a:t>
            </a:r>
            <a:r>
              <a:rPr lang="en-US" altLang="ko-KR" dirty="0"/>
              <a:t>y</a:t>
            </a:r>
            <a:r>
              <a:rPr lang="ko-KR" altLang="en-US" dirty="0"/>
              <a:t>값엔 </a:t>
            </a:r>
            <a:r>
              <a:rPr lang="en-US" altLang="ko-KR" dirty="0">
                <a:solidFill>
                  <a:srgbClr val="FF0000"/>
                </a:solidFill>
              </a:rPr>
              <a:t>-1.0~1.0 </a:t>
            </a:r>
            <a:r>
              <a:rPr lang="ko-KR" altLang="en-US" dirty="0"/>
              <a:t>이 넘어가도록 값을 넣는다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848852" y="1570839"/>
            <a:ext cx="104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dirty="0">
                <a:solidFill>
                  <a:srgbClr val="FF0000"/>
                </a:solidFill>
              </a:rPr>
              <a:t>1.0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48851" y="4728228"/>
            <a:ext cx="104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dirty="0">
                <a:solidFill>
                  <a:srgbClr val="FF0000"/>
                </a:solidFill>
              </a:rPr>
              <a:t>-1.0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705064" y="2756546"/>
            <a:ext cx="1582625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913268" y="1660486"/>
            <a:ext cx="23798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vertex </a:t>
            </a:r>
            <a:r>
              <a:rPr lang="en-US" altLang="ko-KR" dirty="0" err="1"/>
              <a:t>shader</a:t>
            </a:r>
            <a:r>
              <a:rPr lang="en-US" altLang="ko-KR" dirty="0"/>
              <a:t> output</a:t>
            </a:r>
            <a:endParaRPr lang="ko-KR" altLang="en-US" dirty="0"/>
          </a:p>
        </p:txBody>
      </p:sp>
      <p:cxnSp>
        <p:nvCxnSpPr>
          <p:cNvPr id="27" name="직선 화살표 연결선 26"/>
          <p:cNvCxnSpPr>
            <a:stCxn id="20" idx="2"/>
            <a:endCxn id="25" idx="0"/>
          </p:cNvCxnSpPr>
          <p:nvPr/>
        </p:nvCxnSpPr>
        <p:spPr>
          <a:xfrm flipH="1">
            <a:off x="2496377" y="2029819"/>
            <a:ext cx="606801" cy="72672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5624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err="1"/>
              <a:t>프레그먼트</a:t>
            </a:r>
            <a:r>
              <a:rPr lang="ko-KR" altLang="en-US" sz="4000" dirty="0"/>
              <a:t> </a:t>
            </a:r>
            <a:r>
              <a:rPr lang="ko-KR" altLang="en-US" sz="4000" dirty="0" err="1"/>
              <a:t>셰이더</a:t>
            </a:r>
            <a:r>
              <a:rPr lang="ko-KR" altLang="en-US" sz="4000" dirty="0"/>
              <a:t> 사용 애니메이션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4367808" y="1696593"/>
            <a:ext cx="5853422" cy="3418999"/>
            <a:chOff x="446770" y="1472069"/>
            <a:chExt cx="8280920" cy="5020620"/>
          </a:xfrm>
        </p:grpSpPr>
        <p:sp>
          <p:nvSpPr>
            <p:cNvPr id="2" name="타원 1"/>
            <p:cNvSpPr/>
            <p:nvPr/>
          </p:nvSpPr>
          <p:spPr>
            <a:xfrm>
              <a:off x="1202854" y="1860054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6" name="타원 5"/>
            <p:cNvSpPr/>
            <p:nvPr/>
          </p:nvSpPr>
          <p:spPr>
            <a:xfrm>
              <a:off x="7683574" y="1860054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7" name="타원 6"/>
            <p:cNvSpPr/>
            <p:nvPr/>
          </p:nvSpPr>
          <p:spPr>
            <a:xfrm>
              <a:off x="1202854" y="5820494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" name="타원 7"/>
            <p:cNvSpPr/>
            <p:nvPr/>
          </p:nvSpPr>
          <p:spPr>
            <a:xfrm>
              <a:off x="7683574" y="5820494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cxnSp>
          <p:nvCxnSpPr>
            <p:cNvPr id="9" name="직선 연결선 8"/>
            <p:cNvCxnSpPr>
              <a:stCxn id="7" idx="0"/>
              <a:endCxn id="2" idx="4"/>
            </p:cNvCxnSpPr>
            <p:nvPr/>
          </p:nvCxnSpPr>
          <p:spPr>
            <a:xfrm flipV="1">
              <a:off x="1346870" y="2148086"/>
              <a:ext cx="0" cy="367240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stCxn id="2" idx="6"/>
              <a:endCxn id="6" idx="2"/>
            </p:cNvCxnSpPr>
            <p:nvPr/>
          </p:nvCxnSpPr>
          <p:spPr>
            <a:xfrm>
              <a:off x="1490886" y="2004070"/>
              <a:ext cx="6192688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stCxn id="6" idx="4"/>
              <a:endCxn id="8" idx="0"/>
            </p:cNvCxnSpPr>
            <p:nvPr/>
          </p:nvCxnSpPr>
          <p:spPr>
            <a:xfrm>
              <a:off x="7827590" y="2148086"/>
              <a:ext cx="0" cy="367240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stCxn id="8" idx="2"/>
              <a:endCxn id="7" idx="6"/>
            </p:cNvCxnSpPr>
            <p:nvPr/>
          </p:nvCxnSpPr>
          <p:spPr>
            <a:xfrm flipH="1">
              <a:off x="1490886" y="5964510"/>
              <a:ext cx="6192688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446770" y="1472069"/>
              <a:ext cx="1800200" cy="384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sz="1100" dirty="0"/>
                <a:t>(-1.0, 1.0, 0.0)</a:t>
              </a:r>
              <a:endParaRPr lang="ko-KR" altLang="en-US" sz="11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927490" y="1490723"/>
              <a:ext cx="1800200" cy="384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sz="1100" dirty="0"/>
                <a:t>(1.0, 1.0, 0.0)</a:t>
              </a:r>
              <a:endParaRPr lang="ko-KR" altLang="en-US" sz="11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6770" y="6108526"/>
              <a:ext cx="1800200" cy="384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sz="1100" dirty="0"/>
                <a:t>(-1.0, -1.0, 0.0)</a:t>
              </a:r>
              <a:endParaRPr lang="ko-KR" altLang="en-US" sz="11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927490" y="6108528"/>
              <a:ext cx="1800200" cy="384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sz="1100" dirty="0"/>
                <a:t>(1.0, -1.0, 0.0)</a:t>
              </a:r>
              <a:endParaRPr lang="ko-KR" altLang="en-US" sz="1100" dirty="0"/>
            </a:p>
          </p:txBody>
        </p:sp>
        <p:sp>
          <p:nvSpPr>
            <p:cNvPr id="3" name="자유형 2"/>
            <p:cNvSpPr/>
            <p:nvPr/>
          </p:nvSpPr>
          <p:spPr>
            <a:xfrm>
              <a:off x="1352550" y="2013177"/>
              <a:ext cx="6477000" cy="3947382"/>
            </a:xfrm>
            <a:custGeom>
              <a:avLst/>
              <a:gdLst>
                <a:gd name="connsiteX0" fmla="*/ 0 w 6477000"/>
                <a:gd name="connsiteY0" fmla="*/ 2073515 h 4062586"/>
                <a:gd name="connsiteX1" fmla="*/ 1724025 w 6477000"/>
                <a:gd name="connsiteY1" fmla="*/ 54215 h 4062586"/>
                <a:gd name="connsiteX2" fmla="*/ 4724400 w 6477000"/>
                <a:gd name="connsiteY2" fmla="*/ 4007090 h 4062586"/>
                <a:gd name="connsiteX3" fmla="*/ 6477000 w 6477000"/>
                <a:gd name="connsiteY3" fmla="*/ 2006840 h 4062586"/>
                <a:gd name="connsiteX0" fmla="*/ 0 w 6477000"/>
                <a:gd name="connsiteY0" fmla="*/ 2018520 h 4005017"/>
                <a:gd name="connsiteX1" fmla="*/ 1838325 w 6477000"/>
                <a:gd name="connsiteY1" fmla="*/ 56370 h 4005017"/>
                <a:gd name="connsiteX2" fmla="*/ 4724400 w 6477000"/>
                <a:gd name="connsiteY2" fmla="*/ 3952095 h 4005017"/>
                <a:gd name="connsiteX3" fmla="*/ 6477000 w 6477000"/>
                <a:gd name="connsiteY3" fmla="*/ 1951845 h 4005017"/>
                <a:gd name="connsiteX0" fmla="*/ 0 w 6477000"/>
                <a:gd name="connsiteY0" fmla="*/ 2015898 h 3947382"/>
                <a:gd name="connsiteX1" fmla="*/ 1838325 w 6477000"/>
                <a:gd name="connsiteY1" fmla="*/ 53748 h 3947382"/>
                <a:gd name="connsiteX2" fmla="*/ 4638675 w 6477000"/>
                <a:gd name="connsiteY2" fmla="*/ 3892323 h 3947382"/>
                <a:gd name="connsiteX3" fmla="*/ 6477000 w 6477000"/>
                <a:gd name="connsiteY3" fmla="*/ 1949223 h 3947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7000" h="3947382">
                  <a:moveTo>
                    <a:pt x="0" y="2015898"/>
                  </a:moveTo>
                  <a:cubicBezTo>
                    <a:pt x="468312" y="845117"/>
                    <a:pt x="1065213" y="-258989"/>
                    <a:pt x="1838325" y="53748"/>
                  </a:cubicBezTo>
                  <a:cubicBezTo>
                    <a:pt x="2611437" y="366485"/>
                    <a:pt x="3865563" y="3576411"/>
                    <a:pt x="4638675" y="3892323"/>
                  </a:cubicBezTo>
                  <a:cubicBezTo>
                    <a:pt x="5411788" y="4208236"/>
                    <a:pt x="5996781" y="3112066"/>
                    <a:pt x="6477000" y="1949223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389561" y="3146863"/>
            <a:ext cx="104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dirty="0">
                <a:solidFill>
                  <a:srgbClr val="FF0000"/>
                </a:solidFill>
              </a:rPr>
              <a:t>-PI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564823" y="3147538"/>
            <a:ext cx="104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dirty="0">
                <a:solidFill>
                  <a:srgbClr val="FF0000"/>
                </a:solidFill>
              </a:rPr>
              <a:t>PI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cxnSp>
        <p:nvCxnSpPr>
          <p:cNvPr id="21" name="직선 연결선 20"/>
          <p:cNvCxnSpPr>
            <a:endCxn id="19" idx="1"/>
          </p:cNvCxnSpPr>
          <p:nvPr/>
        </p:nvCxnSpPr>
        <p:spPr>
          <a:xfrm>
            <a:off x="5008064" y="3409148"/>
            <a:ext cx="4555758" cy="2730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762491" y="1565787"/>
            <a:ext cx="104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dirty="0">
                <a:solidFill>
                  <a:srgbClr val="FF0000"/>
                </a:solidFill>
              </a:rPr>
              <a:t>1.0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762490" y="4723176"/>
            <a:ext cx="104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dirty="0">
                <a:solidFill>
                  <a:srgbClr val="FF0000"/>
                </a:solidFill>
              </a:rPr>
              <a:t>-1.0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5296666" y="2689252"/>
            <a:ext cx="144016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524000" y="1975585"/>
            <a:ext cx="1789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In vec2 </a:t>
            </a:r>
            <a:r>
              <a:rPr lang="en-US" altLang="ko-KR" dirty="0" err="1"/>
              <a:t>vPos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745090" y="1381121"/>
            <a:ext cx="2621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fragment </a:t>
            </a:r>
            <a:r>
              <a:rPr lang="en-US" altLang="ko-KR" dirty="0" err="1"/>
              <a:t>shader</a:t>
            </a:r>
            <a:r>
              <a:rPr lang="en-US" altLang="ko-KR" dirty="0"/>
              <a:t> input</a:t>
            </a:r>
            <a:endParaRPr lang="ko-KR" altLang="en-US" dirty="0"/>
          </a:p>
        </p:txBody>
      </p:sp>
      <p:cxnSp>
        <p:nvCxnSpPr>
          <p:cNvPr id="28" name="직선 화살표 연결선 27"/>
          <p:cNvCxnSpPr>
            <a:stCxn id="26" idx="2"/>
            <a:endCxn id="25" idx="0"/>
          </p:cNvCxnSpPr>
          <p:nvPr/>
        </p:nvCxnSpPr>
        <p:spPr>
          <a:xfrm flipH="1">
            <a:off x="2418861" y="1750453"/>
            <a:ext cx="636845" cy="2251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1546524" y="2039831"/>
            <a:ext cx="1582625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631504" y="3284984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float y = sin(</a:t>
            </a:r>
            <a:r>
              <a:rPr lang="en-US" altLang="ko-KR" dirty="0" err="1"/>
              <a:t>vPos.x</a:t>
            </a:r>
            <a:r>
              <a:rPr lang="en-US" altLang="ko-KR" dirty="0"/>
              <a:t>);</a:t>
            </a:r>
          </a:p>
          <a:p>
            <a:pPr latinLnBrk="0"/>
            <a:r>
              <a:rPr lang="en-US" altLang="ko-KR" dirty="0"/>
              <a:t>if(</a:t>
            </a:r>
            <a:r>
              <a:rPr lang="en-US" altLang="ko-KR" dirty="0" err="1"/>
              <a:t>vPos.y</a:t>
            </a:r>
            <a:r>
              <a:rPr lang="en-US" altLang="ko-KR" dirty="0"/>
              <a:t> &lt; y)</a:t>
            </a:r>
          </a:p>
          <a:p>
            <a:pPr latinLnBrk="0"/>
            <a:r>
              <a:rPr lang="en-US" altLang="ko-KR" dirty="0"/>
              <a:t>  ….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631504" y="3284984"/>
            <a:ext cx="2232248" cy="923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/>
          <p:cNvCxnSpPr>
            <a:stCxn id="20" idx="4"/>
          </p:cNvCxnSpPr>
          <p:nvPr/>
        </p:nvCxnSpPr>
        <p:spPr>
          <a:xfrm>
            <a:off x="5368674" y="2833269"/>
            <a:ext cx="0" cy="191994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2433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1267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지난 시간 </a:t>
            </a:r>
            <a:r>
              <a:rPr lang="ko-KR" altLang="en-US" dirty="0"/>
              <a:t>코드에 이어서 구현</a:t>
            </a:r>
          </a:p>
        </p:txBody>
      </p:sp>
    </p:spTree>
    <p:extLst>
      <p:ext uri="{BB962C8B-B14F-4D97-AF65-F5344CB8AC3E}">
        <p14:creationId xmlns:p14="http://schemas.microsoft.com/office/powerpoint/2010/main" val="1513684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버텍스 </a:t>
            </a:r>
            <a:r>
              <a:rPr lang="ko-KR" altLang="en-US" dirty="0" err="1"/>
              <a:t>셰이더</a:t>
            </a:r>
            <a:r>
              <a:rPr lang="ko-KR" altLang="en-US" dirty="0"/>
              <a:t> 사용 애니메이션</a:t>
            </a:r>
            <a:endParaRPr lang="en-US" altLang="ko-KR" dirty="0"/>
          </a:p>
          <a:p>
            <a:r>
              <a:rPr lang="ko-KR" altLang="en-US" dirty="0" err="1"/>
              <a:t>프레그먼트</a:t>
            </a:r>
            <a:r>
              <a:rPr lang="ko-KR" altLang="en-US" dirty="0"/>
              <a:t> </a:t>
            </a:r>
            <a:r>
              <a:rPr lang="ko-KR" altLang="en-US" dirty="0" err="1"/>
              <a:t>셰이더</a:t>
            </a:r>
            <a:r>
              <a:rPr lang="ko-KR" altLang="en-US" dirty="0"/>
              <a:t> 사용 애니메이션</a:t>
            </a:r>
            <a:endParaRPr lang="en-US" altLang="ko-KR" dirty="0"/>
          </a:p>
          <a:p>
            <a:r>
              <a:rPr lang="ko-KR" altLang="en-US" dirty="0"/>
              <a:t>실습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96296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버텍스 </a:t>
            </a:r>
            <a:r>
              <a:rPr lang="ko-KR" altLang="en-US" dirty="0" err="1"/>
              <a:t>셰이더</a:t>
            </a:r>
            <a:r>
              <a:rPr lang="ko-KR" altLang="en-US" dirty="0"/>
              <a:t> 사용 애니메이션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891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버텍스 </a:t>
            </a:r>
            <a:r>
              <a:rPr lang="ko-KR" altLang="en-US" dirty="0" err="1"/>
              <a:t>셰이더</a:t>
            </a:r>
            <a:r>
              <a:rPr lang="ko-KR" altLang="en-US" dirty="0"/>
              <a:t> 사용 애니메이션</a:t>
            </a:r>
          </a:p>
        </p:txBody>
      </p:sp>
      <p:sp>
        <p:nvSpPr>
          <p:cNvPr id="2" name="타원 1"/>
          <p:cNvSpPr/>
          <p:nvPr/>
        </p:nvSpPr>
        <p:spPr>
          <a:xfrm>
            <a:off x="1934580" y="299695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3014700" y="299695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4166828" y="299695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5318956" y="299695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399076" y="299695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7551204" y="299695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8847348" y="299695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9927468" y="299695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>
            <a:stCxn id="2" idx="6"/>
            <a:endCxn id="17" idx="2"/>
          </p:cNvCxnSpPr>
          <p:nvPr/>
        </p:nvCxnSpPr>
        <p:spPr>
          <a:xfrm>
            <a:off x="2150604" y="3104964"/>
            <a:ext cx="864096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17" idx="6"/>
            <a:endCxn id="18" idx="2"/>
          </p:cNvCxnSpPr>
          <p:nvPr/>
        </p:nvCxnSpPr>
        <p:spPr>
          <a:xfrm>
            <a:off x="3230724" y="3104964"/>
            <a:ext cx="936104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8" idx="6"/>
            <a:endCxn id="19" idx="2"/>
          </p:cNvCxnSpPr>
          <p:nvPr/>
        </p:nvCxnSpPr>
        <p:spPr>
          <a:xfrm>
            <a:off x="4382852" y="3104964"/>
            <a:ext cx="936104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19" idx="6"/>
            <a:endCxn id="20" idx="2"/>
          </p:cNvCxnSpPr>
          <p:nvPr/>
        </p:nvCxnSpPr>
        <p:spPr>
          <a:xfrm>
            <a:off x="5534980" y="3104964"/>
            <a:ext cx="864096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20" idx="6"/>
            <a:endCxn id="21" idx="2"/>
          </p:cNvCxnSpPr>
          <p:nvPr/>
        </p:nvCxnSpPr>
        <p:spPr>
          <a:xfrm>
            <a:off x="6615100" y="3104964"/>
            <a:ext cx="936104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21" idx="6"/>
            <a:endCxn id="23" idx="2"/>
          </p:cNvCxnSpPr>
          <p:nvPr/>
        </p:nvCxnSpPr>
        <p:spPr>
          <a:xfrm>
            <a:off x="7767228" y="3104964"/>
            <a:ext cx="108012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23" idx="6"/>
            <a:endCxn id="26" idx="2"/>
          </p:cNvCxnSpPr>
          <p:nvPr/>
        </p:nvCxnSpPr>
        <p:spPr>
          <a:xfrm>
            <a:off x="9063372" y="3104964"/>
            <a:ext cx="864096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639616" y="4437112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dirty="0"/>
              <a:t>위 </a:t>
            </a:r>
            <a:r>
              <a:rPr lang="en-US" altLang="ko-KR" dirty="0"/>
              <a:t>Lines </a:t>
            </a:r>
            <a:r>
              <a:rPr lang="ko-KR" altLang="en-US" dirty="0"/>
              <a:t>를 물결치는 것과 같이 움직여 보자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350994" y="3227832"/>
            <a:ext cx="1383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200" dirty="0"/>
              <a:t>(-1.0, 0.0, 0.0)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2431114" y="3227832"/>
            <a:ext cx="1383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200" dirty="0"/>
              <a:t>(-0.72, 0.0, 0.0)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3583242" y="3227832"/>
            <a:ext cx="1383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200" dirty="0"/>
              <a:t>(-0.44, 0.0, 0.0)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4735370" y="3227832"/>
            <a:ext cx="1383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200" dirty="0"/>
              <a:t>(-0.16, 0.0, 0.0)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5815490" y="3227832"/>
            <a:ext cx="1383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200" dirty="0"/>
              <a:t>(0.12, 0.0, 0.0)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6967618" y="3227832"/>
            <a:ext cx="1383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200" dirty="0"/>
              <a:t>(0.40, 0.0, 0.0)</a:t>
            </a:r>
            <a:endParaRPr lang="ko-KR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8263762" y="3227832"/>
            <a:ext cx="1383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200" dirty="0"/>
              <a:t>(0.68, 0.0, 0.0)</a:t>
            </a:r>
            <a:endParaRPr lang="ko-KR" alt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9343882" y="3227832"/>
            <a:ext cx="1383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200" dirty="0"/>
              <a:t>(1.0, 0.0, 0.0)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92711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버텍스 </a:t>
            </a:r>
            <a:r>
              <a:rPr lang="ko-KR" altLang="en-US" dirty="0" err="1"/>
              <a:t>셰이더</a:t>
            </a:r>
            <a:r>
              <a:rPr lang="ko-KR" altLang="en-US" dirty="0"/>
              <a:t> 사용 애니메이션</a:t>
            </a:r>
          </a:p>
        </p:txBody>
      </p:sp>
      <p:sp>
        <p:nvSpPr>
          <p:cNvPr id="2" name="타원 1"/>
          <p:cNvSpPr/>
          <p:nvPr/>
        </p:nvSpPr>
        <p:spPr>
          <a:xfrm>
            <a:off x="1934580" y="392923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3014700" y="392923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4166828" y="392923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5318956" y="392923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399076" y="392923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7551204" y="392923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8847348" y="392923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9927468" y="392923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>
            <a:stCxn id="2" idx="6"/>
            <a:endCxn id="17" idx="2"/>
          </p:cNvCxnSpPr>
          <p:nvPr/>
        </p:nvCxnSpPr>
        <p:spPr>
          <a:xfrm>
            <a:off x="2150604" y="4037246"/>
            <a:ext cx="864096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17" idx="6"/>
            <a:endCxn id="18" idx="2"/>
          </p:cNvCxnSpPr>
          <p:nvPr/>
        </p:nvCxnSpPr>
        <p:spPr>
          <a:xfrm>
            <a:off x="3230724" y="4037246"/>
            <a:ext cx="936104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8" idx="6"/>
            <a:endCxn id="19" idx="2"/>
          </p:cNvCxnSpPr>
          <p:nvPr/>
        </p:nvCxnSpPr>
        <p:spPr>
          <a:xfrm>
            <a:off x="4382852" y="4037246"/>
            <a:ext cx="936104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19" idx="6"/>
            <a:endCxn id="20" idx="2"/>
          </p:cNvCxnSpPr>
          <p:nvPr/>
        </p:nvCxnSpPr>
        <p:spPr>
          <a:xfrm>
            <a:off x="5534980" y="4037246"/>
            <a:ext cx="864096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20" idx="6"/>
            <a:endCxn id="21" idx="2"/>
          </p:cNvCxnSpPr>
          <p:nvPr/>
        </p:nvCxnSpPr>
        <p:spPr>
          <a:xfrm>
            <a:off x="6615100" y="4037246"/>
            <a:ext cx="936104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21" idx="6"/>
            <a:endCxn id="23" idx="2"/>
          </p:cNvCxnSpPr>
          <p:nvPr/>
        </p:nvCxnSpPr>
        <p:spPr>
          <a:xfrm>
            <a:off x="7767228" y="4037246"/>
            <a:ext cx="108012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23" idx="6"/>
            <a:endCxn id="26" idx="2"/>
          </p:cNvCxnSpPr>
          <p:nvPr/>
        </p:nvCxnSpPr>
        <p:spPr>
          <a:xfrm>
            <a:off x="9063372" y="4037246"/>
            <a:ext cx="864096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2042593" y="1844825"/>
            <a:ext cx="7987605" cy="2094889"/>
            <a:chOff x="518592" y="1844824"/>
            <a:chExt cx="7987605" cy="2094889"/>
          </a:xfrm>
        </p:grpSpPr>
        <p:cxnSp>
          <p:nvCxnSpPr>
            <p:cNvPr id="7" name="직선 화살표 연결선 6"/>
            <p:cNvCxnSpPr>
              <a:stCxn id="2" idx="0"/>
            </p:cNvCxnSpPr>
            <p:nvPr/>
          </p:nvCxnSpPr>
          <p:spPr>
            <a:xfrm flipV="1">
              <a:off x="518592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 flipV="1">
              <a:off x="1598712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 flipV="1">
              <a:off x="2745557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/>
            <p:nvPr/>
          </p:nvCxnSpPr>
          <p:spPr>
            <a:xfrm flipV="1">
              <a:off x="3902968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/>
            <p:nvPr/>
          </p:nvCxnSpPr>
          <p:spPr>
            <a:xfrm flipV="1">
              <a:off x="4983088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/>
            <p:nvPr/>
          </p:nvCxnSpPr>
          <p:spPr>
            <a:xfrm flipV="1">
              <a:off x="6135216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/>
            <p:nvPr/>
          </p:nvCxnSpPr>
          <p:spPr>
            <a:xfrm flipV="1">
              <a:off x="7431360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 flipV="1">
              <a:off x="8506197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/>
          <p:cNvGrpSpPr/>
          <p:nvPr/>
        </p:nvGrpSpPr>
        <p:grpSpPr>
          <a:xfrm flipV="1">
            <a:off x="2042593" y="4145258"/>
            <a:ext cx="7987605" cy="2164062"/>
            <a:chOff x="518592" y="1844824"/>
            <a:chExt cx="7987605" cy="2094889"/>
          </a:xfrm>
        </p:grpSpPr>
        <p:cxnSp>
          <p:nvCxnSpPr>
            <p:cNvPr id="53" name="직선 화살표 연결선 52"/>
            <p:cNvCxnSpPr/>
            <p:nvPr/>
          </p:nvCxnSpPr>
          <p:spPr>
            <a:xfrm flipV="1">
              <a:off x="518592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/>
            <p:nvPr/>
          </p:nvCxnSpPr>
          <p:spPr>
            <a:xfrm flipV="1">
              <a:off x="1598712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/>
            <p:nvPr/>
          </p:nvCxnSpPr>
          <p:spPr>
            <a:xfrm flipV="1">
              <a:off x="2745557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/>
            <p:nvPr/>
          </p:nvCxnSpPr>
          <p:spPr>
            <a:xfrm flipV="1">
              <a:off x="3902968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/>
            <p:nvPr/>
          </p:nvCxnSpPr>
          <p:spPr>
            <a:xfrm flipV="1">
              <a:off x="4983088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/>
            <p:nvPr/>
          </p:nvCxnSpPr>
          <p:spPr>
            <a:xfrm flipV="1">
              <a:off x="6135216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 flipV="1">
              <a:off x="7431360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/>
            <p:cNvCxnSpPr/>
            <p:nvPr/>
          </p:nvCxnSpPr>
          <p:spPr>
            <a:xfrm flipV="1">
              <a:off x="8506197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5284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버텍스 </a:t>
            </a:r>
            <a:r>
              <a:rPr lang="ko-KR" altLang="en-US" dirty="0" err="1"/>
              <a:t>셰이더</a:t>
            </a:r>
            <a:r>
              <a:rPr lang="ko-KR" altLang="en-US" dirty="0"/>
              <a:t> 사용 애니메이션</a:t>
            </a:r>
          </a:p>
        </p:txBody>
      </p:sp>
      <p:sp>
        <p:nvSpPr>
          <p:cNvPr id="2" name="타원 1"/>
          <p:cNvSpPr/>
          <p:nvPr/>
        </p:nvSpPr>
        <p:spPr>
          <a:xfrm>
            <a:off x="1934580" y="5017218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3014700" y="5733256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4161545" y="3622365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5319911" y="256490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399076" y="443711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7551204" y="6012013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8847348" y="4343747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9917310" y="2563550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2042593" y="1844825"/>
            <a:ext cx="7987605" cy="2094889"/>
            <a:chOff x="518592" y="1844824"/>
            <a:chExt cx="7987605" cy="2094889"/>
          </a:xfrm>
        </p:grpSpPr>
        <p:cxnSp>
          <p:nvCxnSpPr>
            <p:cNvPr id="7" name="직선 화살표 연결선 6"/>
            <p:cNvCxnSpPr/>
            <p:nvPr/>
          </p:nvCxnSpPr>
          <p:spPr>
            <a:xfrm flipV="1">
              <a:off x="518592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 flipV="1">
              <a:off x="1598712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 flipV="1">
              <a:off x="2745557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/>
            <p:nvPr/>
          </p:nvCxnSpPr>
          <p:spPr>
            <a:xfrm flipV="1">
              <a:off x="3902968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/>
            <p:nvPr/>
          </p:nvCxnSpPr>
          <p:spPr>
            <a:xfrm flipV="1">
              <a:off x="4983088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/>
            <p:nvPr/>
          </p:nvCxnSpPr>
          <p:spPr>
            <a:xfrm flipV="1">
              <a:off x="6135216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/>
            <p:nvPr/>
          </p:nvCxnSpPr>
          <p:spPr>
            <a:xfrm flipV="1">
              <a:off x="7431360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 flipV="1">
              <a:off x="8506197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/>
          <p:cNvGrpSpPr/>
          <p:nvPr/>
        </p:nvGrpSpPr>
        <p:grpSpPr>
          <a:xfrm flipV="1">
            <a:off x="2042593" y="3929234"/>
            <a:ext cx="7987605" cy="2380086"/>
            <a:chOff x="518592" y="1844824"/>
            <a:chExt cx="7987605" cy="2094889"/>
          </a:xfrm>
        </p:grpSpPr>
        <p:cxnSp>
          <p:nvCxnSpPr>
            <p:cNvPr id="53" name="직선 화살표 연결선 52"/>
            <p:cNvCxnSpPr/>
            <p:nvPr/>
          </p:nvCxnSpPr>
          <p:spPr>
            <a:xfrm flipV="1">
              <a:off x="518592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/>
            <p:nvPr/>
          </p:nvCxnSpPr>
          <p:spPr>
            <a:xfrm flipV="1">
              <a:off x="1598712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/>
            <p:nvPr/>
          </p:nvCxnSpPr>
          <p:spPr>
            <a:xfrm flipV="1">
              <a:off x="2745557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/>
            <p:nvPr/>
          </p:nvCxnSpPr>
          <p:spPr>
            <a:xfrm flipV="1">
              <a:off x="3902968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/>
            <p:nvPr/>
          </p:nvCxnSpPr>
          <p:spPr>
            <a:xfrm flipV="1">
              <a:off x="4983088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/>
            <p:nvPr/>
          </p:nvCxnSpPr>
          <p:spPr>
            <a:xfrm flipV="1">
              <a:off x="6135216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 flipV="1">
              <a:off x="7431360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/>
            <p:cNvCxnSpPr/>
            <p:nvPr/>
          </p:nvCxnSpPr>
          <p:spPr>
            <a:xfrm flipV="1">
              <a:off x="8506197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1819046" y="1276668"/>
            <a:ext cx="152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Time == 0</a:t>
            </a:r>
            <a:endParaRPr lang="ko-KR" altLang="en-US" dirty="0"/>
          </a:p>
        </p:txBody>
      </p:sp>
      <p:sp>
        <p:nvSpPr>
          <p:cNvPr id="6" name="자유형 5"/>
          <p:cNvSpPr/>
          <p:nvPr/>
        </p:nvSpPr>
        <p:spPr>
          <a:xfrm>
            <a:off x="-1380753" y="2492897"/>
            <a:ext cx="11410950" cy="3627129"/>
          </a:xfrm>
          <a:custGeom>
            <a:avLst/>
            <a:gdLst>
              <a:gd name="connsiteX0" fmla="*/ 0 w 11410950"/>
              <a:gd name="connsiteY0" fmla="*/ 2150682 h 3627129"/>
              <a:gd name="connsiteX1" fmla="*/ 1800225 w 11410950"/>
              <a:gd name="connsiteY1" fmla="*/ 26607 h 3627129"/>
              <a:gd name="connsiteX2" fmla="*/ 4210050 w 11410950"/>
              <a:gd name="connsiteY2" fmla="*/ 3465132 h 3627129"/>
              <a:gd name="connsiteX3" fmla="*/ 6572250 w 11410950"/>
              <a:gd name="connsiteY3" fmla="*/ 83757 h 3627129"/>
              <a:gd name="connsiteX4" fmla="*/ 9067800 w 11410950"/>
              <a:gd name="connsiteY4" fmla="*/ 3627057 h 3627129"/>
              <a:gd name="connsiteX5" fmla="*/ 11410950 w 11410950"/>
              <a:gd name="connsiteY5" fmla="*/ 188532 h 362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950" h="3627129">
                <a:moveTo>
                  <a:pt x="0" y="2150682"/>
                </a:moveTo>
                <a:cubicBezTo>
                  <a:pt x="549275" y="979107"/>
                  <a:pt x="1098550" y="-192468"/>
                  <a:pt x="1800225" y="26607"/>
                </a:cubicBezTo>
                <a:cubicBezTo>
                  <a:pt x="2501900" y="245682"/>
                  <a:pt x="3414713" y="3455607"/>
                  <a:pt x="4210050" y="3465132"/>
                </a:cubicBezTo>
                <a:cubicBezTo>
                  <a:pt x="5005387" y="3474657"/>
                  <a:pt x="5762625" y="56770"/>
                  <a:pt x="6572250" y="83757"/>
                </a:cubicBezTo>
                <a:cubicBezTo>
                  <a:pt x="7381875" y="110744"/>
                  <a:pt x="8261350" y="3609595"/>
                  <a:pt x="9067800" y="3627057"/>
                </a:cubicBezTo>
                <a:cubicBezTo>
                  <a:pt x="9874250" y="3644520"/>
                  <a:pt x="10802938" y="506032"/>
                  <a:pt x="11410950" y="188532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637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버텍스 </a:t>
            </a:r>
            <a:r>
              <a:rPr lang="ko-KR" altLang="en-US" dirty="0" err="1"/>
              <a:t>셰이더</a:t>
            </a:r>
            <a:r>
              <a:rPr lang="ko-KR" altLang="en-US" dirty="0"/>
              <a:t> 사용 애니메이션</a:t>
            </a:r>
          </a:p>
        </p:txBody>
      </p:sp>
      <p:sp>
        <p:nvSpPr>
          <p:cNvPr id="2" name="타원 1"/>
          <p:cNvSpPr/>
          <p:nvPr/>
        </p:nvSpPr>
        <p:spPr>
          <a:xfrm>
            <a:off x="1934580" y="328498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3014700" y="5301208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4161545" y="541532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5331346" y="3154313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399076" y="277957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7551204" y="4909206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8828298" y="5867747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9917310" y="4075947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2042593" y="1844825"/>
            <a:ext cx="7987605" cy="2094889"/>
            <a:chOff x="518592" y="1844824"/>
            <a:chExt cx="7987605" cy="2094889"/>
          </a:xfrm>
        </p:grpSpPr>
        <p:cxnSp>
          <p:nvCxnSpPr>
            <p:cNvPr id="7" name="직선 화살표 연결선 6"/>
            <p:cNvCxnSpPr/>
            <p:nvPr/>
          </p:nvCxnSpPr>
          <p:spPr>
            <a:xfrm flipV="1">
              <a:off x="518592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 flipV="1">
              <a:off x="1598712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 flipV="1">
              <a:off x="2745557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/>
            <p:nvPr/>
          </p:nvCxnSpPr>
          <p:spPr>
            <a:xfrm flipV="1">
              <a:off x="3902968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/>
            <p:nvPr/>
          </p:nvCxnSpPr>
          <p:spPr>
            <a:xfrm flipV="1">
              <a:off x="4983088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/>
            <p:nvPr/>
          </p:nvCxnSpPr>
          <p:spPr>
            <a:xfrm flipV="1">
              <a:off x="6135216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/>
            <p:nvPr/>
          </p:nvCxnSpPr>
          <p:spPr>
            <a:xfrm flipV="1">
              <a:off x="7431360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 flipV="1">
              <a:off x="8506197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/>
          <p:cNvGrpSpPr/>
          <p:nvPr/>
        </p:nvGrpSpPr>
        <p:grpSpPr>
          <a:xfrm flipV="1">
            <a:off x="2042593" y="3929234"/>
            <a:ext cx="7987605" cy="2380086"/>
            <a:chOff x="518592" y="1844824"/>
            <a:chExt cx="7987605" cy="2094889"/>
          </a:xfrm>
        </p:grpSpPr>
        <p:cxnSp>
          <p:nvCxnSpPr>
            <p:cNvPr id="53" name="직선 화살표 연결선 52"/>
            <p:cNvCxnSpPr/>
            <p:nvPr/>
          </p:nvCxnSpPr>
          <p:spPr>
            <a:xfrm flipV="1">
              <a:off x="518592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/>
            <p:nvPr/>
          </p:nvCxnSpPr>
          <p:spPr>
            <a:xfrm flipV="1">
              <a:off x="1598712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/>
            <p:nvPr/>
          </p:nvCxnSpPr>
          <p:spPr>
            <a:xfrm flipV="1">
              <a:off x="2745557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/>
            <p:nvPr/>
          </p:nvCxnSpPr>
          <p:spPr>
            <a:xfrm flipV="1">
              <a:off x="3902968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/>
            <p:nvPr/>
          </p:nvCxnSpPr>
          <p:spPr>
            <a:xfrm flipV="1">
              <a:off x="4983088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/>
            <p:nvPr/>
          </p:nvCxnSpPr>
          <p:spPr>
            <a:xfrm flipV="1">
              <a:off x="6135216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 flipV="1">
              <a:off x="7431360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/>
            <p:cNvCxnSpPr/>
            <p:nvPr/>
          </p:nvCxnSpPr>
          <p:spPr>
            <a:xfrm flipV="1">
              <a:off x="8506197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1819046" y="1276668"/>
            <a:ext cx="152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Time == 0.1</a:t>
            </a:r>
            <a:endParaRPr lang="ko-KR" altLang="en-US" dirty="0"/>
          </a:p>
        </p:txBody>
      </p:sp>
      <p:sp>
        <p:nvSpPr>
          <p:cNvPr id="6" name="자유형 5"/>
          <p:cNvSpPr/>
          <p:nvPr/>
        </p:nvSpPr>
        <p:spPr>
          <a:xfrm>
            <a:off x="-456728" y="2492896"/>
            <a:ext cx="11410950" cy="3627129"/>
          </a:xfrm>
          <a:custGeom>
            <a:avLst/>
            <a:gdLst>
              <a:gd name="connsiteX0" fmla="*/ 0 w 11410950"/>
              <a:gd name="connsiteY0" fmla="*/ 2150682 h 3627129"/>
              <a:gd name="connsiteX1" fmla="*/ 1800225 w 11410950"/>
              <a:gd name="connsiteY1" fmla="*/ 26607 h 3627129"/>
              <a:gd name="connsiteX2" fmla="*/ 4210050 w 11410950"/>
              <a:gd name="connsiteY2" fmla="*/ 3465132 h 3627129"/>
              <a:gd name="connsiteX3" fmla="*/ 6572250 w 11410950"/>
              <a:gd name="connsiteY3" fmla="*/ 83757 h 3627129"/>
              <a:gd name="connsiteX4" fmla="*/ 9067800 w 11410950"/>
              <a:gd name="connsiteY4" fmla="*/ 3627057 h 3627129"/>
              <a:gd name="connsiteX5" fmla="*/ 11410950 w 11410950"/>
              <a:gd name="connsiteY5" fmla="*/ 188532 h 362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950" h="3627129">
                <a:moveTo>
                  <a:pt x="0" y="2150682"/>
                </a:moveTo>
                <a:cubicBezTo>
                  <a:pt x="549275" y="979107"/>
                  <a:pt x="1098550" y="-192468"/>
                  <a:pt x="1800225" y="26607"/>
                </a:cubicBezTo>
                <a:cubicBezTo>
                  <a:pt x="2501900" y="245682"/>
                  <a:pt x="3414713" y="3455607"/>
                  <a:pt x="4210050" y="3465132"/>
                </a:cubicBezTo>
                <a:cubicBezTo>
                  <a:pt x="5005387" y="3474657"/>
                  <a:pt x="5762625" y="56770"/>
                  <a:pt x="6572250" y="83757"/>
                </a:cubicBezTo>
                <a:cubicBezTo>
                  <a:pt x="7381875" y="110744"/>
                  <a:pt x="8261350" y="3609595"/>
                  <a:pt x="9067800" y="3627057"/>
                </a:cubicBezTo>
                <a:cubicBezTo>
                  <a:pt x="9874250" y="3644520"/>
                  <a:pt x="10802938" y="506032"/>
                  <a:pt x="11410950" y="188532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650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버텍스 </a:t>
            </a:r>
            <a:r>
              <a:rPr lang="ko-KR" altLang="en-US" dirty="0" err="1"/>
              <a:t>셰이더</a:t>
            </a:r>
            <a:r>
              <a:rPr lang="ko-KR" altLang="en-US" dirty="0"/>
              <a:t> 사용 애니메이션</a:t>
            </a:r>
          </a:p>
        </p:txBody>
      </p:sp>
      <p:sp>
        <p:nvSpPr>
          <p:cNvPr id="2" name="타원 1"/>
          <p:cNvSpPr/>
          <p:nvPr/>
        </p:nvSpPr>
        <p:spPr>
          <a:xfrm>
            <a:off x="1934580" y="2384883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3016449" y="3725116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4157614" y="5651723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5316116" y="4913981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399076" y="277957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7551204" y="3140968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8828298" y="558863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9917310" y="5651723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2042593" y="1844825"/>
            <a:ext cx="7987605" cy="2094889"/>
            <a:chOff x="518592" y="1844824"/>
            <a:chExt cx="7987605" cy="2094889"/>
          </a:xfrm>
        </p:grpSpPr>
        <p:cxnSp>
          <p:nvCxnSpPr>
            <p:cNvPr id="7" name="직선 화살표 연결선 6"/>
            <p:cNvCxnSpPr/>
            <p:nvPr/>
          </p:nvCxnSpPr>
          <p:spPr>
            <a:xfrm flipV="1">
              <a:off x="518592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 flipV="1">
              <a:off x="1598712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 flipV="1">
              <a:off x="2745557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/>
            <p:nvPr/>
          </p:nvCxnSpPr>
          <p:spPr>
            <a:xfrm flipV="1">
              <a:off x="3902968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/>
            <p:nvPr/>
          </p:nvCxnSpPr>
          <p:spPr>
            <a:xfrm flipV="1">
              <a:off x="4983088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/>
            <p:nvPr/>
          </p:nvCxnSpPr>
          <p:spPr>
            <a:xfrm flipV="1">
              <a:off x="6135216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/>
            <p:nvPr/>
          </p:nvCxnSpPr>
          <p:spPr>
            <a:xfrm flipV="1">
              <a:off x="7431360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 flipV="1">
              <a:off x="8506197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/>
          <p:cNvGrpSpPr/>
          <p:nvPr/>
        </p:nvGrpSpPr>
        <p:grpSpPr>
          <a:xfrm flipV="1">
            <a:off x="2042593" y="3929234"/>
            <a:ext cx="7987605" cy="2380086"/>
            <a:chOff x="518592" y="1844824"/>
            <a:chExt cx="7987605" cy="2094889"/>
          </a:xfrm>
        </p:grpSpPr>
        <p:cxnSp>
          <p:nvCxnSpPr>
            <p:cNvPr id="53" name="직선 화살표 연결선 52"/>
            <p:cNvCxnSpPr/>
            <p:nvPr/>
          </p:nvCxnSpPr>
          <p:spPr>
            <a:xfrm flipV="1">
              <a:off x="518592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/>
            <p:nvPr/>
          </p:nvCxnSpPr>
          <p:spPr>
            <a:xfrm flipV="1">
              <a:off x="1598712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/>
            <p:nvPr/>
          </p:nvCxnSpPr>
          <p:spPr>
            <a:xfrm flipV="1">
              <a:off x="2745557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/>
            <p:nvPr/>
          </p:nvCxnSpPr>
          <p:spPr>
            <a:xfrm flipV="1">
              <a:off x="3902968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/>
            <p:nvPr/>
          </p:nvCxnSpPr>
          <p:spPr>
            <a:xfrm flipV="1">
              <a:off x="4983088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/>
            <p:nvPr/>
          </p:nvCxnSpPr>
          <p:spPr>
            <a:xfrm flipV="1">
              <a:off x="6135216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 flipV="1">
              <a:off x="7431360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/>
            <p:cNvCxnSpPr/>
            <p:nvPr/>
          </p:nvCxnSpPr>
          <p:spPr>
            <a:xfrm flipV="1">
              <a:off x="8506197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1819046" y="1276668"/>
            <a:ext cx="152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Time == 0.2</a:t>
            </a:r>
            <a:endParaRPr lang="ko-KR" altLang="en-US" dirty="0"/>
          </a:p>
        </p:txBody>
      </p:sp>
      <p:sp>
        <p:nvSpPr>
          <p:cNvPr id="6" name="자유형 5"/>
          <p:cNvSpPr/>
          <p:nvPr/>
        </p:nvSpPr>
        <p:spPr>
          <a:xfrm>
            <a:off x="407368" y="2492896"/>
            <a:ext cx="11410950" cy="3627129"/>
          </a:xfrm>
          <a:custGeom>
            <a:avLst/>
            <a:gdLst>
              <a:gd name="connsiteX0" fmla="*/ 0 w 11410950"/>
              <a:gd name="connsiteY0" fmla="*/ 2150682 h 3627129"/>
              <a:gd name="connsiteX1" fmla="*/ 1800225 w 11410950"/>
              <a:gd name="connsiteY1" fmla="*/ 26607 h 3627129"/>
              <a:gd name="connsiteX2" fmla="*/ 4210050 w 11410950"/>
              <a:gd name="connsiteY2" fmla="*/ 3465132 h 3627129"/>
              <a:gd name="connsiteX3" fmla="*/ 6572250 w 11410950"/>
              <a:gd name="connsiteY3" fmla="*/ 83757 h 3627129"/>
              <a:gd name="connsiteX4" fmla="*/ 9067800 w 11410950"/>
              <a:gd name="connsiteY4" fmla="*/ 3627057 h 3627129"/>
              <a:gd name="connsiteX5" fmla="*/ 11410950 w 11410950"/>
              <a:gd name="connsiteY5" fmla="*/ 188532 h 362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950" h="3627129">
                <a:moveTo>
                  <a:pt x="0" y="2150682"/>
                </a:moveTo>
                <a:cubicBezTo>
                  <a:pt x="549275" y="979107"/>
                  <a:pt x="1098550" y="-192468"/>
                  <a:pt x="1800225" y="26607"/>
                </a:cubicBezTo>
                <a:cubicBezTo>
                  <a:pt x="2501900" y="245682"/>
                  <a:pt x="3414713" y="3455607"/>
                  <a:pt x="4210050" y="3465132"/>
                </a:cubicBezTo>
                <a:cubicBezTo>
                  <a:pt x="5005387" y="3474657"/>
                  <a:pt x="5762625" y="56770"/>
                  <a:pt x="6572250" y="83757"/>
                </a:cubicBezTo>
                <a:cubicBezTo>
                  <a:pt x="7381875" y="110744"/>
                  <a:pt x="8261350" y="3609595"/>
                  <a:pt x="9067800" y="3627057"/>
                </a:cubicBezTo>
                <a:cubicBezTo>
                  <a:pt x="9874250" y="3644520"/>
                  <a:pt x="10802938" y="506032"/>
                  <a:pt x="11410950" y="188532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638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latinLnBrk="0"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1666</TotalTime>
  <Words>722</Words>
  <Application>Microsoft Office PowerPoint</Application>
  <PresentationFormat>와이드스크린</PresentationFormat>
  <Paragraphs>128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맑은 고딕</vt:lpstr>
      <vt:lpstr>Arial</vt:lpstr>
      <vt:lpstr>Office 테마</vt:lpstr>
      <vt:lpstr>셰이더프로그래밍</vt:lpstr>
      <vt:lpstr>지난 시간</vt:lpstr>
      <vt:lpstr>개요</vt:lpstr>
      <vt:lpstr>버텍스 셰이더 사용 애니메이션</vt:lpstr>
      <vt:lpstr>버텍스 셰이더 사용 애니메이션</vt:lpstr>
      <vt:lpstr>버텍스 셰이더 사용 애니메이션</vt:lpstr>
      <vt:lpstr>버텍스 셰이더 사용 애니메이션</vt:lpstr>
      <vt:lpstr>버텍스 셰이더 사용 애니메이션</vt:lpstr>
      <vt:lpstr>버텍스 셰이더 사용 애니메이션</vt:lpstr>
      <vt:lpstr>버텍스 셰이더 사용 애니메이션</vt:lpstr>
      <vt:lpstr>버텍스 셰이더 사용 애니메이션</vt:lpstr>
      <vt:lpstr>버텍스 셰이더 사용 애니메이션</vt:lpstr>
      <vt:lpstr>버텍스 셰이더 사용 애니메이션</vt:lpstr>
      <vt:lpstr>실습</vt:lpstr>
      <vt:lpstr>프레그먼트 셰이더 사용 애니메이션</vt:lpstr>
      <vt:lpstr>프레그먼트 셰이더 사용 애니메이션</vt:lpstr>
      <vt:lpstr>프레그먼트 셰이더 사용 애니메이션</vt:lpstr>
      <vt:lpstr>프레그먼트 셰이더 사용 애니메이션</vt:lpstr>
      <vt:lpstr>프레그먼트 셰이더 사용 애니메이션</vt:lpstr>
      <vt:lpstr>프레그먼트 셰이더 사용 애니메이션</vt:lpstr>
      <vt:lpstr>프레그먼트 셰이더 사용 애니메이션</vt:lpstr>
      <vt:lpstr>프레그먼트 셰이더 사용 애니메이션</vt:lpstr>
      <vt:lpstr>프레그먼트 셰이더 사용 애니메이션</vt:lpstr>
      <vt:lpstr>프레그먼트 셰이더 사용 애니메이션</vt:lpstr>
      <vt:lpstr>실습</vt:lpstr>
      <vt:lpstr>실습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TaekHee Lee</cp:lastModifiedBy>
  <cp:revision>100</cp:revision>
  <dcterms:created xsi:type="dcterms:W3CDTF">2006-10-05T04:04:58Z</dcterms:created>
  <dcterms:modified xsi:type="dcterms:W3CDTF">2021-05-12T11:50:23Z</dcterms:modified>
</cp:coreProperties>
</file>