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B3354-F359-42AF-AAEB-B7A3133DAF0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2787E-55DF-4C47-9A55-A16C9B74D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2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2c145369_7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22c145369_7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722c145369_7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722c145369_7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22c145369_7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22c145369_7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22c145369_7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22c145369_7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22c145369_7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22c145369_7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22c145369_7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22c145369_7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722c145369_7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722c145369_7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722c145369_7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722c145369_7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22c145369_7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22c145369_7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722c145369_7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722c145369_7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727fb9015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727fb9015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2c145369_7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22c145369_7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727fb9015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727fb9015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727fb9015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727fb9015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727fb9015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727fb9015b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22c145369_7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22c145369_7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22c145369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22c145369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22c145369_7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22c145369_7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22c145369_7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22c145369_7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22c145369_7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22c145369_7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22c145369_7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22c145369_7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22c145369_7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722c145369_7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F7CC-54E3-4E2F-90AA-BB1BBDEFA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4C469-23F0-4BE1-941D-BEE31E635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F16DE-2440-4271-9F48-3F1E5DF5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1C920-3B72-4C58-96D6-32AB9208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714E-6DFF-4895-8319-90E8465A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6A71-1FEA-46F9-AED3-8EA1DCB7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74BC-F03B-43D1-B106-DB29281E4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30EC-DED9-449F-A56F-C0714A72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184C-1564-45EC-AD23-229F73F2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8BBA8-FDD6-4667-B9D7-3965850F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0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158F5-76C6-4FB0-B801-A63A991D1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97CD2-62BC-48DF-90E3-B677AF87D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F8E16-9979-4EE2-8A87-B9645D3C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FFAD-9779-4111-8AFA-4ACD1125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4521-AE8E-46D5-B6AF-A5F66BC0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15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it" smtClean="0"/>
              <a:pPr/>
              <a:t>‹#›</a:t>
            </a:fld>
            <a:endParaRPr lang="it"/>
          </a:p>
        </p:txBody>
      </p:sp>
    </p:spTree>
    <p:extLst>
      <p:ext uri="{BB962C8B-B14F-4D97-AF65-F5344CB8AC3E}">
        <p14:creationId xmlns:p14="http://schemas.microsoft.com/office/powerpoint/2010/main" val="286374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EBC5-3240-4BB5-B6F0-8B579691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A0B4-DE07-4DD0-9128-C83B8E1B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C0BE-27EE-4027-BF46-65D278DD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F6A4-0B2A-4B47-95B4-F8F9FF21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DECE9-97DC-4558-9C1F-7A63AC7E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63CB-4F23-46D9-A28C-27FA9151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8C2E9-932D-4B2B-A724-3E3D6AF3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6DD4-C1D3-434E-A2A2-81EBF255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F45E-7E95-45A3-BF2B-D89DC5C8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0DDED-BEED-48A3-AD18-480AE52A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6DAE-DB88-4CF0-BB57-CD1F963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E4F5-0F99-4E0F-A533-1A438FBF8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CA364-024A-4EA8-BA48-00E837412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3A763-B704-49D4-AE4A-A338D60D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39148-E555-44D1-BE9C-77745593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561F2-8AFD-4217-A5CE-FACD60E0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57BF-A7B5-4744-9832-1832792D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67717-2DE9-4A09-B91C-99FAC995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915A3-96E4-44DC-BE0E-287C289B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EFF0-05B4-42D5-9A15-94E39431C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B2671-F747-4BB4-ACD7-CF2B539B6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3DAF-9B83-4042-A4B8-CAF0C7AB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B628E-CB2E-4683-BAE5-261594E1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78B77-73B1-4F58-9885-05A315AF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1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EB15-8EBE-44E4-BAF2-B35BFE97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E93B6-0340-4308-B287-2A5371B1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90781-AAFA-45E7-AFF7-DED5860F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860D7-F2EE-48D3-ABDA-37D811A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2AAE6-251C-47CA-8846-FB560D9C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256B5-400D-40EB-A010-3E72DB4A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8093C-E7BF-477F-99FB-65F9EDE4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2AC6-4743-437D-9624-19F4BDE3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4032-9981-4C4B-955A-4D7AFF633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D5C0-121D-48A6-9C82-F65C14F67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E5DF6-DF24-4553-A0E0-0F156E52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BFF29-2126-4A29-88EB-332F184E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42F7B-0242-433D-A21C-C8919E0F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0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97A1-5992-4C39-A04E-532AFEE1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A1E45-F27D-4241-9EAD-DE05CE4BA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7584E-7EB4-4C77-BB53-FA150A31B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BB87D-B5B6-41E9-B1A4-EEF543FE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4D0F-AB08-4DD6-9E2A-D9AB46AB74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03F0-7F7D-4D0F-8F71-8F97CA89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89E09-EBBE-42C2-8379-B6FAD8F1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5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779CC-0BD5-4AF5-9B05-1460EB18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D5B4-00E9-4147-906C-713329694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E347-7711-42BB-B946-E15DAC55C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4D0F-AB08-4DD6-9E2A-D9AB46AB7455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43CE1-56C5-42F2-B155-77662C361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7AC40-09A1-459D-8DC3-977FD09D1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CBE4-A814-4EE8-923F-E5EE1BA44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4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rtagena99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it"/>
              <a:t>Algorithm Analysis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it"/>
              <a:t>Presented by Wendy Slattery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477" name="Google Shape;477;p32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8" name="Google Shape;478;p32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9" name="Google Shape;479;p32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0" name="Google Shape;480;p32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1" name="Google Shape;481;p32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32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83" name="Google Shape;483;p32"/>
          <p:cNvCxnSpPr>
            <a:stCxn id="482" idx="7"/>
            <a:endCxn id="477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" name="Google Shape;484;p32"/>
          <p:cNvCxnSpPr>
            <a:endCxn id="481" idx="1"/>
          </p:cNvCxnSpPr>
          <p:nvPr/>
        </p:nvCxnSpPr>
        <p:spPr>
          <a:xfrm>
            <a:off x="2766076" y="3997963"/>
            <a:ext cx="1061200" cy="5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" name="Google Shape;485;p32"/>
          <p:cNvCxnSpPr>
            <a:stCxn id="477" idx="6"/>
            <a:endCxn id="480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6" name="Google Shape;486;p32"/>
          <p:cNvCxnSpPr>
            <a:stCxn id="477" idx="4"/>
            <a:endCxn id="481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" name="Google Shape;487;p32"/>
          <p:cNvCxnSpPr>
            <a:stCxn id="481" idx="6"/>
            <a:endCxn id="479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" name="Google Shape;488;p32"/>
          <p:cNvCxnSpPr>
            <a:stCxn id="480" idx="5"/>
            <a:endCxn id="478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" name="Google Shape;489;p32"/>
          <p:cNvCxnSpPr>
            <a:stCxn id="479" idx="7"/>
            <a:endCxn id="478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" name="Google Shape;490;p32"/>
          <p:cNvCxnSpPr>
            <a:stCxn id="479" idx="0"/>
            <a:endCxn id="480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" name="Google Shape;491;p32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492" name="Google Shape;492;p32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493" name="Google Shape;493;p32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494" name="Google Shape;494;p32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E</a:t>
            </a:r>
            <a:endParaRPr sz="2400"/>
          </a:p>
        </p:txBody>
      </p:sp>
      <p:sp>
        <p:nvSpPr>
          <p:cNvPr id="495" name="Google Shape;495;p32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C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496" name="Google Shape;496;p32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497" name="Google Shape;497;p32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498" name="Google Shape;498;p32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9" name="Google Shape;499;p32"/>
          <p:cNvSpPr txBox="1"/>
          <p:nvPr/>
        </p:nvSpPr>
        <p:spPr>
          <a:xfrm>
            <a:off x="2105637" y="2886367"/>
            <a:ext cx="67223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(0)</a:t>
            </a:r>
            <a:endParaRPr sz="2400" dirty="0"/>
          </a:p>
        </p:txBody>
      </p:sp>
      <p:sp>
        <p:nvSpPr>
          <p:cNvPr id="500" name="Google Shape;500;p32"/>
          <p:cNvSpPr txBox="1"/>
          <p:nvPr/>
        </p:nvSpPr>
        <p:spPr>
          <a:xfrm>
            <a:off x="5855516" y="1762433"/>
            <a:ext cx="684617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strike="sngStrike" dirty="0"/>
              <a:t>(9)</a:t>
            </a:r>
            <a:endParaRPr sz="2400" strike="sngStrike" dirty="0"/>
          </a:p>
        </p:txBody>
      </p:sp>
      <p:sp>
        <p:nvSpPr>
          <p:cNvPr id="501" name="Google Shape;501;p32"/>
          <p:cNvSpPr txBox="1"/>
          <p:nvPr/>
        </p:nvSpPr>
        <p:spPr>
          <a:xfrm>
            <a:off x="3741490" y="1762433"/>
            <a:ext cx="656643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(2)</a:t>
            </a:r>
            <a:endParaRPr sz="2400" dirty="0"/>
          </a:p>
        </p:txBody>
      </p:sp>
      <p:sp>
        <p:nvSpPr>
          <p:cNvPr id="502" name="Google Shape;502;p32"/>
          <p:cNvSpPr txBox="1"/>
          <p:nvPr/>
        </p:nvSpPr>
        <p:spPr>
          <a:xfrm>
            <a:off x="7424256" y="2886367"/>
            <a:ext cx="788565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strike="sngStrike" dirty="0"/>
              <a:t>(</a:t>
            </a:r>
            <a:r>
              <a:rPr lang="it" sz="2400" strike="sngStrike" dirty="0">
                <a:solidFill>
                  <a:schemeClr val="dk1"/>
                </a:solidFill>
              </a:rPr>
              <a:t>∞</a:t>
            </a:r>
            <a:r>
              <a:rPr lang="it" sz="2400" strike="sngStrike" dirty="0"/>
              <a:t>)</a:t>
            </a:r>
            <a:endParaRPr sz="2400" strike="sngStrike" dirty="0"/>
          </a:p>
        </p:txBody>
      </p:sp>
      <p:sp>
        <p:nvSpPr>
          <p:cNvPr id="503" name="Google Shape;503;p32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504" name="Google Shape;504;p32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505" name="Google Shape;505;p32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506" name="Google Shape;506;p32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507" name="Google Shape;507;p32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508" name="Google Shape;508;p32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509" name="Google Shape;509;p32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510" name="Google Shape;510;p32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511" name="Google Shape;511;p32"/>
          <p:cNvSpPr txBox="1"/>
          <p:nvPr/>
        </p:nvSpPr>
        <p:spPr>
          <a:xfrm>
            <a:off x="8630133" y="1356967"/>
            <a:ext cx="3241200" cy="531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Vertices to relax?  </a:t>
            </a:r>
            <a:r>
              <a:rPr lang="it" sz="1600" b="1" dirty="0">
                <a:solidFill>
                  <a:schemeClr val="dk1"/>
                </a:solidFill>
              </a:rPr>
              <a:t>D</a:t>
            </a:r>
            <a:r>
              <a:rPr lang="it" sz="1600" dirty="0">
                <a:solidFill>
                  <a:schemeClr val="dk1"/>
                </a:solidFill>
              </a:rPr>
              <a:t> &amp; </a:t>
            </a:r>
            <a:r>
              <a:rPr lang="it" sz="1600" b="1" dirty="0">
                <a:solidFill>
                  <a:schemeClr val="dk1"/>
                </a:solidFill>
              </a:rPr>
              <a:t>F</a:t>
            </a:r>
            <a:endParaRPr sz="1600" b="1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u="sng" dirty="0">
              <a:solidFill>
                <a:schemeClr val="dk1"/>
              </a:solidFill>
            </a:endParaRPr>
          </a:p>
          <a:p>
            <a:r>
              <a:rPr lang="it" sz="1600" u="sng" dirty="0">
                <a:solidFill>
                  <a:schemeClr val="dk1"/>
                </a:solidFill>
              </a:rPr>
              <a:t>Relax D:</a:t>
            </a:r>
            <a:endParaRPr sz="1600" u="sng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d[</a:t>
            </a:r>
            <a:r>
              <a:rPr lang="it" sz="1600" b="1" dirty="0">
                <a:solidFill>
                  <a:schemeClr val="dk1"/>
                </a:solidFill>
              </a:rPr>
              <a:t>D</a:t>
            </a:r>
            <a:r>
              <a:rPr lang="it" sz="1600" dirty="0">
                <a:solidFill>
                  <a:schemeClr val="dk1"/>
                </a:solidFill>
              </a:rPr>
              <a:t>] = d[E] + c[E,D]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         6    +    2     = 8		             	               8 &lt; 9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Thus, d[</a:t>
            </a:r>
            <a:r>
              <a:rPr lang="it" sz="1600" b="1" dirty="0">
                <a:solidFill>
                  <a:schemeClr val="dk1"/>
                </a:solidFill>
              </a:rPr>
              <a:t>D</a:t>
            </a:r>
            <a:r>
              <a:rPr lang="it" sz="1600" dirty="0">
                <a:solidFill>
                  <a:schemeClr val="dk1"/>
                </a:solidFill>
              </a:rPr>
              <a:t>] = 8   ⇒  relaxed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u="sng" dirty="0">
              <a:solidFill>
                <a:schemeClr val="dk1"/>
              </a:solidFill>
            </a:endParaRPr>
          </a:p>
          <a:p>
            <a:endParaRPr sz="1600" u="sng" dirty="0">
              <a:solidFill>
                <a:schemeClr val="dk1"/>
              </a:solidFill>
            </a:endParaRPr>
          </a:p>
          <a:p>
            <a:r>
              <a:rPr lang="it" sz="1600" u="sng" dirty="0">
                <a:solidFill>
                  <a:schemeClr val="dk1"/>
                </a:solidFill>
              </a:rPr>
              <a:t>Relax F:</a:t>
            </a:r>
            <a:endParaRPr sz="1600" u="sng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d[</a:t>
            </a:r>
            <a:r>
              <a:rPr lang="it" sz="1600" b="1" dirty="0">
                <a:solidFill>
                  <a:schemeClr val="dk1"/>
                </a:solidFill>
              </a:rPr>
              <a:t>F</a:t>
            </a:r>
            <a:r>
              <a:rPr lang="it" sz="1600" dirty="0">
                <a:solidFill>
                  <a:schemeClr val="dk1"/>
                </a:solidFill>
              </a:rPr>
              <a:t>] = d[E] + c[E,F]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          6   +    5     = 11		             	               11 &lt; ∞</a:t>
            </a:r>
            <a:endParaRPr sz="1600" dirty="0">
              <a:solidFill>
                <a:schemeClr val="dk1"/>
              </a:solidFill>
            </a:endParaRPr>
          </a:p>
          <a:p>
            <a:endParaRPr lang="it"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Thus, d[</a:t>
            </a:r>
            <a:r>
              <a:rPr lang="it" sz="1600" b="1" dirty="0">
                <a:solidFill>
                  <a:schemeClr val="dk1"/>
                </a:solidFill>
              </a:rPr>
              <a:t>F</a:t>
            </a:r>
            <a:r>
              <a:rPr lang="it" sz="1600" dirty="0">
                <a:solidFill>
                  <a:schemeClr val="dk1"/>
                </a:solidFill>
              </a:rPr>
              <a:t>] = 11  ⇒  relaxed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2400" dirty="0"/>
          </a:p>
        </p:txBody>
      </p:sp>
      <p:sp>
        <p:nvSpPr>
          <p:cNvPr id="512" name="Google Shape;512;p32"/>
          <p:cNvSpPr txBox="1"/>
          <p:nvPr/>
        </p:nvSpPr>
        <p:spPr>
          <a:xfrm>
            <a:off x="3741490" y="5204767"/>
            <a:ext cx="656643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(3)</a:t>
            </a:r>
            <a:endParaRPr sz="2400" dirty="0"/>
          </a:p>
        </p:txBody>
      </p:sp>
      <p:sp>
        <p:nvSpPr>
          <p:cNvPr id="513" name="Google Shape;513;p32"/>
          <p:cNvSpPr txBox="1"/>
          <p:nvPr/>
        </p:nvSpPr>
        <p:spPr>
          <a:xfrm>
            <a:off x="5830349" y="5204767"/>
            <a:ext cx="709751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6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514" name="Google Shape;514;p32"/>
          <p:cNvSpPr txBox="1"/>
          <p:nvPr/>
        </p:nvSpPr>
        <p:spPr>
          <a:xfrm>
            <a:off x="7424257" y="2620000"/>
            <a:ext cx="78781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11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515" name="Google Shape;515;p32"/>
          <p:cNvSpPr txBox="1"/>
          <p:nvPr/>
        </p:nvSpPr>
        <p:spPr>
          <a:xfrm>
            <a:off x="5838738" y="1455200"/>
            <a:ext cx="701362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8</a:t>
            </a:r>
            <a:r>
              <a:rPr lang="it" sz="2400" dirty="0"/>
              <a:t>)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521" name="Google Shape;521;p33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33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3" name="Google Shape;523;p33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4" name="Google Shape;524;p33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5" name="Google Shape;525;p33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6" name="Google Shape;526;p33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27" name="Google Shape;527;p33"/>
          <p:cNvCxnSpPr>
            <a:stCxn id="526" idx="7"/>
            <a:endCxn id="521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" name="Google Shape;528;p33"/>
          <p:cNvCxnSpPr>
            <a:endCxn id="525" idx="1"/>
          </p:cNvCxnSpPr>
          <p:nvPr/>
        </p:nvCxnSpPr>
        <p:spPr>
          <a:xfrm>
            <a:off x="2780476" y="4012363"/>
            <a:ext cx="1046800" cy="5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" name="Google Shape;529;p33"/>
          <p:cNvCxnSpPr>
            <a:stCxn id="521" idx="6"/>
            <a:endCxn id="524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" name="Google Shape;530;p33"/>
          <p:cNvCxnSpPr>
            <a:stCxn id="521" idx="4"/>
            <a:endCxn id="525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" name="Google Shape;531;p33"/>
          <p:cNvCxnSpPr>
            <a:stCxn id="525" idx="6"/>
            <a:endCxn id="523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" name="Google Shape;532;p33"/>
          <p:cNvCxnSpPr>
            <a:stCxn id="524" idx="5"/>
            <a:endCxn id="522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" name="Google Shape;533;p33"/>
          <p:cNvCxnSpPr>
            <a:stCxn id="523" idx="7"/>
            <a:endCxn id="522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" name="Google Shape;534;p33"/>
          <p:cNvCxnSpPr>
            <a:stCxn id="523" idx="0"/>
            <a:endCxn id="524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5" name="Google Shape;535;p33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536" name="Google Shape;536;p33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537" name="Google Shape;537;p33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538" name="Google Shape;538;p33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</a:t>
            </a:r>
            <a:r>
              <a:rPr lang="it" sz="2400">
                <a:solidFill>
                  <a:srgbClr val="D9D9D9"/>
                </a:solidFill>
              </a:rPr>
              <a:t>E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539" name="Google Shape;539;p33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C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540" name="Google Shape;540;p33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541" name="Google Shape;541;p33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542" name="Google Shape;542;p33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3" name="Google Shape;543;p33"/>
          <p:cNvSpPr txBox="1"/>
          <p:nvPr/>
        </p:nvSpPr>
        <p:spPr>
          <a:xfrm>
            <a:off x="2139193" y="2886367"/>
            <a:ext cx="638674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(0)</a:t>
            </a:r>
            <a:endParaRPr sz="2400" dirty="0"/>
          </a:p>
        </p:txBody>
      </p:sp>
      <p:sp>
        <p:nvSpPr>
          <p:cNvPr id="544" name="Google Shape;544;p33"/>
          <p:cNvSpPr txBox="1"/>
          <p:nvPr/>
        </p:nvSpPr>
        <p:spPr>
          <a:xfrm>
            <a:off x="3724712" y="1762433"/>
            <a:ext cx="673421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(2)</a:t>
            </a:r>
            <a:endParaRPr sz="2400" dirty="0"/>
          </a:p>
        </p:txBody>
      </p:sp>
      <p:sp>
        <p:nvSpPr>
          <p:cNvPr id="545" name="Google Shape;545;p33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546" name="Google Shape;546;p33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547" name="Google Shape;547;p33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548" name="Google Shape;548;p33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549" name="Google Shape;549;p33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550" name="Google Shape;550;p33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551" name="Google Shape;551;p33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552" name="Google Shape;552;p33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553" name="Google Shape;553;p33"/>
          <p:cNvSpPr txBox="1"/>
          <p:nvPr/>
        </p:nvSpPr>
        <p:spPr>
          <a:xfrm>
            <a:off x="8604966" y="3290390"/>
            <a:ext cx="3241200" cy="262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Set-included = { A, B, C, E }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Shortest Path?  8 &lt; </a:t>
            </a:r>
            <a:r>
              <a:rPr lang="it" dirty="0">
                <a:solidFill>
                  <a:schemeClr val="dk1"/>
                </a:solidFill>
              </a:rPr>
              <a:t>11</a:t>
            </a:r>
            <a:endParaRPr dirty="0">
              <a:solidFill>
                <a:schemeClr val="dk1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  <a:p>
            <a:r>
              <a:rPr lang="it" sz="2000" dirty="0">
                <a:solidFill>
                  <a:schemeClr val="dk1"/>
                </a:solidFill>
              </a:rPr>
              <a:t>Vertex </a:t>
            </a:r>
            <a:r>
              <a:rPr lang="it" sz="2000" b="1" dirty="0">
                <a:solidFill>
                  <a:schemeClr val="dk1"/>
                </a:solidFill>
              </a:rPr>
              <a:t>D</a:t>
            </a:r>
            <a:endParaRPr sz="2000" b="1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2400" dirty="0"/>
          </a:p>
        </p:txBody>
      </p:sp>
      <p:sp>
        <p:nvSpPr>
          <p:cNvPr id="554" name="Google Shape;554;p33"/>
          <p:cNvSpPr txBox="1"/>
          <p:nvPr/>
        </p:nvSpPr>
        <p:spPr>
          <a:xfrm>
            <a:off x="3758268" y="5204767"/>
            <a:ext cx="639865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(3)</a:t>
            </a:r>
            <a:endParaRPr sz="2400" dirty="0"/>
          </a:p>
        </p:txBody>
      </p:sp>
      <p:sp>
        <p:nvSpPr>
          <p:cNvPr id="555" name="Google Shape;555;p33"/>
          <p:cNvSpPr txBox="1"/>
          <p:nvPr/>
        </p:nvSpPr>
        <p:spPr>
          <a:xfrm>
            <a:off x="5872294" y="5204767"/>
            <a:ext cx="667806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6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556" name="Google Shape;556;p33"/>
          <p:cNvSpPr txBox="1"/>
          <p:nvPr/>
        </p:nvSpPr>
        <p:spPr>
          <a:xfrm>
            <a:off x="7441035" y="2886367"/>
            <a:ext cx="771832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11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557" name="Google Shape;557;p33"/>
          <p:cNvSpPr txBox="1"/>
          <p:nvPr/>
        </p:nvSpPr>
        <p:spPr>
          <a:xfrm>
            <a:off x="5897461" y="1792800"/>
            <a:ext cx="642672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8</a:t>
            </a:r>
            <a:r>
              <a:rPr lang="it" sz="2400" dirty="0"/>
              <a:t>)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563" name="Google Shape;563;p34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4" name="Google Shape;564;p34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5" name="Google Shape;565;p34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6" name="Google Shape;566;p34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7" name="Google Shape;567;p34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8" name="Google Shape;568;p34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69" name="Google Shape;569;p34"/>
          <p:cNvCxnSpPr>
            <a:stCxn id="568" idx="7"/>
            <a:endCxn id="563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" name="Google Shape;570;p34"/>
          <p:cNvCxnSpPr>
            <a:endCxn id="567" idx="1"/>
          </p:cNvCxnSpPr>
          <p:nvPr/>
        </p:nvCxnSpPr>
        <p:spPr>
          <a:xfrm>
            <a:off x="2780476" y="4005163"/>
            <a:ext cx="1046800" cy="5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" name="Google Shape;571;p34"/>
          <p:cNvCxnSpPr>
            <a:stCxn id="563" idx="6"/>
            <a:endCxn id="566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" name="Google Shape;572;p34"/>
          <p:cNvCxnSpPr>
            <a:stCxn id="563" idx="4"/>
            <a:endCxn id="567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" name="Google Shape;573;p34"/>
          <p:cNvCxnSpPr>
            <a:stCxn id="567" idx="6"/>
            <a:endCxn id="565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" name="Google Shape;574;p34"/>
          <p:cNvCxnSpPr>
            <a:stCxn id="566" idx="5"/>
            <a:endCxn id="564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5" name="Google Shape;575;p34"/>
          <p:cNvCxnSpPr>
            <a:stCxn id="565" idx="7"/>
            <a:endCxn id="564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" name="Google Shape;576;p34"/>
          <p:cNvCxnSpPr>
            <a:stCxn id="565" idx="0"/>
            <a:endCxn id="566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7" name="Google Shape;577;p34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578" name="Google Shape;578;p34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579" name="Google Shape;579;p34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580" name="Google Shape;580;p34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</a:t>
            </a:r>
            <a:r>
              <a:rPr lang="it" sz="2400">
                <a:solidFill>
                  <a:srgbClr val="D9D9D9"/>
                </a:solidFill>
              </a:rPr>
              <a:t>E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581" name="Google Shape;581;p34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C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582" name="Google Shape;582;p34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583" name="Google Shape;583;p34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584" name="Google Shape;584;p34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5" name="Google Shape;585;p34"/>
          <p:cNvSpPr txBox="1"/>
          <p:nvPr/>
        </p:nvSpPr>
        <p:spPr>
          <a:xfrm>
            <a:off x="2088859" y="2886367"/>
            <a:ext cx="689008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(0)</a:t>
            </a:r>
            <a:endParaRPr sz="2400" dirty="0"/>
          </a:p>
        </p:txBody>
      </p:sp>
      <p:sp>
        <p:nvSpPr>
          <p:cNvPr id="586" name="Google Shape;586;p34"/>
          <p:cNvSpPr txBox="1"/>
          <p:nvPr/>
        </p:nvSpPr>
        <p:spPr>
          <a:xfrm>
            <a:off x="3783435" y="1762433"/>
            <a:ext cx="614698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(2)</a:t>
            </a:r>
            <a:endParaRPr sz="2400" dirty="0"/>
          </a:p>
        </p:txBody>
      </p:sp>
      <p:sp>
        <p:nvSpPr>
          <p:cNvPr id="587" name="Google Shape;587;p34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588" name="Google Shape;588;p34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589" name="Google Shape;589;p34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590" name="Google Shape;590;p34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591" name="Google Shape;591;p34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592" name="Google Shape;592;p34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593" name="Google Shape;593;p34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594" name="Google Shape;594;p34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595" name="Google Shape;595;p34"/>
          <p:cNvSpPr txBox="1"/>
          <p:nvPr/>
        </p:nvSpPr>
        <p:spPr>
          <a:xfrm>
            <a:off x="8604966" y="3407836"/>
            <a:ext cx="3241200" cy="262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Set-included = { A, B, C, E }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Shortest Path?  8 &lt; </a:t>
            </a:r>
            <a:r>
              <a:rPr lang="it" dirty="0">
                <a:solidFill>
                  <a:schemeClr val="dk1"/>
                </a:solidFill>
              </a:rPr>
              <a:t>11</a:t>
            </a:r>
            <a:endParaRPr dirty="0">
              <a:solidFill>
                <a:schemeClr val="dk1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  <a:p>
            <a:r>
              <a:rPr lang="it" sz="2000" dirty="0">
                <a:solidFill>
                  <a:schemeClr val="dk1"/>
                </a:solidFill>
              </a:rPr>
              <a:t>Vertex </a:t>
            </a:r>
            <a:r>
              <a:rPr lang="it" sz="2000" b="1" dirty="0">
                <a:solidFill>
                  <a:schemeClr val="dk1"/>
                </a:solidFill>
              </a:rPr>
              <a:t>D</a:t>
            </a:r>
            <a:endParaRPr sz="2000" b="1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2400" dirty="0"/>
          </a:p>
        </p:txBody>
      </p:sp>
      <p:sp>
        <p:nvSpPr>
          <p:cNvPr id="596" name="Google Shape;596;p34"/>
          <p:cNvSpPr txBox="1"/>
          <p:nvPr/>
        </p:nvSpPr>
        <p:spPr>
          <a:xfrm>
            <a:off x="3749879" y="5204767"/>
            <a:ext cx="648254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(3)</a:t>
            </a:r>
            <a:endParaRPr sz="2400" dirty="0"/>
          </a:p>
        </p:txBody>
      </p:sp>
      <p:sp>
        <p:nvSpPr>
          <p:cNvPr id="597" name="Google Shape;597;p34"/>
          <p:cNvSpPr txBox="1"/>
          <p:nvPr/>
        </p:nvSpPr>
        <p:spPr>
          <a:xfrm>
            <a:off x="5889072" y="5204767"/>
            <a:ext cx="651028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6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598" name="Google Shape;598;p34"/>
          <p:cNvSpPr txBox="1"/>
          <p:nvPr/>
        </p:nvSpPr>
        <p:spPr>
          <a:xfrm>
            <a:off x="7441035" y="2886367"/>
            <a:ext cx="771832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11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599" name="Google Shape;599;p34"/>
          <p:cNvSpPr txBox="1"/>
          <p:nvPr/>
        </p:nvSpPr>
        <p:spPr>
          <a:xfrm>
            <a:off x="5838738" y="1792800"/>
            <a:ext cx="701395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8</a:t>
            </a:r>
            <a:r>
              <a:rPr lang="it" sz="2400" dirty="0"/>
              <a:t>)</a:t>
            </a: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605" name="Google Shape;605;p35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6" name="Google Shape;606;p35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7" name="Google Shape;607;p35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8" name="Google Shape;608;p35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9" name="Google Shape;609;p35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0" name="Google Shape;610;p35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11" name="Google Shape;611;p35"/>
          <p:cNvCxnSpPr>
            <a:stCxn id="610" idx="7"/>
            <a:endCxn id="605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" name="Google Shape;612;p35"/>
          <p:cNvCxnSpPr>
            <a:endCxn id="609" idx="1"/>
          </p:cNvCxnSpPr>
          <p:nvPr/>
        </p:nvCxnSpPr>
        <p:spPr>
          <a:xfrm>
            <a:off x="2802076" y="3990763"/>
            <a:ext cx="1025200" cy="5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" name="Google Shape;613;p35"/>
          <p:cNvCxnSpPr>
            <a:stCxn id="605" idx="6"/>
            <a:endCxn id="608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" name="Google Shape;614;p35"/>
          <p:cNvCxnSpPr>
            <a:stCxn id="605" idx="4"/>
            <a:endCxn id="609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" name="Google Shape;615;p35"/>
          <p:cNvCxnSpPr>
            <a:stCxn id="609" idx="6"/>
            <a:endCxn id="607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616;p35"/>
          <p:cNvCxnSpPr>
            <a:stCxn id="608" idx="5"/>
            <a:endCxn id="606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" name="Google Shape;617;p35"/>
          <p:cNvCxnSpPr>
            <a:stCxn id="607" idx="7"/>
            <a:endCxn id="606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" name="Google Shape;618;p35"/>
          <p:cNvCxnSpPr>
            <a:stCxn id="607" idx="0"/>
            <a:endCxn id="608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9" name="Google Shape;619;p35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620" name="Google Shape;620;p35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621" name="Google Shape;621;p35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622" name="Google Shape;622;p35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</a:t>
            </a:r>
            <a:r>
              <a:rPr lang="it" sz="2400">
                <a:solidFill>
                  <a:srgbClr val="D9D9D9"/>
                </a:solidFill>
              </a:rPr>
              <a:t>E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623" name="Google Shape;623;p35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C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624" name="Google Shape;624;p35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625" name="Google Shape;625;p35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626" name="Google Shape;626;p35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7" name="Google Shape;627;p35"/>
          <p:cNvSpPr txBox="1"/>
          <p:nvPr/>
        </p:nvSpPr>
        <p:spPr>
          <a:xfrm>
            <a:off x="2139193" y="2886367"/>
            <a:ext cx="638674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(0)</a:t>
            </a:r>
            <a:endParaRPr sz="2400" dirty="0"/>
          </a:p>
        </p:txBody>
      </p:sp>
      <p:sp>
        <p:nvSpPr>
          <p:cNvPr id="628" name="Google Shape;628;p35"/>
          <p:cNvSpPr txBox="1"/>
          <p:nvPr/>
        </p:nvSpPr>
        <p:spPr>
          <a:xfrm>
            <a:off x="3775046" y="1762433"/>
            <a:ext cx="623087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(2)</a:t>
            </a:r>
            <a:endParaRPr sz="2400" dirty="0"/>
          </a:p>
        </p:txBody>
      </p:sp>
      <p:sp>
        <p:nvSpPr>
          <p:cNvPr id="629" name="Google Shape;629;p35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630" name="Google Shape;630;p35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631" name="Google Shape;631;p35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632" name="Google Shape;632;p35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633" name="Google Shape;633;p35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634" name="Google Shape;634;p35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635" name="Google Shape;635;p35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636" name="Google Shape;636;p35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637" name="Google Shape;637;p35"/>
          <p:cNvSpPr txBox="1"/>
          <p:nvPr/>
        </p:nvSpPr>
        <p:spPr>
          <a:xfrm>
            <a:off x="8630133" y="3632594"/>
            <a:ext cx="3241200" cy="2582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Vertices to relax?  </a:t>
            </a:r>
            <a:r>
              <a:rPr lang="it" sz="1600" b="1" dirty="0">
                <a:solidFill>
                  <a:schemeClr val="dk1"/>
                </a:solidFill>
              </a:rPr>
              <a:t>F 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u="sng" dirty="0">
              <a:solidFill>
                <a:schemeClr val="dk1"/>
              </a:solidFill>
            </a:endParaRPr>
          </a:p>
          <a:p>
            <a:r>
              <a:rPr lang="it" sz="1600" u="sng" dirty="0">
                <a:solidFill>
                  <a:schemeClr val="dk1"/>
                </a:solidFill>
              </a:rPr>
              <a:t>Relax F:</a:t>
            </a:r>
            <a:endParaRPr sz="1600" u="sng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d[</a:t>
            </a:r>
            <a:r>
              <a:rPr lang="it" sz="1600" b="1" dirty="0">
                <a:solidFill>
                  <a:schemeClr val="dk1"/>
                </a:solidFill>
              </a:rPr>
              <a:t>F</a:t>
            </a:r>
            <a:r>
              <a:rPr lang="it" sz="1600" dirty="0">
                <a:solidFill>
                  <a:schemeClr val="dk1"/>
                </a:solidFill>
              </a:rPr>
              <a:t>] = d[D] + c[D,F]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         8    +    1     = 9		             	               9 &lt; 11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Thus, d[</a:t>
            </a:r>
            <a:r>
              <a:rPr lang="it" sz="1600" b="1" dirty="0">
                <a:solidFill>
                  <a:schemeClr val="dk1"/>
                </a:solidFill>
              </a:rPr>
              <a:t>F</a:t>
            </a:r>
            <a:r>
              <a:rPr lang="it" sz="1600" dirty="0">
                <a:solidFill>
                  <a:schemeClr val="dk1"/>
                </a:solidFill>
              </a:rPr>
              <a:t>] = 9   ⇒  relaxed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2400" dirty="0"/>
          </a:p>
        </p:txBody>
      </p:sp>
      <p:sp>
        <p:nvSpPr>
          <p:cNvPr id="638" name="Google Shape;638;p35"/>
          <p:cNvSpPr txBox="1"/>
          <p:nvPr/>
        </p:nvSpPr>
        <p:spPr>
          <a:xfrm>
            <a:off x="3808602" y="5204767"/>
            <a:ext cx="589531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(3)</a:t>
            </a:r>
            <a:endParaRPr sz="2400" dirty="0"/>
          </a:p>
        </p:txBody>
      </p:sp>
      <p:sp>
        <p:nvSpPr>
          <p:cNvPr id="639" name="Google Shape;639;p35"/>
          <p:cNvSpPr txBox="1"/>
          <p:nvPr/>
        </p:nvSpPr>
        <p:spPr>
          <a:xfrm>
            <a:off x="5880683" y="5204767"/>
            <a:ext cx="771787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6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640" name="Google Shape;640;p35"/>
          <p:cNvSpPr txBox="1"/>
          <p:nvPr/>
        </p:nvSpPr>
        <p:spPr>
          <a:xfrm>
            <a:off x="7449424" y="2886367"/>
            <a:ext cx="763443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strike="sngStrike" dirty="0"/>
              <a:t>(</a:t>
            </a:r>
            <a:r>
              <a:rPr lang="it" sz="2400" strike="sngStrike" dirty="0">
                <a:solidFill>
                  <a:schemeClr val="dk1"/>
                </a:solidFill>
              </a:rPr>
              <a:t>11</a:t>
            </a:r>
            <a:r>
              <a:rPr lang="it" sz="2400" strike="sngStrike" dirty="0"/>
              <a:t>)</a:t>
            </a:r>
            <a:endParaRPr sz="2400" strike="sngStrike" dirty="0"/>
          </a:p>
        </p:txBody>
      </p:sp>
      <p:sp>
        <p:nvSpPr>
          <p:cNvPr id="641" name="Google Shape;641;p35"/>
          <p:cNvSpPr txBox="1"/>
          <p:nvPr/>
        </p:nvSpPr>
        <p:spPr>
          <a:xfrm>
            <a:off x="5880683" y="1792800"/>
            <a:ext cx="65945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8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642" name="Google Shape;642;p35"/>
          <p:cNvSpPr txBox="1"/>
          <p:nvPr/>
        </p:nvSpPr>
        <p:spPr>
          <a:xfrm>
            <a:off x="7432646" y="2603000"/>
            <a:ext cx="780221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9</a:t>
            </a:r>
            <a:r>
              <a:rPr lang="it" sz="2400" dirty="0"/>
              <a:t>)</a:t>
            </a: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648" name="Google Shape;648;p36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9" name="Google Shape;649;p36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0" name="Google Shape;650;p36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1" name="Google Shape;651;p36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2" name="Google Shape;652;p36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3" name="Google Shape;653;p36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54" name="Google Shape;654;p36"/>
          <p:cNvCxnSpPr>
            <a:stCxn id="653" idx="7"/>
            <a:endCxn id="648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" name="Google Shape;655;p36"/>
          <p:cNvCxnSpPr>
            <a:endCxn id="652" idx="1"/>
          </p:cNvCxnSpPr>
          <p:nvPr/>
        </p:nvCxnSpPr>
        <p:spPr>
          <a:xfrm>
            <a:off x="2809276" y="3997963"/>
            <a:ext cx="1018000" cy="5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" name="Google Shape;656;p36"/>
          <p:cNvCxnSpPr>
            <a:stCxn id="648" idx="6"/>
            <a:endCxn id="651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" name="Google Shape;657;p36"/>
          <p:cNvCxnSpPr>
            <a:stCxn id="648" idx="4"/>
            <a:endCxn id="652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8" name="Google Shape;658;p36"/>
          <p:cNvCxnSpPr>
            <a:stCxn id="652" idx="6"/>
            <a:endCxn id="650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9" name="Google Shape;659;p36"/>
          <p:cNvCxnSpPr>
            <a:stCxn id="651" idx="5"/>
            <a:endCxn id="649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0" name="Google Shape;660;p36"/>
          <p:cNvCxnSpPr>
            <a:stCxn id="650" idx="7"/>
            <a:endCxn id="649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1" name="Google Shape;661;p36"/>
          <p:cNvCxnSpPr>
            <a:stCxn id="650" idx="0"/>
            <a:endCxn id="651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2" name="Google Shape;662;p36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663" name="Google Shape;663;p36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664" name="Google Shape;664;p36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665" name="Google Shape;665;p36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</a:t>
            </a:r>
            <a:r>
              <a:rPr lang="it" sz="2400">
                <a:solidFill>
                  <a:srgbClr val="D9D9D9"/>
                </a:solidFill>
              </a:rPr>
              <a:t>E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666" name="Google Shape;666;p36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C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667" name="Google Shape;667;p36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D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668" name="Google Shape;668;p36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669" name="Google Shape;669;p36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0" name="Google Shape;670;p36"/>
          <p:cNvSpPr txBox="1"/>
          <p:nvPr/>
        </p:nvSpPr>
        <p:spPr>
          <a:xfrm>
            <a:off x="2139193" y="2886367"/>
            <a:ext cx="638674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(0)</a:t>
            </a:r>
            <a:endParaRPr sz="2400" dirty="0"/>
          </a:p>
        </p:txBody>
      </p:sp>
      <p:sp>
        <p:nvSpPr>
          <p:cNvPr id="671" name="Google Shape;671;p36"/>
          <p:cNvSpPr txBox="1"/>
          <p:nvPr/>
        </p:nvSpPr>
        <p:spPr>
          <a:xfrm>
            <a:off x="3749879" y="1762433"/>
            <a:ext cx="648254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(2)</a:t>
            </a:r>
            <a:endParaRPr sz="2400" dirty="0"/>
          </a:p>
        </p:txBody>
      </p:sp>
      <p:sp>
        <p:nvSpPr>
          <p:cNvPr id="672" name="Google Shape;672;p36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673" name="Google Shape;673;p36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674" name="Google Shape;674;p36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675" name="Google Shape;675;p36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676" name="Google Shape;676;p36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677" name="Google Shape;677;p36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678" name="Google Shape;678;p36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679" name="Google Shape;679;p36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680" name="Google Shape;680;p36"/>
          <p:cNvSpPr txBox="1"/>
          <p:nvPr/>
        </p:nvSpPr>
        <p:spPr>
          <a:xfrm>
            <a:off x="8630133" y="1356967"/>
            <a:ext cx="3241200" cy="531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F ⇒ </a:t>
            </a:r>
            <a:r>
              <a:rPr lang="it" sz="1600" b="1" dirty="0">
                <a:solidFill>
                  <a:schemeClr val="dk1"/>
                </a:solidFill>
              </a:rPr>
              <a:t>goal</a:t>
            </a:r>
            <a:r>
              <a:rPr lang="it" sz="1600" dirty="0">
                <a:solidFill>
                  <a:schemeClr val="dk1"/>
                </a:solidFill>
              </a:rPr>
              <a:t> node, last to add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2400" dirty="0"/>
          </a:p>
        </p:txBody>
      </p:sp>
      <p:sp>
        <p:nvSpPr>
          <p:cNvPr id="681" name="Google Shape;681;p36"/>
          <p:cNvSpPr txBox="1"/>
          <p:nvPr/>
        </p:nvSpPr>
        <p:spPr>
          <a:xfrm>
            <a:off x="3741490" y="5204767"/>
            <a:ext cx="656643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(3)</a:t>
            </a:r>
            <a:endParaRPr sz="2400" dirty="0"/>
          </a:p>
        </p:txBody>
      </p:sp>
      <p:sp>
        <p:nvSpPr>
          <p:cNvPr id="682" name="Google Shape;682;p36"/>
          <p:cNvSpPr txBox="1"/>
          <p:nvPr/>
        </p:nvSpPr>
        <p:spPr>
          <a:xfrm>
            <a:off x="5914239" y="5204767"/>
            <a:ext cx="625861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6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683" name="Google Shape;683;p36"/>
          <p:cNvSpPr txBox="1"/>
          <p:nvPr/>
        </p:nvSpPr>
        <p:spPr>
          <a:xfrm>
            <a:off x="5897461" y="1792800"/>
            <a:ext cx="642672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8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684" name="Google Shape;684;p36"/>
          <p:cNvSpPr txBox="1"/>
          <p:nvPr/>
        </p:nvSpPr>
        <p:spPr>
          <a:xfrm>
            <a:off x="7534067" y="2886367"/>
            <a:ext cx="6788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9</a:t>
            </a:r>
            <a:r>
              <a:rPr lang="it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690" name="Google Shape;690;p37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37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37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37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37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5" name="Google Shape;695;p37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96" name="Google Shape;696;p37"/>
          <p:cNvCxnSpPr>
            <a:stCxn id="695" idx="7"/>
            <a:endCxn id="690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7" name="Google Shape;697;p37"/>
          <p:cNvCxnSpPr>
            <a:endCxn id="694" idx="1"/>
          </p:cNvCxnSpPr>
          <p:nvPr/>
        </p:nvCxnSpPr>
        <p:spPr>
          <a:xfrm>
            <a:off x="2802076" y="3990763"/>
            <a:ext cx="1025200" cy="5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8" name="Google Shape;698;p37"/>
          <p:cNvCxnSpPr>
            <a:stCxn id="690" idx="6"/>
            <a:endCxn id="693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9" name="Google Shape;699;p37"/>
          <p:cNvCxnSpPr>
            <a:stCxn id="690" idx="4"/>
            <a:endCxn id="694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0" name="Google Shape;700;p37"/>
          <p:cNvCxnSpPr>
            <a:stCxn id="694" idx="6"/>
            <a:endCxn id="692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1" name="Google Shape;701;p37"/>
          <p:cNvCxnSpPr>
            <a:stCxn id="693" idx="5"/>
            <a:endCxn id="691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2" name="Google Shape;702;p37"/>
          <p:cNvCxnSpPr>
            <a:stCxn id="692" idx="7"/>
            <a:endCxn id="691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3" name="Google Shape;703;p37"/>
          <p:cNvCxnSpPr>
            <a:stCxn id="692" idx="0"/>
            <a:endCxn id="693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4" name="Google Shape;704;p37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705" name="Google Shape;705;p37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706" name="Google Shape;706;p37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F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707" name="Google Shape;707;p37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</a:t>
            </a:r>
            <a:r>
              <a:rPr lang="it" sz="2400">
                <a:solidFill>
                  <a:srgbClr val="D9D9D9"/>
                </a:solidFill>
              </a:rPr>
              <a:t>E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708" name="Google Shape;708;p37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C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709" name="Google Shape;709;p37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D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710" name="Google Shape;710;p37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711" name="Google Shape;711;p37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2" name="Google Shape;712;p37"/>
          <p:cNvSpPr txBox="1"/>
          <p:nvPr/>
        </p:nvSpPr>
        <p:spPr>
          <a:xfrm>
            <a:off x="2055303" y="2886367"/>
            <a:ext cx="722564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(0)</a:t>
            </a:r>
            <a:endParaRPr sz="2400" dirty="0"/>
          </a:p>
        </p:txBody>
      </p:sp>
      <p:sp>
        <p:nvSpPr>
          <p:cNvPr id="713" name="Google Shape;713;p37"/>
          <p:cNvSpPr txBox="1"/>
          <p:nvPr/>
        </p:nvSpPr>
        <p:spPr>
          <a:xfrm>
            <a:off x="3741490" y="1762433"/>
            <a:ext cx="656643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(2)</a:t>
            </a:r>
            <a:endParaRPr sz="2400" dirty="0"/>
          </a:p>
        </p:txBody>
      </p:sp>
      <p:sp>
        <p:nvSpPr>
          <p:cNvPr id="714" name="Google Shape;714;p37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715" name="Google Shape;715;p37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716" name="Google Shape;716;p37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717" name="Google Shape;717;p37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718" name="Google Shape;718;p37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719" name="Google Shape;719;p37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720" name="Google Shape;720;p37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721" name="Google Shape;721;p37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722" name="Google Shape;722;p37"/>
          <p:cNvSpPr txBox="1"/>
          <p:nvPr/>
        </p:nvSpPr>
        <p:spPr>
          <a:xfrm>
            <a:off x="8630133" y="1356967"/>
            <a:ext cx="3241200" cy="5311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Algorithm stops at goal node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b="1" dirty="0">
                <a:solidFill>
                  <a:schemeClr val="dk1"/>
                </a:solidFill>
              </a:rPr>
              <a:t>Path</a:t>
            </a:r>
            <a:r>
              <a:rPr lang="it" sz="1600" dirty="0">
                <a:solidFill>
                  <a:schemeClr val="dk1"/>
                </a:solidFill>
              </a:rPr>
              <a:t> = { A, B, C, E, D, F } =  9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2400" dirty="0"/>
          </a:p>
        </p:txBody>
      </p:sp>
      <p:sp>
        <p:nvSpPr>
          <p:cNvPr id="723" name="Google Shape;723;p37"/>
          <p:cNvSpPr txBox="1"/>
          <p:nvPr/>
        </p:nvSpPr>
        <p:spPr>
          <a:xfrm>
            <a:off x="3791824" y="5204767"/>
            <a:ext cx="606309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(3)</a:t>
            </a:r>
            <a:endParaRPr sz="2400" dirty="0"/>
          </a:p>
        </p:txBody>
      </p:sp>
      <p:sp>
        <p:nvSpPr>
          <p:cNvPr id="724" name="Google Shape;724;p37"/>
          <p:cNvSpPr txBox="1"/>
          <p:nvPr/>
        </p:nvSpPr>
        <p:spPr>
          <a:xfrm>
            <a:off x="5905850" y="5204767"/>
            <a:ext cx="63425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6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725" name="Google Shape;725;p37"/>
          <p:cNvSpPr txBox="1"/>
          <p:nvPr/>
        </p:nvSpPr>
        <p:spPr>
          <a:xfrm>
            <a:off x="5914239" y="1792800"/>
            <a:ext cx="625894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8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726" name="Google Shape;726;p37"/>
          <p:cNvSpPr txBox="1"/>
          <p:nvPr/>
        </p:nvSpPr>
        <p:spPr>
          <a:xfrm>
            <a:off x="7534067" y="2886367"/>
            <a:ext cx="67880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(</a:t>
            </a:r>
            <a:r>
              <a:rPr lang="it" sz="2400">
                <a:solidFill>
                  <a:schemeClr val="dk1"/>
                </a:solidFill>
              </a:rPr>
              <a:t>9</a:t>
            </a:r>
            <a:r>
              <a:rPr lang="it" sz="2400"/>
              <a:t>)</a:t>
            </a:r>
            <a:endParaRPr sz="2400"/>
          </a:p>
        </p:txBody>
      </p:sp>
      <p:grpSp>
        <p:nvGrpSpPr>
          <p:cNvPr id="727" name="Google Shape;727;p37"/>
          <p:cNvGrpSpPr/>
          <p:nvPr/>
        </p:nvGrpSpPr>
        <p:grpSpPr>
          <a:xfrm>
            <a:off x="8435600" y="3492733"/>
            <a:ext cx="1243200" cy="360000"/>
            <a:chOff x="6326700" y="2619550"/>
            <a:chExt cx="932400" cy="270000"/>
          </a:xfrm>
        </p:grpSpPr>
        <p:sp>
          <p:nvSpPr>
            <p:cNvPr id="728" name="Google Shape;728;p37"/>
            <p:cNvSpPr txBox="1"/>
            <p:nvPr/>
          </p:nvSpPr>
          <p:spPr>
            <a:xfrm>
              <a:off x="6582000" y="2619550"/>
              <a:ext cx="677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it" sz="2400" i="1">
                  <a:solidFill>
                    <a:srgbClr val="999999"/>
                  </a:solidFill>
                </a:rPr>
                <a:t>goal</a:t>
              </a:r>
              <a:endParaRPr sz="2400" i="1">
                <a:solidFill>
                  <a:srgbClr val="999999"/>
                </a:solidFill>
              </a:endParaRPr>
            </a:p>
          </p:txBody>
        </p:sp>
        <p:cxnSp>
          <p:nvCxnSpPr>
            <p:cNvPr id="729" name="Google Shape;729;p37"/>
            <p:cNvCxnSpPr>
              <a:stCxn id="728" idx="1"/>
            </p:cNvCxnSpPr>
            <p:nvPr/>
          </p:nvCxnSpPr>
          <p:spPr>
            <a:xfrm flipH="1">
              <a:off x="6326700" y="2754550"/>
              <a:ext cx="255300" cy="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A* Algorithm:</a:t>
            </a:r>
            <a:endParaRPr/>
          </a:p>
        </p:txBody>
      </p:sp>
      <p:sp>
        <p:nvSpPr>
          <p:cNvPr id="735" name="Google Shape;735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0">
              <a:lnSpc>
                <a:spcPct val="100000"/>
              </a:lnSpc>
              <a:buNone/>
            </a:pPr>
            <a:endParaRPr/>
          </a:p>
          <a:p>
            <a:pPr indent="0">
              <a:lnSpc>
                <a:spcPct val="100000"/>
              </a:lnSpc>
              <a:buNone/>
            </a:pPr>
            <a:r>
              <a:rPr lang="it"/>
              <a:t>One of Best and Popular Techniques for</a:t>
            </a:r>
            <a:endParaRPr/>
          </a:p>
          <a:p>
            <a:pPr indent="0">
              <a:lnSpc>
                <a:spcPct val="100000"/>
              </a:lnSpc>
              <a:buNone/>
            </a:pPr>
            <a:r>
              <a:rPr lang="it"/>
              <a:t>Path-Finding and Graph Traversals</a:t>
            </a:r>
            <a:endParaRPr/>
          </a:p>
          <a:p>
            <a:pPr indent="0">
              <a:lnSpc>
                <a:spcPct val="100000"/>
              </a:lnSpc>
              <a:buNone/>
            </a:pPr>
            <a:endParaRPr/>
          </a:p>
          <a:p>
            <a:pPr indent="0">
              <a:lnSpc>
                <a:spcPct val="100000"/>
              </a:lnSpc>
              <a:buNone/>
            </a:pPr>
            <a:r>
              <a:rPr lang="it"/>
              <a:t>What makes A* different?</a:t>
            </a:r>
            <a:endParaRPr/>
          </a:p>
          <a:p>
            <a:pPr indent="0">
              <a:lnSpc>
                <a:spcPct val="100000"/>
              </a:lnSpc>
              <a:buNone/>
            </a:pPr>
            <a:endParaRPr/>
          </a:p>
          <a:p>
            <a:pPr marL="1219170"/>
            <a:r>
              <a:rPr lang="it"/>
              <a:t>Uniquely a “Smart” Algorithm</a:t>
            </a:r>
            <a:endParaRPr/>
          </a:p>
          <a:p>
            <a:pPr marL="1219170"/>
            <a:r>
              <a:rPr lang="it"/>
              <a:t>Heuristics</a:t>
            </a:r>
            <a:endParaRPr/>
          </a:p>
          <a:p>
            <a:pPr marL="1219170"/>
            <a:r>
              <a:rPr lang="it"/>
              <a:t>Incorporates Degrees of Prediction</a:t>
            </a:r>
            <a:endParaRPr/>
          </a:p>
          <a:p>
            <a:pPr marL="1219170"/>
            <a:r>
              <a:rPr lang="it"/>
              <a:t>Determines Path Forks Each Step</a:t>
            </a:r>
            <a:endParaRPr/>
          </a:p>
        </p:txBody>
      </p:sp>
      <p:pic>
        <p:nvPicPr>
          <p:cNvPr id="736" name="Google Shape;7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833" y="1226667"/>
            <a:ext cx="4519368" cy="4519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A* Algorithm:</a:t>
            </a:r>
            <a:endParaRPr/>
          </a:p>
        </p:txBody>
      </p:sp>
      <p:sp>
        <p:nvSpPr>
          <p:cNvPr id="742" name="Google Shape;742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it" sz="2133" b="1">
                <a:solidFill>
                  <a:srgbClr val="434343"/>
                </a:solidFill>
              </a:rPr>
              <a:t>Dijkstra Calculation:</a:t>
            </a:r>
            <a:r>
              <a:rPr lang="it" sz="2133">
                <a:solidFill>
                  <a:srgbClr val="434343"/>
                </a:solidFill>
              </a:rPr>
              <a:t> each vertex picked based on current distance from source plus the cost associated with moving to next connected vertex.</a:t>
            </a:r>
            <a:endParaRPr sz="2133">
              <a:solidFill>
                <a:srgbClr val="434343"/>
              </a:solidFill>
            </a:endParaRPr>
          </a:p>
          <a:p>
            <a:pPr marL="0" indent="609585">
              <a:spcBef>
                <a:spcPts val="2133"/>
              </a:spcBef>
              <a:buNone/>
            </a:pPr>
            <a:r>
              <a:rPr lang="it" sz="1867">
                <a:solidFill>
                  <a:srgbClr val="434343"/>
                </a:solidFill>
              </a:rPr>
              <a:t>g(n)    ⇒  d[B] = d[A] + c[A,B] </a:t>
            </a:r>
            <a:endParaRPr sz="1867">
              <a:solidFill>
                <a:srgbClr val="434343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endParaRPr sz="1867">
              <a:solidFill>
                <a:srgbClr val="434343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it" sz="2133" b="1">
                <a:solidFill>
                  <a:srgbClr val="434343"/>
                </a:solidFill>
              </a:rPr>
              <a:t>A* Calculation: </a:t>
            </a:r>
            <a:r>
              <a:rPr lang="it" sz="2133">
                <a:solidFill>
                  <a:srgbClr val="434343"/>
                </a:solidFill>
              </a:rPr>
              <a:t>add element of heuristics to this formula</a:t>
            </a:r>
            <a:endParaRPr sz="2133">
              <a:solidFill>
                <a:srgbClr val="434343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it" sz="1867">
                <a:solidFill>
                  <a:srgbClr val="434343"/>
                </a:solidFill>
              </a:rPr>
              <a:t>	n: represents previous node</a:t>
            </a:r>
            <a:endParaRPr sz="1867">
              <a:solidFill>
                <a:srgbClr val="434343"/>
              </a:solidFill>
            </a:endParaRPr>
          </a:p>
          <a:p>
            <a:pPr marL="0" indent="609585">
              <a:spcBef>
                <a:spcPts val="2133"/>
              </a:spcBef>
              <a:buNone/>
            </a:pPr>
            <a:r>
              <a:rPr lang="it" sz="1867">
                <a:solidFill>
                  <a:srgbClr val="434343"/>
                </a:solidFill>
              </a:rPr>
              <a:t>f(n) = cost of path from start to current node + estimated cost of cheapest path from n to goal</a:t>
            </a:r>
            <a:endParaRPr sz="1867">
              <a:solidFill>
                <a:srgbClr val="434343"/>
              </a:solidFill>
            </a:endParaRPr>
          </a:p>
          <a:p>
            <a:pPr marL="0" indent="609585">
              <a:spcBef>
                <a:spcPts val="2133"/>
              </a:spcBef>
              <a:buNone/>
            </a:pPr>
            <a:r>
              <a:rPr lang="it" sz="1867">
                <a:solidFill>
                  <a:srgbClr val="434343"/>
                </a:solidFill>
              </a:rPr>
              <a:t>f(n) = g(n) + h(n) </a:t>
            </a:r>
            <a:endParaRPr sz="1867">
              <a:solidFill>
                <a:srgbClr val="434343"/>
              </a:solidFill>
            </a:endParaRPr>
          </a:p>
          <a:p>
            <a:pPr marL="0" indent="609585">
              <a:spcBef>
                <a:spcPts val="2133"/>
              </a:spcBef>
              <a:buNone/>
            </a:pPr>
            <a:endParaRPr sz="1867"/>
          </a:p>
          <a:p>
            <a:pPr marL="0" indent="609585">
              <a:spcBef>
                <a:spcPts val="2133"/>
              </a:spcBef>
              <a:buNone/>
            </a:pPr>
            <a:r>
              <a:rPr lang="it" sz="1867"/>
              <a:t> </a:t>
            </a:r>
            <a:endParaRPr sz="1867"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it"/>
              <a:t>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A* Algorithm:</a:t>
            </a:r>
            <a:endParaRPr/>
          </a:p>
        </p:txBody>
      </p:sp>
      <p:sp>
        <p:nvSpPr>
          <p:cNvPr id="748" name="Google Shape;748;p40"/>
          <p:cNvSpPr txBox="1"/>
          <p:nvPr/>
        </p:nvSpPr>
        <p:spPr>
          <a:xfrm>
            <a:off x="6151711" y="791437"/>
            <a:ext cx="5428800" cy="524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" sz="2000" dirty="0"/>
              <a:t>A* uses f(n) = </a:t>
            </a:r>
            <a:r>
              <a:rPr lang="it" sz="2000" dirty="0">
                <a:solidFill>
                  <a:srgbClr val="666666"/>
                </a:solidFill>
              </a:rPr>
              <a:t>g(n)</a:t>
            </a:r>
            <a:r>
              <a:rPr lang="it" sz="2000" dirty="0"/>
              <a:t> + </a:t>
            </a:r>
            <a:r>
              <a:rPr lang="it" sz="2000" dirty="0">
                <a:solidFill>
                  <a:srgbClr val="3C78D8"/>
                </a:solidFill>
              </a:rPr>
              <a:t>h(n) </a:t>
            </a:r>
            <a:r>
              <a:rPr lang="it" sz="2000" dirty="0"/>
              <a:t>to find the shortest path</a:t>
            </a:r>
            <a:endParaRPr sz="2000" dirty="0"/>
          </a:p>
          <a:p>
            <a:pPr marL="609585"/>
            <a:r>
              <a:rPr lang="it" sz="2000" dirty="0">
                <a:solidFill>
                  <a:srgbClr val="666666"/>
                </a:solidFill>
              </a:rPr>
              <a:t>g(n) = total of all edge weights</a:t>
            </a:r>
            <a:endParaRPr sz="2000" dirty="0">
              <a:solidFill>
                <a:srgbClr val="666666"/>
              </a:solidFill>
            </a:endParaRPr>
          </a:p>
          <a:p>
            <a:pPr marL="609585"/>
            <a:r>
              <a:rPr lang="it" sz="2000" dirty="0">
                <a:solidFill>
                  <a:srgbClr val="3C78D8"/>
                </a:solidFill>
              </a:rPr>
              <a:t>h(n) = value of heuristic at node</a:t>
            </a:r>
            <a:endParaRPr sz="2000" dirty="0">
              <a:solidFill>
                <a:srgbClr val="3C78D8"/>
              </a:solidFill>
            </a:endParaRPr>
          </a:p>
          <a:p>
            <a:endParaRPr sz="2000" dirty="0"/>
          </a:p>
          <a:p>
            <a:r>
              <a:rPr lang="it" sz="2000" b="1" dirty="0"/>
              <a:t>f(I)</a:t>
            </a:r>
            <a:r>
              <a:rPr lang="it" sz="2000" dirty="0"/>
              <a:t> : three connecting nodes { E, H, J }</a:t>
            </a:r>
            <a:endParaRPr sz="2000" dirty="0"/>
          </a:p>
          <a:p>
            <a:r>
              <a:rPr lang="it" sz="2000" dirty="0"/>
              <a:t>	f(E) = </a:t>
            </a:r>
            <a:r>
              <a:rPr lang="it" sz="2000" dirty="0">
                <a:solidFill>
                  <a:srgbClr val="666666"/>
                </a:solidFill>
              </a:rPr>
              <a:t>(3+1+3+5)</a:t>
            </a:r>
            <a:r>
              <a:rPr lang="it" sz="2000" dirty="0"/>
              <a:t> + </a:t>
            </a:r>
            <a:r>
              <a:rPr lang="it" sz="2000" dirty="0">
                <a:solidFill>
                  <a:srgbClr val="3C78D8"/>
                </a:solidFill>
              </a:rPr>
              <a:t>3</a:t>
            </a:r>
            <a:r>
              <a:rPr lang="it" sz="2000" dirty="0"/>
              <a:t> = </a:t>
            </a:r>
            <a:r>
              <a:rPr lang="it" sz="2000" dirty="0">
                <a:solidFill>
                  <a:srgbClr val="666666"/>
                </a:solidFill>
              </a:rPr>
              <a:t>12</a:t>
            </a:r>
            <a:r>
              <a:rPr lang="it" sz="2000" dirty="0"/>
              <a:t> + </a:t>
            </a:r>
            <a:r>
              <a:rPr lang="it" sz="2000" dirty="0">
                <a:solidFill>
                  <a:srgbClr val="3C78D8"/>
                </a:solidFill>
              </a:rPr>
              <a:t>3</a:t>
            </a:r>
            <a:r>
              <a:rPr lang="it" sz="2000" dirty="0"/>
              <a:t> = </a:t>
            </a:r>
            <a:r>
              <a:rPr lang="it" sz="2000" b="1" dirty="0"/>
              <a:t>15</a:t>
            </a:r>
            <a:endParaRPr sz="2000" b="1" dirty="0"/>
          </a:p>
          <a:p>
            <a:r>
              <a:rPr lang="it" sz="2000" dirty="0"/>
              <a:t>	f(H) = </a:t>
            </a:r>
            <a:r>
              <a:rPr lang="it" sz="2000" dirty="0">
                <a:solidFill>
                  <a:srgbClr val="666666"/>
                </a:solidFill>
              </a:rPr>
              <a:t>(3+1+3+2)</a:t>
            </a:r>
            <a:r>
              <a:rPr lang="it" sz="2000" dirty="0">
                <a:solidFill>
                  <a:srgbClr val="999999"/>
                </a:solidFill>
              </a:rPr>
              <a:t> </a:t>
            </a:r>
            <a:r>
              <a:rPr lang="it" sz="2000" dirty="0">
                <a:solidFill>
                  <a:schemeClr val="dk1"/>
                </a:solidFill>
              </a:rPr>
              <a:t>+ </a:t>
            </a:r>
            <a:r>
              <a:rPr lang="it" sz="2000" dirty="0">
                <a:solidFill>
                  <a:srgbClr val="3C78D8"/>
                </a:solidFill>
              </a:rPr>
              <a:t>3 </a:t>
            </a:r>
            <a:r>
              <a:rPr lang="it" sz="2000" dirty="0">
                <a:solidFill>
                  <a:schemeClr val="dk1"/>
                </a:solidFill>
              </a:rPr>
              <a:t>=   </a:t>
            </a:r>
            <a:r>
              <a:rPr lang="it" sz="2000" dirty="0">
                <a:solidFill>
                  <a:srgbClr val="666666"/>
                </a:solidFill>
              </a:rPr>
              <a:t>9</a:t>
            </a:r>
            <a:r>
              <a:rPr lang="it" sz="2000" dirty="0">
                <a:solidFill>
                  <a:schemeClr val="dk1"/>
                </a:solidFill>
              </a:rPr>
              <a:t> + </a:t>
            </a:r>
            <a:r>
              <a:rPr lang="it" sz="2000" dirty="0">
                <a:solidFill>
                  <a:srgbClr val="3C78D8"/>
                </a:solidFill>
              </a:rPr>
              <a:t>3</a:t>
            </a:r>
            <a:r>
              <a:rPr lang="it" sz="2000" dirty="0">
                <a:solidFill>
                  <a:schemeClr val="dk1"/>
                </a:solidFill>
              </a:rPr>
              <a:t> = </a:t>
            </a:r>
            <a:r>
              <a:rPr lang="it" sz="2000" b="1" dirty="0">
                <a:solidFill>
                  <a:schemeClr val="dk1"/>
                </a:solidFill>
              </a:rPr>
              <a:t>12</a:t>
            </a:r>
            <a:endParaRPr sz="2000" b="1" dirty="0">
              <a:solidFill>
                <a:schemeClr val="dk1"/>
              </a:solidFill>
            </a:endParaRPr>
          </a:p>
          <a:p>
            <a:r>
              <a:rPr lang="it" sz="2000" dirty="0">
                <a:solidFill>
                  <a:schemeClr val="dk1"/>
                </a:solidFill>
              </a:rPr>
              <a:t>	f(J)  = </a:t>
            </a:r>
            <a:r>
              <a:rPr lang="it" sz="2000" dirty="0">
                <a:solidFill>
                  <a:srgbClr val="666666"/>
                </a:solidFill>
              </a:rPr>
              <a:t>(3+1+3+3)</a:t>
            </a:r>
            <a:r>
              <a:rPr lang="it" sz="2000" dirty="0">
                <a:solidFill>
                  <a:srgbClr val="999999"/>
                </a:solidFill>
              </a:rPr>
              <a:t> </a:t>
            </a:r>
            <a:r>
              <a:rPr lang="it" sz="2000" dirty="0">
                <a:solidFill>
                  <a:schemeClr val="dk1"/>
                </a:solidFill>
              </a:rPr>
              <a:t>+ </a:t>
            </a:r>
            <a:r>
              <a:rPr lang="it" sz="2000" dirty="0">
                <a:solidFill>
                  <a:srgbClr val="3C78D8"/>
                </a:solidFill>
              </a:rPr>
              <a:t>0 </a:t>
            </a:r>
            <a:r>
              <a:rPr lang="it" sz="2000" dirty="0">
                <a:solidFill>
                  <a:schemeClr val="dk1"/>
                </a:solidFill>
              </a:rPr>
              <a:t>= </a:t>
            </a:r>
            <a:r>
              <a:rPr lang="it" sz="2000" dirty="0">
                <a:solidFill>
                  <a:srgbClr val="666666"/>
                </a:solidFill>
              </a:rPr>
              <a:t>10</a:t>
            </a:r>
            <a:r>
              <a:rPr lang="it" sz="2000" dirty="0">
                <a:solidFill>
                  <a:schemeClr val="dk1"/>
                </a:solidFill>
              </a:rPr>
              <a:t> + </a:t>
            </a:r>
            <a:r>
              <a:rPr lang="it" sz="2000" dirty="0">
                <a:solidFill>
                  <a:srgbClr val="3C78D8"/>
                </a:solidFill>
              </a:rPr>
              <a:t>0</a:t>
            </a:r>
            <a:r>
              <a:rPr lang="it" sz="2000" dirty="0">
                <a:solidFill>
                  <a:schemeClr val="dk1"/>
                </a:solidFill>
              </a:rPr>
              <a:t> = </a:t>
            </a:r>
            <a:r>
              <a:rPr lang="it" sz="2000" b="1" dirty="0">
                <a:solidFill>
                  <a:schemeClr val="dk1"/>
                </a:solidFill>
              </a:rPr>
              <a:t>10</a:t>
            </a:r>
            <a:endParaRPr sz="2000" b="1" dirty="0">
              <a:solidFill>
                <a:schemeClr val="dk1"/>
              </a:solidFill>
            </a:endParaRPr>
          </a:p>
          <a:p>
            <a:endParaRPr sz="2000" dirty="0">
              <a:solidFill>
                <a:schemeClr val="dk1"/>
              </a:solidFill>
            </a:endParaRPr>
          </a:p>
          <a:p>
            <a:r>
              <a:rPr lang="it" sz="2000" dirty="0">
                <a:solidFill>
                  <a:schemeClr val="dk1"/>
                </a:solidFill>
              </a:rPr>
              <a:t>Therefore, J is the minimum f(n)</a:t>
            </a:r>
            <a:endParaRPr sz="2000" dirty="0">
              <a:solidFill>
                <a:schemeClr val="dk1"/>
              </a:solidFill>
            </a:endParaRPr>
          </a:p>
          <a:p>
            <a:pPr indent="609585"/>
            <a:r>
              <a:rPr lang="it" sz="2000" dirty="0">
                <a:solidFill>
                  <a:schemeClr val="dk1"/>
                </a:solidFill>
              </a:rPr>
              <a:t>⇒  J is target node, so algorithm stops</a:t>
            </a:r>
            <a:endParaRPr sz="2000" dirty="0">
              <a:solidFill>
                <a:schemeClr val="dk1"/>
              </a:solidFill>
            </a:endParaRPr>
          </a:p>
          <a:p>
            <a:endParaRPr sz="2000" dirty="0">
              <a:solidFill>
                <a:schemeClr val="dk1"/>
              </a:solidFill>
            </a:endParaRPr>
          </a:p>
          <a:p>
            <a:endParaRPr sz="2000" dirty="0">
              <a:solidFill>
                <a:schemeClr val="dk1"/>
              </a:solidFill>
            </a:endParaRPr>
          </a:p>
          <a:p>
            <a:endParaRPr sz="2000" dirty="0">
              <a:solidFill>
                <a:schemeClr val="dk1"/>
              </a:solidFill>
            </a:endParaRPr>
          </a:p>
          <a:p>
            <a:r>
              <a:rPr lang="it" sz="2000" dirty="0">
                <a:solidFill>
                  <a:schemeClr val="dk1"/>
                </a:solidFill>
              </a:rPr>
              <a:t>Minimum Path = { A, F, G, I, J }</a:t>
            </a:r>
            <a:endParaRPr sz="2000" dirty="0">
              <a:solidFill>
                <a:schemeClr val="dk1"/>
              </a:solidFill>
            </a:endParaRPr>
          </a:p>
          <a:p>
            <a:endParaRPr sz="2400" dirty="0"/>
          </a:p>
        </p:txBody>
      </p:sp>
      <p:grpSp>
        <p:nvGrpSpPr>
          <p:cNvPr id="749" name="Google Shape;749;p40"/>
          <p:cNvGrpSpPr/>
          <p:nvPr/>
        </p:nvGrpSpPr>
        <p:grpSpPr>
          <a:xfrm>
            <a:off x="446401" y="1518417"/>
            <a:ext cx="5560700" cy="4206680"/>
            <a:chOff x="334800" y="1138813"/>
            <a:chExt cx="4170525" cy="3155010"/>
          </a:xfrm>
        </p:grpSpPr>
        <p:grpSp>
          <p:nvGrpSpPr>
            <p:cNvPr id="750" name="Google Shape;750;p40"/>
            <p:cNvGrpSpPr/>
            <p:nvPr/>
          </p:nvGrpSpPr>
          <p:grpSpPr>
            <a:xfrm>
              <a:off x="1356453" y="1211690"/>
              <a:ext cx="331602" cy="308134"/>
              <a:chOff x="2328625" y="1642450"/>
              <a:chExt cx="394500" cy="362100"/>
            </a:xfrm>
          </p:grpSpPr>
          <p:sp>
            <p:nvSpPr>
              <p:cNvPr id="751" name="Google Shape;751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2" name="Google Shape;752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A</a:t>
                </a:r>
                <a:endParaRPr sz="2400"/>
              </a:p>
            </p:txBody>
          </p:sp>
        </p:grpSp>
        <p:grpSp>
          <p:nvGrpSpPr>
            <p:cNvPr id="753" name="Google Shape;753;p40"/>
            <p:cNvGrpSpPr/>
            <p:nvPr/>
          </p:nvGrpSpPr>
          <p:grpSpPr>
            <a:xfrm>
              <a:off x="3475677" y="1391775"/>
              <a:ext cx="331602" cy="308134"/>
              <a:chOff x="2328625" y="1642450"/>
              <a:chExt cx="394500" cy="362100"/>
            </a:xfrm>
          </p:grpSpPr>
          <p:sp>
            <p:nvSpPr>
              <p:cNvPr id="754" name="Google Shape;754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5" name="Google Shape;755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F</a:t>
                </a:r>
                <a:endParaRPr sz="2400"/>
              </a:p>
            </p:txBody>
          </p:sp>
        </p:grpSp>
        <p:grpSp>
          <p:nvGrpSpPr>
            <p:cNvPr id="756" name="Google Shape;756;p40"/>
            <p:cNvGrpSpPr/>
            <p:nvPr/>
          </p:nvGrpSpPr>
          <p:grpSpPr>
            <a:xfrm>
              <a:off x="607807" y="2034572"/>
              <a:ext cx="331602" cy="308134"/>
              <a:chOff x="2328625" y="1642450"/>
              <a:chExt cx="394500" cy="362100"/>
            </a:xfrm>
          </p:grpSpPr>
          <p:sp>
            <p:nvSpPr>
              <p:cNvPr id="757" name="Google Shape;757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8" name="Google Shape;758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B</a:t>
                </a:r>
                <a:endParaRPr sz="2400"/>
              </a:p>
            </p:txBody>
          </p:sp>
        </p:grpSp>
        <p:grpSp>
          <p:nvGrpSpPr>
            <p:cNvPr id="759" name="Google Shape;759;p40"/>
            <p:cNvGrpSpPr/>
            <p:nvPr/>
          </p:nvGrpSpPr>
          <p:grpSpPr>
            <a:xfrm>
              <a:off x="1933961" y="2249450"/>
              <a:ext cx="331602" cy="308134"/>
              <a:chOff x="2328625" y="1642450"/>
              <a:chExt cx="394500" cy="362100"/>
            </a:xfrm>
          </p:grpSpPr>
          <p:sp>
            <p:nvSpPr>
              <p:cNvPr id="760" name="Google Shape;760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1" name="Google Shape;761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D</a:t>
                </a:r>
                <a:endParaRPr sz="2400"/>
              </a:p>
            </p:txBody>
          </p:sp>
        </p:grpSp>
        <p:grpSp>
          <p:nvGrpSpPr>
            <p:cNvPr id="762" name="Google Shape;762;p40"/>
            <p:cNvGrpSpPr/>
            <p:nvPr/>
          </p:nvGrpSpPr>
          <p:grpSpPr>
            <a:xfrm>
              <a:off x="838688" y="2983680"/>
              <a:ext cx="331602" cy="308134"/>
              <a:chOff x="2328625" y="1642450"/>
              <a:chExt cx="394500" cy="362100"/>
            </a:xfrm>
          </p:grpSpPr>
          <p:sp>
            <p:nvSpPr>
              <p:cNvPr id="763" name="Google Shape;763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4" name="Google Shape;764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C</a:t>
                </a:r>
                <a:endParaRPr sz="2400"/>
              </a:p>
            </p:txBody>
          </p:sp>
        </p:grpSp>
        <p:grpSp>
          <p:nvGrpSpPr>
            <p:cNvPr id="765" name="Google Shape;765;p40"/>
            <p:cNvGrpSpPr/>
            <p:nvPr/>
          </p:nvGrpSpPr>
          <p:grpSpPr>
            <a:xfrm>
              <a:off x="1863376" y="3492441"/>
              <a:ext cx="331602" cy="308134"/>
              <a:chOff x="2328625" y="1642450"/>
              <a:chExt cx="394500" cy="362100"/>
            </a:xfrm>
          </p:grpSpPr>
          <p:sp>
            <p:nvSpPr>
              <p:cNvPr id="766" name="Google Shape;766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7" name="Google Shape;767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E</a:t>
                </a:r>
                <a:endParaRPr sz="2400"/>
              </a:p>
            </p:txBody>
          </p:sp>
        </p:grpSp>
        <p:grpSp>
          <p:nvGrpSpPr>
            <p:cNvPr id="768" name="Google Shape;768;p40"/>
            <p:cNvGrpSpPr/>
            <p:nvPr/>
          </p:nvGrpSpPr>
          <p:grpSpPr>
            <a:xfrm>
              <a:off x="2615910" y="3985688"/>
              <a:ext cx="331602" cy="308134"/>
              <a:chOff x="2328625" y="1642450"/>
              <a:chExt cx="394500" cy="362100"/>
            </a:xfrm>
          </p:grpSpPr>
          <p:sp>
            <p:nvSpPr>
              <p:cNvPr id="769" name="Google Shape;769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rgbClr val="66666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0" name="Google Shape;770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>
                    <a:solidFill>
                      <a:srgbClr val="CCCCCC"/>
                    </a:solidFill>
                  </a:rPr>
                  <a:t>J</a:t>
                </a:r>
                <a:endParaRPr sz="2400">
                  <a:solidFill>
                    <a:srgbClr val="CCCCCC"/>
                  </a:solidFill>
                </a:endParaRPr>
              </a:p>
            </p:txBody>
          </p:sp>
        </p:grpSp>
        <p:grpSp>
          <p:nvGrpSpPr>
            <p:cNvPr id="771" name="Google Shape;771;p40"/>
            <p:cNvGrpSpPr/>
            <p:nvPr/>
          </p:nvGrpSpPr>
          <p:grpSpPr>
            <a:xfrm>
              <a:off x="2781722" y="2095386"/>
              <a:ext cx="331602" cy="308134"/>
              <a:chOff x="2328625" y="1642450"/>
              <a:chExt cx="394500" cy="362100"/>
            </a:xfrm>
          </p:grpSpPr>
          <p:sp>
            <p:nvSpPr>
              <p:cNvPr id="772" name="Google Shape;772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3" name="Google Shape;773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G</a:t>
                </a:r>
                <a:endParaRPr sz="2400"/>
              </a:p>
            </p:txBody>
          </p:sp>
        </p:grpSp>
        <p:grpSp>
          <p:nvGrpSpPr>
            <p:cNvPr id="774" name="Google Shape;774;p40"/>
            <p:cNvGrpSpPr/>
            <p:nvPr/>
          </p:nvGrpSpPr>
          <p:grpSpPr>
            <a:xfrm>
              <a:off x="3944976" y="2249448"/>
              <a:ext cx="331602" cy="308134"/>
              <a:chOff x="2328625" y="1642450"/>
              <a:chExt cx="394500" cy="362100"/>
            </a:xfrm>
          </p:grpSpPr>
          <p:sp>
            <p:nvSpPr>
              <p:cNvPr id="775" name="Google Shape;775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6" name="Google Shape;776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H</a:t>
                </a:r>
                <a:endParaRPr sz="2400"/>
              </a:p>
            </p:txBody>
          </p:sp>
        </p:grpSp>
        <p:grpSp>
          <p:nvGrpSpPr>
            <p:cNvPr id="777" name="Google Shape;777;p40"/>
            <p:cNvGrpSpPr/>
            <p:nvPr/>
          </p:nvGrpSpPr>
          <p:grpSpPr>
            <a:xfrm>
              <a:off x="3128670" y="2938539"/>
              <a:ext cx="331602" cy="308134"/>
              <a:chOff x="2328625" y="1642450"/>
              <a:chExt cx="394500" cy="362100"/>
            </a:xfrm>
          </p:grpSpPr>
          <p:sp>
            <p:nvSpPr>
              <p:cNvPr id="778" name="Google Shape;778;p40"/>
              <p:cNvSpPr/>
              <p:nvPr/>
            </p:nvSpPr>
            <p:spPr>
              <a:xfrm>
                <a:off x="2328625" y="1642450"/>
                <a:ext cx="394500" cy="362100"/>
              </a:xfrm>
              <a:prstGeom prst="ellipse">
                <a:avLst/>
              </a:prstGeom>
              <a:solidFill>
                <a:srgbClr val="6D9EE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9" name="Google Shape;779;p40"/>
              <p:cNvSpPr txBox="1"/>
              <p:nvPr/>
            </p:nvSpPr>
            <p:spPr>
              <a:xfrm>
                <a:off x="2388050" y="1688725"/>
                <a:ext cx="270300" cy="2592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algn="ctr"/>
                <a:r>
                  <a:rPr lang="it" sz="2400"/>
                  <a:t>I</a:t>
                </a:r>
                <a:endParaRPr sz="2400"/>
              </a:p>
            </p:txBody>
          </p:sp>
        </p:grpSp>
        <p:cxnSp>
          <p:nvCxnSpPr>
            <p:cNvPr id="780" name="Google Shape;780;p40"/>
            <p:cNvCxnSpPr>
              <a:stCxn id="751" idx="3"/>
              <a:endCxn id="757" idx="7"/>
            </p:cNvCxnSpPr>
            <p:nvPr/>
          </p:nvCxnSpPr>
          <p:spPr>
            <a:xfrm flipH="1">
              <a:off x="890815" y="1474699"/>
              <a:ext cx="514200" cy="60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1" name="Google Shape;781;p40"/>
            <p:cNvCxnSpPr>
              <a:stCxn id="757" idx="4"/>
            </p:cNvCxnSpPr>
            <p:nvPr/>
          </p:nvCxnSpPr>
          <p:spPr>
            <a:xfrm>
              <a:off x="773608" y="2342707"/>
              <a:ext cx="146700" cy="65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2" name="Google Shape;782;p40"/>
            <p:cNvCxnSpPr>
              <a:stCxn id="757" idx="6"/>
              <a:endCxn id="760" idx="2"/>
            </p:cNvCxnSpPr>
            <p:nvPr/>
          </p:nvCxnSpPr>
          <p:spPr>
            <a:xfrm>
              <a:off x="939408" y="2188639"/>
              <a:ext cx="994500" cy="21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3" name="Google Shape;783;p40"/>
            <p:cNvCxnSpPr>
              <a:endCxn id="763" idx="7"/>
            </p:cNvCxnSpPr>
            <p:nvPr/>
          </p:nvCxnSpPr>
          <p:spPr>
            <a:xfrm flipH="1">
              <a:off x="1121727" y="2512505"/>
              <a:ext cx="861000" cy="51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4" name="Google Shape;784;p40"/>
            <p:cNvCxnSpPr>
              <a:endCxn id="754" idx="2"/>
            </p:cNvCxnSpPr>
            <p:nvPr/>
          </p:nvCxnSpPr>
          <p:spPr>
            <a:xfrm>
              <a:off x="1687977" y="1365842"/>
              <a:ext cx="1787700" cy="18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5" name="Google Shape;785;p40"/>
            <p:cNvCxnSpPr>
              <a:endCxn id="772" idx="7"/>
            </p:cNvCxnSpPr>
            <p:nvPr/>
          </p:nvCxnSpPr>
          <p:spPr>
            <a:xfrm flipH="1">
              <a:off x="3064761" y="1654811"/>
              <a:ext cx="459300" cy="48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6" name="Google Shape;786;p40"/>
            <p:cNvCxnSpPr>
              <a:endCxn id="775" idx="1"/>
            </p:cNvCxnSpPr>
            <p:nvPr/>
          </p:nvCxnSpPr>
          <p:spPr>
            <a:xfrm>
              <a:off x="3758638" y="1654673"/>
              <a:ext cx="234900" cy="63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7" name="Google Shape;787;p40"/>
            <p:cNvCxnSpPr>
              <a:stCxn id="772" idx="4"/>
              <a:endCxn id="778" idx="1"/>
            </p:cNvCxnSpPr>
            <p:nvPr/>
          </p:nvCxnSpPr>
          <p:spPr>
            <a:xfrm>
              <a:off x="2947523" y="2403520"/>
              <a:ext cx="229800" cy="5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8" name="Google Shape;788;p40"/>
            <p:cNvCxnSpPr>
              <a:stCxn id="775" idx="3"/>
              <a:endCxn id="778" idx="6"/>
            </p:cNvCxnSpPr>
            <p:nvPr/>
          </p:nvCxnSpPr>
          <p:spPr>
            <a:xfrm flipH="1">
              <a:off x="3460138" y="2512457"/>
              <a:ext cx="533400" cy="58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89" name="Google Shape;789;p40"/>
            <p:cNvCxnSpPr>
              <a:stCxn id="763" idx="5"/>
              <a:endCxn id="766" idx="2"/>
            </p:cNvCxnSpPr>
            <p:nvPr/>
          </p:nvCxnSpPr>
          <p:spPr>
            <a:xfrm>
              <a:off x="1121727" y="3246689"/>
              <a:ext cx="741600" cy="39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90" name="Google Shape;790;p40"/>
            <p:cNvCxnSpPr>
              <a:endCxn id="766" idx="0"/>
            </p:cNvCxnSpPr>
            <p:nvPr/>
          </p:nvCxnSpPr>
          <p:spPr>
            <a:xfrm flipH="1">
              <a:off x="2029176" y="2557641"/>
              <a:ext cx="70500" cy="93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91" name="Google Shape;791;p40"/>
            <p:cNvCxnSpPr>
              <a:endCxn id="778" idx="3"/>
            </p:cNvCxnSpPr>
            <p:nvPr/>
          </p:nvCxnSpPr>
          <p:spPr>
            <a:xfrm rot="10800000" flipH="1">
              <a:off x="2178532" y="3201548"/>
              <a:ext cx="998700" cy="39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92" name="Google Shape;792;p40"/>
            <p:cNvCxnSpPr>
              <a:stCxn id="778" idx="4"/>
              <a:endCxn id="769" idx="7"/>
            </p:cNvCxnSpPr>
            <p:nvPr/>
          </p:nvCxnSpPr>
          <p:spPr>
            <a:xfrm flipH="1">
              <a:off x="2899071" y="3246673"/>
              <a:ext cx="395400" cy="78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793" name="Google Shape;793;p40"/>
            <p:cNvCxnSpPr>
              <a:stCxn id="766" idx="5"/>
              <a:endCxn id="769" idx="1"/>
            </p:cNvCxnSpPr>
            <p:nvPr/>
          </p:nvCxnSpPr>
          <p:spPr>
            <a:xfrm>
              <a:off x="2146415" y="3755450"/>
              <a:ext cx="518100" cy="27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794" name="Google Shape;794;p40"/>
            <p:cNvSpPr txBox="1"/>
            <p:nvPr/>
          </p:nvSpPr>
          <p:spPr>
            <a:xfrm>
              <a:off x="3524175" y="113881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 b="1">
                  <a:solidFill>
                    <a:srgbClr val="3C78D8"/>
                  </a:solidFill>
                </a:rPr>
                <a:t>6</a:t>
              </a:r>
              <a:endParaRPr sz="1200" b="1">
                <a:solidFill>
                  <a:srgbClr val="3C78D8"/>
                </a:solidFill>
              </a:endParaRPr>
            </a:p>
          </p:txBody>
        </p:sp>
        <p:sp>
          <p:nvSpPr>
            <p:cNvPr id="795" name="Google Shape;795;p40"/>
            <p:cNvSpPr txBox="1"/>
            <p:nvPr/>
          </p:nvSpPr>
          <p:spPr>
            <a:xfrm>
              <a:off x="2029175" y="2002225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 b="1">
                  <a:solidFill>
                    <a:srgbClr val="3C78D8"/>
                  </a:solidFill>
                </a:rPr>
                <a:t>7</a:t>
              </a:r>
              <a:endParaRPr sz="1200" b="1">
                <a:solidFill>
                  <a:srgbClr val="3C78D8"/>
                </a:solidFill>
              </a:endParaRPr>
            </a:p>
          </p:txBody>
        </p:sp>
        <p:sp>
          <p:nvSpPr>
            <p:cNvPr id="796" name="Google Shape;796;p40"/>
            <p:cNvSpPr txBox="1"/>
            <p:nvPr/>
          </p:nvSpPr>
          <p:spPr>
            <a:xfrm>
              <a:off x="2615900" y="1948250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 b="1">
                  <a:solidFill>
                    <a:srgbClr val="3C78D8"/>
                  </a:solidFill>
                </a:rPr>
                <a:t>5</a:t>
              </a:r>
              <a:endParaRPr sz="1200" b="1">
                <a:solidFill>
                  <a:srgbClr val="3C78D8"/>
                </a:solidFill>
              </a:endParaRPr>
            </a:p>
          </p:txBody>
        </p:sp>
        <p:sp>
          <p:nvSpPr>
            <p:cNvPr id="797" name="Google Shape;797;p40"/>
            <p:cNvSpPr txBox="1"/>
            <p:nvPr/>
          </p:nvSpPr>
          <p:spPr>
            <a:xfrm>
              <a:off x="4232325" y="221701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 b="1">
                  <a:solidFill>
                    <a:srgbClr val="3C78D8"/>
                  </a:solidFill>
                </a:rPr>
                <a:t>3</a:t>
              </a:r>
              <a:endParaRPr sz="1200" b="1">
                <a:solidFill>
                  <a:srgbClr val="3C78D8"/>
                </a:solidFill>
              </a:endParaRPr>
            </a:p>
          </p:txBody>
        </p:sp>
        <p:sp>
          <p:nvSpPr>
            <p:cNvPr id="798" name="Google Shape;798;p40"/>
            <p:cNvSpPr txBox="1"/>
            <p:nvPr/>
          </p:nvSpPr>
          <p:spPr>
            <a:xfrm>
              <a:off x="3407550" y="3148588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 b="1">
                  <a:solidFill>
                    <a:srgbClr val="3C78D8"/>
                  </a:solidFill>
                </a:rPr>
                <a:t>1</a:t>
              </a:r>
              <a:endParaRPr sz="1200" b="1">
                <a:solidFill>
                  <a:srgbClr val="3C78D8"/>
                </a:solidFill>
              </a:endParaRPr>
            </a:p>
          </p:txBody>
        </p:sp>
        <p:sp>
          <p:nvSpPr>
            <p:cNvPr id="799" name="Google Shape;799;p40"/>
            <p:cNvSpPr txBox="1"/>
            <p:nvPr/>
          </p:nvSpPr>
          <p:spPr>
            <a:xfrm>
              <a:off x="1709600" y="380056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 b="1">
                  <a:solidFill>
                    <a:srgbClr val="3C78D8"/>
                  </a:solidFill>
                </a:rPr>
                <a:t>3</a:t>
              </a:r>
              <a:endParaRPr sz="1200" b="1">
                <a:solidFill>
                  <a:srgbClr val="3C78D8"/>
                </a:solidFill>
              </a:endParaRPr>
            </a:p>
          </p:txBody>
        </p:sp>
        <p:sp>
          <p:nvSpPr>
            <p:cNvPr id="800" name="Google Shape;800;p40"/>
            <p:cNvSpPr txBox="1"/>
            <p:nvPr/>
          </p:nvSpPr>
          <p:spPr>
            <a:xfrm>
              <a:off x="334800" y="1973838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 b="1">
                  <a:solidFill>
                    <a:srgbClr val="3C78D8"/>
                  </a:solidFill>
                </a:rPr>
                <a:t>8</a:t>
              </a:r>
              <a:endParaRPr sz="1200" b="1">
                <a:solidFill>
                  <a:srgbClr val="3C78D8"/>
                </a:solidFill>
              </a:endParaRPr>
            </a:p>
          </p:txBody>
        </p:sp>
        <p:sp>
          <p:nvSpPr>
            <p:cNvPr id="801" name="Google Shape;801;p40"/>
            <p:cNvSpPr txBox="1"/>
            <p:nvPr/>
          </p:nvSpPr>
          <p:spPr>
            <a:xfrm>
              <a:off x="565700" y="312001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 b="1">
                  <a:solidFill>
                    <a:srgbClr val="3C78D8"/>
                  </a:solidFill>
                </a:rPr>
                <a:t>5</a:t>
              </a:r>
              <a:endParaRPr sz="1200" b="1">
                <a:solidFill>
                  <a:srgbClr val="3C78D8"/>
                </a:solidFill>
              </a:endParaRPr>
            </a:p>
          </p:txBody>
        </p:sp>
        <p:sp>
          <p:nvSpPr>
            <p:cNvPr id="802" name="Google Shape;802;p40"/>
            <p:cNvSpPr txBox="1"/>
            <p:nvPr/>
          </p:nvSpPr>
          <p:spPr>
            <a:xfrm>
              <a:off x="939400" y="1586688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6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03" name="Google Shape;803;p40"/>
            <p:cNvSpPr txBox="1"/>
            <p:nvPr/>
          </p:nvSpPr>
          <p:spPr>
            <a:xfrm>
              <a:off x="1300175" y="209536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2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04" name="Google Shape;804;p40"/>
            <p:cNvSpPr txBox="1"/>
            <p:nvPr/>
          </p:nvSpPr>
          <p:spPr>
            <a:xfrm>
              <a:off x="1274288" y="2626388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1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05" name="Google Shape;805;p40"/>
            <p:cNvSpPr txBox="1"/>
            <p:nvPr/>
          </p:nvSpPr>
          <p:spPr>
            <a:xfrm>
              <a:off x="2391600" y="122411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3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06" name="Google Shape;806;p40"/>
            <p:cNvSpPr txBox="1"/>
            <p:nvPr/>
          </p:nvSpPr>
          <p:spPr>
            <a:xfrm>
              <a:off x="607800" y="2555775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3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07" name="Google Shape;807;p40"/>
            <p:cNvSpPr txBox="1"/>
            <p:nvPr/>
          </p:nvSpPr>
          <p:spPr>
            <a:xfrm>
              <a:off x="1240975" y="338781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5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08" name="Google Shape;808;p40"/>
            <p:cNvSpPr txBox="1"/>
            <p:nvPr/>
          </p:nvSpPr>
          <p:spPr>
            <a:xfrm>
              <a:off x="2221700" y="3872488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5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09" name="Google Shape;809;p40"/>
            <p:cNvSpPr txBox="1"/>
            <p:nvPr/>
          </p:nvSpPr>
          <p:spPr>
            <a:xfrm>
              <a:off x="2029163" y="285331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8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10" name="Google Shape;810;p40"/>
            <p:cNvSpPr txBox="1"/>
            <p:nvPr/>
          </p:nvSpPr>
          <p:spPr>
            <a:xfrm>
              <a:off x="2499000" y="3201538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5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11" name="Google Shape;811;p40"/>
            <p:cNvSpPr txBox="1"/>
            <p:nvPr/>
          </p:nvSpPr>
          <p:spPr>
            <a:xfrm>
              <a:off x="3064750" y="1713200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1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12" name="Google Shape;812;p40"/>
            <p:cNvSpPr txBox="1"/>
            <p:nvPr/>
          </p:nvSpPr>
          <p:spPr>
            <a:xfrm>
              <a:off x="3845700" y="181976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7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13" name="Google Shape;813;p40"/>
            <p:cNvSpPr txBox="1"/>
            <p:nvPr/>
          </p:nvSpPr>
          <p:spPr>
            <a:xfrm>
              <a:off x="3040950" y="3601363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3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14" name="Google Shape;814;p40"/>
            <p:cNvSpPr txBox="1"/>
            <p:nvPr/>
          </p:nvSpPr>
          <p:spPr>
            <a:xfrm>
              <a:off x="3720538" y="2695088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2</a:t>
              </a:r>
              <a:endParaRPr sz="1200">
                <a:solidFill>
                  <a:srgbClr val="666666"/>
                </a:solidFill>
              </a:endParaRPr>
            </a:p>
          </p:txBody>
        </p:sp>
        <p:sp>
          <p:nvSpPr>
            <p:cNvPr id="815" name="Google Shape;815;p40"/>
            <p:cNvSpPr txBox="1"/>
            <p:nvPr/>
          </p:nvSpPr>
          <p:spPr>
            <a:xfrm>
              <a:off x="2811025" y="2597450"/>
              <a:ext cx="2730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algn="ctr"/>
              <a:r>
                <a:rPr lang="it" sz="1200">
                  <a:solidFill>
                    <a:srgbClr val="666666"/>
                  </a:solidFill>
                </a:rPr>
                <a:t>3</a:t>
              </a:r>
              <a:endParaRPr sz="1200">
                <a:solidFill>
                  <a:srgbClr val="666666"/>
                </a:solidFill>
              </a:endParaRPr>
            </a:p>
          </p:txBody>
        </p:sp>
        <p:grpSp>
          <p:nvGrpSpPr>
            <p:cNvPr id="816" name="Google Shape;816;p40"/>
            <p:cNvGrpSpPr/>
            <p:nvPr/>
          </p:nvGrpSpPr>
          <p:grpSpPr>
            <a:xfrm>
              <a:off x="435144" y="1212222"/>
              <a:ext cx="777249" cy="179982"/>
              <a:chOff x="497050" y="2646600"/>
              <a:chExt cx="1012175" cy="270000"/>
            </a:xfrm>
          </p:grpSpPr>
          <p:sp>
            <p:nvSpPr>
              <p:cNvPr id="817" name="Google Shape;817;p40"/>
              <p:cNvSpPr txBox="1"/>
              <p:nvPr/>
            </p:nvSpPr>
            <p:spPr>
              <a:xfrm>
                <a:off x="497050" y="2646600"/>
                <a:ext cx="815700" cy="2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it" sz="1467" i="1">
                    <a:solidFill>
                      <a:srgbClr val="999999"/>
                    </a:solidFill>
                  </a:rPr>
                  <a:t>source</a:t>
                </a:r>
                <a:endParaRPr sz="1467" i="1">
                  <a:solidFill>
                    <a:srgbClr val="999999"/>
                  </a:solidFill>
                </a:endParaRPr>
              </a:p>
            </p:txBody>
          </p:sp>
          <p:cxnSp>
            <p:nvCxnSpPr>
              <p:cNvPr id="818" name="Google Shape;818;p40"/>
              <p:cNvCxnSpPr/>
              <p:nvPr/>
            </p:nvCxnSpPr>
            <p:spPr>
              <a:xfrm>
                <a:off x="1237125" y="2781600"/>
                <a:ext cx="272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</p:grpSp>
        <p:grpSp>
          <p:nvGrpSpPr>
            <p:cNvPr id="819" name="Google Shape;819;p40"/>
            <p:cNvGrpSpPr/>
            <p:nvPr/>
          </p:nvGrpSpPr>
          <p:grpSpPr>
            <a:xfrm>
              <a:off x="3128666" y="4087301"/>
              <a:ext cx="777249" cy="151038"/>
              <a:chOff x="6326700" y="2619550"/>
              <a:chExt cx="932400" cy="270000"/>
            </a:xfrm>
          </p:grpSpPr>
          <p:sp>
            <p:nvSpPr>
              <p:cNvPr id="820" name="Google Shape;820;p40"/>
              <p:cNvSpPr txBox="1"/>
              <p:nvPr/>
            </p:nvSpPr>
            <p:spPr>
              <a:xfrm>
                <a:off x="6582000" y="2619550"/>
                <a:ext cx="677100" cy="27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it" sz="1467" i="1">
                    <a:solidFill>
                      <a:srgbClr val="999999"/>
                    </a:solidFill>
                  </a:rPr>
                  <a:t>goal</a:t>
                </a:r>
                <a:endParaRPr sz="1467" i="1">
                  <a:solidFill>
                    <a:srgbClr val="999999"/>
                  </a:solidFill>
                </a:endParaRPr>
              </a:p>
            </p:txBody>
          </p:sp>
          <p:cxnSp>
            <p:nvCxnSpPr>
              <p:cNvPr id="821" name="Google Shape;821;p40"/>
              <p:cNvCxnSpPr>
                <a:stCxn id="820" idx="1"/>
              </p:cNvCxnSpPr>
              <p:nvPr/>
            </p:nvCxnSpPr>
            <p:spPr>
              <a:xfrm flipH="1">
                <a:off x="6326700" y="2754550"/>
                <a:ext cx="255300" cy="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1"/>
          <p:cNvSpPr/>
          <p:nvPr/>
        </p:nvSpPr>
        <p:spPr>
          <a:xfrm>
            <a:off x="1412600" y="3346633"/>
            <a:ext cx="2853600" cy="28252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7" name="Google Shape;827;p41"/>
          <p:cNvSpPr/>
          <p:nvPr/>
        </p:nvSpPr>
        <p:spPr>
          <a:xfrm>
            <a:off x="6086533" y="3346633"/>
            <a:ext cx="2853600" cy="28632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8" name="Google Shape;828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Comparison:</a:t>
            </a:r>
            <a:endParaRPr/>
          </a:p>
        </p:txBody>
      </p:sp>
      <p:sp>
        <p:nvSpPr>
          <p:cNvPr id="829" name="Google Shape;829;p41"/>
          <p:cNvSpPr txBox="1">
            <a:spLocks noGrp="1"/>
          </p:cNvSpPr>
          <p:nvPr>
            <p:ph type="body" idx="1"/>
          </p:nvPr>
        </p:nvSpPr>
        <p:spPr>
          <a:xfrm>
            <a:off x="481967" y="1356967"/>
            <a:ext cx="4504800" cy="1928800"/>
          </a:xfrm>
          <a:prstGeom prst="rect">
            <a:avLst/>
          </a:prstGeom>
          <a:noFill/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1600"/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1600"/>
          </a:p>
        </p:txBody>
      </p:sp>
      <p:pic>
        <p:nvPicPr>
          <p:cNvPr id="830" name="Google Shape;8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100" y="3429000"/>
            <a:ext cx="2667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41"/>
          <p:cNvSpPr txBox="1">
            <a:spLocks noGrp="1"/>
          </p:cNvSpPr>
          <p:nvPr>
            <p:ph type="body" idx="1"/>
          </p:nvPr>
        </p:nvSpPr>
        <p:spPr>
          <a:xfrm>
            <a:off x="1412600" y="1571800"/>
            <a:ext cx="3062400" cy="18572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" sz="1600">
                <a:solidFill>
                  <a:srgbClr val="434343"/>
                </a:solidFill>
              </a:rPr>
              <a:t>Dijkstra’s algorithm will keep searching and calculates paths for all the nodes as it has no idea which one is ‘best.’</a:t>
            </a:r>
            <a:endParaRPr sz="1600">
              <a:solidFill>
                <a:srgbClr val="43434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1600"/>
          </a:p>
        </p:txBody>
      </p:sp>
      <p:sp>
        <p:nvSpPr>
          <p:cNvPr id="832" name="Google Shape;832;p41"/>
          <p:cNvSpPr txBox="1">
            <a:spLocks noGrp="1"/>
          </p:cNvSpPr>
          <p:nvPr>
            <p:ph type="body" idx="1"/>
          </p:nvPr>
        </p:nvSpPr>
        <p:spPr>
          <a:xfrm>
            <a:off x="5887433" y="1428600"/>
            <a:ext cx="3384400" cy="18572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" sz="1600">
                <a:solidFill>
                  <a:srgbClr val="434343"/>
                </a:solidFill>
              </a:rPr>
              <a:t>The A* algorithm makes informed decisions.  Once is gets beyond the obstacle, the algorithm prioritizes the node with the lowest f(n) and the ‘best’ chance of reaching the end.</a:t>
            </a:r>
            <a:endParaRPr sz="1600">
              <a:solidFill>
                <a:srgbClr val="43434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1600"/>
          </a:p>
        </p:txBody>
      </p:sp>
      <p:pic>
        <p:nvPicPr>
          <p:cNvPr id="833" name="Google Shape;8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5433" y="3450333"/>
            <a:ext cx="2655800" cy="26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41"/>
          <p:cNvSpPr txBox="1"/>
          <p:nvPr/>
        </p:nvSpPr>
        <p:spPr>
          <a:xfrm>
            <a:off x="1448000" y="6232700"/>
            <a:ext cx="2782800" cy="4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it" sz="1333"/>
              <a:t>Dijkstra’s Algorithm    (Wikipedia)</a:t>
            </a:r>
            <a:endParaRPr sz="1333"/>
          </a:p>
        </p:txBody>
      </p:sp>
      <p:sp>
        <p:nvSpPr>
          <p:cNvPr id="835" name="Google Shape;835;p41"/>
          <p:cNvSpPr txBox="1"/>
          <p:nvPr/>
        </p:nvSpPr>
        <p:spPr>
          <a:xfrm>
            <a:off x="6121933" y="6270667"/>
            <a:ext cx="2782800" cy="4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it" sz="1333"/>
              <a:t>A* Algorithm           (Wikipedia)</a:t>
            </a:r>
            <a:endParaRPr sz="133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Concept: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2026751" y="1949975"/>
            <a:ext cx="1268000" cy="11424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" name="Google Shape;156;p24"/>
          <p:cNvSpPr/>
          <p:nvPr/>
        </p:nvSpPr>
        <p:spPr>
          <a:xfrm>
            <a:off x="5462007" y="1949975"/>
            <a:ext cx="1268000" cy="1142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7" name="Google Shape;157;p24"/>
          <p:cNvSpPr/>
          <p:nvPr/>
        </p:nvSpPr>
        <p:spPr>
          <a:xfrm>
            <a:off x="8897264" y="1949975"/>
            <a:ext cx="1268000" cy="1142400"/>
          </a:xfrm>
          <a:prstGeom prst="flowChartConnector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58" name="Google Shape;158;p24"/>
          <p:cNvCxnSpPr>
            <a:stCxn id="155" idx="6"/>
            <a:endCxn id="156" idx="2"/>
          </p:cNvCxnSpPr>
          <p:nvPr/>
        </p:nvCxnSpPr>
        <p:spPr>
          <a:xfrm>
            <a:off x="3294751" y="2521175"/>
            <a:ext cx="216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24"/>
          <p:cNvCxnSpPr>
            <a:stCxn id="156" idx="6"/>
            <a:endCxn id="157" idx="2"/>
          </p:cNvCxnSpPr>
          <p:nvPr/>
        </p:nvCxnSpPr>
        <p:spPr>
          <a:xfrm>
            <a:off x="6730007" y="2521175"/>
            <a:ext cx="216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24"/>
          <p:cNvSpPr txBox="1"/>
          <p:nvPr/>
        </p:nvSpPr>
        <p:spPr>
          <a:xfrm>
            <a:off x="2174725" y="2194676"/>
            <a:ext cx="9724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3200" b="1">
                <a:solidFill>
                  <a:srgbClr val="D9D9D9"/>
                </a:solidFill>
              </a:rPr>
              <a:t>A</a:t>
            </a:r>
            <a:endParaRPr sz="3200" b="1">
              <a:solidFill>
                <a:srgbClr val="D9D9D9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5609967" y="2194676"/>
            <a:ext cx="9724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3200" b="1"/>
              <a:t>B</a:t>
            </a:r>
            <a:endParaRPr sz="3200" b="1"/>
          </a:p>
        </p:txBody>
      </p:sp>
      <p:sp>
        <p:nvSpPr>
          <p:cNvPr id="162" name="Google Shape;162;p24"/>
          <p:cNvSpPr txBox="1"/>
          <p:nvPr/>
        </p:nvSpPr>
        <p:spPr>
          <a:xfrm>
            <a:off x="9045175" y="2204471"/>
            <a:ext cx="9724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3200" b="1">
                <a:solidFill>
                  <a:srgbClr val="D9D9D9"/>
                </a:solidFill>
              </a:rPr>
              <a:t>C</a:t>
            </a:r>
            <a:endParaRPr sz="3200" b="1">
              <a:solidFill>
                <a:srgbClr val="D9D9D9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090336" y="2194676"/>
            <a:ext cx="5764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3</a:t>
            </a:r>
            <a:endParaRPr sz="2400"/>
          </a:p>
        </p:txBody>
      </p:sp>
      <p:sp>
        <p:nvSpPr>
          <p:cNvPr id="164" name="Google Shape;164;p24"/>
          <p:cNvSpPr txBox="1"/>
          <p:nvPr/>
        </p:nvSpPr>
        <p:spPr>
          <a:xfrm>
            <a:off x="5734867" y="-576033"/>
            <a:ext cx="6209200" cy="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" name="Google Shape;165;p24"/>
          <p:cNvSpPr txBox="1"/>
          <p:nvPr/>
        </p:nvSpPr>
        <p:spPr>
          <a:xfrm>
            <a:off x="7815325" y="2194676"/>
            <a:ext cx="5764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5</a:t>
            </a:r>
            <a:endParaRPr sz="2400"/>
          </a:p>
        </p:txBody>
      </p:sp>
      <p:sp>
        <p:nvSpPr>
          <p:cNvPr id="166" name="Google Shape;166;p24"/>
          <p:cNvSpPr txBox="1"/>
          <p:nvPr/>
        </p:nvSpPr>
        <p:spPr>
          <a:xfrm>
            <a:off x="8897264" y="1511399"/>
            <a:ext cx="1268000" cy="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6AA84F"/>
                </a:solidFill>
              </a:rPr>
              <a:t>(</a:t>
            </a:r>
            <a:r>
              <a:rPr lang="it" sz="2400" b="1">
                <a:solidFill>
                  <a:srgbClr val="6AA84F"/>
                </a:solidFill>
              </a:rPr>
              <a:t>∞</a:t>
            </a:r>
            <a:r>
              <a:rPr lang="it" sz="2400">
                <a:solidFill>
                  <a:srgbClr val="6AA84F"/>
                </a:solidFill>
              </a:rPr>
              <a:t>)</a:t>
            </a:r>
            <a:endParaRPr sz="2400">
              <a:solidFill>
                <a:srgbClr val="6AA84F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462071" y="1494467"/>
            <a:ext cx="1268000" cy="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6AA84F"/>
                </a:solidFill>
              </a:rPr>
              <a:t>(3)</a:t>
            </a:r>
            <a:endParaRPr sz="2400">
              <a:solidFill>
                <a:srgbClr val="6AA84F"/>
              </a:solidFill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6096000" y="4050033"/>
            <a:ext cx="5291600" cy="2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" b="1" dirty="0"/>
              <a:t>Relaxation ⇒</a:t>
            </a:r>
            <a:endParaRPr b="1" dirty="0"/>
          </a:p>
          <a:p>
            <a:endParaRPr dirty="0"/>
          </a:p>
          <a:p>
            <a:r>
              <a:rPr lang="it" dirty="0"/>
              <a:t>      if d[B]  +  c[B,C]  &lt;  d[C]</a:t>
            </a:r>
            <a:endParaRPr dirty="0"/>
          </a:p>
          <a:p>
            <a:r>
              <a:rPr lang="it" sz="2400" dirty="0"/>
              <a:t>         </a:t>
            </a:r>
            <a:r>
              <a:rPr lang="it" dirty="0"/>
              <a:t>3     +      5      </a:t>
            </a:r>
            <a:r>
              <a:rPr lang="it" sz="2000" dirty="0"/>
              <a:t>&lt;</a:t>
            </a:r>
            <a:r>
              <a:rPr lang="it" sz="2400" dirty="0"/>
              <a:t> </a:t>
            </a:r>
            <a:r>
              <a:rPr lang="it" sz="1600" dirty="0"/>
              <a:t>   </a:t>
            </a:r>
            <a:r>
              <a:rPr lang="it" sz="2400" dirty="0"/>
              <a:t>∞</a:t>
            </a:r>
            <a:r>
              <a:rPr lang="it" sz="1600" dirty="0"/>
              <a:t> </a:t>
            </a:r>
            <a:endParaRPr sz="1600" dirty="0"/>
          </a:p>
          <a:p>
            <a:r>
              <a:rPr lang="it" sz="1600" dirty="0"/>
              <a:t>                                                           </a:t>
            </a:r>
            <a:endParaRPr sz="1600" dirty="0"/>
          </a:p>
          <a:p>
            <a:r>
              <a:rPr lang="it" i="1" dirty="0"/>
              <a:t>       </a:t>
            </a:r>
            <a:r>
              <a:rPr lang="it" dirty="0"/>
              <a:t>Then, </a:t>
            </a:r>
            <a:r>
              <a:rPr lang="it" b="1" dirty="0"/>
              <a:t>d[C] = d[B] + c[B,C]</a:t>
            </a:r>
            <a:r>
              <a:rPr lang="it" i="1" dirty="0"/>
              <a:t> </a:t>
            </a:r>
            <a:r>
              <a:rPr lang="it" sz="2400" i="1" dirty="0"/>
              <a:t>  </a:t>
            </a:r>
            <a:r>
              <a:rPr lang="it" sz="1600" i="1" dirty="0"/>
              <a:t> (C modified to 8)</a:t>
            </a:r>
            <a:endParaRPr sz="1600" i="1" dirty="0"/>
          </a:p>
        </p:txBody>
      </p:sp>
      <p:sp>
        <p:nvSpPr>
          <p:cNvPr id="169" name="Google Shape;169;p24"/>
          <p:cNvSpPr txBox="1"/>
          <p:nvPr/>
        </p:nvSpPr>
        <p:spPr>
          <a:xfrm>
            <a:off x="3620617" y="1529500"/>
            <a:ext cx="17860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distance from 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170" name="Google Shape;170;p24"/>
          <p:cNvCxnSpPr/>
          <p:nvPr/>
        </p:nvCxnSpPr>
        <p:spPr>
          <a:xfrm rot="10800000" flipH="1">
            <a:off x="5374092" y="1689403"/>
            <a:ext cx="4804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4"/>
          <p:cNvSpPr txBox="1"/>
          <p:nvPr/>
        </p:nvSpPr>
        <p:spPr>
          <a:xfrm>
            <a:off x="2026863" y="1494467"/>
            <a:ext cx="1268000" cy="3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6AA84F"/>
                </a:solidFill>
              </a:rPr>
              <a:t>(0)</a:t>
            </a:r>
            <a:endParaRPr sz="2400">
              <a:solidFill>
                <a:srgbClr val="6AA84F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6785484" y="1801953"/>
            <a:ext cx="1089200" cy="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cost of edge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173" name="Google Shape;173;p24"/>
          <p:cNvCxnSpPr/>
          <p:nvPr/>
        </p:nvCxnSpPr>
        <p:spPr>
          <a:xfrm>
            <a:off x="7638819" y="2347280"/>
            <a:ext cx="202000" cy="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24"/>
          <p:cNvSpPr txBox="1"/>
          <p:nvPr/>
        </p:nvSpPr>
        <p:spPr>
          <a:xfrm>
            <a:off x="1099733" y="3887033"/>
            <a:ext cx="4476000" cy="2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" b="1" dirty="0"/>
              <a:t>distance = d[Vertex]</a:t>
            </a:r>
            <a:endParaRPr b="1" dirty="0"/>
          </a:p>
          <a:p>
            <a:r>
              <a:rPr lang="it" dirty="0"/>
              <a:t>considers distance plus cost of each edge from for each vertex as it relates to source</a:t>
            </a:r>
            <a:endParaRPr dirty="0"/>
          </a:p>
          <a:p>
            <a:endParaRPr dirty="0"/>
          </a:p>
          <a:p>
            <a:endParaRPr b="1" dirty="0"/>
          </a:p>
          <a:p>
            <a:r>
              <a:rPr lang="it" b="1" dirty="0"/>
              <a:t>cost = c[Vertex1,Vertex2]</a:t>
            </a:r>
            <a:endParaRPr b="1" dirty="0"/>
          </a:p>
          <a:p>
            <a:r>
              <a:rPr lang="it" dirty="0"/>
              <a:t>weight of edge between two direct neighboring vertices</a:t>
            </a:r>
            <a:endParaRPr dirty="0"/>
          </a:p>
        </p:txBody>
      </p:sp>
      <p:sp>
        <p:nvSpPr>
          <p:cNvPr id="175" name="Google Shape;175;p24"/>
          <p:cNvSpPr txBox="1"/>
          <p:nvPr/>
        </p:nvSpPr>
        <p:spPr>
          <a:xfrm>
            <a:off x="487367" y="2341067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176" name="Google Shape;176;p24"/>
          <p:cNvCxnSpPr/>
          <p:nvPr/>
        </p:nvCxnSpPr>
        <p:spPr>
          <a:xfrm>
            <a:off x="1474133" y="2521067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24"/>
          <p:cNvSpPr txBox="1"/>
          <p:nvPr/>
        </p:nvSpPr>
        <p:spPr>
          <a:xfrm>
            <a:off x="5112400" y="3146351"/>
            <a:ext cx="1967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1333">
                <a:solidFill>
                  <a:srgbClr val="6AA84F"/>
                </a:solidFill>
              </a:rPr>
              <a:t>directly connected distance 3 from A</a:t>
            </a:r>
            <a:endParaRPr sz="1333">
              <a:solidFill>
                <a:srgbClr val="6AA84F"/>
              </a:solidFill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8547667" y="3126600"/>
            <a:ext cx="1967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1333">
                <a:solidFill>
                  <a:srgbClr val="6AA84F"/>
                </a:solidFill>
              </a:rPr>
              <a:t>indirectly connected not processed yet</a:t>
            </a:r>
            <a:endParaRPr sz="1333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Time-Complexity:</a:t>
            </a:r>
            <a:endParaRPr/>
          </a:p>
        </p:txBody>
      </p:sp>
      <p:sp>
        <p:nvSpPr>
          <p:cNvPr id="841" name="Google Shape;841;p42"/>
          <p:cNvSpPr txBox="1">
            <a:spLocks noGrp="1"/>
          </p:cNvSpPr>
          <p:nvPr>
            <p:ph type="body" idx="1"/>
          </p:nvPr>
        </p:nvSpPr>
        <p:spPr>
          <a:xfrm>
            <a:off x="415600" y="1515033"/>
            <a:ext cx="5160800" cy="49344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70387" indent="-264793">
              <a:lnSpc>
                <a:spcPct val="150000"/>
              </a:lnSpc>
              <a:buClr>
                <a:srgbClr val="434343"/>
              </a:buClr>
              <a:buSzPts val="1200"/>
            </a:pPr>
            <a:r>
              <a:rPr lang="it" sz="1600" b="1">
                <a:solidFill>
                  <a:srgbClr val="434343"/>
                </a:solidFill>
              </a:rPr>
              <a:t>Binary (Min) Heap Based Priority Queue</a:t>
            </a:r>
            <a:endParaRPr sz="1600" b="1">
              <a:solidFill>
                <a:srgbClr val="434343"/>
              </a:solidFill>
            </a:endParaRPr>
          </a:p>
          <a:p>
            <a:pPr marL="887976" lvl="1" indent="-264793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600" b="1"/>
              <a:t>insert()</a:t>
            </a:r>
            <a:r>
              <a:rPr lang="it" sz="1600"/>
              <a:t> : V, each costing O(log V) time</a:t>
            </a:r>
            <a:endParaRPr sz="1600"/>
          </a:p>
          <a:p>
            <a:pPr marL="887976" lvl="1" indent="-264793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600" b="1"/>
              <a:t>extractMin()</a:t>
            </a:r>
            <a:r>
              <a:rPr lang="it" sz="1600"/>
              <a:t> : V, each costing O(log V) time</a:t>
            </a:r>
            <a:endParaRPr sz="1600"/>
          </a:p>
          <a:p>
            <a:pPr marL="887976" lvl="1" indent="-264793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600" b="1"/>
              <a:t>decreaseKey()</a:t>
            </a:r>
            <a:r>
              <a:rPr lang="it" sz="1600"/>
              <a:t> : E, each costing O(log V)</a:t>
            </a:r>
            <a:endParaRPr sz="1600"/>
          </a:p>
          <a:p>
            <a:pPr marL="887976" lvl="1" indent="-264793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600"/>
              <a:t>Overall time-complexity:</a:t>
            </a:r>
            <a:endParaRPr sz="1600"/>
          </a:p>
          <a:p>
            <a:pPr marL="1396765" lvl="2" indent="-264792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600"/>
              <a:t>= O(V*logV + V*log V + E*logV)</a:t>
            </a:r>
            <a:endParaRPr sz="1600"/>
          </a:p>
          <a:p>
            <a:pPr marL="1396765" lvl="2" indent="-264792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600"/>
              <a:t>= O( (2V+E)*logV)  </a:t>
            </a:r>
            <a:endParaRPr sz="1600"/>
          </a:p>
          <a:p>
            <a:pPr marL="1396765" lvl="2" indent="-264792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600"/>
              <a:t>V-1 edges implies V is in O(E) </a:t>
            </a:r>
            <a:endParaRPr sz="1600"/>
          </a:p>
          <a:p>
            <a:pPr marL="1396765" lvl="2" indent="-264792">
              <a:lnSpc>
                <a:spcPct val="200000"/>
              </a:lnSpc>
              <a:spcBef>
                <a:spcPts val="0"/>
              </a:spcBef>
              <a:buSzPts val="1200"/>
            </a:pPr>
            <a:r>
              <a:rPr lang="it" sz="1600"/>
              <a:t>= </a:t>
            </a:r>
            <a:r>
              <a:rPr lang="it" sz="1600" b="1"/>
              <a:t>O(E log V)</a:t>
            </a:r>
            <a:endParaRPr sz="1600" b="1"/>
          </a:p>
          <a:p>
            <a:pPr indent="-406390">
              <a:lnSpc>
                <a:spcPct val="100000"/>
              </a:lnSpc>
              <a:buSzPts val="1200"/>
            </a:pPr>
            <a:r>
              <a:rPr lang="it" sz="1600" b="1"/>
              <a:t>Complexity variations fully dependent on the implementation of the extractMin function</a:t>
            </a:r>
            <a:endParaRPr sz="1600" b="1"/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1600"/>
          </a:p>
        </p:txBody>
      </p:sp>
      <p:sp>
        <p:nvSpPr>
          <p:cNvPr id="842" name="Google Shape;842;p42"/>
          <p:cNvSpPr txBox="1">
            <a:spLocks noGrp="1"/>
          </p:cNvSpPr>
          <p:nvPr>
            <p:ph type="body" idx="1"/>
          </p:nvPr>
        </p:nvSpPr>
        <p:spPr>
          <a:xfrm>
            <a:off x="5861067" y="1536633"/>
            <a:ext cx="5915200" cy="48912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" sz="1600" b="1" dirty="0"/>
              <a:t>Pseudocode:</a:t>
            </a:r>
            <a:endParaRPr sz="1600" b="1" dirty="0"/>
          </a:p>
          <a:p>
            <a:pPr marL="0" indent="0">
              <a:lnSpc>
                <a:spcPct val="115000"/>
              </a:lnSpc>
              <a:spcBef>
                <a:spcPts val="2133"/>
              </a:spcBef>
              <a:buNone/>
            </a:pPr>
            <a:endParaRPr sz="1600" b="1" dirty="0"/>
          </a:p>
          <a:p>
            <a:pPr marL="0" indent="0">
              <a:lnSpc>
                <a:spcPct val="115000"/>
              </a:lnSpc>
              <a:buNone/>
            </a:pPr>
            <a:r>
              <a:rPr lang="it" sz="1600" b="1" dirty="0"/>
              <a:t>dist[s] ←0</a:t>
            </a:r>
            <a:r>
              <a:rPr lang="it" sz="1200" b="1" dirty="0"/>
              <a:t> 		</a:t>
            </a:r>
            <a:r>
              <a:rPr lang="it" sz="1200" b="1" dirty="0">
                <a:solidFill>
                  <a:srgbClr val="38761D"/>
                </a:solidFill>
              </a:rPr>
              <a:t>(distance to source vertex is zero) </a:t>
            </a:r>
            <a:endParaRPr sz="1200" b="1" dirty="0">
              <a:solidFill>
                <a:srgbClr val="38761D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it" sz="1600" b="1" dirty="0"/>
              <a:t>for all v ∈ V–{s}</a:t>
            </a:r>
            <a:r>
              <a:rPr lang="it" sz="1200" b="1" dirty="0"/>
              <a:t> </a:t>
            </a:r>
            <a:endParaRPr sz="1200" b="1" dirty="0"/>
          </a:p>
          <a:p>
            <a:pPr marL="0" indent="225593">
              <a:lnSpc>
                <a:spcPct val="115000"/>
              </a:lnSpc>
              <a:buNone/>
            </a:pPr>
            <a:r>
              <a:rPr lang="it" sz="1600" b="1" dirty="0"/>
              <a:t>do dist[v] ← </a:t>
            </a:r>
            <a:r>
              <a:rPr lang="it" sz="1867" b="1" dirty="0"/>
              <a:t>∞</a:t>
            </a:r>
            <a:r>
              <a:rPr lang="it" sz="1200" b="1" dirty="0"/>
              <a:t>  	</a:t>
            </a:r>
            <a:r>
              <a:rPr lang="it" sz="1200" b="1" dirty="0">
                <a:solidFill>
                  <a:srgbClr val="38761D"/>
                </a:solidFill>
              </a:rPr>
              <a:t>(set all other distances to infinity)</a:t>
            </a:r>
            <a:r>
              <a:rPr lang="it" sz="1200" b="1" dirty="0"/>
              <a:t> </a:t>
            </a:r>
            <a:endParaRPr sz="1200" b="1" dirty="0"/>
          </a:p>
          <a:p>
            <a:pPr marL="0" indent="0">
              <a:lnSpc>
                <a:spcPct val="115000"/>
              </a:lnSpc>
              <a:buNone/>
            </a:pPr>
            <a:r>
              <a:rPr lang="it" sz="1600" b="1" dirty="0"/>
              <a:t>S←∅</a:t>
            </a:r>
            <a:r>
              <a:rPr lang="it" sz="1200" b="1" dirty="0"/>
              <a:t> 	                      </a:t>
            </a:r>
            <a:r>
              <a:rPr lang="it" sz="1200" b="1" dirty="0">
                <a:solidFill>
                  <a:srgbClr val="38761D"/>
                </a:solidFill>
              </a:rPr>
              <a:t>(S, the set of visited vertices is initially empty) </a:t>
            </a:r>
            <a:endParaRPr sz="1200" b="1" dirty="0">
              <a:solidFill>
                <a:srgbClr val="38761D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it" sz="1600" b="1" dirty="0"/>
              <a:t>Q←V</a:t>
            </a:r>
            <a:r>
              <a:rPr lang="it" sz="1200" b="1" dirty="0"/>
              <a:t> 		</a:t>
            </a:r>
            <a:r>
              <a:rPr lang="it" sz="1200" b="1" dirty="0">
                <a:solidFill>
                  <a:srgbClr val="38761D"/>
                </a:solidFill>
              </a:rPr>
              <a:t>(Q, the queue initially contains all vertices) </a:t>
            </a:r>
            <a:endParaRPr sz="1200" b="1" dirty="0">
              <a:solidFill>
                <a:srgbClr val="38761D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it" sz="1600" b="1" dirty="0"/>
              <a:t>while Q ≠∅</a:t>
            </a:r>
            <a:r>
              <a:rPr lang="it" sz="1200" b="1" dirty="0"/>
              <a:t>  		</a:t>
            </a:r>
            <a:r>
              <a:rPr lang="it" sz="1200" b="1" dirty="0">
                <a:solidFill>
                  <a:srgbClr val="38761D"/>
                </a:solidFill>
              </a:rPr>
              <a:t>(while the queue is not empty) </a:t>
            </a:r>
            <a:endParaRPr sz="1200" b="1" dirty="0">
              <a:solidFill>
                <a:srgbClr val="38761D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it" sz="1600" b="1" dirty="0"/>
              <a:t>do u ← extractMin(Q,dist)</a:t>
            </a:r>
            <a:r>
              <a:rPr lang="it" sz="1200" b="1" dirty="0"/>
              <a:t> </a:t>
            </a:r>
            <a:r>
              <a:rPr lang="it" sz="1200" b="1" dirty="0">
                <a:solidFill>
                  <a:srgbClr val="38761D"/>
                </a:solidFill>
              </a:rPr>
              <a:t>(select the node of Q with min. distance) </a:t>
            </a:r>
            <a:endParaRPr sz="1200" b="1" dirty="0">
              <a:solidFill>
                <a:srgbClr val="38761D"/>
              </a:solidFill>
            </a:endParaRPr>
          </a:p>
          <a:p>
            <a:pPr marL="0" indent="225593">
              <a:lnSpc>
                <a:spcPct val="115000"/>
              </a:lnSpc>
              <a:buNone/>
            </a:pPr>
            <a:r>
              <a:rPr lang="it" sz="1600" b="1" dirty="0"/>
              <a:t>S←S ∪ {u}</a:t>
            </a:r>
            <a:r>
              <a:rPr lang="it" sz="1200" b="1" dirty="0"/>
              <a:t> 	</a:t>
            </a:r>
            <a:r>
              <a:rPr lang="it" sz="1200" b="1" dirty="0">
                <a:solidFill>
                  <a:srgbClr val="38761D"/>
                </a:solidFill>
              </a:rPr>
              <a:t>(add u to list of visited vertices) </a:t>
            </a:r>
            <a:endParaRPr sz="1200" b="1" dirty="0">
              <a:solidFill>
                <a:srgbClr val="38761D"/>
              </a:solidFill>
            </a:endParaRPr>
          </a:p>
          <a:p>
            <a:pPr marL="0" indent="225593">
              <a:lnSpc>
                <a:spcPct val="115000"/>
              </a:lnSpc>
              <a:buNone/>
            </a:pPr>
            <a:r>
              <a:rPr lang="it" sz="1600" b="1" dirty="0"/>
              <a:t>for all v ∈ neighbors[u] </a:t>
            </a:r>
            <a:endParaRPr sz="1600" b="1" dirty="0"/>
          </a:p>
          <a:p>
            <a:pPr marL="0" indent="465588">
              <a:lnSpc>
                <a:spcPct val="115000"/>
              </a:lnSpc>
              <a:buNone/>
            </a:pPr>
            <a:r>
              <a:rPr lang="it" sz="1600" b="1" dirty="0"/>
              <a:t>do if dist[v] &gt; dist[u] + c(u, v)</a:t>
            </a:r>
            <a:r>
              <a:rPr lang="it" sz="1200" b="1" dirty="0"/>
              <a:t> </a:t>
            </a:r>
            <a:r>
              <a:rPr lang="it" sz="1200" b="1" dirty="0">
                <a:solidFill>
                  <a:srgbClr val="38761D"/>
                </a:solidFill>
              </a:rPr>
              <a:t>(if new shortest path found) </a:t>
            </a:r>
            <a:endParaRPr sz="1200" b="1" dirty="0">
              <a:solidFill>
                <a:srgbClr val="38761D"/>
              </a:solidFill>
            </a:endParaRPr>
          </a:p>
          <a:p>
            <a:pPr indent="129595">
              <a:lnSpc>
                <a:spcPct val="115000"/>
              </a:lnSpc>
              <a:buNone/>
            </a:pPr>
            <a:r>
              <a:rPr lang="it" sz="1600" b="1" dirty="0"/>
              <a:t>then d[v] ←d[u] + c(u, v)</a:t>
            </a:r>
            <a:r>
              <a:rPr lang="it" sz="1200" b="1" dirty="0">
                <a:solidFill>
                  <a:srgbClr val="3C78D8"/>
                </a:solidFill>
              </a:rPr>
              <a:t> </a:t>
            </a:r>
            <a:r>
              <a:rPr lang="it" sz="1200" b="1" dirty="0">
                <a:solidFill>
                  <a:srgbClr val="38761D"/>
                </a:solidFill>
              </a:rPr>
              <a:t>(set new value of shortest path)</a:t>
            </a:r>
            <a:r>
              <a:rPr lang="it" sz="1200" b="1" dirty="0"/>
              <a:t>     </a:t>
            </a:r>
            <a:endParaRPr sz="1200" b="1" dirty="0">
              <a:solidFill>
                <a:srgbClr val="38761D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it" sz="1600" b="1" dirty="0"/>
              <a:t>return dist</a:t>
            </a:r>
            <a:endParaRPr sz="1600" b="1" dirty="0"/>
          </a:p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endParaRPr sz="1600" b="1" dirty="0"/>
          </a:p>
        </p:txBody>
      </p:sp>
      <p:cxnSp>
        <p:nvCxnSpPr>
          <p:cNvPr id="843" name="Google Shape;843;p42"/>
          <p:cNvCxnSpPr/>
          <p:nvPr/>
        </p:nvCxnSpPr>
        <p:spPr>
          <a:xfrm>
            <a:off x="5698367" y="1621467"/>
            <a:ext cx="2000" cy="43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4" name="Google Shape;844;p42"/>
          <p:cNvSpPr txBox="1"/>
          <p:nvPr/>
        </p:nvSpPr>
        <p:spPr>
          <a:xfrm>
            <a:off x="5698367" y="5984667"/>
            <a:ext cx="56908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it" sz="1467" i="1">
                <a:solidFill>
                  <a:srgbClr val="999999"/>
                </a:solidFill>
                <a:uFill>
                  <a:noFill/>
                </a:uFill>
                <a:hlinkClick r:id="rId3"/>
              </a:rPr>
              <a:t>cartagena99.com</a:t>
            </a:r>
            <a:endParaRPr sz="1200" i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A* Time-Complexity:</a:t>
            </a:r>
            <a:endParaRPr/>
          </a:p>
        </p:txBody>
      </p:sp>
      <p:sp>
        <p:nvSpPr>
          <p:cNvPr id="850" name="Google Shape;850;p43"/>
          <p:cNvSpPr txBox="1">
            <a:spLocks noGrp="1"/>
          </p:cNvSpPr>
          <p:nvPr>
            <p:ph type="body" idx="1"/>
          </p:nvPr>
        </p:nvSpPr>
        <p:spPr>
          <a:xfrm>
            <a:off x="415600" y="1706400"/>
            <a:ext cx="5433200" cy="48880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70387" indent="-264793">
              <a:lnSpc>
                <a:spcPct val="115000"/>
              </a:lnSpc>
              <a:buSzPts val="1200"/>
            </a:pPr>
            <a:r>
              <a:rPr lang="it" sz="1600"/>
              <a:t>Heuristics drives time-complexity</a:t>
            </a:r>
            <a:endParaRPr sz="1600"/>
          </a:p>
          <a:p>
            <a:pPr marL="935977" lvl="1" indent="-264793">
              <a:lnSpc>
                <a:spcPct val="115000"/>
              </a:lnSpc>
              <a:spcBef>
                <a:spcPts val="0"/>
              </a:spcBef>
              <a:buSzPts val="1200"/>
            </a:pPr>
            <a:r>
              <a:rPr lang="it" sz="1600"/>
              <a:t>if h(n) = 0 or a constant factor, then</a:t>
            </a:r>
            <a:endParaRPr sz="1600"/>
          </a:p>
          <a:p>
            <a:pPr marL="1540760" lvl="2" indent="-264793">
              <a:lnSpc>
                <a:spcPct val="115000"/>
              </a:lnSpc>
              <a:spcBef>
                <a:spcPts val="0"/>
              </a:spcBef>
              <a:buSzPts val="1200"/>
            </a:pPr>
            <a:r>
              <a:rPr lang="it" sz="1600"/>
              <a:t>g(n) defines time</a:t>
            </a:r>
            <a:endParaRPr sz="1600"/>
          </a:p>
          <a:p>
            <a:pPr marL="1540760" lvl="2" indent="-264793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600"/>
              <a:t>becomes dijkstra</a:t>
            </a:r>
            <a:endParaRPr sz="1600"/>
          </a:p>
          <a:p>
            <a:pPr marL="470387" indent="-264793">
              <a:lnSpc>
                <a:spcPct val="115000"/>
              </a:lnSpc>
              <a:buSzPts val="1200"/>
            </a:pPr>
            <a:r>
              <a:rPr lang="it" sz="1467" b="1"/>
              <a:t>O(|E|) </a:t>
            </a:r>
            <a:r>
              <a:rPr lang="it" sz="1467"/>
              <a:t>or</a:t>
            </a:r>
            <a:r>
              <a:rPr lang="it" sz="1467" b="1"/>
              <a:t> O(b</a:t>
            </a:r>
            <a:r>
              <a:rPr lang="it" sz="1600" b="1" baseline="30000"/>
              <a:t>d</a:t>
            </a:r>
            <a:r>
              <a:rPr lang="it" sz="1467" b="1"/>
              <a:t>)</a:t>
            </a:r>
            <a:r>
              <a:rPr lang="it" sz="1467"/>
              <a:t> depending on context</a:t>
            </a:r>
            <a:endParaRPr sz="1467"/>
          </a:p>
          <a:p>
            <a:pPr marL="935977" lvl="1" indent="-264793">
              <a:lnSpc>
                <a:spcPct val="115000"/>
              </a:lnSpc>
              <a:spcBef>
                <a:spcPts val="0"/>
              </a:spcBef>
              <a:buSzPts val="1200"/>
            </a:pPr>
            <a:r>
              <a:rPr lang="it" sz="1467"/>
              <a:t>b = branching factor</a:t>
            </a:r>
            <a:endParaRPr sz="1467"/>
          </a:p>
          <a:p>
            <a:pPr marL="935977" lvl="1" indent="-264793">
              <a:lnSpc>
                <a:spcPct val="150000"/>
              </a:lnSpc>
              <a:spcBef>
                <a:spcPts val="0"/>
              </a:spcBef>
              <a:buSzPts val="1200"/>
            </a:pPr>
            <a:r>
              <a:rPr lang="it" sz="1467"/>
              <a:t>d = depth of goal node</a:t>
            </a:r>
            <a:endParaRPr sz="1467">
              <a:solidFill>
                <a:schemeClr val="dk1"/>
              </a:solidFill>
            </a:endParaRPr>
          </a:p>
          <a:p>
            <a:pPr marL="470387" indent="-264793">
              <a:lnSpc>
                <a:spcPct val="115000"/>
              </a:lnSpc>
              <a:buSzPts val="1200"/>
            </a:pPr>
            <a:r>
              <a:rPr lang="it" sz="1467"/>
              <a:t>A good heuristic prunes away many of the b</a:t>
            </a:r>
            <a:r>
              <a:rPr lang="it" sz="1467" baseline="30000"/>
              <a:t>d</a:t>
            </a:r>
            <a:r>
              <a:rPr lang="it" sz="1467"/>
              <a:t> nodes that an non-informed search would otherwise expand</a:t>
            </a:r>
            <a:endParaRPr sz="1467"/>
          </a:p>
          <a:p>
            <a:pPr marL="470387" indent="-256327">
              <a:lnSpc>
                <a:spcPct val="115000"/>
              </a:lnSpc>
              <a:spcBef>
                <a:spcPts val="1333"/>
              </a:spcBef>
              <a:buSzPts val="1100"/>
            </a:pPr>
            <a:r>
              <a:rPr lang="it" sz="1467"/>
              <a:t>Polynomial time-complexity when search space is tree, single goal state, and heuristics are optimal</a:t>
            </a:r>
            <a:endParaRPr sz="1467"/>
          </a:p>
          <a:p>
            <a:pPr marL="935977" lvl="1" indent="-256327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it" sz="1467"/>
              <a:t>h(n) = |h(n)-h*(n)| = O(log h*(n))</a:t>
            </a:r>
            <a:endParaRPr sz="1467"/>
          </a:p>
          <a:p>
            <a:pPr marL="935977" lvl="1" indent="-256327">
              <a:lnSpc>
                <a:spcPct val="115000"/>
              </a:lnSpc>
              <a:spcBef>
                <a:spcPts val="0"/>
              </a:spcBef>
              <a:buSzPts val="1100"/>
            </a:pPr>
            <a:r>
              <a:rPr lang="it" sz="1467"/>
              <a:t>h* optimal heuristic</a:t>
            </a:r>
            <a:endParaRPr sz="1467"/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1600"/>
          </a:p>
        </p:txBody>
      </p:sp>
      <p:sp>
        <p:nvSpPr>
          <p:cNvPr id="851" name="Google Shape;851;p43"/>
          <p:cNvSpPr txBox="1">
            <a:spLocks noGrp="1"/>
          </p:cNvSpPr>
          <p:nvPr>
            <p:ph type="body" idx="1"/>
          </p:nvPr>
        </p:nvSpPr>
        <p:spPr>
          <a:xfrm>
            <a:off x="6368033" y="1356967"/>
            <a:ext cx="5329200" cy="50992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" sz="1600" b="1"/>
              <a:t>Pseudocode :</a:t>
            </a:r>
            <a:endParaRPr sz="1067" b="1"/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it" sz="1333" b="1">
                <a:solidFill>
                  <a:srgbClr val="3C78D8"/>
                </a:solidFill>
              </a:rPr>
              <a:t>frontier</a:t>
            </a:r>
            <a:r>
              <a:rPr lang="it" sz="1333">
                <a:solidFill>
                  <a:srgbClr val="3C78D8"/>
                </a:solidFill>
              </a:rPr>
              <a:t> </a:t>
            </a:r>
            <a:r>
              <a:rPr lang="it" sz="1333"/>
              <a:t>= PriorityQueue()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 b="1">
                <a:solidFill>
                  <a:srgbClr val="3C78D8"/>
                </a:solidFill>
              </a:rPr>
              <a:t>frontier</a:t>
            </a:r>
            <a:r>
              <a:rPr lang="it" sz="1333"/>
              <a:t>.put(</a:t>
            </a:r>
            <a:r>
              <a:rPr lang="it" sz="1333" b="1">
                <a:solidFill>
                  <a:srgbClr val="3C78D8"/>
                </a:solidFill>
              </a:rPr>
              <a:t>start</a:t>
            </a:r>
            <a:r>
              <a:rPr lang="it" sz="1333"/>
              <a:t>, 0)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 b="1">
                <a:solidFill>
                  <a:srgbClr val="3C78D8"/>
                </a:solidFill>
              </a:rPr>
              <a:t>came_from</a:t>
            </a:r>
            <a:r>
              <a:rPr lang="it" sz="1333"/>
              <a:t> = {}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 b="1">
                <a:solidFill>
                  <a:srgbClr val="3C78D8"/>
                </a:solidFill>
              </a:rPr>
              <a:t>cost_so_far</a:t>
            </a:r>
            <a:r>
              <a:rPr lang="it" sz="1333"/>
              <a:t> = {}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 b="1">
                <a:solidFill>
                  <a:srgbClr val="3C78D8"/>
                </a:solidFill>
              </a:rPr>
              <a:t>came_from</a:t>
            </a:r>
            <a:r>
              <a:rPr lang="it" sz="1333"/>
              <a:t>[</a:t>
            </a:r>
            <a:r>
              <a:rPr lang="it" sz="1333" b="1">
                <a:solidFill>
                  <a:srgbClr val="3C78D8"/>
                </a:solidFill>
              </a:rPr>
              <a:t>start</a:t>
            </a:r>
            <a:r>
              <a:rPr lang="it" sz="1333"/>
              <a:t>] = None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 b="1">
                <a:solidFill>
                  <a:srgbClr val="3C78D8"/>
                </a:solidFill>
              </a:rPr>
              <a:t>cost_so_far</a:t>
            </a:r>
            <a:r>
              <a:rPr lang="it" sz="1333"/>
              <a:t>[</a:t>
            </a:r>
            <a:r>
              <a:rPr lang="it" sz="1333" b="1">
                <a:solidFill>
                  <a:srgbClr val="3C78D8"/>
                </a:solidFill>
              </a:rPr>
              <a:t>start</a:t>
            </a:r>
            <a:r>
              <a:rPr lang="it" sz="1333"/>
              <a:t>] = 0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while not </a:t>
            </a:r>
            <a:r>
              <a:rPr lang="it" sz="1333" b="1">
                <a:solidFill>
                  <a:srgbClr val="3C78D8"/>
                </a:solidFill>
              </a:rPr>
              <a:t>frontier</a:t>
            </a:r>
            <a:r>
              <a:rPr lang="it" sz="1333"/>
              <a:t>.empty():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</a:t>
            </a:r>
            <a:r>
              <a:rPr lang="it" sz="1333" b="1">
                <a:solidFill>
                  <a:srgbClr val="3C78D8"/>
                </a:solidFill>
              </a:rPr>
              <a:t>current</a:t>
            </a:r>
            <a:r>
              <a:rPr lang="it" sz="1333">
                <a:solidFill>
                  <a:srgbClr val="3C78D8"/>
                </a:solidFill>
              </a:rPr>
              <a:t> </a:t>
            </a:r>
            <a:r>
              <a:rPr lang="it" sz="1333"/>
              <a:t>= </a:t>
            </a:r>
            <a:r>
              <a:rPr lang="it" sz="1333" b="1">
                <a:solidFill>
                  <a:srgbClr val="3C78D8"/>
                </a:solidFill>
              </a:rPr>
              <a:t>frontier</a:t>
            </a:r>
            <a:r>
              <a:rPr lang="it" sz="1333"/>
              <a:t>.get()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if </a:t>
            </a:r>
            <a:r>
              <a:rPr lang="it" sz="1333" b="1">
                <a:solidFill>
                  <a:srgbClr val="3C78D8"/>
                </a:solidFill>
              </a:rPr>
              <a:t>current</a:t>
            </a:r>
            <a:r>
              <a:rPr lang="it" sz="1333">
                <a:solidFill>
                  <a:srgbClr val="3C78D8"/>
                </a:solidFill>
              </a:rPr>
              <a:t> </a:t>
            </a:r>
            <a:r>
              <a:rPr lang="it" sz="1333"/>
              <a:t>== </a:t>
            </a:r>
            <a:r>
              <a:rPr lang="it" sz="1333" b="1">
                <a:solidFill>
                  <a:srgbClr val="3C78D8"/>
                </a:solidFill>
              </a:rPr>
              <a:t>goal</a:t>
            </a:r>
            <a:r>
              <a:rPr lang="it" sz="1333"/>
              <a:t>: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   break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for </a:t>
            </a:r>
            <a:r>
              <a:rPr lang="it" sz="1333" b="1">
                <a:solidFill>
                  <a:srgbClr val="3C78D8"/>
                </a:solidFill>
              </a:rPr>
              <a:t>next</a:t>
            </a:r>
            <a:r>
              <a:rPr lang="it" sz="1333">
                <a:solidFill>
                  <a:srgbClr val="3C78D8"/>
                </a:solidFill>
              </a:rPr>
              <a:t> </a:t>
            </a:r>
            <a:r>
              <a:rPr lang="it" sz="1333"/>
              <a:t>in graph.neighbors(</a:t>
            </a:r>
            <a:r>
              <a:rPr lang="it" sz="1333" b="1">
                <a:solidFill>
                  <a:srgbClr val="3C78D8"/>
                </a:solidFill>
              </a:rPr>
              <a:t>current</a:t>
            </a:r>
            <a:r>
              <a:rPr lang="it" sz="1333"/>
              <a:t>):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   </a:t>
            </a:r>
            <a:r>
              <a:rPr lang="it" sz="1333" b="1">
                <a:solidFill>
                  <a:srgbClr val="3C78D8"/>
                </a:solidFill>
              </a:rPr>
              <a:t>new_cost</a:t>
            </a:r>
            <a:r>
              <a:rPr lang="it" sz="1333">
                <a:solidFill>
                  <a:srgbClr val="3C78D8"/>
                </a:solidFill>
              </a:rPr>
              <a:t> </a:t>
            </a:r>
            <a:r>
              <a:rPr lang="it" sz="1333"/>
              <a:t>= </a:t>
            </a:r>
            <a:r>
              <a:rPr lang="it" sz="1333" b="1">
                <a:solidFill>
                  <a:srgbClr val="3C78D8"/>
                </a:solidFill>
              </a:rPr>
              <a:t>cost_so_far</a:t>
            </a:r>
            <a:r>
              <a:rPr lang="it" sz="1333"/>
              <a:t>[</a:t>
            </a:r>
            <a:r>
              <a:rPr lang="it" sz="1333" b="1">
                <a:solidFill>
                  <a:srgbClr val="3C78D8"/>
                </a:solidFill>
              </a:rPr>
              <a:t>current</a:t>
            </a:r>
            <a:r>
              <a:rPr lang="it" sz="1333"/>
              <a:t>] + graph.cost(</a:t>
            </a:r>
            <a:r>
              <a:rPr lang="it" sz="1333" b="1">
                <a:solidFill>
                  <a:srgbClr val="3C78D8"/>
                </a:solidFill>
              </a:rPr>
              <a:t>current</a:t>
            </a:r>
            <a:r>
              <a:rPr lang="it" sz="1333"/>
              <a:t>, </a:t>
            </a:r>
            <a:r>
              <a:rPr lang="it" sz="1333" b="1">
                <a:solidFill>
                  <a:srgbClr val="3C78D8"/>
                </a:solidFill>
              </a:rPr>
              <a:t>next</a:t>
            </a:r>
            <a:r>
              <a:rPr lang="it" sz="1333"/>
              <a:t>)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   if </a:t>
            </a:r>
            <a:r>
              <a:rPr lang="it" sz="1333" b="1">
                <a:solidFill>
                  <a:srgbClr val="3C78D8"/>
                </a:solidFill>
              </a:rPr>
              <a:t>next </a:t>
            </a:r>
            <a:r>
              <a:rPr lang="it" sz="1333"/>
              <a:t>not in </a:t>
            </a:r>
            <a:r>
              <a:rPr lang="it" sz="1333" b="1">
                <a:solidFill>
                  <a:srgbClr val="3C78D8"/>
                </a:solidFill>
              </a:rPr>
              <a:t>cost_so_far </a:t>
            </a:r>
            <a:r>
              <a:rPr lang="it" sz="1333"/>
              <a:t>or </a:t>
            </a:r>
            <a:r>
              <a:rPr lang="it" sz="1333" b="1">
                <a:solidFill>
                  <a:srgbClr val="3C78D8"/>
                </a:solidFill>
              </a:rPr>
              <a:t>new_cost </a:t>
            </a:r>
            <a:r>
              <a:rPr lang="it" sz="1333"/>
              <a:t>&lt; </a:t>
            </a:r>
            <a:r>
              <a:rPr lang="it" sz="1333" b="1">
                <a:solidFill>
                  <a:srgbClr val="3C78D8"/>
                </a:solidFill>
              </a:rPr>
              <a:t>cost_so_far</a:t>
            </a:r>
            <a:r>
              <a:rPr lang="it" sz="1333"/>
              <a:t>[</a:t>
            </a:r>
            <a:r>
              <a:rPr lang="it" sz="1333" b="1">
                <a:solidFill>
                  <a:srgbClr val="3C78D8"/>
                </a:solidFill>
              </a:rPr>
              <a:t>next</a:t>
            </a:r>
            <a:r>
              <a:rPr lang="it" sz="1333"/>
              <a:t>]: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      </a:t>
            </a:r>
            <a:r>
              <a:rPr lang="it" sz="1333" b="1">
                <a:solidFill>
                  <a:srgbClr val="3C78D8"/>
                </a:solidFill>
              </a:rPr>
              <a:t>cost_so_far</a:t>
            </a:r>
            <a:r>
              <a:rPr lang="it" sz="1333"/>
              <a:t>[</a:t>
            </a:r>
            <a:r>
              <a:rPr lang="it" sz="1333" b="1">
                <a:solidFill>
                  <a:srgbClr val="3C78D8"/>
                </a:solidFill>
              </a:rPr>
              <a:t>next</a:t>
            </a:r>
            <a:r>
              <a:rPr lang="it" sz="1333"/>
              <a:t>] = </a:t>
            </a:r>
            <a:r>
              <a:rPr lang="it" sz="1333" b="1">
                <a:solidFill>
                  <a:srgbClr val="3C78D8"/>
                </a:solidFill>
              </a:rPr>
              <a:t>new_cost</a:t>
            </a:r>
            <a:endParaRPr sz="1333" b="1">
              <a:solidFill>
                <a:srgbClr val="3C78D8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      priority = </a:t>
            </a:r>
            <a:r>
              <a:rPr lang="it" sz="1333" b="1">
                <a:solidFill>
                  <a:srgbClr val="3C78D8"/>
                </a:solidFill>
              </a:rPr>
              <a:t>new_cost </a:t>
            </a:r>
            <a:r>
              <a:rPr lang="it" sz="1333"/>
              <a:t>+ heuristic(</a:t>
            </a:r>
            <a:r>
              <a:rPr lang="it" sz="1333" b="1">
                <a:solidFill>
                  <a:srgbClr val="3C78D8"/>
                </a:solidFill>
              </a:rPr>
              <a:t>goal</a:t>
            </a:r>
            <a:r>
              <a:rPr lang="it" sz="1333"/>
              <a:t>, </a:t>
            </a:r>
            <a:r>
              <a:rPr lang="it" sz="1333" b="1">
                <a:solidFill>
                  <a:srgbClr val="3C78D8"/>
                </a:solidFill>
              </a:rPr>
              <a:t>next</a:t>
            </a:r>
            <a:r>
              <a:rPr lang="it" sz="1333"/>
              <a:t>)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      </a:t>
            </a:r>
            <a:r>
              <a:rPr lang="it" sz="1333" b="1">
                <a:solidFill>
                  <a:srgbClr val="3C78D8"/>
                </a:solidFill>
              </a:rPr>
              <a:t>frontier</a:t>
            </a:r>
            <a:r>
              <a:rPr lang="it" sz="1333"/>
              <a:t>.put(</a:t>
            </a:r>
            <a:r>
              <a:rPr lang="it" sz="1333" b="1">
                <a:solidFill>
                  <a:srgbClr val="3C78D8"/>
                </a:solidFill>
              </a:rPr>
              <a:t>next</a:t>
            </a:r>
            <a:r>
              <a:rPr lang="it" sz="1333"/>
              <a:t>, priority)</a:t>
            </a:r>
            <a:endParaRPr sz="1333"/>
          </a:p>
          <a:p>
            <a:pPr marL="0" indent="0">
              <a:lnSpc>
                <a:spcPct val="100000"/>
              </a:lnSpc>
              <a:buNone/>
            </a:pPr>
            <a:r>
              <a:rPr lang="it" sz="1333"/>
              <a:t>         </a:t>
            </a:r>
            <a:r>
              <a:rPr lang="it" sz="1333" b="1">
                <a:solidFill>
                  <a:srgbClr val="3C78D8"/>
                </a:solidFill>
              </a:rPr>
              <a:t>came_from</a:t>
            </a:r>
            <a:r>
              <a:rPr lang="it" sz="1333"/>
              <a:t>[</a:t>
            </a:r>
            <a:r>
              <a:rPr lang="it" sz="1333" b="1">
                <a:solidFill>
                  <a:srgbClr val="3C78D8"/>
                </a:solidFill>
              </a:rPr>
              <a:t>next</a:t>
            </a:r>
            <a:r>
              <a:rPr lang="it" sz="1333"/>
              <a:t>] = </a:t>
            </a:r>
            <a:r>
              <a:rPr lang="it" sz="1333" b="1">
                <a:solidFill>
                  <a:srgbClr val="3C78D8"/>
                </a:solidFill>
              </a:rPr>
              <a:t>current</a:t>
            </a:r>
            <a:endParaRPr sz="1333" b="1">
              <a:solidFill>
                <a:srgbClr val="3C78D8"/>
              </a:solidFill>
            </a:endParaRPr>
          </a:p>
        </p:txBody>
      </p:sp>
      <p:cxnSp>
        <p:nvCxnSpPr>
          <p:cNvPr id="852" name="Google Shape;852;p43"/>
          <p:cNvCxnSpPr/>
          <p:nvPr/>
        </p:nvCxnSpPr>
        <p:spPr>
          <a:xfrm>
            <a:off x="6021800" y="1706400"/>
            <a:ext cx="12400" cy="455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3" name="Google Shape;853;p43"/>
          <p:cNvSpPr txBox="1"/>
          <p:nvPr/>
        </p:nvSpPr>
        <p:spPr>
          <a:xfrm>
            <a:off x="6207200" y="6200200"/>
            <a:ext cx="5204400" cy="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it" sz="1333" i="1">
                <a:solidFill>
                  <a:srgbClr val="999999"/>
                </a:solidFill>
                <a:uFill>
                  <a:noFill/>
                </a:uFill>
                <a:hlinkClick r:id="rId3"/>
              </a:rPr>
              <a:t>redblobgames.com</a:t>
            </a:r>
            <a:endParaRPr sz="1333" i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Space-Complexity:</a:t>
            </a:r>
            <a:endParaRPr/>
          </a:p>
        </p:txBody>
      </p:sp>
      <p:sp>
        <p:nvSpPr>
          <p:cNvPr id="859" name="Google Shape;859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765600" cy="50576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it" sz="1867" b="1" dirty="0"/>
              <a:t>Dijkstra:</a:t>
            </a:r>
            <a:r>
              <a:rPr lang="it" sz="1867" dirty="0"/>
              <a:t> </a:t>
            </a:r>
            <a:endParaRPr sz="1867" dirty="0"/>
          </a:p>
          <a:p>
            <a:pPr indent="-423323">
              <a:lnSpc>
                <a:spcPct val="115000"/>
              </a:lnSpc>
              <a:spcBef>
                <a:spcPts val="1333"/>
              </a:spcBef>
              <a:buSzPts val="1400"/>
            </a:pPr>
            <a:r>
              <a:rPr lang="it" sz="1867" dirty="0"/>
              <a:t>Can vary somewhat depending on data structures implemented, but generally considered to be O(V).</a:t>
            </a:r>
            <a:endParaRPr sz="1867" dirty="0"/>
          </a:p>
          <a:p>
            <a:pPr indent="-423323">
              <a:lnSpc>
                <a:spcPct val="115000"/>
              </a:lnSpc>
              <a:spcBef>
                <a:spcPts val="1333"/>
              </a:spcBef>
              <a:buSzPts val="1400"/>
            </a:pPr>
            <a:r>
              <a:rPr lang="it" sz="1867" dirty="0"/>
              <a:t>Given the MinHeap/Priority Queue example:</a:t>
            </a:r>
            <a:endParaRPr sz="1867" dirty="0"/>
          </a:p>
          <a:p>
            <a:pPr indent="0">
              <a:lnSpc>
                <a:spcPct val="115000"/>
              </a:lnSpc>
              <a:spcBef>
                <a:spcPts val="2133"/>
              </a:spcBef>
              <a:buNone/>
            </a:pPr>
            <a:r>
              <a:rPr lang="it" dirty="0"/>
              <a:t>  </a:t>
            </a:r>
            <a:r>
              <a:rPr lang="it" b="1" dirty="0"/>
              <a:t>o</a:t>
            </a:r>
            <a:r>
              <a:rPr lang="it" sz="1867" b="1" dirty="0"/>
              <a:t>verall space-complexity:</a:t>
            </a:r>
            <a:endParaRPr sz="1867" b="1" dirty="0"/>
          </a:p>
          <a:p>
            <a:pPr marL="1219170" indent="0">
              <a:lnSpc>
                <a:spcPct val="115000"/>
              </a:lnSpc>
              <a:buNone/>
            </a:pPr>
            <a:r>
              <a:rPr lang="it" sz="1867" dirty="0"/>
              <a:t>= O(V) + O(V) </a:t>
            </a:r>
            <a:endParaRPr sz="1867" dirty="0"/>
          </a:p>
          <a:p>
            <a:pPr marL="1219170" indent="0">
              <a:lnSpc>
                <a:spcPct val="115000"/>
              </a:lnSpc>
              <a:buNone/>
            </a:pPr>
            <a:r>
              <a:rPr lang="it" sz="1867" dirty="0"/>
              <a:t>= O(2V)</a:t>
            </a:r>
            <a:endParaRPr sz="1867" dirty="0"/>
          </a:p>
          <a:p>
            <a:pPr marL="1219170" indent="0">
              <a:lnSpc>
                <a:spcPct val="115000"/>
              </a:lnSpc>
              <a:buNone/>
            </a:pPr>
            <a:r>
              <a:rPr lang="it" sz="1867" b="1" dirty="0"/>
              <a:t>= O(V)</a:t>
            </a:r>
            <a:endParaRPr sz="1867" b="1" dirty="0"/>
          </a:p>
          <a:p>
            <a:pPr marL="0" indent="0">
              <a:lnSpc>
                <a:spcPct val="100000"/>
              </a:lnSpc>
              <a:spcAft>
                <a:spcPts val="2133"/>
              </a:spcAft>
              <a:buNone/>
            </a:pPr>
            <a:endParaRPr sz="2133" dirty="0"/>
          </a:p>
        </p:txBody>
      </p:sp>
      <p:sp>
        <p:nvSpPr>
          <p:cNvPr id="860" name="Google Shape;860;p44"/>
          <p:cNvSpPr txBox="1"/>
          <p:nvPr/>
        </p:nvSpPr>
        <p:spPr>
          <a:xfrm>
            <a:off x="6163634" y="1462355"/>
            <a:ext cx="5598000" cy="5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" sz="2000" b="1" dirty="0">
                <a:solidFill>
                  <a:schemeClr val="dk2"/>
                </a:solidFill>
              </a:rPr>
              <a:t>A*</a:t>
            </a:r>
            <a:r>
              <a:rPr lang="it" sz="2000" dirty="0">
                <a:solidFill>
                  <a:schemeClr val="dk2"/>
                </a:solidFill>
              </a:rPr>
              <a:t>:</a:t>
            </a:r>
            <a:endParaRPr sz="2000" dirty="0">
              <a:solidFill>
                <a:schemeClr val="dk2"/>
              </a:solidFill>
            </a:endParaRPr>
          </a:p>
          <a:p>
            <a:pPr marL="609585" indent="-423323">
              <a:spcBef>
                <a:spcPts val="2133"/>
              </a:spcBef>
              <a:buClr>
                <a:schemeClr val="dk2"/>
              </a:buClr>
              <a:buSzPts val="1400"/>
              <a:buChar char="●"/>
            </a:pPr>
            <a:r>
              <a:rPr lang="it" sz="2000" dirty="0">
                <a:solidFill>
                  <a:schemeClr val="dk2"/>
                </a:solidFill>
              </a:rPr>
              <a:t>space is considered the major drawback for this efficient algorithm as it stores all generated nodes in memory </a:t>
            </a:r>
            <a:endParaRPr sz="2000" dirty="0">
              <a:solidFill>
                <a:schemeClr val="dk2"/>
              </a:solidFill>
            </a:endParaRPr>
          </a:p>
          <a:p>
            <a:pPr marL="609585" indent="-423323">
              <a:spcBef>
                <a:spcPts val="1333"/>
              </a:spcBef>
              <a:buClr>
                <a:schemeClr val="dk2"/>
              </a:buClr>
              <a:buSzPts val="1400"/>
              <a:buChar char="●"/>
            </a:pPr>
            <a:r>
              <a:rPr lang="it" sz="2000" dirty="0">
                <a:solidFill>
                  <a:schemeClr val="dk2"/>
                </a:solidFill>
              </a:rPr>
              <a:t>this limitation has promoted the development of memory-bounded heuristic searches such as iterative deepening A* and the like</a:t>
            </a:r>
            <a:endParaRPr sz="2000" b="1" dirty="0">
              <a:solidFill>
                <a:schemeClr val="dk2"/>
              </a:solidFill>
            </a:endParaRPr>
          </a:p>
          <a:p>
            <a:pPr marL="609585">
              <a:lnSpc>
                <a:spcPct val="115000"/>
              </a:lnSpc>
              <a:spcBef>
                <a:spcPts val="2133"/>
              </a:spcBef>
            </a:pPr>
            <a:r>
              <a:rPr lang="it" sz="2000" b="1" dirty="0">
                <a:solidFill>
                  <a:schemeClr val="dk2"/>
                </a:solidFill>
              </a:rPr>
              <a:t>Overall space-complexity: </a:t>
            </a:r>
            <a:endParaRPr sz="2000" b="1" dirty="0">
              <a:solidFill>
                <a:schemeClr val="dk2"/>
              </a:solidFill>
            </a:endParaRPr>
          </a:p>
          <a:p>
            <a:pPr marL="1219170">
              <a:lnSpc>
                <a:spcPct val="115000"/>
              </a:lnSpc>
            </a:pPr>
            <a:r>
              <a:rPr lang="it" sz="2000" dirty="0">
                <a:solidFill>
                  <a:schemeClr val="dk2"/>
                </a:solidFill>
              </a:rPr>
              <a:t>= O(V) </a:t>
            </a:r>
            <a:endParaRPr sz="2000" dirty="0">
              <a:solidFill>
                <a:schemeClr val="dk2"/>
              </a:solidFill>
            </a:endParaRPr>
          </a:p>
          <a:p>
            <a:pPr marL="1219170">
              <a:lnSpc>
                <a:spcPct val="115000"/>
              </a:lnSpc>
            </a:pPr>
            <a:r>
              <a:rPr lang="it" sz="2000" b="1" dirty="0">
                <a:solidFill>
                  <a:schemeClr val="dk2"/>
                </a:solidFill>
              </a:rPr>
              <a:t>= O(b</a:t>
            </a:r>
            <a:r>
              <a:rPr lang="it" sz="2000" b="1" baseline="30000" dirty="0">
                <a:solidFill>
                  <a:schemeClr val="dk2"/>
                </a:solidFill>
              </a:rPr>
              <a:t>d</a:t>
            </a:r>
            <a:r>
              <a:rPr lang="it" sz="2000" b="1" dirty="0">
                <a:solidFill>
                  <a:schemeClr val="dk2"/>
                </a:solidFill>
              </a:rPr>
              <a:t>)</a:t>
            </a:r>
            <a:endParaRPr sz="20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" name="Google Shape;184;p25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5" name="Google Shape;185;p25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" name="Google Shape;186;p25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7" name="Google Shape;187;p25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25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89" name="Google Shape;189;p25"/>
          <p:cNvCxnSpPr>
            <a:stCxn id="188" idx="7"/>
            <a:endCxn id="183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5"/>
          <p:cNvCxnSpPr>
            <a:endCxn id="187" idx="1"/>
          </p:cNvCxnSpPr>
          <p:nvPr/>
        </p:nvCxnSpPr>
        <p:spPr>
          <a:xfrm>
            <a:off x="2780476" y="3998363"/>
            <a:ext cx="1046800" cy="53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25"/>
          <p:cNvCxnSpPr>
            <a:stCxn id="183" idx="6"/>
            <a:endCxn id="186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25"/>
          <p:cNvCxnSpPr>
            <a:stCxn id="183" idx="4"/>
            <a:endCxn id="187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5"/>
          <p:cNvCxnSpPr>
            <a:stCxn id="187" idx="6"/>
            <a:endCxn id="185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25"/>
          <p:cNvCxnSpPr>
            <a:stCxn id="186" idx="5"/>
            <a:endCxn id="184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25"/>
          <p:cNvCxnSpPr>
            <a:stCxn id="185" idx="7"/>
            <a:endCxn id="184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25"/>
          <p:cNvCxnSpPr>
            <a:stCxn id="185" idx="0"/>
            <a:endCxn id="186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25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B</a:t>
            </a:r>
            <a:endParaRPr sz="2400"/>
          </a:p>
        </p:txBody>
      </p:sp>
      <p:sp>
        <p:nvSpPr>
          <p:cNvPr id="199" name="Google Shape;199;p25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F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E</a:t>
            </a:r>
            <a:endParaRPr sz="2400"/>
          </a:p>
        </p:txBody>
      </p:sp>
      <p:sp>
        <p:nvSpPr>
          <p:cNvPr id="201" name="Google Shape;201;p25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C</a:t>
            </a:r>
            <a:endParaRPr sz="2400"/>
          </a:p>
        </p:txBody>
      </p:sp>
      <p:sp>
        <p:nvSpPr>
          <p:cNvPr id="202" name="Google Shape;202;p25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203" name="Google Shape;203;p25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8776000" y="3492733"/>
            <a:ext cx="902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 i="1">
                <a:solidFill>
                  <a:srgbClr val="999999"/>
                </a:solidFill>
              </a:rPr>
              <a:t>goal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205" name="Google Shape;205;p25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25"/>
          <p:cNvCxnSpPr>
            <a:stCxn id="204" idx="1"/>
          </p:cNvCxnSpPr>
          <p:nvPr/>
        </p:nvCxnSpPr>
        <p:spPr>
          <a:xfrm flipH="1">
            <a:off x="8435600" y="3672733"/>
            <a:ext cx="340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25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208" name="Google Shape;208;p25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209" name="Google Shape;209;p25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210" name="Google Shape;210;p25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211" name="Google Shape;211;p25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212" name="Google Shape;212;p25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213" name="Google Shape;213;p25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214" name="Google Shape;214;p25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221" name="Google Shape;221;p26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2" name="Google Shape;222;p26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3" name="Google Shape;223;p26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4" name="Google Shape;224;p26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5" name="Google Shape;225;p26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26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27" name="Google Shape;227;p26"/>
          <p:cNvCxnSpPr>
            <a:stCxn id="226" idx="7"/>
            <a:endCxn id="221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6"/>
          <p:cNvCxnSpPr>
            <a:endCxn id="225" idx="1"/>
          </p:cNvCxnSpPr>
          <p:nvPr/>
        </p:nvCxnSpPr>
        <p:spPr>
          <a:xfrm>
            <a:off x="2780476" y="3991163"/>
            <a:ext cx="1046800" cy="54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26"/>
          <p:cNvCxnSpPr>
            <a:stCxn id="221" idx="6"/>
            <a:endCxn id="224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26"/>
          <p:cNvCxnSpPr>
            <a:stCxn id="221" idx="4"/>
            <a:endCxn id="225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26"/>
          <p:cNvCxnSpPr>
            <a:stCxn id="225" idx="6"/>
            <a:endCxn id="223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26"/>
          <p:cNvCxnSpPr>
            <a:stCxn id="224" idx="5"/>
            <a:endCxn id="222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26"/>
          <p:cNvCxnSpPr>
            <a:stCxn id="223" idx="7"/>
            <a:endCxn id="222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26"/>
          <p:cNvCxnSpPr>
            <a:stCxn id="223" idx="0"/>
            <a:endCxn id="224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" name="Google Shape;235;p26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B</a:t>
            </a:r>
            <a:endParaRPr sz="2400"/>
          </a:p>
        </p:txBody>
      </p:sp>
      <p:sp>
        <p:nvSpPr>
          <p:cNvPr id="237" name="Google Shape;237;p26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238" name="Google Shape;238;p26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E</a:t>
            </a:r>
            <a:endParaRPr sz="2400"/>
          </a:p>
        </p:txBody>
      </p:sp>
      <p:sp>
        <p:nvSpPr>
          <p:cNvPr id="239" name="Google Shape;239;p26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C</a:t>
            </a:r>
            <a:endParaRPr sz="2400"/>
          </a:p>
        </p:txBody>
      </p:sp>
      <p:sp>
        <p:nvSpPr>
          <p:cNvPr id="240" name="Google Shape;240;p26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241" name="Google Shape;241;p26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242" name="Google Shape;242;p26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" name="Google Shape;243;p26"/>
          <p:cNvSpPr txBox="1"/>
          <p:nvPr/>
        </p:nvSpPr>
        <p:spPr>
          <a:xfrm>
            <a:off x="2204667" y="2886367"/>
            <a:ext cx="597256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(0)</a:t>
            </a:r>
            <a:endParaRPr sz="2400" dirty="0"/>
          </a:p>
        </p:txBody>
      </p:sp>
      <p:sp>
        <p:nvSpPr>
          <p:cNvPr id="244" name="Google Shape;244;p26"/>
          <p:cNvSpPr txBox="1"/>
          <p:nvPr/>
        </p:nvSpPr>
        <p:spPr>
          <a:xfrm>
            <a:off x="5966932" y="5174400"/>
            <a:ext cx="719093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∞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245" name="Google Shape;245;p26"/>
          <p:cNvSpPr txBox="1"/>
          <p:nvPr/>
        </p:nvSpPr>
        <p:spPr>
          <a:xfrm>
            <a:off x="3824933" y="5174400"/>
            <a:ext cx="688344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(4)</a:t>
            </a:r>
            <a:endParaRPr sz="2400" dirty="0"/>
          </a:p>
        </p:txBody>
      </p:sp>
      <p:sp>
        <p:nvSpPr>
          <p:cNvPr id="246" name="Google Shape;246;p26"/>
          <p:cNvSpPr txBox="1"/>
          <p:nvPr/>
        </p:nvSpPr>
        <p:spPr>
          <a:xfrm>
            <a:off x="5966899" y="1762433"/>
            <a:ext cx="744293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(∞)</a:t>
            </a:r>
            <a:endParaRPr sz="2400" dirty="0"/>
          </a:p>
        </p:txBody>
      </p:sp>
      <p:sp>
        <p:nvSpPr>
          <p:cNvPr id="247" name="Google Shape;247;p26"/>
          <p:cNvSpPr txBox="1"/>
          <p:nvPr/>
        </p:nvSpPr>
        <p:spPr>
          <a:xfrm>
            <a:off x="3824933" y="1762433"/>
            <a:ext cx="63801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(2)</a:t>
            </a:r>
            <a:endParaRPr sz="2400" dirty="0"/>
          </a:p>
        </p:txBody>
      </p:sp>
      <p:sp>
        <p:nvSpPr>
          <p:cNvPr id="248" name="Google Shape;248;p26"/>
          <p:cNvSpPr txBox="1"/>
          <p:nvPr/>
        </p:nvSpPr>
        <p:spPr>
          <a:xfrm>
            <a:off x="7586866" y="2886367"/>
            <a:ext cx="693067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∞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249" name="Google Shape;249;p26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250" name="Google Shape;250;p26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251" name="Google Shape;251;p26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252" name="Google Shape;252;p26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253" name="Google Shape;253;p26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254" name="Google Shape;254;p26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255" name="Google Shape;255;p26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256" name="Google Shape;256;p26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257" name="Google Shape;257;p26"/>
          <p:cNvSpPr txBox="1"/>
          <p:nvPr/>
        </p:nvSpPr>
        <p:spPr>
          <a:xfrm>
            <a:off x="8632778" y="2677472"/>
            <a:ext cx="3080800" cy="352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" sz="1600" dirty="0">
                <a:solidFill>
                  <a:schemeClr val="dk1"/>
                </a:solidFill>
              </a:rPr>
              <a:t>Initialize Graph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A ⇒ B &amp; C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     direct neighbors 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     (fringe)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A ⇒ D, E, F 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     no direct path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What is A’s shortest distance?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263" name="Google Shape;263;p27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4" name="Google Shape;264;p27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5" name="Google Shape;265;p27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6" name="Google Shape;266;p27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7" name="Google Shape;267;p27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8" name="Google Shape;268;p27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69" name="Google Shape;269;p27"/>
          <p:cNvCxnSpPr>
            <a:stCxn id="268" idx="7"/>
            <a:endCxn id="263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27"/>
          <p:cNvCxnSpPr>
            <a:endCxn id="267" idx="1"/>
          </p:cNvCxnSpPr>
          <p:nvPr/>
        </p:nvCxnSpPr>
        <p:spPr>
          <a:xfrm>
            <a:off x="2794876" y="3990763"/>
            <a:ext cx="1032400" cy="5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p27"/>
          <p:cNvCxnSpPr>
            <a:stCxn id="263" idx="6"/>
            <a:endCxn id="266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27"/>
          <p:cNvCxnSpPr>
            <a:stCxn id="263" idx="4"/>
            <a:endCxn id="267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27"/>
          <p:cNvCxnSpPr>
            <a:stCxn id="267" idx="6"/>
            <a:endCxn id="265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27"/>
          <p:cNvCxnSpPr>
            <a:stCxn id="266" idx="5"/>
            <a:endCxn id="264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Google Shape;275;p27"/>
          <p:cNvCxnSpPr>
            <a:stCxn id="265" idx="7"/>
            <a:endCxn id="264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27"/>
          <p:cNvCxnSpPr>
            <a:stCxn id="265" idx="0"/>
            <a:endCxn id="266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" name="Google Shape;277;p27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B</a:t>
            </a:r>
            <a:endParaRPr sz="2400"/>
          </a:p>
        </p:txBody>
      </p:sp>
      <p:sp>
        <p:nvSpPr>
          <p:cNvPr id="279" name="Google Shape;279;p27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280" name="Google Shape;280;p27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E</a:t>
            </a:r>
            <a:endParaRPr sz="2400"/>
          </a:p>
        </p:txBody>
      </p:sp>
      <p:sp>
        <p:nvSpPr>
          <p:cNvPr id="281" name="Google Shape;281;p27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C</a:t>
            </a:r>
            <a:endParaRPr sz="2400"/>
          </a:p>
        </p:txBody>
      </p:sp>
      <p:sp>
        <p:nvSpPr>
          <p:cNvPr id="282" name="Google Shape;282;p27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283" name="Google Shape;283;p27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284" name="Google Shape;284;p27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5" name="Google Shape;285;p27"/>
          <p:cNvSpPr txBox="1"/>
          <p:nvPr/>
        </p:nvSpPr>
        <p:spPr>
          <a:xfrm>
            <a:off x="2204666" y="2886367"/>
            <a:ext cx="655979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(0)</a:t>
            </a:r>
            <a:endParaRPr sz="2400" dirty="0"/>
          </a:p>
        </p:txBody>
      </p:sp>
      <p:sp>
        <p:nvSpPr>
          <p:cNvPr id="286" name="Google Shape;286;p27"/>
          <p:cNvSpPr txBox="1"/>
          <p:nvPr/>
        </p:nvSpPr>
        <p:spPr>
          <a:xfrm>
            <a:off x="5966932" y="5174400"/>
            <a:ext cx="702315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∞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287" name="Google Shape;287;p27"/>
          <p:cNvSpPr txBox="1"/>
          <p:nvPr/>
        </p:nvSpPr>
        <p:spPr>
          <a:xfrm>
            <a:off x="3824932" y="5174400"/>
            <a:ext cx="780623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strike="sngStrike" dirty="0"/>
              <a:t>(4)</a:t>
            </a:r>
            <a:endParaRPr sz="2400" strike="sngStrike" dirty="0"/>
          </a:p>
        </p:txBody>
      </p:sp>
      <p:sp>
        <p:nvSpPr>
          <p:cNvPr id="288" name="Google Shape;288;p27"/>
          <p:cNvSpPr txBox="1"/>
          <p:nvPr/>
        </p:nvSpPr>
        <p:spPr>
          <a:xfrm>
            <a:off x="5966900" y="1762433"/>
            <a:ext cx="752682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(∞)</a:t>
            </a:r>
            <a:endParaRPr sz="2400" dirty="0"/>
          </a:p>
        </p:txBody>
      </p:sp>
      <p:sp>
        <p:nvSpPr>
          <p:cNvPr id="289" name="Google Shape;289;p27"/>
          <p:cNvSpPr txBox="1"/>
          <p:nvPr/>
        </p:nvSpPr>
        <p:spPr>
          <a:xfrm>
            <a:off x="3824932" y="1762433"/>
            <a:ext cx="646399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(2)</a:t>
            </a:r>
            <a:endParaRPr sz="2400" dirty="0"/>
          </a:p>
        </p:txBody>
      </p:sp>
      <p:sp>
        <p:nvSpPr>
          <p:cNvPr id="290" name="Google Shape;290;p27"/>
          <p:cNvSpPr txBox="1"/>
          <p:nvPr/>
        </p:nvSpPr>
        <p:spPr>
          <a:xfrm>
            <a:off x="7586866" y="2886367"/>
            <a:ext cx="709845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∞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291" name="Google Shape;291;p27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292" name="Google Shape;292;p27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293" name="Google Shape;293;p27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294" name="Google Shape;294;p27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295" name="Google Shape;295;p27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296" name="Google Shape;296;p27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297" name="Google Shape;297;p27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298" name="Google Shape;298;p27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299" name="Google Shape;299;p27"/>
          <p:cNvSpPr txBox="1"/>
          <p:nvPr/>
        </p:nvSpPr>
        <p:spPr>
          <a:xfrm>
            <a:off x="8450300" y="1762433"/>
            <a:ext cx="3421200" cy="490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" sz="1600" b="1" dirty="0">
                <a:solidFill>
                  <a:schemeClr val="dk1"/>
                </a:solidFill>
              </a:rPr>
              <a:t>Find the shortest path 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</a:t>
            </a:r>
            <a:r>
              <a:rPr lang="it" sz="2400" dirty="0">
                <a:solidFill>
                  <a:schemeClr val="dk1"/>
                </a:solidFill>
              </a:rPr>
              <a:t>{</a:t>
            </a:r>
            <a:r>
              <a:rPr lang="it" sz="1600" dirty="0">
                <a:solidFill>
                  <a:schemeClr val="dk1"/>
                </a:solidFill>
              </a:rPr>
              <a:t> 2 </a:t>
            </a:r>
            <a:r>
              <a:rPr lang="it" sz="2400" dirty="0">
                <a:solidFill>
                  <a:schemeClr val="dk1"/>
                </a:solidFill>
              </a:rPr>
              <a:t>} </a:t>
            </a:r>
            <a:r>
              <a:rPr lang="it" sz="1600" dirty="0">
                <a:solidFill>
                  <a:schemeClr val="dk1"/>
                </a:solidFill>
              </a:rPr>
              <a:t>⇒</a:t>
            </a:r>
            <a:r>
              <a:rPr lang="it" sz="1600" dirty="0"/>
              <a:t> Select Node </a:t>
            </a:r>
            <a:r>
              <a:rPr lang="it" sz="1600" b="1" dirty="0"/>
              <a:t>B</a:t>
            </a:r>
            <a:endParaRPr sz="1600" b="1" dirty="0">
              <a:solidFill>
                <a:schemeClr val="dk1"/>
              </a:solidFill>
            </a:endParaRPr>
          </a:p>
          <a:p>
            <a:endParaRPr sz="1600" b="1" dirty="0">
              <a:solidFill>
                <a:schemeClr val="dk1"/>
              </a:solidFill>
            </a:endParaRPr>
          </a:p>
          <a:p>
            <a:r>
              <a:rPr lang="it" sz="1600" b="1" dirty="0">
                <a:solidFill>
                  <a:schemeClr val="dk1"/>
                </a:solidFill>
              </a:rPr>
              <a:t>   B</a:t>
            </a:r>
            <a:r>
              <a:rPr lang="it" sz="1600" dirty="0">
                <a:solidFill>
                  <a:schemeClr val="dk1"/>
                </a:solidFill>
              </a:rPr>
              <a:t> ⇒ C, D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b="1" dirty="0">
                <a:solidFill>
                  <a:schemeClr val="dk1"/>
                </a:solidFill>
              </a:rPr>
              <a:t>Perform Relaxation:</a:t>
            </a:r>
            <a:endParaRPr sz="1600" b="1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Calculate distance for </a:t>
            </a:r>
            <a:r>
              <a:rPr lang="it" sz="1600" b="1" dirty="0">
                <a:solidFill>
                  <a:schemeClr val="dk1"/>
                </a:solidFill>
              </a:rPr>
              <a:t>C</a:t>
            </a:r>
            <a:endParaRPr sz="1600" b="1" dirty="0">
              <a:solidFill>
                <a:schemeClr val="dk1"/>
              </a:solidFill>
            </a:endParaRPr>
          </a:p>
          <a:p>
            <a:endParaRPr sz="1600" b="1" dirty="0">
              <a:solidFill>
                <a:schemeClr val="dk1"/>
              </a:solidFill>
            </a:endParaRPr>
          </a:p>
          <a:p>
            <a:r>
              <a:rPr lang="it" sz="1600" u="sng" dirty="0">
                <a:solidFill>
                  <a:schemeClr val="dk1"/>
                </a:solidFill>
              </a:rPr>
              <a:t>Relax C:</a:t>
            </a:r>
            <a:endParaRPr sz="1600" dirty="0">
              <a:solidFill>
                <a:schemeClr val="dk1"/>
              </a:solidFill>
            </a:endParaRPr>
          </a:p>
          <a:p>
            <a:pPr lvl="1"/>
            <a:r>
              <a:rPr lang="it" sz="1600" dirty="0">
                <a:solidFill>
                  <a:schemeClr val="dk1"/>
                </a:solidFill>
              </a:rPr>
              <a:t>d[</a:t>
            </a:r>
            <a:r>
              <a:rPr lang="it" sz="1600" b="1" dirty="0">
                <a:solidFill>
                  <a:schemeClr val="dk1"/>
                </a:solidFill>
              </a:rPr>
              <a:t>C</a:t>
            </a:r>
            <a:r>
              <a:rPr lang="it" sz="1600" dirty="0">
                <a:solidFill>
                  <a:schemeClr val="dk1"/>
                </a:solidFill>
              </a:rPr>
              <a:t>] = d[B] + c[B,C]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	     2   +      1     =  3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	     3 &lt; 4 (current distance)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Thus, d[</a:t>
            </a:r>
            <a:r>
              <a:rPr lang="it" sz="1600" b="1" dirty="0">
                <a:solidFill>
                  <a:schemeClr val="dk1"/>
                </a:solidFill>
              </a:rPr>
              <a:t>C</a:t>
            </a:r>
            <a:r>
              <a:rPr lang="it" sz="1600" dirty="0">
                <a:solidFill>
                  <a:schemeClr val="dk1"/>
                </a:solidFill>
              </a:rPr>
              <a:t>] = 3   ⇒  relaxed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2400" dirty="0"/>
          </a:p>
        </p:txBody>
      </p:sp>
      <p:sp>
        <p:nvSpPr>
          <p:cNvPr id="300" name="Google Shape;300;p27"/>
          <p:cNvSpPr txBox="1"/>
          <p:nvPr/>
        </p:nvSpPr>
        <p:spPr>
          <a:xfrm>
            <a:off x="3824932" y="5537700"/>
            <a:ext cx="780623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(3)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306" name="Google Shape;306;p28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7" name="Google Shape;307;p28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8" name="Google Shape;308;p28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9" name="Google Shape;309;p28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0" name="Google Shape;310;p28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1" name="Google Shape;311;p28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12" name="Google Shape;312;p28"/>
          <p:cNvCxnSpPr>
            <a:stCxn id="311" idx="7"/>
            <a:endCxn id="306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28"/>
          <p:cNvCxnSpPr>
            <a:endCxn id="310" idx="1"/>
          </p:cNvCxnSpPr>
          <p:nvPr/>
        </p:nvCxnSpPr>
        <p:spPr>
          <a:xfrm>
            <a:off x="2794876" y="3983963"/>
            <a:ext cx="10324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" name="Google Shape;314;p28"/>
          <p:cNvCxnSpPr>
            <a:stCxn id="306" idx="6"/>
            <a:endCxn id="309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28"/>
          <p:cNvCxnSpPr>
            <a:stCxn id="306" idx="4"/>
            <a:endCxn id="310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28"/>
          <p:cNvCxnSpPr>
            <a:stCxn id="310" idx="6"/>
            <a:endCxn id="308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28"/>
          <p:cNvCxnSpPr>
            <a:stCxn id="309" idx="5"/>
            <a:endCxn id="307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28"/>
          <p:cNvCxnSpPr>
            <a:stCxn id="308" idx="7"/>
            <a:endCxn id="307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28"/>
          <p:cNvCxnSpPr>
            <a:stCxn id="308" idx="0"/>
            <a:endCxn id="309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0" name="Google Shape;320;p28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B</a:t>
            </a:r>
            <a:endParaRPr sz="2400"/>
          </a:p>
        </p:txBody>
      </p:sp>
      <p:sp>
        <p:nvSpPr>
          <p:cNvPr id="322" name="Google Shape;322;p28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323" name="Google Shape;323;p28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E</a:t>
            </a:r>
            <a:endParaRPr sz="2400"/>
          </a:p>
        </p:txBody>
      </p:sp>
      <p:sp>
        <p:nvSpPr>
          <p:cNvPr id="324" name="Google Shape;324;p28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C</a:t>
            </a:r>
            <a:endParaRPr sz="2400"/>
          </a:p>
        </p:txBody>
      </p:sp>
      <p:sp>
        <p:nvSpPr>
          <p:cNvPr id="325" name="Google Shape;325;p28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326" name="Google Shape;326;p28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327" name="Google Shape;327;p28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28"/>
          <p:cNvSpPr txBox="1"/>
          <p:nvPr/>
        </p:nvSpPr>
        <p:spPr>
          <a:xfrm>
            <a:off x="2204667" y="2886367"/>
            <a:ext cx="664368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(0)</a:t>
            </a:r>
            <a:endParaRPr sz="2400" dirty="0"/>
          </a:p>
        </p:txBody>
      </p:sp>
      <p:sp>
        <p:nvSpPr>
          <p:cNvPr id="329" name="Google Shape;329;p28"/>
          <p:cNvSpPr txBox="1"/>
          <p:nvPr/>
        </p:nvSpPr>
        <p:spPr>
          <a:xfrm>
            <a:off x="5966932" y="5174400"/>
            <a:ext cx="752649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∞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330" name="Google Shape;330;p28"/>
          <p:cNvSpPr txBox="1"/>
          <p:nvPr/>
        </p:nvSpPr>
        <p:spPr>
          <a:xfrm>
            <a:off x="5924954" y="1779211"/>
            <a:ext cx="744293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strike="sngStrike" dirty="0"/>
              <a:t>(∞)</a:t>
            </a:r>
            <a:endParaRPr sz="2400" strike="sngStrike" dirty="0"/>
          </a:p>
        </p:txBody>
      </p:sp>
      <p:sp>
        <p:nvSpPr>
          <p:cNvPr id="331" name="Google Shape;331;p28"/>
          <p:cNvSpPr txBox="1"/>
          <p:nvPr/>
        </p:nvSpPr>
        <p:spPr>
          <a:xfrm>
            <a:off x="3824933" y="1762433"/>
            <a:ext cx="654788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(2)</a:t>
            </a:r>
            <a:endParaRPr sz="2400" dirty="0"/>
          </a:p>
        </p:txBody>
      </p:sp>
      <p:sp>
        <p:nvSpPr>
          <p:cNvPr id="332" name="Google Shape;332;p28"/>
          <p:cNvSpPr txBox="1"/>
          <p:nvPr/>
        </p:nvSpPr>
        <p:spPr>
          <a:xfrm>
            <a:off x="7586867" y="2886367"/>
            <a:ext cx="75179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∞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333" name="Google Shape;333;p28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334" name="Google Shape;334;p28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335" name="Google Shape;335;p28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336" name="Google Shape;336;p28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337" name="Google Shape;337;p28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338" name="Google Shape;338;p28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339" name="Google Shape;339;p28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340" name="Google Shape;340;p28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341" name="Google Shape;341;p28"/>
          <p:cNvSpPr txBox="1"/>
          <p:nvPr/>
        </p:nvSpPr>
        <p:spPr>
          <a:xfrm>
            <a:off x="8630133" y="1594653"/>
            <a:ext cx="3241200" cy="490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Calculate distance for </a:t>
            </a:r>
            <a:r>
              <a:rPr lang="it" sz="1600" b="1" dirty="0">
                <a:solidFill>
                  <a:schemeClr val="dk1"/>
                </a:solidFill>
              </a:rPr>
              <a:t>D</a:t>
            </a:r>
            <a:endParaRPr sz="1600" b="1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it" sz="1600" u="sng" dirty="0">
                <a:solidFill>
                  <a:schemeClr val="dk1"/>
                </a:solidFill>
              </a:rPr>
              <a:t>Relax D: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d[</a:t>
            </a:r>
            <a:r>
              <a:rPr lang="it" sz="1600" b="1" dirty="0">
                <a:solidFill>
                  <a:schemeClr val="dk1"/>
                </a:solidFill>
              </a:rPr>
              <a:t>D</a:t>
            </a:r>
            <a:r>
              <a:rPr lang="it" sz="1600" dirty="0">
                <a:solidFill>
                  <a:schemeClr val="dk1"/>
                </a:solidFill>
              </a:rPr>
              <a:t>] = d[B] + c[B,D]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          2    +     7    =  9	</a:t>
            </a:r>
            <a:endParaRPr sz="1600" dirty="0">
              <a:solidFill>
                <a:schemeClr val="dk1"/>
              </a:solidFill>
            </a:endParaRPr>
          </a:p>
          <a:p>
            <a:pPr marL="1219170" indent="609585"/>
            <a:r>
              <a:rPr lang="it" sz="1600" dirty="0">
                <a:solidFill>
                  <a:schemeClr val="dk1"/>
                </a:solidFill>
              </a:rPr>
              <a:t>    9 &lt; ∞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Thus, d[</a:t>
            </a:r>
            <a:r>
              <a:rPr lang="it" sz="1600" b="1" dirty="0">
                <a:solidFill>
                  <a:schemeClr val="dk1"/>
                </a:solidFill>
              </a:rPr>
              <a:t>D</a:t>
            </a:r>
            <a:r>
              <a:rPr lang="it" sz="1600" dirty="0">
                <a:solidFill>
                  <a:schemeClr val="dk1"/>
                </a:solidFill>
              </a:rPr>
              <a:t>] = 9  ⇒  relaxed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2400" dirty="0"/>
          </a:p>
        </p:txBody>
      </p:sp>
      <p:sp>
        <p:nvSpPr>
          <p:cNvPr id="342" name="Google Shape;342;p28"/>
          <p:cNvSpPr txBox="1"/>
          <p:nvPr/>
        </p:nvSpPr>
        <p:spPr>
          <a:xfrm>
            <a:off x="3824933" y="5204767"/>
            <a:ext cx="688344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(3)</a:t>
            </a:r>
            <a:endParaRPr sz="2400" dirty="0"/>
          </a:p>
        </p:txBody>
      </p:sp>
      <p:sp>
        <p:nvSpPr>
          <p:cNvPr id="343" name="Google Shape;343;p28"/>
          <p:cNvSpPr txBox="1"/>
          <p:nvPr/>
        </p:nvSpPr>
        <p:spPr>
          <a:xfrm>
            <a:off x="5966899" y="1454800"/>
            <a:ext cx="643625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(9)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349" name="Google Shape;349;p29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0" name="Google Shape;350;p29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1" name="Google Shape;351;p29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2" name="Google Shape;352;p29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3" name="Google Shape;353;p29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4" name="Google Shape;354;p29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55" name="Google Shape;355;p29"/>
          <p:cNvCxnSpPr>
            <a:stCxn id="354" idx="7"/>
            <a:endCxn id="349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29"/>
          <p:cNvCxnSpPr>
            <a:endCxn id="353" idx="1"/>
          </p:cNvCxnSpPr>
          <p:nvPr/>
        </p:nvCxnSpPr>
        <p:spPr>
          <a:xfrm>
            <a:off x="2787676" y="3990763"/>
            <a:ext cx="1039600" cy="5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29"/>
          <p:cNvCxnSpPr>
            <a:stCxn id="349" idx="6"/>
            <a:endCxn id="352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29"/>
          <p:cNvCxnSpPr>
            <a:stCxn id="349" idx="4"/>
            <a:endCxn id="353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p29"/>
          <p:cNvCxnSpPr>
            <a:stCxn id="353" idx="6"/>
            <a:endCxn id="351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29"/>
          <p:cNvCxnSpPr>
            <a:stCxn id="352" idx="5"/>
            <a:endCxn id="350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" name="Google Shape;361;p29"/>
          <p:cNvCxnSpPr>
            <a:stCxn id="351" idx="7"/>
            <a:endCxn id="350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29"/>
          <p:cNvCxnSpPr>
            <a:stCxn id="351" idx="0"/>
            <a:endCxn id="352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29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366" name="Google Shape;366;p29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E</a:t>
            </a:r>
            <a:endParaRPr sz="2400"/>
          </a:p>
        </p:txBody>
      </p:sp>
      <p:sp>
        <p:nvSpPr>
          <p:cNvPr id="367" name="Google Shape;367;p29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C</a:t>
            </a:r>
            <a:endParaRPr sz="2400"/>
          </a:p>
        </p:txBody>
      </p:sp>
      <p:sp>
        <p:nvSpPr>
          <p:cNvPr id="368" name="Google Shape;368;p29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369" name="Google Shape;369;p29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370" name="Google Shape;370;p29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1" name="Google Shape;371;p29"/>
          <p:cNvSpPr txBox="1"/>
          <p:nvPr/>
        </p:nvSpPr>
        <p:spPr>
          <a:xfrm>
            <a:off x="2122415" y="2886367"/>
            <a:ext cx="655452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(0)</a:t>
            </a:r>
            <a:endParaRPr sz="2400" dirty="0"/>
          </a:p>
        </p:txBody>
      </p:sp>
      <p:sp>
        <p:nvSpPr>
          <p:cNvPr id="372" name="Google Shape;372;p29"/>
          <p:cNvSpPr txBox="1"/>
          <p:nvPr/>
        </p:nvSpPr>
        <p:spPr>
          <a:xfrm>
            <a:off x="5939406" y="5216345"/>
            <a:ext cx="693006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∞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373" name="Google Shape;373;p29"/>
          <p:cNvSpPr txBox="1"/>
          <p:nvPr/>
        </p:nvSpPr>
        <p:spPr>
          <a:xfrm>
            <a:off x="5855516" y="1762433"/>
            <a:ext cx="684617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(9)</a:t>
            </a:r>
            <a:endParaRPr sz="2400" dirty="0"/>
          </a:p>
        </p:txBody>
      </p:sp>
      <p:sp>
        <p:nvSpPr>
          <p:cNvPr id="374" name="Google Shape;374;p29"/>
          <p:cNvSpPr txBox="1"/>
          <p:nvPr/>
        </p:nvSpPr>
        <p:spPr>
          <a:xfrm>
            <a:off x="3800213" y="1762433"/>
            <a:ext cx="59792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(2)</a:t>
            </a:r>
            <a:endParaRPr sz="2400" dirty="0"/>
          </a:p>
        </p:txBody>
      </p:sp>
      <p:sp>
        <p:nvSpPr>
          <p:cNvPr id="375" name="Google Shape;375;p29"/>
          <p:cNvSpPr txBox="1"/>
          <p:nvPr/>
        </p:nvSpPr>
        <p:spPr>
          <a:xfrm>
            <a:off x="7508147" y="2886367"/>
            <a:ext cx="710643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∞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376" name="Google Shape;376;p29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377" name="Google Shape;377;p29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378" name="Google Shape;378;p29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379" name="Google Shape;379;p29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380" name="Google Shape;380;p29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381" name="Google Shape;381;p29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382" name="Google Shape;382;p29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383" name="Google Shape;383;p29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384" name="Google Shape;384;p29"/>
          <p:cNvSpPr txBox="1"/>
          <p:nvPr/>
        </p:nvSpPr>
        <p:spPr>
          <a:xfrm>
            <a:off x="8630133" y="1762433"/>
            <a:ext cx="3241200" cy="490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" sz="1600">
                <a:solidFill>
                  <a:schemeClr val="dk1"/>
                </a:solidFill>
              </a:rPr>
              <a:t>Find Shortest Path from B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3 &lt; 9,  Node </a:t>
            </a:r>
            <a:r>
              <a:rPr lang="it" sz="1600" b="1">
                <a:solidFill>
                  <a:schemeClr val="dk1"/>
                </a:solidFill>
              </a:rPr>
              <a:t>C</a:t>
            </a:r>
            <a:endParaRPr sz="1600" b="1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Two Sets: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set-included = { A, B }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>
                <a:solidFill>
                  <a:schemeClr val="dk1"/>
                </a:solidFill>
              </a:rPr>
              <a:t>set-not-included = { rest }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 i="1">
                <a:solidFill>
                  <a:schemeClr val="dk1"/>
                </a:solidFill>
              </a:rPr>
              <a:t>Which vertex to be relaxed?</a:t>
            </a:r>
            <a:endParaRPr sz="1600" i="1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r>
              <a:rPr lang="it" sz="1600" b="1">
                <a:solidFill>
                  <a:schemeClr val="dk1"/>
                </a:solidFill>
              </a:rPr>
              <a:t>E</a:t>
            </a:r>
            <a:endParaRPr sz="1600" b="1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385" name="Google Shape;385;p29"/>
          <p:cNvSpPr txBox="1"/>
          <p:nvPr/>
        </p:nvSpPr>
        <p:spPr>
          <a:xfrm>
            <a:off x="3749879" y="5204767"/>
            <a:ext cx="648254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(3)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391" name="Google Shape;391;p30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2" name="Google Shape;392;p30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3" name="Google Shape;393;p30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4" name="Google Shape;394;p30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30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6" name="Google Shape;396;p30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97" name="Google Shape;397;p30"/>
          <p:cNvCxnSpPr>
            <a:stCxn id="396" idx="7"/>
            <a:endCxn id="391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30"/>
          <p:cNvCxnSpPr>
            <a:endCxn id="395" idx="1"/>
          </p:cNvCxnSpPr>
          <p:nvPr/>
        </p:nvCxnSpPr>
        <p:spPr>
          <a:xfrm>
            <a:off x="2794876" y="3990763"/>
            <a:ext cx="1032400" cy="54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p30"/>
          <p:cNvCxnSpPr>
            <a:stCxn id="391" idx="6"/>
            <a:endCxn id="394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" name="Google Shape;400;p30"/>
          <p:cNvCxnSpPr>
            <a:stCxn id="391" idx="4"/>
            <a:endCxn id="395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" name="Google Shape;401;p30"/>
          <p:cNvCxnSpPr>
            <a:stCxn id="395" idx="6"/>
            <a:endCxn id="393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" name="Google Shape;402;p30"/>
          <p:cNvCxnSpPr>
            <a:stCxn id="394" idx="5"/>
            <a:endCxn id="392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" name="Google Shape;403;p30"/>
          <p:cNvCxnSpPr>
            <a:stCxn id="393" idx="7"/>
            <a:endCxn id="392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404;p30"/>
          <p:cNvCxnSpPr>
            <a:stCxn id="393" idx="0"/>
            <a:endCxn id="394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5" name="Google Shape;405;p30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406" name="Google Shape;406;p30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407" name="Google Shape;407;p30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408" name="Google Shape;408;p30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E</a:t>
            </a:r>
            <a:endParaRPr sz="2400"/>
          </a:p>
        </p:txBody>
      </p:sp>
      <p:sp>
        <p:nvSpPr>
          <p:cNvPr id="409" name="Google Shape;409;p30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C</a:t>
            </a:r>
            <a:endParaRPr sz="2400"/>
          </a:p>
        </p:txBody>
      </p:sp>
      <p:sp>
        <p:nvSpPr>
          <p:cNvPr id="410" name="Google Shape;410;p30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grpSp>
        <p:nvGrpSpPr>
          <p:cNvPr id="411" name="Google Shape;411;p30"/>
          <p:cNvGrpSpPr/>
          <p:nvPr/>
        </p:nvGrpSpPr>
        <p:grpSpPr>
          <a:xfrm>
            <a:off x="662734" y="3528800"/>
            <a:ext cx="1349567" cy="360000"/>
            <a:chOff x="497050" y="2646600"/>
            <a:chExt cx="1012175" cy="270000"/>
          </a:xfrm>
        </p:grpSpPr>
        <p:sp>
          <p:nvSpPr>
            <p:cNvPr id="412" name="Google Shape;412;p30"/>
            <p:cNvSpPr txBox="1"/>
            <p:nvPr/>
          </p:nvSpPr>
          <p:spPr>
            <a:xfrm>
              <a:off x="497050" y="2646600"/>
              <a:ext cx="815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it" sz="2400" i="1">
                  <a:solidFill>
                    <a:srgbClr val="999999"/>
                  </a:solidFill>
                </a:rPr>
                <a:t>source</a:t>
              </a:r>
              <a:endParaRPr sz="2400" i="1">
                <a:solidFill>
                  <a:srgbClr val="999999"/>
                </a:solidFill>
              </a:endParaRPr>
            </a:p>
          </p:txBody>
        </p:sp>
        <p:cxnSp>
          <p:nvCxnSpPr>
            <p:cNvPr id="413" name="Google Shape;413;p30"/>
            <p:cNvCxnSpPr/>
            <p:nvPr/>
          </p:nvCxnSpPr>
          <p:spPr>
            <a:xfrm>
              <a:off x="1237125" y="2781600"/>
              <a:ext cx="272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14" name="Google Shape;414;p30"/>
          <p:cNvSpPr txBox="1"/>
          <p:nvPr/>
        </p:nvSpPr>
        <p:spPr>
          <a:xfrm>
            <a:off x="2105637" y="2886367"/>
            <a:ext cx="67223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(0)</a:t>
            </a:r>
            <a:endParaRPr sz="2400" dirty="0"/>
          </a:p>
        </p:txBody>
      </p:sp>
      <p:sp>
        <p:nvSpPr>
          <p:cNvPr id="415" name="Google Shape;415;p30"/>
          <p:cNvSpPr txBox="1"/>
          <p:nvPr/>
        </p:nvSpPr>
        <p:spPr>
          <a:xfrm>
            <a:off x="5914239" y="5174400"/>
            <a:ext cx="696286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strike="sngStrike" dirty="0"/>
              <a:t>(</a:t>
            </a:r>
            <a:r>
              <a:rPr lang="it" sz="2400" strike="sngStrike" dirty="0">
                <a:solidFill>
                  <a:schemeClr val="dk1"/>
                </a:solidFill>
              </a:rPr>
              <a:t>∞</a:t>
            </a:r>
            <a:r>
              <a:rPr lang="it" sz="2400" strike="sngStrike" dirty="0"/>
              <a:t>)</a:t>
            </a:r>
            <a:endParaRPr sz="2400" strike="sngStrike" dirty="0"/>
          </a:p>
        </p:txBody>
      </p:sp>
      <p:sp>
        <p:nvSpPr>
          <p:cNvPr id="416" name="Google Shape;416;p30"/>
          <p:cNvSpPr txBox="1"/>
          <p:nvPr/>
        </p:nvSpPr>
        <p:spPr>
          <a:xfrm>
            <a:off x="5905850" y="1762433"/>
            <a:ext cx="634283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(9)</a:t>
            </a:r>
            <a:endParaRPr sz="2400" dirty="0"/>
          </a:p>
        </p:txBody>
      </p:sp>
      <p:sp>
        <p:nvSpPr>
          <p:cNvPr id="417" name="Google Shape;417;p30"/>
          <p:cNvSpPr txBox="1"/>
          <p:nvPr/>
        </p:nvSpPr>
        <p:spPr>
          <a:xfrm>
            <a:off x="3749879" y="1762433"/>
            <a:ext cx="648254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(2)</a:t>
            </a:r>
            <a:endParaRPr sz="2400" dirty="0"/>
          </a:p>
        </p:txBody>
      </p:sp>
      <p:sp>
        <p:nvSpPr>
          <p:cNvPr id="418" name="Google Shape;418;p30"/>
          <p:cNvSpPr txBox="1"/>
          <p:nvPr/>
        </p:nvSpPr>
        <p:spPr>
          <a:xfrm>
            <a:off x="7474591" y="2886367"/>
            <a:ext cx="746620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∞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419" name="Google Shape;419;p30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420" name="Google Shape;420;p30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421" name="Google Shape;421;p30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422" name="Google Shape;422;p30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423" name="Google Shape;423;p30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424" name="Google Shape;424;p30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425" name="Google Shape;425;p30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426" name="Google Shape;426;p30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427" name="Google Shape;427;p30"/>
          <p:cNvSpPr txBox="1"/>
          <p:nvPr/>
        </p:nvSpPr>
        <p:spPr>
          <a:xfrm>
            <a:off x="8630133" y="1762433"/>
            <a:ext cx="3241200" cy="490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Calculate distance for </a:t>
            </a:r>
            <a:r>
              <a:rPr lang="it" sz="1600" b="1" dirty="0">
                <a:solidFill>
                  <a:schemeClr val="dk1"/>
                </a:solidFill>
              </a:rPr>
              <a:t>E</a:t>
            </a:r>
            <a:endParaRPr sz="1600" b="1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u="sng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it" sz="1600" u="sng" dirty="0">
                <a:solidFill>
                  <a:schemeClr val="dk1"/>
                </a:solidFill>
              </a:rPr>
              <a:t>Relax E: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d[</a:t>
            </a:r>
            <a:r>
              <a:rPr lang="it" sz="1600" b="1" dirty="0">
                <a:solidFill>
                  <a:schemeClr val="dk1"/>
                </a:solidFill>
              </a:rPr>
              <a:t>E</a:t>
            </a:r>
            <a:r>
              <a:rPr lang="it" sz="1600" dirty="0">
                <a:solidFill>
                  <a:schemeClr val="dk1"/>
                </a:solidFill>
              </a:rPr>
              <a:t>] = d[C] + c[C,E]</a:t>
            </a:r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             3    +     3    =  6	</a:t>
            </a:r>
          </a:p>
          <a:p>
            <a:r>
              <a:rPr lang="it" sz="1600" dirty="0">
                <a:solidFill>
                  <a:schemeClr val="dk1"/>
                </a:solidFill>
              </a:rPr>
              <a:t>	                 6 &lt; ∞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Thus, d[</a:t>
            </a:r>
            <a:r>
              <a:rPr lang="it" sz="1600" b="1" dirty="0">
                <a:solidFill>
                  <a:schemeClr val="dk1"/>
                </a:solidFill>
              </a:rPr>
              <a:t>E</a:t>
            </a:r>
            <a:r>
              <a:rPr lang="it" sz="1600" dirty="0">
                <a:solidFill>
                  <a:schemeClr val="dk1"/>
                </a:solidFill>
              </a:rPr>
              <a:t>] = 6  ⇒  relaxed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2400" dirty="0"/>
          </a:p>
        </p:txBody>
      </p:sp>
      <p:sp>
        <p:nvSpPr>
          <p:cNvPr id="428" name="Google Shape;428;p30"/>
          <p:cNvSpPr txBox="1"/>
          <p:nvPr/>
        </p:nvSpPr>
        <p:spPr>
          <a:xfrm>
            <a:off x="3749879" y="5204767"/>
            <a:ext cx="648254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(3)</a:t>
            </a:r>
            <a:endParaRPr sz="2400" dirty="0"/>
          </a:p>
        </p:txBody>
      </p:sp>
      <p:sp>
        <p:nvSpPr>
          <p:cNvPr id="429" name="Google Shape;429;p30"/>
          <p:cNvSpPr txBox="1"/>
          <p:nvPr/>
        </p:nvSpPr>
        <p:spPr>
          <a:xfrm>
            <a:off x="5922627" y="5509533"/>
            <a:ext cx="687897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6</a:t>
            </a:r>
            <a:r>
              <a:rPr lang="it" sz="2400" dirty="0"/>
              <a:t>)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t"/>
              <a:t>Dijkstra   </a:t>
            </a:r>
            <a:r>
              <a:rPr lang="it" sz="3200"/>
              <a:t>Step by Step</a:t>
            </a:r>
            <a:endParaRPr sz="3200"/>
          </a:p>
        </p:txBody>
      </p:sp>
      <p:sp>
        <p:nvSpPr>
          <p:cNvPr id="435" name="Google Shape;435;p31"/>
          <p:cNvSpPr/>
          <p:nvPr/>
        </p:nvSpPr>
        <p:spPr>
          <a:xfrm>
            <a:off x="3709533" y="22432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6" name="Google Shape;436;p31"/>
          <p:cNvSpPr/>
          <p:nvPr/>
        </p:nvSpPr>
        <p:spPr>
          <a:xfrm>
            <a:off x="7471467" y="3332000"/>
            <a:ext cx="804000" cy="7536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7" name="Google Shape;437;p31"/>
          <p:cNvSpPr/>
          <p:nvPr/>
        </p:nvSpPr>
        <p:spPr>
          <a:xfrm>
            <a:off x="5851500" y="44208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8" name="Google Shape;438;p31"/>
          <p:cNvSpPr/>
          <p:nvPr/>
        </p:nvSpPr>
        <p:spPr>
          <a:xfrm>
            <a:off x="5851500" y="2243200"/>
            <a:ext cx="804000" cy="753600"/>
          </a:xfrm>
          <a:prstGeom prst="flowChartConnector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9" name="Google Shape;439;p31"/>
          <p:cNvSpPr/>
          <p:nvPr/>
        </p:nvSpPr>
        <p:spPr>
          <a:xfrm>
            <a:off x="3709533" y="44208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40" name="Google Shape;440;p31"/>
          <p:cNvSpPr/>
          <p:nvPr/>
        </p:nvSpPr>
        <p:spPr>
          <a:xfrm>
            <a:off x="2112933" y="3332000"/>
            <a:ext cx="804000" cy="753600"/>
          </a:xfrm>
          <a:prstGeom prst="flowChartConnector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41" name="Google Shape;441;p31"/>
          <p:cNvCxnSpPr>
            <a:stCxn id="440" idx="7"/>
            <a:endCxn id="435" idx="3"/>
          </p:cNvCxnSpPr>
          <p:nvPr/>
        </p:nvCxnSpPr>
        <p:spPr>
          <a:xfrm rot="10800000" flipH="1">
            <a:off x="2799191" y="2886363"/>
            <a:ext cx="10280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31"/>
          <p:cNvCxnSpPr>
            <a:endCxn id="439" idx="1"/>
          </p:cNvCxnSpPr>
          <p:nvPr/>
        </p:nvCxnSpPr>
        <p:spPr>
          <a:xfrm>
            <a:off x="2787676" y="4005563"/>
            <a:ext cx="1039600" cy="5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31"/>
          <p:cNvCxnSpPr>
            <a:stCxn id="435" idx="6"/>
            <a:endCxn id="438" idx="2"/>
          </p:cNvCxnSpPr>
          <p:nvPr/>
        </p:nvCxnSpPr>
        <p:spPr>
          <a:xfrm>
            <a:off x="4513533" y="26200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" name="Google Shape;444;p31"/>
          <p:cNvCxnSpPr>
            <a:stCxn id="435" idx="4"/>
            <a:endCxn id="439" idx="0"/>
          </p:cNvCxnSpPr>
          <p:nvPr/>
        </p:nvCxnSpPr>
        <p:spPr>
          <a:xfrm>
            <a:off x="4111533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" name="Google Shape;445;p31"/>
          <p:cNvCxnSpPr>
            <a:stCxn id="439" idx="6"/>
            <a:endCxn id="437" idx="2"/>
          </p:cNvCxnSpPr>
          <p:nvPr/>
        </p:nvCxnSpPr>
        <p:spPr>
          <a:xfrm>
            <a:off x="4513533" y="4797600"/>
            <a:ext cx="133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" name="Google Shape;446;p31"/>
          <p:cNvCxnSpPr>
            <a:stCxn id="438" idx="5"/>
            <a:endCxn id="436" idx="1"/>
          </p:cNvCxnSpPr>
          <p:nvPr/>
        </p:nvCxnSpPr>
        <p:spPr>
          <a:xfrm>
            <a:off x="6537757" y="2886437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" name="Google Shape;447;p31"/>
          <p:cNvCxnSpPr>
            <a:stCxn id="437" idx="7"/>
            <a:endCxn id="436" idx="3"/>
          </p:cNvCxnSpPr>
          <p:nvPr/>
        </p:nvCxnSpPr>
        <p:spPr>
          <a:xfrm rot="10800000" flipH="1">
            <a:off x="6537757" y="3975163"/>
            <a:ext cx="1051600" cy="5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p31"/>
          <p:cNvCxnSpPr>
            <a:stCxn id="437" idx="0"/>
            <a:endCxn id="438" idx="4"/>
          </p:cNvCxnSpPr>
          <p:nvPr/>
        </p:nvCxnSpPr>
        <p:spPr>
          <a:xfrm rot="10800000">
            <a:off x="6253500" y="2996800"/>
            <a:ext cx="0" cy="14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9" name="Google Shape;449;p31"/>
          <p:cNvSpPr txBox="1"/>
          <p:nvPr/>
        </p:nvSpPr>
        <p:spPr>
          <a:xfrm>
            <a:off x="2251933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CCCCCC"/>
                </a:solidFill>
              </a:rPr>
              <a:t>A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450" name="Google Shape;450;p31"/>
          <p:cNvSpPr txBox="1"/>
          <p:nvPr/>
        </p:nvSpPr>
        <p:spPr>
          <a:xfrm>
            <a:off x="3848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B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451" name="Google Shape;451;p31"/>
          <p:cNvSpPr txBox="1"/>
          <p:nvPr/>
        </p:nvSpPr>
        <p:spPr>
          <a:xfrm>
            <a:off x="7610467" y="34366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F</a:t>
            </a:r>
            <a:endParaRPr sz="2400"/>
          </a:p>
        </p:txBody>
      </p:sp>
      <p:sp>
        <p:nvSpPr>
          <p:cNvPr id="452" name="Google Shape;452;p31"/>
          <p:cNvSpPr txBox="1"/>
          <p:nvPr/>
        </p:nvSpPr>
        <p:spPr>
          <a:xfrm>
            <a:off x="5990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" sz="2400"/>
              <a:t> E</a:t>
            </a:r>
            <a:endParaRPr sz="2400"/>
          </a:p>
        </p:txBody>
      </p:sp>
      <p:sp>
        <p:nvSpPr>
          <p:cNvPr id="453" name="Google Shape;453;p31"/>
          <p:cNvSpPr txBox="1"/>
          <p:nvPr/>
        </p:nvSpPr>
        <p:spPr>
          <a:xfrm>
            <a:off x="3848533" y="45254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>
                <a:solidFill>
                  <a:srgbClr val="D9D9D9"/>
                </a:solidFill>
              </a:rPr>
              <a:t>C</a:t>
            </a:r>
            <a:endParaRPr sz="2400">
              <a:solidFill>
                <a:srgbClr val="D9D9D9"/>
              </a:solidFill>
            </a:endParaRPr>
          </a:p>
        </p:txBody>
      </p:sp>
      <p:sp>
        <p:nvSpPr>
          <p:cNvPr id="454" name="Google Shape;454;p31"/>
          <p:cNvSpPr txBox="1"/>
          <p:nvPr/>
        </p:nvSpPr>
        <p:spPr>
          <a:xfrm>
            <a:off x="5990533" y="2347800"/>
            <a:ext cx="5260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/>
              <a:t>D</a:t>
            </a:r>
            <a:endParaRPr sz="2400"/>
          </a:p>
        </p:txBody>
      </p:sp>
      <p:sp>
        <p:nvSpPr>
          <p:cNvPr id="455" name="Google Shape;455;p31"/>
          <p:cNvSpPr txBox="1"/>
          <p:nvPr/>
        </p:nvSpPr>
        <p:spPr>
          <a:xfrm>
            <a:off x="662733" y="3528800"/>
            <a:ext cx="10876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i="1">
                <a:solidFill>
                  <a:srgbClr val="999999"/>
                </a:solidFill>
              </a:rPr>
              <a:t>source</a:t>
            </a:r>
            <a:endParaRPr sz="2400" i="1">
              <a:solidFill>
                <a:srgbClr val="999999"/>
              </a:solidFill>
            </a:endParaRPr>
          </a:p>
        </p:txBody>
      </p:sp>
      <p:cxnSp>
        <p:nvCxnSpPr>
          <p:cNvPr id="456" name="Google Shape;456;p31"/>
          <p:cNvCxnSpPr/>
          <p:nvPr/>
        </p:nvCxnSpPr>
        <p:spPr>
          <a:xfrm>
            <a:off x="1649500" y="3708800"/>
            <a:ext cx="36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7" name="Google Shape;457;p31"/>
          <p:cNvSpPr txBox="1"/>
          <p:nvPr/>
        </p:nvSpPr>
        <p:spPr>
          <a:xfrm>
            <a:off x="2114026" y="2886367"/>
            <a:ext cx="663841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(0)</a:t>
            </a:r>
            <a:endParaRPr sz="2400" dirty="0"/>
          </a:p>
        </p:txBody>
      </p:sp>
      <p:sp>
        <p:nvSpPr>
          <p:cNvPr id="458" name="Google Shape;458;p31"/>
          <p:cNvSpPr txBox="1"/>
          <p:nvPr/>
        </p:nvSpPr>
        <p:spPr>
          <a:xfrm>
            <a:off x="5872294" y="1762433"/>
            <a:ext cx="667839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(9)</a:t>
            </a:r>
            <a:endParaRPr sz="2400" dirty="0"/>
          </a:p>
        </p:txBody>
      </p:sp>
      <p:sp>
        <p:nvSpPr>
          <p:cNvPr id="459" name="Google Shape;459;p31"/>
          <p:cNvSpPr txBox="1"/>
          <p:nvPr/>
        </p:nvSpPr>
        <p:spPr>
          <a:xfrm>
            <a:off x="3766657" y="1762433"/>
            <a:ext cx="631476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(2)</a:t>
            </a:r>
            <a:endParaRPr sz="2400" dirty="0"/>
          </a:p>
        </p:txBody>
      </p:sp>
      <p:sp>
        <p:nvSpPr>
          <p:cNvPr id="460" name="Google Shape;460;p31"/>
          <p:cNvSpPr txBox="1"/>
          <p:nvPr/>
        </p:nvSpPr>
        <p:spPr>
          <a:xfrm>
            <a:off x="7474591" y="2886367"/>
            <a:ext cx="763398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∞</a:t>
            </a:r>
            <a:r>
              <a:rPr lang="it" sz="2400" dirty="0"/>
              <a:t>)</a:t>
            </a:r>
            <a:endParaRPr sz="2400" dirty="0"/>
          </a:p>
        </p:txBody>
      </p:sp>
      <p:sp>
        <p:nvSpPr>
          <p:cNvPr id="461" name="Google Shape;461;p31"/>
          <p:cNvSpPr txBox="1"/>
          <p:nvPr/>
        </p:nvSpPr>
        <p:spPr>
          <a:xfrm>
            <a:off x="3049300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462" name="Google Shape;462;p31"/>
          <p:cNvSpPr txBox="1"/>
          <p:nvPr/>
        </p:nvSpPr>
        <p:spPr>
          <a:xfrm>
            <a:off x="3049300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4</a:t>
            </a:r>
            <a:endParaRPr sz="1333"/>
          </a:p>
        </p:txBody>
      </p:sp>
      <p:sp>
        <p:nvSpPr>
          <p:cNvPr id="463" name="Google Shape;463;p31"/>
          <p:cNvSpPr txBox="1"/>
          <p:nvPr/>
        </p:nvSpPr>
        <p:spPr>
          <a:xfrm>
            <a:off x="4111533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464" name="Google Shape;464;p31"/>
          <p:cNvSpPr txBox="1"/>
          <p:nvPr/>
        </p:nvSpPr>
        <p:spPr>
          <a:xfrm>
            <a:off x="4975400" y="48146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3</a:t>
            </a:r>
            <a:endParaRPr sz="1333"/>
          </a:p>
        </p:txBody>
      </p:sp>
      <p:sp>
        <p:nvSpPr>
          <p:cNvPr id="465" name="Google Shape;465;p31"/>
          <p:cNvSpPr txBox="1"/>
          <p:nvPr/>
        </p:nvSpPr>
        <p:spPr>
          <a:xfrm>
            <a:off x="4975417" y="23478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7</a:t>
            </a:r>
            <a:endParaRPr sz="1333"/>
          </a:p>
        </p:txBody>
      </p:sp>
      <p:sp>
        <p:nvSpPr>
          <p:cNvPr id="466" name="Google Shape;466;p31"/>
          <p:cNvSpPr txBox="1"/>
          <p:nvPr/>
        </p:nvSpPr>
        <p:spPr>
          <a:xfrm>
            <a:off x="6253484" y="35289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2</a:t>
            </a:r>
            <a:endParaRPr sz="1333"/>
          </a:p>
        </p:txBody>
      </p:sp>
      <p:sp>
        <p:nvSpPr>
          <p:cNvPr id="467" name="Google Shape;467;p31"/>
          <p:cNvSpPr txBox="1"/>
          <p:nvPr/>
        </p:nvSpPr>
        <p:spPr>
          <a:xfrm>
            <a:off x="7021433" y="4332400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5</a:t>
            </a:r>
            <a:endParaRPr sz="1333"/>
          </a:p>
        </p:txBody>
      </p:sp>
      <p:sp>
        <p:nvSpPr>
          <p:cNvPr id="468" name="Google Shape;468;p31"/>
          <p:cNvSpPr txBox="1"/>
          <p:nvPr/>
        </p:nvSpPr>
        <p:spPr>
          <a:xfrm>
            <a:off x="7021433" y="2886367"/>
            <a:ext cx="275200" cy="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it" sz="1333"/>
              <a:t>1</a:t>
            </a:r>
            <a:endParaRPr sz="1333"/>
          </a:p>
        </p:txBody>
      </p:sp>
      <p:sp>
        <p:nvSpPr>
          <p:cNvPr id="469" name="Google Shape;469;p31"/>
          <p:cNvSpPr txBox="1"/>
          <p:nvPr/>
        </p:nvSpPr>
        <p:spPr>
          <a:xfrm>
            <a:off x="8655300" y="3267935"/>
            <a:ext cx="3241200" cy="268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Set-included = { A, B, C }</a:t>
            </a:r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r>
              <a:rPr lang="it" sz="1600" dirty="0">
                <a:solidFill>
                  <a:schemeClr val="dk1"/>
                </a:solidFill>
              </a:rPr>
              <a:t>Shortest Path?  6 &lt; 9 &lt; </a:t>
            </a:r>
            <a:r>
              <a:rPr lang="it" sz="2400" dirty="0">
                <a:solidFill>
                  <a:schemeClr val="dk1"/>
                </a:solidFill>
              </a:rPr>
              <a:t>∞</a:t>
            </a:r>
            <a:endParaRPr sz="2400" dirty="0">
              <a:solidFill>
                <a:schemeClr val="dk1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  <a:p>
            <a:r>
              <a:rPr lang="it" sz="2400" dirty="0">
                <a:solidFill>
                  <a:schemeClr val="dk1"/>
                </a:solidFill>
              </a:rPr>
              <a:t>Vertex </a:t>
            </a:r>
            <a:r>
              <a:rPr lang="it" sz="2400" b="1" dirty="0">
                <a:solidFill>
                  <a:schemeClr val="dk1"/>
                </a:solidFill>
              </a:rPr>
              <a:t>E</a:t>
            </a:r>
            <a:endParaRPr sz="2400" b="1" dirty="0">
              <a:solidFill>
                <a:schemeClr val="dk1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1600" dirty="0">
              <a:solidFill>
                <a:schemeClr val="dk1"/>
              </a:solidFill>
            </a:endParaRPr>
          </a:p>
          <a:p>
            <a:endParaRPr sz="2400" dirty="0"/>
          </a:p>
        </p:txBody>
      </p:sp>
      <p:sp>
        <p:nvSpPr>
          <p:cNvPr id="470" name="Google Shape;470;p31"/>
          <p:cNvSpPr txBox="1"/>
          <p:nvPr/>
        </p:nvSpPr>
        <p:spPr>
          <a:xfrm>
            <a:off x="3674378" y="5204767"/>
            <a:ext cx="723755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(3)</a:t>
            </a:r>
            <a:endParaRPr sz="2400" dirty="0"/>
          </a:p>
        </p:txBody>
      </p:sp>
      <p:sp>
        <p:nvSpPr>
          <p:cNvPr id="471" name="Google Shape;471;p31"/>
          <p:cNvSpPr txBox="1"/>
          <p:nvPr/>
        </p:nvSpPr>
        <p:spPr>
          <a:xfrm>
            <a:off x="5863905" y="5204767"/>
            <a:ext cx="676195" cy="45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400" dirty="0"/>
              <a:t>(</a:t>
            </a:r>
            <a:r>
              <a:rPr lang="it" sz="2400" dirty="0">
                <a:solidFill>
                  <a:schemeClr val="dk1"/>
                </a:solidFill>
              </a:rPr>
              <a:t>6</a:t>
            </a:r>
            <a:r>
              <a:rPr lang="it" sz="2400" dirty="0"/>
              <a:t>)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2149</Words>
  <Application>Microsoft Office PowerPoint</Application>
  <PresentationFormat>Widescreen</PresentationFormat>
  <Paragraphs>712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Algorithm Analysis</vt:lpstr>
      <vt:lpstr>Dijkstra Concept: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Dijkstra   Step by Step</vt:lpstr>
      <vt:lpstr>A* Algorithm:</vt:lpstr>
      <vt:lpstr>A* Algorithm:</vt:lpstr>
      <vt:lpstr>A* Algorithm:</vt:lpstr>
      <vt:lpstr>Comparison:</vt:lpstr>
      <vt:lpstr>Dijkstra Time-Complexity:</vt:lpstr>
      <vt:lpstr>A* Time-Complexity:</vt:lpstr>
      <vt:lpstr>Space-Complexity: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Wendy Slattery</dc:creator>
  <cp:lastModifiedBy>Wendy Slattery</cp:lastModifiedBy>
  <cp:revision>4</cp:revision>
  <dcterms:created xsi:type="dcterms:W3CDTF">2021-03-02T00:58:20Z</dcterms:created>
  <dcterms:modified xsi:type="dcterms:W3CDTF">2023-05-27T19:14:12Z</dcterms:modified>
</cp:coreProperties>
</file>