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64" r:id="rId3"/>
    <p:sldId id="365" r:id="rId4"/>
    <p:sldId id="366" r:id="rId5"/>
    <p:sldId id="367" r:id="rId6"/>
    <p:sldId id="370" r:id="rId7"/>
    <p:sldId id="381" r:id="rId8"/>
    <p:sldId id="380" r:id="rId9"/>
    <p:sldId id="382" r:id="rId10"/>
    <p:sldId id="383" r:id="rId11"/>
    <p:sldId id="384" r:id="rId12"/>
    <p:sldId id="385" r:id="rId13"/>
    <p:sldId id="378" r:id="rId14"/>
    <p:sldId id="379" r:id="rId15"/>
  </p:sldIdLst>
  <p:sldSz cx="9144000" cy="6858000" type="screen4x3"/>
  <p:notesSz cx="6781800" cy="99187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4" autoAdjust="0"/>
    <p:restoredTop sz="94660"/>
  </p:normalViewPr>
  <p:slideViewPr>
    <p:cSldViewPr>
      <p:cViewPr varScale="1">
        <p:scale>
          <a:sx n="76" d="100"/>
          <a:sy n="76" d="100"/>
        </p:scale>
        <p:origin x="1722" y="96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125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fld id="{596B5015-AF46-4BCF-8A9C-ADB851C30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7299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01A5E4F9-E023-4EFE-9AEA-7793CC4708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6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C0255CC6-9EBE-4365-B208-A8106D652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40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305425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305425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576069BF-B87D-4B4A-8012-877C2ACB09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44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latin typeface="Trebuchet MS" panose="020B0603020202020204" pitchFamily="34" charset="0"/>
              </a:defRPr>
            </a:lvl1pPr>
          </a:lstStyle>
          <a:p>
            <a:r>
              <a:rPr lang="en-US" altLang="zh-HK" dirty="0"/>
              <a:t>Click to edit Master title style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98AB5354-1EF3-4524-AD31-C2D36DFB9B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99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95506447-218D-428D-B7A8-CEFF47FC8B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71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CE0627BF-D942-4E48-BFCA-B5231EF564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8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036E6286-74A0-4621-B74A-8292B48F45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4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8E2A44C9-102E-452A-98A7-4C558C013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6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AD0E27EE-119E-46DE-A44F-CCBBF9869A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00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83F199C2-77CF-42EB-B4C8-7B282BC878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35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178E899A-2E34-4B7A-80EA-A8011DDB99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6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40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379077F6-BD88-4175-9D31-E2C10B1105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81000" y="1295400"/>
            <a:ext cx="84582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200" b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 b="0" dirty="0">
                <a:solidFill>
                  <a:srgbClr val="FF5050"/>
                </a:solidFill>
                <a:latin typeface="Tahoma" pitchFamily="34" charset="0"/>
              </a:rPr>
              <a:t>3. Relational Data Model</a:t>
            </a:r>
          </a:p>
          <a:p>
            <a:pPr algn="ctr">
              <a:buFontTx/>
              <a:buNone/>
            </a:pPr>
            <a:r>
              <a:rPr lang="en-US" altLang="zh-TW" b="0">
                <a:solidFill>
                  <a:srgbClr val="FF5050"/>
                </a:solidFill>
                <a:latin typeface="Tahoma" pitchFamily="34" charset="0"/>
              </a:rPr>
              <a:t>Exercise 3</a:t>
            </a:r>
          </a:p>
          <a:p>
            <a:pPr algn="ctr">
              <a:buFontTx/>
              <a:buNone/>
            </a:pPr>
            <a:endParaRPr lang="en-US" altLang="zh-TW" b="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4025"/>
            <a:ext cx="7772400" cy="4114800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Assigned_to</a:t>
            </a:r>
            <a:r>
              <a:rPr lang="en-US" sz="2000" b="1" dirty="0">
                <a:solidFill>
                  <a:srgbClr val="B30019"/>
                </a:solidFill>
              </a:rPr>
              <a:t> </a:t>
            </a:r>
            <a:r>
              <a:rPr lang="en-US" sz="2000" dirty="0"/>
              <a:t>relationship between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Driver</a:t>
            </a:r>
            <a:r>
              <a:rPr lang="en-US" sz="2000" b="1" dirty="0">
                <a:solidFill>
                  <a:srgbClr val="B30019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Schedule</a:t>
            </a:r>
          </a:p>
          <a:p>
            <a:pPr marL="3175" lvl="1" indent="0">
              <a:buNone/>
            </a:pPr>
            <a:r>
              <a:rPr lang="en-US" dirty="0">
                <a:latin typeface="Arial Narrow"/>
                <a:cs typeface="Arial Narrow"/>
              </a:rPr>
              <a:t>Schedule(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route#, departure_time</a:t>
            </a:r>
            <a:r>
              <a:rPr lang="en-US" dirty="0">
                <a:latin typeface="Arial Narrow"/>
                <a:cs typeface="Arial Narrow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emp_id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emp_id</a:t>
            </a:r>
            <a:r>
              <a:rPr lang="en-US" dirty="0">
                <a:latin typeface="Arial Narrow"/>
                <a:cs typeface="Arial Narrow"/>
              </a:rPr>
              <a:t> references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Driver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Arial Narrow"/>
                <a:cs typeface="Arial Narrow"/>
              </a:rPr>
              <a:t>on delete set null</a:t>
            </a:r>
          </a:p>
          <a:p>
            <a:pPr marL="0" indent="0">
              <a:spcBef>
                <a:spcPts val="108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Uses</a:t>
            </a:r>
            <a:r>
              <a:rPr lang="en-US" sz="2000" b="1" dirty="0">
                <a:solidFill>
                  <a:srgbClr val="B30019"/>
                </a:solidFill>
              </a:rPr>
              <a:t> </a:t>
            </a:r>
            <a:r>
              <a:rPr lang="en-US" sz="2000" dirty="0"/>
              <a:t>relationship between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Bus</a:t>
            </a:r>
            <a:r>
              <a:rPr lang="en-US" sz="2000" b="1" dirty="0">
                <a:solidFill>
                  <a:srgbClr val="B30019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Schedule</a:t>
            </a:r>
          </a:p>
          <a:p>
            <a:pPr marL="3175" lvl="1" indent="0">
              <a:buNone/>
            </a:pPr>
            <a:r>
              <a:rPr lang="en-US" dirty="0">
                <a:latin typeface="Arial Narrow"/>
                <a:cs typeface="Arial Narrow"/>
              </a:rPr>
              <a:t>Schedule(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route#, departure_time</a:t>
            </a:r>
            <a:r>
              <a:rPr lang="en-US" dirty="0">
                <a:latin typeface="Arial Narrow"/>
                <a:cs typeface="Arial Narrow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license#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license#</a:t>
            </a:r>
            <a:r>
              <a:rPr lang="en-US" dirty="0">
                <a:latin typeface="Arial Narrow"/>
                <a:cs typeface="Arial Narrow"/>
              </a:rPr>
              <a:t> references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Bus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Arial Narrow"/>
                <a:cs typeface="Arial Narrow"/>
              </a:rPr>
              <a:t>on delete set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3055"/>
          </a:xfrm>
        </p:spPr>
        <p:txBody>
          <a:bodyPr/>
          <a:lstStyle/>
          <a:p>
            <a:r>
              <a:rPr lang="en-US" dirty="0"/>
              <a:t>RELATIONSHIPS: </a:t>
            </a:r>
            <a:r>
              <a:rPr lang="en-US" dirty="0">
                <a:solidFill>
                  <a:srgbClr val="B30019"/>
                </a:solidFill>
              </a:rPr>
              <a:t>1 to 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05600" y="1600200"/>
            <a:ext cx="2332985" cy="4760853"/>
            <a:chOff x="6248271" y="1619177"/>
            <a:chExt cx="2332985" cy="4760853"/>
          </a:xfrm>
        </p:grpSpPr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6708551" y="3814027"/>
              <a:ext cx="822960" cy="36576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Schedule</a:t>
              </a:r>
            </a:p>
          </p:txBody>
        </p:sp>
        <p:cxnSp>
          <p:nvCxnSpPr>
            <p:cNvPr id="6" name="Curved Connector 5"/>
            <p:cNvCxnSpPr>
              <a:stCxn id="5" idx="3"/>
              <a:endCxn id="7" idx="2"/>
            </p:cNvCxnSpPr>
            <p:nvPr/>
          </p:nvCxnSpPr>
          <p:spPr bwMode="auto">
            <a:xfrm flipV="1">
              <a:off x="7531511" y="3905467"/>
              <a:ext cx="226785" cy="9144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Oval 34"/>
            <p:cNvSpPr>
              <a:spLocks noChangeArrowheads="1"/>
            </p:cNvSpPr>
            <p:nvPr/>
          </p:nvSpPr>
          <p:spPr bwMode="auto">
            <a:xfrm>
              <a:off x="7758296" y="3814027"/>
              <a:ext cx="82296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dash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departure_time</a:t>
              </a:r>
            </a:p>
          </p:txBody>
        </p:sp>
        <p:cxnSp>
          <p:nvCxnSpPr>
            <p:cNvPr id="12" name="Curved Connector 11"/>
            <p:cNvCxnSpPr>
              <a:stCxn id="37" idx="2"/>
              <a:endCxn id="15" idx="0"/>
            </p:cNvCxnSpPr>
            <p:nvPr/>
          </p:nvCxnSpPr>
          <p:spPr bwMode="auto">
            <a:xfrm rot="5400000">
              <a:off x="6695881" y="5773000"/>
              <a:ext cx="228000" cy="6203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/>
            <p:cNvCxnSpPr>
              <a:stCxn id="37" idx="2"/>
              <a:endCxn id="14" idx="0"/>
            </p:cNvCxnSpPr>
            <p:nvPr/>
          </p:nvCxnSpPr>
          <p:spPr bwMode="auto">
            <a:xfrm rot="16200000" flipH="1">
              <a:off x="7142548" y="5946632"/>
              <a:ext cx="228000" cy="27303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6798706" y="6197150"/>
              <a:ext cx="118872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max_seating_capacity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6248271" y="6197150"/>
              <a:ext cx="502920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license#</a:t>
              </a: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auto">
            <a:xfrm flipH="1">
              <a:off x="6685691" y="2901141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/>
                  <a:cs typeface="Arial Narrow"/>
                </a:rPr>
                <a:t>Assigned_to</a:t>
              </a:r>
            </a:p>
          </p:txBody>
        </p:sp>
        <p:cxnSp>
          <p:nvCxnSpPr>
            <p:cNvPr id="17" name="AutoShape 51"/>
            <p:cNvCxnSpPr>
              <a:cxnSpLocks noChangeShapeType="1"/>
              <a:stCxn id="22" idx="2"/>
              <a:endCxn id="16" idx="0"/>
            </p:cNvCxnSpPr>
            <p:nvPr/>
          </p:nvCxnSpPr>
          <p:spPr bwMode="auto">
            <a:xfrm>
              <a:off x="7120031" y="2399735"/>
              <a:ext cx="0" cy="501406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5" idx="0"/>
              <a:endCxn id="16" idx="2"/>
            </p:cNvCxnSpPr>
            <p:nvPr/>
          </p:nvCxnSpPr>
          <p:spPr bwMode="auto">
            <a:xfrm flipV="1">
              <a:off x="7120031" y="3312621"/>
              <a:ext cx="0" cy="50140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7120175" y="3575820"/>
              <a:ext cx="268287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buNone/>
                <a:defRPr/>
              </a:pPr>
              <a:r>
                <a:rPr lang="en-US" sz="900" dirty="0">
                  <a:latin typeface="Arial Narrow" panose="020B0606020202030204" pitchFamily="34" charset="0"/>
                  <a:cs typeface="+mn-cs"/>
                </a:rPr>
                <a:t>N</a:t>
              </a: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6708551" y="2033975"/>
              <a:ext cx="822960" cy="36576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Driver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7120175" y="2408038"/>
              <a:ext cx="268287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buNone/>
                <a:defRPr/>
              </a:pPr>
              <a:r>
                <a:rPr lang="en-US" sz="900" dirty="0">
                  <a:latin typeface="Arial Narrow" panose="020B0606020202030204" pitchFamily="34" charset="0"/>
                  <a:cs typeface="+mn-cs"/>
                </a:rPr>
                <a:t>1</a:t>
              </a:r>
            </a:p>
          </p:txBody>
        </p:sp>
        <p:cxnSp>
          <p:nvCxnSpPr>
            <p:cNvPr id="24" name="Curved Connector 23"/>
            <p:cNvCxnSpPr>
              <a:stCxn id="22" idx="0"/>
              <a:endCxn id="29" idx="4"/>
            </p:cNvCxnSpPr>
            <p:nvPr/>
          </p:nvCxnSpPr>
          <p:spPr bwMode="auto">
            <a:xfrm rot="16200000" flipV="1">
              <a:off x="6772881" y="1686824"/>
              <a:ext cx="231918" cy="462383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urved Connector 24"/>
            <p:cNvCxnSpPr>
              <a:stCxn id="22" idx="0"/>
              <a:endCxn id="27" idx="4"/>
            </p:cNvCxnSpPr>
            <p:nvPr/>
          </p:nvCxnSpPr>
          <p:spPr bwMode="auto">
            <a:xfrm rot="16200000" flipV="1">
              <a:off x="6994059" y="1908002"/>
              <a:ext cx="231918" cy="2002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urved Connector 25"/>
            <p:cNvCxnSpPr>
              <a:stCxn id="22" idx="0"/>
              <a:endCxn id="28" idx="4"/>
            </p:cNvCxnSpPr>
            <p:nvPr/>
          </p:nvCxnSpPr>
          <p:spPr bwMode="auto">
            <a:xfrm rot="5400000" flipH="1" flipV="1">
              <a:off x="7226666" y="1695422"/>
              <a:ext cx="231918" cy="44518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6917124" y="1619177"/>
              <a:ext cx="36576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7336620" y="1619177"/>
              <a:ext cx="45720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phone#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6451908" y="1619177"/>
              <a:ext cx="411480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emp_id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7122357" y="4185863"/>
              <a:ext cx="268287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buNone/>
                <a:defRPr/>
              </a:pPr>
              <a:r>
                <a:rPr lang="en-US" sz="900" dirty="0">
                  <a:latin typeface="Arial Narrow" panose="020B0606020202030204" pitchFamily="34" charset="0"/>
                  <a:cs typeface="+mn-cs"/>
                </a:rPr>
                <a:t>N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7122357" y="5367938"/>
              <a:ext cx="268287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buNone/>
                <a:defRPr/>
              </a:pPr>
              <a:r>
                <a:rPr lang="en-US" sz="900" dirty="0">
                  <a:latin typeface="Arial Narrow" panose="020B0606020202030204" pitchFamily="34" charset="0"/>
                  <a:cs typeface="+mn-cs"/>
                </a:rPr>
                <a:t>1</a:t>
              </a:r>
            </a:p>
          </p:txBody>
        </p:sp>
        <p:sp>
          <p:nvSpPr>
            <p:cNvPr id="32" name="AutoShape 48"/>
            <p:cNvSpPr>
              <a:spLocks noChangeArrowheads="1"/>
            </p:cNvSpPr>
            <p:nvPr/>
          </p:nvSpPr>
          <p:spPr bwMode="auto">
            <a:xfrm flipH="1">
              <a:off x="6685691" y="4687357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/>
                  <a:cs typeface="Arial Narrow"/>
                </a:rPr>
                <a:t>Uses</a:t>
              </a:r>
            </a:p>
          </p:txBody>
        </p:sp>
        <p:cxnSp>
          <p:nvCxnSpPr>
            <p:cNvPr id="33" name="AutoShape 51"/>
            <p:cNvCxnSpPr>
              <a:cxnSpLocks noChangeShapeType="1"/>
              <a:stCxn id="5" idx="2"/>
              <a:endCxn id="32" idx="0"/>
            </p:cNvCxnSpPr>
            <p:nvPr/>
          </p:nvCxnSpPr>
          <p:spPr bwMode="auto">
            <a:xfrm>
              <a:off x="7120031" y="4179787"/>
              <a:ext cx="0" cy="50757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>
              <a:stCxn id="37" idx="0"/>
              <a:endCxn id="32" idx="2"/>
            </p:cNvCxnSpPr>
            <p:nvPr/>
          </p:nvCxnSpPr>
          <p:spPr bwMode="auto">
            <a:xfrm flipV="1">
              <a:off x="7120031" y="5098837"/>
              <a:ext cx="0" cy="50455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6708551" y="5603390"/>
              <a:ext cx="822960" cy="36576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Bus</a:t>
              </a:r>
            </a:p>
          </p:txBody>
        </p:sp>
      </p:grpSp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Has_departure</a:t>
            </a:r>
            <a:r>
              <a:rPr lang="en-US" b="1" dirty="0">
                <a:solidFill>
                  <a:srgbClr val="B30019"/>
                </a:solidFill>
              </a:rPr>
              <a:t> </a:t>
            </a:r>
            <a:r>
              <a:rPr lang="en-US" dirty="0"/>
              <a:t>relationship between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Route</a:t>
            </a:r>
            <a:r>
              <a:rPr lang="en-US" b="1" dirty="0">
                <a:solidFill>
                  <a:srgbClr val="B30019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Station</a:t>
            </a:r>
          </a:p>
          <a:p>
            <a:pPr marL="0" lvl="1" indent="0">
              <a:buNone/>
            </a:pPr>
            <a:r>
              <a:rPr lang="en-US" dirty="0">
                <a:latin typeface="Arial Narrow"/>
                <a:cs typeface="Arial Narrow"/>
              </a:rPr>
              <a:t>Route(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route#</a:t>
            </a:r>
            <a:r>
              <a:rPr lang="en-US" dirty="0">
                <a:latin typeface="Arial Narrow"/>
                <a:cs typeface="Arial Narrow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departure_station_name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departure_station_name</a:t>
            </a:r>
            <a:r>
              <a:rPr lang="en-US" sz="1800" dirty="0">
                <a:latin typeface="Arial Narrow"/>
                <a:cs typeface="Arial Narrow"/>
              </a:rPr>
              <a:t> references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Station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on delete cascade</a:t>
            </a:r>
            <a:endParaRPr lang="en-US" sz="180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Has_destination</a:t>
            </a:r>
            <a:r>
              <a:rPr lang="en-US" b="1" dirty="0">
                <a:solidFill>
                  <a:srgbClr val="B30019"/>
                </a:solidFill>
              </a:rPr>
              <a:t> </a:t>
            </a:r>
            <a:r>
              <a:rPr lang="en-US" dirty="0"/>
              <a:t>relationship between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Route</a:t>
            </a:r>
            <a:r>
              <a:rPr lang="en-US" b="1" dirty="0">
                <a:solidFill>
                  <a:srgbClr val="B30019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Station</a:t>
            </a:r>
          </a:p>
          <a:p>
            <a:pPr marL="0" lvl="1" indent="0">
              <a:buNone/>
            </a:pPr>
            <a:r>
              <a:rPr lang="en-US" dirty="0">
                <a:latin typeface="Arial Narrow"/>
                <a:cs typeface="Arial Narrow"/>
              </a:rPr>
              <a:t>Route(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route#</a:t>
            </a:r>
            <a:r>
              <a:rPr lang="en-US" dirty="0">
                <a:latin typeface="Arial Narrow"/>
                <a:cs typeface="Arial Narrow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departure_station_name</a:t>
            </a:r>
            <a:r>
              <a:rPr lang="en-US" dirty="0">
                <a:latin typeface="Arial Narrow"/>
                <a:cs typeface="Arial Narrow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destination_station_name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destination_station_name</a:t>
            </a:r>
            <a:r>
              <a:rPr lang="en-US" sz="1800" dirty="0">
                <a:latin typeface="Arial Narrow"/>
                <a:cs typeface="Arial Narrow"/>
              </a:rPr>
              <a:t> references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Station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on delete cascade</a:t>
            </a:r>
            <a:endParaRPr lang="en-US" sz="18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dirty="0"/>
              <a:t>RELATIONSHIPS: </a:t>
            </a:r>
            <a:r>
              <a:rPr lang="en-US" dirty="0">
                <a:solidFill>
                  <a:srgbClr val="B30019"/>
                </a:solidFill>
              </a:rPr>
              <a:t>1 to 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581400"/>
            <a:ext cx="2041508" cy="318135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 dirty="0"/>
              <a:t>BUS COMPANY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5029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Driver(</a:t>
            </a:r>
            <a:r>
              <a:rPr lang="en-US" sz="1600" u="sng" dirty="0">
                <a:solidFill>
                  <a:srgbClr val="FF0000"/>
                </a:solidFill>
                <a:latin typeface="Arial Narrow"/>
                <a:cs typeface="Arial Narrow"/>
              </a:rPr>
              <a:t>emp_id</a:t>
            </a:r>
            <a:r>
              <a:rPr lang="en-US" sz="1600" dirty="0">
                <a:latin typeface="Arial Narrow"/>
                <a:cs typeface="Arial Narrow"/>
              </a:rPr>
              <a:t>, name, phone#)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Bus(</a:t>
            </a:r>
            <a:r>
              <a:rPr lang="en-US" sz="1600" u="sng" dirty="0">
                <a:solidFill>
                  <a:srgbClr val="FF0000"/>
                </a:solidFill>
                <a:latin typeface="Arial Narrow"/>
                <a:cs typeface="Arial Narrow"/>
              </a:rPr>
              <a:t>license#</a:t>
            </a:r>
            <a:r>
              <a:rPr lang="en-US" sz="1600" dirty="0">
                <a:latin typeface="Arial Narrow"/>
                <a:cs typeface="Arial Narrow"/>
              </a:rPr>
              <a:t>, max_seating_capacity)</a:t>
            </a:r>
          </a:p>
          <a:p>
            <a:pPr marL="519113" lvl="1" indent="-519113">
              <a:buNone/>
            </a:pPr>
            <a:r>
              <a:rPr lang="en-US" sz="1600" dirty="0">
                <a:latin typeface="Arial Narrow"/>
                <a:cs typeface="Arial Narrow"/>
              </a:rPr>
              <a:t>Route(</a:t>
            </a:r>
            <a:r>
              <a:rPr lang="en-US" sz="1600" u="sng" dirty="0">
                <a:solidFill>
                  <a:srgbClr val="FF0000"/>
                </a:solidFill>
                <a:latin typeface="Arial Narrow"/>
                <a:cs typeface="Arial Narrow"/>
              </a:rPr>
              <a:t>route#</a:t>
            </a:r>
            <a:r>
              <a:rPr lang="en-US" sz="1600" dirty="0">
                <a:latin typeface="Arial Narrow"/>
                <a:cs typeface="Arial Narro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departure_station_name</a:t>
            </a:r>
            <a:r>
              <a:rPr lang="en-US" sz="1600" dirty="0">
                <a:latin typeface="Arial Narrow"/>
                <a:cs typeface="Arial Narro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destination_station_name</a:t>
            </a:r>
            <a:r>
              <a:rPr lang="en-US" sz="1600" dirty="0">
                <a:latin typeface="Arial Narrow"/>
                <a:cs typeface="Arial Narrow"/>
              </a:rPr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departure_station_name</a:t>
            </a:r>
            <a:r>
              <a:rPr lang="en-US" sz="1600" dirty="0">
                <a:latin typeface="Arial Narrow"/>
                <a:cs typeface="Arial Narrow"/>
              </a:rPr>
              <a:t> references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Station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on delete cascade</a:t>
            </a:r>
            <a:endParaRPr lang="en-US" sz="160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destination_station_name</a:t>
            </a:r>
            <a:r>
              <a:rPr lang="en-US" sz="1600" dirty="0">
                <a:latin typeface="Arial Narrow"/>
                <a:cs typeface="Arial Narrow"/>
              </a:rPr>
              <a:t> references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Station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on delete cascade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Station(</a:t>
            </a:r>
            <a:r>
              <a:rPr lang="en-US" sz="1600" u="sng" dirty="0">
                <a:solidFill>
                  <a:srgbClr val="FF0000"/>
                </a:solidFill>
                <a:latin typeface="Arial Narrow"/>
                <a:cs typeface="Arial Narrow"/>
              </a:rPr>
              <a:t>name</a:t>
            </a:r>
            <a:r>
              <a:rPr lang="en-US" sz="1600" dirty="0">
                <a:latin typeface="Arial Narrow"/>
                <a:cs typeface="Arial Narrow"/>
              </a:rPr>
              <a:t>)</a:t>
            </a:r>
          </a:p>
          <a:p>
            <a:pPr marL="3175" lvl="1" indent="0">
              <a:buNone/>
            </a:pPr>
            <a:r>
              <a:rPr lang="en-US" sz="1600" dirty="0">
                <a:latin typeface="Arial Narrow"/>
                <a:cs typeface="Arial Narrow"/>
              </a:rPr>
              <a:t>Schedule(</a:t>
            </a:r>
            <a:r>
              <a:rPr lang="en-US" sz="1600" u="sng" dirty="0">
                <a:solidFill>
                  <a:srgbClr val="FF0000"/>
                </a:solidFill>
                <a:latin typeface="Arial Narrow"/>
                <a:cs typeface="Arial Narrow"/>
              </a:rPr>
              <a:t>route#, departure_time</a:t>
            </a:r>
            <a:r>
              <a:rPr lang="en-US" sz="1600" dirty="0">
                <a:latin typeface="Arial Narrow"/>
                <a:cs typeface="Arial Narro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emp_id</a:t>
            </a:r>
            <a:r>
              <a:rPr lang="en-US" sz="1600" dirty="0">
                <a:latin typeface="Arial Narrow"/>
                <a:cs typeface="Arial Narro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license#</a:t>
            </a:r>
            <a:r>
              <a:rPr lang="en-US" sz="1600" dirty="0">
                <a:latin typeface="Arial Narrow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route#</a:t>
            </a:r>
            <a:r>
              <a:rPr lang="en-US" sz="1600" dirty="0">
                <a:latin typeface="Arial Narrow"/>
                <a:cs typeface="Arial Narrow"/>
              </a:rPr>
              <a:t> references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Route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on delete cascade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emp_id</a:t>
            </a:r>
            <a:r>
              <a:rPr lang="en-US" sz="1600" dirty="0">
                <a:latin typeface="Arial Narrow"/>
                <a:cs typeface="Arial Narrow"/>
              </a:rPr>
              <a:t> references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Driver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on delete set null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license#</a:t>
            </a:r>
            <a:r>
              <a:rPr lang="en-US" sz="1600" dirty="0">
                <a:latin typeface="Arial Narrow"/>
                <a:cs typeface="Arial Narrow"/>
              </a:rPr>
              <a:t> references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Bus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600" dirty="0">
                <a:latin typeface="Arial Narrow"/>
                <a:cs typeface="Arial Narrow"/>
              </a:rPr>
              <a:t>on delete set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1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D8417AE-17E7-4B75-A767-03C1DA9965C1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81050"/>
          </a:xfrm>
        </p:spPr>
        <p:txBody>
          <a:bodyPr/>
          <a:lstStyle/>
          <a:p>
            <a:pPr eaLnBrk="1" hangingPunct="1"/>
            <a:r>
              <a:rPr lang="en-US" altLang="zh-HK" dirty="0"/>
              <a:t>Question 4 Reverse Relational Schema to ERD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HK" dirty="0"/>
              <a:t>Assume the following relational schema:</a:t>
            </a:r>
          </a:p>
          <a:p>
            <a:pPr eaLnBrk="1" hangingPunct="1">
              <a:buFontTx/>
              <a:buNone/>
            </a:pPr>
            <a:r>
              <a:rPr lang="en-US" altLang="zh-HK" dirty="0"/>
              <a:t>B(</a:t>
            </a:r>
            <a:r>
              <a:rPr lang="en-US" altLang="zh-HK" u="sng" dirty="0"/>
              <a:t>X</a:t>
            </a:r>
            <a:r>
              <a:rPr lang="en-US" altLang="zh-HK" dirty="0"/>
              <a:t>,W), </a:t>
            </a:r>
          </a:p>
          <a:p>
            <a:pPr eaLnBrk="1" hangingPunct="1">
              <a:buFontTx/>
              <a:buNone/>
            </a:pPr>
            <a:r>
              <a:rPr lang="en-US" altLang="zh-HK" dirty="0"/>
              <a:t>C(</a:t>
            </a:r>
            <a:r>
              <a:rPr lang="en-US" altLang="zh-HK" u="sng" dirty="0"/>
              <a:t>P</a:t>
            </a:r>
            <a:r>
              <a:rPr lang="en-US" altLang="zh-HK" dirty="0"/>
              <a:t>,Q,</a:t>
            </a:r>
            <a:r>
              <a:rPr lang="en-US" altLang="zh-HK" dirty="0">
                <a:solidFill>
                  <a:srgbClr val="FF3300"/>
                </a:solidFill>
              </a:rPr>
              <a:t>X</a:t>
            </a:r>
            <a:r>
              <a:rPr lang="en-US" altLang="zh-HK" dirty="0"/>
              <a:t>) where X is defined as NOT NULL, </a:t>
            </a:r>
          </a:p>
          <a:p>
            <a:pPr eaLnBrk="1" hangingPunct="1">
              <a:buFontTx/>
              <a:buNone/>
            </a:pPr>
            <a:r>
              <a:rPr lang="en-US" altLang="zh-HK" dirty="0"/>
              <a:t>D(</a:t>
            </a:r>
            <a:r>
              <a:rPr lang="en-US" altLang="zh-HK" u="sng" dirty="0">
                <a:solidFill>
                  <a:srgbClr val="FF3300"/>
                </a:solidFill>
              </a:rPr>
              <a:t>P,X</a:t>
            </a:r>
            <a:r>
              <a:rPr lang="en-US" altLang="zh-HK" dirty="0"/>
              <a:t>,R)</a:t>
            </a:r>
          </a:p>
          <a:p>
            <a:pPr eaLnBrk="1" hangingPunct="1">
              <a:buFontTx/>
              <a:buNone/>
            </a:pPr>
            <a:endParaRPr lang="en-US" altLang="zh-HK" dirty="0"/>
          </a:p>
          <a:p>
            <a:pPr eaLnBrk="1" hangingPunct="1">
              <a:buFontTx/>
              <a:buNone/>
            </a:pPr>
            <a:endParaRPr lang="en-US" altLang="zh-HK" dirty="0"/>
          </a:p>
          <a:p>
            <a:pPr eaLnBrk="1" hangingPunct="1">
              <a:buFontTx/>
              <a:buNone/>
            </a:pPr>
            <a:r>
              <a:rPr lang="en-US" altLang="zh-HK" dirty="0"/>
              <a:t>Give an ER diagram for the above relational schema.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F092C39-67BE-45D8-8F68-593595A58598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HK" dirty="0"/>
              <a:t>ERD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04800" y="1524000"/>
          <a:ext cx="819785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Microsoft Drawing 1.01" r:id="rId3" imgW="8445500" imgH="3095625" progId="MSDraw.1.01">
                  <p:embed/>
                </p:oleObj>
              </mc:Choice>
              <mc:Fallback>
                <p:oleObj name="Microsoft Drawing 1.01" r:id="rId3" imgW="8445500" imgH="3095625" progId="MSDraw.1.0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19785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2C87D4E-D6EF-44A4-86AD-FBA02FD288E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195262"/>
            <a:ext cx="7772400" cy="947737"/>
          </a:xfrm>
        </p:spPr>
        <p:txBody>
          <a:bodyPr/>
          <a:lstStyle/>
          <a:p>
            <a:pPr eaLnBrk="1" hangingPunct="1"/>
            <a:r>
              <a:rPr lang="en-US" altLang="zh-HK" dirty="0"/>
              <a:t>Question 1 Convert the Banking Enterprise ERD to Relational Schema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119312" y="1266825"/>
            <a:ext cx="4891088" cy="4981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90D4F2B-E901-48D8-9BCC-C69E716D3BFE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/>
              <a:t>Schema 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Entities</a:t>
            </a:r>
          </a:p>
          <a:p>
            <a:pPr lvl="1" eaLnBrk="1" hangingPunct="1"/>
            <a:r>
              <a:rPr lang="en-US" altLang="zh-HK"/>
              <a:t>Branch (</a:t>
            </a:r>
            <a:r>
              <a:rPr lang="en-US" altLang="zh-HK" u="sng"/>
              <a:t>branch-name</a:t>
            </a:r>
            <a:r>
              <a:rPr lang="en-US" altLang="zh-HK"/>
              <a:t>, branch-city, assets)</a:t>
            </a:r>
          </a:p>
          <a:p>
            <a:pPr lvl="1" eaLnBrk="1" hangingPunct="1"/>
            <a:r>
              <a:rPr lang="en-US" altLang="zh-HK"/>
              <a:t>Customer (</a:t>
            </a:r>
            <a:r>
              <a:rPr lang="en-US" altLang="zh-HK" u="sng"/>
              <a:t>customer-id</a:t>
            </a:r>
            <a:r>
              <a:rPr lang="en-US" altLang="zh-HK"/>
              <a:t>, customer-name, customer-street, customer-city)</a:t>
            </a:r>
          </a:p>
          <a:p>
            <a:pPr lvl="1" eaLnBrk="1" hangingPunct="1"/>
            <a:r>
              <a:rPr lang="en-US" altLang="zh-HK"/>
              <a:t>Loan (</a:t>
            </a:r>
            <a:r>
              <a:rPr lang="en-US" altLang="zh-HK" u="sng"/>
              <a:t>loan-number</a:t>
            </a:r>
            <a:r>
              <a:rPr lang="en-US" altLang="zh-HK"/>
              <a:t>, amount)</a:t>
            </a:r>
          </a:p>
          <a:p>
            <a:pPr lvl="1" eaLnBrk="1" hangingPunct="1"/>
            <a:r>
              <a:rPr lang="en-US" altLang="zh-HK"/>
              <a:t>Employee (</a:t>
            </a:r>
            <a:r>
              <a:rPr lang="en-US" altLang="zh-HK" u="sng"/>
              <a:t>employee-id</a:t>
            </a:r>
            <a:r>
              <a:rPr lang="en-US" altLang="zh-HK"/>
              <a:t>, employee-name, telephone-number, start-date) </a:t>
            </a:r>
          </a:p>
          <a:p>
            <a:pPr lvl="1" eaLnBrk="1" hangingPunct="1"/>
            <a:r>
              <a:rPr lang="en-US" altLang="zh-HK"/>
              <a:t>Account (</a:t>
            </a:r>
            <a:r>
              <a:rPr lang="en-US" altLang="zh-HK" u="sng"/>
              <a:t>account-number</a:t>
            </a:r>
            <a:r>
              <a:rPr lang="en-US" altLang="zh-HK"/>
              <a:t>, balance)</a:t>
            </a:r>
          </a:p>
          <a:p>
            <a:pPr lvl="1" eaLnBrk="1" hangingPunct="1"/>
            <a:r>
              <a:rPr lang="en-US" altLang="zh-HK"/>
              <a:t>Savings-account (</a:t>
            </a:r>
            <a:r>
              <a:rPr lang="en-US" altLang="zh-HK" u="sng"/>
              <a:t>account-number</a:t>
            </a:r>
            <a:r>
              <a:rPr lang="en-US" altLang="zh-HK"/>
              <a:t>, interest-rate)</a:t>
            </a:r>
          </a:p>
          <a:p>
            <a:pPr lvl="1" eaLnBrk="1" hangingPunct="1"/>
            <a:r>
              <a:rPr lang="en-US" altLang="zh-HK"/>
              <a:t>Checking-account (</a:t>
            </a:r>
            <a:r>
              <a:rPr lang="en-US" altLang="zh-HK" u="sng"/>
              <a:t>account-number</a:t>
            </a:r>
            <a:r>
              <a:rPr lang="en-US" altLang="zh-HK"/>
              <a:t>, overdraft-amount)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3A7454A-5270-4AE1-8EF2-A5566B9935BF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/>
              <a:t>Schema II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 dirty="0"/>
              <a:t>Weak Entity</a:t>
            </a:r>
          </a:p>
          <a:p>
            <a:pPr lvl="1" eaLnBrk="1" hangingPunct="1"/>
            <a:r>
              <a:rPr lang="en-US" altLang="zh-HK" dirty="0"/>
              <a:t>Payment (</a:t>
            </a:r>
            <a:r>
              <a:rPr lang="en-US" altLang="zh-HK" u="sng" dirty="0"/>
              <a:t>loan-number, payment-number</a:t>
            </a:r>
            <a:r>
              <a:rPr lang="en-US" altLang="zh-HK" dirty="0"/>
              <a:t>, payment-date, payment-amount)</a:t>
            </a:r>
          </a:p>
          <a:p>
            <a:pPr lvl="1" eaLnBrk="1" hangingPunct="1"/>
            <a:endParaRPr lang="en-US" altLang="zh-HK" dirty="0"/>
          </a:p>
          <a:p>
            <a:pPr eaLnBrk="1" hangingPunct="1"/>
            <a:r>
              <a:rPr lang="en-US" altLang="zh-HK" dirty="0"/>
              <a:t>Multi-valued attribute</a:t>
            </a:r>
          </a:p>
          <a:p>
            <a:pPr lvl="1" eaLnBrk="1" hangingPunct="1"/>
            <a:r>
              <a:rPr lang="en-US" altLang="zh-HK" dirty="0"/>
              <a:t>Dependent (</a:t>
            </a:r>
            <a:r>
              <a:rPr lang="en-US" altLang="zh-HK" u="sng" dirty="0"/>
              <a:t>employee-id, dependent-name</a:t>
            </a:r>
            <a:r>
              <a:rPr lang="en-US" altLang="zh-HK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E4E4AE0-3CFE-48D6-83AE-64BBE2CF5E41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/>
              <a:t>Schema III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4025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zh-HK"/>
              <a:t>Many-to-many relationships</a:t>
            </a:r>
          </a:p>
          <a:p>
            <a:pPr lvl="1" eaLnBrk="1" hangingPunct="1"/>
            <a:r>
              <a:rPr lang="en-US" altLang="zh-HK"/>
              <a:t>Borrower (</a:t>
            </a:r>
            <a:r>
              <a:rPr lang="en-US" altLang="zh-HK" u="sng"/>
              <a:t>customer-id</a:t>
            </a:r>
            <a:r>
              <a:rPr lang="en-US" altLang="zh-HK"/>
              <a:t>, </a:t>
            </a:r>
            <a:r>
              <a:rPr lang="en-US" altLang="zh-HK" u="sng"/>
              <a:t>loan-number</a:t>
            </a:r>
            <a:r>
              <a:rPr lang="en-US" altLang="zh-HK"/>
              <a:t>)</a:t>
            </a:r>
          </a:p>
          <a:p>
            <a:pPr lvl="1" eaLnBrk="1" hangingPunct="1"/>
            <a:r>
              <a:rPr lang="en-US" altLang="zh-HK"/>
              <a:t>Depositor (</a:t>
            </a:r>
            <a:r>
              <a:rPr lang="en-US" altLang="zh-HK" u="sng"/>
              <a:t>customer-id</a:t>
            </a:r>
            <a:r>
              <a:rPr lang="en-US" altLang="zh-HK"/>
              <a:t>, </a:t>
            </a:r>
            <a:r>
              <a:rPr lang="en-US" altLang="zh-HK" u="sng"/>
              <a:t>account-number,</a:t>
            </a:r>
            <a:r>
              <a:rPr lang="en-US" altLang="zh-HK"/>
              <a:t> access-date)</a:t>
            </a:r>
          </a:p>
          <a:p>
            <a:pPr eaLnBrk="1" hangingPunct="1"/>
            <a:r>
              <a:rPr lang="en-US" altLang="zh-HK"/>
              <a:t>One-to-many relationships</a:t>
            </a:r>
          </a:p>
          <a:p>
            <a:pPr lvl="1" eaLnBrk="1" hangingPunct="1"/>
            <a:r>
              <a:rPr lang="en-US" altLang="zh-HK"/>
              <a:t>Loan-branch is represented in Loan (</a:t>
            </a:r>
            <a:r>
              <a:rPr lang="en-US" altLang="zh-HK" u="sng"/>
              <a:t>loan-number</a:t>
            </a:r>
            <a:r>
              <a:rPr lang="en-US" altLang="zh-HK"/>
              <a:t>, amount, </a:t>
            </a:r>
            <a:r>
              <a:rPr lang="en-US" altLang="zh-HK">
                <a:solidFill>
                  <a:srgbClr val="FF3300"/>
                </a:solidFill>
              </a:rPr>
              <a:t>branch-name</a:t>
            </a:r>
            <a:r>
              <a:rPr lang="en-US" altLang="zh-HK"/>
              <a:t>)</a:t>
            </a:r>
          </a:p>
          <a:p>
            <a:pPr lvl="1" eaLnBrk="1" hangingPunct="1"/>
            <a:r>
              <a:rPr lang="en-US" altLang="zh-HK"/>
              <a:t>Cust-banker is represented in Customer (</a:t>
            </a:r>
            <a:r>
              <a:rPr lang="en-US" altLang="zh-HK" u="sng"/>
              <a:t>customer-id</a:t>
            </a:r>
            <a:r>
              <a:rPr lang="en-US" altLang="zh-HK"/>
              <a:t>, customer-name, customer-street, customer-city, </a:t>
            </a:r>
            <a:r>
              <a:rPr lang="en-US" altLang="zh-HK">
                <a:solidFill>
                  <a:srgbClr val="FF3300"/>
                </a:solidFill>
              </a:rPr>
              <a:t>employee-id, </a:t>
            </a:r>
            <a:r>
              <a:rPr lang="en-US" altLang="zh-HK">
                <a:solidFill>
                  <a:srgbClr val="0000FF"/>
                </a:solidFill>
              </a:rPr>
              <a:t>type</a:t>
            </a:r>
            <a:r>
              <a:rPr lang="en-US" altLang="zh-HK"/>
              <a:t>)</a:t>
            </a:r>
          </a:p>
          <a:p>
            <a:pPr lvl="1" eaLnBrk="1" hangingPunct="1"/>
            <a:r>
              <a:rPr lang="en-US" altLang="zh-HK"/>
              <a:t>Works-for is represented in Employee (</a:t>
            </a:r>
            <a:r>
              <a:rPr lang="en-US" altLang="zh-HK" u="sng"/>
              <a:t>employee-id</a:t>
            </a:r>
            <a:r>
              <a:rPr lang="en-US" altLang="zh-HK"/>
              <a:t>, employee-name, telephone-number, start-date, </a:t>
            </a:r>
            <a:r>
              <a:rPr lang="en-US" altLang="zh-HK">
                <a:solidFill>
                  <a:srgbClr val="FF3300"/>
                </a:solidFill>
              </a:rPr>
              <a:t>manager-id</a:t>
            </a:r>
            <a:r>
              <a:rPr lang="en-US" altLang="zh-HK"/>
              <a:t>)</a:t>
            </a:r>
          </a:p>
          <a:p>
            <a:pPr lvl="1" eaLnBrk="1" hangingPunct="1"/>
            <a:endParaRPr lang="en-US" altLang="zh-H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/>
              <a:t>Question 2 Convert the BUS COMPANY ERD to Relational Schema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457200" y="2560638"/>
          <a:ext cx="8277225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Microsoft Drawing 1.01" r:id="rId3" imgW="11792437" imgH="3252704" progId="MSDraw.1.01">
                  <p:embed/>
                </p:oleObj>
              </mc:Choice>
              <mc:Fallback>
                <p:oleObj name="Microsoft Drawing 1.01" r:id="rId3" imgW="11792437" imgH="3252704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60638"/>
                        <a:ext cx="8277225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33400" y="1568450"/>
            <a:ext cx="81391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zh-HK" sz="2000" b="0">
                <a:latin typeface="Tahoma" pitchFamily="34" charset="0"/>
              </a:rPr>
              <a:t>Convert the ER diagram into tables.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C17C4D4-546A-4F5F-960C-B964627E5299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/>
              <a:t>Schema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Entities</a:t>
            </a:r>
          </a:p>
          <a:p>
            <a:pPr lvl="1" eaLnBrk="1" hangingPunct="1"/>
            <a:r>
              <a:rPr lang="en-US" altLang="zh-HK"/>
              <a:t>Route (</a:t>
            </a:r>
            <a:r>
              <a:rPr lang="en-US" altLang="zh-HK" u="sng"/>
              <a:t>number</a:t>
            </a:r>
            <a:r>
              <a:rPr lang="en-US" altLang="zh-HK"/>
              <a:t>, departure, destination)</a:t>
            </a:r>
          </a:p>
          <a:p>
            <a:pPr lvl="1" eaLnBrk="1" hangingPunct="1"/>
            <a:r>
              <a:rPr lang="en-US" altLang="zh-HK"/>
              <a:t>Driver (</a:t>
            </a:r>
            <a:r>
              <a:rPr lang="en-US" altLang="zh-HK" u="sng"/>
              <a:t>id</a:t>
            </a:r>
            <a:r>
              <a:rPr lang="en-US" altLang="zh-HK"/>
              <a:t>, name, phone)</a:t>
            </a:r>
          </a:p>
          <a:p>
            <a:pPr lvl="1" eaLnBrk="1" hangingPunct="1"/>
            <a:r>
              <a:rPr lang="en-US" altLang="zh-HK"/>
              <a:t>Bus (</a:t>
            </a:r>
            <a:r>
              <a:rPr lang="en-US" altLang="zh-HK" u="sng"/>
              <a:t>license</a:t>
            </a:r>
            <a:r>
              <a:rPr lang="en-US" altLang="zh-HK"/>
              <a:t>, capacity)</a:t>
            </a:r>
          </a:p>
          <a:p>
            <a:pPr eaLnBrk="1" hangingPunct="1"/>
            <a:r>
              <a:rPr lang="en-US" altLang="zh-HK"/>
              <a:t>Weak Entity</a:t>
            </a:r>
          </a:p>
          <a:p>
            <a:pPr lvl="1" eaLnBrk="1" hangingPunct="1"/>
            <a:r>
              <a:rPr lang="en-US" altLang="zh-HK"/>
              <a:t>Schedule (</a:t>
            </a:r>
            <a:r>
              <a:rPr lang="en-US" altLang="zh-HK" u="sng"/>
              <a:t>number</a:t>
            </a:r>
            <a:r>
              <a:rPr lang="en-US" altLang="zh-HK"/>
              <a:t>, </a:t>
            </a:r>
            <a:r>
              <a:rPr lang="en-US" altLang="zh-HK" u="sng"/>
              <a:t>departure-time</a:t>
            </a:r>
            <a:r>
              <a:rPr lang="en-US" altLang="zh-HK"/>
              <a:t>)</a:t>
            </a:r>
          </a:p>
          <a:p>
            <a:pPr eaLnBrk="1" hangingPunct="1"/>
            <a:r>
              <a:rPr lang="en-US" altLang="zh-HK"/>
              <a:t>Relationships</a:t>
            </a:r>
          </a:p>
          <a:p>
            <a:pPr lvl="1" eaLnBrk="1" hangingPunct="1"/>
            <a:r>
              <a:rPr lang="en-US" altLang="zh-HK"/>
              <a:t>Drives (</a:t>
            </a:r>
            <a:r>
              <a:rPr lang="en-US" altLang="zh-HK" u="sng"/>
              <a:t>number</a:t>
            </a:r>
            <a:r>
              <a:rPr lang="en-US" altLang="zh-HK"/>
              <a:t>, </a:t>
            </a:r>
            <a:r>
              <a:rPr lang="en-US" altLang="zh-HK" u="sng"/>
              <a:t>departure-time</a:t>
            </a:r>
            <a:r>
              <a:rPr lang="en-US" altLang="zh-HK"/>
              <a:t>, </a:t>
            </a:r>
            <a:r>
              <a:rPr lang="en-US" altLang="zh-HK" u="sng"/>
              <a:t>id</a:t>
            </a:r>
            <a:r>
              <a:rPr lang="en-US" altLang="zh-HK"/>
              <a:t>)</a:t>
            </a:r>
          </a:p>
          <a:p>
            <a:pPr lvl="1" eaLnBrk="1" hangingPunct="1"/>
            <a:r>
              <a:rPr lang="en-US" altLang="zh-HK"/>
              <a:t>Bus-in-use (</a:t>
            </a:r>
            <a:r>
              <a:rPr lang="en-US" altLang="zh-HK" u="sng"/>
              <a:t>license</a:t>
            </a:r>
            <a:r>
              <a:rPr lang="en-US" altLang="zh-HK"/>
              <a:t>, </a:t>
            </a:r>
            <a:r>
              <a:rPr lang="en-US" altLang="zh-HK" u="sng"/>
              <a:t>number</a:t>
            </a:r>
            <a:r>
              <a:rPr lang="en-US" altLang="zh-HK"/>
              <a:t>, </a:t>
            </a:r>
            <a:r>
              <a:rPr lang="en-US" altLang="zh-HK" u="sng"/>
              <a:t>departure-time</a:t>
            </a:r>
            <a:r>
              <a:rPr lang="en-US" altLang="zh-HK"/>
              <a:t>)</a:t>
            </a:r>
          </a:p>
          <a:p>
            <a:pPr lvl="1" eaLnBrk="1" hangingPunct="1"/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8300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885"/>
            <a:ext cx="7772400" cy="1605189"/>
          </a:xfrm>
        </p:spPr>
        <p:txBody>
          <a:bodyPr/>
          <a:lstStyle/>
          <a:p>
            <a:pPr eaLnBrk="1" hangingPunct="1"/>
            <a:r>
              <a:rPr lang="en-US" altLang="zh-HK" dirty="0"/>
              <a:t>Question 3 Convert the Extended BUS COMPANY ERD to Relational Schema and Specify Referential Constraints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95475"/>
            <a:ext cx="7048500" cy="4810125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609600" y="6400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6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199"/>
            <a:ext cx="8686800" cy="669221"/>
          </a:xfrm>
        </p:spPr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b="1" u="sng" dirty="0">
                <a:solidFill>
                  <a:srgbClr val="B30019"/>
                </a:solidFill>
                <a:cs typeface="Arial Narrow"/>
              </a:rPr>
              <a:t>Strong Entities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Driver(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emp_id</a:t>
            </a:r>
            <a:r>
              <a:rPr lang="en-US" sz="1800" dirty="0">
                <a:latin typeface="Arial Narrow"/>
                <a:cs typeface="Arial Narrow"/>
              </a:rPr>
              <a:t>, name, phone#)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Bus(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license#</a:t>
            </a:r>
            <a:r>
              <a:rPr lang="en-US" sz="1800" dirty="0">
                <a:latin typeface="Arial Narrow"/>
                <a:cs typeface="Arial Narrow"/>
              </a:rPr>
              <a:t>, max_seating_capacity)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Route(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route#</a:t>
            </a:r>
            <a:r>
              <a:rPr lang="en-US" sz="1800" dirty="0">
                <a:latin typeface="Arial Narrow"/>
                <a:cs typeface="Arial Narrow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Station(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name</a:t>
            </a:r>
            <a:r>
              <a:rPr lang="en-US" sz="1800" dirty="0">
                <a:latin typeface="Arial Narrow"/>
                <a:cs typeface="Arial Narrow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u="sng" dirty="0">
                <a:solidFill>
                  <a:srgbClr val="B30019"/>
                </a:solidFill>
                <a:cs typeface="Arial Narrow"/>
              </a:rPr>
              <a:t>Weak Entities</a:t>
            </a:r>
          </a:p>
          <a:p>
            <a:pPr marL="3175" lvl="1" indent="0">
              <a:buNone/>
            </a:pPr>
            <a:r>
              <a:rPr lang="en-US" dirty="0">
                <a:latin typeface="Arial Narrow"/>
                <a:cs typeface="Arial Narrow"/>
              </a:rPr>
              <a:t>Schedule(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route#, departure_time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route#</a:t>
            </a:r>
            <a:r>
              <a:rPr lang="en-US" dirty="0">
                <a:latin typeface="Arial Narrow"/>
                <a:cs typeface="Arial Narrow"/>
              </a:rPr>
              <a:t> references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Route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Arial Narrow"/>
                <a:cs typeface="Arial Narrow"/>
              </a:rPr>
              <a:t>on delete cascade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029931" y="4017202"/>
            <a:ext cx="4578553" cy="802303"/>
            <a:chOff x="4336847" y="3149369"/>
            <a:chExt cx="4578553" cy="802303"/>
          </a:xfrm>
        </p:grpSpPr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7042695" y="3560035"/>
              <a:ext cx="822960" cy="36576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Schedule</a:t>
              </a:r>
            </a:p>
          </p:txBody>
        </p:sp>
        <p:cxnSp>
          <p:nvCxnSpPr>
            <p:cNvPr id="6" name="Curved Connector 5"/>
            <p:cNvCxnSpPr>
              <a:stCxn id="5" idx="3"/>
              <a:endCxn id="7" idx="2"/>
            </p:cNvCxnSpPr>
            <p:nvPr/>
          </p:nvCxnSpPr>
          <p:spPr bwMode="auto">
            <a:xfrm flipV="1">
              <a:off x="7865655" y="3651475"/>
              <a:ext cx="226785" cy="9144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Oval 34"/>
            <p:cNvSpPr>
              <a:spLocks noChangeArrowheads="1"/>
            </p:cNvSpPr>
            <p:nvPr/>
          </p:nvSpPr>
          <p:spPr bwMode="auto">
            <a:xfrm>
              <a:off x="8092440" y="3560035"/>
              <a:ext cx="82296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dash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departure_time</a:t>
              </a:r>
            </a:p>
          </p:txBody>
        </p:sp>
        <p:cxnSp>
          <p:nvCxnSpPr>
            <p:cNvPr id="8" name="AutoShape 46"/>
            <p:cNvCxnSpPr>
              <a:cxnSpLocks noChangeShapeType="1"/>
              <a:stCxn id="12" idx="3"/>
              <a:endCxn id="41" idx="3"/>
            </p:cNvCxnSpPr>
            <p:nvPr/>
          </p:nvCxnSpPr>
          <p:spPr bwMode="auto">
            <a:xfrm flipH="1">
              <a:off x="5159807" y="3745932"/>
              <a:ext cx="507426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47"/>
            <p:cNvCxnSpPr>
              <a:cxnSpLocks noChangeShapeType="1"/>
              <a:stCxn id="5" idx="1"/>
              <a:endCxn id="12" idx="1"/>
            </p:cNvCxnSpPr>
            <p:nvPr/>
          </p:nvCxnSpPr>
          <p:spPr bwMode="auto">
            <a:xfrm flipH="1">
              <a:off x="6535913" y="3742915"/>
              <a:ext cx="506782" cy="3017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5161669" y="3513521"/>
              <a:ext cx="268287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buNone/>
                <a:defRPr/>
              </a:pPr>
              <a:r>
                <a:rPr lang="en-US" sz="900" dirty="0">
                  <a:latin typeface="Arial Narrow" panose="020B0606020202030204" pitchFamily="34" charset="0"/>
                  <a:cs typeface="+mn-cs"/>
                </a:rPr>
                <a:t>1</a:t>
              </a:r>
            </a:p>
          </p:txBody>
        </p:sp>
        <p:sp>
          <p:nvSpPr>
            <p:cNvPr id="12" name="AutoShape 45"/>
            <p:cNvSpPr>
              <a:spLocks noChangeArrowheads="1"/>
            </p:cNvSpPr>
            <p:nvPr/>
          </p:nvSpPr>
          <p:spPr bwMode="auto">
            <a:xfrm flipH="1">
              <a:off x="5667233" y="3540192"/>
              <a:ext cx="868680" cy="411480"/>
            </a:xfrm>
            <a:prstGeom prst="diamond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/>
                  <a:cs typeface="Arial Narrow"/>
                </a:rPr>
                <a:t>Has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6767682" y="3513521"/>
              <a:ext cx="268287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buNone/>
                <a:defRPr/>
              </a:pPr>
              <a:r>
                <a:rPr lang="en-US" sz="900" dirty="0">
                  <a:latin typeface="Arial Narrow" panose="020B0606020202030204" pitchFamily="34" charset="0"/>
                  <a:cs typeface="+mn-cs"/>
                </a:rPr>
                <a:t>N</a:t>
              </a: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4336847" y="3563052"/>
              <a:ext cx="822960" cy="36576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Route</a:t>
              </a:r>
            </a:p>
          </p:txBody>
        </p:sp>
        <p:cxnSp>
          <p:nvCxnSpPr>
            <p:cNvPr id="42" name="Curved Connector 41"/>
            <p:cNvCxnSpPr>
              <a:stCxn id="41" idx="0"/>
              <a:endCxn id="43" idx="4"/>
            </p:cNvCxnSpPr>
            <p:nvPr/>
          </p:nvCxnSpPr>
          <p:spPr bwMode="auto">
            <a:xfrm rot="16200000" flipV="1">
              <a:off x="4530165" y="3344890"/>
              <a:ext cx="230803" cy="20552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4336847" y="3149369"/>
              <a:ext cx="411915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r</a:t>
              </a: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oute#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27041" y="1492181"/>
            <a:ext cx="3355852" cy="1968716"/>
            <a:chOff x="4627041" y="1492181"/>
            <a:chExt cx="3355852" cy="1968716"/>
          </a:xfrm>
        </p:grpSpPr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4883684" y="1906979"/>
              <a:ext cx="822960" cy="36576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Driver</a:t>
              </a:r>
            </a:p>
          </p:txBody>
        </p:sp>
        <p:cxnSp>
          <p:nvCxnSpPr>
            <p:cNvPr id="27" name="Curved Connector 26"/>
            <p:cNvCxnSpPr>
              <a:stCxn id="25" idx="0"/>
              <a:endCxn id="32" idx="4"/>
            </p:cNvCxnSpPr>
            <p:nvPr/>
          </p:nvCxnSpPr>
          <p:spPr bwMode="auto">
            <a:xfrm rot="16200000" flipV="1">
              <a:off x="4948014" y="1559828"/>
              <a:ext cx="231918" cy="462383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urved Connector 27"/>
            <p:cNvCxnSpPr>
              <a:stCxn id="25" idx="0"/>
              <a:endCxn id="30" idx="4"/>
            </p:cNvCxnSpPr>
            <p:nvPr/>
          </p:nvCxnSpPr>
          <p:spPr bwMode="auto">
            <a:xfrm rot="16200000" flipV="1">
              <a:off x="5169192" y="1781006"/>
              <a:ext cx="231918" cy="2002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urved Connector 28"/>
            <p:cNvCxnSpPr>
              <a:stCxn id="25" idx="0"/>
              <a:endCxn id="31" idx="4"/>
            </p:cNvCxnSpPr>
            <p:nvPr/>
          </p:nvCxnSpPr>
          <p:spPr bwMode="auto">
            <a:xfrm rot="5400000" flipH="1" flipV="1">
              <a:off x="5401799" y="1568426"/>
              <a:ext cx="231918" cy="44518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092257" y="1492181"/>
              <a:ext cx="36576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5511753" y="1492181"/>
              <a:ext cx="45720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phone#</a:t>
              </a:r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4627041" y="1492181"/>
              <a:ext cx="411480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emp_id</a:t>
              </a:r>
            </a:p>
          </p:txBody>
        </p:sp>
        <p:cxnSp>
          <p:nvCxnSpPr>
            <p:cNvPr id="15" name="Curved Connector 14"/>
            <p:cNvCxnSpPr>
              <a:stCxn id="40" idx="0"/>
              <a:endCxn id="18" idx="4"/>
            </p:cNvCxnSpPr>
            <p:nvPr/>
          </p:nvCxnSpPr>
          <p:spPr bwMode="auto">
            <a:xfrm rot="16200000" flipV="1">
              <a:off x="6690976" y="1482457"/>
              <a:ext cx="228745" cy="6203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urved Connector 15"/>
            <p:cNvCxnSpPr>
              <a:stCxn id="40" idx="0"/>
              <a:endCxn id="17" idx="4"/>
            </p:cNvCxnSpPr>
            <p:nvPr/>
          </p:nvCxnSpPr>
          <p:spPr bwMode="auto">
            <a:xfrm rot="5400000" flipH="1" flipV="1">
              <a:off x="7137643" y="1656090"/>
              <a:ext cx="228745" cy="27303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6704018" y="1906979"/>
              <a:ext cx="822960" cy="36576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Bus</a:t>
              </a: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6794173" y="1495354"/>
              <a:ext cx="118872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max_seating_capacity</a:t>
              </a:r>
            </a:p>
          </p:txBody>
        </p:sp>
        <p:sp>
          <p:nvSpPr>
            <p:cNvPr id="18" name="Oval 38"/>
            <p:cNvSpPr>
              <a:spLocks noChangeArrowheads="1"/>
            </p:cNvSpPr>
            <p:nvPr/>
          </p:nvSpPr>
          <p:spPr bwMode="auto">
            <a:xfrm>
              <a:off x="6243738" y="1495354"/>
              <a:ext cx="502920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license#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6707504" y="3095137"/>
              <a:ext cx="822960" cy="36576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Station</a:t>
              </a:r>
            </a:p>
          </p:txBody>
        </p:sp>
        <p:sp>
          <p:nvSpPr>
            <p:cNvPr id="51" name="Oval 33"/>
            <p:cNvSpPr>
              <a:spLocks noChangeArrowheads="1"/>
            </p:cNvSpPr>
            <p:nvPr/>
          </p:nvSpPr>
          <p:spPr bwMode="auto">
            <a:xfrm>
              <a:off x="6707504" y="2683512"/>
              <a:ext cx="36576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cxnSp>
          <p:nvCxnSpPr>
            <p:cNvPr id="52" name="Curved Connector 51"/>
            <p:cNvCxnSpPr>
              <a:stCxn id="44" idx="0"/>
              <a:endCxn id="51" idx="4"/>
            </p:cNvCxnSpPr>
            <p:nvPr/>
          </p:nvCxnSpPr>
          <p:spPr bwMode="auto">
            <a:xfrm rot="16200000" flipV="1">
              <a:off x="6890312" y="2866465"/>
              <a:ext cx="228745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4880818" y="3095137"/>
              <a:ext cx="822960" cy="36576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200" dirty="0">
                  <a:latin typeface="Arial Narrow" panose="020B0606020202030204" pitchFamily="34" charset="0"/>
                  <a:cs typeface="Times"/>
                </a:rPr>
                <a:t>Route</a:t>
              </a:r>
            </a:p>
          </p:txBody>
        </p:sp>
        <p:cxnSp>
          <p:nvCxnSpPr>
            <p:cNvPr id="71" name="Curved Connector 70"/>
            <p:cNvCxnSpPr>
              <a:stCxn id="70" idx="0"/>
              <a:endCxn id="72" idx="4"/>
            </p:cNvCxnSpPr>
            <p:nvPr/>
          </p:nvCxnSpPr>
          <p:spPr bwMode="auto">
            <a:xfrm rot="16200000" flipV="1">
              <a:off x="5074136" y="2876975"/>
              <a:ext cx="230803" cy="20552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4880818" y="2681454"/>
              <a:ext cx="411915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route#</a:t>
              </a:r>
            </a:p>
          </p:txBody>
        </p:sp>
      </p:grpSp>
      <p:cxnSp>
        <p:nvCxnSpPr>
          <p:cNvPr id="37" name="AutoShape 47"/>
          <p:cNvCxnSpPr>
            <a:cxnSpLocks noChangeShapeType="1"/>
          </p:cNvCxnSpPr>
          <p:nvPr/>
        </p:nvCxnSpPr>
        <p:spPr bwMode="auto">
          <a:xfrm flipH="1">
            <a:off x="6213022" y="4639944"/>
            <a:ext cx="506782" cy="3017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130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646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新細明體</vt:lpstr>
      <vt:lpstr>Arial Narrow</vt:lpstr>
      <vt:lpstr>Symbol</vt:lpstr>
      <vt:lpstr>Tahoma</vt:lpstr>
      <vt:lpstr>Times</vt:lpstr>
      <vt:lpstr>Times New Roman</vt:lpstr>
      <vt:lpstr>Trebuchet MS</vt:lpstr>
      <vt:lpstr>Default Design</vt:lpstr>
      <vt:lpstr>Microsoft Drawing 1.01</vt:lpstr>
      <vt:lpstr>PowerPoint Presentation</vt:lpstr>
      <vt:lpstr>Question 1 Convert the Banking Enterprise ERD to Relational Schema</vt:lpstr>
      <vt:lpstr>Schema I</vt:lpstr>
      <vt:lpstr>Schema II</vt:lpstr>
      <vt:lpstr>Schema III</vt:lpstr>
      <vt:lpstr>Question 2 Convert the BUS COMPANY ERD to Relational Schema</vt:lpstr>
      <vt:lpstr>Schema</vt:lpstr>
      <vt:lpstr>Question 3 Convert the Extended BUS COMPANY ERD to Relational Schema and Specify Referential Constraints</vt:lpstr>
      <vt:lpstr>ENTITIES</vt:lpstr>
      <vt:lpstr>RELATIONSHIPS: 1 to N</vt:lpstr>
      <vt:lpstr>RELATIONSHIPS: 1 to N</vt:lpstr>
      <vt:lpstr>BUS COMPANY RELATIONAL SCHEMA</vt:lpstr>
      <vt:lpstr>Question 4 Reverse Relational Schema to ERD</vt:lpstr>
      <vt:lpstr>ERD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Penny</dc:creator>
  <cp:lastModifiedBy>Wilfred Ng</cp:lastModifiedBy>
  <cp:revision>261</cp:revision>
  <cp:lastPrinted>1999-09-08T01:28:28Z</cp:lastPrinted>
  <dcterms:created xsi:type="dcterms:W3CDTF">1999-09-01T05:51:25Z</dcterms:created>
  <dcterms:modified xsi:type="dcterms:W3CDTF">2020-02-20T17:12:18Z</dcterms:modified>
</cp:coreProperties>
</file>