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5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99" r:id="rId2"/>
    <p:sldMasterId id="2147483687" r:id="rId3"/>
    <p:sldMasterId id="2147483675" r:id="rId4"/>
    <p:sldMasterId id="2147483663" r:id="rId5"/>
    <p:sldMasterId id="2147483651" r:id="rId6"/>
  </p:sldMasterIdLst>
  <p:notesMasterIdLst>
    <p:notesMasterId r:id="rId24"/>
  </p:notesMasterIdLst>
  <p:handoutMasterIdLst>
    <p:handoutMasterId r:id="rId25"/>
  </p:handoutMasterIdLst>
  <p:sldIdLst>
    <p:sldId id="712" r:id="rId7"/>
    <p:sldId id="729" r:id="rId8"/>
    <p:sldId id="730" r:id="rId9"/>
    <p:sldId id="715" r:id="rId10"/>
    <p:sldId id="716" r:id="rId11"/>
    <p:sldId id="717" r:id="rId12"/>
    <p:sldId id="718" r:id="rId13"/>
    <p:sldId id="719" r:id="rId14"/>
    <p:sldId id="720" r:id="rId15"/>
    <p:sldId id="721" r:id="rId16"/>
    <p:sldId id="722" r:id="rId17"/>
    <p:sldId id="723" r:id="rId18"/>
    <p:sldId id="724" r:id="rId19"/>
    <p:sldId id="725" r:id="rId20"/>
    <p:sldId id="726" r:id="rId21"/>
    <p:sldId id="727" r:id="rId22"/>
    <p:sldId id="728" r:id="rId23"/>
  </p:sldIdLst>
  <p:sldSz cx="9144000" cy="6858000" type="screen4x3"/>
  <p:notesSz cx="6794500" cy="9906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CC66"/>
    <a:srgbClr val="006600"/>
    <a:srgbClr val="0FBD87"/>
    <a:srgbClr val="3319FF"/>
    <a:srgbClr val="B30019"/>
    <a:srgbClr val="FFFFCC"/>
    <a:srgbClr val="FF00FF"/>
    <a:srgbClr val="FFFF99"/>
    <a:srgbClr val="D9D9D9"/>
    <a:srgbClr val="F9B5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7" autoAdjust="0"/>
    <p:restoredTop sz="99687" autoAdjust="0"/>
  </p:normalViewPr>
  <p:slideViewPr>
    <p:cSldViewPr snapToGrid="0">
      <p:cViewPr varScale="1">
        <p:scale>
          <a:sx n="76" d="100"/>
          <a:sy n="76" d="100"/>
        </p:scale>
        <p:origin x="1410" y="138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66474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400" y="4704912"/>
            <a:ext cx="4983702" cy="4457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93" tIns="44748" rIns="91093" bIns="447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4441902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028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896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9522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552F-6764-484D-8446-980B27EB2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130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552F-6764-484D-8446-980B27EB2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951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552F-6764-484D-8446-980B27EB2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8511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552F-6764-484D-8446-980B27EB2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4380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C7D1-3FAF-4348-A214-AC2F005710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2016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C7D1-3FAF-4348-A214-AC2F005710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3852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C7D1-3FAF-4348-A214-AC2F005710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91182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C7D1-3FAF-4348-A214-AC2F005710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165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C7D1-3FAF-4348-A214-AC2F005710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99972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C7D1-3FAF-4348-A214-AC2F005710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73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46957"/>
            <a:ext cx="7772400" cy="900350"/>
          </a:xfrm>
          <a:solidFill>
            <a:srgbClr val="0FBD87"/>
          </a:solidFill>
        </p:spPr>
        <p:txBody>
          <a:bodyPr/>
          <a:lstStyle>
            <a:lvl1pPr>
              <a:defRPr sz="2800" b="0">
                <a:solidFill>
                  <a:schemeClr val="tx1"/>
                </a:solidFill>
                <a:effectLst/>
                <a:latin typeface="Trebuchet MS" panose="020B060302020202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5760" indent="-365760">
              <a:buFont typeface="Wingdings" pitchFamily="2" charset="2"/>
              <a:buChar char=""/>
              <a:defRPr/>
            </a:lvl1pPr>
            <a:lvl3pPr marL="914400" indent="-274320">
              <a:buFont typeface="Wingdings" pitchFamily="2" charset="2"/>
              <a:buChar char="Ø"/>
              <a:defRPr/>
            </a:lvl3pPr>
            <a:lvl4pPr marL="1143000" indent="-228600">
              <a:buFont typeface="Courier New"/>
              <a:buChar char="o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15830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C7D1-3FAF-4348-A214-AC2F005710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31562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C7D1-3FAF-4348-A214-AC2F005710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62259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C7D1-3FAF-4348-A214-AC2F005710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16888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C7D1-3FAF-4348-A214-AC2F005710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18943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C7D1-3FAF-4348-A214-AC2F005710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90478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7037-D5F0-443F-857D-CD43BD0AE9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93030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7037-D5F0-443F-857D-CD43BD0AE9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8371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7037-D5F0-443F-857D-CD43BD0AE9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25927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7037-D5F0-443F-857D-CD43BD0AE9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50651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7037-D5F0-443F-857D-CD43BD0AE9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594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552F-6764-484D-8446-980B27EB2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14158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7037-D5F0-443F-857D-CD43BD0AE9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98134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7037-D5F0-443F-857D-CD43BD0AE9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3959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7037-D5F0-443F-857D-CD43BD0AE9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441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7037-D5F0-443F-857D-CD43BD0AE9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84883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7037-D5F0-443F-857D-CD43BD0AE9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872704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7037-D5F0-443F-857D-CD43BD0AE9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10890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0901-FA86-47F8-A979-6495DF7613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300756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0901-FA86-47F8-A979-6495DF7613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3320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0901-FA86-47F8-A979-6495DF7613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816693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0901-FA86-47F8-A979-6495DF7613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427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552F-6764-484D-8446-980B27EB2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158048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0901-FA86-47F8-A979-6495DF7613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34934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0901-FA86-47F8-A979-6495DF7613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08824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0901-FA86-47F8-A979-6495DF7613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366156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0901-FA86-47F8-A979-6495DF7613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211522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0901-FA86-47F8-A979-6495DF7613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103355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0901-FA86-47F8-A979-6495DF7613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16476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0901-FA86-47F8-A979-6495DF7613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252369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972538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364073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4468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552F-6764-484D-8446-980B27EB2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5613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00343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23409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950099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71634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81202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2680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842714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296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552F-6764-484D-8446-980B27EB2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190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552F-6764-484D-8446-980B27EB2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1613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552F-6764-484D-8446-980B27EB2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982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552F-6764-484D-8446-980B27EB2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7631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8669338" y="6424613"/>
            <a:ext cx="388937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r">
              <a:defRPr/>
            </a:pPr>
            <a:fld id="{31EC19EB-F529-164D-953C-725466CE6447}" type="slidenum">
              <a:rPr lang="en-US" sz="1400">
                <a:latin typeface="Times" charset="0"/>
                <a:cs typeface="+mn-cs"/>
              </a:rPr>
              <a:pPr algn="r">
                <a:defRPr/>
              </a:pPr>
              <a:t>‹#›</a:t>
            </a:fld>
            <a:endParaRPr lang="en-US" sz="1400" dirty="0">
              <a:latin typeface="Times" charset="0"/>
              <a:cs typeface="+mn-cs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457200"/>
            <a:ext cx="8686800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88720"/>
            <a:ext cx="77724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2652444" y="6424613"/>
            <a:ext cx="1746246" cy="305212"/>
            <a:chOff x="2710915" y="6424613"/>
            <a:chExt cx="1746246" cy="305212"/>
          </a:xfrm>
        </p:grpSpPr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2710915" y="6424613"/>
              <a:ext cx="1746246" cy="305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pPr algn="r">
                <a:defRPr/>
              </a:pPr>
              <a:fld id="{30A6D55E-A347-414D-B894-380D2E60C878}" type="datetime3">
                <a:rPr lang="en-HK" sz="1400" b="1" smtClean="0">
                  <a:solidFill>
                    <a:schemeClr val="bg2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"/>
                  <a:cs typeface="Times"/>
                </a:rPr>
                <a:pPr algn="r">
                  <a:defRPr/>
                </a:pPr>
                <a:t>1 March 2020</a:t>
              </a:fld>
              <a:endParaRPr lang="en-US" sz="1400" b="1" dirty="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"/>
                <a:cs typeface="Times"/>
              </a:endParaRPr>
            </a:p>
          </p:txBody>
        </p:sp>
        <p:sp>
          <p:nvSpPr>
            <p:cNvPr id="17" name="Rectangle 15"/>
            <p:cNvSpPr>
              <a:spLocks noChangeArrowheads="1"/>
            </p:cNvSpPr>
            <p:nvPr userDrawn="1"/>
          </p:nvSpPr>
          <p:spPr bwMode="auto">
            <a:xfrm>
              <a:off x="2710915" y="6424613"/>
              <a:ext cx="1292809" cy="30521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7" tIns="44450" rIns="0" bIns="44450">
              <a:spAutoFit/>
            </a:bodyPr>
            <a:lstStyle/>
            <a:p>
              <a:pPr algn="r">
                <a:defRPr/>
              </a:pPr>
              <a:r>
                <a:rPr lang="en-US" sz="14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"/>
                  <a:cs typeface="Times"/>
                </a:rPr>
                <a:t>©</a:t>
              </a:r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3770341" y="6267258"/>
            <a:ext cx="5244900" cy="457200"/>
            <a:chOff x="3770341" y="6267258"/>
            <a:chExt cx="5244900" cy="457200"/>
          </a:xfrm>
        </p:grpSpPr>
        <p:sp>
          <p:nvSpPr>
            <p:cNvPr id="13" name="Rectangle 15"/>
            <p:cNvSpPr>
              <a:spLocks noChangeArrowheads="1"/>
            </p:cNvSpPr>
            <p:nvPr userDrawn="1"/>
          </p:nvSpPr>
          <p:spPr bwMode="auto">
            <a:xfrm>
              <a:off x="8556310" y="6267258"/>
              <a:ext cx="458931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4" name="Rectangle 16"/>
            <p:cNvSpPr>
              <a:spLocks noChangeArrowheads="1"/>
            </p:cNvSpPr>
            <p:nvPr userDrawn="1"/>
          </p:nvSpPr>
          <p:spPr bwMode="auto">
            <a:xfrm>
              <a:off x="3770341" y="6267258"/>
              <a:ext cx="60960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16553" y="635933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61867-2E48-4D27-82DC-BCBE0EC6D195}" type="slidenum">
              <a:rPr lang="en-GB" smtClean="0"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tabLst>
          <a:tab pos="7586663" algn="r"/>
        </a:tabLst>
        <a:defRPr sz="2800" b="1">
          <a:solidFill>
            <a:schemeClr val="accent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tabLst>
          <a:tab pos="7586663" algn="r"/>
        </a:tabLst>
        <a:defRPr sz="2400" b="1">
          <a:solidFill>
            <a:schemeClr val="accent1"/>
          </a:solidFill>
          <a:effectLst>
            <a:outerShdw blurRad="38100" dist="38100" dir="2700000" algn="tl">
              <a:srgbClr val="DDDDDD"/>
            </a:outerShdw>
          </a:effectLst>
          <a:latin typeface="Signboard Regular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tabLst>
          <a:tab pos="7586663" algn="r"/>
        </a:tabLst>
        <a:defRPr sz="2400" b="1">
          <a:solidFill>
            <a:schemeClr val="accent1"/>
          </a:solidFill>
          <a:effectLst>
            <a:outerShdw blurRad="38100" dist="38100" dir="2700000" algn="tl">
              <a:srgbClr val="DDDDDD"/>
            </a:outerShdw>
          </a:effectLst>
          <a:latin typeface="Signboard Regular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tabLst>
          <a:tab pos="7586663" algn="r"/>
        </a:tabLst>
        <a:defRPr sz="2400" b="1">
          <a:solidFill>
            <a:schemeClr val="accent1"/>
          </a:solidFill>
          <a:effectLst>
            <a:outerShdw blurRad="38100" dist="38100" dir="2700000" algn="tl">
              <a:srgbClr val="DDDDDD"/>
            </a:outerShdw>
          </a:effectLst>
          <a:latin typeface="Signboard Regular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tabLst>
          <a:tab pos="7586663" algn="r"/>
        </a:tabLst>
        <a:defRPr sz="2400" b="1">
          <a:solidFill>
            <a:schemeClr val="accent1"/>
          </a:solidFill>
          <a:effectLst>
            <a:outerShdw blurRad="38100" dist="38100" dir="2700000" algn="tl">
              <a:srgbClr val="DDDDDD"/>
            </a:outerShdw>
          </a:effectLst>
          <a:latin typeface="Signboard Regular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tabLst>
          <a:tab pos="7586663" algn="r"/>
        </a:tabLst>
        <a:defRPr sz="2400" b="1">
          <a:solidFill>
            <a:schemeClr val="accent1"/>
          </a:solidFill>
          <a:effectLst>
            <a:outerShdw blurRad="38100" dist="38100" dir="2700000" algn="tl">
              <a:srgbClr val="DDDDDD"/>
            </a:outerShdw>
          </a:effectLst>
          <a:latin typeface="Signboard Regular" charset="0"/>
          <a:ea typeface="ＭＳ Ｐゴシック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tabLst>
          <a:tab pos="7586663" algn="r"/>
        </a:tabLst>
        <a:defRPr sz="2400" b="1">
          <a:solidFill>
            <a:schemeClr val="accent1"/>
          </a:solidFill>
          <a:effectLst>
            <a:outerShdw blurRad="38100" dist="38100" dir="2700000" algn="tl">
              <a:srgbClr val="DDDDDD"/>
            </a:outerShdw>
          </a:effectLst>
          <a:latin typeface="Signboard Regular" charset="0"/>
          <a:ea typeface="ＭＳ Ｐゴシック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tabLst>
          <a:tab pos="7586663" algn="r"/>
        </a:tabLst>
        <a:defRPr sz="2400" b="1">
          <a:solidFill>
            <a:schemeClr val="accent1"/>
          </a:solidFill>
          <a:effectLst>
            <a:outerShdw blurRad="38100" dist="38100" dir="2700000" algn="tl">
              <a:srgbClr val="DDDDDD"/>
            </a:outerShdw>
          </a:effectLst>
          <a:latin typeface="Signboard Regular" charset="0"/>
          <a:ea typeface="ＭＳ Ｐゴシック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tabLst>
          <a:tab pos="7586663" algn="r"/>
        </a:tabLst>
        <a:defRPr sz="2400" b="1">
          <a:solidFill>
            <a:schemeClr val="accent1"/>
          </a:solidFill>
          <a:effectLst>
            <a:outerShdw blurRad="38100" dist="38100" dir="2700000" algn="tl">
              <a:srgbClr val="DDDDDD"/>
            </a:outerShdw>
          </a:effectLst>
          <a:latin typeface="Signboard Regular" charset="0"/>
          <a:ea typeface="ＭＳ Ｐゴシック" charset="0"/>
        </a:defRPr>
      </a:lvl9pPr>
    </p:titleStyle>
    <p:bodyStyle>
      <a:lvl1pPr marL="365760" indent="-365760" algn="l" rtl="0" eaLnBrk="0" fontAlgn="base" hangingPunct="0">
        <a:spcBef>
          <a:spcPts val="4800"/>
        </a:spcBef>
        <a:spcAft>
          <a:spcPct val="0"/>
        </a:spcAft>
        <a:buClr>
          <a:schemeClr val="tx1"/>
        </a:buClr>
        <a:buSzPct val="65000"/>
        <a:buFont typeface="Zapf Dingbats" charset="0"/>
        <a:buChar char=""/>
        <a:defRPr sz="20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640080" indent="-274320" algn="l" rtl="0" eaLnBrk="0" fontAlgn="base" hangingPunct="0">
        <a:spcBef>
          <a:spcPts val="1200"/>
        </a:spcBef>
        <a:spcAft>
          <a:spcPct val="0"/>
        </a:spcAft>
        <a:buSzPct val="100000"/>
        <a:buChar char="–"/>
        <a:defRPr>
          <a:solidFill>
            <a:schemeClr val="tx1"/>
          </a:solidFill>
          <a:latin typeface="+mn-lt"/>
          <a:ea typeface="+mn-ea"/>
        </a:defRPr>
      </a:lvl2pPr>
      <a:lvl3pPr marL="914400" indent="-274320" algn="l" rtl="0" eaLnBrk="0" fontAlgn="base" hangingPunct="0">
        <a:spcBef>
          <a:spcPts val="600"/>
        </a:spcBef>
        <a:spcAft>
          <a:spcPct val="0"/>
        </a:spcAft>
        <a:buClr>
          <a:srgbClr val="FF00FF"/>
        </a:buClr>
        <a:buSzPct val="100000"/>
        <a:buFont typeface="Wingdings" charset="2"/>
        <a:buChar char="Ø"/>
        <a:defRPr sz="1600">
          <a:solidFill>
            <a:schemeClr val="tx1"/>
          </a:solidFill>
          <a:latin typeface="Arial"/>
          <a:ea typeface="+mn-ea"/>
          <a:cs typeface="Arial"/>
        </a:defRPr>
      </a:lvl3pPr>
      <a:lvl4pPr marL="1143000" indent="-228600" algn="l" rtl="0" eaLnBrk="0" fontAlgn="base" hangingPunct="0">
        <a:spcBef>
          <a:spcPts val="300"/>
        </a:spcBef>
        <a:spcAft>
          <a:spcPct val="0"/>
        </a:spcAft>
        <a:buSzPct val="100000"/>
        <a:buFont typeface="Courier New"/>
        <a:buChar char="o"/>
        <a:defRPr sz="1400">
          <a:solidFill>
            <a:schemeClr val="tx1"/>
          </a:solidFill>
          <a:latin typeface="Arial"/>
          <a:ea typeface="+mn-ea"/>
          <a:cs typeface="Arial"/>
        </a:defRPr>
      </a:lvl4pPr>
      <a:lvl5pPr marL="1371600" indent="-228600" algn="l" rtl="0" eaLnBrk="0" fontAlgn="base" hangingPunct="0">
        <a:spcBef>
          <a:spcPts val="0"/>
        </a:spcBef>
        <a:spcAft>
          <a:spcPct val="0"/>
        </a:spcAft>
        <a:buChar char="»"/>
        <a:defRPr sz="1400">
          <a:solidFill>
            <a:schemeClr val="tx1"/>
          </a:solidFill>
          <a:latin typeface="Times" charset="0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A552F-6764-484D-8446-980B27EB2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449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9C7D1-3FAF-4348-A214-AC2F005710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8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27037-D5F0-443F-857D-CD43BD0AE9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4642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20901-FA86-47F8-A979-6495DF7613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7590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61867-2E48-4D27-82DC-BCBE0EC6D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783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762000" y="1295400"/>
            <a:ext cx="7772400" cy="114300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outerShdw dist="135003" dir="2928844" algn="ctr" rotWithShape="0">
              <a:schemeClr val="accent1"/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800">
                <a:latin typeface="Tahoma" pitchFamily="34" charset="0"/>
                <a:hlinkClick r:id="" action="ppaction://noaction">
                  <a:snd r:embed="rId2" name="TYPE.WAV"/>
                </a:hlinkClick>
              </a:rPr>
              <a:t>Comp 3311 Database Management Systems</a:t>
            </a: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1371600" y="3886200"/>
            <a:ext cx="6477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altLang="zh-TW" dirty="0">
                <a:solidFill>
                  <a:srgbClr val="FF5050"/>
                </a:solidFill>
                <a:latin typeface="Tahoma" pitchFamily="34" charset="0"/>
              </a:rPr>
              <a:t>5. Structured Query Language </a:t>
            </a:r>
          </a:p>
          <a:p>
            <a:pPr algn="ctr">
              <a:spcBef>
                <a:spcPct val="20000"/>
              </a:spcBef>
            </a:pPr>
            <a:r>
              <a:rPr lang="en-US" altLang="zh-TW">
                <a:solidFill>
                  <a:srgbClr val="FF5050"/>
                </a:solidFill>
                <a:latin typeface="Tahoma" pitchFamily="34" charset="0"/>
              </a:rPr>
              <a:t>Exercises 5</a:t>
            </a:r>
          </a:p>
        </p:txBody>
      </p:sp>
    </p:spTree>
    <p:extLst>
      <p:ext uri="{BB962C8B-B14F-4D97-AF65-F5344CB8AC3E}">
        <p14:creationId xmlns:p14="http://schemas.microsoft.com/office/powerpoint/2010/main" val="430696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PART3 </a:t>
            </a:r>
            <a:r>
              <a:rPr lang="en-US" sz="1400" dirty="0"/>
              <a:t>(cont’d)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732623" y="2825049"/>
            <a:ext cx="5681632" cy="2551981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9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select distinct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dirty="0">
                <a:latin typeface="Arial Narrow"/>
                <a:cs typeface="Arial Narrow"/>
              </a:rPr>
              <a:t>S.sname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from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 sailor S, </a:t>
            </a:r>
            <a:r>
              <a:rPr lang="en-US" dirty="0">
                <a:latin typeface="Arial Narrow"/>
                <a:cs typeface="Arial Narrow"/>
              </a:rPr>
              <a:t>boat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dirty="0">
                <a:latin typeface="Arial Narrow"/>
                <a:cs typeface="Arial Narrow"/>
              </a:rPr>
              <a:t>B1, reserves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dirty="0">
                <a:latin typeface="Arial Narrow"/>
                <a:cs typeface="Arial Narrow"/>
              </a:rPr>
              <a:t>R1, boat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dirty="0">
                <a:latin typeface="Arial Narrow"/>
                <a:cs typeface="Arial Narrow"/>
              </a:rPr>
              <a:t>B2, reserves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dirty="0">
                <a:latin typeface="Arial Narrow"/>
                <a:cs typeface="Arial Narrow"/>
              </a:rPr>
              <a:t>R2</a:t>
            </a:r>
            <a:endParaRPr lang="en-US" baseline="-25000" dirty="0">
              <a:latin typeface="Arial Narrow"/>
              <a:cs typeface="Arial Narrow"/>
            </a:endParaRPr>
          </a:p>
          <a:p>
            <a:pPr marL="682625" indent="-682625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where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	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S.sailor_id=R1.sailor_id</a:t>
            </a:r>
          </a:p>
          <a:p>
            <a:pPr marL="682625" indent="4763">
              <a:spcBef>
                <a:spcPts val="0"/>
              </a:spcBef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and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dirty="0">
                <a:latin typeface="Arial Narrow"/>
                <a:cs typeface="Arial Narrow"/>
                <a:sym typeface="Symbol" pitchFamily="18" charset="2"/>
              </a:rPr>
              <a:t>R1.boat_id=B1.boat_id</a:t>
            </a:r>
          </a:p>
          <a:p>
            <a:pPr marL="682625" indent="4763">
              <a:spcBef>
                <a:spcPts val="0"/>
              </a:spcBef>
              <a:buNone/>
            </a:pPr>
            <a:r>
              <a:rPr lang="en-US" altLang="zh-TW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and</a:t>
            </a:r>
            <a:r>
              <a:rPr lang="en-US" altLang="zh-TW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B1.color=</a:t>
            </a:r>
            <a:r>
              <a:rPr lang="uk-UA" altLang="zh-TW" dirty="0">
                <a:latin typeface="Arial Narrow"/>
                <a:cs typeface="Arial Narrow"/>
                <a:sym typeface="Symbol" pitchFamily="18" charset="2"/>
              </a:rPr>
              <a:t>'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red</a:t>
            </a:r>
            <a:r>
              <a:rPr lang="uk-UA" altLang="zh-TW" dirty="0">
                <a:latin typeface="Arial Narrow"/>
                <a:cs typeface="Arial Narrow"/>
                <a:sym typeface="Symbol" pitchFamily="18" charset="2"/>
              </a:rPr>
              <a:t>'</a:t>
            </a:r>
            <a:endParaRPr lang="en-US" altLang="zh-TW" dirty="0">
              <a:latin typeface="Arial Narrow"/>
              <a:cs typeface="Arial Narrow"/>
              <a:sym typeface="Symbol" pitchFamily="18" charset="2"/>
            </a:endParaRPr>
          </a:p>
          <a:p>
            <a:pPr marL="682625" indent="4763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and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dirty="0">
                <a:latin typeface="Arial Narrow"/>
                <a:cs typeface="Arial Narrow"/>
                <a:sym typeface="Symbol" pitchFamily="18" charset="2"/>
              </a:rPr>
              <a:t>S.sailor_id=R2.sailor_id</a:t>
            </a:r>
          </a:p>
          <a:p>
            <a:pPr marL="682625" indent="4763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and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dirty="0">
                <a:latin typeface="Arial Narrow"/>
                <a:cs typeface="Arial Narrow"/>
                <a:sym typeface="Symbol" pitchFamily="18" charset="2"/>
              </a:rPr>
              <a:t>R2.boat_id=B2.boat_id</a:t>
            </a:r>
          </a:p>
          <a:p>
            <a:pPr marL="682625" indent="4763">
              <a:spcBef>
                <a:spcPts val="0"/>
              </a:spcBef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and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dirty="0">
                <a:latin typeface="Arial Narrow"/>
                <a:cs typeface="Arial Narrow"/>
                <a:sym typeface="Symbol" pitchFamily="18" charset="2"/>
              </a:rPr>
              <a:t>B2.color=</a:t>
            </a:r>
            <a:r>
              <a:rPr lang="uk-UA" dirty="0">
                <a:latin typeface="Arial Narrow"/>
                <a:cs typeface="Arial Narrow"/>
                <a:sym typeface="Symbol" pitchFamily="18" charset="2"/>
              </a:rPr>
              <a:t>'</a:t>
            </a:r>
            <a:r>
              <a:rPr lang="en-US" dirty="0">
                <a:latin typeface="Arial Narrow"/>
                <a:cs typeface="Arial Narrow"/>
                <a:sym typeface="Symbol" pitchFamily="18" charset="2"/>
              </a:rPr>
              <a:t>green</a:t>
            </a:r>
            <a:r>
              <a:rPr lang="uk-UA" dirty="0">
                <a:latin typeface="Arial Narrow"/>
                <a:cs typeface="Arial Narrow"/>
                <a:sym typeface="Symbol" pitchFamily="18" charset="2"/>
              </a:rPr>
              <a:t>'</a:t>
            </a:r>
            <a:r>
              <a:rPr lang="en-US" dirty="0">
                <a:latin typeface="Arial Narrow"/>
                <a:cs typeface="Arial Narrow"/>
              </a:rPr>
              <a:t>;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431713" y="4706812"/>
            <a:ext cx="5249247" cy="1660571"/>
            <a:chOff x="2441416" y="4347884"/>
            <a:chExt cx="5249247" cy="1660571"/>
          </a:xfrm>
        </p:grpSpPr>
        <p:sp>
          <p:nvSpPr>
            <p:cNvPr id="6" name="Rounded Rectangle 5"/>
            <p:cNvSpPr/>
            <p:nvPr/>
          </p:nvSpPr>
          <p:spPr bwMode="auto">
            <a:xfrm>
              <a:off x="2441416" y="4347884"/>
              <a:ext cx="2713681" cy="586548"/>
            </a:xfrm>
            <a:prstGeom prst="roundRect">
              <a:avLst/>
            </a:prstGeom>
            <a:noFill/>
            <a:ln w="25400" cap="flat" cmpd="sng" algn="ctr">
              <a:solidFill>
                <a:srgbClr val="008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rgbClr val="3319FF"/>
                </a:solidFill>
                <a:effectLst/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525300" y="5423679"/>
              <a:ext cx="2165363" cy="58477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90"/>
                  </a:solidFill>
                </a:rPr>
                <a:t>Join </a:t>
              </a:r>
              <a:r>
                <a:rPr lang="en-US" sz="1600" dirty="0">
                  <a:solidFill>
                    <a:srgbClr val="000090"/>
                  </a:solidFill>
                  <a:latin typeface="Arial Narrow"/>
                  <a:cs typeface="Arial Narrow"/>
                </a:rPr>
                <a:t>Reserves</a:t>
              </a:r>
              <a:r>
                <a:rPr lang="en-US" sz="1600" dirty="0">
                  <a:solidFill>
                    <a:srgbClr val="000090"/>
                  </a:solidFill>
                </a:rPr>
                <a:t> and </a:t>
              </a:r>
              <a:r>
                <a:rPr lang="en-US" sz="1600" dirty="0">
                  <a:solidFill>
                    <a:srgbClr val="000090"/>
                  </a:solidFill>
                  <a:latin typeface="Arial Narrow"/>
                  <a:cs typeface="Arial Narrow"/>
                </a:rPr>
                <a:t>Boat</a:t>
              </a:r>
              <a:r>
                <a:rPr lang="en-US" sz="1600" dirty="0">
                  <a:solidFill>
                    <a:srgbClr val="000090"/>
                  </a:solidFill>
                </a:rPr>
                <a:t> where color = </a:t>
              </a:r>
              <a:r>
                <a:rPr lang="uk-UA" sz="1600" dirty="0">
                  <a:latin typeface="Arial Narrow"/>
                  <a:cs typeface="Arial Narrow"/>
                  <a:sym typeface="Symbol" pitchFamily="18" charset="2"/>
                </a:rPr>
                <a:t>'</a:t>
              </a:r>
              <a:r>
                <a:rPr lang="en-US" sz="1600" dirty="0">
                  <a:solidFill>
                    <a:srgbClr val="008000"/>
                  </a:solidFill>
                </a:rPr>
                <a:t>green</a:t>
              </a:r>
              <a:r>
                <a:rPr lang="uk-UA" sz="1600" dirty="0">
                  <a:latin typeface="Arial Narrow"/>
                  <a:cs typeface="Arial Narrow"/>
                  <a:sym typeface="Symbol" pitchFamily="18" charset="2"/>
                </a:rPr>
                <a:t>'</a:t>
              </a:r>
              <a:r>
                <a:rPr lang="en-US" sz="1600" dirty="0">
                  <a:solidFill>
                    <a:srgbClr val="000090"/>
                  </a:solidFill>
                </a:rPr>
                <a:t>.</a:t>
              </a:r>
            </a:p>
          </p:txBody>
        </p:sp>
        <p:cxnSp>
          <p:nvCxnSpPr>
            <p:cNvPr id="9" name="Curved Connector 8"/>
            <p:cNvCxnSpPr>
              <a:stCxn id="7" idx="0"/>
              <a:endCxn id="6" idx="3"/>
            </p:cNvCxnSpPr>
            <p:nvPr/>
          </p:nvCxnSpPr>
          <p:spPr bwMode="auto">
            <a:xfrm rot="16200000" flipV="1">
              <a:off x="5490280" y="4305976"/>
              <a:ext cx="782521" cy="1452885"/>
            </a:xfrm>
            <a:prstGeom prst="curvedConnector2">
              <a:avLst/>
            </a:prstGeom>
            <a:solidFill>
              <a:schemeClr val="accent1"/>
            </a:solidFill>
            <a:ln w="12700" cap="flat" cmpd="sng" algn="ctr">
              <a:solidFill>
                <a:srgbClr val="008000"/>
              </a:solidFill>
              <a:prstDash val="dash"/>
              <a:round/>
              <a:headEnd type="arrow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8" name="Group 7"/>
          <p:cNvGrpSpPr/>
          <p:nvPr/>
        </p:nvGrpSpPr>
        <p:grpSpPr>
          <a:xfrm>
            <a:off x="2080927" y="3806305"/>
            <a:ext cx="3077042" cy="2549934"/>
            <a:chOff x="1199347" y="2979501"/>
            <a:chExt cx="3077042" cy="2549934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1550135" y="2979501"/>
              <a:ext cx="2726254" cy="577249"/>
            </a:xfrm>
            <a:prstGeom prst="roundRect">
              <a:avLst/>
            </a:prstGeom>
            <a:noFill/>
            <a:ln w="254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rgbClr val="3319FF"/>
                </a:solidFill>
                <a:effectLst/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99348" y="4944659"/>
              <a:ext cx="2176112" cy="58477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90"/>
                  </a:solidFill>
                </a:rPr>
                <a:t>Join </a:t>
              </a:r>
              <a:r>
                <a:rPr lang="en-US" sz="1600" dirty="0">
                  <a:solidFill>
                    <a:srgbClr val="000090"/>
                  </a:solidFill>
                  <a:latin typeface="Arial Narrow"/>
                  <a:cs typeface="Arial Narrow"/>
                </a:rPr>
                <a:t>Reserves</a:t>
              </a:r>
              <a:r>
                <a:rPr lang="en-US" sz="1600" dirty="0">
                  <a:solidFill>
                    <a:srgbClr val="000090"/>
                  </a:solidFill>
                </a:rPr>
                <a:t> and </a:t>
              </a:r>
              <a:r>
                <a:rPr lang="en-US" sz="1600" dirty="0">
                  <a:solidFill>
                    <a:srgbClr val="000090"/>
                  </a:solidFill>
                  <a:latin typeface="Arial Narrow"/>
                  <a:cs typeface="Arial Narrow"/>
                </a:rPr>
                <a:t>Boat</a:t>
              </a:r>
              <a:r>
                <a:rPr lang="en-US" sz="1600" dirty="0">
                  <a:solidFill>
                    <a:srgbClr val="000090"/>
                  </a:solidFill>
                </a:rPr>
                <a:t> where color = </a:t>
              </a:r>
              <a:r>
                <a:rPr lang="uk-UA" sz="1600" dirty="0">
                  <a:latin typeface="Arial Narrow"/>
                  <a:cs typeface="Arial Narrow"/>
                  <a:sym typeface="Symbol" pitchFamily="18" charset="2"/>
                </a:rPr>
                <a:t>'</a:t>
              </a:r>
              <a:r>
                <a:rPr lang="en-US" sz="1600" dirty="0">
                  <a:solidFill>
                    <a:srgbClr val="FF0000"/>
                  </a:solidFill>
                </a:rPr>
                <a:t>red</a:t>
              </a:r>
              <a:r>
                <a:rPr lang="uk-UA" sz="1600" dirty="0">
                  <a:latin typeface="Arial Narrow"/>
                  <a:cs typeface="Arial Narrow"/>
                  <a:sym typeface="Symbol" pitchFamily="18" charset="2"/>
                </a:rPr>
                <a:t>'</a:t>
              </a:r>
              <a:r>
                <a:rPr lang="en-US" sz="1600" dirty="0">
                  <a:solidFill>
                    <a:srgbClr val="000090"/>
                  </a:solidFill>
                </a:rPr>
                <a:t>.</a:t>
              </a:r>
            </a:p>
          </p:txBody>
        </p:sp>
        <p:cxnSp>
          <p:nvCxnSpPr>
            <p:cNvPr id="12" name="Curved Connector 11"/>
            <p:cNvCxnSpPr>
              <a:stCxn id="10" idx="1"/>
              <a:endCxn id="5" idx="1"/>
            </p:cNvCxnSpPr>
            <p:nvPr/>
          </p:nvCxnSpPr>
          <p:spPr bwMode="auto">
            <a:xfrm rot="10800000" flipH="1">
              <a:off x="1199347" y="3268127"/>
              <a:ext cx="350787" cy="1968921"/>
            </a:xfrm>
            <a:prstGeom prst="curvedConnector3">
              <a:avLst>
                <a:gd name="adj1" fmla="val -235953"/>
              </a:avLst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arrow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3" name="Group 12"/>
          <p:cNvGrpSpPr/>
          <p:nvPr/>
        </p:nvGrpSpPr>
        <p:grpSpPr>
          <a:xfrm>
            <a:off x="4780940" y="3645198"/>
            <a:ext cx="3679919" cy="914445"/>
            <a:chOff x="4790642" y="3642747"/>
            <a:chExt cx="3679919" cy="914445"/>
          </a:xfrm>
        </p:grpSpPr>
        <p:sp>
          <p:nvSpPr>
            <p:cNvPr id="14" name="TextBox 13"/>
            <p:cNvSpPr txBox="1"/>
            <p:nvPr/>
          </p:nvSpPr>
          <p:spPr>
            <a:xfrm>
              <a:off x="5926503" y="3972416"/>
              <a:ext cx="2544058" cy="58477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90"/>
                  </a:solidFill>
                </a:rPr>
                <a:t>The same sailor_id’s have to be in both results.</a:t>
              </a:r>
            </a:p>
          </p:txBody>
        </p:sp>
        <p:cxnSp>
          <p:nvCxnSpPr>
            <p:cNvPr id="16" name="Straight Arrow Connector 15"/>
            <p:cNvCxnSpPr>
              <a:stCxn id="14" idx="1"/>
            </p:cNvCxnSpPr>
            <p:nvPr/>
          </p:nvCxnSpPr>
          <p:spPr bwMode="auto">
            <a:xfrm flipH="1" flipV="1">
              <a:off x="4790642" y="3642747"/>
              <a:ext cx="1135861" cy="62205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00FF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" name="Straight Arrow Connector 17"/>
            <p:cNvCxnSpPr>
              <a:stCxn id="14" idx="1"/>
            </p:cNvCxnSpPr>
            <p:nvPr/>
          </p:nvCxnSpPr>
          <p:spPr bwMode="auto">
            <a:xfrm flipH="1">
              <a:off x="5191719" y="4264804"/>
              <a:ext cx="734784" cy="28027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00FF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20" name="Content Placeholder 2"/>
          <p:cNvSpPr txBox="1">
            <a:spLocks/>
          </p:cNvSpPr>
          <p:nvPr/>
        </p:nvSpPr>
        <p:spPr bwMode="auto">
          <a:xfrm>
            <a:off x="2147873" y="1188718"/>
            <a:ext cx="4848254" cy="705321"/>
          </a:xfrm>
          <a:prstGeom prst="rect">
            <a:avLst/>
          </a:prstGeom>
          <a:solidFill>
            <a:srgbClr val="FFFFCC"/>
          </a:solidFill>
          <a:ln>
            <a:solidFill>
              <a:srgbClr val="00009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Find the names of sailors who have reserved </a:t>
            </a:r>
            <a:r>
              <a:rPr lang="en-US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both</a:t>
            </a:r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a red </a:t>
            </a:r>
            <a:r>
              <a:rPr lang="en-US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and</a:t>
            </a:r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a green boat.</a:t>
            </a:r>
            <a:endParaRPr lang="en-US" b="1" dirty="0">
              <a:solidFill>
                <a:srgbClr val="0000FF"/>
              </a:solidFill>
              <a:sym typeface="Symbol" pitchFamily="18" charset="2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 bwMode="auto">
          <a:xfrm>
            <a:off x="2069713" y="1911096"/>
            <a:ext cx="5004574" cy="797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365125" lvl="1" indent="-365125" algn="ctr">
              <a:buClr>
                <a:srgbClr val="FF00FF"/>
              </a:buClr>
              <a:buSzPct val="120000"/>
              <a:buFont typeface="MS Reference Sans Serif" panose="020B0604030504040204" pitchFamily="34" charset="0"/>
              <a:buChar char="☞"/>
            </a:pPr>
            <a:r>
              <a:rPr lang="en-US" sz="1800" b="1" dirty="0">
                <a:solidFill>
                  <a:srgbClr val="B30019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Dustin, Lubber</a:t>
            </a:r>
          </a:p>
          <a:p>
            <a:pPr marL="365125" lvl="1" indent="-365125" algn="ctr">
              <a:buClr>
                <a:srgbClr val="FF00FF"/>
              </a:buClr>
              <a:buSzPct val="120000"/>
              <a:buFont typeface="MS Reference Sans Serif" panose="020B0604030504040204" pitchFamily="34" charset="0"/>
              <a:buChar char="☞"/>
            </a:pPr>
            <a:r>
              <a:rPr lang="en-US" sz="1800" b="1" dirty="0">
                <a:solidFill>
                  <a:srgbClr val="B30019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Hint: </a:t>
            </a:r>
            <a:r>
              <a:rPr lang="en-US" sz="1800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You need to use correlation names.</a:t>
            </a:r>
            <a:endParaRPr lang="en-US" sz="1800" b="1" dirty="0">
              <a:solidFill>
                <a:srgbClr val="0000FF"/>
              </a:solidFill>
              <a:sym typeface="Symbol" pitchFamily="18" charset="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16110" y="1341323"/>
            <a:ext cx="1259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B30019"/>
                </a:solidFill>
              </a:rPr>
              <a:t>Use </a:t>
            </a:r>
            <a:r>
              <a:rPr lang="en-US" sz="2000" b="1" dirty="0">
                <a:solidFill>
                  <a:srgbClr val="0000FF"/>
                </a:solidFill>
                <a:latin typeface="Arial Narrow"/>
                <a:cs typeface="Arial Narrow"/>
              </a:rPr>
              <a:t>Join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2916553" y="6359333"/>
            <a:ext cx="2057400" cy="365125"/>
          </a:xfrm>
          <a:prstGeom prst="rect">
            <a:avLst/>
          </a:prstGeom>
        </p:spPr>
        <p:txBody>
          <a:bodyPr/>
          <a:lstStyle/>
          <a:p>
            <a:fld id="{D1361867-2E48-4D27-82DC-BCBE0EC6D195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336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16089" y="2434775"/>
          <a:ext cx="2105979" cy="3249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3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9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356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</a:rPr>
                        <a:t>Sailor</a:t>
                      </a: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>
                          <a:solidFill>
                            <a:srgbClr val="FF0000"/>
                          </a:solidFill>
                          <a:latin typeface="Arial Narrow"/>
                          <a:cs typeface="Arial Narrow"/>
                        </a:rPr>
                        <a:t>sailor_id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sname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…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Dustin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29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Brutus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…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Lubber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…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Andy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…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58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Rusty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…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Horatio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…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Zorba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…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Horatio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…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Art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…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Bob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…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586192" y="2434775"/>
          <a:ext cx="4154488" cy="1908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3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10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15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3560">
                <a:tc gridSpan="5"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</a:rPr>
                        <a:t>R1.boat_id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</a:rPr>
                        <a:t>=B1.boat_id and B1.color=</a:t>
                      </a:r>
                      <a:r>
                        <a:rPr lang="uk-UA" sz="160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'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</a:rPr>
                        <a:t>red</a:t>
                      </a:r>
                      <a:r>
                        <a:rPr lang="uk-UA" sz="160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'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 Narrow"/>
                        <a:cs typeface="Arial Narrow"/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sailor_id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boat_id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rdate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bname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color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Interlake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red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07/10/13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Marine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red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10/11/13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Interlake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red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12/11/13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Marine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red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08/09/13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Interlake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red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4586192" y="4658907"/>
          <a:ext cx="403773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3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10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34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76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3560">
                <a:tc gridSpan="5"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Arial Narrow"/>
                          <a:cs typeface="Arial Narrow"/>
                        </a:rPr>
                        <a:t>R2.boat_id</a:t>
                      </a:r>
                      <a:r>
                        <a:rPr lang="en-US" sz="1600" b="0" baseline="0" dirty="0">
                          <a:solidFill>
                            <a:srgbClr val="000000"/>
                          </a:solidFill>
                          <a:latin typeface="Arial Narrow"/>
                          <a:cs typeface="Arial Narrow"/>
                        </a:rPr>
                        <a:t>=B2.boat_id and B2.color=</a:t>
                      </a:r>
                      <a:r>
                        <a:rPr lang="uk-UA" sz="1600" dirty="0">
                          <a:solidFill>
                            <a:srgbClr val="000000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'</a:t>
                      </a:r>
                      <a:r>
                        <a:rPr lang="en-US" sz="1600" b="0" baseline="0" dirty="0">
                          <a:solidFill>
                            <a:srgbClr val="000000"/>
                          </a:solidFill>
                          <a:latin typeface="Arial Narrow"/>
                          <a:cs typeface="Arial Narrow"/>
                        </a:rPr>
                        <a:t>green</a:t>
                      </a:r>
                      <a:r>
                        <a:rPr lang="uk-UA" sz="1600" dirty="0">
                          <a:solidFill>
                            <a:srgbClr val="000000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'</a:t>
                      </a:r>
                      <a:endParaRPr lang="en-US" sz="1600" b="0" dirty="0">
                        <a:solidFill>
                          <a:srgbClr val="000000"/>
                        </a:solidFill>
                        <a:latin typeface="Arial Narrow"/>
                        <a:cs typeface="Arial Narrow"/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sailor_id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boat_id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rdate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bname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color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08/10/13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Marine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green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06/11/13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Marine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green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08/09/13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Marine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green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686800" cy="459100"/>
          </a:xfrm>
        </p:spPr>
        <p:txBody>
          <a:bodyPr/>
          <a:lstStyle/>
          <a:p>
            <a:r>
              <a:rPr lang="en-US" dirty="0"/>
              <a:t>PART3 </a:t>
            </a:r>
            <a:r>
              <a:rPr lang="en-US" sz="1400" dirty="0"/>
              <a:t>(cont’d)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05103" y="3157967"/>
            <a:ext cx="1386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JOIN</a:t>
            </a:r>
            <a:r>
              <a:rPr lang="en-US" baseline="-25000" dirty="0">
                <a:latin typeface="Arial Narrow"/>
                <a:cs typeface="Arial Narrow"/>
                <a:sym typeface="Symbol" pitchFamily="18" charset="2"/>
              </a:rPr>
              <a:t>sailor_id</a:t>
            </a:r>
            <a:endParaRPr lang="en-US" dirty="0">
              <a:latin typeface="Arial Narrow"/>
              <a:cs typeface="Arial Narrow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29017" y="5113875"/>
            <a:ext cx="1386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JOIN</a:t>
            </a:r>
            <a:r>
              <a:rPr lang="en-US" baseline="-25000" dirty="0">
                <a:latin typeface="Arial Narrow"/>
                <a:cs typeface="Arial Narrow"/>
                <a:sym typeface="Symbol" pitchFamily="18" charset="2"/>
              </a:rPr>
              <a:t>sailor_id</a:t>
            </a:r>
            <a:endParaRPr lang="en-US" dirty="0">
              <a:latin typeface="Arial Narrow"/>
              <a:cs typeface="Arial Narrow"/>
            </a:endParaRPr>
          </a:p>
        </p:txBody>
      </p:sp>
      <p:cxnSp>
        <p:nvCxnSpPr>
          <p:cNvPr id="16" name="Straight Connector 15"/>
          <p:cNvCxnSpPr>
            <a:stCxn id="13" idx="3"/>
            <a:endCxn id="6" idx="1"/>
          </p:cNvCxnSpPr>
          <p:nvPr/>
        </p:nvCxnSpPr>
        <p:spPr bwMode="auto">
          <a:xfrm flipV="1">
            <a:off x="4191320" y="3388799"/>
            <a:ext cx="394872" cy="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Straight Connector 17"/>
          <p:cNvCxnSpPr>
            <a:stCxn id="13" idx="1"/>
            <a:endCxn id="5" idx="3"/>
          </p:cNvCxnSpPr>
          <p:nvPr/>
        </p:nvCxnSpPr>
        <p:spPr bwMode="auto">
          <a:xfrm flipH="1">
            <a:off x="2522068" y="3388800"/>
            <a:ext cx="283035" cy="67055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>
            <a:stCxn id="5" idx="3"/>
            <a:endCxn id="14" idx="1"/>
          </p:cNvCxnSpPr>
          <p:nvPr/>
        </p:nvCxnSpPr>
        <p:spPr bwMode="auto">
          <a:xfrm>
            <a:off x="2522068" y="4059359"/>
            <a:ext cx="306949" cy="128534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Connector 21"/>
          <p:cNvCxnSpPr>
            <a:stCxn id="14" idx="3"/>
            <a:endCxn id="10" idx="1"/>
          </p:cNvCxnSpPr>
          <p:nvPr/>
        </p:nvCxnSpPr>
        <p:spPr bwMode="auto">
          <a:xfrm flipV="1">
            <a:off x="4215234" y="5344707"/>
            <a:ext cx="370958" cy="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2147873" y="1188718"/>
            <a:ext cx="4848254" cy="705321"/>
          </a:xfrm>
          <a:prstGeom prst="rect">
            <a:avLst/>
          </a:prstGeom>
          <a:solidFill>
            <a:srgbClr val="FFFFCC"/>
          </a:solidFill>
          <a:ln>
            <a:solidFill>
              <a:srgbClr val="00009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Find the names of sailors who have reserved </a:t>
            </a:r>
            <a:r>
              <a:rPr lang="en-US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both</a:t>
            </a:r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a red </a:t>
            </a:r>
            <a:r>
              <a:rPr lang="en-US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and</a:t>
            </a:r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a green boat.</a:t>
            </a:r>
            <a:endParaRPr lang="en-US" b="1" dirty="0">
              <a:solidFill>
                <a:srgbClr val="0000FF"/>
              </a:solidFill>
              <a:sym typeface="Symbol" pitchFamily="18" charset="2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3480356" y="1911096"/>
            <a:ext cx="2183289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365125" lvl="1" indent="-365125">
              <a:buClr>
                <a:srgbClr val="FF00FF"/>
              </a:buClr>
              <a:buSzPct val="120000"/>
              <a:buFont typeface="MS Reference Sans Serif" panose="020B0604030504040204" pitchFamily="34" charset="0"/>
              <a:buChar char="☞"/>
            </a:pPr>
            <a:r>
              <a:rPr lang="en-US" sz="1800" b="1" dirty="0">
                <a:solidFill>
                  <a:srgbClr val="B30019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Dustin, Lubber</a:t>
            </a:r>
            <a:endParaRPr lang="en-US" sz="1800" b="1" dirty="0">
              <a:solidFill>
                <a:srgbClr val="0000FF"/>
              </a:solidFill>
              <a:sym typeface="Symbol" pitchFamily="18" charset="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6089" y="5806372"/>
            <a:ext cx="3916425" cy="584775"/>
          </a:xfrm>
          <a:prstGeom prst="rect">
            <a:avLst/>
          </a:prstGeom>
          <a:solidFill>
            <a:srgbClr val="FFFFCC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279F"/>
                </a:solidFill>
              </a:rPr>
              <a:t>Only </a:t>
            </a:r>
            <a:r>
              <a:rPr lang="en-US" sz="1600" b="1" dirty="0">
                <a:solidFill>
                  <a:srgbClr val="B30019"/>
                </a:solidFill>
              </a:rPr>
              <a:t>22</a:t>
            </a:r>
            <a:r>
              <a:rPr lang="en-US" sz="1600" b="1" dirty="0">
                <a:solidFill>
                  <a:srgbClr val="00279F"/>
                </a:solidFill>
              </a:rPr>
              <a:t> and </a:t>
            </a:r>
            <a:r>
              <a:rPr lang="en-US" sz="1600" b="1" dirty="0">
                <a:solidFill>
                  <a:srgbClr val="B30019"/>
                </a:solidFill>
              </a:rPr>
              <a:t>31</a:t>
            </a:r>
            <a:r>
              <a:rPr lang="en-US" sz="1600" b="1" dirty="0">
                <a:solidFill>
                  <a:srgbClr val="00279F"/>
                </a:solidFill>
              </a:rPr>
              <a:t> are in both join results. </a:t>
            </a:r>
            <a:r>
              <a:rPr lang="en-US" sz="1600" b="1" dirty="0">
                <a:solidFill>
                  <a:srgbClr val="B30019"/>
                </a:solidFill>
              </a:rPr>
              <a:t>64</a:t>
            </a:r>
            <a:r>
              <a:rPr lang="en-US" sz="1600" b="1" dirty="0">
                <a:solidFill>
                  <a:srgbClr val="00279F"/>
                </a:solidFill>
              </a:rPr>
              <a:t> and </a:t>
            </a:r>
            <a:r>
              <a:rPr lang="en-US" sz="1600" b="1" dirty="0">
                <a:solidFill>
                  <a:srgbClr val="B30019"/>
                </a:solidFill>
              </a:rPr>
              <a:t>74</a:t>
            </a:r>
            <a:r>
              <a:rPr lang="en-US" sz="1600" b="1" dirty="0">
                <a:solidFill>
                  <a:srgbClr val="00279F"/>
                </a:solidFill>
              </a:rPr>
              <a:t> are not in both join results.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2916553" y="6359333"/>
            <a:ext cx="2057400" cy="365125"/>
          </a:xfrm>
          <a:prstGeom prst="rect">
            <a:avLst/>
          </a:prstGeom>
        </p:spPr>
        <p:txBody>
          <a:bodyPr/>
          <a:lstStyle/>
          <a:p>
            <a:fld id="{D1361867-2E48-4D27-82DC-BCBE0EC6D195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4463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4, 5,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88720"/>
            <a:ext cx="7772400" cy="5029200"/>
          </a:xfrm>
        </p:spPr>
        <p:txBody>
          <a:bodyPr/>
          <a:lstStyle/>
          <a:p>
            <a:pPr marL="1543050" indent="-1543050">
              <a:spcBef>
                <a:spcPts val="4800"/>
              </a:spcBef>
              <a:buNone/>
            </a:pPr>
            <a:r>
              <a:rPr lang="en-US" b="1" dirty="0">
                <a:solidFill>
                  <a:srgbClr val="B30019"/>
                </a:solidFill>
              </a:rPr>
              <a:t>Exercise 4:</a:t>
            </a:r>
            <a:r>
              <a:rPr lang="en-US" dirty="0"/>
              <a:t>	</a:t>
            </a:r>
            <a:r>
              <a:rPr lang="en-US" b="1" dirty="0">
                <a:solidFill>
                  <a:srgbClr val="0000FF"/>
                </a:solidFill>
              </a:rPr>
              <a:t>Find the names of sailors who have reserved a red boat.</a:t>
            </a:r>
          </a:p>
          <a:p>
            <a:pPr marL="1543050" indent="-1543050">
              <a:spcBef>
                <a:spcPts val="4800"/>
              </a:spcBef>
              <a:buNone/>
            </a:pPr>
            <a:r>
              <a:rPr lang="en-US" b="1" dirty="0">
                <a:solidFill>
                  <a:srgbClr val="B30019"/>
                </a:solidFill>
              </a:rPr>
              <a:t>Exercise 5:</a:t>
            </a:r>
            <a:r>
              <a:rPr lang="en-US" dirty="0"/>
              <a:t>	</a:t>
            </a:r>
            <a:r>
              <a:rPr lang="en-US" b="1" dirty="0">
                <a:solidFill>
                  <a:srgbClr val="0000FF"/>
                </a:solidFill>
              </a:rPr>
              <a:t>Find the names of sailors who have </a:t>
            </a:r>
            <a:r>
              <a:rPr lang="en-US" b="1" u="sng" dirty="0">
                <a:solidFill>
                  <a:srgbClr val="0000FF"/>
                </a:solidFill>
              </a:rPr>
              <a:t>not reserved</a:t>
            </a:r>
            <a:r>
              <a:rPr lang="en-US" b="1" dirty="0">
                <a:solidFill>
                  <a:srgbClr val="0000FF"/>
                </a:solidFill>
              </a:rPr>
              <a:t> boat 103</a:t>
            </a:r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  <a:p>
            <a:pPr marL="1543050" indent="-1543050">
              <a:spcBef>
                <a:spcPts val="4800"/>
              </a:spcBef>
              <a:buNone/>
            </a:pPr>
            <a:r>
              <a:rPr lang="en-US" b="1" dirty="0">
                <a:solidFill>
                  <a:srgbClr val="B30019"/>
                </a:solidFill>
              </a:rPr>
              <a:t>Exercise 6:</a:t>
            </a:r>
            <a:r>
              <a:rPr lang="en-US" dirty="0"/>
              <a:t>	</a:t>
            </a:r>
            <a:r>
              <a:rPr lang="en-US" b="1" dirty="0">
                <a:solidFill>
                  <a:srgbClr val="0000FF"/>
                </a:solidFill>
              </a:rPr>
              <a:t>Find the ids of those sailors who have the same name</a:t>
            </a:r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2916553" y="6359333"/>
            <a:ext cx="2057400" cy="365125"/>
          </a:xfrm>
          <a:prstGeom prst="rect">
            <a:avLst/>
          </a:prstGeom>
        </p:spPr>
        <p:txBody>
          <a:bodyPr/>
          <a:lstStyle/>
          <a:p>
            <a:fld id="{D1361867-2E48-4D27-82DC-BCBE0EC6D195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9615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PART4</a:t>
            </a:r>
            <a:endParaRPr lang="en-US" sz="1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489906" y="2204163"/>
            <a:ext cx="4164189" cy="1628651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9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select distinct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sname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from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 sailor, reserves, boat</a:t>
            </a:r>
            <a:endParaRPr lang="en-US" baseline="-25000" dirty="0">
              <a:latin typeface="Arial Narrow"/>
              <a:cs typeface="Arial Narrow"/>
            </a:endParaRPr>
          </a:p>
          <a:p>
            <a:pPr marL="682625" indent="-682625">
              <a:spcBef>
                <a:spcPts val="0"/>
              </a:spcBef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where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	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sailor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.sailor_id=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reserves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.sailor_id</a:t>
            </a:r>
          </a:p>
          <a:p>
            <a:pPr marL="687388" indent="4763">
              <a:spcBef>
                <a:spcPts val="0"/>
              </a:spcBef>
              <a:buNone/>
            </a:pPr>
            <a:r>
              <a:rPr lang="en-US" altLang="zh-TW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and</a:t>
            </a:r>
            <a:r>
              <a:rPr lang="en-US" altLang="zh-TW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reserves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.boat_id=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boat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.boat_id</a:t>
            </a:r>
          </a:p>
          <a:p>
            <a:pPr marL="684213" indent="0">
              <a:spcBef>
                <a:spcPts val="0"/>
              </a:spcBef>
              <a:buNone/>
            </a:pPr>
            <a:r>
              <a:rPr lang="en-US" altLang="zh-TW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and 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color=</a:t>
            </a:r>
            <a:r>
              <a:rPr lang="mr-IN" dirty="0">
                <a:solidFill>
                  <a:schemeClr val="tx2"/>
                </a:solidFill>
                <a:latin typeface="Arial Narrow"/>
                <a:cs typeface="Arial Narrow"/>
              </a:rPr>
              <a:t>'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red</a:t>
            </a:r>
            <a:r>
              <a:rPr lang="mr-IN" dirty="0">
                <a:solidFill>
                  <a:schemeClr val="tx2"/>
                </a:solidFill>
                <a:latin typeface="Arial Narrow"/>
                <a:cs typeface="Arial Narrow"/>
              </a:rPr>
              <a:t>'</a:t>
            </a:r>
            <a:r>
              <a:rPr lang="en-US" dirty="0">
                <a:latin typeface="Arial Narrow"/>
                <a:cs typeface="Arial Narrow"/>
              </a:rPr>
              <a:t>;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3661779" y="3490085"/>
            <a:ext cx="1029964" cy="278718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3319FF"/>
              </a:solidFill>
              <a:effectLst/>
              <a:latin typeface="Helvetica" charset="0"/>
              <a:ea typeface="ＭＳ Ｐゴシック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60566" y="4351626"/>
            <a:ext cx="1266400" cy="584776"/>
          </a:xfrm>
          <a:prstGeom prst="rect">
            <a:avLst/>
          </a:prstGeom>
          <a:solidFill>
            <a:srgbClr val="FFFFCC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90"/>
                </a:solidFill>
              </a:rPr>
              <a:t>Red boats</a:t>
            </a:r>
          </a:p>
          <a:p>
            <a:pPr algn="ctr"/>
            <a:r>
              <a:rPr lang="en-US" sz="1600" dirty="0">
                <a:solidFill>
                  <a:srgbClr val="000090"/>
                </a:solidFill>
              </a:rPr>
              <a:t>= </a:t>
            </a:r>
            <a:r>
              <a:rPr lang="en-US" sz="1600" dirty="0">
                <a:solidFill>
                  <a:srgbClr val="B30019"/>
                </a:solidFill>
              </a:rPr>
              <a:t>102</a:t>
            </a:r>
            <a:r>
              <a:rPr lang="en-US" sz="1600" dirty="0">
                <a:solidFill>
                  <a:srgbClr val="000090"/>
                </a:solidFill>
              </a:rPr>
              <a:t>, </a:t>
            </a:r>
            <a:r>
              <a:rPr lang="en-US" sz="1600" dirty="0">
                <a:solidFill>
                  <a:srgbClr val="B30019"/>
                </a:solidFill>
              </a:rPr>
              <a:t>104</a:t>
            </a:r>
            <a:r>
              <a:rPr lang="en-US" sz="1600" dirty="0">
                <a:solidFill>
                  <a:srgbClr val="000090"/>
                </a:solidFill>
              </a:rPr>
              <a:t>.</a:t>
            </a:r>
          </a:p>
        </p:txBody>
      </p:sp>
      <p:cxnSp>
        <p:nvCxnSpPr>
          <p:cNvPr id="11" name="Curved Connector 10"/>
          <p:cNvCxnSpPr>
            <a:stCxn id="10" idx="0"/>
            <a:endCxn id="9" idx="2"/>
          </p:cNvCxnSpPr>
          <p:nvPr/>
        </p:nvCxnSpPr>
        <p:spPr bwMode="auto">
          <a:xfrm rot="5400000" flipH="1" flipV="1">
            <a:off x="3493852" y="3668718"/>
            <a:ext cx="582823" cy="782995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dash"/>
            <a:round/>
            <a:headEnd type="arrow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Rounded Rectangle 16"/>
          <p:cNvSpPr/>
          <p:nvPr/>
        </p:nvSpPr>
        <p:spPr bwMode="auto">
          <a:xfrm>
            <a:off x="2550160" y="2570481"/>
            <a:ext cx="4008223" cy="1231100"/>
          </a:xfrm>
          <a:prstGeom prst="roundRect">
            <a:avLst>
              <a:gd name="adj" fmla="val 4288"/>
            </a:avLst>
          </a:prstGeom>
          <a:noFill/>
          <a:ln w="25400" cap="flat" cmpd="sng" algn="ctr">
            <a:solidFill>
              <a:srgbClr val="008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3319FF"/>
              </a:solidFill>
              <a:effectLst/>
              <a:latin typeface="Helvetica" charset="0"/>
              <a:ea typeface="ＭＳ Ｐゴシック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01892" y="4351626"/>
            <a:ext cx="2058513" cy="830997"/>
          </a:xfrm>
          <a:prstGeom prst="rect">
            <a:avLst/>
          </a:prstGeom>
          <a:solidFill>
            <a:srgbClr val="FFFFCC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90"/>
                </a:solidFill>
              </a:rPr>
              <a:t>Sailors who have reserved a red boat</a:t>
            </a:r>
          </a:p>
          <a:p>
            <a:pPr algn="ctr"/>
            <a:r>
              <a:rPr lang="en-US" sz="1600" dirty="0">
                <a:solidFill>
                  <a:srgbClr val="000090"/>
                </a:solidFill>
              </a:rPr>
              <a:t>= </a:t>
            </a:r>
            <a:r>
              <a:rPr lang="en-US" sz="1600" dirty="0">
                <a:solidFill>
                  <a:srgbClr val="B30019"/>
                </a:solidFill>
              </a:rPr>
              <a:t>22</a:t>
            </a:r>
            <a:r>
              <a:rPr lang="en-US" sz="1600" dirty="0">
                <a:solidFill>
                  <a:srgbClr val="000090"/>
                </a:solidFill>
              </a:rPr>
              <a:t>, </a:t>
            </a:r>
            <a:r>
              <a:rPr lang="en-US" sz="1600" dirty="0">
                <a:solidFill>
                  <a:srgbClr val="B30019"/>
                </a:solidFill>
              </a:rPr>
              <a:t>31</a:t>
            </a:r>
            <a:r>
              <a:rPr lang="en-US" sz="1600" dirty="0">
                <a:solidFill>
                  <a:srgbClr val="000090"/>
                </a:solidFill>
              </a:rPr>
              <a:t>, </a:t>
            </a:r>
            <a:r>
              <a:rPr lang="en-US" sz="1600" dirty="0">
                <a:solidFill>
                  <a:srgbClr val="B30019"/>
                </a:solidFill>
              </a:rPr>
              <a:t>64</a:t>
            </a:r>
            <a:r>
              <a:rPr lang="en-US" sz="1600" dirty="0">
                <a:solidFill>
                  <a:srgbClr val="000090"/>
                </a:solidFill>
              </a:rPr>
              <a:t>.</a:t>
            </a:r>
          </a:p>
        </p:txBody>
      </p:sp>
      <p:cxnSp>
        <p:nvCxnSpPr>
          <p:cNvPr id="19" name="Curved Connector 18"/>
          <p:cNvCxnSpPr>
            <a:stCxn id="18" idx="0"/>
            <a:endCxn id="17" idx="2"/>
          </p:cNvCxnSpPr>
          <p:nvPr/>
        </p:nvCxnSpPr>
        <p:spPr bwMode="auto">
          <a:xfrm rot="16200000" flipV="1">
            <a:off x="4767689" y="3588165"/>
            <a:ext cx="550045" cy="976877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rgbClr val="008000"/>
            </a:solidFill>
            <a:prstDash val="dash"/>
            <a:round/>
            <a:headEnd type="arrow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1059846" y="1188720"/>
            <a:ext cx="7024308" cy="397545"/>
          </a:xfrm>
          <a:prstGeom prst="rect">
            <a:avLst/>
          </a:prstGeom>
          <a:solidFill>
            <a:srgbClr val="FFFFCC"/>
          </a:solidFill>
          <a:ln>
            <a:solidFill>
              <a:srgbClr val="00009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Find the names of sailors who have reserved a red boat.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2306958" y="1611486"/>
            <a:ext cx="453008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365125" lvl="1" indent="-365125">
              <a:buClr>
                <a:srgbClr val="FF00FF"/>
              </a:buClr>
              <a:buSzPct val="120000"/>
              <a:buFont typeface="MS Reference Sans Serif" panose="020B0604030504040204" pitchFamily="34" charset="0"/>
              <a:buChar char="☞"/>
            </a:pPr>
            <a:r>
              <a:rPr lang="en-US" sz="1800" b="1" dirty="0">
                <a:solidFill>
                  <a:srgbClr val="B30019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Dustin (22), Lubber (31), Horatio (64)</a:t>
            </a:r>
            <a:endParaRPr lang="en-US" sz="1800" b="1" dirty="0">
              <a:solidFill>
                <a:srgbClr val="B30019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2916553" y="6359333"/>
            <a:ext cx="2057400" cy="365125"/>
          </a:xfrm>
          <a:prstGeom prst="rect">
            <a:avLst/>
          </a:prstGeom>
        </p:spPr>
        <p:txBody>
          <a:bodyPr/>
          <a:lstStyle/>
          <a:p>
            <a:fld id="{D1361867-2E48-4D27-82DC-BCBE0EC6D195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857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7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"/>
          <p:cNvSpPr txBox="1">
            <a:spLocks/>
          </p:cNvSpPr>
          <p:nvPr/>
        </p:nvSpPr>
        <p:spPr bwMode="auto">
          <a:xfrm>
            <a:off x="851834" y="5213266"/>
            <a:ext cx="4418713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365125" lvl="1" indent="-365125" algn="ctr">
              <a:buClr>
                <a:srgbClr val="FF00FF"/>
              </a:buClr>
              <a:buSzPct val="120000"/>
              <a:buFont typeface="MS Reference Sans Serif" panose="020B0604030504040204" pitchFamily="34" charset="0"/>
              <a:buChar char="☞"/>
            </a:pPr>
            <a:r>
              <a:rPr lang="en-US" sz="1800" b="1" dirty="0">
                <a:solidFill>
                  <a:srgbClr val="B30019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(Brutus, 29), (Andy, 32), (Rusty, 58), (Zorba, 71), (Art, 85), (Bob, 95)</a:t>
            </a:r>
            <a:endParaRPr lang="en-US" sz="1800" b="1" dirty="0">
              <a:solidFill>
                <a:srgbClr val="B30019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1261" y="5181206"/>
            <a:ext cx="4299859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B30019"/>
                </a:solidFill>
              </a:rPr>
              <a:t>What is the result if we omit </a:t>
            </a:r>
            <a:r>
              <a:rPr lang="en-US" sz="2000" b="1" dirty="0">
                <a:solidFill>
                  <a:srgbClr val="3319FF"/>
                </a:solidFill>
              </a:rPr>
              <a:t>sailor_id</a:t>
            </a:r>
            <a:r>
              <a:rPr lang="en-US" sz="2000" b="1" dirty="0">
                <a:solidFill>
                  <a:srgbClr val="B30019"/>
                </a:solidFill>
              </a:rPr>
              <a:t> from the </a:t>
            </a:r>
            <a:r>
              <a:rPr lang="en-US" sz="2000" b="1" dirty="0">
                <a:solidFill>
                  <a:srgbClr val="3319FF"/>
                </a:solidFill>
                <a:latin typeface="Arial Narrow" charset="0"/>
                <a:ea typeface="Arial Narrow" charset="0"/>
                <a:cs typeface="Arial Narrow" charset="0"/>
              </a:rPr>
              <a:t>select</a:t>
            </a:r>
            <a:r>
              <a:rPr lang="en-US" sz="2000" b="1" dirty="0">
                <a:solidFill>
                  <a:srgbClr val="3319FF"/>
                </a:solidFill>
              </a:rPr>
              <a:t> </a:t>
            </a:r>
            <a:r>
              <a:rPr lang="en-US" sz="2000" b="1" dirty="0">
                <a:solidFill>
                  <a:srgbClr val="B30019"/>
                </a:solidFill>
              </a:rPr>
              <a:t>clauses?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PART5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329309" y="2483464"/>
            <a:ext cx="3996759" cy="2244204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9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select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dirty="0">
                <a:latin typeface="Arial Narrow"/>
                <a:cs typeface="Arial Narrow"/>
              </a:rPr>
              <a:t>sname, sailor_id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from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 sailor</a:t>
            </a:r>
            <a:endParaRPr lang="en-US" baseline="-25000" dirty="0">
              <a:latin typeface="Arial Narrow"/>
              <a:cs typeface="Arial Narrow"/>
            </a:endParaRPr>
          </a:p>
          <a:p>
            <a:pPr marL="682625" indent="-682625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minus</a:t>
            </a:r>
            <a:endParaRPr lang="en-US" altLang="zh-TW" b="1" dirty="0">
              <a:solidFill>
                <a:srgbClr val="3319FF"/>
              </a:solidFill>
              <a:latin typeface="Arial Narrow"/>
              <a:cs typeface="Arial Narrow"/>
              <a:sym typeface="Symbol" pitchFamily="18" charset="2"/>
            </a:endParaRPr>
          </a:p>
          <a:p>
            <a:pPr marL="0" indent="4763">
              <a:spcBef>
                <a:spcPts val="0"/>
              </a:spcBef>
              <a:buFont typeface="Wingdings" pitchFamily="2" charset="2"/>
              <a:buNone/>
            </a:pPr>
            <a:r>
              <a:rPr lang="en-US" altLang="zh-TW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select</a:t>
            </a:r>
            <a:r>
              <a:rPr lang="en-US" altLang="zh-TW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sname, sailor.sailor_id</a:t>
            </a:r>
          </a:p>
          <a:p>
            <a:pPr marL="0" indent="4763">
              <a:spcBef>
                <a:spcPts val="0"/>
              </a:spcBef>
              <a:buFont typeface="Wingdings" pitchFamily="2" charset="2"/>
              <a:buNone/>
            </a:pPr>
            <a:r>
              <a:rPr lang="en-US" altLang="zh-TW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from</a:t>
            </a:r>
            <a:r>
              <a:rPr lang="en-US" altLang="zh-TW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Arial Narrow"/>
                <a:cs typeface="Arial Narrow"/>
                <a:sym typeface="Symbol" pitchFamily="18" charset="2"/>
              </a:rPr>
              <a:t>sailor, reserves</a:t>
            </a:r>
          </a:p>
          <a:p>
            <a:pPr marL="0" indent="4763">
              <a:spcBef>
                <a:spcPts val="0"/>
              </a:spcBef>
              <a:buNone/>
            </a:pPr>
            <a:r>
              <a:rPr lang="en-US" altLang="zh-TW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where </a:t>
            </a:r>
            <a:r>
              <a:rPr lang="en-US" altLang="zh-TW" dirty="0">
                <a:solidFill>
                  <a:srgbClr val="000000"/>
                </a:solidFill>
                <a:latin typeface="Arial Narrow"/>
                <a:cs typeface="Arial Narrow"/>
                <a:sym typeface="Symbol" pitchFamily="18" charset="2"/>
              </a:rPr>
              <a:t>sailor.sailor_id=reserves.sailor_id</a:t>
            </a:r>
          </a:p>
          <a:p>
            <a:pPr marL="0" indent="4763">
              <a:spcBef>
                <a:spcPts val="0"/>
              </a:spcBef>
              <a:buNone/>
            </a:pPr>
            <a:r>
              <a:rPr lang="en-US" altLang="zh-TW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and 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boat_id=103</a:t>
            </a:r>
            <a:r>
              <a:rPr lang="en-US" dirty="0">
                <a:latin typeface="Arial Narrow"/>
                <a:cs typeface="Arial Narrow"/>
              </a:rPr>
              <a:t>;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362423" y="3461178"/>
            <a:ext cx="6596835" cy="1219759"/>
            <a:chOff x="1362423" y="3080834"/>
            <a:chExt cx="6596835" cy="1219759"/>
          </a:xfrm>
        </p:grpSpPr>
        <p:sp>
          <p:nvSpPr>
            <p:cNvPr id="6" name="Rounded Rectangle 5"/>
            <p:cNvSpPr/>
            <p:nvPr/>
          </p:nvSpPr>
          <p:spPr bwMode="auto">
            <a:xfrm>
              <a:off x="1362423" y="3080834"/>
              <a:ext cx="3855554" cy="1219759"/>
            </a:xfrm>
            <a:prstGeom prst="roundRect">
              <a:avLst/>
            </a:prstGeom>
            <a:noFill/>
            <a:ln w="25400" cap="flat" cmpd="sng" algn="ctr">
              <a:solidFill>
                <a:srgbClr val="008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rgbClr val="3319FF"/>
                </a:solidFill>
                <a:effectLst/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15723" y="3275215"/>
              <a:ext cx="2043535" cy="83099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90"/>
                  </a:solidFill>
                </a:rPr>
                <a:t>Sailors who have reserved boat 103: </a:t>
              </a:r>
            </a:p>
            <a:p>
              <a:pPr algn="ctr"/>
              <a:r>
                <a:rPr lang="en-US" sz="1600" dirty="0">
                  <a:solidFill>
                    <a:srgbClr val="B30019"/>
                  </a:solidFill>
                </a:rPr>
                <a:t>22</a:t>
              </a:r>
              <a:r>
                <a:rPr lang="en-US" sz="1600" dirty="0">
                  <a:solidFill>
                    <a:srgbClr val="000090"/>
                  </a:solidFill>
                </a:rPr>
                <a:t>, </a:t>
              </a:r>
              <a:r>
                <a:rPr lang="en-US" sz="1600" dirty="0">
                  <a:solidFill>
                    <a:srgbClr val="B30019"/>
                  </a:solidFill>
                </a:rPr>
                <a:t>31</a:t>
              </a:r>
              <a:r>
                <a:rPr lang="en-US" sz="1600" dirty="0">
                  <a:solidFill>
                    <a:srgbClr val="000090"/>
                  </a:solidFill>
                </a:rPr>
                <a:t>, </a:t>
              </a:r>
              <a:r>
                <a:rPr lang="en-US" sz="1600" dirty="0">
                  <a:solidFill>
                    <a:srgbClr val="B30019"/>
                  </a:solidFill>
                </a:rPr>
                <a:t>74</a:t>
              </a:r>
              <a:r>
                <a:rPr lang="en-US" sz="1600" dirty="0">
                  <a:solidFill>
                    <a:srgbClr val="000090"/>
                  </a:solidFill>
                </a:rPr>
                <a:t>.</a:t>
              </a:r>
            </a:p>
          </p:txBody>
        </p:sp>
        <p:cxnSp>
          <p:nvCxnSpPr>
            <p:cNvPr id="8" name="Curved Connector 7"/>
            <p:cNvCxnSpPr>
              <a:stCxn id="7" idx="1"/>
              <a:endCxn id="6" idx="3"/>
            </p:cNvCxnSpPr>
            <p:nvPr/>
          </p:nvCxnSpPr>
          <p:spPr bwMode="auto">
            <a:xfrm rot="10800000">
              <a:off x="5217977" y="3690714"/>
              <a:ext cx="697746" cy="12700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12700" cap="flat" cmpd="sng" algn="ctr">
              <a:solidFill>
                <a:srgbClr val="008000"/>
              </a:solidFill>
              <a:prstDash val="dash"/>
              <a:round/>
              <a:headEnd type="arrow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1" name="Group 10"/>
          <p:cNvGrpSpPr/>
          <p:nvPr/>
        </p:nvGrpSpPr>
        <p:grpSpPr>
          <a:xfrm>
            <a:off x="1362423" y="2433164"/>
            <a:ext cx="6618430" cy="830997"/>
            <a:chOff x="1362423" y="2052820"/>
            <a:chExt cx="6618430" cy="830997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1362423" y="2150794"/>
              <a:ext cx="2359320" cy="635048"/>
            </a:xfrm>
            <a:prstGeom prst="roundRect">
              <a:avLst/>
            </a:prstGeom>
            <a:noFill/>
            <a:ln w="254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rgbClr val="3319FF"/>
                </a:solidFill>
                <a:effectLst/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94128" y="2052820"/>
              <a:ext cx="2086725" cy="83099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90"/>
                  </a:solidFill>
                </a:rPr>
                <a:t>All sailors:</a:t>
              </a:r>
            </a:p>
            <a:p>
              <a:pPr algn="ctr"/>
              <a:r>
                <a:rPr lang="en-US" sz="1600" dirty="0">
                  <a:solidFill>
                    <a:srgbClr val="B30019"/>
                  </a:solidFill>
                </a:rPr>
                <a:t>22</a:t>
              </a:r>
              <a:r>
                <a:rPr lang="en-US" sz="1600" dirty="0">
                  <a:solidFill>
                    <a:srgbClr val="000090"/>
                  </a:solidFill>
                </a:rPr>
                <a:t>, </a:t>
              </a:r>
              <a:r>
                <a:rPr lang="en-US" sz="1600" dirty="0">
                  <a:solidFill>
                    <a:srgbClr val="B30019"/>
                  </a:solidFill>
                </a:rPr>
                <a:t>29</a:t>
              </a:r>
              <a:r>
                <a:rPr lang="en-US" sz="1600" dirty="0">
                  <a:solidFill>
                    <a:srgbClr val="000090"/>
                  </a:solidFill>
                </a:rPr>
                <a:t>, </a:t>
              </a:r>
              <a:r>
                <a:rPr lang="en-US" sz="1600" dirty="0">
                  <a:solidFill>
                    <a:srgbClr val="B30019"/>
                  </a:solidFill>
                </a:rPr>
                <a:t>31</a:t>
              </a:r>
              <a:r>
                <a:rPr lang="en-US" sz="1600" dirty="0">
                  <a:solidFill>
                    <a:srgbClr val="000090"/>
                  </a:solidFill>
                </a:rPr>
                <a:t>, </a:t>
              </a:r>
              <a:r>
                <a:rPr lang="en-US" sz="1600" dirty="0">
                  <a:solidFill>
                    <a:srgbClr val="B30019"/>
                  </a:solidFill>
                </a:rPr>
                <a:t>32</a:t>
              </a:r>
              <a:r>
                <a:rPr lang="en-US" sz="1600" dirty="0">
                  <a:solidFill>
                    <a:srgbClr val="000090"/>
                  </a:solidFill>
                </a:rPr>
                <a:t>, </a:t>
              </a:r>
              <a:r>
                <a:rPr lang="en-US" sz="1600" dirty="0">
                  <a:solidFill>
                    <a:srgbClr val="B30019"/>
                  </a:solidFill>
                </a:rPr>
                <a:t>58</a:t>
              </a:r>
              <a:r>
                <a:rPr lang="en-US" sz="1600" dirty="0">
                  <a:solidFill>
                    <a:srgbClr val="000090"/>
                  </a:solidFill>
                </a:rPr>
                <a:t>, </a:t>
              </a:r>
              <a:r>
                <a:rPr lang="en-US" sz="1600" dirty="0">
                  <a:solidFill>
                    <a:srgbClr val="B30019"/>
                  </a:solidFill>
                </a:rPr>
                <a:t>64</a:t>
              </a:r>
              <a:r>
                <a:rPr lang="en-US" sz="1600" dirty="0">
                  <a:solidFill>
                    <a:srgbClr val="000090"/>
                  </a:solidFill>
                </a:rPr>
                <a:t>, </a:t>
              </a:r>
              <a:r>
                <a:rPr lang="en-US" sz="1600" dirty="0">
                  <a:solidFill>
                    <a:srgbClr val="B30019"/>
                  </a:solidFill>
                </a:rPr>
                <a:t>71</a:t>
              </a:r>
              <a:r>
                <a:rPr lang="en-US" sz="1600" dirty="0">
                  <a:solidFill>
                    <a:srgbClr val="000090"/>
                  </a:solidFill>
                </a:rPr>
                <a:t>, </a:t>
              </a:r>
              <a:r>
                <a:rPr lang="en-US" sz="1600" dirty="0">
                  <a:solidFill>
                    <a:srgbClr val="B30019"/>
                  </a:solidFill>
                </a:rPr>
                <a:t>74</a:t>
              </a:r>
              <a:r>
                <a:rPr lang="en-US" sz="1600" dirty="0">
                  <a:solidFill>
                    <a:srgbClr val="000090"/>
                  </a:solidFill>
                </a:rPr>
                <a:t>, </a:t>
              </a:r>
              <a:r>
                <a:rPr lang="en-US" sz="1600" dirty="0">
                  <a:solidFill>
                    <a:srgbClr val="B30019"/>
                  </a:solidFill>
                </a:rPr>
                <a:t>85</a:t>
              </a:r>
              <a:r>
                <a:rPr lang="en-US" sz="1600" dirty="0">
                  <a:solidFill>
                    <a:srgbClr val="000090"/>
                  </a:solidFill>
                </a:rPr>
                <a:t>, </a:t>
              </a:r>
              <a:r>
                <a:rPr lang="en-US" sz="1600" dirty="0">
                  <a:solidFill>
                    <a:srgbClr val="B30019"/>
                  </a:solidFill>
                </a:rPr>
                <a:t>95</a:t>
              </a:r>
            </a:p>
          </p:txBody>
        </p:sp>
        <p:cxnSp>
          <p:nvCxnSpPr>
            <p:cNvPr id="10" name="Curved Connector 9"/>
            <p:cNvCxnSpPr>
              <a:stCxn id="9" idx="1"/>
              <a:endCxn id="5" idx="3"/>
            </p:cNvCxnSpPr>
            <p:nvPr/>
          </p:nvCxnSpPr>
          <p:spPr bwMode="auto">
            <a:xfrm rot="10800000">
              <a:off x="3721744" y="2468319"/>
              <a:ext cx="2172385" cy="1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arrow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4" name="TextBox 13"/>
          <p:cNvSpPr txBox="1"/>
          <p:nvPr/>
        </p:nvSpPr>
        <p:spPr>
          <a:xfrm>
            <a:off x="5702791" y="5094118"/>
            <a:ext cx="2469398" cy="830997"/>
          </a:xfrm>
          <a:prstGeom prst="rect">
            <a:avLst/>
          </a:prstGeom>
          <a:solidFill>
            <a:srgbClr val="FFFFCC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90"/>
                </a:solidFill>
              </a:rPr>
              <a:t>Sailors who have not reserved boat 103:</a:t>
            </a:r>
          </a:p>
          <a:p>
            <a:pPr algn="ctr"/>
            <a:r>
              <a:rPr lang="en-US" sz="1600" dirty="0">
                <a:solidFill>
                  <a:srgbClr val="B30019"/>
                </a:solidFill>
              </a:rPr>
              <a:t>29, 32, 58, 64, 71, 85, 95</a:t>
            </a:r>
            <a:r>
              <a:rPr lang="en-US" sz="1600" dirty="0"/>
              <a:t>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787449" y="3290583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</a:rPr>
              <a:t>–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785245" y="4621060"/>
            <a:ext cx="3044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</a:rPr>
              <a:t>=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472321" y="1188719"/>
            <a:ext cx="8199359" cy="397545"/>
          </a:xfrm>
          <a:prstGeom prst="rect">
            <a:avLst/>
          </a:prstGeom>
          <a:solidFill>
            <a:srgbClr val="FFFFCC"/>
          </a:solidFill>
          <a:ln>
            <a:solidFill>
              <a:srgbClr val="00009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Find the names and ids of sailors who have </a:t>
            </a:r>
            <a:r>
              <a:rPr lang="en-US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not reserved</a:t>
            </a:r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boat 103.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1649520" y="1611486"/>
            <a:ext cx="5844960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365125" lvl="1" indent="-365125" algn="ctr">
              <a:buClr>
                <a:srgbClr val="FF00FF"/>
              </a:buClr>
              <a:buSzPct val="120000"/>
              <a:buFont typeface="MS Reference Sans Serif" panose="020B0604030504040204" pitchFamily="34" charset="0"/>
              <a:buChar char="☞"/>
            </a:pPr>
            <a:r>
              <a:rPr lang="en-US" sz="1800" b="1" dirty="0">
                <a:solidFill>
                  <a:srgbClr val="B30019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(Brutus, 29), (Andy, 32), (Rusty, 58), (Horatio, 64), (Zorba, 71), (Art, 85), (Bob, 95)</a:t>
            </a:r>
            <a:endParaRPr lang="en-US" sz="1800" b="1" dirty="0">
              <a:solidFill>
                <a:srgbClr val="B30019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2916553" y="6359333"/>
            <a:ext cx="2057400" cy="365125"/>
          </a:xfrm>
          <a:prstGeom prst="rect">
            <a:avLst/>
          </a:prstGeom>
        </p:spPr>
        <p:txBody>
          <a:bodyPr/>
          <a:lstStyle/>
          <a:p>
            <a:fld id="{D1361867-2E48-4D27-82DC-BCBE0EC6D195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4753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" grpId="0" animBg="1"/>
      <p:bldP spid="3" grpId="1" animBg="1"/>
      <p:bldP spid="14" grpId="0" animBg="1"/>
      <p:bldP spid="19" grpId="0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PART5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574171" y="2489200"/>
            <a:ext cx="3995659" cy="1320874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9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select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dirty="0">
                <a:latin typeface="Arial Narrow"/>
                <a:cs typeface="Arial Narrow"/>
              </a:rPr>
              <a:t>sname, sailor.sailor_id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from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 sailor, reserves</a:t>
            </a:r>
            <a:endParaRPr lang="en-US" baseline="-25000" dirty="0">
              <a:latin typeface="Arial Narrow"/>
              <a:cs typeface="Arial Narrow"/>
            </a:endParaRPr>
          </a:p>
          <a:p>
            <a:pPr marL="682625" indent="-682625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where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	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sailor.sailor_id=reserves.sailor_id</a:t>
            </a:r>
            <a:endParaRPr lang="en-US" altLang="zh-TW" b="1" dirty="0">
              <a:solidFill>
                <a:srgbClr val="3319FF"/>
              </a:solidFill>
              <a:latin typeface="Arial Narrow"/>
              <a:cs typeface="Arial Narrow"/>
              <a:sym typeface="Symbol" pitchFamily="18" charset="2"/>
            </a:endParaRPr>
          </a:p>
          <a:p>
            <a:pPr marL="685800" indent="4763">
              <a:spcBef>
                <a:spcPts val="0"/>
              </a:spcBef>
              <a:buNone/>
            </a:pPr>
            <a:r>
              <a:rPr lang="en-US" altLang="zh-TW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and 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boat_id&lt;&gt;103</a:t>
            </a:r>
            <a:r>
              <a:rPr lang="en-US" dirty="0">
                <a:latin typeface="Arial Narrow"/>
                <a:cs typeface="Arial Narrow"/>
              </a:rPr>
              <a:t>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21280" y="2856798"/>
            <a:ext cx="5657519" cy="2426330"/>
            <a:chOff x="2621280" y="2470718"/>
            <a:chExt cx="5657519" cy="2426330"/>
          </a:xfrm>
        </p:grpSpPr>
        <p:sp>
          <p:nvSpPr>
            <p:cNvPr id="6" name="Rounded Rectangle 5"/>
            <p:cNvSpPr/>
            <p:nvPr/>
          </p:nvSpPr>
          <p:spPr bwMode="auto">
            <a:xfrm>
              <a:off x="2621280" y="2470718"/>
              <a:ext cx="3870960" cy="902678"/>
            </a:xfrm>
            <a:prstGeom prst="roundRect">
              <a:avLst>
                <a:gd name="adj" fmla="val 7663"/>
              </a:avLst>
            </a:prstGeom>
            <a:noFill/>
            <a:ln w="254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rgbClr val="3319FF"/>
                </a:solidFill>
                <a:effectLst/>
                <a:latin typeface="Helvetica" charset="0"/>
                <a:ea typeface="ＭＳ Ｐゴシック" charset="0"/>
              </a:endParaRPr>
            </a:p>
          </p:txBody>
        </p:sp>
        <p:cxnSp>
          <p:nvCxnSpPr>
            <p:cNvPr id="8" name="Curved Connector 7"/>
            <p:cNvCxnSpPr>
              <a:stCxn id="14" idx="0"/>
              <a:endCxn id="6" idx="3"/>
            </p:cNvCxnSpPr>
            <p:nvPr/>
          </p:nvCxnSpPr>
          <p:spPr bwMode="auto">
            <a:xfrm rot="16200000" flipV="1">
              <a:off x="6426678" y="2987620"/>
              <a:ext cx="897773" cy="766648"/>
            </a:xfrm>
            <a:prstGeom prst="curvedConnector2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arrow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4" name="TextBox 13"/>
            <p:cNvSpPr txBox="1"/>
            <p:nvPr/>
          </p:nvSpPr>
          <p:spPr>
            <a:xfrm>
              <a:off x="6238977" y="3819830"/>
              <a:ext cx="2039822" cy="1077218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B30019"/>
                  </a:solidFill>
                </a:rPr>
                <a:t>(Dustin, 22)</a:t>
              </a:r>
              <a:r>
                <a:rPr lang="en-US" sz="1600" dirty="0">
                  <a:solidFill>
                    <a:srgbClr val="000090"/>
                  </a:solidFill>
                </a:rPr>
                <a:t>, </a:t>
              </a:r>
              <a:r>
                <a:rPr lang="en-US" sz="1600" dirty="0">
                  <a:solidFill>
                    <a:srgbClr val="B30019"/>
                  </a:solidFill>
                </a:rPr>
                <a:t>(Lubber, 31)</a:t>
              </a:r>
              <a:r>
                <a:rPr lang="en-US" sz="1600" dirty="0"/>
                <a:t>,</a:t>
              </a:r>
              <a:r>
                <a:rPr lang="en-US" sz="1600" dirty="0">
                  <a:solidFill>
                    <a:srgbClr val="000090"/>
                  </a:solidFill>
                </a:rPr>
                <a:t> </a:t>
              </a:r>
              <a:r>
                <a:rPr lang="en-US" sz="1600" dirty="0">
                  <a:solidFill>
                    <a:srgbClr val="B30019"/>
                  </a:solidFill>
                </a:rPr>
                <a:t>(Horatio, 64)</a:t>
              </a:r>
            </a:p>
            <a:p>
              <a:pPr algn="ctr"/>
              <a:r>
                <a:rPr lang="en-US" sz="1600" dirty="0">
                  <a:solidFill>
                    <a:srgbClr val="000000"/>
                  </a:solidFill>
                </a:rPr>
                <a:t>which is not correct!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572896" y="2918805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472321" y="1188719"/>
            <a:ext cx="8199359" cy="397545"/>
          </a:xfrm>
          <a:prstGeom prst="rect">
            <a:avLst/>
          </a:prstGeom>
          <a:solidFill>
            <a:srgbClr val="FFFFCC"/>
          </a:solidFill>
          <a:ln>
            <a:solidFill>
              <a:srgbClr val="00009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Find the names and ids of sailors who have </a:t>
            </a:r>
            <a:r>
              <a:rPr lang="en-US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not reserved</a:t>
            </a:r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boat 103.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66304" y="2641806"/>
            <a:ext cx="14266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B30019"/>
                </a:solidFill>
              </a:rPr>
              <a:t>Is this a correct solution?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1649520" y="1611486"/>
            <a:ext cx="5844960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365125" lvl="1" indent="-365125" algn="ctr">
              <a:buClr>
                <a:srgbClr val="FF00FF"/>
              </a:buClr>
              <a:buSzPct val="120000"/>
              <a:buFont typeface="MS Reference Sans Serif" panose="020B0604030504040204" pitchFamily="34" charset="0"/>
              <a:buChar char="☞"/>
            </a:pPr>
            <a:r>
              <a:rPr lang="en-US" sz="1800" b="1" dirty="0">
                <a:solidFill>
                  <a:srgbClr val="B30019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(Brutus, 29), (Andy, 32), (Rusty, 58), (Horatio, 64), (Zorba, 71), (Art, 85), (Bob, 95)</a:t>
            </a:r>
            <a:endParaRPr lang="en-US" sz="1800" b="1" dirty="0">
              <a:solidFill>
                <a:srgbClr val="B30019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2916553" y="6359333"/>
            <a:ext cx="2057400" cy="365125"/>
          </a:xfrm>
          <a:prstGeom prst="rect">
            <a:avLst/>
          </a:prstGeom>
        </p:spPr>
        <p:txBody>
          <a:bodyPr/>
          <a:lstStyle/>
          <a:p>
            <a:fld id="{D1361867-2E48-4D27-82DC-BCBE0EC6D195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052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PART6</a:t>
            </a:r>
            <a:endParaRPr lang="en-US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241981" y="3157586"/>
          <a:ext cx="2625407" cy="3249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3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70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356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Narrow" charset="0"/>
                          <a:ea typeface="Arial Narrow" charset="0"/>
                          <a:cs typeface="Arial Narrow" charset="0"/>
                        </a:rPr>
                        <a:t>S1</a:t>
                      </a: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 charset="0"/>
                          <a:ea typeface="Arial Narrow" charset="0"/>
                          <a:cs typeface="Arial Narrow" charset="0"/>
                        </a:rPr>
                        <a:t>sailor_id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 charset="0"/>
                          <a:ea typeface="Arial Narrow" charset="0"/>
                          <a:cs typeface="Arial Narrow" charset="0"/>
                        </a:rPr>
                        <a:t>sname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 charset="0"/>
                          <a:ea typeface="Arial Narrow" charset="0"/>
                          <a:cs typeface="Arial Narrow" charset="0"/>
                        </a:rPr>
                        <a:t>rating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 charset="0"/>
                          <a:ea typeface="Arial Narrow" charset="0"/>
                          <a:cs typeface="Arial Narrow" charset="0"/>
                        </a:rPr>
                        <a:t>age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Dustin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29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Brutus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Lubber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Andy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58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Rusty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Horatio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Zorba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Horatio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Art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Bob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025004" y="3157586"/>
          <a:ext cx="2625407" cy="3249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3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70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356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Narrow" charset="0"/>
                          <a:ea typeface="Arial Narrow" charset="0"/>
                          <a:cs typeface="Arial Narrow" charset="0"/>
                        </a:rPr>
                        <a:t>S2</a:t>
                      </a: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 charset="0"/>
                          <a:ea typeface="Arial Narrow" charset="0"/>
                          <a:cs typeface="Arial Narrow" charset="0"/>
                        </a:rPr>
                        <a:t>sailor_id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 charset="0"/>
                          <a:ea typeface="Arial Narrow" charset="0"/>
                          <a:cs typeface="Arial Narrow" charset="0"/>
                        </a:rPr>
                        <a:t>sname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 charset="0"/>
                          <a:ea typeface="Arial Narrow" charset="0"/>
                          <a:cs typeface="Arial Narrow" charset="0"/>
                        </a:rPr>
                        <a:t>rating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 charset="0"/>
                          <a:ea typeface="Arial Narrow" charset="0"/>
                          <a:cs typeface="Arial Narrow" charset="0"/>
                        </a:rPr>
                        <a:t>age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Dustin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29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Brutus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Lubber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Andy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58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Rusty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Horatio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Zorba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Horatio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Art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Bob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914891" y="4580436"/>
            <a:ext cx="10626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sym typeface="Symbol" pitchFamily="18" charset="2"/>
              </a:rPr>
              <a:t>JOIN</a:t>
            </a:r>
            <a:r>
              <a:rPr lang="en-US" sz="1600" baseline="-25000" dirty="0">
                <a:sym typeface="Symbol" pitchFamily="18" charset="2"/>
              </a:rPr>
              <a:t>sname</a:t>
            </a:r>
            <a:endParaRPr lang="en-US" sz="16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632812" y="1700263"/>
            <a:ext cx="3814545" cy="1320874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9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select</a:t>
            </a:r>
            <a:r>
              <a:rPr lang="en-US" dirty="0">
                <a:latin typeface="Arial Narrow"/>
                <a:cs typeface="Arial Narrow"/>
              </a:rPr>
              <a:t> S1.sailor_id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from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 sailor S1, sailor S2</a:t>
            </a:r>
            <a:endParaRPr lang="en-US" baseline="-25000" dirty="0">
              <a:latin typeface="Arial Narrow"/>
              <a:cs typeface="Arial Narrow"/>
            </a:endParaRPr>
          </a:p>
          <a:p>
            <a:pPr marL="682625" indent="-682625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where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	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S1.sname=S2.sname</a:t>
            </a:r>
          </a:p>
          <a:p>
            <a:pPr marL="741363" indent="-5080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and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dirty="0">
                <a:latin typeface="Arial Narrow"/>
                <a:cs typeface="Arial Narrow"/>
                <a:sym typeface="Symbol" pitchFamily="18" charset="2"/>
              </a:rPr>
              <a:t>S1.sailor_id&lt;&gt;S2.sailor_id;</a:t>
            </a:r>
            <a:endParaRPr lang="en-US" dirty="0">
              <a:latin typeface="Arial Narrow"/>
              <a:cs typeface="Arial Narrow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60246" y="4580436"/>
            <a:ext cx="3044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</a:rPr>
              <a:t>=</a:t>
            </a:r>
            <a:endParaRPr lang="en-US" sz="16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1159849" y="1188720"/>
            <a:ext cx="6824308" cy="397545"/>
          </a:xfrm>
          <a:prstGeom prst="rect">
            <a:avLst/>
          </a:prstGeom>
          <a:solidFill>
            <a:srgbClr val="FFFFCC"/>
          </a:solidFill>
          <a:ln>
            <a:solidFill>
              <a:srgbClr val="00009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1547813" indent="-1547813" algn="ctr"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Find the </a:t>
            </a:r>
            <a:r>
              <a:rPr lang="en-US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ids</a:t>
            </a:r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of those sailors who have the same name.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5581089" y="1700263"/>
            <a:ext cx="1891764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365125" lvl="1" indent="-365125">
              <a:buClr>
                <a:srgbClr val="FF00FF"/>
              </a:buClr>
              <a:buSzPct val="120000"/>
              <a:buFont typeface="MS Reference Sans Serif" panose="020B0604030504040204" pitchFamily="34" charset="0"/>
              <a:buChar char="☞"/>
            </a:pPr>
            <a:r>
              <a:rPr lang="en-US" sz="1800" b="1" dirty="0">
                <a:solidFill>
                  <a:srgbClr val="B30019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64 (Horatio), 74 (Horatio)</a:t>
            </a:r>
            <a:endParaRPr lang="en-US" sz="1800" b="1" dirty="0">
              <a:solidFill>
                <a:srgbClr val="B30019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2916553" y="6359333"/>
            <a:ext cx="2057400" cy="365125"/>
          </a:xfrm>
          <a:prstGeom prst="rect">
            <a:avLst/>
          </a:prstGeom>
        </p:spPr>
        <p:txBody>
          <a:bodyPr/>
          <a:lstStyle/>
          <a:p>
            <a:fld id="{D1361867-2E48-4D27-82DC-BCBE0EC6D195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4136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700804" y="2493648"/>
          <a:ext cx="5761675" cy="3785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4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3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8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61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45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83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61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3560">
                <a:tc gridSpan="7"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 Narrow" charset="0"/>
                          <a:ea typeface="Arial Narrow" charset="0"/>
                          <a:cs typeface="Arial Narrow" charset="0"/>
                        </a:rPr>
                        <a:t>S1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Arial Narrow" charset="0"/>
                          <a:ea typeface="Arial Narrow" charset="0"/>
                          <a:cs typeface="Arial Narrow" charset="0"/>
                        </a:rPr>
                        <a:t> JOIN</a:t>
                      </a:r>
                      <a:r>
                        <a:rPr lang="en-US" sz="1600" b="0" baseline="-25000" dirty="0">
                          <a:solidFill>
                            <a:schemeClr val="tx1"/>
                          </a:solidFill>
                          <a:latin typeface="Arial Narrow" charset="0"/>
                          <a:ea typeface="Arial Narrow" charset="0"/>
                          <a:cs typeface="Arial Narrow" charset="0"/>
                        </a:rPr>
                        <a:t>sname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 Narrow" charset="0"/>
                          <a:ea typeface="Arial Narrow" charset="0"/>
                          <a:cs typeface="Arial Narrow" charset="0"/>
                        </a:rPr>
                        <a:t> S2</a:t>
                      </a: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 charset="0"/>
                          <a:ea typeface="Arial Narrow" charset="0"/>
                          <a:cs typeface="Arial Narrow" charset="0"/>
                        </a:rPr>
                        <a:t>S1.sailor_id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 charset="0"/>
                          <a:ea typeface="Arial Narrow" charset="0"/>
                          <a:cs typeface="Arial Narrow" charset="0"/>
                        </a:rPr>
                        <a:t>sname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 charset="0"/>
                          <a:ea typeface="Arial Narrow" charset="0"/>
                          <a:cs typeface="Arial Narrow" charset="0"/>
                        </a:rPr>
                        <a:t>S1.rating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 charset="0"/>
                          <a:ea typeface="Arial Narrow" charset="0"/>
                          <a:cs typeface="Arial Narrow" charset="0"/>
                        </a:rPr>
                        <a:t>S1.age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 charset="0"/>
                          <a:ea typeface="Arial Narrow" charset="0"/>
                          <a:cs typeface="Arial Narrow" charset="0"/>
                        </a:rPr>
                        <a:t>S2.sailor_id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 charset="0"/>
                          <a:ea typeface="Arial Narrow" charset="0"/>
                          <a:cs typeface="Arial Narrow" charset="0"/>
                        </a:rPr>
                        <a:t>S2.rating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 charset="0"/>
                          <a:ea typeface="Arial Narrow" charset="0"/>
                          <a:cs typeface="Arial Narrow" charset="0"/>
                        </a:rPr>
                        <a:t>S2.age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Dustin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29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Brutus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29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Lubber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Andy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58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Rusty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58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Horatio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Horatio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Zorba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Horatio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Horatio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Art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Bob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700804" y="2493648"/>
          <a:ext cx="5761675" cy="3785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4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3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8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61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45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83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61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3560">
                <a:tc gridSpan="7"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 Narrow" charset="0"/>
                          <a:ea typeface="Arial Narrow" charset="0"/>
                          <a:cs typeface="Arial Narrow" charset="0"/>
                        </a:rPr>
                        <a:t>S1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Arial Narrow" charset="0"/>
                          <a:ea typeface="Arial Narrow" charset="0"/>
                          <a:cs typeface="Arial Narrow" charset="0"/>
                        </a:rPr>
                        <a:t> JOIN</a:t>
                      </a:r>
                      <a:r>
                        <a:rPr lang="en-US" sz="1600" b="0" baseline="-25000" dirty="0">
                          <a:solidFill>
                            <a:schemeClr val="tx1"/>
                          </a:solidFill>
                          <a:latin typeface="Arial Narrow" charset="0"/>
                          <a:ea typeface="Arial Narrow" charset="0"/>
                          <a:cs typeface="Arial Narrow" charset="0"/>
                        </a:rPr>
                        <a:t>sname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 Narrow" charset="0"/>
                          <a:ea typeface="Arial Narrow" charset="0"/>
                          <a:cs typeface="Arial Narrow" charset="0"/>
                        </a:rPr>
                        <a:t> S2</a:t>
                      </a: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 charset="0"/>
                          <a:ea typeface="Arial Narrow" charset="0"/>
                          <a:cs typeface="Arial Narrow" charset="0"/>
                        </a:rPr>
                        <a:t>S1.sailor_id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 charset="0"/>
                          <a:ea typeface="Arial Narrow" charset="0"/>
                          <a:cs typeface="Arial Narrow" charset="0"/>
                        </a:rPr>
                        <a:t>sname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 charset="0"/>
                          <a:ea typeface="Arial Narrow" charset="0"/>
                          <a:cs typeface="Arial Narrow" charset="0"/>
                        </a:rPr>
                        <a:t>S1.rating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 charset="0"/>
                          <a:ea typeface="Arial Narrow" charset="0"/>
                          <a:cs typeface="Arial Narrow" charset="0"/>
                        </a:rPr>
                        <a:t>S1.age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 charset="0"/>
                          <a:ea typeface="Arial Narrow" charset="0"/>
                          <a:cs typeface="Arial Narrow" charset="0"/>
                        </a:rPr>
                        <a:t>S2.sailor_id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 charset="0"/>
                          <a:ea typeface="Arial Narrow" charset="0"/>
                          <a:cs typeface="Arial Narrow" charset="0"/>
                        </a:rPr>
                        <a:t>S2.rating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 charset="0"/>
                          <a:ea typeface="Arial Narrow" charset="0"/>
                          <a:cs typeface="Arial Narrow" charset="0"/>
                        </a:rPr>
                        <a:t>S2.age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Dustin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29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Brutus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29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Lubber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Andy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58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Rusty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58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Horatio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Horatio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Zorba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Horatio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Horatio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Art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Bob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PART6 </a:t>
            </a:r>
            <a:r>
              <a:rPr lang="en-US" sz="1400" dirty="0"/>
              <a:t>(cont’d)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85800" y="1638150"/>
            <a:ext cx="4979276" cy="803614"/>
          </a:xfrm>
        </p:spPr>
        <p:txBody>
          <a:bodyPr/>
          <a:lstStyle/>
          <a:p>
            <a:pPr marL="731520" lvl="1" indent="-365760" algn="ctr">
              <a:buClr>
                <a:srgbClr val="FF00FF"/>
              </a:buClr>
              <a:buSzPct val="120000"/>
              <a:buFont typeface="MS Reference Sans Serif" panose="020B0604030504040204" pitchFamily="34" charset="0"/>
              <a:buChar char="☞"/>
            </a:pPr>
            <a:r>
              <a:rPr lang="en-US" b="1" dirty="0">
                <a:solidFill>
                  <a:srgbClr val="B30019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Apply</a:t>
            </a:r>
            <a:r>
              <a:rPr lang="en-US" dirty="0">
                <a:solidFill>
                  <a:srgbClr val="B30019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dirty="0">
                <a:latin typeface="Arial Narrow"/>
                <a:cs typeface="Arial Narrow"/>
                <a:sym typeface="Symbol" pitchFamily="18" charset="2"/>
              </a:rPr>
              <a:t>S1.sailor_id&lt;&gt;S2.sailor_id</a:t>
            </a:r>
          </a:p>
          <a:p>
            <a:pPr marL="731520" lvl="1" indent="-365760" algn="ctr">
              <a:spcBef>
                <a:spcPts val="1200"/>
              </a:spcBef>
              <a:buClr>
                <a:srgbClr val="FF00FF"/>
              </a:buClr>
              <a:buSzPct val="120000"/>
              <a:buFont typeface="MS Reference Sans Serif" panose="020B0604030504040204" pitchFamily="34" charset="0"/>
              <a:buChar char="☞"/>
            </a:pPr>
            <a:r>
              <a:rPr lang="en-US" b="1" dirty="0">
                <a:solidFill>
                  <a:srgbClr val="B30019"/>
                </a:solidFill>
                <a:cs typeface="Arial Narrow"/>
                <a:sym typeface="Symbol" pitchFamily="18" charset="2"/>
              </a:rPr>
              <a:t>Apply</a:t>
            </a:r>
            <a:r>
              <a:rPr lang="en-US" dirty="0">
                <a:solidFill>
                  <a:srgbClr val="B30019"/>
                </a:solidFill>
                <a:cs typeface="Arial Narrow"/>
                <a:sym typeface="Symbol" pitchFamily="18" charset="2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select</a:t>
            </a:r>
            <a:r>
              <a:rPr lang="en-US" dirty="0">
                <a:latin typeface="Arial Narrow"/>
                <a:cs typeface="Arial Narrow"/>
              </a:rPr>
              <a:t> S1.sailor_id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970904" y="4643350"/>
            <a:ext cx="449215" cy="1096853"/>
            <a:chOff x="1778991" y="4645338"/>
            <a:chExt cx="449215" cy="1096853"/>
          </a:xfrm>
        </p:grpSpPr>
        <p:sp>
          <p:nvSpPr>
            <p:cNvPr id="7" name="Oval 6"/>
            <p:cNvSpPr/>
            <p:nvPr/>
          </p:nvSpPr>
          <p:spPr bwMode="auto">
            <a:xfrm>
              <a:off x="1782565" y="4645338"/>
              <a:ext cx="445641" cy="289637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rgbClr val="3319FF"/>
                </a:solidFill>
                <a:effectLst/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1778991" y="5452554"/>
              <a:ext cx="445641" cy="289637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rgbClr val="3319FF"/>
                </a:solidFill>
                <a:effectLst/>
                <a:latin typeface="Helvetica" charset="0"/>
                <a:ea typeface="ＭＳ Ｐゴシック" charset="0"/>
              </a:endParaRPr>
            </a:p>
          </p:txBody>
        </p:sp>
      </p:grp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1159849" y="1188720"/>
            <a:ext cx="6824308" cy="397545"/>
          </a:xfrm>
          <a:prstGeom prst="rect">
            <a:avLst/>
          </a:prstGeom>
          <a:solidFill>
            <a:srgbClr val="FFFFCC"/>
          </a:solidFill>
          <a:ln>
            <a:solidFill>
              <a:srgbClr val="00009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1547813" indent="-1547813" algn="ctr"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Find the </a:t>
            </a:r>
            <a:r>
              <a:rPr lang="en-US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ids</a:t>
            </a:r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of those sailors who have the same name.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5581089" y="1700263"/>
            <a:ext cx="1891764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365125" lvl="1" indent="-365125">
              <a:buClr>
                <a:srgbClr val="FF00FF"/>
              </a:buClr>
              <a:buSzPct val="120000"/>
              <a:buFont typeface="MS Reference Sans Serif" panose="020B0604030504040204" pitchFamily="34" charset="0"/>
              <a:buChar char="☞"/>
            </a:pPr>
            <a:r>
              <a:rPr lang="en-US" sz="1800" b="1" dirty="0">
                <a:solidFill>
                  <a:srgbClr val="B30019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64 (Horatio), 74 (Horatio)</a:t>
            </a:r>
            <a:endParaRPr lang="en-US" sz="1800" b="1" dirty="0">
              <a:solidFill>
                <a:srgbClr val="B30019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2916553" y="6359333"/>
            <a:ext cx="2057400" cy="365125"/>
          </a:xfrm>
          <a:prstGeom prst="rect">
            <a:avLst/>
          </a:prstGeom>
        </p:spPr>
        <p:txBody>
          <a:bodyPr/>
          <a:lstStyle/>
          <a:p>
            <a:fld id="{D1361867-2E48-4D27-82DC-BCBE0EC6D195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4912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69842"/>
            <a:ext cx="7772400" cy="900350"/>
          </a:xfrm>
        </p:spPr>
        <p:txBody>
          <a:bodyPr/>
          <a:lstStyle/>
          <a:p>
            <a:r>
              <a:rPr lang="en-US" dirty="0"/>
              <a:t>Question1 Relational Algebra to SQL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2916553" y="6359333"/>
            <a:ext cx="2057400" cy="365125"/>
          </a:xfrm>
          <a:prstGeom prst="rect">
            <a:avLst/>
          </a:prstGeom>
        </p:spPr>
        <p:txBody>
          <a:bodyPr/>
          <a:lstStyle/>
          <a:p>
            <a:fld id="{D1361867-2E48-4D27-82DC-BCBE0EC6D195}" type="slidenum">
              <a:rPr lang="en-GB" smtClean="0"/>
              <a:t>2</a:t>
            </a:fld>
            <a:endParaRPr lang="en-GB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29615" y="1461135"/>
            <a:ext cx="79248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65760" indent="-36576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Zapf Dingbats" charset="0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kern="0" dirty="0"/>
              <a:t>Let R(A,B,C) and S(D,E,F) be two union compatible relation schemas. Convert the following algebra expressions to SQL (for simplicity, you can omit </a:t>
            </a:r>
            <a:r>
              <a:rPr lang="en-US" sz="1600" kern="0" dirty="0">
                <a:solidFill>
                  <a:srgbClr val="FF0000"/>
                </a:solidFill>
              </a:rPr>
              <a:t>DISTINCT</a:t>
            </a:r>
            <a:r>
              <a:rPr lang="en-US" sz="1600" kern="0" dirty="0"/>
              <a:t>):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AU" sz="1600" kern="0" dirty="0">
                <a:sym typeface="Symbol" pitchFamily="18" charset="2"/>
              </a:rPr>
              <a:t>1] </a:t>
            </a:r>
            <a:r>
              <a:rPr lang="en-US" sz="1600" kern="0" baseline="-25000" dirty="0"/>
              <a:t>A</a:t>
            </a:r>
            <a:r>
              <a:rPr lang="en-US" sz="1600" kern="0" dirty="0"/>
              <a:t>R 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1600" kern="0" dirty="0"/>
              <a:t>2] </a:t>
            </a:r>
            <a:r>
              <a:rPr lang="en-AU" sz="1600" kern="0" dirty="0">
                <a:sym typeface="Symbol" pitchFamily="18" charset="2"/>
              </a:rPr>
              <a:t></a:t>
            </a:r>
            <a:r>
              <a:rPr lang="en-US" sz="1600" kern="0" baseline="-25000" dirty="0"/>
              <a:t>C=12</a:t>
            </a:r>
            <a:r>
              <a:rPr lang="en-US" sz="1600" kern="0" dirty="0"/>
              <a:t>R 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1600" kern="0" dirty="0"/>
              <a:t>3] </a:t>
            </a:r>
            <a:r>
              <a:rPr lang="en-AU" sz="1600" kern="0" dirty="0">
                <a:sym typeface="Symbol" pitchFamily="18" charset="2"/>
              </a:rPr>
              <a:t></a:t>
            </a:r>
            <a:r>
              <a:rPr lang="en-US" sz="1600" kern="0" baseline="-25000" dirty="0"/>
              <a:t>A,F</a:t>
            </a:r>
            <a:r>
              <a:rPr lang="en-US" sz="1600" kern="0" dirty="0"/>
              <a:t>(R        </a:t>
            </a:r>
            <a:r>
              <a:rPr lang="en-US" sz="1600" kern="0" baseline="-25000" dirty="0"/>
              <a:t>C=D </a:t>
            </a:r>
            <a:r>
              <a:rPr lang="en-US" sz="1600" kern="0" dirty="0"/>
              <a:t>S) 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1600" kern="0" dirty="0"/>
              <a:t>4] </a:t>
            </a:r>
            <a:r>
              <a:rPr lang="en-AU" sz="1600" kern="0" dirty="0">
                <a:sym typeface="Symbol" pitchFamily="18" charset="2"/>
              </a:rPr>
              <a:t></a:t>
            </a:r>
            <a:r>
              <a:rPr lang="en-US" sz="1600" kern="0" baseline="-25000" dirty="0"/>
              <a:t>A</a:t>
            </a:r>
            <a:r>
              <a:rPr lang="en-US" sz="1600" kern="0" dirty="0"/>
              <a:t>R - </a:t>
            </a:r>
            <a:r>
              <a:rPr lang="en-AU" sz="1600" kern="0" dirty="0">
                <a:sym typeface="Symbol" pitchFamily="18" charset="2"/>
              </a:rPr>
              <a:t></a:t>
            </a:r>
            <a:r>
              <a:rPr lang="en-US" sz="1600" kern="0" baseline="-25000" dirty="0"/>
              <a:t>D</a:t>
            </a:r>
            <a:r>
              <a:rPr lang="en-US" sz="1600" kern="0" dirty="0"/>
              <a:t>S</a:t>
            </a:r>
          </a:p>
        </p:txBody>
      </p:sp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1647644" y="3424192"/>
            <a:ext cx="304800" cy="215899"/>
            <a:chOff x="1104" y="2064"/>
            <a:chExt cx="192" cy="144"/>
          </a:xfrm>
        </p:grpSpPr>
        <p:sp>
          <p:nvSpPr>
            <p:cNvPr id="8" name="Line 10"/>
            <p:cNvSpPr>
              <a:spLocks noChangeShapeType="1"/>
            </p:cNvSpPr>
            <p:nvPr/>
          </p:nvSpPr>
          <p:spPr bwMode="auto">
            <a:xfrm>
              <a:off x="1104" y="2064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auto">
            <a:xfrm flipV="1">
              <a:off x="1104" y="2064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Line 12"/>
            <p:cNvSpPr>
              <a:spLocks noChangeShapeType="1"/>
            </p:cNvSpPr>
            <p:nvPr/>
          </p:nvSpPr>
          <p:spPr bwMode="auto">
            <a:xfrm>
              <a:off x="1296" y="2064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1104" y="2064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7046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69842"/>
            <a:ext cx="7772400" cy="900350"/>
          </a:xfrm>
        </p:spPr>
        <p:txBody>
          <a:bodyPr/>
          <a:lstStyle/>
          <a:p>
            <a:r>
              <a:rPr lang="en-US" dirty="0"/>
              <a:t>Question1 Relational Algebra to SQL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2916553" y="6359333"/>
            <a:ext cx="2057400" cy="365125"/>
          </a:xfrm>
          <a:prstGeom prst="rect">
            <a:avLst/>
          </a:prstGeom>
        </p:spPr>
        <p:txBody>
          <a:bodyPr/>
          <a:lstStyle/>
          <a:p>
            <a:fld id="{D1361867-2E48-4D27-82DC-BCBE0EC6D195}" type="slidenum">
              <a:rPr lang="en-GB" smtClean="0"/>
              <a:t>3</a:t>
            </a:fld>
            <a:endParaRPr lang="en-GB" dirty="0"/>
          </a:p>
        </p:txBody>
      </p:sp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1693364" y="3492772"/>
            <a:ext cx="304800" cy="215899"/>
            <a:chOff x="1104" y="2064"/>
            <a:chExt cx="192" cy="144"/>
          </a:xfrm>
        </p:grpSpPr>
        <p:sp>
          <p:nvSpPr>
            <p:cNvPr id="8" name="Line 10"/>
            <p:cNvSpPr>
              <a:spLocks noChangeShapeType="1"/>
            </p:cNvSpPr>
            <p:nvPr/>
          </p:nvSpPr>
          <p:spPr bwMode="auto">
            <a:xfrm>
              <a:off x="1104" y="2064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auto">
            <a:xfrm flipV="1">
              <a:off x="1104" y="2064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Line 12"/>
            <p:cNvSpPr>
              <a:spLocks noChangeShapeType="1"/>
            </p:cNvSpPr>
            <p:nvPr/>
          </p:nvSpPr>
          <p:spPr bwMode="auto">
            <a:xfrm>
              <a:off x="1296" y="2064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1104" y="2064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752475" y="1581150"/>
            <a:ext cx="79248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Zapf Dingbats" charset="0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kern="0" dirty="0"/>
              <a:t>Let R(A,B,C) and S(D,E,F) be two union compatible relation schemas. Convert the following algebra expressions to SQL (for simplicity, you can omit </a:t>
            </a:r>
            <a:r>
              <a:rPr lang="en-US" sz="1600" kern="0" dirty="0">
                <a:solidFill>
                  <a:srgbClr val="FF0000"/>
                </a:solidFill>
              </a:rPr>
              <a:t>DISTINCT</a:t>
            </a:r>
            <a:r>
              <a:rPr lang="en-US" sz="1600" kern="0" dirty="0"/>
              <a:t>):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AU" sz="1600" kern="0" dirty="0">
                <a:sym typeface="Symbol" pitchFamily="18" charset="2"/>
              </a:rPr>
              <a:t>1] </a:t>
            </a:r>
            <a:r>
              <a:rPr lang="en-US" sz="1600" kern="0" baseline="-25000" dirty="0"/>
              <a:t>A</a:t>
            </a:r>
            <a:r>
              <a:rPr lang="en-US" sz="1600" kern="0" dirty="0"/>
              <a:t>R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1600" kern="0" dirty="0"/>
              <a:t>	SELECT A FROM R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1600" kern="0" dirty="0"/>
              <a:t>2] </a:t>
            </a:r>
            <a:r>
              <a:rPr lang="en-AU" sz="1600" kern="0" dirty="0">
                <a:sym typeface="Symbol" pitchFamily="18" charset="2"/>
              </a:rPr>
              <a:t></a:t>
            </a:r>
            <a:r>
              <a:rPr lang="en-US" sz="1600" kern="0" baseline="-25000" dirty="0"/>
              <a:t>C=12</a:t>
            </a:r>
            <a:r>
              <a:rPr lang="en-US" sz="1600" kern="0" dirty="0"/>
              <a:t>R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1600" kern="0" dirty="0"/>
              <a:t>	SELECT *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1600" kern="0" dirty="0"/>
              <a:t>     FROM R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1600" kern="0" dirty="0"/>
              <a:t>	WHERE C=12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1600" kern="0" dirty="0"/>
              <a:t>3] </a:t>
            </a:r>
            <a:r>
              <a:rPr lang="en-AU" sz="1600" kern="0" dirty="0">
                <a:sym typeface="Symbol" pitchFamily="18" charset="2"/>
              </a:rPr>
              <a:t></a:t>
            </a:r>
            <a:r>
              <a:rPr lang="en-US" sz="1600" kern="0" baseline="-25000" dirty="0"/>
              <a:t>A,F</a:t>
            </a:r>
            <a:r>
              <a:rPr lang="en-US" sz="1600" kern="0" dirty="0"/>
              <a:t>(R        </a:t>
            </a:r>
            <a:r>
              <a:rPr lang="en-US" sz="1600" kern="0" baseline="-25000" dirty="0"/>
              <a:t>C=D </a:t>
            </a:r>
            <a:r>
              <a:rPr lang="en-US" sz="1600" kern="0" dirty="0"/>
              <a:t>S)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1600" kern="0" dirty="0"/>
              <a:t>	SELECT A,F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1600" kern="0" dirty="0"/>
              <a:t>	FROM R, S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1600" kern="0" dirty="0"/>
              <a:t>	WHERE C=D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1600" kern="0" dirty="0"/>
              <a:t>4] </a:t>
            </a:r>
            <a:r>
              <a:rPr lang="en-AU" sz="1600" kern="0" dirty="0">
                <a:sym typeface="Symbol" pitchFamily="18" charset="2"/>
              </a:rPr>
              <a:t></a:t>
            </a:r>
            <a:r>
              <a:rPr lang="en-US" sz="1600" kern="0" baseline="-25000" dirty="0"/>
              <a:t>A</a:t>
            </a:r>
            <a:r>
              <a:rPr lang="en-US" sz="1600" kern="0" dirty="0"/>
              <a:t>R - </a:t>
            </a:r>
            <a:r>
              <a:rPr lang="en-AU" sz="1600" kern="0" dirty="0">
                <a:sym typeface="Symbol" pitchFamily="18" charset="2"/>
              </a:rPr>
              <a:t></a:t>
            </a:r>
            <a:r>
              <a:rPr lang="en-US" sz="1600" kern="0" baseline="-25000" dirty="0"/>
              <a:t>D</a:t>
            </a:r>
            <a:r>
              <a:rPr lang="en-US" sz="1600" kern="0" dirty="0"/>
              <a:t>S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1600" kern="0" dirty="0"/>
              <a:t>	SELECT A FROM R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1600" kern="0" dirty="0"/>
              <a:t>	EXCEPT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1600" kern="0" dirty="0"/>
              <a:t>	SELECT D FROM S</a:t>
            </a:r>
          </a:p>
        </p:txBody>
      </p:sp>
    </p:spTree>
    <p:extLst>
      <p:ext uri="{BB962C8B-B14F-4D97-AF65-F5344CB8AC3E}">
        <p14:creationId xmlns:p14="http://schemas.microsoft.com/office/powerpoint/2010/main" val="1811879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194" y="300355"/>
            <a:ext cx="8315325" cy="822960"/>
          </a:xfrm>
        </p:spPr>
        <p:txBody>
          <a:bodyPr/>
          <a:lstStyle/>
          <a:p>
            <a:r>
              <a:rPr lang="en-US" dirty="0"/>
              <a:t>Question 2: EXAMPLE RELATIONAL SCHEMA AND DATABASE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82769" y="2733673"/>
          <a:ext cx="2898458" cy="3249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3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50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3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356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</a:rPr>
                        <a:t>Sailor</a:t>
                      </a: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>
                          <a:solidFill>
                            <a:srgbClr val="FF0000"/>
                          </a:solidFill>
                          <a:latin typeface="Arial Narrow"/>
                          <a:cs typeface="Arial Narrow"/>
                        </a:rPr>
                        <a:t>sailor_id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sname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rating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age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Dustin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29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Brutus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Lubber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Andy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58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Rusty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Horatio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Zorba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Horatio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Art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Bob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3517041" y="2962220"/>
          <a:ext cx="2626678" cy="3249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3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10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356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</a:rPr>
                        <a:t>Reserves</a:t>
                      </a: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>
                          <a:solidFill>
                            <a:srgbClr val="FF0000"/>
                          </a:solidFill>
                          <a:latin typeface="Arial Narrow"/>
                          <a:cs typeface="Arial Narrow"/>
                        </a:rPr>
                        <a:t>sailor_id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>
                          <a:solidFill>
                            <a:srgbClr val="FF0000"/>
                          </a:solidFill>
                          <a:latin typeface="Arial Narrow"/>
                          <a:cs typeface="Arial Narrow"/>
                        </a:rPr>
                        <a:t>boat_id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>
                          <a:solidFill>
                            <a:srgbClr val="FF0000"/>
                          </a:solidFill>
                          <a:latin typeface="Arial Narrow"/>
                          <a:cs typeface="Arial Narrow"/>
                        </a:rPr>
                        <a:t>rdate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08/10/13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07/10/13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10/11/13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06/11/13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12/11/13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05/09/13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08/09/13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08/09/13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379534" y="2733673"/>
          <a:ext cx="2409190" cy="1639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1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4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356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</a:rPr>
                        <a:t>Boat</a:t>
                      </a: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>
                          <a:solidFill>
                            <a:srgbClr val="FF0000"/>
                          </a:solidFill>
                          <a:latin typeface="Arial Narrow"/>
                          <a:cs typeface="Arial Narrow"/>
                        </a:rPr>
                        <a:t>boat_id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bname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color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Interlake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blue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Interlake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red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Clipper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green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Marine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red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828162" y="1277620"/>
            <a:ext cx="3487677" cy="1372294"/>
          </a:xfrm>
        </p:spPr>
        <p:txBody>
          <a:bodyPr/>
          <a:lstStyle/>
          <a:p>
            <a:pPr marL="0" indent="0" eaLnBrk="1" hangingPunct="1">
              <a:spcBef>
                <a:spcPts val="1200"/>
              </a:spcBef>
              <a:buFontTx/>
              <a:buNone/>
            </a:pPr>
            <a:r>
              <a:rPr lang="en-US" dirty="0">
                <a:latin typeface="Arial Narrow"/>
                <a:cs typeface="Arial Narrow"/>
              </a:rPr>
              <a:t>Sailor(</a:t>
            </a:r>
            <a:r>
              <a:rPr lang="en-US" u="sng" dirty="0">
                <a:solidFill>
                  <a:srgbClr val="FF0000"/>
                </a:solidFill>
                <a:latin typeface="Arial Narrow"/>
                <a:cs typeface="Arial Narrow"/>
              </a:rPr>
              <a:t>sailor_id</a:t>
            </a:r>
            <a:r>
              <a:rPr lang="en-US" dirty="0">
                <a:latin typeface="Arial Narrow"/>
                <a:cs typeface="Arial Narrow"/>
              </a:rPr>
              <a:t>, sname, rating, age)</a:t>
            </a:r>
          </a:p>
          <a:p>
            <a:pPr marL="0" indent="0" eaLnBrk="1" hangingPunct="1">
              <a:spcBef>
                <a:spcPts val="1200"/>
              </a:spcBef>
              <a:buFontTx/>
              <a:buNone/>
            </a:pPr>
            <a:r>
              <a:rPr lang="en-US" dirty="0">
                <a:latin typeface="Arial Narrow"/>
                <a:cs typeface="Arial Narrow"/>
              </a:rPr>
              <a:t>Boat(</a:t>
            </a:r>
            <a:r>
              <a:rPr lang="en-US" u="sng" dirty="0">
                <a:solidFill>
                  <a:srgbClr val="FF0000"/>
                </a:solidFill>
                <a:latin typeface="Arial Narrow"/>
                <a:cs typeface="Arial Narrow"/>
              </a:rPr>
              <a:t>boat_id</a:t>
            </a:r>
            <a:r>
              <a:rPr lang="en-US" dirty="0">
                <a:latin typeface="Arial Narrow"/>
                <a:cs typeface="Arial Narrow"/>
              </a:rPr>
              <a:t>, bname, color)</a:t>
            </a:r>
          </a:p>
          <a:p>
            <a:pPr marL="0" indent="0" eaLnBrk="1" hangingPunct="1">
              <a:spcBef>
                <a:spcPts val="1200"/>
              </a:spcBef>
              <a:buFontTx/>
              <a:buNone/>
            </a:pPr>
            <a:r>
              <a:rPr lang="en-US" dirty="0">
                <a:latin typeface="Arial Narrow"/>
                <a:cs typeface="Arial Narrow"/>
              </a:rPr>
              <a:t>Reserves(</a:t>
            </a:r>
            <a:r>
              <a:rPr lang="en-US" u="sng" dirty="0">
                <a:solidFill>
                  <a:srgbClr val="FF0000"/>
                </a:solidFill>
                <a:latin typeface="Arial Narrow"/>
                <a:cs typeface="Arial Narrow"/>
              </a:rPr>
              <a:t>sailor_id, boat_id, rdate</a:t>
            </a:r>
            <a:r>
              <a:rPr lang="en-US" dirty="0">
                <a:latin typeface="Arial Narrow"/>
                <a:cs typeface="Arial Narrow"/>
              </a:rPr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2916553" y="6359333"/>
            <a:ext cx="2057400" cy="365125"/>
          </a:xfrm>
          <a:prstGeom prst="rect">
            <a:avLst/>
          </a:prstGeom>
        </p:spPr>
        <p:txBody>
          <a:bodyPr/>
          <a:lstStyle/>
          <a:p>
            <a:fld id="{D1361867-2E48-4D27-82DC-BCBE0EC6D195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4576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PART1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411280" y="2230488"/>
            <a:ext cx="4094068" cy="1320874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9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select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dirty="0">
                <a:latin typeface="Arial Narrow"/>
                <a:cs typeface="Arial Narrow"/>
              </a:rPr>
              <a:t>sname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from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 sailor, </a:t>
            </a:r>
            <a:r>
              <a:rPr lang="en-US" dirty="0">
                <a:latin typeface="Arial Narrow"/>
                <a:cs typeface="Arial Narrow"/>
              </a:rPr>
              <a:t>reserves</a:t>
            </a:r>
            <a:endParaRPr lang="en-US" baseline="-25000" dirty="0">
              <a:latin typeface="Arial Narrow"/>
              <a:cs typeface="Arial Narrow"/>
            </a:endParaRPr>
          </a:p>
          <a:p>
            <a:pPr marL="682625" indent="-682625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where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	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sailor.sailor_id=reserves.sailor_id</a:t>
            </a:r>
          </a:p>
          <a:p>
            <a:pPr marL="682625" indent="4763">
              <a:spcBef>
                <a:spcPts val="0"/>
              </a:spcBef>
              <a:buNone/>
            </a:pPr>
            <a:r>
              <a:rPr lang="en-US" altLang="zh-TW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and</a:t>
            </a:r>
            <a:r>
              <a:rPr lang="en-US" altLang="zh-TW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boat_id=</a:t>
            </a:r>
            <a:r>
              <a:rPr lang="ru-RU" altLang="zh-TW" dirty="0">
                <a:latin typeface="Arial Narrow"/>
                <a:cs typeface="Arial Narrow"/>
                <a:sym typeface="Symbol" pitchFamily="18" charset="2"/>
              </a:rPr>
              <a:t>103</a:t>
            </a:r>
            <a:r>
              <a:rPr lang="en-US" dirty="0">
                <a:latin typeface="Arial Narrow"/>
                <a:cs typeface="Arial Narrow"/>
              </a:rPr>
              <a:t>;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152395" y="1188720"/>
            <a:ext cx="6839211" cy="397545"/>
          </a:xfrm>
          <a:solidFill>
            <a:srgbClr val="FFFFCC"/>
          </a:solidFill>
          <a:ln>
            <a:solidFill>
              <a:srgbClr val="000090"/>
            </a:solidFill>
          </a:ln>
        </p:spPr>
        <p:txBody>
          <a:bodyPr wrap="none">
            <a:spAutoFit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Find the </a:t>
            </a:r>
            <a:r>
              <a:rPr lang="en-US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names</a:t>
            </a:r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of sailors who have reserved boat 103.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3012279" y="1611486"/>
            <a:ext cx="3119443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365125" lvl="1" indent="-365125">
              <a:buClr>
                <a:srgbClr val="FF00FF"/>
              </a:buClr>
              <a:buSzPct val="120000"/>
              <a:buFont typeface="MS Reference Sans Serif" panose="020B0604030504040204" pitchFamily="34" charset="0"/>
              <a:buChar char="☞"/>
            </a:pPr>
            <a:r>
              <a:rPr lang="en-US" sz="1800" b="1" dirty="0">
                <a:solidFill>
                  <a:srgbClr val="B30019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Dustin, Lubber, Horatio</a:t>
            </a:r>
            <a:endParaRPr lang="en-US" sz="1800" b="1" dirty="0">
              <a:solidFill>
                <a:srgbClr val="B30019"/>
              </a:solidFill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1453669" y="2590802"/>
            <a:ext cx="3880331" cy="609598"/>
          </a:xfrm>
          <a:prstGeom prst="roundRect">
            <a:avLst>
              <a:gd name="adj" fmla="val 8519"/>
            </a:avLst>
          </a:prstGeom>
          <a:noFill/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3319FF"/>
              </a:solidFill>
              <a:effectLst/>
              <a:latin typeface="Helvetica" charset="0"/>
              <a:ea typeface="ＭＳ Ｐゴシック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2157054" y="3241894"/>
            <a:ext cx="1648030" cy="252789"/>
          </a:xfrm>
          <a:prstGeom prst="roundRect">
            <a:avLst>
              <a:gd name="adj" fmla="val 8519"/>
            </a:avLst>
          </a:prstGeom>
          <a:noFill/>
          <a:ln w="254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3319FF"/>
              </a:solidFill>
              <a:effectLst/>
              <a:latin typeface="Helvetica" charset="0"/>
              <a:ea typeface="ＭＳ Ｐゴシック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26126" y="2230488"/>
            <a:ext cx="1665479" cy="830997"/>
          </a:xfrm>
          <a:prstGeom prst="rect">
            <a:avLst/>
          </a:prstGeom>
          <a:solidFill>
            <a:srgbClr val="FFFFCC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90"/>
                </a:solidFill>
              </a:rPr>
              <a:t>Join Sailor, and Reserves on sailor_id.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43712" y="3317416"/>
            <a:ext cx="1647894" cy="830997"/>
          </a:xfrm>
          <a:prstGeom prst="rect">
            <a:avLst/>
          </a:prstGeom>
          <a:solidFill>
            <a:srgbClr val="FFFFCC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90"/>
                </a:solidFill>
              </a:rPr>
              <a:t>Keep only those tuples whose boat_id is 103.</a:t>
            </a:r>
          </a:p>
        </p:txBody>
      </p:sp>
      <p:cxnSp>
        <p:nvCxnSpPr>
          <p:cNvPr id="11" name="Straight Arrow Connector 10"/>
          <p:cNvCxnSpPr>
            <a:stCxn id="6" idx="3"/>
            <a:endCxn id="9" idx="1"/>
          </p:cNvCxnSpPr>
          <p:nvPr/>
        </p:nvCxnSpPr>
        <p:spPr bwMode="auto">
          <a:xfrm flipV="1">
            <a:off x="5334000" y="2645987"/>
            <a:ext cx="992126" cy="24961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>
            <a:stCxn id="8" idx="3"/>
            <a:endCxn id="10" idx="1"/>
          </p:cNvCxnSpPr>
          <p:nvPr/>
        </p:nvCxnSpPr>
        <p:spPr bwMode="auto">
          <a:xfrm>
            <a:off x="3805084" y="3368289"/>
            <a:ext cx="2538628" cy="36462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B05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2916553" y="6359333"/>
            <a:ext cx="2057400" cy="365125"/>
          </a:xfrm>
          <a:prstGeom prst="rect">
            <a:avLst/>
          </a:prstGeom>
        </p:spPr>
        <p:txBody>
          <a:bodyPr/>
          <a:lstStyle/>
          <a:p>
            <a:fld id="{D1361867-2E48-4D27-82DC-BCBE0EC6D195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2657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PART2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1397997" y="2643091"/>
            <a:ext cx="4144082" cy="1628651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9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select distinct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sailor.</a:t>
            </a:r>
            <a:r>
              <a:rPr lang="en-US" dirty="0">
                <a:latin typeface="Arial Narrow"/>
                <a:cs typeface="Arial Narrow"/>
              </a:rPr>
              <a:t>sailor_id, sname 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from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 sailor, </a:t>
            </a:r>
            <a:r>
              <a:rPr lang="en-US" dirty="0">
                <a:latin typeface="Arial Narrow"/>
                <a:cs typeface="Arial Narrow"/>
              </a:rPr>
              <a:t>boat, reserves</a:t>
            </a:r>
            <a:endParaRPr lang="en-US" baseline="-25000" dirty="0">
              <a:latin typeface="Arial Narrow"/>
              <a:cs typeface="Arial Narrow"/>
            </a:endParaRPr>
          </a:p>
          <a:p>
            <a:pPr marL="682625" indent="-682625">
              <a:spcBef>
                <a:spcPts val="0"/>
              </a:spcBef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where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	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sailor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.sailor_id=</a:t>
            </a:r>
            <a:r>
              <a:rPr lang="en-US" dirty="0">
                <a:latin typeface="Arial Narrow"/>
                <a:cs typeface="Arial Narrow"/>
              </a:rPr>
              <a:t>reserves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.sailor_id</a:t>
            </a:r>
          </a:p>
          <a:p>
            <a:pPr marL="682625" indent="4763">
              <a:spcBef>
                <a:spcPts val="0"/>
              </a:spcBef>
              <a:buNone/>
            </a:pPr>
            <a:r>
              <a:rPr lang="en-US" altLang="zh-TW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and</a:t>
            </a:r>
            <a:r>
              <a:rPr lang="en-US" altLang="zh-TW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dirty="0">
                <a:latin typeface="Arial Narrow"/>
                <a:cs typeface="Arial Narrow"/>
              </a:rPr>
              <a:t>reserves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.boat_id=</a:t>
            </a:r>
            <a:r>
              <a:rPr lang="en-US" dirty="0">
                <a:latin typeface="Arial Narrow"/>
                <a:cs typeface="Arial Narrow"/>
              </a:rPr>
              <a:t>boat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.boat_id</a:t>
            </a:r>
            <a:endParaRPr lang="en-US" dirty="0">
              <a:latin typeface="Arial Narrow"/>
              <a:cs typeface="Arial Narrow"/>
            </a:endParaRPr>
          </a:p>
          <a:p>
            <a:pPr marL="682625" indent="4763">
              <a:spcBef>
                <a:spcPts val="0"/>
              </a:spcBef>
              <a:buNone/>
            </a:pPr>
            <a:r>
              <a:rPr lang="en-US" altLang="zh-TW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and</a:t>
            </a:r>
            <a:r>
              <a:rPr lang="en-US" altLang="zh-TW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(color=</a:t>
            </a:r>
            <a:r>
              <a:rPr lang="uk-UA" altLang="zh-TW" dirty="0">
                <a:latin typeface="Arial Narrow"/>
                <a:cs typeface="Arial Narrow"/>
                <a:sym typeface="Symbol" pitchFamily="18" charset="2"/>
              </a:rPr>
              <a:t>'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red</a:t>
            </a:r>
            <a:r>
              <a:rPr lang="uk-UA" altLang="zh-TW" dirty="0">
                <a:latin typeface="Arial Narrow"/>
                <a:cs typeface="Arial Narrow"/>
                <a:sym typeface="Symbol" pitchFamily="18" charset="2"/>
              </a:rPr>
              <a:t>'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altLang="zh-TW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or</a:t>
            </a:r>
            <a:r>
              <a:rPr lang="en-US" altLang="zh-TW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color=</a:t>
            </a:r>
            <a:r>
              <a:rPr lang="uk-UA" altLang="zh-TW" dirty="0">
                <a:latin typeface="Arial Narrow"/>
                <a:cs typeface="Arial Narrow"/>
                <a:sym typeface="Symbol" pitchFamily="18" charset="2"/>
              </a:rPr>
              <a:t>'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green</a:t>
            </a:r>
            <a:r>
              <a:rPr lang="uk-UA" altLang="zh-TW" dirty="0">
                <a:latin typeface="Arial Narrow"/>
                <a:cs typeface="Arial Narrow"/>
                <a:sym typeface="Symbol" pitchFamily="18" charset="2"/>
              </a:rPr>
              <a:t>'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)</a:t>
            </a:r>
            <a:r>
              <a:rPr lang="en-US" dirty="0">
                <a:latin typeface="Arial Narrow"/>
                <a:cs typeface="Arial Narrow"/>
              </a:rPr>
              <a:t>;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685800" y="5037614"/>
            <a:ext cx="7772400" cy="1113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65760" indent="-36576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en-US" dirty="0"/>
              <a:t>What do we get if we replace </a:t>
            </a: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or</a:t>
            </a:r>
            <a:r>
              <a:rPr lang="en-US" dirty="0"/>
              <a:t> with </a:t>
            </a: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and </a:t>
            </a:r>
            <a:r>
              <a:rPr lang="en-US" dirty="0"/>
              <a:t>in the query?</a:t>
            </a:r>
          </a:p>
          <a:p>
            <a:pPr marL="365760" lvl="1" indent="-365760" algn="ctr">
              <a:spcBef>
                <a:spcPts val="1200"/>
              </a:spcBef>
              <a:buClr>
                <a:srgbClr val="FF00FF"/>
              </a:buClr>
              <a:buSzPct val="120000"/>
              <a:buFont typeface="MS Reference Sans Serif" panose="020B0604030504040204" pitchFamily="34" charset="0"/>
              <a:buChar char="☞"/>
            </a:pPr>
            <a:r>
              <a:rPr lang="en-US" sz="1800" b="1" dirty="0">
                <a:solidFill>
                  <a:srgbClr val="B30019"/>
                </a:solidFill>
              </a:rPr>
              <a:t>No result since there is no boat whose</a:t>
            </a:r>
            <a:br>
              <a:rPr lang="en-US" sz="1800" b="1" dirty="0">
                <a:solidFill>
                  <a:srgbClr val="B30019"/>
                </a:solidFill>
              </a:rPr>
            </a:br>
            <a:r>
              <a:rPr lang="en-US" sz="1800" b="1" dirty="0">
                <a:solidFill>
                  <a:srgbClr val="B30019"/>
                </a:solidFill>
              </a:rPr>
              <a:t>color is both red and green!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920240" y="1188720"/>
            <a:ext cx="5303520" cy="705321"/>
          </a:xfrm>
          <a:solidFill>
            <a:srgbClr val="FFFFCC"/>
          </a:solidFill>
          <a:ln>
            <a:solidFill>
              <a:srgbClr val="000090"/>
            </a:solidFill>
          </a:ln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Find the ids and names of sailors who have reserved </a:t>
            </a:r>
            <a:r>
              <a:rPr lang="en-US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either</a:t>
            </a:r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a red </a:t>
            </a:r>
            <a:r>
              <a:rPr lang="en-US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or</a:t>
            </a:r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a green boat.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1498388" y="1917355"/>
            <a:ext cx="6147224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365125" lvl="1" indent="-365125">
              <a:buClr>
                <a:srgbClr val="FF00FF"/>
              </a:buClr>
              <a:buSzPct val="120000"/>
              <a:buFont typeface="MS Reference Sans Serif" panose="020B0604030504040204" pitchFamily="34" charset="0"/>
              <a:buChar char="☞"/>
            </a:pPr>
            <a:r>
              <a:rPr lang="en-US" sz="1800" b="1" dirty="0">
                <a:solidFill>
                  <a:srgbClr val="B30019"/>
                </a:solidFill>
              </a:rPr>
              <a:t>(22, Dustin), (31, Lubber), (64, Horatio), (74, Horatio)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1453669" y="3024553"/>
            <a:ext cx="3997569" cy="876604"/>
          </a:xfrm>
          <a:prstGeom prst="roundRect">
            <a:avLst>
              <a:gd name="adj" fmla="val 8519"/>
            </a:avLst>
          </a:prstGeom>
          <a:noFill/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3319FF"/>
              </a:solidFill>
              <a:effectLst/>
              <a:latin typeface="Helvetica" charset="0"/>
              <a:ea typeface="ＭＳ Ｐゴシック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2121885" y="3943857"/>
            <a:ext cx="3133403" cy="276450"/>
          </a:xfrm>
          <a:prstGeom prst="roundRect">
            <a:avLst>
              <a:gd name="adj" fmla="val 8519"/>
            </a:avLst>
          </a:prstGeom>
          <a:noFill/>
          <a:ln w="254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3319FF"/>
              </a:solidFill>
              <a:effectLst/>
              <a:latin typeface="Helvetica" charset="0"/>
              <a:ea typeface="ＭＳ Ｐゴシック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26126" y="2566071"/>
            <a:ext cx="2194560" cy="1077218"/>
          </a:xfrm>
          <a:prstGeom prst="rect">
            <a:avLst/>
          </a:prstGeom>
          <a:solidFill>
            <a:srgbClr val="FFFFCC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90"/>
                </a:solidFill>
              </a:rPr>
              <a:t>Join Sailor and Reserves on sailor_id, and Reserves and Boat on boat_id.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26126" y="3892622"/>
            <a:ext cx="2194560" cy="830997"/>
          </a:xfrm>
          <a:prstGeom prst="rect">
            <a:avLst/>
          </a:prstGeom>
          <a:solidFill>
            <a:srgbClr val="FFFFCC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90"/>
                </a:solidFill>
              </a:rPr>
              <a:t>Keep only those tuples where the boat color is red or green.</a:t>
            </a:r>
          </a:p>
        </p:txBody>
      </p:sp>
      <p:cxnSp>
        <p:nvCxnSpPr>
          <p:cNvPr id="13" name="Straight Arrow Connector 12"/>
          <p:cNvCxnSpPr>
            <a:stCxn id="7" idx="3"/>
            <a:endCxn id="11" idx="1"/>
          </p:cNvCxnSpPr>
          <p:nvPr/>
        </p:nvCxnSpPr>
        <p:spPr bwMode="auto">
          <a:xfrm flipV="1">
            <a:off x="5451238" y="3104680"/>
            <a:ext cx="874888" cy="35817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>
            <a:stCxn id="8" idx="3"/>
            <a:endCxn id="12" idx="1"/>
          </p:cNvCxnSpPr>
          <p:nvPr/>
        </p:nvCxnSpPr>
        <p:spPr bwMode="auto">
          <a:xfrm>
            <a:off x="5255288" y="4082082"/>
            <a:ext cx="1070838" cy="22603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B05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2916553" y="6359333"/>
            <a:ext cx="2057400" cy="365125"/>
          </a:xfrm>
          <a:prstGeom prst="rect">
            <a:avLst/>
          </a:prstGeom>
        </p:spPr>
        <p:txBody>
          <a:bodyPr/>
          <a:lstStyle/>
          <a:p>
            <a:fld id="{D1361867-2E48-4D27-82DC-BCBE0EC6D195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4162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build="p"/>
      <p:bldP spid="7" grpId="0" animBg="1"/>
      <p:bldP spid="8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686800" cy="459100"/>
          </a:xfrm>
        </p:spPr>
        <p:txBody>
          <a:bodyPr/>
          <a:lstStyle/>
          <a:p>
            <a:r>
              <a:rPr lang="en-US" dirty="0"/>
              <a:t>PART3</a:t>
            </a:r>
            <a:endParaRPr lang="en-US" sz="1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211419" y="2527088"/>
            <a:ext cx="4721163" cy="3783087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9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select</a:t>
            </a:r>
            <a:r>
              <a:rPr lang="en-US" dirty="0">
                <a:latin typeface="Arial Narrow"/>
                <a:cs typeface="Arial Narrow"/>
              </a:rPr>
              <a:t> sname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from</a:t>
            </a:r>
            <a:r>
              <a:rPr lang="en-US" dirty="0">
                <a:latin typeface="Arial Narrow"/>
                <a:cs typeface="Arial Narrow"/>
              </a:rPr>
              <a:t> (</a:t>
            </a: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select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sailor.</a:t>
            </a:r>
            <a:r>
              <a:rPr lang="en-US" dirty="0">
                <a:latin typeface="Arial Narrow"/>
                <a:cs typeface="Arial Narrow"/>
              </a:rPr>
              <a:t>sailor_id, sname</a:t>
            </a:r>
          </a:p>
          <a:p>
            <a:pPr marL="581025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from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 sailor, </a:t>
            </a:r>
            <a:r>
              <a:rPr lang="en-US" dirty="0">
                <a:latin typeface="Arial Narrow"/>
                <a:cs typeface="Arial Narrow"/>
              </a:rPr>
              <a:t>boat, reserves</a:t>
            </a:r>
            <a:endParaRPr lang="en-US" baseline="-25000" dirty="0">
              <a:latin typeface="Arial Narrow"/>
              <a:cs typeface="Arial Narrow"/>
            </a:endParaRPr>
          </a:p>
          <a:p>
            <a:pPr marL="1258888" indent="-677863">
              <a:spcBef>
                <a:spcPts val="0"/>
              </a:spcBef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where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	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sailor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.sailor_id=</a:t>
            </a:r>
            <a:r>
              <a:rPr lang="en-US" dirty="0">
                <a:latin typeface="Arial Narrow"/>
                <a:cs typeface="Arial Narrow"/>
              </a:rPr>
              <a:t>reserves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.sailor_id</a:t>
            </a:r>
          </a:p>
          <a:p>
            <a:pPr marL="1258888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and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dirty="0">
                <a:latin typeface="Arial Narrow"/>
                <a:cs typeface="Arial Narrow"/>
              </a:rPr>
              <a:t>reserves</a:t>
            </a:r>
            <a:r>
              <a:rPr lang="en-US" dirty="0">
                <a:latin typeface="Arial Narrow"/>
                <a:cs typeface="Arial Narrow"/>
                <a:sym typeface="Symbol" pitchFamily="18" charset="2"/>
              </a:rPr>
              <a:t>.boat_id=</a:t>
            </a:r>
            <a:r>
              <a:rPr lang="en-US" dirty="0">
                <a:latin typeface="Arial Narrow"/>
                <a:cs typeface="Arial Narrow"/>
              </a:rPr>
              <a:t>boat</a:t>
            </a:r>
            <a:r>
              <a:rPr lang="en-US" dirty="0">
                <a:latin typeface="Arial Narrow"/>
                <a:cs typeface="Arial Narrow"/>
                <a:sym typeface="Symbol" pitchFamily="18" charset="2"/>
              </a:rPr>
              <a:t>.boat_id</a:t>
            </a:r>
          </a:p>
          <a:p>
            <a:pPr marL="1258888" indent="0">
              <a:spcBef>
                <a:spcPts val="0"/>
              </a:spcBef>
              <a:buNone/>
            </a:pPr>
            <a:r>
              <a:rPr lang="en-US" altLang="zh-TW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and</a:t>
            </a:r>
            <a:r>
              <a:rPr lang="en-US" altLang="zh-TW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color=</a:t>
            </a:r>
            <a:r>
              <a:rPr lang="uk-UA" altLang="zh-TW" dirty="0">
                <a:latin typeface="Arial Narrow"/>
                <a:cs typeface="Arial Narrow"/>
                <a:sym typeface="Symbol" pitchFamily="18" charset="2"/>
              </a:rPr>
              <a:t>'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red</a:t>
            </a:r>
            <a:r>
              <a:rPr lang="uk-UA" altLang="zh-TW" dirty="0">
                <a:latin typeface="Arial Narrow"/>
                <a:cs typeface="Arial Narrow"/>
                <a:sym typeface="Symbol" pitchFamily="18" charset="2"/>
              </a:rPr>
              <a:t>'</a:t>
            </a:r>
            <a:endParaRPr lang="en-US" altLang="zh-TW" dirty="0">
              <a:latin typeface="Arial Narrow"/>
              <a:cs typeface="Arial Narrow"/>
              <a:sym typeface="Symbol" pitchFamily="18" charset="2"/>
            </a:endParaRPr>
          </a:p>
          <a:p>
            <a:pPr marL="581025" indent="0">
              <a:spcBef>
                <a:spcPts val="0"/>
              </a:spcBef>
              <a:buFont typeface="Wingdings" pitchFamily="2" charset="2"/>
              <a:buNone/>
            </a:pPr>
            <a:r>
              <a:rPr lang="en-US" altLang="zh-TW" b="1" dirty="0">
                <a:solidFill>
                  <a:srgbClr val="3319FF"/>
                </a:solidFill>
                <a:latin typeface="Arial Narrow"/>
                <a:cs typeface="Arial Narrow"/>
                <a:sym typeface="Symbol" pitchFamily="18" charset="2"/>
              </a:rPr>
              <a:t>intersect</a:t>
            </a:r>
          </a:p>
          <a:p>
            <a:pPr marL="581025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select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sailor</a:t>
            </a:r>
            <a:r>
              <a:rPr lang="en-US" dirty="0">
                <a:latin typeface="Arial Narrow"/>
                <a:cs typeface="Arial Narrow"/>
              </a:rPr>
              <a:t>.sailor_id, sname</a:t>
            </a:r>
          </a:p>
          <a:p>
            <a:pPr marL="581025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from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 sailor, </a:t>
            </a:r>
            <a:r>
              <a:rPr lang="en-US" dirty="0">
                <a:latin typeface="Arial Narrow"/>
                <a:cs typeface="Arial Narrow"/>
              </a:rPr>
              <a:t>boat, reserves</a:t>
            </a:r>
            <a:endParaRPr lang="en-US" baseline="-25000" dirty="0">
              <a:latin typeface="Arial Narrow"/>
              <a:cs typeface="Arial Narrow"/>
            </a:endParaRPr>
          </a:p>
          <a:p>
            <a:pPr marL="1258888" indent="-677863">
              <a:spcBef>
                <a:spcPts val="0"/>
              </a:spcBef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where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	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sailor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.sailor_id=</a:t>
            </a:r>
            <a:r>
              <a:rPr lang="en-US" dirty="0">
                <a:latin typeface="Arial Narrow"/>
                <a:cs typeface="Arial Narrow"/>
              </a:rPr>
              <a:t>reserves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.sailor_id</a:t>
            </a:r>
          </a:p>
          <a:p>
            <a:pPr marL="1258888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and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dirty="0">
                <a:latin typeface="Arial Narrow"/>
                <a:cs typeface="Arial Narrow"/>
              </a:rPr>
              <a:t>reserves</a:t>
            </a:r>
            <a:r>
              <a:rPr lang="en-US" dirty="0">
                <a:latin typeface="Arial Narrow"/>
                <a:cs typeface="Arial Narrow"/>
                <a:sym typeface="Symbol" pitchFamily="18" charset="2"/>
              </a:rPr>
              <a:t>.boat_id=</a:t>
            </a:r>
            <a:r>
              <a:rPr lang="en-US" dirty="0">
                <a:latin typeface="Arial Narrow"/>
                <a:cs typeface="Arial Narrow"/>
              </a:rPr>
              <a:t>boat</a:t>
            </a:r>
            <a:r>
              <a:rPr lang="en-US" dirty="0">
                <a:latin typeface="Arial Narrow"/>
                <a:cs typeface="Arial Narrow"/>
                <a:sym typeface="Symbol" pitchFamily="18" charset="2"/>
              </a:rPr>
              <a:t>.boat_id</a:t>
            </a:r>
          </a:p>
          <a:p>
            <a:pPr marL="1258888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and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dirty="0">
                <a:latin typeface="Arial Narrow"/>
                <a:cs typeface="Arial Narrow"/>
                <a:sym typeface="Symbol" pitchFamily="18" charset="2"/>
              </a:rPr>
              <a:t>color=</a:t>
            </a:r>
            <a:r>
              <a:rPr lang="uk-UA" dirty="0">
                <a:latin typeface="Arial Narrow"/>
                <a:cs typeface="Arial Narrow"/>
                <a:sym typeface="Symbol" pitchFamily="18" charset="2"/>
              </a:rPr>
              <a:t>'</a:t>
            </a:r>
            <a:r>
              <a:rPr lang="en-US" dirty="0">
                <a:latin typeface="Arial Narrow"/>
                <a:cs typeface="Arial Narrow"/>
                <a:sym typeface="Symbol" pitchFamily="18" charset="2"/>
              </a:rPr>
              <a:t>green</a:t>
            </a:r>
            <a:r>
              <a:rPr lang="uk-UA" dirty="0">
                <a:latin typeface="Arial Narrow"/>
                <a:cs typeface="Arial Narrow"/>
                <a:sym typeface="Symbol" pitchFamily="18" charset="2"/>
              </a:rPr>
              <a:t>’</a:t>
            </a:r>
            <a:r>
              <a:rPr lang="en-US" dirty="0">
                <a:latin typeface="Arial Narrow"/>
                <a:cs typeface="Arial Narrow"/>
                <a:sym typeface="Symbol" pitchFamily="18" charset="2"/>
              </a:rPr>
              <a:t>)</a:t>
            </a:r>
            <a:r>
              <a:rPr lang="en-US" dirty="0">
                <a:latin typeface="Arial Narrow"/>
                <a:cs typeface="Arial Narrow"/>
              </a:rPr>
              <a:t>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1147" y="2527088"/>
            <a:ext cx="1525013" cy="1323439"/>
          </a:xfrm>
          <a:prstGeom prst="rect">
            <a:avLst/>
          </a:prstGeom>
          <a:solidFill>
            <a:srgbClr val="FFFFCC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90"/>
                </a:solidFill>
              </a:rPr>
              <a:t>What happens if we remove </a:t>
            </a:r>
            <a:r>
              <a:rPr lang="en-US" sz="1600" dirty="0">
                <a:solidFill>
                  <a:srgbClr val="000090"/>
                </a:solidFill>
                <a:latin typeface="Arial Narrow"/>
                <a:cs typeface="Arial Narrow"/>
              </a:rPr>
              <a:t>sailor.sailor_id</a:t>
            </a:r>
            <a:r>
              <a:rPr lang="en-US" sz="1600" dirty="0">
                <a:solidFill>
                  <a:srgbClr val="000090"/>
                </a:solidFill>
              </a:rPr>
              <a:t> from the </a:t>
            </a:r>
            <a:r>
              <a:rPr lang="en-US" sz="1600" b="1" dirty="0">
                <a:solidFill>
                  <a:srgbClr val="3319FF"/>
                </a:solidFill>
                <a:latin typeface="Arial Narrow"/>
                <a:cs typeface="Arial Narrow"/>
              </a:rPr>
              <a:t>select</a:t>
            </a:r>
            <a:r>
              <a:rPr lang="en-US" sz="1600" dirty="0">
                <a:solidFill>
                  <a:srgbClr val="3319FF"/>
                </a:solidFill>
                <a:latin typeface="Arial Narrow"/>
                <a:cs typeface="Arial Narrow"/>
              </a:rPr>
              <a:t> </a:t>
            </a:r>
            <a:r>
              <a:rPr lang="en-US" sz="1600" dirty="0">
                <a:solidFill>
                  <a:srgbClr val="000090"/>
                </a:solidFill>
              </a:rPr>
              <a:t>clauses?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147873" y="1188720"/>
            <a:ext cx="4848254" cy="705321"/>
          </a:xfrm>
          <a:prstGeom prst="rect">
            <a:avLst/>
          </a:prstGeom>
          <a:solidFill>
            <a:srgbClr val="FFFFCC"/>
          </a:solidFill>
          <a:ln>
            <a:solidFill>
              <a:srgbClr val="00009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Find the names of sailors who have reserved </a:t>
            </a:r>
            <a:r>
              <a:rPr lang="en-US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both</a:t>
            </a:r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a red </a:t>
            </a:r>
            <a:r>
              <a:rPr lang="en-US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and</a:t>
            </a:r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a green boat.</a:t>
            </a:r>
            <a:endParaRPr lang="en-US" b="1" dirty="0">
              <a:solidFill>
                <a:srgbClr val="0000FF"/>
              </a:solidFill>
              <a:sym typeface="Symbol" pitchFamily="18" charset="2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480356" y="1911096"/>
            <a:ext cx="2183289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365125" lvl="1" indent="-365125">
              <a:buClr>
                <a:srgbClr val="FF00FF"/>
              </a:buClr>
              <a:buSzPct val="120000"/>
              <a:buFont typeface="MS Reference Sans Serif" panose="020B0604030504040204" pitchFamily="34" charset="0"/>
              <a:buChar char="☞"/>
            </a:pPr>
            <a:r>
              <a:rPr lang="en-US" sz="1800" b="1" dirty="0">
                <a:solidFill>
                  <a:srgbClr val="B30019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Dustin, Lubber</a:t>
            </a:r>
            <a:endParaRPr lang="en-US" sz="1800" b="1" dirty="0">
              <a:solidFill>
                <a:srgbClr val="0000FF"/>
              </a:solidFill>
              <a:sym typeface="Symbol" pitchFamily="18" charset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08376" y="1341325"/>
            <a:ext cx="1603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B30019"/>
                </a:solidFill>
              </a:rPr>
              <a:t>Use </a:t>
            </a:r>
            <a:r>
              <a:rPr lang="en-US" sz="2000" b="1" dirty="0">
                <a:solidFill>
                  <a:srgbClr val="0000FF"/>
                </a:solidFill>
                <a:latin typeface="Arial Narrow"/>
                <a:cs typeface="Arial Narrow"/>
              </a:rPr>
              <a:t>intersect</a:t>
            </a:r>
          </a:p>
        </p:txBody>
      </p:sp>
      <p:sp>
        <p:nvSpPr>
          <p:cNvPr id="3" name="Rounded Rectangle 2"/>
          <p:cNvSpPr/>
          <p:nvPr/>
        </p:nvSpPr>
        <p:spPr bwMode="auto">
          <a:xfrm>
            <a:off x="2799645" y="2867378"/>
            <a:ext cx="4086577" cy="1524000"/>
          </a:xfrm>
          <a:prstGeom prst="roundRect">
            <a:avLst>
              <a:gd name="adj" fmla="val 8519"/>
            </a:avLst>
          </a:prstGeom>
          <a:noFill/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3319FF"/>
              </a:solidFill>
              <a:effectLst/>
              <a:latin typeface="Helvetica" charset="0"/>
              <a:ea typeface="ＭＳ Ｐゴシック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2799644" y="4731668"/>
            <a:ext cx="4086577" cy="1524000"/>
          </a:xfrm>
          <a:prstGeom prst="roundRect">
            <a:avLst>
              <a:gd name="adj" fmla="val 8519"/>
            </a:avLst>
          </a:prstGeom>
          <a:noFill/>
          <a:ln w="254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3319FF"/>
              </a:solidFill>
              <a:effectLst/>
              <a:latin typeface="Helvetica" charset="0"/>
              <a:ea typeface="ＭＳ Ｐゴシック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28089" y="2988099"/>
            <a:ext cx="1487311" cy="830997"/>
          </a:xfrm>
          <a:prstGeom prst="rect">
            <a:avLst/>
          </a:prstGeom>
          <a:solidFill>
            <a:srgbClr val="FFFFCC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90"/>
                </a:solidFill>
              </a:rPr>
              <a:t>Sailors who have reserved red boats.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28089" y="5303949"/>
            <a:ext cx="1487311" cy="830997"/>
          </a:xfrm>
          <a:prstGeom prst="rect">
            <a:avLst/>
          </a:prstGeom>
          <a:solidFill>
            <a:srgbClr val="FFFFCC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90"/>
                </a:solidFill>
              </a:rPr>
              <a:t>Sailors who have reserved green boats.</a:t>
            </a:r>
          </a:p>
        </p:txBody>
      </p:sp>
      <p:cxnSp>
        <p:nvCxnSpPr>
          <p:cNvPr id="13" name="Straight Arrow Connector 12"/>
          <p:cNvCxnSpPr>
            <a:stCxn id="3" idx="3"/>
            <a:endCxn id="11" idx="1"/>
          </p:cNvCxnSpPr>
          <p:nvPr/>
        </p:nvCxnSpPr>
        <p:spPr bwMode="auto">
          <a:xfrm flipV="1">
            <a:off x="6886222" y="3403598"/>
            <a:ext cx="541867" cy="22578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>
            <a:stCxn id="10" idx="3"/>
            <a:endCxn id="12" idx="1"/>
          </p:cNvCxnSpPr>
          <p:nvPr/>
        </p:nvCxnSpPr>
        <p:spPr bwMode="auto">
          <a:xfrm>
            <a:off x="6886221" y="5493668"/>
            <a:ext cx="541868" cy="22578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B05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7403538" y="4022913"/>
            <a:ext cx="1511862" cy="1077218"/>
          </a:xfrm>
          <a:prstGeom prst="rect">
            <a:avLst/>
          </a:prstGeom>
          <a:solidFill>
            <a:srgbClr val="FFFFCC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90"/>
                </a:solidFill>
              </a:rPr>
              <a:t>Sailors who have reserved </a:t>
            </a:r>
            <a:r>
              <a:rPr lang="en-US" sz="1600" u="sng" dirty="0">
                <a:solidFill>
                  <a:srgbClr val="000090"/>
                </a:solidFill>
              </a:rPr>
              <a:t>both</a:t>
            </a:r>
            <a:r>
              <a:rPr lang="en-US" sz="1600" dirty="0">
                <a:solidFill>
                  <a:srgbClr val="000090"/>
                </a:solidFill>
              </a:rPr>
              <a:t> a red </a:t>
            </a:r>
            <a:r>
              <a:rPr lang="en-US" sz="1600" u="sng" dirty="0">
                <a:solidFill>
                  <a:srgbClr val="000090"/>
                </a:solidFill>
              </a:rPr>
              <a:t>and</a:t>
            </a:r>
            <a:r>
              <a:rPr lang="en-US" sz="1600" dirty="0">
                <a:solidFill>
                  <a:srgbClr val="000090"/>
                </a:solidFill>
              </a:rPr>
              <a:t> green boat.</a:t>
            </a:r>
          </a:p>
        </p:txBody>
      </p:sp>
      <p:sp>
        <p:nvSpPr>
          <p:cNvPr id="17" name="Right Brace 16"/>
          <p:cNvSpPr/>
          <p:nvPr/>
        </p:nvSpPr>
        <p:spPr bwMode="auto">
          <a:xfrm>
            <a:off x="3838222" y="4434038"/>
            <a:ext cx="124178" cy="254969"/>
          </a:xfrm>
          <a:prstGeom prst="rightBrace">
            <a:avLst/>
          </a:prstGeom>
          <a:noFill/>
          <a:ln w="127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/>
          <p:cNvCxnSpPr>
            <a:stCxn id="17" idx="1"/>
            <a:endCxn id="16" idx="1"/>
          </p:cNvCxnSpPr>
          <p:nvPr/>
        </p:nvCxnSpPr>
        <p:spPr bwMode="auto">
          <a:xfrm flipV="1">
            <a:off x="3962400" y="4561522"/>
            <a:ext cx="3441138" cy="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FF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2916553" y="6359333"/>
            <a:ext cx="2057400" cy="365125"/>
          </a:xfrm>
          <a:prstGeom prst="rect">
            <a:avLst/>
          </a:prstGeom>
        </p:spPr>
        <p:txBody>
          <a:bodyPr/>
          <a:lstStyle/>
          <a:p>
            <a:fld id="{D1361867-2E48-4D27-82DC-BCBE0EC6D195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6178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3" grpId="0" animBg="1"/>
      <p:bldP spid="10" grpId="0" animBg="1"/>
      <p:bldP spid="11" grpId="0" animBg="1"/>
      <p:bldP spid="12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668452" y="4088145"/>
            <a:ext cx="1417320" cy="2058820"/>
            <a:chOff x="668452" y="4088145"/>
            <a:chExt cx="1417320" cy="2058820"/>
          </a:xfrm>
        </p:grpSpPr>
        <p:sp>
          <p:nvSpPr>
            <p:cNvPr id="3" name="Rounded Rectangle 2"/>
            <p:cNvSpPr/>
            <p:nvPr/>
          </p:nvSpPr>
          <p:spPr bwMode="auto">
            <a:xfrm>
              <a:off x="668452" y="4088145"/>
              <a:ext cx="1417320" cy="220944"/>
            </a:xfrm>
            <a:prstGeom prst="roundRect">
              <a:avLst/>
            </a:prstGeom>
            <a:solidFill>
              <a:srgbClr val="FFFFCC"/>
            </a:solidFill>
            <a:ln w="254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rgbClr val="3319FF"/>
                </a:solidFill>
                <a:effectLst/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35" name="Rounded Rectangle 34"/>
            <p:cNvSpPr/>
            <p:nvPr/>
          </p:nvSpPr>
          <p:spPr bwMode="auto">
            <a:xfrm>
              <a:off x="668452" y="5926021"/>
              <a:ext cx="1417320" cy="220944"/>
            </a:xfrm>
            <a:prstGeom prst="roundRect">
              <a:avLst/>
            </a:prstGeom>
            <a:solidFill>
              <a:srgbClr val="FFFFCC"/>
            </a:solidFill>
            <a:ln w="254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rgbClr val="3319FF"/>
                </a:solidFill>
                <a:effectLst/>
                <a:latin typeface="Helvetica" charset="0"/>
                <a:ea typeface="ＭＳ Ｐゴシック" charset="0"/>
              </a:endParaRPr>
            </a:p>
          </p:txBody>
        </p:sp>
        <p:cxnSp>
          <p:nvCxnSpPr>
            <p:cNvPr id="13" name="Curved Connector 12"/>
            <p:cNvCxnSpPr>
              <a:stCxn id="3" idx="1"/>
              <a:endCxn id="35" idx="1"/>
            </p:cNvCxnSpPr>
            <p:nvPr/>
          </p:nvCxnSpPr>
          <p:spPr bwMode="auto">
            <a:xfrm rot="10800000" flipV="1">
              <a:off x="668452" y="4198617"/>
              <a:ext cx="12700" cy="1837876"/>
            </a:xfrm>
            <a:prstGeom prst="curvedConnector3">
              <a:avLst>
                <a:gd name="adj1" fmla="val 4022220"/>
              </a:avLst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arrow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634585" y="4557667"/>
          <a:ext cx="4526280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6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1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49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63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18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7791"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FF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</a:t>
                      </a:r>
                      <a:r>
                        <a:rPr lang="en-US" sz="1600" b="0" i="0" baseline="-25000" dirty="0">
                          <a:solidFill>
                            <a:srgbClr val="000000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sailor</a:t>
                      </a:r>
                      <a:r>
                        <a:rPr lang="en-US" altLang="zh-TW" sz="1600" b="0" i="0" baseline="-25000" dirty="0">
                          <a:solidFill>
                            <a:srgbClr val="000000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.sailor_id=reserves.sailor_id</a:t>
                      </a:r>
                      <a:r>
                        <a:rPr lang="en-US" sz="1600" b="0" baseline="-25000" dirty="0">
                          <a:solidFill>
                            <a:srgbClr val="000000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 and </a:t>
                      </a:r>
                      <a:r>
                        <a:rPr lang="en-US" sz="1600" b="0" baseline="-25000" dirty="0">
                          <a:solidFill>
                            <a:srgbClr val="000000"/>
                          </a:solidFill>
                          <a:latin typeface="Arial Narrow"/>
                          <a:cs typeface="Arial Narrow"/>
                        </a:rPr>
                        <a:t>reserves.boat_id=boat.boat_id</a:t>
                      </a:r>
                      <a:r>
                        <a:rPr lang="en-US" sz="1600" b="0" baseline="-25000" dirty="0">
                          <a:solidFill>
                            <a:srgbClr val="000000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 and </a:t>
                      </a:r>
                      <a:r>
                        <a:rPr lang="en-US" sz="1600" b="0" baseline="-25000" dirty="0">
                          <a:solidFill>
                            <a:srgbClr val="000000"/>
                          </a:solidFill>
                          <a:latin typeface="Arial Narrow"/>
                          <a:cs typeface="Arial Narrow"/>
                        </a:rPr>
                        <a:t>boat.color=</a:t>
                      </a:r>
                      <a:r>
                        <a:rPr lang="uk-UA" sz="1600" b="0" baseline="-25000" dirty="0">
                          <a:solidFill>
                            <a:srgbClr val="000000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'</a:t>
                      </a:r>
                      <a:r>
                        <a:rPr lang="en-US" sz="1600" b="0" baseline="-25000" dirty="0">
                          <a:solidFill>
                            <a:srgbClr val="000000"/>
                          </a:solidFill>
                          <a:latin typeface="Arial Narrow"/>
                          <a:cs typeface="Arial Narrow"/>
                        </a:rPr>
                        <a:t>green</a:t>
                      </a:r>
                      <a:r>
                        <a:rPr lang="uk-UA" sz="1600" b="0" baseline="-25000" dirty="0">
                          <a:solidFill>
                            <a:srgbClr val="000000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’</a:t>
                      </a:r>
                      <a:endParaRPr lang="en-US" sz="1600" b="0" baseline="-25000" dirty="0">
                        <a:solidFill>
                          <a:srgbClr val="000000"/>
                        </a:solidFill>
                        <a:latin typeface="Arial Narrow"/>
                        <a:cs typeface="Arial Narrow"/>
                        <a:sym typeface="Symbol" pitchFamily="18" charset="2"/>
                      </a:endParaRPr>
                    </a:p>
                    <a:p>
                      <a:pPr algn="ctr"/>
                      <a:endParaRPr lang="en-US" sz="800" b="0" baseline="-25000" dirty="0">
                        <a:solidFill>
                          <a:srgbClr val="000000"/>
                        </a:solidFill>
                        <a:latin typeface="Arial Narrow"/>
                        <a:cs typeface="Arial Narrow"/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sailor_id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sname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boat_id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rdate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bname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color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Dustin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08/10/13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Marine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green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Lubber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06/11/13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Marine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green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Horatio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08/09/13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Marine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green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34585" y="2184911"/>
          <a:ext cx="4381805" cy="2151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6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1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49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8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88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2860"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FF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</a:t>
                      </a:r>
                      <a:r>
                        <a:rPr lang="en-US" sz="1600" b="0" i="0" baseline="-2500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sailor</a:t>
                      </a:r>
                      <a:r>
                        <a:rPr lang="en-US" altLang="zh-TW" sz="1600" b="0" i="0" baseline="-2500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.sailor_id=reserves.sailor_id</a:t>
                      </a:r>
                      <a:r>
                        <a:rPr lang="en-US" sz="1600" baseline="-25000" dirty="0">
                          <a:solidFill>
                            <a:srgbClr val="0000FF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 </a:t>
                      </a:r>
                      <a:r>
                        <a:rPr lang="en-US" sz="1600" b="0" baseline="-2500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and </a:t>
                      </a:r>
                      <a:r>
                        <a:rPr lang="en-US" sz="1600" b="0" i="0" baseline="-2500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</a:rPr>
                        <a:t>reserves.boat_id=boat.boat_id</a:t>
                      </a:r>
                      <a:r>
                        <a:rPr lang="en-US" sz="1600" b="0" baseline="-2500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 and boat</a:t>
                      </a:r>
                      <a:r>
                        <a:rPr lang="en-US" sz="1600" b="0" i="0" baseline="-2500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</a:rPr>
                        <a:t>.color=</a:t>
                      </a:r>
                      <a:r>
                        <a:rPr lang="uk-UA" sz="1600" b="0" i="0" baseline="-2500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'</a:t>
                      </a:r>
                      <a:r>
                        <a:rPr lang="en-US" sz="1600" b="0" i="0" baseline="-2500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</a:rPr>
                        <a:t>red</a:t>
                      </a:r>
                      <a:r>
                        <a:rPr lang="uk-UA" sz="1600" b="0" i="0" baseline="-2500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’</a:t>
                      </a:r>
                      <a:endParaRPr lang="en-US" sz="1600" b="0" i="0" baseline="-25000" dirty="0">
                        <a:solidFill>
                          <a:schemeClr val="tx1"/>
                        </a:solidFill>
                        <a:latin typeface="Arial Narrow"/>
                        <a:cs typeface="Arial Narrow"/>
                        <a:sym typeface="Symbol" pitchFamily="18" charset="2"/>
                      </a:endParaRPr>
                    </a:p>
                    <a:p>
                      <a:pPr algn="ctr"/>
                      <a:endParaRPr lang="en-US" sz="800" b="0" i="0" baseline="-25000" dirty="0">
                        <a:solidFill>
                          <a:schemeClr val="tx1"/>
                        </a:solidFill>
                        <a:latin typeface="Arial Narrow"/>
                        <a:cs typeface="Arial Narrow"/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sailor_id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sname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boat_id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rdate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bname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color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Dustin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Interlake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red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Dustin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07/10/13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Marine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red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Lubber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10/11/13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Interlake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red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Lubber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12/11/13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Marine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red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Horatio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08/09/13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Interlake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red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686800" cy="459100"/>
          </a:xfrm>
        </p:spPr>
        <p:txBody>
          <a:bodyPr/>
          <a:lstStyle/>
          <a:p>
            <a:r>
              <a:rPr lang="en-US" dirty="0"/>
              <a:t>PART3 </a:t>
            </a:r>
            <a:r>
              <a:rPr lang="en-US" sz="1400" dirty="0"/>
              <a:t>(cont’d)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2147873" y="1188718"/>
            <a:ext cx="4848254" cy="705321"/>
          </a:xfrm>
          <a:prstGeom prst="rect">
            <a:avLst/>
          </a:prstGeom>
          <a:solidFill>
            <a:srgbClr val="FFFFCC"/>
          </a:solidFill>
          <a:ln>
            <a:solidFill>
              <a:srgbClr val="00009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Find the names of sailors who have reserved </a:t>
            </a:r>
            <a:r>
              <a:rPr lang="en-US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both</a:t>
            </a:r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a red </a:t>
            </a:r>
            <a:r>
              <a:rPr lang="en-US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and</a:t>
            </a:r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a green boat.</a:t>
            </a:r>
            <a:endParaRPr lang="en-US" b="1" dirty="0">
              <a:solidFill>
                <a:srgbClr val="0000FF"/>
              </a:solidFill>
              <a:sym typeface="Symbol" pitchFamily="18" charset="2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3480356" y="1911096"/>
            <a:ext cx="2183289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365125" lvl="1" indent="-365125">
              <a:buClr>
                <a:srgbClr val="FF00FF"/>
              </a:buClr>
              <a:buSzPct val="120000"/>
              <a:buFont typeface="MS Reference Sans Serif" panose="020B0604030504040204" pitchFamily="34" charset="0"/>
              <a:buChar char="☞"/>
            </a:pPr>
            <a:r>
              <a:rPr lang="en-US" sz="1800" b="1" dirty="0">
                <a:solidFill>
                  <a:srgbClr val="B30019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Dustin, Lubber</a:t>
            </a:r>
            <a:endParaRPr lang="en-US" sz="1800" b="1" dirty="0">
              <a:solidFill>
                <a:srgbClr val="0000FF"/>
              </a:solidFill>
              <a:sym typeface="Symbol" pitchFamily="18" charset="2"/>
            </a:endParaRP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/>
          </p:nvPr>
        </p:nvGraphicFramePr>
        <p:xfrm>
          <a:off x="6616125" y="3035866"/>
          <a:ext cx="756042" cy="1072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</a:rPr>
                        <a:t>sname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Dustin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Lubber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Horatio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/>
          </p:nvPr>
        </p:nvGraphicFramePr>
        <p:xfrm>
          <a:off x="6616125" y="5149633"/>
          <a:ext cx="756042" cy="1072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</a:rPr>
                        <a:t>sname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Dustin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Lubber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Horatio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/>
          </p:nvPr>
        </p:nvGraphicFramePr>
        <p:xfrm>
          <a:off x="7702603" y="4006995"/>
          <a:ext cx="756042" cy="1072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</a:rPr>
                        <a:t>sname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Dustin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Lubber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Horatio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0" name="Group 49"/>
          <p:cNvGrpSpPr/>
          <p:nvPr/>
        </p:nvGrpSpPr>
        <p:grpSpPr>
          <a:xfrm>
            <a:off x="6803210" y="4108762"/>
            <a:ext cx="765512" cy="1051757"/>
            <a:chOff x="6823696" y="4176426"/>
            <a:chExt cx="765512" cy="1051757"/>
          </a:xfrm>
        </p:grpSpPr>
        <p:grpSp>
          <p:nvGrpSpPr>
            <p:cNvPr id="9" name="Group 8"/>
            <p:cNvGrpSpPr/>
            <p:nvPr/>
          </p:nvGrpSpPr>
          <p:grpSpPr>
            <a:xfrm>
              <a:off x="6823696" y="4524721"/>
              <a:ext cx="765512" cy="353943"/>
              <a:chOff x="6403896" y="4524721"/>
              <a:chExt cx="765512" cy="353943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6403896" y="4524721"/>
                <a:ext cx="381835" cy="353943"/>
              </a:xfrm>
              <a:prstGeom prst="rect">
                <a:avLst/>
              </a:prstGeom>
              <a:noFill/>
            </p:spPr>
            <p:txBody>
              <a:bodyPr wrap="none" tIns="0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0000FF"/>
                    </a:solidFill>
                    <a:latin typeface="Arial Narrow"/>
                    <a:cs typeface="Arial Narrow"/>
                    <a:sym typeface="Symbol" panose="05050102010706020507" pitchFamily="18" charset="2"/>
                  </a:rPr>
                  <a:t></a:t>
                </a:r>
                <a:endParaRPr lang="en-US" sz="2000" dirty="0">
                  <a:latin typeface="Arial Narrow"/>
                  <a:cs typeface="Arial Narrow"/>
                </a:endParaRPr>
              </a:p>
            </p:txBody>
          </p:sp>
          <p:sp>
            <p:nvSpPr>
              <p:cNvPr id="29" name="Right Arrow 28"/>
              <p:cNvSpPr/>
              <p:nvPr/>
            </p:nvSpPr>
            <p:spPr bwMode="auto">
              <a:xfrm>
                <a:off x="6778627" y="4627076"/>
                <a:ext cx="390781" cy="195400"/>
              </a:xfrm>
              <a:prstGeom prst="rightArrow">
                <a:avLst/>
              </a:prstGeom>
              <a:solidFill>
                <a:srgbClr val="FF0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rgbClr val="3319FF"/>
                  </a:solidFill>
                  <a:effectLst/>
                  <a:latin typeface="Helvetica" charset="0"/>
                  <a:ea typeface="ＭＳ Ｐゴシック" charset="0"/>
                </a:endParaRPr>
              </a:p>
            </p:txBody>
          </p:sp>
        </p:grpSp>
        <p:cxnSp>
          <p:nvCxnSpPr>
            <p:cNvPr id="34" name="Straight Connector 33"/>
            <p:cNvCxnSpPr>
              <a:stCxn id="14" idx="0"/>
              <a:endCxn id="27" idx="2"/>
            </p:cNvCxnSpPr>
            <p:nvPr/>
          </p:nvCxnSpPr>
          <p:spPr bwMode="auto">
            <a:xfrm flipV="1">
              <a:off x="7014614" y="4176426"/>
              <a:ext cx="18" cy="348295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6" name="Straight Connector 35"/>
            <p:cNvCxnSpPr>
              <a:stCxn id="28" idx="0"/>
              <a:endCxn id="14" idx="2"/>
            </p:cNvCxnSpPr>
            <p:nvPr/>
          </p:nvCxnSpPr>
          <p:spPr bwMode="auto">
            <a:xfrm flipH="1" flipV="1">
              <a:off x="7014614" y="4878664"/>
              <a:ext cx="18" cy="349519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48" name="Group 47"/>
          <p:cNvGrpSpPr/>
          <p:nvPr/>
        </p:nvGrpSpPr>
        <p:grpSpPr>
          <a:xfrm>
            <a:off x="5029078" y="3460645"/>
            <a:ext cx="1449383" cy="400110"/>
            <a:chOff x="4895919" y="3518875"/>
            <a:chExt cx="1449383" cy="400110"/>
          </a:xfrm>
        </p:grpSpPr>
        <p:grpSp>
          <p:nvGrpSpPr>
            <p:cNvPr id="8" name="Group 7"/>
            <p:cNvGrpSpPr/>
            <p:nvPr/>
          </p:nvGrpSpPr>
          <p:grpSpPr>
            <a:xfrm>
              <a:off x="5205650" y="3518875"/>
              <a:ext cx="1139652" cy="400110"/>
              <a:chOff x="5321095" y="3518875"/>
              <a:chExt cx="1139652" cy="400110"/>
            </a:xfrm>
          </p:grpSpPr>
          <p:sp>
            <p:nvSpPr>
              <p:cNvPr id="19" name="Right Arrow 18"/>
              <p:cNvSpPr/>
              <p:nvPr/>
            </p:nvSpPr>
            <p:spPr bwMode="auto">
              <a:xfrm>
                <a:off x="6069966" y="3661333"/>
                <a:ext cx="390781" cy="195400"/>
              </a:xfrm>
              <a:prstGeom prst="rightArrow">
                <a:avLst/>
              </a:prstGeom>
              <a:solidFill>
                <a:srgbClr val="FF0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rgbClr val="3319FF"/>
                  </a:solidFill>
                  <a:effectLst/>
                  <a:latin typeface="Helvetica" charset="0"/>
                  <a:ea typeface="ＭＳ Ｐゴシック" charset="0"/>
                </a:endParaRPr>
              </a:p>
            </p:txBody>
          </p:sp>
          <p:sp>
            <p:nvSpPr>
              <p:cNvPr id="2" name="TextBox 1"/>
              <p:cNvSpPr txBox="1"/>
              <p:nvPr/>
            </p:nvSpPr>
            <p:spPr>
              <a:xfrm>
                <a:off x="5321095" y="3518875"/>
                <a:ext cx="74630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00FF"/>
                    </a:solidFill>
                    <a:latin typeface="Arial Narrow"/>
                    <a:cs typeface="Arial Narrow"/>
                    <a:sym typeface="Symbol" pitchFamily="18" charset="2"/>
                  </a:rPr>
                  <a:t></a:t>
                </a:r>
                <a:r>
                  <a:rPr lang="en-US" sz="2000" baseline="-25000" dirty="0">
                    <a:latin typeface="Arial Narrow"/>
                    <a:cs typeface="Arial Narrow"/>
                    <a:sym typeface="Symbol" pitchFamily="18" charset="2"/>
                  </a:rPr>
                  <a:t>sname</a:t>
                </a:r>
                <a:endParaRPr lang="en-US" sz="2000" dirty="0"/>
              </a:p>
            </p:txBody>
          </p:sp>
        </p:grpSp>
        <p:cxnSp>
          <p:nvCxnSpPr>
            <p:cNvPr id="39" name="Straight Connector 38"/>
            <p:cNvCxnSpPr>
              <a:stCxn id="2" idx="1"/>
            </p:cNvCxnSpPr>
            <p:nvPr/>
          </p:nvCxnSpPr>
          <p:spPr bwMode="auto">
            <a:xfrm flipH="1">
              <a:off x="4895919" y="3718930"/>
              <a:ext cx="309731" cy="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49" name="Group 48"/>
          <p:cNvGrpSpPr/>
          <p:nvPr/>
        </p:nvGrpSpPr>
        <p:grpSpPr>
          <a:xfrm>
            <a:off x="5161280" y="5579087"/>
            <a:ext cx="1316195" cy="400110"/>
            <a:chOff x="5192001" y="5644573"/>
            <a:chExt cx="1316195" cy="400110"/>
          </a:xfrm>
        </p:grpSpPr>
        <p:grpSp>
          <p:nvGrpSpPr>
            <p:cNvPr id="31" name="Group 30"/>
            <p:cNvGrpSpPr/>
            <p:nvPr/>
          </p:nvGrpSpPr>
          <p:grpSpPr>
            <a:xfrm>
              <a:off x="5368544" y="5644573"/>
              <a:ext cx="1139652" cy="400110"/>
              <a:chOff x="5321095" y="3518875"/>
              <a:chExt cx="1139652" cy="400110"/>
            </a:xfrm>
          </p:grpSpPr>
          <p:sp>
            <p:nvSpPr>
              <p:cNvPr id="32" name="Right Arrow 31"/>
              <p:cNvSpPr/>
              <p:nvPr/>
            </p:nvSpPr>
            <p:spPr bwMode="auto">
              <a:xfrm>
                <a:off x="6069966" y="3639561"/>
                <a:ext cx="390781" cy="195400"/>
              </a:xfrm>
              <a:prstGeom prst="rightArrow">
                <a:avLst/>
              </a:prstGeom>
              <a:solidFill>
                <a:srgbClr val="FF0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rgbClr val="3319FF"/>
                  </a:solidFill>
                  <a:effectLst/>
                  <a:latin typeface="Helvetica" charset="0"/>
                  <a:ea typeface="ＭＳ Ｐゴシック" charset="0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321095" y="3518875"/>
                <a:ext cx="74630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00FF"/>
                    </a:solidFill>
                    <a:latin typeface="Arial Narrow"/>
                    <a:cs typeface="Arial Narrow"/>
                    <a:sym typeface="Symbol" pitchFamily="18" charset="2"/>
                  </a:rPr>
                  <a:t></a:t>
                </a:r>
                <a:r>
                  <a:rPr lang="en-US" sz="2000" baseline="-25000" dirty="0">
                    <a:latin typeface="Arial Narrow"/>
                    <a:cs typeface="Arial Narrow"/>
                    <a:sym typeface="Symbol" pitchFamily="18" charset="2"/>
                  </a:rPr>
                  <a:t>sname</a:t>
                </a:r>
                <a:endParaRPr lang="en-US" sz="2000" dirty="0"/>
              </a:p>
            </p:txBody>
          </p:sp>
        </p:grpSp>
        <p:cxnSp>
          <p:nvCxnSpPr>
            <p:cNvPr id="41" name="Straight Connector 40"/>
            <p:cNvCxnSpPr>
              <a:stCxn id="33" idx="1"/>
            </p:cNvCxnSpPr>
            <p:nvPr/>
          </p:nvCxnSpPr>
          <p:spPr bwMode="auto">
            <a:xfrm flipH="1">
              <a:off x="5192001" y="5844628"/>
              <a:ext cx="176543" cy="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52" name="TextBox 51"/>
          <p:cNvSpPr txBox="1"/>
          <p:nvPr/>
        </p:nvSpPr>
        <p:spPr>
          <a:xfrm>
            <a:off x="8457594" y="4358791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412468" y="5355485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B30019"/>
                </a:solidFill>
              </a:rPr>
              <a:t>What is the problem?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2916553" y="6359333"/>
            <a:ext cx="2057400" cy="365125"/>
          </a:xfrm>
          <a:prstGeom prst="rect">
            <a:avLst/>
          </a:prstGeom>
        </p:spPr>
        <p:txBody>
          <a:bodyPr/>
          <a:lstStyle/>
          <a:p>
            <a:fld id="{D1361867-2E48-4D27-82DC-BCBE0EC6D195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7660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686800" cy="459100"/>
          </a:xfrm>
        </p:spPr>
        <p:txBody>
          <a:bodyPr/>
          <a:lstStyle/>
          <a:p>
            <a:r>
              <a:rPr lang="en-US" dirty="0"/>
              <a:t>PART3</a:t>
            </a:r>
            <a:endParaRPr lang="en-US" sz="1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211419" y="2527088"/>
            <a:ext cx="4721163" cy="3783087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9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select</a:t>
            </a:r>
            <a:r>
              <a:rPr lang="en-US" dirty="0">
                <a:latin typeface="Arial Narrow"/>
                <a:cs typeface="Arial Narrow"/>
              </a:rPr>
              <a:t> sname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from</a:t>
            </a:r>
            <a:r>
              <a:rPr lang="en-US" dirty="0">
                <a:latin typeface="Arial Narrow"/>
                <a:cs typeface="Arial Narrow"/>
              </a:rPr>
              <a:t> (</a:t>
            </a: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select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sailor.</a:t>
            </a:r>
            <a:r>
              <a:rPr lang="en-US" dirty="0">
                <a:latin typeface="Arial Narrow"/>
                <a:cs typeface="Arial Narrow"/>
              </a:rPr>
              <a:t>sailor_id, sname</a:t>
            </a:r>
          </a:p>
          <a:p>
            <a:pPr marL="581025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from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 sailor, </a:t>
            </a:r>
            <a:r>
              <a:rPr lang="en-US" dirty="0">
                <a:latin typeface="Arial Narrow"/>
                <a:cs typeface="Arial Narrow"/>
              </a:rPr>
              <a:t>boat, reserves</a:t>
            </a:r>
            <a:endParaRPr lang="en-US" baseline="-25000" dirty="0">
              <a:latin typeface="Arial Narrow"/>
              <a:cs typeface="Arial Narrow"/>
            </a:endParaRPr>
          </a:p>
          <a:p>
            <a:pPr marL="1258888" indent="-677863">
              <a:spcBef>
                <a:spcPts val="0"/>
              </a:spcBef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where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	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sailor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.sailor_id=</a:t>
            </a:r>
            <a:r>
              <a:rPr lang="en-US" dirty="0">
                <a:latin typeface="Arial Narrow"/>
                <a:cs typeface="Arial Narrow"/>
              </a:rPr>
              <a:t>reserves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.sailor_id</a:t>
            </a:r>
          </a:p>
          <a:p>
            <a:pPr marL="1258888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and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dirty="0">
                <a:latin typeface="Arial Narrow"/>
                <a:cs typeface="Arial Narrow"/>
              </a:rPr>
              <a:t>reserves</a:t>
            </a:r>
            <a:r>
              <a:rPr lang="en-US" dirty="0">
                <a:latin typeface="Arial Narrow"/>
                <a:cs typeface="Arial Narrow"/>
                <a:sym typeface="Symbol" pitchFamily="18" charset="2"/>
              </a:rPr>
              <a:t>.boat_id=</a:t>
            </a:r>
            <a:r>
              <a:rPr lang="en-US" dirty="0">
                <a:latin typeface="Arial Narrow"/>
                <a:cs typeface="Arial Narrow"/>
              </a:rPr>
              <a:t>boat</a:t>
            </a:r>
            <a:r>
              <a:rPr lang="en-US" dirty="0">
                <a:latin typeface="Arial Narrow"/>
                <a:cs typeface="Arial Narrow"/>
                <a:sym typeface="Symbol" pitchFamily="18" charset="2"/>
              </a:rPr>
              <a:t>.boat_id</a:t>
            </a:r>
          </a:p>
          <a:p>
            <a:pPr marL="1258888" indent="0">
              <a:spcBef>
                <a:spcPts val="0"/>
              </a:spcBef>
              <a:buNone/>
            </a:pPr>
            <a:r>
              <a:rPr lang="en-US" altLang="zh-TW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and</a:t>
            </a:r>
            <a:r>
              <a:rPr lang="en-US" altLang="zh-TW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color=</a:t>
            </a:r>
            <a:r>
              <a:rPr lang="uk-UA" altLang="zh-TW" dirty="0">
                <a:latin typeface="Arial Narrow"/>
                <a:cs typeface="Arial Narrow"/>
                <a:sym typeface="Symbol" pitchFamily="18" charset="2"/>
              </a:rPr>
              <a:t>'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red</a:t>
            </a:r>
            <a:r>
              <a:rPr lang="uk-UA" altLang="zh-TW" dirty="0">
                <a:latin typeface="Arial Narrow"/>
                <a:cs typeface="Arial Narrow"/>
                <a:sym typeface="Symbol" pitchFamily="18" charset="2"/>
              </a:rPr>
              <a:t>'</a:t>
            </a:r>
            <a:endParaRPr lang="en-US" altLang="zh-TW" dirty="0">
              <a:latin typeface="Arial Narrow"/>
              <a:cs typeface="Arial Narrow"/>
              <a:sym typeface="Symbol" pitchFamily="18" charset="2"/>
            </a:endParaRPr>
          </a:p>
          <a:p>
            <a:pPr marL="581025" indent="0">
              <a:spcBef>
                <a:spcPts val="0"/>
              </a:spcBef>
              <a:buFont typeface="Wingdings" pitchFamily="2" charset="2"/>
              <a:buNone/>
            </a:pPr>
            <a:r>
              <a:rPr lang="en-US" altLang="zh-TW" b="1" dirty="0">
                <a:solidFill>
                  <a:srgbClr val="3319FF"/>
                </a:solidFill>
                <a:latin typeface="Arial Narrow"/>
                <a:cs typeface="Arial Narrow"/>
                <a:sym typeface="Symbol" pitchFamily="18" charset="2"/>
              </a:rPr>
              <a:t>intersect</a:t>
            </a:r>
          </a:p>
          <a:p>
            <a:pPr marL="581025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select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sailor</a:t>
            </a:r>
            <a:r>
              <a:rPr lang="en-US" dirty="0">
                <a:latin typeface="Arial Narrow"/>
                <a:cs typeface="Arial Narrow"/>
              </a:rPr>
              <a:t>.sailor_id, sname</a:t>
            </a:r>
          </a:p>
          <a:p>
            <a:pPr marL="581025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from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 sailor, </a:t>
            </a:r>
            <a:r>
              <a:rPr lang="en-US" dirty="0">
                <a:latin typeface="Arial Narrow"/>
                <a:cs typeface="Arial Narrow"/>
              </a:rPr>
              <a:t>boat, reserves</a:t>
            </a:r>
            <a:endParaRPr lang="en-US" baseline="-25000" dirty="0">
              <a:latin typeface="Arial Narrow"/>
              <a:cs typeface="Arial Narrow"/>
            </a:endParaRPr>
          </a:p>
          <a:p>
            <a:pPr marL="1258888" indent="-677863">
              <a:spcBef>
                <a:spcPts val="0"/>
              </a:spcBef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where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	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sailor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.sailor_id=</a:t>
            </a:r>
            <a:r>
              <a:rPr lang="en-US" dirty="0">
                <a:latin typeface="Arial Narrow"/>
                <a:cs typeface="Arial Narrow"/>
              </a:rPr>
              <a:t>reserves</a:t>
            </a:r>
            <a:r>
              <a:rPr lang="en-US" altLang="zh-TW" dirty="0">
                <a:latin typeface="Arial Narrow"/>
                <a:cs typeface="Arial Narrow"/>
                <a:sym typeface="Symbol" pitchFamily="18" charset="2"/>
              </a:rPr>
              <a:t>.sailor_id</a:t>
            </a:r>
          </a:p>
          <a:p>
            <a:pPr marL="1258888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and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dirty="0">
                <a:latin typeface="Arial Narrow"/>
                <a:cs typeface="Arial Narrow"/>
              </a:rPr>
              <a:t>reserves</a:t>
            </a:r>
            <a:r>
              <a:rPr lang="en-US" dirty="0">
                <a:latin typeface="Arial Narrow"/>
                <a:cs typeface="Arial Narrow"/>
                <a:sym typeface="Symbol" pitchFamily="18" charset="2"/>
              </a:rPr>
              <a:t>.boat_id=</a:t>
            </a:r>
            <a:r>
              <a:rPr lang="en-US" dirty="0">
                <a:latin typeface="Arial Narrow"/>
                <a:cs typeface="Arial Narrow"/>
              </a:rPr>
              <a:t>boat</a:t>
            </a:r>
            <a:r>
              <a:rPr lang="en-US" dirty="0">
                <a:latin typeface="Arial Narrow"/>
                <a:cs typeface="Arial Narrow"/>
                <a:sym typeface="Symbol" pitchFamily="18" charset="2"/>
              </a:rPr>
              <a:t>.boat_id</a:t>
            </a:r>
          </a:p>
          <a:p>
            <a:pPr marL="1258888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and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dirty="0">
                <a:latin typeface="Arial Narrow"/>
                <a:cs typeface="Arial Narrow"/>
                <a:sym typeface="Symbol" pitchFamily="18" charset="2"/>
              </a:rPr>
              <a:t>color=</a:t>
            </a:r>
            <a:r>
              <a:rPr lang="uk-UA" dirty="0">
                <a:latin typeface="Arial Narrow"/>
                <a:cs typeface="Arial Narrow"/>
                <a:sym typeface="Symbol" pitchFamily="18" charset="2"/>
              </a:rPr>
              <a:t>'</a:t>
            </a:r>
            <a:r>
              <a:rPr lang="en-US" dirty="0">
                <a:latin typeface="Arial Narrow"/>
                <a:cs typeface="Arial Narrow"/>
                <a:sym typeface="Symbol" pitchFamily="18" charset="2"/>
              </a:rPr>
              <a:t>green</a:t>
            </a:r>
            <a:r>
              <a:rPr lang="uk-UA" dirty="0">
                <a:latin typeface="Arial Narrow"/>
                <a:cs typeface="Arial Narrow"/>
                <a:sym typeface="Symbol" pitchFamily="18" charset="2"/>
              </a:rPr>
              <a:t>’</a:t>
            </a:r>
            <a:r>
              <a:rPr lang="en-US" dirty="0">
                <a:latin typeface="Arial Narrow"/>
                <a:cs typeface="Arial Narrow"/>
                <a:sym typeface="Symbol" pitchFamily="18" charset="2"/>
              </a:rPr>
              <a:t>)</a:t>
            </a:r>
            <a:r>
              <a:rPr lang="en-US" dirty="0">
                <a:latin typeface="Arial Narrow"/>
                <a:cs typeface="Arial Narrow"/>
              </a:rPr>
              <a:t>;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147873" y="1188720"/>
            <a:ext cx="4848254" cy="705321"/>
          </a:xfrm>
          <a:prstGeom prst="rect">
            <a:avLst/>
          </a:prstGeom>
          <a:solidFill>
            <a:srgbClr val="FFFFCC"/>
          </a:solidFill>
          <a:ln>
            <a:solidFill>
              <a:srgbClr val="00009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Find the names of sailors who have reserved </a:t>
            </a:r>
            <a:r>
              <a:rPr lang="en-US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both</a:t>
            </a:r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a red </a:t>
            </a:r>
            <a:r>
              <a:rPr lang="en-US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and</a:t>
            </a:r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a green boat.</a:t>
            </a:r>
            <a:endParaRPr lang="en-US" b="1" dirty="0">
              <a:solidFill>
                <a:srgbClr val="0000FF"/>
              </a:solidFill>
              <a:sym typeface="Symbol" pitchFamily="18" charset="2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480356" y="1911096"/>
            <a:ext cx="2183289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365125" lvl="1" indent="-365125">
              <a:buClr>
                <a:srgbClr val="FF00FF"/>
              </a:buClr>
              <a:buSzPct val="120000"/>
              <a:buFont typeface="MS Reference Sans Serif" panose="020B0604030504040204" pitchFamily="34" charset="0"/>
              <a:buChar char="☞"/>
            </a:pPr>
            <a:r>
              <a:rPr lang="en-US" sz="1800" b="1" dirty="0">
                <a:solidFill>
                  <a:srgbClr val="B30019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Dustin, Lubber</a:t>
            </a:r>
            <a:endParaRPr lang="en-US" sz="1800" b="1" dirty="0">
              <a:solidFill>
                <a:srgbClr val="0000FF"/>
              </a:solidFill>
              <a:sym typeface="Symbol" pitchFamily="18" charset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08376" y="1341325"/>
            <a:ext cx="1603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B30019"/>
                </a:solidFill>
              </a:rPr>
              <a:t>Use </a:t>
            </a:r>
            <a:r>
              <a:rPr lang="en-US" sz="2000" b="1" dirty="0">
                <a:solidFill>
                  <a:srgbClr val="0000FF"/>
                </a:solidFill>
                <a:latin typeface="Arial Narrow"/>
                <a:cs typeface="Arial Narrow"/>
              </a:rPr>
              <a:t>intersect</a:t>
            </a:r>
          </a:p>
        </p:txBody>
      </p:sp>
      <p:sp>
        <p:nvSpPr>
          <p:cNvPr id="3" name="Rounded Rectangle 2"/>
          <p:cNvSpPr/>
          <p:nvPr/>
        </p:nvSpPr>
        <p:spPr bwMode="auto">
          <a:xfrm>
            <a:off x="2799645" y="2867378"/>
            <a:ext cx="4086577" cy="1524000"/>
          </a:xfrm>
          <a:prstGeom prst="roundRect">
            <a:avLst>
              <a:gd name="adj" fmla="val 8519"/>
            </a:avLst>
          </a:prstGeom>
          <a:noFill/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3319FF"/>
              </a:solidFill>
              <a:effectLst/>
              <a:latin typeface="Helvetica" charset="0"/>
              <a:ea typeface="ＭＳ Ｐゴシック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2799644" y="4731668"/>
            <a:ext cx="4086577" cy="1524000"/>
          </a:xfrm>
          <a:prstGeom prst="roundRect">
            <a:avLst>
              <a:gd name="adj" fmla="val 8519"/>
            </a:avLst>
          </a:prstGeom>
          <a:noFill/>
          <a:ln w="254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3319FF"/>
              </a:solidFill>
              <a:effectLst/>
              <a:latin typeface="Helvetica" charset="0"/>
              <a:ea typeface="ＭＳ Ｐゴシック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28089" y="2988099"/>
            <a:ext cx="1487311" cy="830997"/>
          </a:xfrm>
          <a:prstGeom prst="rect">
            <a:avLst/>
          </a:prstGeom>
          <a:solidFill>
            <a:srgbClr val="FFFFCC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90"/>
                </a:solidFill>
              </a:rPr>
              <a:t>Sailors who have reserved red boats.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28089" y="5303949"/>
            <a:ext cx="1487311" cy="830997"/>
          </a:xfrm>
          <a:prstGeom prst="rect">
            <a:avLst/>
          </a:prstGeom>
          <a:solidFill>
            <a:srgbClr val="FFFFCC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90"/>
                </a:solidFill>
              </a:rPr>
              <a:t>Sailors who have reserved green boats.</a:t>
            </a:r>
          </a:p>
        </p:txBody>
      </p:sp>
      <p:cxnSp>
        <p:nvCxnSpPr>
          <p:cNvPr id="13" name="Straight Arrow Connector 12"/>
          <p:cNvCxnSpPr>
            <a:stCxn id="3" idx="3"/>
            <a:endCxn id="11" idx="1"/>
          </p:cNvCxnSpPr>
          <p:nvPr/>
        </p:nvCxnSpPr>
        <p:spPr bwMode="auto">
          <a:xfrm flipV="1">
            <a:off x="6886222" y="3403598"/>
            <a:ext cx="541867" cy="22578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>
            <a:stCxn id="10" idx="3"/>
            <a:endCxn id="12" idx="1"/>
          </p:cNvCxnSpPr>
          <p:nvPr/>
        </p:nvCxnSpPr>
        <p:spPr bwMode="auto">
          <a:xfrm>
            <a:off x="6886221" y="5493668"/>
            <a:ext cx="541868" cy="22578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B05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7403538" y="4022913"/>
            <a:ext cx="1511862" cy="1077218"/>
          </a:xfrm>
          <a:prstGeom prst="rect">
            <a:avLst/>
          </a:prstGeom>
          <a:solidFill>
            <a:srgbClr val="FFFFCC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90"/>
                </a:solidFill>
              </a:rPr>
              <a:t>Sailors who have reserved </a:t>
            </a:r>
            <a:r>
              <a:rPr lang="en-US" sz="1600" u="sng" dirty="0">
                <a:solidFill>
                  <a:srgbClr val="000090"/>
                </a:solidFill>
              </a:rPr>
              <a:t>both</a:t>
            </a:r>
            <a:r>
              <a:rPr lang="en-US" sz="1600" dirty="0">
                <a:solidFill>
                  <a:srgbClr val="000090"/>
                </a:solidFill>
              </a:rPr>
              <a:t> a red </a:t>
            </a:r>
            <a:r>
              <a:rPr lang="en-US" sz="1600" u="sng" dirty="0">
                <a:solidFill>
                  <a:srgbClr val="000090"/>
                </a:solidFill>
              </a:rPr>
              <a:t>and</a:t>
            </a:r>
            <a:r>
              <a:rPr lang="en-US" sz="1600" dirty="0">
                <a:solidFill>
                  <a:srgbClr val="000090"/>
                </a:solidFill>
              </a:rPr>
              <a:t> green boat.</a:t>
            </a:r>
          </a:p>
        </p:txBody>
      </p:sp>
      <p:sp>
        <p:nvSpPr>
          <p:cNvPr id="17" name="Right Brace 16"/>
          <p:cNvSpPr/>
          <p:nvPr/>
        </p:nvSpPr>
        <p:spPr bwMode="auto">
          <a:xfrm>
            <a:off x="3838222" y="4434038"/>
            <a:ext cx="124178" cy="254969"/>
          </a:xfrm>
          <a:prstGeom prst="rightBrace">
            <a:avLst/>
          </a:prstGeom>
          <a:noFill/>
          <a:ln w="254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/>
          <p:cNvCxnSpPr>
            <a:stCxn id="17" idx="1"/>
            <a:endCxn id="16" idx="1"/>
          </p:cNvCxnSpPr>
          <p:nvPr/>
        </p:nvCxnSpPr>
        <p:spPr bwMode="auto">
          <a:xfrm flipV="1">
            <a:off x="3962400" y="4561522"/>
            <a:ext cx="3441138" cy="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FF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2916553" y="6359333"/>
            <a:ext cx="2057400" cy="365125"/>
          </a:xfrm>
          <a:prstGeom prst="rect">
            <a:avLst/>
          </a:prstGeom>
        </p:spPr>
        <p:txBody>
          <a:bodyPr/>
          <a:lstStyle/>
          <a:p>
            <a:fld id="{D1361867-2E48-4D27-82DC-BCBE0EC6D195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7430127"/>
      </p:ext>
    </p:extLst>
  </p:cSld>
  <p:clrMapOvr>
    <a:masterClrMapping/>
  </p:clrMapOvr>
</p:sld>
</file>

<file path=ppt/theme/theme1.xml><?xml version="1.0" encoding="utf-8"?>
<a:theme xmlns:a="http://schemas.openxmlformats.org/drawingml/2006/main" name="untitled 3">
  <a:themeElements>
    <a:clrScheme name="Custom 13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002060"/>
      </a:hlink>
      <a:folHlink>
        <a:srgbClr val="CECECE"/>
      </a:folHlink>
    </a:clrScheme>
    <a:fontScheme name="untitled 3">
      <a:majorFont>
        <a:latin typeface="Signboard Regular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rgbClr val="3319FF"/>
            </a:solidFill>
            <a:effectLst/>
            <a:latin typeface="Helvetica" charset="0"/>
            <a:ea typeface="ＭＳ Ｐゴシック" charset="0"/>
          </a:defRPr>
        </a:defPPr>
      </a:lstStyle>
    </a:spDef>
    <a:lnDef>
      <a:spPr bwMode="auto"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untitled 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titled 3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3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PB 3400 HD:Office Tools:Microsoft Office 4.2.1b:Microsoft PowerPoint 4:</Template>
  <TotalTime>24515</TotalTime>
  <Pages>70</Pages>
  <Words>2259</Words>
  <Application>Microsoft Office PowerPoint</Application>
  <PresentationFormat>On-screen Show (4:3)</PresentationFormat>
  <Paragraphs>725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17</vt:i4>
      </vt:variant>
    </vt:vector>
  </HeadingPairs>
  <TitlesOfParts>
    <vt:vector size="38" baseType="lpstr">
      <vt:lpstr>ＭＳ Ｐゴシック</vt:lpstr>
      <vt:lpstr>Arial</vt:lpstr>
      <vt:lpstr>Arial Narrow</vt:lpstr>
      <vt:lpstr>Calibri</vt:lpstr>
      <vt:lpstr>Calibri Light</vt:lpstr>
      <vt:lpstr>Courier New</vt:lpstr>
      <vt:lpstr>Helvetica</vt:lpstr>
      <vt:lpstr>MS Reference Sans Serif</vt:lpstr>
      <vt:lpstr>Signboard Regular</vt:lpstr>
      <vt:lpstr>Symbol</vt:lpstr>
      <vt:lpstr>Tahoma</vt:lpstr>
      <vt:lpstr>Times</vt:lpstr>
      <vt:lpstr>Trebuchet MS</vt:lpstr>
      <vt:lpstr>Wingdings</vt:lpstr>
      <vt:lpstr>Zapf Dingbats</vt:lpstr>
      <vt:lpstr>untitled 3</vt:lpstr>
      <vt:lpstr>4_Custom Design</vt:lpstr>
      <vt:lpstr>3_Custom Design</vt:lpstr>
      <vt:lpstr>2_Custom Design</vt:lpstr>
      <vt:lpstr>1_Custom Design</vt:lpstr>
      <vt:lpstr>Custom Design</vt:lpstr>
      <vt:lpstr>PowerPoint Presentation</vt:lpstr>
      <vt:lpstr>Question1 Relational Algebra to SQL </vt:lpstr>
      <vt:lpstr>Question1 Relational Algebra to SQL </vt:lpstr>
      <vt:lpstr>Question 2: EXAMPLE RELATIONAL SCHEMA AND DATABASE</vt:lpstr>
      <vt:lpstr>PART1</vt:lpstr>
      <vt:lpstr>PART2</vt:lpstr>
      <vt:lpstr>PART3</vt:lpstr>
      <vt:lpstr>PART3 (cont’d)</vt:lpstr>
      <vt:lpstr>PART3</vt:lpstr>
      <vt:lpstr>PART3 (cont’d)</vt:lpstr>
      <vt:lpstr>PART3 (cont’d)</vt:lpstr>
      <vt:lpstr>EXERCISES 4, 5, 6</vt:lpstr>
      <vt:lpstr>PART4</vt:lpstr>
      <vt:lpstr>PART5</vt:lpstr>
      <vt:lpstr>PART5</vt:lpstr>
      <vt:lpstr>PART6</vt:lpstr>
      <vt:lpstr>PART6 (cont’d)</vt:lpstr>
    </vt:vector>
  </TitlesOfParts>
  <Company>HKUST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4311: Principles of Database Design</dc:title>
  <dc:subject>Data Modeling Concepts</dc:subject>
  <dc:creator>Fred Lochovsky</dc:creator>
  <cp:lastModifiedBy>Wilfred Ng</cp:lastModifiedBy>
  <cp:revision>2904</cp:revision>
  <cp:lastPrinted>2014-09-17T06:26:49Z</cp:lastPrinted>
  <dcterms:created xsi:type="dcterms:W3CDTF">1998-01-08T20:17:31Z</dcterms:created>
  <dcterms:modified xsi:type="dcterms:W3CDTF">2020-02-29T16:04:58Z</dcterms:modified>
</cp:coreProperties>
</file>