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3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9" r:id="rId10"/>
    <p:sldId id="346" r:id="rId11"/>
    <p:sldId id="350" r:id="rId12"/>
    <p:sldId id="351" r:id="rId13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>
      <p:cViewPr varScale="1">
        <p:scale>
          <a:sx n="114" d="100"/>
          <a:sy n="114" d="100"/>
        </p:scale>
        <p:origin x="14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5ADF73-3C2D-4EBE-88CD-699F396B8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20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E1E2FE8-BA4A-4CD9-B102-A9D210FBE61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3315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C096B4BF-6A5C-4D28-AA13-8FA67ABFB1D0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2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DE6D970-F74D-42FE-9C8C-0739523576E9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993D6A50-CC30-4B34-9B51-79445EA444A5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3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4D95394-286E-49C0-9CF2-865A2414398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5363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57EC7FD6-E370-4C0F-A80A-41C938CCF9BC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4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7B7D535-3265-4C89-94C9-BAE388E36EA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89F5D7FD-F2A6-4C53-8E42-B652B908346A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5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89B5B6C-7610-4AAB-A8A1-B29B989058E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9347352C-9542-48A5-A189-176689E615E9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6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5350"/>
            <a:ext cx="5394325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C18BD51-1489-4B30-A04F-ED2280CF675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5DF5E3F4-E609-4331-995D-D3101014B48E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7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C6612A2-D79E-4794-AED0-0F715873D66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09877ABB-1F3E-413D-BD6F-18D5D2612897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8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8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2F2C868-C908-4669-9FC3-B5106A1EC68C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D5852335-E88F-4FAE-A181-3C260F3D1E92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10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604D55C-A878-4CC4-B60A-C9EF6EA116F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249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CA08ECD-5361-424A-9BBD-24316975AE0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545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1010E88-D9E0-42B5-8A3A-39ACA3CB464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145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9E3BD19-C9DA-445A-9E05-48B69A819E6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31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FD291F6-3C36-4019-B8CE-80FE72E1E38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76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C42CCBF-C80C-4859-B189-F1D69F6AEF0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42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82FBFDA-FC55-467A-BDF0-3654CC204EA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979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2A4230E-9775-422F-9AAE-F642FB61CB1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3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4DE1342-A12C-4779-A6E1-C32E2B3FD8F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800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690FAC4-E512-4324-A0EB-922F1E4ABF6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5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2BC1E25-DE82-4B1D-B18F-E1CE0E24F39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0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5B9B9649-3FCE-4BE8-BE41-0349DE40ED5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accent2"/>
                </a:solidFill>
                <a:latin typeface="Tahoma" pitchFamily="34" charset="0"/>
                <a:hlinkClick r:id="" action="ppaction://noaction">
                  <a:snd r:embed="rId2" name="TYPE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 3311 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8. Functional Dependencies</a:t>
            </a:r>
          </a:p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Exercise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C612060-39C5-4F0F-B63D-F9A0940F6D3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Question 9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066800"/>
            <a:ext cx="83058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2000"/>
              <a:t>Let the relation schema R(A,B,C,D,E) and the set of functional dependencies: F = {{A}</a:t>
            </a:r>
            <a:r>
              <a:rPr lang="en-US" sz="2000">
                <a:sym typeface="Symbol" pitchFamily="18" charset="2"/>
              </a:rPr>
              <a:t>{</a:t>
            </a:r>
            <a:r>
              <a:rPr lang="en-US" sz="2000"/>
              <a:t>B}, {A,B}</a:t>
            </a:r>
            <a:r>
              <a:rPr lang="en-US" sz="2000">
                <a:sym typeface="Symbol" pitchFamily="18" charset="2"/>
              </a:rPr>
              <a:t>{</a:t>
            </a:r>
            <a:r>
              <a:rPr lang="en-US" sz="2000"/>
              <a:t>C}, {D}</a:t>
            </a:r>
            <a:r>
              <a:rPr lang="en-US" sz="2000">
                <a:sym typeface="Symbol" pitchFamily="18" charset="2"/>
              </a:rPr>
              <a:t>{</a:t>
            </a:r>
            <a:r>
              <a:rPr lang="en-US" sz="2000"/>
              <a:t>A,C}}: 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533400" y="2087563"/>
            <a:ext cx="8229600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b="1" dirty="0">
                <a:latin typeface="Helvetica" pitchFamily="34" charset="0"/>
              </a:rPr>
              <a:t>Find the canonical cover of F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latin typeface="Helvetica" pitchFamily="34" charset="0"/>
              </a:rPr>
              <a:t>	{A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B, A</a:t>
            </a: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B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C, D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AC}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latin typeface="Helvetica" pitchFamily="34" charset="0"/>
                <a:sym typeface="Wingdings" pitchFamily="2" charset="2"/>
              </a:rPr>
              <a:t> 	</a:t>
            </a:r>
            <a:r>
              <a:rPr lang="en-US" sz="1800" dirty="0">
                <a:latin typeface="Helvetica" pitchFamily="34" charset="0"/>
              </a:rPr>
              <a:t>{A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B, A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C, D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AC}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latin typeface="Helvetica" pitchFamily="34" charset="0"/>
              </a:rPr>
              <a:t>	{A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BC, D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A}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800" b="1" dirty="0">
                <a:latin typeface="Helvetica" pitchFamily="34" charset="0"/>
              </a:rPr>
              <a:t>Compute the attribute closures</a:t>
            </a:r>
            <a:endParaRPr lang="en-US" sz="1800" dirty="0">
              <a:latin typeface="Helvetica" pitchFamily="34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A+ = {A,B,C}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B+ = {B}, C+ = {C}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D+ = {D,A,B,C}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E+ = {E}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l-GR" sz="1800" b="1" dirty="0">
                <a:latin typeface="Helvetica" pitchFamily="34" charset="0"/>
              </a:rPr>
              <a:t>What is the </a:t>
            </a:r>
            <a:r>
              <a:rPr lang="en-US" sz="1800" b="1" dirty="0">
                <a:latin typeface="Helvetica" pitchFamily="34" charset="0"/>
              </a:rPr>
              <a:t>candidate</a:t>
            </a:r>
            <a:r>
              <a:rPr lang="el-GR" sz="1800" b="1" dirty="0">
                <a:latin typeface="Helvetica" pitchFamily="34" charset="0"/>
              </a:rPr>
              <a:t> key of R?</a:t>
            </a:r>
            <a:endParaRPr lang="en-US" sz="1800" dirty="0">
              <a:latin typeface="Helvetica" pitchFamily="34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	</a:t>
            </a:r>
            <a:r>
              <a:rPr lang="en-US" sz="1800" u="sng" dirty="0">
                <a:solidFill>
                  <a:schemeClr val="tx2"/>
                </a:solidFill>
                <a:latin typeface="Helvetica" pitchFamily="34" charset="0"/>
              </a:rPr>
              <a:t>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0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0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0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0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0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0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262128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dirty="0"/>
              <a:t>Given relation schema </a:t>
            </a:r>
            <a:r>
              <a:rPr lang="en-US" dirty="0">
                <a:solidFill>
                  <a:srgbClr val="B30019"/>
                </a:solidFill>
              </a:rPr>
              <a:t>R(A, B, C)</a:t>
            </a:r>
            <a:r>
              <a:rPr lang="en-US" dirty="0"/>
              <a:t>. Assume that we do not know the keys of the relation.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dirty="0"/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en-US" b="1" dirty="0">
                <a:solidFill>
                  <a:srgbClr val="3319FF"/>
                </a:solidFill>
              </a:rPr>
              <a:t>Write an SQL query to test if A is a candidate key </a:t>
            </a:r>
            <a:r>
              <a:rPr lang="en-US" b="1" dirty="0">
                <a:solidFill>
                  <a:srgbClr val="3319FF"/>
                </a:solidFill>
                <a:sym typeface="Symbol" pitchFamily="18" charset="2"/>
              </a:rPr>
              <a:t>of R.</a:t>
            </a:r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en-US" b="1" dirty="0">
                <a:solidFill>
                  <a:srgbClr val="3319FF"/>
                </a:solidFill>
              </a:rPr>
              <a:t>Write an SQL query to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test if the FD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B holds in R?</a:t>
            </a:r>
            <a:endParaRPr lang="en-US" b="1" dirty="0">
              <a:solidFill>
                <a:srgbClr val="3319FF"/>
              </a:solidFill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E3BD19-C9DA-445A-9E05-48B69A819E68}" type="slidenum">
              <a:rPr lang="en-US" altLang="zh-TW" smtClean="0"/>
              <a:pPr/>
              <a:t>11</a:t>
            </a:fld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820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118618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dirty="0"/>
              <a:t>Given relation schema </a:t>
            </a:r>
            <a:r>
              <a:rPr lang="en-US" dirty="0">
                <a:solidFill>
                  <a:srgbClr val="B30019"/>
                </a:solidFill>
              </a:rPr>
              <a:t>R(A, B, C)</a:t>
            </a:r>
            <a:r>
              <a:rPr lang="en-US" dirty="0"/>
              <a:t>. Assume that we do not know the keys of the relation.</a:t>
            </a:r>
          </a:p>
          <a:p>
            <a:pPr marL="0" indent="0" algn="ctr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3319FF"/>
                </a:solidFill>
              </a:rPr>
              <a:t>1. Write an SQL query to test if A is a candidate key</a:t>
            </a:r>
            <a:r>
              <a:rPr lang="en-US" sz="2000" b="1" dirty="0">
                <a:solidFill>
                  <a:srgbClr val="3319FF"/>
                </a:solidFill>
                <a:sym typeface="Symbol" pitchFamily="18" charset="2"/>
              </a:rPr>
              <a:t> of 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3929380"/>
            <a:ext cx="7772400" cy="216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/>
            <a:r>
              <a:rPr lang="en-US" dirty="0">
                <a:sym typeface="Symbol" pitchFamily="18" charset="2"/>
              </a:rPr>
              <a:t>If this query gives a non-empty result, then A is not a key. 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>
                <a:sym typeface="Symbol" pitchFamily="18" charset="2"/>
              </a:rPr>
              <a:t>If the result is empty we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cannot be sure</a:t>
            </a:r>
            <a:r>
              <a:rPr lang="en-US" dirty="0">
                <a:sym typeface="Symbol" pitchFamily="18" charset="2"/>
              </a:rPr>
              <a:t>. 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b="1" dirty="0">
              <a:solidFill>
                <a:srgbClr val="3319FF"/>
              </a:solidFill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b="1" dirty="0">
                <a:solidFill>
                  <a:srgbClr val="3319FF"/>
                </a:solidFill>
              </a:rPr>
              <a:t>2. Write an SQL query to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test if the FD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B holds in R?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>
                <a:sym typeface="Symbol" pitchFamily="18" charset="2"/>
              </a:rPr>
              <a:t>Replace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count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*</a:t>
            </a:r>
            <a:r>
              <a:rPr lang="en-US" dirty="0">
                <a:sym typeface="Symbol" pitchFamily="18" charset="2"/>
              </a:rPr>
              <a:t>) with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count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distinct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)&gt;1 in above </a:t>
            </a:r>
            <a:r>
              <a:rPr lang="en-US">
                <a:sym typeface="Symbol" pitchFamily="18" charset="2"/>
              </a:rPr>
              <a:t>SQL queries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41432" y="2438400"/>
            <a:ext cx="2014873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i="1" dirty="0">
                <a:latin typeface="Arial Narrow"/>
                <a:cs typeface="Arial Narrow"/>
              </a:rPr>
              <a:t> A</a:t>
            </a:r>
            <a:endParaRPr lang="en-US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Narrow"/>
                <a:cs typeface="Arial Narrow"/>
              </a:rPr>
              <a:t>R</a:t>
            </a:r>
            <a:endParaRPr lang="en-US" i="1" baseline="-25000" dirty="0">
              <a:latin typeface="Arial Narrow"/>
              <a:cs typeface="Arial Narrow"/>
            </a:endParaRPr>
          </a:p>
          <a:p>
            <a:pPr marL="15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 </a:t>
            </a:r>
            <a:r>
              <a:rPr lang="en-US" i="1" dirty="0">
                <a:latin typeface="Arial Narrow"/>
                <a:cs typeface="Arial Narrow"/>
              </a:rPr>
              <a:t>A</a:t>
            </a:r>
            <a:endParaRPr lang="en-US" dirty="0">
              <a:latin typeface="Arial Narrow"/>
              <a:cs typeface="Arial Narrow"/>
            </a:endParaRPr>
          </a:p>
          <a:p>
            <a:pPr marL="3175" indent="0" defTabSz="40481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having count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  <a:r>
              <a:rPr lang="en-US" dirty="0">
                <a:latin typeface="Arial Narrow"/>
                <a:cs typeface="Arial Narrow"/>
              </a:rPr>
              <a:t>)&gt;1;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09408" y="2438400"/>
            <a:ext cx="3510726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i="1" dirty="0"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  <a:r>
              <a:rPr lang="en-US" dirty="0">
                <a:latin typeface="Arial Narrow"/>
                <a:cs typeface="Arial Narrow"/>
              </a:rPr>
              <a:t>) –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i="1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1" dirty="0">
                <a:latin typeface="Arial Narrow"/>
                <a:cs typeface="Arial Narrow"/>
              </a:rPr>
              <a:t>A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Narrow"/>
                <a:cs typeface="Arial Narrow"/>
              </a:rPr>
              <a:t>R;</a:t>
            </a:r>
            <a:endParaRPr lang="en-US" i="1" baseline="-25000" dirty="0">
              <a:latin typeface="Arial Narrow"/>
              <a:cs typeface="Arial Narrow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fld id="{59E3BD19-C9DA-445A-9E05-48B69A819E68}" type="slidenum">
              <a:rPr lang="en-US" altLang="zh-TW" smtClean="0"/>
              <a:pPr/>
              <a:t>12</a:t>
            </a:fld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35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2A473DB-9F2B-4A56-91A5-8FA1A66321A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Question 1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04800" y="1416050"/>
            <a:ext cx="49196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0" lang="en-US" sz="2000" dirty="0">
                <a:latin typeface="Tahoma" pitchFamily="34" charset="0"/>
                <a:cs typeface="Times New Roman" pitchFamily="18" charset="0"/>
              </a:rPr>
              <a:t>Assume the following table contains the </a:t>
            </a:r>
            <a:r>
              <a:rPr kumimoji="0" lang="en-US" sz="2000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only</a:t>
            </a:r>
            <a:r>
              <a:rPr kumimoji="0" lang="en-US" sz="2000" dirty="0">
                <a:latin typeface="Tahoma" pitchFamily="34" charset="0"/>
                <a:cs typeface="Times New Roman" pitchFamily="18" charset="0"/>
              </a:rPr>
              <a:t> set of tuples that may appear in a table R. </a:t>
            </a:r>
            <a:r>
              <a:rPr kumimoji="0" lang="en-US" sz="2000" dirty="0">
                <a:latin typeface="Tahoma" pitchFamily="34" charset="0"/>
              </a:rPr>
              <a:t>Which of the following FDs hold in R:</a:t>
            </a:r>
          </a:p>
        </p:txBody>
      </p:sp>
      <p:graphicFrame>
        <p:nvGraphicFramePr>
          <p:cNvPr id="425988" name="Group 4"/>
          <p:cNvGraphicFramePr>
            <a:graphicFrameLocks noGrp="1"/>
          </p:cNvGraphicFramePr>
          <p:nvPr/>
        </p:nvGraphicFramePr>
        <p:xfrm>
          <a:off x="5334000" y="1219200"/>
          <a:ext cx="3097213" cy="1984375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tuple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r>
                        <a:rPr kumimoji="1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15" name="Rectangle 42"/>
          <p:cNvSpPr>
            <a:spLocks noChangeArrowheads="1"/>
          </p:cNvSpPr>
          <p:nvPr/>
        </p:nvSpPr>
        <p:spPr bwMode="auto">
          <a:xfrm>
            <a:off x="-3792538" y="1695450"/>
            <a:ext cx="184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0" lang="en-US" sz="1100">
              <a:sym typeface="Symbol" pitchFamily="18" charset="2"/>
            </a:endParaRPr>
          </a:p>
          <a:p>
            <a:pPr eaLnBrk="0" hangingPunct="0"/>
            <a:endParaRPr kumimoji="0" lang="en-US" sz="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26027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276600"/>
            <a:ext cx="4038600" cy="3124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{X}</a:t>
            </a:r>
            <a:r>
              <a:rPr lang="el-GR" sz="2000">
                <a:sym typeface="Symbol" pitchFamily="18" charset="2"/>
              </a:rPr>
              <a:t></a:t>
            </a:r>
            <a:r>
              <a:rPr lang="en-US" sz="2000">
                <a:sym typeface="Symbol" pitchFamily="18" charset="2"/>
              </a:rPr>
              <a:t>{</a:t>
            </a:r>
            <a:r>
              <a:rPr lang="en-US" sz="2000"/>
              <a:t>X}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Yes – trivial (holds in any table)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{X}</a:t>
            </a:r>
            <a:r>
              <a:rPr lang="el-GR" sz="2000">
                <a:sym typeface="Symbol" pitchFamily="18" charset="2"/>
              </a:rPr>
              <a:t></a:t>
            </a:r>
            <a:r>
              <a:rPr lang="en-US" sz="2000">
                <a:sym typeface="Symbol" pitchFamily="18" charset="2"/>
              </a:rPr>
              <a:t>{</a:t>
            </a:r>
            <a:r>
              <a:rPr lang="en-US" sz="2000"/>
              <a:t>Y}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Yes – all values of Y are identical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{X}</a:t>
            </a:r>
            <a:r>
              <a:rPr lang="el-GR" sz="2000">
                <a:sym typeface="Symbol" pitchFamily="18" charset="2"/>
              </a:rPr>
              <a:t></a:t>
            </a:r>
            <a:r>
              <a:rPr lang="en-US" sz="2000">
                <a:sym typeface="Symbol" pitchFamily="18" charset="2"/>
              </a:rPr>
              <a:t>{</a:t>
            </a:r>
            <a:r>
              <a:rPr lang="en-US" sz="2000"/>
              <a:t>V}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No – see first two rows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{X}</a:t>
            </a:r>
            <a:r>
              <a:rPr lang="el-GR" sz="2000">
                <a:sym typeface="Symbol" pitchFamily="18" charset="2"/>
              </a:rPr>
              <a:t></a:t>
            </a:r>
            <a:r>
              <a:rPr lang="en-US" sz="2000">
                <a:sym typeface="Symbol" pitchFamily="18" charset="2"/>
              </a:rPr>
              <a:t>{</a:t>
            </a:r>
            <a:r>
              <a:rPr lang="en-US" sz="2000"/>
              <a:t>W}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No – same as before</a:t>
            </a:r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4876800" y="3352800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2000">
                <a:latin typeface="Tahoma" pitchFamily="34" charset="0"/>
              </a:rPr>
              <a:t>{Y}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X}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</a:rPr>
              <a:t>No  (same for {Y}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V,W})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2000">
                <a:latin typeface="Tahoma" pitchFamily="34" charset="0"/>
              </a:rPr>
              <a:t>{W}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X}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</a:rPr>
              <a:t>Yes – all W values are different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2000">
                <a:latin typeface="Tahoma" pitchFamily="34" charset="0"/>
              </a:rPr>
              <a:t>{X,V}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Y}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</a:rPr>
              <a:t>Yes – X alone determines 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2000">
                <a:latin typeface="Tahoma" pitchFamily="34" charset="0"/>
              </a:rPr>
              <a:t>{Y,V}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X}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</a:rPr>
              <a:t>No – see rows 1 and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6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6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6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6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6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6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26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2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26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26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26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26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26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26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6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27" grpId="0" build="p"/>
      <p:bldP spid="4260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49889EA-E452-4BA7-B17F-18EDB81A345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0010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Question 2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43000"/>
            <a:ext cx="5410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2000"/>
              <a:t>In the previous example, we assumed that we know all possible records in a table, which is not usually true.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000"/>
              <a:t>In general by looking at an instance of a relation, we can only tell FDs that are NOT satisfied.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000"/>
              <a:t>List 5 FDs that are </a:t>
            </a:r>
            <a:r>
              <a:rPr lang="en-US" sz="2000">
                <a:solidFill>
                  <a:srgbClr val="FF0000"/>
                </a:solidFill>
              </a:rPr>
              <a:t>not</a:t>
            </a:r>
            <a:r>
              <a:rPr lang="en-US" sz="2000"/>
              <a:t> satisfied in the table: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000"/>
          </a:p>
        </p:txBody>
      </p:sp>
      <p:graphicFrame>
        <p:nvGraphicFramePr>
          <p:cNvPr id="42803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307138" y="1625600"/>
          <a:ext cx="2049462" cy="2089152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2530475" y="3490913"/>
            <a:ext cx="449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{B}</a:t>
            </a:r>
            <a:r>
              <a:rPr lang="en-US">
                <a:sym typeface="Symbol" pitchFamily="18" charset="2"/>
              </a:rPr>
              <a:t>{A}</a:t>
            </a:r>
            <a:endParaRPr lang="en-US"/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{B}</a:t>
            </a:r>
            <a:r>
              <a:rPr lang="en-US">
                <a:sym typeface="Symbol" pitchFamily="18" charset="2"/>
              </a:rPr>
              <a:t>{C}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{C}</a:t>
            </a:r>
            <a:r>
              <a:rPr lang="en-US">
                <a:sym typeface="Symbol" pitchFamily="18" charset="2"/>
              </a:rPr>
              <a:t>{A}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{A}</a:t>
            </a:r>
            <a:r>
              <a:rPr lang="en-US">
                <a:sym typeface="Symbol" pitchFamily="18" charset="2"/>
              </a:rPr>
              <a:t>{C}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{A,B}</a:t>
            </a:r>
            <a:r>
              <a:rPr lang="en-US">
                <a:sym typeface="Symbol" pitchFamily="18" charset="2"/>
              </a:rPr>
              <a:t>{C}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8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8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8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4E5930A-3F31-4AA8-A4BA-DE72D501D4D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Question 3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2725" y="1143000"/>
            <a:ext cx="8474075" cy="33385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</a:rPr>
              <a:t>In reality, FDs are given implicitly in the form of constraints when designing a database.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/>
              <a:t>Let a relation R(Title, Theater, City) where </a:t>
            </a:r>
            <a:r>
              <a:rPr lang="en-US" sz="1800" i="1"/>
              <a:t>title</a:t>
            </a:r>
            <a:r>
              <a:rPr lang="en-US" sz="1800"/>
              <a:t> is the name of a movie, </a:t>
            </a:r>
            <a:r>
              <a:rPr lang="en-US" sz="1800" i="1"/>
              <a:t>theater</a:t>
            </a:r>
            <a:r>
              <a:rPr lang="en-US" sz="1800"/>
              <a:t> is the name of a theater playing the movie and </a:t>
            </a:r>
            <a:r>
              <a:rPr lang="en-US" sz="1800" i="1"/>
              <a:t>city</a:t>
            </a:r>
            <a:r>
              <a:rPr lang="en-US" sz="1800"/>
              <a:t> is the city where the theater is located.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/>
              <a:t>We are given the following constraints: 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sz="1800"/>
              <a:t>Two different cities cannot have theaters with the same name.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sz="1800"/>
              <a:t>Two different theaters in the same city cannot play the same movie.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sz="1800"/>
              <a:t>A theater can play many movies (e.g., cineplex).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 b="1"/>
              <a:t>Write the set of functional dependencies implied by the above assumptions.</a:t>
            </a:r>
            <a:endParaRPr lang="en-US" sz="1800"/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304800" y="4495800"/>
            <a:ext cx="868521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{Theater}</a:t>
            </a:r>
            <a:r>
              <a:rPr lang="el-GR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{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City}</a:t>
            </a:r>
            <a:r>
              <a:rPr lang="en-US" sz="1800">
                <a:latin typeface="Helvetica" pitchFamily="34" charset="0"/>
              </a:rPr>
              <a:t> (if we know the theater, we know the city where it is located – the opposite is not true as a city can have many theaters)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{City, Title} </a:t>
            </a:r>
            <a:r>
              <a:rPr lang="el-GR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 {Theater}</a:t>
            </a:r>
            <a:endParaRPr lang="en-US" sz="1800">
              <a:solidFill>
                <a:schemeClr val="tx2"/>
              </a:solidFill>
              <a:latin typeface="Helvetic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b="1">
                <a:latin typeface="Helvetica" pitchFamily="34" charset="0"/>
              </a:rPr>
              <a:t>Can you identify the candidate key(s)</a:t>
            </a:r>
            <a:endParaRPr lang="en-US" sz="1800" b="1">
              <a:latin typeface="Helvetic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u="sng">
                <a:latin typeface="Helvetica" pitchFamily="34" charset="0"/>
              </a:rPr>
              <a:t>City, Title</a:t>
            </a:r>
            <a:r>
              <a:rPr lang="en-US" sz="1800">
                <a:latin typeface="Helvetica" pitchFamily="34" charset="0"/>
              </a:rPr>
              <a:t> and </a:t>
            </a:r>
            <a:r>
              <a:rPr lang="en-US" sz="1800" u="sng">
                <a:latin typeface="Helvetica" pitchFamily="34" charset="0"/>
              </a:rPr>
              <a:t>Theater,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2608D54-B633-4C2F-B9C1-338DFB4D913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Question 4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143000"/>
            <a:ext cx="8604250" cy="2674938"/>
          </a:xfrm>
        </p:spPr>
        <p:txBody>
          <a:bodyPr/>
          <a:lstStyle/>
          <a:p>
            <a:pPr marL="0" indent="0" eaLnBrk="1" hangingPunct="1"/>
            <a:r>
              <a:rPr lang="en-US" sz="2000"/>
              <a:t>We want to create the database for a bank that contains </a:t>
            </a:r>
            <a:r>
              <a:rPr lang="en-US" sz="2000">
                <a:solidFill>
                  <a:schemeClr val="tx2"/>
                </a:solidFill>
              </a:rPr>
              <a:t>accounts</a:t>
            </a:r>
            <a:r>
              <a:rPr lang="en-US" sz="2000"/>
              <a:t> (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/>
              <a:t>), </a:t>
            </a:r>
            <a:r>
              <a:rPr lang="en-US" sz="2000">
                <a:solidFill>
                  <a:schemeClr val="tx2"/>
                </a:solidFill>
              </a:rPr>
              <a:t>branches</a:t>
            </a:r>
            <a:r>
              <a:rPr lang="en-US" sz="2000"/>
              <a:t> (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/>
              <a:t>) and </a:t>
            </a:r>
            <a:r>
              <a:rPr lang="en-US" sz="2000">
                <a:solidFill>
                  <a:schemeClr val="tx2"/>
                </a:solidFill>
              </a:rPr>
              <a:t>customers</a:t>
            </a:r>
            <a:r>
              <a:rPr lang="en-US" sz="2000"/>
              <a:t> (</a:t>
            </a:r>
            <a:r>
              <a:rPr lang="en-US" sz="2000">
                <a:solidFill>
                  <a:schemeClr val="tx2"/>
                </a:solidFill>
              </a:rPr>
              <a:t>C</a:t>
            </a:r>
            <a:r>
              <a:rPr lang="en-US" sz="2000"/>
              <a:t>). We are given the following constraints: </a:t>
            </a:r>
          </a:p>
          <a:p>
            <a:pPr marL="0" indent="0" eaLnBrk="1" hangingPunct="1"/>
            <a:r>
              <a:rPr lang="en-US" sz="2000"/>
              <a:t>An account cannot be shared by multiple customers. </a:t>
            </a:r>
          </a:p>
          <a:p>
            <a:pPr marL="0" indent="0" eaLnBrk="1" hangingPunct="1"/>
            <a:r>
              <a:rPr lang="en-US" sz="2000"/>
              <a:t>Two different branches do not have the same account.</a:t>
            </a:r>
            <a:endParaRPr lang="en-US" sz="2000" b="1"/>
          </a:p>
          <a:p>
            <a:pPr marL="0" indent="0" eaLnBrk="1" hangingPunct="1"/>
            <a:r>
              <a:rPr lang="en-US" sz="2000"/>
              <a:t>Each customer can have at most one account in a branch (but different accounts in different branches).</a:t>
            </a:r>
          </a:p>
          <a:p>
            <a:pPr marL="0" indent="0" eaLnBrk="1" hangingPunct="1"/>
            <a:r>
              <a:rPr lang="en-US" sz="2000" b="1"/>
              <a:t>Write the functional dependencies implied by the above constraints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533400" y="40386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{Account}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 {Customer}</a:t>
            </a:r>
            <a:endParaRPr lang="en-US" sz="1800">
              <a:solidFill>
                <a:schemeClr val="tx2"/>
              </a:solidFill>
              <a:latin typeface="Helvetica" pitchFamily="34" charset="0"/>
              <a:sym typeface="Symbol" pitchFamily="18" charset="2"/>
            </a:endParaRPr>
          </a:p>
          <a:p>
            <a:pPr marL="342900" indent="-342900" eaLnBrk="0" hangingPunct="0"/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{Account}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 {Branch}</a:t>
            </a:r>
          </a:p>
          <a:p>
            <a:pPr marL="342900" indent="-342900" eaLnBrk="0" hangingPunct="0"/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{Customer, Branch}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 {Account}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800">
              <a:solidFill>
                <a:schemeClr val="tx2"/>
              </a:solidFill>
              <a:latin typeface="Helvetica" pitchFamily="34" charset="0"/>
            </a:endParaRPr>
          </a:p>
          <a:p>
            <a:pPr marL="342900" indent="-342900" eaLnBrk="0" hangingPunct="0"/>
            <a:r>
              <a:rPr lang="en-US" sz="1800" b="1">
                <a:latin typeface="Helvetica" pitchFamily="34" charset="0"/>
              </a:rPr>
              <a:t>Write the candidate key(s):</a:t>
            </a:r>
          </a:p>
          <a:p>
            <a:pPr marL="342900" indent="-342900" eaLnBrk="0" hangingPunct="0"/>
            <a:r>
              <a:rPr lang="en-US" sz="1800" u="sng">
                <a:latin typeface="Helvetica" pitchFamily="34" charset="0"/>
              </a:rPr>
              <a:t>Customer, Branch</a:t>
            </a:r>
            <a:r>
              <a:rPr lang="en-US" sz="1800">
                <a:latin typeface="Helvetica" pitchFamily="34" charset="0"/>
              </a:rPr>
              <a:t> and </a:t>
            </a:r>
            <a:r>
              <a:rPr lang="en-US" sz="1800" u="sng">
                <a:latin typeface="Helvetica" pitchFamily="34" charset="0"/>
              </a:rPr>
              <a:t>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2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2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EB58B0D-A1C7-46C2-9713-3E8F2294624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Question 5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Let R(A,B,C). Assume that we do not know the keys of the table.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How would you test if A is a candidate key</a:t>
            </a:r>
            <a:r>
              <a:rPr lang="en-US" sz="2000" b="1">
                <a:sym typeface="Symbol" pitchFamily="18" charset="2"/>
              </a:rPr>
              <a:t> of R with a SQL query?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SELECT 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FROM R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GROUP BY A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HAVING COUNT(*)&gt;1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If this query gives a non-empty result, then A is not a key.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If the result is empty we cannot be sure. 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ym typeface="Symbol" pitchFamily="18" charset="2"/>
              </a:rPr>
              <a:t>What about testing if the dependency {</a:t>
            </a:r>
            <a:r>
              <a:rPr lang="en-US" sz="2000" b="1"/>
              <a:t>A}</a:t>
            </a:r>
            <a:r>
              <a:rPr lang="en-US" sz="2000" b="1">
                <a:sym typeface="Symbol" pitchFamily="18" charset="2"/>
              </a:rPr>
              <a:t>{B} holds in R?</a:t>
            </a:r>
            <a:r>
              <a:rPr lang="en-US" sz="200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Same as before but replace the last line with HAVING COUNT(DISTINCT B)&gt;1</a:t>
            </a:r>
          </a:p>
          <a:p>
            <a:pPr eaLnBrk="1" hangingPunct="1">
              <a:lnSpc>
                <a:spcPct val="80000"/>
              </a:lnSpc>
            </a:pPr>
            <a:endParaRPr lang="en-GB" sz="20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B7EF544-34F3-4B84-8A1A-66CEAE2FE4F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8486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Question 6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447800"/>
            <a:ext cx="8229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/>
              <a:t>Let the rule: if X</a:t>
            </a:r>
            <a:r>
              <a:rPr lang="en-US">
                <a:sym typeface="Symbol" pitchFamily="18" charset="2"/>
              </a:rPr>
              <a:t>Z and </a:t>
            </a:r>
            <a:r>
              <a:rPr lang="en-US"/>
              <a:t>Y</a:t>
            </a:r>
            <a:r>
              <a:rPr lang="en-US">
                <a:sym typeface="Symbol" pitchFamily="18" charset="2"/>
              </a:rPr>
              <a:t>Z, then </a:t>
            </a:r>
            <a:r>
              <a:rPr lang="en-US"/>
              <a:t>X</a:t>
            </a:r>
            <a:r>
              <a:rPr lang="en-US">
                <a:sym typeface="Symbol" pitchFamily="18" charset="2"/>
              </a:rPr>
              <a:t>Y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>
                <a:sym typeface="Symbol" pitchFamily="18" charset="2"/>
              </a:rPr>
              <a:t>Show that this rule is not sound (correct) with a counter-example.</a:t>
            </a:r>
            <a:endParaRPr lang="en-US"/>
          </a:p>
          <a:p>
            <a:pPr marL="0" indent="0"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533400" y="32004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</a:rPr>
              <a:t>Lets use R(X,Y,Z). We want to find an instance of R where the rule is violated.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  <a:sym typeface="Symbol" pitchFamily="18" charset="2"/>
              </a:rPr>
              <a:t>Lets say that R contains just two tuples: 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  <a:sym typeface="Symbol" pitchFamily="18" charset="2"/>
              </a:rPr>
              <a:t>(x1, y1, z1)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  <a:sym typeface="Symbol" pitchFamily="18" charset="2"/>
              </a:rPr>
              <a:t>(x1, y2, z1)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</a:rPr>
              <a:t> {X}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2000">
                <a:latin typeface="Helvetica" pitchFamily="34" charset="0"/>
              </a:rPr>
              <a:t>{Z}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 and </a:t>
            </a:r>
            <a:r>
              <a:rPr lang="en-US" sz="2000">
                <a:latin typeface="Helvetica" pitchFamily="34" charset="0"/>
              </a:rPr>
              <a:t>{Y}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2000">
                <a:latin typeface="Helvetica" pitchFamily="34" charset="0"/>
              </a:rPr>
              <a:t>{Z} hold, but {X}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2000">
                <a:latin typeface="Helvetica" pitchFamily="34" charset="0"/>
              </a:rPr>
              <a:t>{Y} is not true.</a:t>
            </a:r>
            <a:endParaRPr lang="en-US" sz="2000">
              <a:latin typeface="Helvetic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2000">
              <a:latin typeface="Helvetic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8C4376D-EFC3-4803-9DFA-5C07E9181C6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7620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Question 7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71600"/>
            <a:ext cx="8305800" cy="121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l-GR"/>
              <a:t>Consider a relation R(X,Y,U,V,W) with the following set of dependencies {</a:t>
            </a:r>
            <a:r>
              <a:rPr lang="en-US"/>
              <a:t>{</a:t>
            </a:r>
            <a:r>
              <a:rPr lang="el-GR"/>
              <a:t>X</a:t>
            </a:r>
            <a:r>
              <a:rPr lang="en-US"/>
              <a:t>}</a:t>
            </a:r>
            <a:r>
              <a:rPr lang="el-GR">
                <a:sym typeface="Symbol" pitchFamily="18" charset="2"/>
              </a:rPr>
              <a:t></a:t>
            </a:r>
            <a:r>
              <a:rPr lang="en-US">
                <a:sym typeface="Symbol" pitchFamily="18" charset="2"/>
              </a:rPr>
              <a:t>{</a:t>
            </a:r>
            <a:r>
              <a:rPr lang="el-GR"/>
              <a:t>Y</a:t>
            </a:r>
            <a:r>
              <a:rPr lang="en-US"/>
              <a:t>}</a:t>
            </a:r>
            <a:r>
              <a:rPr lang="el-GR"/>
              <a:t>, </a:t>
            </a:r>
            <a:r>
              <a:rPr lang="en-US"/>
              <a:t>{</a:t>
            </a:r>
            <a:r>
              <a:rPr lang="el-GR"/>
              <a:t>U</a:t>
            </a:r>
            <a:r>
              <a:rPr lang="en-US"/>
              <a:t>,</a:t>
            </a:r>
            <a:r>
              <a:rPr lang="el-GR"/>
              <a:t>V</a:t>
            </a:r>
            <a:r>
              <a:rPr lang="en-US"/>
              <a:t>}</a:t>
            </a:r>
            <a:r>
              <a:rPr lang="el-GR">
                <a:sym typeface="Symbol" pitchFamily="18" charset="2"/>
              </a:rPr>
              <a:t></a:t>
            </a:r>
            <a:r>
              <a:rPr lang="en-US">
                <a:sym typeface="Symbol" pitchFamily="18" charset="2"/>
              </a:rPr>
              <a:t>{</a:t>
            </a:r>
            <a:r>
              <a:rPr lang="el-GR"/>
              <a:t>W</a:t>
            </a:r>
            <a:r>
              <a:rPr lang="en-US"/>
              <a:t>}</a:t>
            </a:r>
            <a:r>
              <a:rPr lang="el-GR"/>
              <a:t>, </a:t>
            </a:r>
            <a:r>
              <a:rPr lang="en-US"/>
              <a:t>{</a:t>
            </a:r>
            <a:r>
              <a:rPr lang="el-GR"/>
              <a:t>V</a:t>
            </a:r>
            <a:r>
              <a:rPr lang="en-US"/>
              <a:t>}</a:t>
            </a:r>
            <a:r>
              <a:rPr lang="el-GR">
                <a:sym typeface="Symbol" pitchFamily="18" charset="2"/>
              </a:rPr>
              <a:t></a:t>
            </a:r>
            <a:r>
              <a:rPr lang="en-US">
                <a:sym typeface="Symbol" pitchFamily="18" charset="2"/>
              </a:rPr>
              <a:t>{</a:t>
            </a:r>
            <a:r>
              <a:rPr lang="el-GR"/>
              <a:t>X</a:t>
            </a:r>
            <a:r>
              <a:rPr lang="en-US"/>
              <a:t>}</a:t>
            </a:r>
            <a:r>
              <a:rPr lang="el-GR"/>
              <a:t>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Find the closure of each attribute</a:t>
            </a:r>
            <a:r>
              <a:rPr lang="el-GR"/>
              <a:t>:</a:t>
            </a: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533400" y="2819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X+={X,Y}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Y+={Y}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U+={U}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V+={V,X,Y}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W+={W}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l-GR" sz="2000" b="1">
                <a:latin typeface="Helvetica" pitchFamily="34" charset="0"/>
              </a:rPr>
              <a:t>What is the primary key of R?: </a:t>
            </a:r>
            <a:endParaRPr lang="en-US" sz="2000" b="1">
              <a:latin typeface="Helvetica" pitchFamily="34" charset="0"/>
            </a:endParaRP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 u="sng">
                <a:solidFill>
                  <a:schemeClr val="tx2"/>
                </a:solidFill>
                <a:latin typeface="Helvetica" pitchFamily="34" charset="0"/>
              </a:rPr>
              <a:t>UV</a:t>
            </a:r>
            <a:endParaRPr lang="en-US" sz="2000" u="sng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8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FB79349-8BAD-4EA8-9FC4-AC03FBA47FE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/>
          <a:lstStyle/>
          <a:p>
            <a:pPr marL="381000" indent="-381000" defTabSz="800100" eaLnBrk="1" hangingPunct="1">
              <a:lnSpc>
                <a:spcPct val="90000"/>
              </a:lnSpc>
              <a:tabLst>
                <a:tab pos="1143000" algn="r"/>
                <a:tab pos="1524000" algn="r"/>
              </a:tabLst>
            </a:pPr>
            <a:r>
              <a:rPr lang="en-US" altLang="zh-TW" sz="2000" dirty="0"/>
              <a:t>R =  (A, B, C, G, H, I)</a:t>
            </a:r>
            <a:br>
              <a:rPr lang="en-US" altLang="zh-TW" sz="2000" dirty="0"/>
            </a:br>
            <a:r>
              <a:rPr lang="en-US" altLang="zh-TW" sz="2000" dirty="0"/>
              <a:t>F =  (	A	</a:t>
            </a:r>
            <a:r>
              <a:rPr lang="en-US" altLang="zh-TW" sz="2000" dirty="0">
                <a:sym typeface="Symbol" pitchFamily="18" charset="2"/>
              </a:rPr>
              <a:t>	B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	A		C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	CG		H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	CG		I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	B		H}</a:t>
            </a:r>
          </a:p>
          <a:p>
            <a:pPr marL="381000" indent="-381000" defTabSz="800100" eaLnBrk="1" hangingPunct="1">
              <a:lnSpc>
                <a:spcPct val="90000"/>
              </a:lnSpc>
              <a:tabLst>
                <a:tab pos="1143000" algn="r"/>
                <a:tab pos="1524000" algn="r"/>
              </a:tabLst>
            </a:pPr>
            <a:r>
              <a:rPr lang="en-US" altLang="zh-TW" sz="2000" dirty="0">
                <a:sym typeface="Symbol" pitchFamily="18" charset="2"/>
              </a:rPr>
              <a:t>Is AG a (super)key of R given F?</a:t>
            </a:r>
          </a:p>
          <a:p>
            <a:pPr marL="381000" indent="-381000" defTabSz="800100" eaLnBrk="1" hangingPunct="1">
              <a:lnSpc>
                <a:spcPct val="90000"/>
              </a:lnSpc>
              <a:buFontTx/>
              <a:buNone/>
              <a:tabLst>
                <a:tab pos="1143000" algn="r"/>
                <a:tab pos="1524000" algn="r"/>
              </a:tabLst>
            </a:pPr>
            <a:r>
              <a:rPr lang="en-US" altLang="zh-TW" sz="2000" dirty="0">
                <a:sym typeface="Symbol" pitchFamily="18" charset="2"/>
              </a:rPr>
              <a:t>(AG</a:t>
            </a:r>
            <a:r>
              <a:rPr lang="en-US" altLang="zh-TW" sz="2000" baseline="30000" dirty="0">
                <a:sym typeface="Symbol" pitchFamily="18" charset="2"/>
              </a:rPr>
              <a:t>+</a:t>
            </a:r>
            <a:r>
              <a:rPr lang="en-US" altLang="zh-TW" sz="2000" dirty="0">
                <a:sym typeface="Symbol" pitchFamily="18" charset="2"/>
              </a:rPr>
              <a:t>)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1. Result= AG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2. Result= ABCG 	(A  C; A  B and A   AG)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3. Result= ABCGH 	(CG  H and CG  AGBC)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4. Result=ABCGHI 	(CG  I and CG   AGBCH)</a:t>
            </a:r>
          </a:p>
          <a:p>
            <a:pPr marL="381000" indent="-381000" defTabSz="800100" eaLnBrk="1" hangingPunct="1">
              <a:lnSpc>
                <a:spcPct val="90000"/>
              </a:lnSpc>
              <a:tabLst>
                <a:tab pos="1143000" algn="r"/>
                <a:tab pos="1524000" algn="r"/>
              </a:tabLst>
            </a:pPr>
            <a:r>
              <a:rPr lang="en-US" altLang="zh-TW" sz="2000" dirty="0">
                <a:sym typeface="Symbol" pitchFamily="18" charset="2"/>
              </a:rPr>
              <a:t>Is AG a candidate key?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1. AG  R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2. Does A</a:t>
            </a:r>
            <a:r>
              <a:rPr lang="en-US" altLang="zh-TW" sz="2000" baseline="30000" dirty="0">
                <a:sym typeface="Symbol" pitchFamily="18" charset="2"/>
              </a:rPr>
              <a:t>+</a:t>
            </a:r>
            <a:r>
              <a:rPr lang="en-US" altLang="zh-TW" sz="2000" dirty="0">
                <a:sym typeface="Symbol" pitchFamily="18" charset="2"/>
              </a:rPr>
              <a:t>  R hold? 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	3. Does G</a:t>
            </a:r>
            <a:r>
              <a:rPr lang="en-US" altLang="zh-TW" sz="2000" baseline="30000" dirty="0">
                <a:sym typeface="Symbol" pitchFamily="18" charset="2"/>
              </a:rPr>
              <a:t>+ </a:t>
            </a:r>
            <a:r>
              <a:rPr lang="en-US" altLang="zh-TW" sz="2000" dirty="0">
                <a:sym typeface="Symbol" pitchFamily="18" charset="2"/>
              </a:rPr>
              <a:t> R hold?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Question 8</a:t>
            </a:r>
            <a:endParaRPr lang="en-US" altLang="zh-TW" sz="28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1422</Words>
  <Application>Microsoft Office PowerPoint</Application>
  <PresentationFormat>On-screen Show (4:3)</PresentationFormat>
  <Paragraphs>188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新細明體</vt:lpstr>
      <vt:lpstr>SimSun</vt:lpstr>
      <vt:lpstr>Arial Narrow</vt:lpstr>
      <vt:lpstr>Helvetica</vt:lpstr>
      <vt:lpstr>Monotype Sorts</vt:lpstr>
      <vt:lpstr>Symbol</vt:lpstr>
      <vt:lpstr>Tahoma</vt:lpstr>
      <vt:lpstr>Times New Roman</vt:lpstr>
      <vt:lpstr>Trebuchet MS</vt:lpstr>
      <vt:lpstr>Wingdings</vt:lpstr>
      <vt:lpstr>Default Design</vt:lpstr>
      <vt:lpstr>PowerPoint Presentation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PowerPoint Presentation</vt:lpstr>
      <vt:lpstr>Question 9</vt:lpstr>
      <vt:lpstr>Question 10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Wilfred Ng</cp:lastModifiedBy>
  <cp:revision>74</cp:revision>
  <dcterms:modified xsi:type="dcterms:W3CDTF">2020-03-05T09:15:14Z</dcterms:modified>
</cp:coreProperties>
</file>