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3" r:id="rId2"/>
    <p:sldId id="348" r:id="rId3"/>
    <p:sldId id="353" r:id="rId4"/>
    <p:sldId id="355" r:id="rId5"/>
    <p:sldId id="354" r:id="rId6"/>
    <p:sldId id="349" r:id="rId7"/>
    <p:sldId id="358" r:id="rId8"/>
    <p:sldId id="350" r:id="rId9"/>
    <p:sldId id="356" r:id="rId10"/>
    <p:sldId id="351" r:id="rId11"/>
    <p:sldId id="357" r:id="rId12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>
      <p:cViewPr varScale="1">
        <p:scale>
          <a:sx n="114" d="100"/>
          <a:sy n="114" d="100"/>
        </p:scale>
        <p:origin x="14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3613E-9EEE-4871-BEFD-49E47076799A}" type="datetimeFigureOut">
              <a:rPr lang="en-US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A41A51-2F06-49A3-A66E-72B3671136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7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8459C3-3B28-4511-B823-CF3FD1138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3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0613A3F-DDFF-4B9D-9411-15854E286742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3315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CF515431-6751-436A-97F5-4DCAF5E4D9FE}" type="slidenum">
              <a:rPr kumimoji="0" lang="zh-CN" altLang="en-US" sz="1200">
                <a:latin typeface="Helvetica" pitchFamily="34" charset="0"/>
                <a:ea typeface="宋体" pitchFamily="2" charset="-122"/>
              </a:rPr>
              <a:pPr algn="r"/>
              <a:t>2</a:t>
            </a:fld>
            <a:endParaRPr kumimoji="0" lang="en-US" altLang="zh-CN" sz="12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27AF65F-5C15-41BA-B4C4-2A80D723D73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27AF65F-5C15-41BA-B4C4-2A80D723D73C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C006E96-9898-4490-A6D5-9C000F2C8CD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0B7D0BD-F14B-45BD-87AA-C4A02A247A9E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C81BAF1-7FE7-4174-8F46-C9B9E3DBAC6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56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FA923CA-D651-42B8-A7C9-B9A7ABA187E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43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3BA4A6F-8DD7-4009-B4F7-0F455801EDF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22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F993E8C-462F-4C90-A6C3-C36427D9891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6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B3F68ED-0388-4A65-B81B-7922C832907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8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5705B27-A11E-42A1-8E61-DA72659F2B5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22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505CB3F-0E22-4AB3-8111-6EEF19CB439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63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2D75A9A-5580-416B-8D98-DEEEF9FA1E8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8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31A62E7-AD44-40C6-AA80-20844FD547F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76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D9A9C99-3D32-47CA-B901-79328C4747D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 anchor="b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39286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E647590-E7E4-4EB6-A47E-A5CC9FF91BA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894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A4D6A0D-97E6-4A00-9EDC-B7C467C0EE2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84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733A9F4E-24D8-4F63-A38B-83C1F1DEE4C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accent2"/>
                </a:solidFill>
                <a:latin typeface="Tahoma" pitchFamily="34" charset="0"/>
                <a:hlinkClick r:id="" action="ppaction://noaction">
                  <a:snd r:embed="rId2" name="TYPE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 3311 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9. Relational Database Design – 3NF</a:t>
            </a:r>
          </a:p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Exercise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716B325-AC38-4802-BB96-5F5E802A6B9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Question 7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 marL="912813" indent="-912813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D)</a:t>
            </a:r>
          </a:p>
          <a:p>
            <a:pPr marL="1258888" indent="-334963">
              <a:spcBef>
                <a:spcPts val="600"/>
              </a:spcBef>
              <a:buSzPct val="100000"/>
              <a:buFont typeface="+mj-lt"/>
              <a:buAutoNum type="alphaLcParenR" startAt="2"/>
            </a:pPr>
            <a:r>
              <a:rPr lang="en-US" sz="2000" dirty="0"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{ABC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 , 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</a:p>
          <a:p>
            <a:pPr marL="912813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Decompose R into 3NF.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Candidate key:</a:t>
            </a:r>
            <a:r>
              <a:rPr lang="en-US" sz="2000" dirty="0">
                <a:sym typeface="Symbol" pitchFamily="18" charset="2"/>
              </a:rPr>
              <a:t> ABC, BCD</a:t>
            </a:r>
          </a:p>
          <a:p>
            <a:pPr marL="2057400" indent="-2057400" eaLnBrk="1" hangingPunct="1">
              <a:buFontTx/>
              <a:buNone/>
            </a:pPr>
            <a:r>
              <a:rPr lang="en-US" sz="2000" b="1" dirty="0">
                <a:solidFill>
                  <a:srgbClr val="B30019"/>
                </a:solidFill>
              </a:rPr>
              <a:t>Decomposition:</a:t>
            </a:r>
            <a:r>
              <a:rPr lang="en-US" sz="2000" dirty="0"/>
              <a:t>	R(A, B, C, D) is already in 3NF.</a:t>
            </a: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Does </a:t>
            </a:r>
            <a:r>
              <a:rPr lang="en-US" sz="2000" b="1" dirty="0">
                <a:solidFill>
                  <a:srgbClr val="0000FF"/>
                </a:solidFill>
              </a:rPr>
              <a:t>R(A, B, C, D)</a:t>
            </a:r>
            <a:r>
              <a:rPr lang="en-US" sz="2000" b="1" dirty="0">
                <a:solidFill>
                  <a:srgbClr val="B30019"/>
                </a:solidFill>
              </a:rPr>
              <a:t> contain redundancy?</a:t>
            </a:r>
          </a:p>
          <a:p>
            <a:pPr marL="1005840" indent="-640080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008000"/>
                </a:solidFill>
              </a:rPr>
              <a:t>Yes</a:t>
            </a:r>
            <a:r>
              <a:rPr lang="en-US" sz="2000" dirty="0"/>
              <a:t>	The LHS of 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 is not a candidate key.</a:t>
            </a: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Can you decompose </a:t>
            </a:r>
            <a:r>
              <a:rPr lang="en-US" sz="2000" b="1" dirty="0">
                <a:solidFill>
                  <a:srgbClr val="0000FF"/>
                </a:solidFill>
              </a:rPr>
              <a:t>R(A, B, C, D)</a:t>
            </a:r>
            <a:r>
              <a:rPr lang="en-US" sz="2000" b="1" dirty="0">
                <a:solidFill>
                  <a:srgbClr val="B30019"/>
                </a:solidFill>
              </a:rPr>
              <a:t> in a way that preserves functional dependencies and contains no redundancy?</a:t>
            </a:r>
          </a:p>
          <a:p>
            <a:pPr marL="1005840" indent="-640080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	ABC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 involves all four attributes. If you decompose R you will lose this dependency.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14600"/>
            <a:ext cx="1242247" cy="58477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Using </a:t>
            </a:r>
            <a:r>
              <a:rPr lang="en-US" sz="1600" b="1" dirty="0">
                <a:solidFill>
                  <a:srgbClr val="B30019"/>
                </a:solidFill>
              </a:rPr>
              <a:t>A2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BC</a:t>
            </a:r>
            <a:r>
              <a:rPr lang="en-US" sz="1600" dirty="0"/>
              <a:t>D</a:t>
            </a:r>
            <a:r>
              <a:rPr lang="en-US" sz="1600" dirty="0">
                <a:sym typeface="Symbol" pitchFamily="18" charset="2"/>
              </a:rPr>
              <a:t>A</a:t>
            </a:r>
            <a:r>
              <a:rPr lang="en-US" sz="1600" dirty="0">
                <a:solidFill>
                  <a:srgbClr val="FF0000"/>
                </a:solidFill>
                <a:sym typeface="Symbol" pitchFamily="18" charset="2"/>
              </a:rPr>
              <a:t>BC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C091EE9-5FD2-48D2-A888-90F17303612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Question 8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Identify the candidate key(s) and the highest normal form for each of R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, R</a:t>
            </a:r>
            <a:r>
              <a:rPr 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 and R</a:t>
            </a:r>
            <a:r>
              <a:rPr lang="en-US" sz="2000" b="1" baseline="-25000" dirty="0">
                <a:solidFill>
                  <a:srgbClr val="0000FF"/>
                </a:solidFill>
              </a:rPr>
              <a:t>3</a:t>
            </a:r>
            <a:r>
              <a:rPr lang="en-US" sz="2000" b="1" dirty="0">
                <a:solidFill>
                  <a:srgbClr val="0000FF"/>
                </a:solidFill>
              </a:rPr>
              <a:t> given their corresponding FDs.</a:t>
            </a:r>
          </a:p>
          <a:p>
            <a:pPr marL="2740025" indent="-2740025">
              <a:buNone/>
            </a:pPr>
            <a:r>
              <a:rPr lang="en-US" sz="2000" dirty="0"/>
              <a:t>(a) R</a:t>
            </a:r>
            <a:r>
              <a:rPr lang="en-US" sz="2000" baseline="-25000" dirty="0"/>
              <a:t>1</a:t>
            </a:r>
            <a:r>
              <a:rPr lang="en-US" sz="2000" dirty="0"/>
              <a:t>(A, B, C, D, E)	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1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B, CD}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Candidate key:</a:t>
            </a:r>
            <a:r>
              <a:rPr lang="en-US" sz="2000" dirty="0">
                <a:sym typeface="Symbol" pitchFamily="18" charset="2"/>
              </a:rPr>
              <a:t> ACE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sym typeface="Symbol" pitchFamily="18" charset="2"/>
              </a:rPr>
              <a:t>1NF</a:t>
            </a:r>
            <a:r>
              <a:rPr lang="en-US" sz="2000" dirty="0">
                <a:sym typeface="Symbol" pitchFamily="18" charset="2"/>
              </a:rPr>
              <a:t> (both FDs violate 2NF)</a:t>
            </a:r>
          </a:p>
          <a:p>
            <a:pPr marL="2743200" indent="-2740025">
              <a:spcBef>
                <a:spcPts val="3600"/>
              </a:spcBef>
              <a:buNone/>
            </a:pPr>
            <a:r>
              <a:rPr lang="en-US" sz="2000" dirty="0"/>
              <a:t>(b) R</a:t>
            </a:r>
            <a:r>
              <a:rPr lang="en-US" sz="2000" baseline="-25000" dirty="0"/>
              <a:t>2</a:t>
            </a:r>
            <a:r>
              <a:rPr lang="en-US" sz="2000" dirty="0"/>
              <a:t>(A, B, C)	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r>
              <a:rPr lang="en-US" sz="2000" dirty="0"/>
              <a:t> = {AB</a:t>
            </a:r>
            <a:r>
              <a:rPr lang="en-US" sz="2000" dirty="0">
                <a:sym typeface="Symbol" pitchFamily="18" charset="2"/>
              </a:rPr>
              <a:t>C, CB}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Candidate keys</a:t>
            </a:r>
            <a:r>
              <a:rPr lang="en-US" sz="2000" dirty="0">
                <a:sym typeface="Symbol" pitchFamily="18" charset="2"/>
              </a:rPr>
              <a:t>: AB, AC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sym typeface="Symbol" pitchFamily="18" charset="2"/>
              </a:rPr>
              <a:t>3NF</a:t>
            </a:r>
          </a:p>
          <a:p>
            <a:pPr marL="2740025" indent="-2740025">
              <a:spcBef>
                <a:spcPts val="3600"/>
              </a:spcBef>
              <a:buNone/>
            </a:pPr>
            <a:r>
              <a:rPr lang="en-US" sz="2000" dirty="0"/>
              <a:t>(c) R</a:t>
            </a:r>
            <a:r>
              <a:rPr lang="en-US" sz="2000" baseline="-25000" dirty="0"/>
              <a:t>3</a:t>
            </a:r>
            <a:r>
              <a:rPr lang="en-US" sz="2000" dirty="0"/>
              <a:t>(A, B, C, F)	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3</a:t>
            </a:r>
            <a:r>
              <a:rPr lang="en-US" sz="2000" dirty="0"/>
              <a:t> = {AB</a:t>
            </a:r>
            <a:r>
              <a:rPr lang="en-US" sz="2000" dirty="0">
                <a:sym typeface="Symbol" pitchFamily="18" charset="2"/>
              </a:rPr>
              <a:t>C, CF}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Candidate key:</a:t>
            </a:r>
            <a:r>
              <a:rPr lang="en-US" sz="2000" dirty="0">
                <a:sym typeface="Symbol" pitchFamily="18" charset="2"/>
              </a:rPr>
              <a:t> AB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sym typeface="Symbol" pitchFamily="18" charset="2"/>
              </a:rPr>
              <a:t>2NF</a:t>
            </a:r>
            <a:r>
              <a:rPr lang="en-US" sz="2000" dirty="0">
                <a:sym typeface="Symbol" pitchFamily="18" charset="2"/>
              </a:rPr>
              <a:t> (CF violates 3NF)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278ACE7-93BF-4EB3-9FF1-90575243DC7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7620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/>
              <a:t>Question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marL="912813" indent="-912813" eaLnBrk="1" hangingPunct="1">
              <a:buFontTx/>
              <a:buNone/>
            </a:pPr>
            <a:r>
              <a:rPr lang="en-US" sz="2000" b="1" kern="0" dirty="0">
                <a:solidFill>
                  <a:srgbClr val="B30019"/>
                </a:solidFill>
              </a:rPr>
              <a:t>Given:</a:t>
            </a:r>
            <a:r>
              <a:rPr lang="en-US" sz="2000" kern="0" dirty="0"/>
              <a:t>	R(A, B, C, D, E)</a:t>
            </a:r>
          </a:p>
          <a:p>
            <a:pPr marL="912813" indent="0" eaLnBrk="1" hangingPunct="1">
              <a:spcBef>
                <a:spcPts val="1200"/>
              </a:spcBef>
              <a:buFontTx/>
              <a:buNone/>
            </a:pPr>
            <a:r>
              <a:rPr lang="en-US" sz="2000" kern="0" dirty="0">
                <a:solidFill>
                  <a:srgbClr val="0000FF"/>
                </a:solidFill>
              </a:rPr>
              <a:t>FD:</a:t>
            </a:r>
            <a:r>
              <a:rPr lang="en-US" sz="2000" kern="0" dirty="0"/>
              <a:t> A</a:t>
            </a:r>
            <a:r>
              <a:rPr lang="en-US" sz="2000" kern="0" dirty="0">
                <a:sym typeface="Symbol" pitchFamily="18" charset="2"/>
              </a:rPr>
              <a:t>BC</a:t>
            </a:r>
          </a:p>
          <a:p>
            <a:pPr marL="912813" indent="0" eaLnBrk="1" hangingPunct="1">
              <a:spcBef>
                <a:spcPts val="1200"/>
              </a:spcBef>
              <a:buFontTx/>
              <a:buNone/>
            </a:pPr>
            <a:r>
              <a:rPr lang="en-US" sz="2000" kern="0" dirty="0">
                <a:solidFill>
                  <a:srgbClr val="0000FF"/>
                </a:solidFill>
                <a:sym typeface="Symbol" pitchFamily="18" charset="2"/>
              </a:rPr>
              <a:t>Decomposition:</a:t>
            </a:r>
            <a:r>
              <a:rPr lang="en-US" sz="2000" kern="0" dirty="0">
                <a:sym typeface="Symbol" pitchFamily="18" charset="2"/>
              </a:rPr>
              <a:t> R</a:t>
            </a:r>
            <a:r>
              <a:rPr lang="en-US" sz="2000" kern="0" baseline="-25000" dirty="0">
                <a:sym typeface="Symbol" pitchFamily="18" charset="2"/>
              </a:rPr>
              <a:t>1</a:t>
            </a:r>
            <a:r>
              <a:rPr lang="en-US" sz="2000" kern="0" dirty="0">
                <a:sym typeface="Symbol" pitchFamily="18" charset="2"/>
              </a:rPr>
              <a:t>(A, B, C) and R</a:t>
            </a:r>
            <a:r>
              <a:rPr lang="en-US" sz="2000" kern="0" baseline="-25000" dirty="0">
                <a:sym typeface="Symbol" pitchFamily="18" charset="2"/>
              </a:rPr>
              <a:t>2</a:t>
            </a:r>
            <a:r>
              <a:rPr lang="en-US" sz="2000" kern="0" dirty="0">
                <a:sym typeface="Symbol" pitchFamily="18" charset="2"/>
              </a:rPr>
              <a:t>(A, D, E)</a:t>
            </a:r>
          </a:p>
          <a:p>
            <a:pPr marL="0" lvl="2" indent="0" eaLnBrk="1" hangingPunct="1">
              <a:spcBef>
                <a:spcPts val="3600"/>
              </a:spcBef>
              <a:buClr>
                <a:schemeClr val="tx1"/>
              </a:buClr>
              <a:buSzPct val="65000"/>
              <a:buFontTx/>
              <a:buNone/>
              <a:tabLst>
                <a:tab pos="7589838" algn="r"/>
              </a:tabLst>
            </a:pPr>
            <a:r>
              <a:rPr lang="en-US" sz="1800" b="1" kern="0" dirty="0">
                <a:solidFill>
                  <a:srgbClr val="B30019"/>
                </a:solidFill>
                <a:sym typeface="Symbol" pitchFamily="18" charset="2"/>
              </a:rPr>
              <a:t>Is the decomposition lossless?</a:t>
            </a:r>
            <a:r>
              <a:rPr lang="en-US" sz="1600" b="1" kern="0" dirty="0">
                <a:solidFill>
                  <a:srgbClr val="B30019"/>
                </a:solidFill>
                <a:sym typeface="Symbol" pitchFamily="18" charset="2"/>
              </a:rPr>
              <a:t>	</a:t>
            </a:r>
            <a:r>
              <a:rPr lang="en-US" sz="1600" kern="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sz="1600" i="1" kern="0" dirty="0" err="1">
                <a:solidFill>
                  <a:srgbClr val="000000"/>
                </a:solidFill>
                <a:sym typeface="Symbol" pitchFamily="18" charset="2"/>
              </a:rPr>
              <a:t>iff</a:t>
            </a:r>
            <a:r>
              <a:rPr lang="en-US" sz="1600" kern="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  <a:r>
              <a:rPr lang="en-US" sz="1600" kern="0" dirty="0">
                <a:solidFill>
                  <a:srgbClr val="000000"/>
                </a:solidFill>
              </a:rPr>
              <a:t> </a:t>
            </a:r>
            <a:r>
              <a:rPr lang="en-US" sz="1600" kern="0" dirty="0">
                <a:solidFill>
                  <a:srgbClr val="000000"/>
                </a:solidFill>
                <a:sym typeface="Symbol" pitchFamily="18" charset="2"/>
              </a:rPr>
              <a:t> </a:t>
            </a: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  <a:r>
              <a:rPr lang="en-US" sz="1600" kern="0" dirty="0">
                <a:solidFill>
                  <a:srgbClr val="000000"/>
                </a:solidFill>
              </a:rPr>
              <a:t> </a:t>
            </a:r>
            <a:r>
              <a:rPr lang="en-US" sz="1600" kern="0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600" kern="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  <a:r>
              <a:rPr lang="en-US" sz="1600" kern="0" dirty="0">
                <a:solidFill>
                  <a:srgbClr val="000000"/>
                </a:solidFill>
              </a:rPr>
              <a:t> or 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  <a:r>
              <a:rPr lang="en-US" sz="1600" kern="0" dirty="0">
                <a:solidFill>
                  <a:srgbClr val="000000"/>
                </a:solidFill>
              </a:rPr>
              <a:t> </a:t>
            </a:r>
            <a:r>
              <a:rPr lang="en-US" sz="1600" kern="0" dirty="0">
                <a:solidFill>
                  <a:srgbClr val="000000"/>
                </a:solidFill>
                <a:sym typeface="Symbol" pitchFamily="18" charset="2"/>
              </a:rPr>
              <a:t> </a:t>
            </a: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  <a:r>
              <a:rPr lang="en-US" sz="1600" kern="0" dirty="0">
                <a:solidFill>
                  <a:srgbClr val="000000"/>
                </a:solidFill>
              </a:rPr>
              <a:t> </a:t>
            </a:r>
            <a:r>
              <a:rPr lang="en-US" sz="1600" kern="0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600" kern="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  <a:r>
              <a:rPr lang="en-US" sz="1600" kern="0" dirty="0">
                <a:solidFill>
                  <a:srgbClr val="000000"/>
                </a:solidFill>
              </a:rPr>
              <a:t>)</a:t>
            </a:r>
            <a:endParaRPr lang="en-US" sz="1600" kern="0" dirty="0">
              <a:solidFill>
                <a:srgbClr val="000000"/>
              </a:solidFill>
              <a:sym typeface="Symbol" pitchFamily="18" charset="2"/>
            </a:endParaRPr>
          </a:p>
          <a:p>
            <a:pPr marL="1005840" indent="-640080" eaLnBrk="1" hangingPunct="1">
              <a:spcBef>
                <a:spcPts val="1200"/>
              </a:spcBef>
              <a:buFontTx/>
              <a:buNone/>
            </a:pPr>
            <a:r>
              <a:rPr lang="en-US" sz="2000" b="1" kern="0" dirty="0">
                <a:solidFill>
                  <a:srgbClr val="008000"/>
                </a:solidFill>
                <a:sym typeface="Symbol" pitchFamily="18" charset="2"/>
              </a:rPr>
              <a:t>Yes</a:t>
            </a:r>
            <a:r>
              <a:rPr lang="en-US" sz="2000" kern="0" dirty="0">
                <a:sym typeface="Symbol" pitchFamily="18" charset="2"/>
              </a:rPr>
              <a:t>	The common attribute A is a key for R</a:t>
            </a:r>
            <a:r>
              <a:rPr lang="en-US" sz="2000" kern="0" baseline="-25000" dirty="0">
                <a:sym typeface="Symbol" pitchFamily="18" charset="2"/>
              </a:rPr>
              <a:t>1</a:t>
            </a:r>
            <a:r>
              <a:rPr lang="en-US" sz="2000" kern="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3600"/>
              </a:spcBef>
              <a:buFontTx/>
              <a:buNone/>
              <a:tabLst>
                <a:tab pos="7589838" algn="r"/>
              </a:tabLst>
            </a:pPr>
            <a:r>
              <a:rPr lang="en-US" sz="2000" b="1" kern="0" dirty="0">
                <a:solidFill>
                  <a:srgbClr val="B30019"/>
                </a:solidFill>
                <a:sym typeface="Symbol" pitchFamily="18" charset="2"/>
              </a:rPr>
              <a:t>Is the decomposition dependency preserving?</a:t>
            </a:r>
            <a:r>
              <a:rPr lang="en-US" sz="1400" kern="0" dirty="0">
                <a:solidFill>
                  <a:srgbClr val="000000"/>
                </a:solidFill>
                <a:sym typeface="Symbol" pitchFamily="18" charset="2"/>
              </a:rPr>
              <a:t>	(</a:t>
            </a:r>
            <a:r>
              <a:rPr lang="en-US" sz="1400" i="1" kern="0" dirty="0" err="1">
                <a:solidFill>
                  <a:srgbClr val="000000"/>
                </a:solidFill>
              </a:rPr>
              <a:t>iff</a:t>
            </a:r>
            <a:r>
              <a:rPr lang="en-US" sz="1400" kern="0" dirty="0">
                <a:solidFill>
                  <a:srgbClr val="000000"/>
                </a:solidFill>
              </a:rPr>
              <a:t> (</a:t>
            </a:r>
            <a:r>
              <a:rPr lang="en-US" sz="1400" kern="0" dirty="0">
                <a:solidFill>
                  <a:srgbClr val="000000"/>
                </a:solidFill>
                <a:sym typeface="Symbol" pitchFamily="18" charset="2"/>
              </a:rPr>
              <a:t></a:t>
            </a:r>
            <a:r>
              <a:rPr lang="en-US" sz="1400" kern="0" dirty="0">
                <a:solidFill>
                  <a:srgbClr val="000000"/>
                </a:solidFill>
              </a:rPr>
              <a:t> </a:t>
            </a:r>
            <a:r>
              <a:rPr lang="en-US" sz="1400" i="1" kern="0" dirty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400" i="1" kern="0" baseline="-25000" dirty="0">
                <a:solidFill>
                  <a:srgbClr val="000000"/>
                </a:solidFill>
                <a:latin typeface="Times"/>
                <a:cs typeface="Times"/>
              </a:rPr>
              <a:t>i</a:t>
            </a:r>
            <a:r>
              <a:rPr lang="en-US" sz="1400" kern="0" dirty="0">
                <a:solidFill>
                  <a:srgbClr val="000000"/>
                </a:solidFill>
              </a:rPr>
              <a:t>)</a:t>
            </a:r>
            <a:r>
              <a:rPr lang="en-US" sz="1400" kern="0" baseline="30000" dirty="0">
                <a:solidFill>
                  <a:srgbClr val="000000"/>
                </a:solidFill>
              </a:rPr>
              <a:t>+</a:t>
            </a:r>
            <a:r>
              <a:rPr lang="en-US" sz="1400" kern="0" dirty="0">
                <a:solidFill>
                  <a:srgbClr val="000000"/>
                </a:solidFill>
              </a:rPr>
              <a:t> = </a:t>
            </a:r>
            <a:r>
              <a:rPr lang="en-US" sz="1400" i="1" kern="0" dirty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400" kern="0" baseline="30000" dirty="0">
                <a:solidFill>
                  <a:srgbClr val="000000"/>
                </a:solidFill>
              </a:rPr>
              <a:t>+</a:t>
            </a:r>
            <a:r>
              <a:rPr lang="en-US" sz="1400" kern="0" dirty="0">
                <a:solidFill>
                  <a:srgbClr val="000000"/>
                </a:solidFill>
              </a:rPr>
              <a:t>)</a:t>
            </a:r>
            <a:endParaRPr lang="en-US" sz="1400" kern="0" dirty="0">
              <a:solidFill>
                <a:srgbClr val="000000"/>
              </a:solidFill>
              <a:sym typeface="Symbol" pitchFamily="18" charset="2"/>
            </a:endParaRPr>
          </a:p>
          <a:p>
            <a:pPr marL="1005840" indent="-640080" eaLnBrk="1" hangingPunct="1">
              <a:spcBef>
                <a:spcPts val="1200"/>
              </a:spcBef>
              <a:buFontTx/>
              <a:buNone/>
            </a:pPr>
            <a:r>
              <a:rPr lang="en-US" sz="2000" b="1" kern="0" dirty="0">
                <a:solidFill>
                  <a:srgbClr val="008000"/>
                </a:solidFill>
                <a:sym typeface="Symbol" pitchFamily="18" charset="2"/>
              </a:rPr>
              <a:t>Yes</a:t>
            </a:r>
            <a:r>
              <a:rPr lang="en-US" sz="2000" kern="0" dirty="0">
                <a:sym typeface="Symbol" pitchFamily="18" charset="2"/>
              </a:rPr>
              <a:t>	</a:t>
            </a:r>
            <a:r>
              <a:rPr lang="en-US" sz="2000" kern="0" dirty="0"/>
              <a:t>A</a:t>
            </a:r>
            <a:r>
              <a:rPr lang="en-US" sz="2000" kern="0" dirty="0">
                <a:sym typeface="Symbol" pitchFamily="18" charset="2"/>
              </a:rPr>
              <a:t>BC is preserved in R</a:t>
            </a:r>
            <a:r>
              <a:rPr lang="en-US" sz="2000" kern="0" baseline="-25000" dirty="0">
                <a:sym typeface="Symbol" pitchFamily="18" charset="2"/>
              </a:rPr>
              <a:t>1</a:t>
            </a:r>
            <a:r>
              <a:rPr lang="en-US" sz="2000" kern="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3600"/>
              </a:spcBef>
              <a:buFontTx/>
              <a:buNone/>
            </a:pPr>
            <a:r>
              <a:rPr lang="en-US" sz="2000" b="1" kern="0" dirty="0">
                <a:solidFill>
                  <a:srgbClr val="B30019"/>
                </a:solidFill>
                <a:sym typeface="Symbol" pitchFamily="18" charset="2"/>
              </a:rPr>
              <a:t>Is the decomposition</a:t>
            </a:r>
            <a:r>
              <a:rPr lang="en-US" sz="2000" b="1" kern="0" dirty="0">
                <a:sym typeface="Symbol" pitchFamily="18" charset="2"/>
              </a:rPr>
              <a:t> </a:t>
            </a:r>
            <a:r>
              <a:rPr lang="en-US" sz="2000" kern="0" dirty="0">
                <a:sym typeface="Symbol" pitchFamily="18" charset="2"/>
              </a:rPr>
              <a:t>R</a:t>
            </a:r>
            <a:r>
              <a:rPr lang="en-US" sz="2000" kern="0" baseline="-25000" dirty="0">
                <a:sym typeface="Symbol" pitchFamily="18" charset="2"/>
              </a:rPr>
              <a:t>1</a:t>
            </a:r>
            <a:r>
              <a:rPr lang="en-US" sz="2000" kern="0" dirty="0">
                <a:sym typeface="Symbol" pitchFamily="18" charset="2"/>
              </a:rPr>
              <a:t>(A, B, C) and R</a:t>
            </a:r>
            <a:r>
              <a:rPr lang="en-US" sz="2000" kern="0" baseline="-25000" dirty="0">
                <a:sym typeface="Symbol" pitchFamily="18" charset="2"/>
              </a:rPr>
              <a:t>2</a:t>
            </a:r>
            <a:r>
              <a:rPr lang="en-US" sz="2000" kern="0" dirty="0">
                <a:sym typeface="Symbol" pitchFamily="18" charset="2"/>
              </a:rPr>
              <a:t>(C, D, E)</a:t>
            </a:r>
            <a:r>
              <a:rPr lang="en-US" sz="2000" b="1" kern="0" dirty="0">
                <a:sym typeface="Symbol" pitchFamily="18" charset="2"/>
              </a:rPr>
              <a:t> </a:t>
            </a:r>
            <a:r>
              <a:rPr lang="en-US" sz="2000" b="1" kern="0" dirty="0">
                <a:solidFill>
                  <a:srgbClr val="B30019"/>
                </a:solidFill>
                <a:sym typeface="Symbol" pitchFamily="18" charset="2"/>
              </a:rPr>
              <a:t>lossless?</a:t>
            </a:r>
          </a:p>
          <a:p>
            <a:pPr marL="1005840" indent="-640080" eaLnBrk="1" hangingPunct="1">
              <a:spcBef>
                <a:spcPts val="1200"/>
              </a:spcBef>
              <a:buFontTx/>
              <a:buNone/>
            </a:pPr>
            <a:r>
              <a:rPr lang="en-US" sz="2000" b="1" kern="0" dirty="0">
                <a:solidFill>
                  <a:srgbClr val="FF0000"/>
                </a:solidFill>
                <a:sym typeface="Symbol" pitchFamily="18" charset="2"/>
              </a:rPr>
              <a:t>No</a:t>
            </a:r>
            <a:r>
              <a:rPr lang="en-US" sz="2000" kern="0" dirty="0">
                <a:sym typeface="Symbol" pitchFamily="18" charset="2"/>
              </a:rPr>
              <a:t>	 C is not a key for any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Question 2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 marL="912813" indent="-912813" eaLnBrk="1" hangingPunct="1">
              <a:buNone/>
            </a:pPr>
            <a:r>
              <a:rPr lang="en-US" altLang="zh-CN" sz="2000" b="1" dirty="0">
                <a:solidFill>
                  <a:srgbClr val="B30019"/>
                </a:solidFill>
                <a:ea typeface="宋体" pitchFamily="2" charset="-122"/>
              </a:rPr>
              <a:t>Given:</a:t>
            </a:r>
            <a:r>
              <a:rPr lang="en-US" altLang="zh-CN" sz="2000" dirty="0">
                <a:ea typeface="宋体" pitchFamily="2" charset="-122"/>
              </a:rPr>
              <a:t>	R(A, B, C, D, E)</a:t>
            </a:r>
          </a:p>
          <a:p>
            <a:pPr marL="912813" indent="0" eaLnBrk="1" hangingPunct="1">
              <a:spcBef>
                <a:spcPts val="1200"/>
              </a:spcBef>
              <a:buNone/>
            </a:pPr>
            <a:r>
              <a:rPr lang="en-US" altLang="zh-CN" sz="2000" i="1" dirty="0">
                <a:latin typeface="Times"/>
                <a:ea typeface="宋体" pitchFamily="2" charset="-122"/>
                <a:cs typeface="Times"/>
              </a:rPr>
              <a:t>F</a:t>
            </a:r>
            <a:r>
              <a:rPr lang="en-US" altLang="zh-CN" sz="2000" dirty="0">
                <a:ea typeface="宋体" pitchFamily="2" charset="-122"/>
              </a:rPr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altLang="zh-CN" sz="2000" dirty="0">
                <a:ea typeface="宋体" pitchFamily="2" charset="-122"/>
              </a:rPr>
              <a:t>BC, CD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altLang="zh-CN" sz="2000" dirty="0">
                <a:ea typeface="宋体" pitchFamily="2" charset="-122"/>
              </a:rPr>
              <a:t>E,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altLang="zh-CN" sz="2000" dirty="0">
                <a:ea typeface="宋体" pitchFamily="2" charset="-122"/>
              </a:rPr>
              <a:t>D, 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altLang="zh-CN" sz="2000" dirty="0">
                <a:ea typeface="宋体" pitchFamily="2" charset="-122"/>
              </a:rPr>
              <a:t>A}</a:t>
            </a:r>
          </a:p>
          <a:p>
            <a:pPr marL="912813" indent="0" eaLnBrk="1" hangingPunct="1"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Decomposition:</a:t>
            </a:r>
            <a:r>
              <a:rPr lang="en-US" altLang="zh-CN" sz="2000" dirty="0">
                <a:ea typeface="宋体" pitchFamily="2" charset="-122"/>
              </a:rPr>
              <a:t> R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r>
              <a:rPr lang="en-US" altLang="zh-CN" sz="2000" dirty="0">
                <a:ea typeface="宋体" pitchFamily="2" charset="-122"/>
              </a:rPr>
              <a:t>(A, B, C) and R</a:t>
            </a:r>
            <a:r>
              <a:rPr lang="en-US" altLang="zh-CN" sz="2000" baseline="-25000" dirty="0">
                <a:ea typeface="宋体" pitchFamily="2" charset="-122"/>
              </a:rPr>
              <a:t>2</a:t>
            </a:r>
            <a:r>
              <a:rPr lang="en-US" altLang="zh-CN" sz="2000" dirty="0">
                <a:ea typeface="宋体" pitchFamily="2" charset="-122"/>
              </a:rPr>
              <a:t>(A, D, E)</a:t>
            </a:r>
          </a:p>
          <a:p>
            <a:pPr marL="0" indent="0" defTabSz="912813" eaLnBrk="1" hangingPunct="1">
              <a:spcBef>
                <a:spcPts val="3600"/>
              </a:spcBef>
              <a:buNone/>
              <a:tabLst>
                <a:tab pos="7589838" algn="r"/>
              </a:tabLst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Is the decomposition lossless? 	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sz="1400" i="1" dirty="0">
                <a:solidFill>
                  <a:srgbClr val="000000"/>
                </a:solidFill>
                <a:sym typeface="Symbol" pitchFamily="18" charset="2"/>
              </a:rPr>
              <a:t>iff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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4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or R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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4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altLang="zh-CN" sz="1400" dirty="0">
              <a:ea typeface="宋体" pitchFamily="2" charset="-122"/>
            </a:endParaRPr>
          </a:p>
          <a:p>
            <a:pPr marL="1005840" indent="-640080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8000"/>
                </a:solidFill>
                <a:sym typeface="Symbol" pitchFamily="18" charset="2"/>
              </a:rPr>
              <a:t>Yes</a:t>
            </a:r>
            <a:r>
              <a:rPr lang="en-US" sz="2000" dirty="0">
                <a:sym typeface="Symbol" pitchFamily="18" charset="2"/>
              </a:rPr>
              <a:t>	The common attribute A is a key for 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.</a:t>
            </a:r>
            <a:endParaRPr lang="en-US" altLang="zh-CN" sz="2000" dirty="0">
              <a:ea typeface="宋体" pitchFamily="2" charset="-122"/>
            </a:endParaRPr>
          </a:p>
          <a:p>
            <a:pPr marL="0" indent="0" eaLnBrk="1" hangingPunct="1">
              <a:spcBef>
                <a:spcPts val="3600"/>
              </a:spcBef>
              <a:buNone/>
              <a:tabLst>
                <a:tab pos="7589838" algn="r"/>
              </a:tabLst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Is the decomposition dependency preserving?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	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sz="1400" i="1" dirty="0">
                <a:solidFill>
                  <a:srgbClr val="000000"/>
                </a:solidFill>
              </a:rPr>
              <a:t>iff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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400" i="1" baseline="-25000" dirty="0">
                <a:solidFill>
                  <a:srgbClr val="000000"/>
                </a:solidFill>
                <a:latin typeface="Times"/>
                <a:cs typeface="Times"/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n-US" sz="1400" baseline="30000" dirty="0">
                <a:solidFill>
                  <a:srgbClr val="000000"/>
                </a:solidFill>
              </a:rPr>
              <a:t>+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i="1" dirty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400" baseline="30000" dirty="0">
                <a:solidFill>
                  <a:srgbClr val="000000"/>
                </a:solidFill>
              </a:rPr>
              <a:t>+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altLang="zh-CN" sz="1400" dirty="0">
              <a:solidFill>
                <a:srgbClr val="B30019"/>
              </a:solidFill>
              <a:ea typeface="宋体" pitchFamily="2" charset="-122"/>
            </a:endParaRPr>
          </a:p>
          <a:p>
            <a:pPr marL="1005840" indent="-640080" eaLnBrk="1" hangingPunct="1">
              <a:spcBef>
                <a:spcPts val="12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No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sz="2000" dirty="0">
                <a:ea typeface="宋体" pitchFamily="2" charset="-122"/>
              </a:rPr>
              <a:t>We loose CD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altLang="zh-CN" sz="2000" dirty="0">
                <a:ea typeface="宋体" pitchFamily="2" charset="-122"/>
              </a:rPr>
              <a:t>E and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altLang="zh-CN" sz="2000" dirty="0">
                <a:ea typeface="宋体" pitchFamily="2" charset="-122"/>
              </a:rPr>
              <a:t>D.</a:t>
            </a:r>
            <a:endParaRPr lang="en-US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B84FA7E-0BA4-44B3-8033-8DE80F795AE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Question 3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 marL="912813" indent="-912813" eaLnBrk="1" hangingPunct="1">
              <a:buNone/>
              <a:tabLst>
                <a:tab pos="3201988" algn="l"/>
              </a:tabLst>
            </a:pPr>
            <a:r>
              <a:rPr lang="en-US" sz="2000" b="1" dirty="0">
                <a:solidFill>
                  <a:srgbClr val="B30019"/>
                </a:solidFill>
              </a:rPr>
              <a:t>(a) Given: </a:t>
            </a:r>
            <a:r>
              <a:rPr lang="en-US" sz="2000" dirty="0"/>
              <a:t>R(A, B, C, D)	</a:t>
            </a: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i="1" dirty="0">
                <a:latin typeface="Times New Roman"/>
                <a:cs typeface="Times New Roman"/>
              </a:rPr>
              <a:t> </a:t>
            </a:r>
            <a:r>
              <a:rPr lang="en-US" sz="2000" dirty="0"/>
              <a:t>= {AB</a:t>
            </a:r>
            <a:r>
              <a:rPr lang="en-US" sz="2000" dirty="0">
                <a:sym typeface="Symbol" pitchFamily="18" charset="2"/>
              </a:rPr>
              <a:t>CD, BC</a:t>
            </a:r>
            <a:r>
              <a:rPr lang="en-US" sz="2000" dirty="0"/>
              <a:t>}</a:t>
            </a:r>
          </a:p>
          <a:p>
            <a:pPr marL="0" indent="0" eaLnBrk="1" hangingPunct="1">
              <a:spcBef>
                <a:spcPts val="3600"/>
              </a:spcBef>
              <a:buNone/>
            </a:pPr>
            <a:r>
              <a:rPr lang="en-US" sz="2000" b="1" dirty="0">
                <a:solidFill>
                  <a:srgbClr val="B30019"/>
                </a:solidFill>
              </a:rPr>
              <a:t>Is R in 2NF?</a:t>
            </a:r>
          </a:p>
          <a:p>
            <a:pPr indent="0" eaLnBrk="1" hangingPunct="1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Key:</a:t>
            </a:r>
            <a:r>
              <a:rPr lang="en-US" sz="2000" dirty="0"/>
              <a:t> AB</a:t>
            </a:r>
          </a:p>
          <a:p>
            <a:pPr marL="1005840" indent="-640080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No</a:t>
            </a:r>
            <a:r>
              <a:rPr lang="en-US" sz="2000" dirty="0">
                <a:sym typeface="Symbol" pitchFamily="18" charset="2"/>
              </a:rPr>
              <a:t>	For BC, B is subset of the key and C is not a prime attribute, so R is not in 2NF.</a:t>
            </a:r>
            <a:endParaRPr lang="en-US" sz="2000" dirty="0"/>
          </a:p>
          <a:p>
            <a:pPr marL="912813" indent="-912813" eaLnBrk="1" hangingPunct="1">
              <a:buNone/>
              <a:tabLst>
                <a:tab pos="3201988" algn="l"/>
              </a:tabLst>
            </a:pPr>
            <a:r>
              <a:rPr lang="en-US" sz="2000" b="1" dirty="0">
                <a:solidFill>
                  <a:srgbClr val="B30019"/>
                </a:solidFill>
              </a:rPr>
              <a:t>(b) Given: </a:t>
            </a:r>
            <a:r>
              <a:rPr lang="en-US" sz="2000" dirty="0"/>
              <a:t>R(A, B, C, D)	</a:t>
            </a: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dirty="0"/>
              <a:t> = {AB</a:t>
            </a:r>
            <a:r>
              <a:rPr lang="en-US" sz="2000" dirty="0">
                <a:sym typeface="Symbol" pitchFamily="18" charset="2"/>
              </a:rPr>
              <a:t>CD, CD</a:t>
            </a:r>
            <a:r>
              <a:rPr lang="en-US" sz="2000" dirty="0"/>
              <a:t>}</a:t>
            </a:r>
          </a:p>
          <a:p>
            <a:pPr marL="0" indent="0" eaLnBrk="1" hangingPunct="1">
              <a:spcBef>
                <a:spcPts val="3600"/>
              </a:spcBef>
              <a:buNone/>
            </a:pPr>
            <a:r>
              <a:rPr lang="en-US" sz="2000" b="1" dirty="0">
                <a:solidFill>
                  <a:srgbClr val="B30019"/>
                </a:solidFill>
              </a:rPr>
              <a:t>Is R in 2NF?</a:t>
            </a:r>
            <a:endParaRPr lang="en-US" sz="2000" dirty="0">
              <a:solidFill>
                <a:srgbClr val="B30019"/>
              </a:solidFill>
            </a:endParaRPr>
          </a:p>
          <a:p>
            <a:pPr indent="0" eaLnBrk="1" hangingPunct="1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Key:</a:t>
            </a:r>
            <a:r>
              <a:rPr lang="en-US" sz="2000" dirty="0"/>
              <a:t> AB</a:t>
            </a:r>
          </a:p>
          <a:p>
            <a:pPr marL="1005840" indent="-640080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8000"/>
                </a:solidFill>
              </a:rPr>
              <a:t>Yes</a:t>
            </a:r>
            <a:r>
              <a:rPr lang="en-US" sz="2000" dirty="0"/>
              <a:t>	For C</a:t>
            </a:r>
            <a:r>
              <a:rPr lang="en-US" sz="2000" dirty="0">
                <a:sym typeface="Symbol" pitchFamily="18" charset="2"/>
              </a:rPr>
              <a:t>D, C is not a subset of the key, so R is in 2NF.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0ABE446-056D-48D0-8872-F83AD4BC843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Question 4</a:t>
            </a:r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dirty="0"/>
              <a:t>Let R(A, B, C, D, E) and F={A</a:t>
            </a:r>
            <a:r>
              <a:rPr lang="en-US" dirty="0">
                <a:sym typeface="Symbol" pitchFamily="18" charset="2"/>
              </a:rPr>
              <a:t>B, BCE, and ED A}</a:t>
            </a:r>
          </a:p>
          <a:p>
            <a:pPr marL="381000" indent="-381000" eaLnBrk="1" hangingPunct="1">
              <a:buFont typeface="Monotype Sorts" pitchFamily="2" charset="2"/>
              <a:buChar char="n"/>
            </a:pPr>
            <a:r>
              <a:rPr lang="en-US" dirty="0">
                <a:sym typeface="Symbol" pitchFamily="18" charset="2"/>
              </a:rPr>
              <a:t>List the candidate key(s) of R</a:t>
            </a:r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ACD</a:t>
            </a:r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BCD</a:t>
            </a:r>
            <a:endParaRPr lang="en-US" sz="2400" dirty="0">
              <a:sym typeface="Symbol" pitchFamily="18" charset="2"/>
            </a:endParaRPr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CDE</a:t>
            </a:r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endParaRPr lang="en-US" sz="2400" dirty="0">
              <a:solidFill>
                <a:schemeClr val="tx2"/>
              </a:solidFill>
              <a:sym typeface="Symbol" pitchFamily="18" charset="2"/>
            </a:endParaRPr>
          </a:p>
          <a:p>
            <a:pPr marL="381000" indent="-381000" eaLnBrk="1" hangingPunct="1">
              <a:buFont typeface="Monotype Sorts" pitchFamily="2" charset="2"/>
              <a:buChar char="n"/>
            </a:pPr>
            <a:r>
              <a:rPr lang="en-US" dirty="0">
                <a:sym typeface="Symbol" pitchFamily="18" charset="2"/>
              </a:rPr>
              <a:t>Decompose R in 3NF. </a:t>
            </a:r>
          </a:p>
          <a:p>
            <a:pPr marL="800100" lvl="1" indent="-342900" eaLnBrk="1" hangingPunct="1">
              <a:buFont typeface="Monotype Sorts" pitchFamily="2" charset="2"/>
              <a:buNone/>
            </a:pPr>
            <a:r>
              <a:rPr lang="en-US" sz="2400" dirty="0">
                <a:sym typeface="Symbol" pitchFamily="18" charset="2"/>
              </a:rPr>
              <a:t>R is already in 3NF. All the attributes of R are prime.</a:t>
            </a:r>
          </a:p>
          <a:p>
            <a:pPr marL="800100" lvl="1" indent="-342900" eaLnBrk="1" hangingPunct="1">
              <a:buFont typeface="Monotype Sorts" pitchFamily="2" charset="2"/>
              <a:buChar char="n"/>
            </a:pP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D0BAFC0-CD49-43ED-9857-4DA9BA7F9AE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/>
              <a:t>Question 5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 marL="912813" indent="-912813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3319FF"/>
                </a:solidFill>
              </a:rPr>
              <a:t>Sale(customer, store, product, price)</a:t>
            </a:r>
            <a:r>
              <a:rPr lang="en-US" sz="2000" dirty="0"/>
              <a:t> and the constraints:</a:t>
            </a:r>
            <a:endParaRPr lang="en-US" sz="2000" i="1" dirty="0"/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2000" dirty="0"/>
              <a:t>A customer buys from only one store.</a:t>
            </a: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2000" dirty="0"/>
              <a:t>There is a unique price for each product in a store.</a:t>
            </a:r>
            <a:endParaRPr lang="en-US" sz="2000" dirty="0">
              <a:sym typeface="Symbol" pitchFamily="18" charset="2"/>
            </a:endParaRPr>
          </a:p>
          <a:p>
            <a:pPr marL="0" indent="0" eaLnBrk="1" hangingPunct="1">
              <a:spcBef>
                <a:spcPts val="3600"/>
              </a:spcBef>
              <a:buNone/>
            </a:pPr>
            <a:r>
              <a:rPr lang="en-US" sz="2000" b="1" dirty="0">
                <a:solidFill>
                  <a:srgbClr val="B30019"/>
                </a:solidFill>
              </a:rPr>
              <a:t>What are the FDs implied by the above description?</a:t>
            </a: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indent="0" eaLnBrk="1" hangingPunct="1">
              <a:spcBef>
                <a:spcPts val="1200"/>
              </a:spcBef>
              <a:buNone/>
            </a:pPr>
            <a:r>
              <a:rPr lang="en-US" sz="2000" dirty="0"/>
              <a:t>customer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store	</a:t>
            </a:r>
          </a:p>
          <a:p>
            <a:pPr indent="0" eaLnBrk="1" hangingPunct="1">
              <a:spcBef>
                <a:spcPts val="1200"/>
              </a:spcBef>
              <a:buNone/>
            </a:pPr>
            <a:r>
              <a:rPr lang="en-US" sz="2000" dirty="0"/>
              <a:t>store, product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price</a:t>
            </a:r>
            <a:endParaRPr lang="en-US" sz="2000" dirty="0">
              <a:sym typeface="Symbol" pitchFamily="18" charset="2"/>
            </a:endParaRPr>
          </a:p>
          <a:p>
            <a:pPr marL="0" indent="0" eaLnBrk="1" hangingPunct="1">
              <a:spcBef>
                <a:spcPts val="3600"/>
              </a:spcBef>
              <a:buNone/>
            </a:pPr>
            <a:r>
              <a:rPr lang="en-US" sz="2000" b="1" dirty="0">
                <a:solidFill>
                  <a:srgbClr val="B30019"/>
                </a:solidFill>
              </a:rPr>
              <a:t>What is the candidate key?</a:t>
            </a: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indent="0" eaLnBrk="1" hangingPunct="1">
              <a:spcBef>
                <a:spcPts val="1200"/>
              </a:spcBef>
              <a:buNone/>
            </a:pPr>
            <a:r>
              <a:rPr lang="en-US" sz="2000" dirty="0"/>
              <a:t>customer, product</a:t>
            </a:r>
          </a:p>
          <a:p>
            <a:pPr marL="1146175" indent="-781050" eaLnBrk="1" hangingPunct="1">
              <a:buNone/>
            </a:pPr>
            <a:r>
              <a:rPr lang="en-US" sz="2000" dirty="0"/>
              <a:t>Since	customer, product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store, product (</a:t>
            </a:r>
            <a:r>
              <a:rPr lang="en-US" sz="2000" b="1" dirty="0">
                <a:solidFill>
                  <a:srgbClr val="B30019"/>
                </a:solidFill>
              </a:rPr>
              <a:t>A2</a:t>
            </a:r>
            <a:r>
              <a:rPr lang="en-US" sz="2000" dirty="0"/>
              <a:t>)</a:t>
            </a:r>
          </a:p>
          <a:p>
            <a:pPr marL="1146175" indent="-781050" eaLnBrk="1" hangingPunct="1">
              <a:spcBef>
                <a:spcPts val="0"/>
              </a:spcBef>
              <a:buNone/>
            </a:pPr>
            <a:r>
              <a:rPr lang="en-US" sz="2000" dirty="0">
                <a:sym typeface="Symbol" pitchFamily="18" charset="2"/>
              </a:rPr>
              <a:t>and	customer, </a:t>
            </a:r>
            <a:r>
              <a:rPr lang="en-US" sz="2000" dirty="0" err="1">
                <a:sym typeface="Symbol" pitchFamily="18" charset="2"/>
              </a:rPr>
              <a:t>product</a:t>
            </a:r>
            <a:r>
              <a:rPr lang="en-US" sz="2000" dirty="0" err="1"/>
              <a:t>price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B30019"/>
                </a:solidFill>
              </a:rPr>
              <a:t>A3</a:t>
            </a:r>
            <a:r>
              <a:rPr lang="en-US" sz="2000" dirty="0"/>
              <a:t>)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D0BAFC0-CD49-43ED-9857-4DA9BA7F9AE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/>
              <a:t>Question 5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5029200"/>
          </a:xfrm>
        </p:spPr>
        <p:txBody>
          <a:bodyPr/>
          <a:lstStyle/>
          <a:p>
            <a:pPr marL="912813" indent="-912813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3319FF"/>
                </a:solidFill>
              </a:rPr>
              <a:t>Sale(customer, store, product, price)</a:t>
            </a:r>
            <a:r>
              <a:rPr lang="en-US" sz="2000" dirty="0"/>
              <a:t> and the constraints:</a:t>
            </a:r>
            <a:endParaRPr lang="en-US" sz="2000" i="1" dirty="0"/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2000" dirty="0"/>
              <a:t>A customer buys from only one store.</a:t>
            </a:r>
          </a:p>
          <a:p>
            <a:pPr marL="2230438" indent="-2230438" eaLnBrk="1" hangingPunct="1">
              <a:spcBef>
                <a:spcPts val="3000"/>
              </a:spcBef>
              <a:buNone/>
            </a:pPr>
            <a:r>
              <a:rPr lang="en-US" sz="2000" dirty="0"/>
              <a:t>There is a unique price for each product in a store.</a:t>
            </a: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 </a:t>
            </a:r>
          </a:p>
          <a:p>
            <a:pPr marL="2230438" indent="-2230438" eaLnBrk="1" hangingPunct="1">
              <a:spcBef>
                <a:spcPts val="3000"/>
              </a:spcBef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Is </a:t>
            </a:r>
            <a:r>
              <a:rPr lang="en-US" sz="2000" b="1" dirty="0">
                <a:solidFill>
                  <a:srgbClr val="0000FF"/>
                </a:solidFill>
                <a:sym typeface="Symbol" pitchFamily="18" charset="2"/>
              </a:rPr>
              <a:t>Sale</a:t>
            </a: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 in 3NF?	</a:t>
            </a:r>
            <a:r>
              <a:rPr lang="en-US" sz="2000" i="1" dirty="0">
                <a:latin typeface="Times"/>
                <a:cs typeface="Times"/>
                <a:sym typeface="Symbol" pitchFamily="18" charset="2"/>
              </a:rPr>
              <a:t>F</a:t>
            </a:r>
            <a:r>
              <a:rPr lang="en-US" sz="2000" dirty="0">
                <a:sym typeface="Symbol" pitchFamily="18" charset="2"/>
              </a:rPr>
              <a:t> = {</a:t>
            </a:r>
            <a:r>
              <a:rPr lang="en-US" sz="2000" dirty="0"/>
              <a:t>customer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store, store, product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price</a:t>
            </a:r>
            <a:r>
              <a:rPr lang="en-US" sz="2000" dirty="0">
                <a:sym typeface="Symbol" pitchFamily="18" charset="2"/>
              </a:rPr>
              <a:t>}</a:t>
            </a: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marL="1005840" indent="-640080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No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sz="2000" dirty="0">
                <a:sym typeface="Symbol" pitchFamily="18" charset="2"/>
              </a:rPr>
              <a:t>Both FDs violate 3NF.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000" b="1" dirty="0">
                <a:solidFill>
                  <a:srgbClr val="B30019"/>
                </a:solidFill>
              </a:rPr>
              <a:t>Decompose </a:t>
            </a:r>
            <a:r>
              <a:rPr lang="en-US" sz="2000" b="1" dirty="0">
                <a:solidFill>
                  <a:srgbClr val="0000FF"/>
                </a:solidFill>
              </a:rPr>
              <a:t>Sale</a:t>
            </a:r>
            <a:r>
              <a:rPr lang="en-US" sz="2000" b="1" dirty="0">
                <a:solidFill>
                  <a:srgbClr val="B30019"/>
                </a:solidFill>
              </a:rPr>
              <a:t> into 3NF</a:t>
            </a: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marL="3652838" indent="-3287713" eaLnBrk="1" hangingPunct="1">
              <a:spcBef>
                <a:spcPts val="1200"/>
              </a:spcBef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customer</a:t>
            </a:r>
            <a:r>
              <a:rPr lang="en-US" sz="2000" dirty="0"/>
              <a:t>, store)	R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product, store</a:t>
            </a:r>
            <a:r>
              <a:rPr lang="en-US" sz="2000" dirty="0"/>
              <a:t>, price)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000" b="1" dirty="0">
                <a:solidFill>
                  <a:srgbClr val="B30019"/>
                </a:solidFill>
                <a:sym typeface="Monotype Sorts" pitchFamily="2" charset="2"/>
              </a:rPr>
              <a:t>Is the decomposition dependency preserving?</a:t>
            </a:r>
          </a:p>
          <a:p>
            <a:pPr marL="1005840" indent="-640080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8000"/>
                </a:solidFill>
                <a:sym typeface="Monotype Sorts" pitchFamily="2" charset="2"/>
              </a:rPr>
              <a:t>Yes</a:t>
            </a:r>
            <a:r>
              <a:rPr lang="en-US" sz="2000" dirty="0">
                <a:sym typeface="Monotype Sorts" pitchFamily="2" charset="2"/>
              </a:rPr>
              <a:t>	Each dependency is preserved in a relation, </a:t>
            </a:r>
            <a:r>
              <a:rPr lang="en-US" sz="2000" b="1" dirty="0">
                <a:solidFill>
                  <a:srgbClr val="FF0000"/>
                </a:solidFill>
              </a:rPr>
              <a:t>BUT</a:t>
            </a:r>
            <a:r>
              <a:rPr lang="en-US" sz="2000" dirty="0"/>
              <a:t> (see next page).</a:t>
            </a:r>
            <a:endParaRPr lang="en-US" sz="2000" dirty="0">
              <a:sym typeface="Monotype Sorts" pitchFamily="2" charset="2"/>
            </a:endParaRPr>
          </a:p>
          <a:p>
            <a:pPr marL="912813" indent="0" eaLnBrk="1" hangingPunct="1"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71546" y="3316069"/>
            <a:ext cx="4315254" cy="646331"/>
          </a:xfrm>
          <a:prstGeom prst="rect">
            <a:avLst/>
          </a:prstGeom>
          <a:solidFill>
            <a:srgbClr val="F9FFBB"/>
          </a:solidFill>
          <a:ln w="127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90"/>
                </a:solidFill>
              </a:rPr>
              <a:t>The LHS of the FDs are not superkeys nor are the RHS prime attributes of R.</a:t>
            </a:r>
          </a:p>
        </p:txBody>
      </p:sp>
    </p:spTree>
    <p:extLst>
      <p:ext uri="{BB962C8B-B14F-4D97-AF65-F5344CB8AC3E}">
        <p14:creationId xmlns:p14="http://schemas.microsoft.com/office/powerpoint/2010/main" val="23686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Question 5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1981975" y="2071796"/>
            <a:ext cx="195099" cy="137160"/>
            <a:chOff x="1104" y="2064"/>
            <a:chExt cx="192" cy="14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104" y="2064"/>
              <a:ext cx="0" cy="14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200" dirty="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104" y="2064"/>
              <a:ext cx="192" cy="14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200" dirty="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296" y="2064"/>
              <a:ext cx="0" cy="14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200" dirty="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104" y="2064"/>
              <a:ext cx="192" cy="14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200" dirty="0"/>
            </a:p>
          </p:txBody>
        </p:sp>
      </p:grpSp>
      <p:graphicFrame>
        <p:nvGraphicFramePr>
          <p:cNvPr id="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97116"/>
              </p:ext>
            </p:extLst>
          </p:nvPr>
        </p:nvGraphicFramePr>
        <p:xfrm>
          <a:off x="670559" y="1949007"/>
          <a:ext cx="2798063" cy="2011680"/>
        </p:xfrm>
        <a:graphic>
          <a:graphicData uri="http://schemas.openxmlformats.org/drawingml/2006/table">
            <a:tbl>
              <a:tblPr/>
              <a:tblGrid>
                <a:gridCol w="89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419">
                <a:tc gridSpan="4">
                  <a:txBody>
                    <a:bodyPr/>
                    <a:lstStyle/>
                    <a:p>
                      <a:pPr marL="566738" marR="0" lvl="0" indent="-5667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R</a:t>
                      </a:r>
                      <a:r>
                        <a:rPr kumimoji="1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1</a:t>
                      </a: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	R</a:t>
                      </a:r>
                      <a:r>
                        <a:rPr kumimoji="1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store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91709"/>
              </p:ext>
            </p:extLst>
          </p:nvPr>
        </p:nvGraphicFramePr>
        <p:xfrm>
          <a:off x="669883" y="1949007"/>
          <a:ext cx="2799415" cy="2089593"/>
        </p:xfrm>
        <a:graphic>
          <a:graphicData uri="http://schemas.openxmlformats.org/drawingml/2006/table">
            <a:tbl>
              <a:tblPr/>
              <a:tblGrid>
                <a:gridCol w="899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2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Sale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store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/>
                        <a:ea typeface="新細明體" pitchFamily="18" charset="-120"/>
                        <a:cs typeface="Arial Narrow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/>
                        <a:ea typeface="新細明體" pitchFamily="18" charset="-120"/>
                        <a:cs typeface="Arial Narrow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/>
                        <a:ea typeface="新細明體" pitchFamily="18" charset="-120"/>
                        <a:cs typeface="Arial Narrow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/>
                        <a:ea typeface="新細明體" pitchFamily="18" charset="-120"/>
                        <a:cs typeface="Arial Narrow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685797" y="3886200"/>
            <a:ext cx="6182325" cy="176125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320" lvl="1">
              <a:spcBef>
                <a:spcPts val="0"/>
              </a:spcBef>
            </a:pPr>
            <a:r>
              <a:rPr lang="en-US" sz="1800" dirty="0"/>
              <a:t>The two decomposed relations do not generate the original one if joined (on the common </a:t>
            </a:r>
            <a:r>
              <a:rPr lang="en-US" sz="1800" dirty="0">
                <a:solidFill>
                  <a:srgbClr val="0000FF"/>
                </a:solidFill>
              </a:rPr>
              <a:t>store</a:t>
            </a:r>
            <a:r>
              <a:rPr lang="en-US" sz="1800" dirty="0"/>
              <a:t> attribute). The </a:t>
            </a:r>
            <a:r>
              <a:rPr lang="en-US" sz="1800" dirty="0">
                <a:solidFill>
                  <a:srgbClr val="FF0000"/>
                </a:solidFill>
              </a:rPr>
              <a:t>join result contains 4 records instead 3</a:t>
            </a:r>
            <a:r>
              <a:rPr lang="en-US" sz="1800" dirty="0"/>
              <a:t> as in the original relation.</a:t>
            </a:r>
          </a:p>
          <a:p>
            <a:pPr marL="2176463" lvl="1" indent="-2176463"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is the problem?</a:t>
            </a:r>
            <a:endParaRPr lang="en-US" sz="1800" dirty="0"/>
          </a:p>
          <a:p>
            <a:pPr marL="1005840" lvl="1" indent="-1005840">
              <a:spcBef>
                <a:spcPts val="2400"/>
              </a:spcBef>
              <a:buNone/>
            </a:pPr>
            <a:r>
              <a:rPr lang="en-US" sz="1800" b="1" dirty="0">
                <a:solidFill>
                  <a:srgbClr val="B30019"/>
                </a:solidFill>
                <a:sym typeface="Symbol" pitchFamily="18" charset="2"/>
              </a:rPr>
              <a:t>Solution?</a:t>
            </a:r>
            <a:endParaRPr lang="en-US" sz="1800" dirty="0">
              <a:sym typeface="Monotype Sorts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0415" y="4953000"/>
            <a:ext cx="339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None of the fragments contains the candidate key (</a:t>
            </a:r>
            <a:r>
              <a:rPr lang="en-US" sz="1800" dirty="0">
                <a:solidFill>
                  <a:srgbClr val="0000FF"/>
                </a:solidFill>
              </a:rPr>
              <a:t>customer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</a:rPr>
              <a:t>product</a:t>
            </a:r>
            <a:r>
              <a:rPr lang="en-US" sz="1800" dirty="0"/>
              <a:t>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52600" y="5602069"/>
            <a:ext cx="532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Symbol" pitchFamily="18" charset="2"/>
              </a:rPr>
              <a:t>Include an additional table </a:t>
            </a:r>
            <a:r>
              <a:rPr lang="en-US" sz="1800" dirty="0">
                <a:solidFill>
                  <a:srgbClr val="3319FF"/>
                </a:solidFill>
                <a:sym typeface="Symbol" pitchFamily="18" charset="2"/>
              </a:rPr>
              <a:t>R</a:t>
            </a:r>
            <a:r>
              <a:rPr lang="en-US" sz="1800" baseline="-25000" dirty="0">
                <a:solidFill>
                  <a:srgbClr val="3319FF"/>
                </a:solidFill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3319FF"/>
                </a:solidFill>
                <a:sym typeface="Symbol" pitchFamily="18" charset="2"/>
              </a:rPr>
              <a:t>(customer, product)</a:t>
            </a:r>
            <a:r>
              <a:rPr lang="en-US" sz="1800" dirty="0">
                <a:sym typeface="Symbol" pitchFamily="18" charset="2"/>
              </a:rPr>
              <a:t> in the decomposition, which</a:t>
            </a:r>
            <a:r>
              <a:rPr lang="en-US" sz="1800" dirty="0"/>
              <a:t> is what the 3NF algorithm does.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71110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dirty="0"/>
              <a:t>The decomposition 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customer</a:t>
            </a:r>
            <a:r>
              <a:rPr lang="en-US" sz="2000" dirty="0"/>
              <a:t>, store), R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product, store</a:t>
            </a:r>
            <a:r>
              <a:rPr lang="en-US" sz="2000" dirty="0"/>
              <a:t>, price) is </a:t>
            </a:r>
            <a:r>
              <a:rPr lang="en-US" sz="2000" dirty="0">
                <a:solidFill>
                  <a:srgbClr val="FF0000"/>
                </a:solidFill>
              </a:rPr>
              <a:t>lossy</a:t>
            </a:r>
            <a:r>
              <a:rPr lang="en-US" sz="2000" dirty="0"/>
              <a:t> because the common attribute </a:t>
            </a:r>
            <a:r>
              <a:rPr lang="en-US" sz="2000" dirty="0">
                <a:solidFill>
                  <a:srgbClr val="0000FF"/>
                </a:solidFill>
              </a:rPr>
              <a:t>store</a:t>
            </a:r>
            <a:r>
              <a:rPr lang="en-US" sz="2000" dirty="0"/>
              <a:t> is not a key of any table.</a:t>
            </a:r>
          </a:p>
        </p:txBody>
      </p:sp>
      <p:graphicFrame>
        <p:nvGraphicFramePr>
          <p:cNvPr id="2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74239"/>
              </p:ext>
            </p:extLst>
          </p:nvPr>
        </p:nvGraphicFramePr>
        <p:xfrm>
          <a:off x="4295319" y="1959503"/>
          <a:ext cx="1422042" cy="134112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08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R</a:t>
                      </a:r>
                      <a:r>
                        <a:rPr kumimoji="1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store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0715"/>
              </p:ext>
            </p:extLst>
          </p:nvPr>
        </p:nvGraphicFramePr>
        <p:xfrm>
          <a:off x="6622098" y="1959503"/>
          <a:ext cx="1836102" cy="1341120"/>
        </p:xfrm>
        <a:graphic>
          <a:graphicData uri="http://schemas.openxmlformats.org/drawingml/2006/table">
            <a:tbl>
              <a:tblPr/>
              <a:tblGrid>
                <a:gridCol w="73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4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R</a:t>
                      </a:r>
                      <a:r>
                        <a:rPr kumimoji="1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store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s1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76748"/>
              </p:ext>
            </p:extLst>
          </p:nvPr>
        </p:nvGraphicFramePr>
        <p:xfrm>
          <a:off x="7013376" y="4412107"/>
          <a:ext cx="1607384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R</a:t>
                      </a:r>
                      <a:r>
                        <a:rPr kumimoji="1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/>
                          <a:ea typeface="新細明體" pitchFamily="18" charset="-120"/>
                          <a:cs typeface="Arial Narrow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D0BAFC0-CD49-43ED-9857-4DA9BA7F9AE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64EB088-EFEA-4721-A231-B4DD09AD193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Question 6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D, E, F, G)</a:t>
            </a:r>
          </a:p>
          <a:p>
            <a:pPr marL="912813" indent="0">
              <a:spcBef>
                <a:spcPts val="1200"/>
              </a:spcBef>
              <a:buNone/>
            </a:pP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{AB</a:t>
            </a:r>
            <a:r>
              <a:rPr lang="en-US" sz="2000" dirty="0">
                <a:sym typeface="Symbol" pitchFamily="18" charset="2"/>
              </a:rPr>
              <a:t>CD, CEF, GA, GF, CEF</a:t>
            </a:r>
            <a:r>
              <a:rPr lang="en-US" sz="2000" dirty="0"/>
              <a:t>}</a:t>
            </a:r>
          </a:p>
          <a:p>
            <a:pPr marL="912813" indent="0"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Decompose R into 3NF relations.</a:t>
            </a:r>
          </a:p>
          <a:p>
            <a:pPr marL="3652838" indent="-3652838">
              <a:buNone/>
            </a:pPr>
            <a:r>
              <a:rPr lang="en-US" sz="2000" b="1" dirty="0">
                <a:solidFill>
                  <a:srgbClr val="B30019"/>
                </a:solidFill>
              </a:rPr>
              <a:t>Attribute closures</a:t>
            </a:r>
          </a:p>
          <a:p>
            <a:pPr marL="3652838" indent="-3652838">
              <a:spcBef>
                <a:spcPts val="600"/>
              </a:spcBef>
              <a:buNone/>
            </a:pPr>
            <a:r>
              <a:rPr lang="en-US" sz="2000" dirty="0"/>
              <a:t>AB</a:t>
            </a:r>
            <a:r>
              <a:rPr lang="en-US" sz="2000" baseline="30000" dirty="0"/>
              <a:t>+</a:t>
            </a:r>
            <a:r>
              <a:rPr lang="en-US" sz="2000" dirty="0"/>
              <a:t> = {A, B, C, D, E, F}	C</a:t>
            </a:r>
            <a:r>
              <a:rPr lang="en-US" sz="2000" baseline="30000" dirty="0"/>
              <a:t>+</a:t>
            </a:r>
            <a:r>
              <a:rPr lang="en-US" sz="2000" dirty="0"/>
              <a:t> = {C, E, F}</a:t>
            </a:r>
          </a:p>
          <a:p>
            <a:pPr marL="3652838" indent="-3652838">
              <a:spcBef>
                <a:spcPts val="600"/>
              </a:spcBef>
              <a:buNone/>
            </a:pPr>
            <a:r>
              <a:rPr lang="en-US" sz="2000" dirty="0"/>
              <a:t>G</a:t>
            </a:r>
            <a:r>
              <a:rPr lang="en-US" sz="2000" baseline="30000" dirty="0"/>
              <a:t>+</a:t>
            </a:r>
            <a:r>
              <a:rPr lang="en-US" sz="2000" dirty="0"/>
              <a:t> = {A, F, G}	CE</a:t>
            </a:r>
            <a:r>
              <a:rPr lang="en-US" sz="2000" baseline="30000" dirty="0"/>
              <a:t>+</a:t>
            </a:r>
            <a:r>
              <a:rPr lang="en-US" sz="2000" dirty="0"/>
              <a:t> = {C, E, F}</a:t>
            </a:r>
          </a:p>
          <a:p>
            <a:pPr marL="3652838" indent="-3652838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3652838" indent="-3652838">
              <a:buNone/>
            </a:pPr>
            <a:r>
              <a:rPr lang="en-US" sz="2000" b="1" dirty="0">
                <a:solidFill>
                  <a:srgbClr val="B30019"/>
                </a:solidFill>
              </a:rPr>
              <a:t>Candidate key:</a:t>
            </a:r>
            <a:r>
              <a:rPr lang="en-US" sz="2000" dirty="0"/>
              <a:t> BG	</a:t>
            </a:r>
            <a:r>
              <a:rPr lang="en-US" sz="2000" dirty="0">
                <a:solidFill>
                  <a:srgbClr val="3319FF"/>
                </a:solidFill>
              </a:rPr>
              <a:t>All FDs violate 3NF!</a:t>
            </a:r>
          </a:p>
          <a:p>
            <a:pPr marL="0" indent="0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B30019"/>
                </a:solidFill>
              </a:rPr>
              <a:t>Canonical cover:</a:t>
            </a:r>
            <a:r>
              <a:rPr lang="en-US" sz="2000" dirty="0"/>
              <a:t> 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C </a:t>
            </a:r>
            <a:r>
              <a:rPr lang="en-US" sz="2000" dirty="0"/>
              <a:t>= {AB</a:t>
            </a:r>
            <a:r>
              <a:rPr lang="en-US" sz="2000" dirty="0">
                <a:sym typeface="Symbol" pitchFamily="18" charset="2"/>
              </a:rPr>
              <a:t>CD, CEF, GAF</a:t>
            </a:r>
            <a:r>
              <a:rPr lang="en-US" sz="2000" dirty="0"/>
              <a:t>}</a:t>
            </a:r>
          </a:p>
          <a:p>
            <a:pPr marL="2751138" indent="-2751138">
              <a:buNone/>
              <a:tabLst>
                <a:tab pos="4691063" algn="l"/>
              </a:tabLst>
            </a:pPr>
            <a:endParaRPr lang="en-US" sz="2000" b="1" dirty="0">
              <a:solidFill>
                <a:srgbClr val="B30019"/>
              </a:solidFill>
            </a:endParaRPr>
          </a:p>
          <a:p>
            <a:pPr marL="2751138" indent="-2751138">
              <a:buNone/>
              <a:tabLst>
                <a:tab pos="4691063" algn="l"/>
              </a:tabLst>
            </a:pPr>
            <a:r>
              <a:rPr lang="en-US" sz="2000" b="1" dirty="0">
                <a:solidFill>
                  <a:srgbClr val="B30019"/>
                </a:solidFill>
              </a:rPr>
              <a:t>3NF decomposition:</a:t>
            </a:r>
            <a:r>
              <a:rPr lang="en-US" sz="2000" dirty="0"/>
              <a:t>	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A, B</a:t>
            </a:r>
            <a:r>
              <a:rPr lang="en-US" sz="2000" dirty="0"/>
              <a:t>, C, D)	R</a:t>
            </a:r>
            <a:r>
              <a:rPr lang="en-US" sz="2000" baseline="-25000" dirty="0"/>
              <a:t>3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G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/>
              <a:t>A, F)</a:t>
            </a:r>
          </a:p>
          <a:p>
            <a:pPr marL="4691063" indent="-1943100" eaLnBrk="1" hangingPunct="1">
              <a:spcBef>
                <a:spcPts val="600"/>
              </a:spcBef>
              <a:buFontTx/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C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/>
              <a:t>E, F)	R</a:t>
            </a:r>
            <a:r>
              <a:rPr lang="en-US" sz="2000" baseline="-25000" dirty="0"/>
              <a:t>4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B, G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1280</Words>
  <Application>Microsoft Office PowerPoint</Application>
  <PresentationFormat>On-screen Show (4:3)</PresentationFormat>
  <Paragraphs>187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新細明體</vt:lpstr>
      <vt:lpstr>宋体</vt:lpstr>
      <vt:lpstr>Arial Narrow</vt:lpstr>
      <vt:lpstr>Helvetica</vt:lpstr>
      <vt:lpstr>Monotype Sorts</vt:lpstr>
      <vt:lpstr>Symbol</vt:lpstr>
      <vt:lpstr>Tahoma</vt:lpstr>
      <vt:lpstr>Times</vt:lpstr>
      <vt:lpstr>Times New Roman</vt:lpstr>
      <vt:lpstr>Trebuchet MS</vt:lpstr>
      <vt:lpstr>Default Design</vt:lpstr>
      <vt:lpstr>PowerPoint Presentation</vt:lpstr>
      <vt:lpstr>Question 1</vt:lpstr>
      <vt:lpstr>Question 2</vt:lpstr>
      <vt:lpstr>Question 3</vt:lpstr>
      <vt:lpstr>Question 4</vt:lpstr>
      <vt:lpstr>Question 5</vt:lpstr>
      <vt:lpstr>Question 5</vt:lpstr>
      <vt:lpstr>Question 5</vt:lpstr>
      <vt:lpstr>Question 6</vt:lpstr>
      <vt:lpstr>Question 7</vt:lpstr>
      <vt:lpstr>Question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Wilfred Ng</cp:lastModifiedBy>
  <cp:revision>92</cp:revision>
  <dcterms:modified xsi:type="dcterms:W3CDTF">2020-03-05T09:15:41Z</dcterms:modified>
</cp:coreProperties>
</file>