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23" r:id="rId2"/>
    <p:sldId id="360" r:id="rId3"/>
    <p:sldId id="361" r:id="rId4"/>
    <p:sldId id="362" r:id="rId5"/>
    <p:sldId id="363" r:id="rId6"/>
    <p:sldId id="364" r:id="rId7"/>
    <p:sldId id="365" r:id="rId8"/>
    <p:sldId id="367" r:id="rId9"/>
    <p:sldId id="368" r:id="rId10"/>
    <p:sldId id="369" r:id="rId11"/>
    <p:sldId id="370" r:id="rId12"/>
    <p:sldId id="371" r:id="rId13"/>
    <p:sldId id="372" r:id="rId14"/>
  </p:sldIdLst>
  <p:sldSz cx="9144000" cy="6858000" type="screen4x3"/>
  <p:notesSz cx="6743700" cy="9906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5" autoAdjust="0"/>
    <p:restoredTop sz="94660"/>
  </p:normalViewPr>
  <p:slideViewPr>
    <p:cSldViewPr>
      <p:cViewPr varScale="1">
        <p:scale>
          <a:sx n="114" d="100"/>
          <a:sy n="114" d="100"/>
        </p:scale>
        <p:origin x="145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4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fred Siu Hung NG" userId="38b4c1f6-7666-4f79-a963-440eee93df6e" providerId="ADAL" clId="{91B30E69-F3A9-4A7A-BAC7-13FAB3AFEC90}"/>
    <pc:docChg chg="modSld">
      <pc:chgData name="Wilfred Siu Hung NG" userId="38b4c1f6-7666-4f79-a963-440eee93df6e" providerId="ADAL" clId="{91B30E69-F3A9-4A7A-BAC7-13FAB3AFEC90}" dt="2020-03-23T03:22:53.274" v="39" actId="6549"/>
      <pc:docMkLst>
        <pc:docMk/>
      </pc:docMkLst>
      <pc:sldChg chg="modSp">
        <pc:chgData name="Wilfred Siu Hung NG" userId="38b4c1f6-7666-4f79-a963-440eee93df6e" providerId="ADAL" clId="{91B30E69-F3A9-4A7A-BAC7-13FAB3AFEC90}" dt="2020-03-23T03:22:53.274" v="39" actId="6549"/>
        <pc:sldMkLst>
          <pc:docMk/>
          <pc:sldMk cId="1819664392" sldId="361"/>
        </pc:sldMkLst>
        <pc:spChg chg="mod">
          <ac:chgData name="Wilfred Siu Hung NG" userId="38b4c1f6-7666-4f79-a963-440eee93df6e" providerId="ADAL" clId="{91B30E69-F3A9-4A7A-BAC7-13FAB3AFEC90}" dt="2020-03-23T03:22:53.274" v="39" actId="6549"/>
          <ac:spMkLst>
            <pc:docMk/>
            <pc:sldMk cId="1819664392" sldId="36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705350"/>
            <a:ext cx="539432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3A5D314-44AB-4A59-AC83-F4E1A2DA33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38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93CDB177-C8CE-491E-B52C-FAE280890A33}" type="slidenum">
              <a:rPr lang="en-US" altLang="zh-TW" smtClean="0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989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146343BC-8D00-4012-95C3-9A4E3738FC43}" type="slidenum">
              <a:rPr lang="en-US" altLang="zh-TW" smtClean="0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38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9A542B1E-0772-4B44-B114-DEA9C442646C}" type="slidenum">
              <a:rPr lang="en-US" altLang="zh-TW" smtClean="0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861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BEAB60B7-22D3-4DC6-90F6-E97E7006DA0D}" type="slidenum">
              <a:rPr lang="en-US" altLang="zh-TW" smtClean="0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480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D8B6929A-7E13-4C40-B5A1-4EC1D978F2B9}" type="slidenum">
              <a:rPr lang="en-US" altLang="zh-TW" smtClean="0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169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5F000E55-66D8-4982-9DF9-8687DF319400}" type="slidenum">
              <a:rPr lang="en-US" altLang="zh-TW" smtClean="0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326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817A1F5B-50C5-4A2A-A5A9-6A5BF75D9763}" type="slidenum">
              <a:rPr lang="en-US" altLang="zh-TW" smtClean="0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1410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A3B335A1-B1B7-4BC6-A163-5DC4F76B098D}" type="slidenum">
              <a:rPr lang="en-US" altLang="zh-TW" smtClean="0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851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1F78C2D5-180A-4891-96F3-025B4F67B7F6}" type="slidenum">
              <a:rPr lang="en-US" altLang="zh-TW" smtClean="0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35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3ADFFF1E-B09D-439B-B6F8-6C48201FDCE4}" type="slidenum">
              <a:rPr lang="en-US" altLang="zh-TW" smtClean="0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6635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COMP231 Spring 2009                  CSE, HKUST   Slide </a:t>
            </a:r>
            <a:fld id="{A5024607-7D18-44BE-AA57-B59A7D9E5EF1}" type="slidenum">
              <a:rPr lang="en-US" altLang="zh-TW" smtClean="0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8660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76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chemeClr val="accent2"/>
                </a:solidFill>
              </a:defRPr>
            </a:lvl1pPr>
          </a:lstStyle>
          <a:p>
            <a:r>
              <a:rPr lang="en-US" altLang="zh-TW"/>
              <a:t>COMP231 Spring 2009                  CSE, HKUST   Slide </a:t>
            </a:r>
            <a:fld id="{0C698C23-BF61-4BF2-85E3-27B5DABB4514}" type="slidenum">
              <a:rPr lang="en-US" altLang="zh-TW" smtClean="0"/>
              <a:pPr/>
              <a:t>‹#›</a:t>
            </a:fld>
            <a:endParaRPr lang="en-US" altLang="zh-TW"/>
          </a:p>
          <a:p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762000" y="1295400"/>
            <a:ext cx="7772400" cy="11430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outerShdw dist="135003" dir="2928844" algn="ctr" rotWithShape="0">
              <a:schemeClr val="accent1"/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TW" sz="2800" dirty="0">
                <a:solidFill>
                  <a:schemeClr val="accent2"/>
                </a:solidFill>
                <a:latin typeface="Tahoma" pitchFamily="34" charset="0"/>
                <a:hlinkClick r:id="" action="ppaction://noaction">
                  <a:snd r:embed="rId2" name="TYPE.WAV"/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 3311 Database Management Systems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1371600" y="3886200"/>
            <a:ext cx="6477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zh-TW" dirty="0">
                <a:solidFill>
                  <a:srgbClr val="FF5050"/>
                </a:solidFill>
                <a:latin typeface="Tahoma" pitchFamily="34" charset="0"/>
              </a:rPr>
              <a:t>10. Relational Database Design – BCNF</a:t>
            </a:r>
          </a:p>
          <a:p>
            <a:pPr algn="ctr">
              <a:spcBef>
                <a:spcPct val="20000"/>
              </a:spcBef>
            </a:pPr>
            <a:r>
              <a:rPr lang="en-US" altLang="zh-TW">
                <a:solidFill>
                  <a:srgbClr val="FF5050"/>
                </a:solidFill>
                <a:latin typeface="Tahoma" pitchFamily="34" charset="0"/>
              </a:rPr>
              <a:t>Exercise 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dirty="0"/>
              <a:t>QUESTION 4 </a:t>
            </a:r>
            <a:r>
              <a:rPr lang="en-US" sz="1400" dirty="0"/>
              <a:t>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419600"/>
          </a:xfrm>
        </p:spPr>
        <p:txBody>
          <a:bodyPr/>
          <a:lstStyle/>
          <a:p>
            <a:pPr marL="915988" indent="-915988" eaLnBrk="1" hangingPunct="1">
              <a:buNone/>
              <a:tabLst>
                <a:tab pos="3656013" algn="l"/>
              </a:tabLst>
            </a:pPr>
            <a:r>
              <a:rPr lang="en-US" sz="2000" b="1" dirty="0">
                <a:solidFill>
                  <a:srgbClr val="B30019"/>
                </a:solidFill>
              </a:rPr>
              <a:t>Given:</a:t>
            </a:r>
            <a:r>
              <a:rPr lang="en-US" sz="2000" dirty="0"/>
              <a:t>	R(A, B, C, D, E)	</a:t>
            </a:r>
            <a:r>
              <a:rPr lang="en-US" sz="2000" dirty="0">
                <a:solidFill>
                  <a:srgbClr val="0000FF"/>
                </a:solidFill>
              </a:rPr>
              <a:t>Candidate keys:</a:t>
            </a:r>
            <a:r>
              <a:rPr lang="en-US" sz="2000" dirty="0">
                <a:solidFill>
                  <a:schemeClr val="tx2"/>
                </a:solidFill>
              </a:rPr>
              <a:t> ACD, BCD, ECD</a:t>
            </a:r>
            <a:endParaRPr lang="en-US" sz="2000" dirty="0"/>
          </a:p>
          <a:p>
            <a:pPr marL="915988" indent="0" eaLnBrk="1" hangingPunct="1">
              <a:spcBef>
                <a:spcPts val="1200"/>
              </a:spcBef>
              <a:buNone/>
            </a:pPr>
            <a:r>
              <a:rPr lang="en-US" sz="2000" i="1" dirty="0">
                <a:latin typeface="Times New Roman"/>
                <a:cs typeface="Times New Roman"/>
              </a:rPr>
              <a:t>F</a:t>
            </a:r>
            <a:r>
              <a:rPr lang="en-US" sz="2000" dirty="0"/>
              <a:t> = {A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B, B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E, E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A}</a:t>
            </a:r>
          </a:p>
          <a:p>
            <a:pPr marL="0" indent="0" algn="ctr" eaLnBrk="1" hangingPunct="1">
              <a:buNone/>
            </a:pPr>
            <a:r>
              <a:rPr lang="en-US" sz="2000" b="1" dirty="0">
                <a:solidFill>
                  <a:srgbClr val="0000FF"/>
                </a:solidFill>
              </a:rPr>
              <a:t>BCNF Decomposition.</a:t>
            </a:r>
          </a:p>
          <a:p>
            <a:pPr marL="3087688" indent="-2062163" eaLnBrk="1" hangingPunct="1">
              <a:spcBef>
                <a:spcPts val="1200"/>
              </a:spcBef>
              <a:buNone/>
              <a:tabLst>
                <a:tab pos="5030788" algn="l"/>
              </a:tabLst>
            </a:pPr>
            <a:r>
              <a:rPr lang="en-US" sz="2000" dirty="0"/>
              <a:t>R</a:t>
            </a:r>
            <a:r>
              <a:rPr lang="en-US" sz="2000" baseline="-25000" dirty="0"/>
              <a:t>1</a:t>
            </a:r>
            <a:r>
              <a:rPr lang="en-US" sz="2000" dirty="0"/>
              <a:t>(</a:t>
            </a:r>
            <a:r>
              <a:rPr lang="en-US" sz="2000" u="sng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, B)	</a:t>
            </a:r>
            <a:r>
              <a:rPr lang="en-US" sz="2000" dirty="0">
                <a:solidFill>
                  <a:schemeClr val="tx2"/>
                </a:solidFill>
              </a:rPr>
              <a:t>R</a:t>
            </a:r>
            <a:r>
              <a:rPr lang="en-US" sz="2000" baseline="-25000" dirty="0">
                <a:solidFill>
                  <a:schemeClr val="tx2"/>
                </a:solidFill>
              </a:rPr>
              <a:t>3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u="sng" dirty="0">
                <a:solidFill>
                  <a:srgbClr val="FF0000"/>
                </a:solidFill>
              </a:rPr>
              <a:t>E</a:t>
            </a:r>
            <a:r>
              <a:rPr lang="en-US" sz="2000" dirty="0">
                <a:solidFill>
                  <a:schemeClr val="tx2"/>
                </a:solidFill>
              </a:rPr>
              <a:t>, A)	</a:t>
            </a:r>
            <a:r>
              <a:rPr lang="en-US" sz="2000" dirty="0"/>
              <a:t>R</a:t>
            </a:r>
            <a:r>
              <a:rPr lang="en-US" sz="2000" baseline="-25000" dirty="0"/>
              <a:t>4</a:t>
            </a:r>
            <a:r>
              <a:rPr lang="en-US" sz="2000" dirty="0"/>
              <a:t>(</a:t>
            </a:r>
            <a:r>
              <a:rPr lang="en-US" sz="2000" u="sng" dirty="0">
                <a:solidFill>
                  <a:srgbClr val="FF0000"/>
                </a:solidFill>
              </a:rPr>
              <a:t>C, D, E</a:t>
            </a:r>
            <a:r>
              <a:rPr lang="en-US" sz="2000" dirty="0"/>
              <a:t>)</a:t>
            </a:r>
            <a:endParaRPr lang="en-US" sz="2000" dirty="0">
              <a:solidFill>
                <a:schemeClr val="tx2"/>
              </a:solidFill>
            </a:endParaRPr>
          </a:p>
          <a:p>
            <a:pPr marL="3087688" indent="-2062163" eaLnBrk="1" hangingPunct="1">
              <a:spcBef>
                <a:spcPts val="600"/>
              </a:spcBef>
              <a:buFontTx/>
              <a:buNone/>
              <a:tabLst>
                <a:tab pos="5030788" algn="l"/>
              </a:tabLst>
            </a:pPr>
            <a:r>
              <a:rPr lang="en-US" sz="2000" i="1" dirty="0">
                <a:latin typeface="Times New Roman"/>
                <a:cs typeface="Times New Roman"/>
              </a:rPr>
              <a:t>F</a:t>
            </a:r>
            <a:r>
              <a:rPr lang="en-US" sz="2000" i="1" baseline="-25000" dirty="0">
                <a:latin typeface="Times New Roman"/>
                <a:cs typeface="Times New Roman"/>
              </a:rPr>
              <a:t>2</a:t>
            </a:r>
            <a:r>
              <a:rPr lang="en-US" sz="2000" dirty="0"/>
              <a:t> = {A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B}	</a:t>
            </a:r>
            <a:r>
              <a:rPr lang="en-US" sz="2000" i="1" dirty="0">
                <a:latin typeface="Times New Roman"/>
                <a:cs typeface="Times New Roman"/>
              </a:rPr>
              <a:t>F</a:t>
            </a:r>
            <a:r>
              <a:rPr lang="en-US" sz="2000" i="1" baseline="-25000" dirty="0">
                <a:latin typeface="Times New Roman"/>
                <a:cs typeface="Times New Roman"/>
              </a:rPr>
              <a:t>3</a:t>
            </a:r>
            <a:r>
              <a:rPr lang="en-US" sz="2000" dirty="0"/>
              <a:t> = {E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A}	</a:t>
            </a:r>
            <a:r>
              <a:rPr lang="en-US" sz="2000" i="1" dirty="0">
                <a:latin typeface="Times New Roman"/>
                <a:cs typeface="Times New Roman"/>
              </a:rPr>
              <a:t>F</a:t>
            </a:r>
            <a:r>
              <a:rPr lang="en-US" sz="2000" i="1" baseline="-25000" dirty="0">
                <a:latin typeface="Times New Roman"/>
                <a:cs typeface="Times New Roman"/>
              </a:rPr>
              <a:t>4</a:t>
            </a:r>
            <a:r>
              <a:rPr lang="en-US" sz="2000" dirty="0"/>
              <a:t> = {}</a:t>
            </a:r>
          </a:p>
          <a:p>
            <a:pPr marL="0" indent="0" eaLnBrk="1" hangingPunct="1">
              <a:buNone/>
            </a:pPr>
            <a:endParaRPr lang="en-US" sz="2000" b="1" dirty="0">
              <a:solidFill>
                <a:srgbClr val="B30019"/>
              </a:solidFill>
            </a:endParaRPr>
          </a:p>
          <a:p>
            <a:pPr marL="0" indent="0" eaLnBrk="1" hangingPunct="1">
              <a:buNone/>
            </a:pPr>
            <a:r>
              <a:rPr lang="en-US" sz="2000" b="1" dirty="0">
                <a:solidFill>
                  <a:srgbClr val="B30019"/>
                </a:solidFill>
              </a:rPr>
              <a:t>Is the decomposition dependency preserving? </a:t>
            </a:r>
          </a:p>
          <a:p>
            <a:pPr marL="1027113" indent="-660400" eaLnBrk="1" hangingPunct="1">
              <a:spcBef>
                <a:spcPts val="1200"/>
              </a:spcBef>
              <a:buFontTx/>
              <a:buNone/>
            </a:pPr>
            <a:r>
              <a:rPr lang="en-US" sz="2000" b="1" dirty="0">
                <a:solidFill>
                  <a:srgbClr val="008000"/>
                </a:solidFill>
              </a:rPr>
              <a:t>Yes</a:t>
            </a:r>
            <a:r>
              <a:rPr lang="en-US" sz="2000" dirty="0"/>
              <a:t>	(</a:t>
            </a:r>
            <a:r>
              <a:rPr lang="en-US" sz="2000" i="1" dirty="0">
                <a:latin typeface="Times New Roman"/>
                <a:cs typeface="Times New Roman"/>
              </a:rPr>
              <a:t>F</a:t>
            </a:r>
            <a:r>
              <a:rPr lang="en-US" sz="2000" i="1" baseline="-25000" dirty="0">
                <a:latin typeface="Times New Roman"/>
                <a:cs typeface="Times New Roman"/>
              </a:rPr>
              <a:t>2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 </a:t>
            </a:r>
            <a:r>
              <a:rPr lang="en-US" sz="2000" i="1" dirty="0">
                <a:latin typeface="Times New Roman"/>
                <a:cs typeface="Times New Roman"/>
                <a:sym typeface="Symbol" pitchFamily="18" charset="2"/>
              </a:rPr>
              <a:t>F</a:t>
            </a:r>
            <a:r>
              <a:rPr lang="en-US" sz="2000" i="1" baseline="-25000" dirty="0">
                <a:latin typeface="Times New Roman"/>
                <a:cs typeface="Times New Roman"/>
                <a:sym typeface="Symbol" pitchFamily="18" charset="2"/>
              </a:rPr>
              <a:t>3</a:t>
            </a:r>
            <a:r>
              <a:rPr lang="en-US" sz="2000" dirty="0">
                <a:sym typeface="Symbol" pitchFamily="18" charset="2"/>
              </a:rPr>
              <a:t>  </a:t>
            </a:r>
            <a:r>
              <a:rPr lang="en-US" sz="2000" i="1" dirty="0">
                <a:latin typeface="Times New Roman"/>
                <a:cs typeface="Times New Roman"/>
                <a:sym typeface="Symbol" pitchFamily="18" charset="2"/>
              </a:rPr>
              <a:t>F</a:t>
            </a:r>
            <a:r>
              <a:rPr lang="en-US" sz="2000" i="1" baseline="-25000" dirty="0">
                <a:latin typeface="Times New Roman"/>
                <a:cs typeface="Times New Roman"/>
                <a:sym typeface="Symbol" pitchFamily="18" charset="2"/>
              </a:rPr>
              <a:t>4</a:t>
            </a:r>
            <a:r>
              <a:rPr lang="en-US" sz="2000" dirty="0">
                <a:sym typeface="Symbol" pitchFamily="18" charset="2"/>
              </a:rPr>
              <a:t>)</a:t>
            </a:r>
            <a:r>
              <a:rPr lang="en-US" sz="2000" baseline="30000" dirty="0">
                <a:latin typeface="Times New Roman"/>
                <a:cs typeface="Times New Roman"/>
                <a:sym typeface="Symbol" pitchFamily="18" charset="2"/>
              </a:rPr>
              <a:t>+</a:t>
            </a:r>
            <a:r>
              <a:rPr lang="en-US" sz="2000" dirty="0">
                <a:sym typeface="Symbol" pitchFamily="18" charset="2"/>
              </a:rPr>
              <a:t> = </a:t>
            </a:r>
            <a:r>
              <a:rPr lang="en-US" sz="2000" i="1" dirty="0">
                <a:latin typeface="Times New Roman"/>
                <a:cs typeface="Times New Roman"/>
                <a:sym typeface="Symbol" pitchFamily="18" charset="2"/>
              </a:rPr>
              <a:t>F</a:t>
            </a:r>
            <a:r>
              <a:rPr lang="en-US" sz="2000" i="1" baseline="30000" dirty="0">
                <a:latin typeface="Times New Roman"/>
                <a:cs typeface="Times New Roman"/>
                <a:sym typeface="Symbol" pitchFamily="18" charset="2"/>
              </a:rPr>
              <a:t>+</a:t>
            </a:r>
            <a:r>
              <a:rPr lang="en-US" sz="2000" dirty="0"/>
              <a:t>.</a:t>
            </a:r>
          </a:p>
          <a:p>
            <a:pPr marL="1027113" indent="-1588" eaLnBrk="1" hangingPunct="1">
              <a:spcBef>
                <a:spcPts val="1200"/>
              </a:spcBef>
              <a:buFontTx/>
              <a:buNone/>
            </a:pPr>
            <a:r>
              <a:rPr lang="en-US" sz="2000" dirty="0"/>
              <a:t>Note that </a:t>
            </a:r>
            <a:r>
              <a:rPr lang="en-US" sz="2000" i="1" dirty="0">
                <a:latin typeface="Times"/>
                <a:cs typeface="Times"/>
              </a:rPr>
              <a:t>F</a:t>
            </a:r>
            <a:r>
              <a:rPr lang="en-US" sz="2000" i="1" baseline="-25000" dirty="0">
                <a:latin typeface="Times"/>
                <a:cs typeface="Times"/>
              </a:rPr>
              <a:t>2</a:t>
            </a:r>
            <a:r>
              <a:rPr lang="en-US" sz="2000" dirty="0"/>
              <a:t> = {A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B, B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A} and </a:t>
            </a:r>
            <a:r>
              <a:rPr lang="en-US" sz="2000" i="1" dirty="0">
                <a:latin typeface="Times New Roman"/>
                <a:cs typeface="Times New Roman"/>
              </a:rPr>
              <a:t>F</a:t>
            </a:r>
            <a:r>
              <a:rPr lang="en-US" sz="2000" i="1" baseline="-25000" dirty="0">
                <a:latin typeface="Times New Roman"/>
                <a:cs typeface="Times New Roman"/>
              </a:rPr>
              <a:t>3</a:t>
            </a:r>
            <a:r>
              <a:rPr lang="en-US" sz="2000" dirty="0"/>
              <a:t> = {E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A, A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E}. Therefore, we can infer B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E and E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B.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4DF3E71B-1F6F-42ED-8E2F-1846E7215FED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10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15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5988" indent="-915988" eaLnBrk="1" hangingPunct="1">
              <a:buNone/>
            </a:pPr>
            <a:r>
              <a:rPr lang="en-US" sz="2000" b="1" dirty="0">
                <a:solidFill>
                  <a:srgbClr val="B30019"/>
                </a:solidFill>
              </a:rPr>
              <a:t>Given:</a:t>
            </a:r>
            <a:r>
              <a:rPr lang="en-US" sz="2000" dirty="0"/>
              <a:t>	R(A, B, C, D)</a:t>
            </a:r>
          </a:p>
          <a:p>
            <a:pPr marL="915988" indent="-915988" algn="ctr" eaLnBrk="1" hangingPunct="1">
              <a:buNone/>
            </a:pPr>
            <a:r>
              <a:rPr lang="en-US" sz="2000" b="1" dirty="0">
                <a:solidFill>
                  <a:srgbClr val="0000FF"/>
                </a:solidFill>
              </a:rPr>
              <a:t>Decompose R into BCNF for each of the following FD sets.</a:t>
            </a:r>
          </a:p>
          <a:p>
            <a:pPr marL="915988" indent="-915988" algn="ctr" eaLnBrk="1" hangingPunct="1">
              <a:buNone/>
            </a:pPr>
            <a:endParaRPr lang="en-US" sz="2000" b="1" dirty="0">
              <a:solidFill>
                <a:srgbClr val="0000FF"/>
              </a:solidFill>
              <a:sym typeface="Symbol" pitchFamily="18" charset="2"/>
            </a:endParaRPr>
          </a:p>
          <a:p>
            <a:pPr marL="320040" indent="-320040" eaLnBrk="1" hangingPunct="1">
              <a:buSzPct val="100000"/>
              <a:buFont typeface="+mj-lt"/>
              <a:buAutoNum type="alphaLcParenR"/>
            </a:pPr>
            <a:r>
              <a:rPr lang="en-US" sz="2000" dirty="0">
                <a:cs typeface="Times New Roman"/>
              </a:rPr>
              <a:t> </a:t>
            </a:r>
            <a:r>
              <a:rPr lang="en-US" sz="2000" i="1" dirty="0">
                <a:latin typeface="Times New Roman"/>
                <a:cs typeface="Times New Roman"/>
              </a:rPr>
              <a:t>F</a:t>
            </a:r>
            <a:r>
              <a:rPr lang="en-US" sz="2000" dirty="0"/>
              <a:t> = {B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C, D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A}</a:t>
            </a:r>
            <a:endParaRPr lang="en-US" sz="2000" dirty="0">
              <a:sym typeface="Symbol" pitchFamily="18" charset="2"/>
            </a:endParaRPr>
          </a:p>
          <a:p>
            <a:pPr marL="2743200" indent="-2373313" eaLnBrk="1" hangingPunct="1">
              <a:buFontTx/>
              <a:buNone/>
            </a:pPr>
            <a:endParaRPr lang="en-US" sz="2000" b="1" dirty="0">
              <a:solidFill>
                <a:srgbClr val="B30019"/>
              </a:solidFill>
              <a:sym typeface="Symbol" pitchFamily="18" charset="2"/>
            </a:endParaRPr>
          </a:p>
          <a:p>
            <a:pPr marL="2743200" indent="-2373313" eaLnBrk="1" hangingPunct="1">
              <a:buFontTx/>
              <a:buNone/>
            </a:pPr>
            <a:r>
              <a:rPr lang="en-US" sz="2000" b="1" dirty="0">
                <a:solidFill>
                  <a:srgbClr val="B30019"/>
                </a:solidFill>
                <a:sym typeface="Symbol" pitchFamily="18" charset="2"/>
              </a:rPr>
              <a:t>Candidate key(s):</a:t>
            </a:r>
            <a:endParaRPr lang="en-US" sz="2000" dirty="0">
              <a:sym typeface="Symbol" pitchFamily="18" charset="2"/>
            </a:endParaRPr>
          </a:p>
          <a:p>
            <a:pPr marL="2743200" indent="-2373313" eaLnBrk="1" hangingPunct="1">
              <a:spcBef>
                <a:spcPts val="1200"/>
              </a:spcBef>
              <a:buNone/>
            </a:pPr>
            <a:r>
              <a:rPr lang="en-US" sz="2000" b="1" dirty="0">
                <a:solidFill>
                  <a:srgbClr val="B30019"/>
                </a:solidFill>
              </a:rPr>
              <a:t>Decomposition: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802442" y="3352800"/>
            <a:ext cx="540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itchFamily="18" charset="2"/>
              </a:rPr>
              <a:t>BD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661046" y="4165937"/>
            <a:ext cx="10633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ts val="0"/>
              </a:spcBef>
              <a:buNone/>
            </a:pPr>
            <a:r>
              <a:rPr lang="en-US" sz="2000" dirty="0"/>
              <a:t>R</a:t>
            </a:r>
            <a:r>
              <a:rPr lang="en-US" sz="2000" baseline="-25000" dirty="0"/>
              <a:t>1</a:t>
            </a:r>
            <a:r>
              <a:rPr lang="en-US" sz="2000" dirty="0"/>
              <a:t>(B,C)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2000" dirty="0"/>
              <a:t>R</a:t>
            </a:r>
            <a:r>
              <a:rPr lang="en-US" sz="2000" baseline="-25000" dirty="0"/>
              <a:t>2</a:t>
            </a:r>
            <a:r>
              <a:rPr lang="en-US" sz="2000" dirty="0"/>
              <a:t>(D,A)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sz="2000" dirty="0"/>
              <a:t>R</a:t>
            </a:r>
            <a:r>
              <a:rPr lang="en-US" sz="2000" baseline="-25000" dirty="0"/>
              <a:t>3</a:t>
            </a:r>
            <a:r>
              <a:rPr lang="en-US" sz="2000" dirty="0"/>
              <a:t>(B,D)</a:t>
            </a:r>
            <a:endParaRPr lang="en-US" sz="2000" b="1" dirty="0">
              <a:sym typeface="Symbol" pitchFamily="18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5219" y="228600"/>
            <a:ext cx="2630181" cy="1323439"/>
          </a:xfrm>
          <a:prstGeom prst="rect">
            <a:avLst/>
          </a:prstGeom>
          <a:solidFill>
            <a:srgbClr val="FFFFE5"/>
          </a:solidFill>
          <a:ln w="28575" cmpd="sng"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pPr eaLnBrk="1" hangingPunct="1"/>
            <a:r>
              <a:rPr lang="en-US" sz="1600" b="1" u="sng" dirty="0">
                <a:solidFill>
                  <a:srgbClr val="B30019"/>
                </a:solidFill>
              </a:rPr>
              <a:t>BCNF</a:t>
            </a:r>
          </a:p>
          <a:p>
            <a:pPr eaLnBrk="1" hangingPunct="1"/>
            <a:r>
              <a:rPr lang="en-US" sz="1600" dirty="0"/>
              <a:t>R is in BCNF </a:t>
            </a:r>
            <a:r>
              <a:rPr lang="en-US" sz="1600" i="1" dirty="0"/>
              <a:t>if and only if</a:t>
            </a:r>
            <a:endParaRPr lang="en-US" sz="1600" b="1" i="1" u="sng" dirty="0">
              <a:solidFill>
                <a:srgbClr val="B30019"/>
              </a:solidFill>
            </a:endParaRPr>
          </a:p>
          <a:p>
            <a:pPr marL="176213" lvl="1" eaLnBrk="1" hangingPunct="1">
              <a:buFontTx/>
              <a:buNone/>
            </a:pPr>
            <a:r>
              <a:rPr lang="en-US" sz="1600" dirty="0"/>
              <a:t>For each FD: X</a:t>
            </a:r>
            <a:r>
              <a:rPr lang="en-US" sz="1600" dirty="0">
                <a:sym typeface="Symbol" pitchFamily="18" charset="2"/>
              </a:rPr>
              <a:t></a:t>
            </a:r>
            <a:r>
              <a:rPr lang="en-US" sz="1600" dirty="0"/>
              <a:t>A in </a:t>
            </a:r>
            <a:r>
              <a:rPr lang="en-US" sz="1600" i="1" dirty="0">
                <a:latin typeface="Times"/>
                <a:cs typeface="Times"/>
              </a:rPr>
              <a:t>F</a:t>
            </a:r>
            <a:r>
              <a:rPr lang="en-US" sz="1600" i="1" baseline="30000" dirty="0">
                <a:latin typeface="Times New Roman"/>
                <a:cs typeface="Times New Roman"/>
              </a:rPr>
              <a:t>+</a:t>
            </a:r>
            <a:r>
              <a:rPr lang="en-US" sz="1600" dirty="0"/>
              <a:t>:</a:t>
            </a:r>
          </a:p>
          <a:p>
            <a:pPr marL="339725" lvl="1" eaLnBrk="1" hangingPunct="1">
              <a:spcBef>
                <a:spcPts val="0"/>
              </a:spcBef>
              <a:buFontTx/>
              <a:buNone/>
            </a:pPr>
            <a:r>
              <a:rPr lang="en-US" sz="1600" dirty="0"/>
              <a:t>A </a:t>
            </a:r>
            <a:r>
              <a:rPr lang="en-US" sz="1600" dirty="0">
                <a:sym typeface="Symbol" pitchFamily="18" charset="2"/>
              </a:rPr>
              <a:t> X (</a:t>
            </a:r>
            <a:r>
              <a:rPr lang="en-US" sz="1600" i="1" dirty="0">
                <a:sym typeface="Symbol" pitchFamily="18" charset="2"/>
              </a:rPr>
              <a:t>trivial FD</a:t>
            </a:r>
            <a:r>
              <a:rPr lang="en-US" sz="1600" dirty="0">
                <a:sym typeface="Symbol" pitchFamily="18" charset="2"/>
              </a:rPr>
              <a:t>) </a:t>
            </a:r>
            <a:r>
              <a:rPr lang="en-US" sz="1600" b="1" i="1" dirty="0">
                <a:solidFill>
                  <a:srgbClr val="0000FF"/>
                </a:solidFill>
                <a:sym typeface="Symbol" pitchFamily="18" charset="2"/>
              </a:rPr>
              <a:t>or</a:t>
            </a:r>
          </a:p>
          <a:p>
            <a:pPr marL="339725" lvl="1" eaLnBrk="1" hangingPunct="1">
              <a:spcBef>
                <a:spcPts val="0"/>
              </a:spcBef>
              <a:buFontTx/>
              <a:buNone/>
            </a:pPr>
            <a:r>
              <a:rPr lang="en-US" sz="1600" dirty="0">
                <a:sym typeface="Symbol" pitchFamily="18" charset="2"/>
              </a:rPr>
              <a:t>X is a </a:t>
            </a:r>
            <a:r>
              <a:rPr lang="en-US" sz="1600" dirty="0">
                <a:solidFill>
                  <a:srgbClr val="FF0000"/>
                </a:solidFill>
                <a:sym typeface="Symbol" pitchFamily="18" charset="2"/>
              </a:rPr>
              <a:t>superkey </a:t>
            </a:r>
            <a:r>
              <a:rPr lang="en-US" sz="1600" dirty="0">
                <a:sym typeface="Symbol" pitchFamily="18" charset="2"/>
              </a:rPr>
              <a:t>for R.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4DF3E71B-1F6F-42ED-8E2F-1846E7215FED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11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10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 </a:t>
            </a:r>
            <a:r>
              <a:rPr lang="en-US" sz="1400" dirty="0"/>
              <a:t>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7772400" cy="4419600"/>
          </a:xfrm>
        </p:spPr>
        <p:txBody>
          <a:bodyPr/>
          <a:lstStyle/>
          <a:p>
            <a:pPr marL="915988" indent="-915988" eaLnBrk="1" hangingPunct="1">
              <a:buNone/>
            </a:pPr>
            <a:r>
              <a:rPr lang="en-US" sz="2000" b="1" dirty="0">
                <a:solidFill>
                  <a:srgbClr val="B30019"/>
                </a:solidFill>
              </a:rPr>
              <a:t>Given:</a:t>
            </a:r>
            <a:r>
              <a:rPr lang="en-US" sz="2000" dirty="0"/>
              <a:t>	R(A, B, C, D)</a:t>
            </a:r>
          </a:p>
          <a:p>
            <a:pPr marL="915988" indent="-915988" algn="ctr" eaLnBrk="1" hangingPunct="1">
              <a:buNone/>
            </a:pPr>
            <a:r>
              <a:rPr lang="en-US" sz="2000" b="1" dirty="0">
                <a:solidFill>
                  <a:srgbClr val="0000FF"/>
                </a:solidFill>
              </a:rPr>
              <a:t>Decompose R into BCNF for each of the following FD sets.</a:t>
            </a:r>
          </a:p>
          <a:p>
            <a:pPr marL="915988" indent="-915988" algn="ctr" eaLnBrk="1" hangingPunct="1">
              <a:buNone/>
            </a:pPr>
            <a:endParaRPr lang="en-US" sz="2000" b="1" dirty="0">
              <a:solidFill>
                <a:srgbClr val="0000FF"/>
              </a:solidFill>
              <a:sym typeface="Symbol" pitchFamily="18" charset="2"/>
            </a:endParaRPr>
          </a:p>
          <a:p>
            <a:pPr marL="320040" indent="-320040" eaLnBrk="1" hangingPunct="1">
              <a:buSzPct val="100000"/>
              <a:buFont typeface="+mj-lt"/>
              <a:buAutoNum type="alphaLcParenR" startAt="2"/>
            </a:pPr>
            <a:r>
              <a:rPr lang="en-US" sz="2000" dirty="0">
                <a:cs typeface="Times New Roman"/>
              </a:rPr>
              <a:t> </a:t>
            </a:r>
            <a:r>
              <a:rPr lang="en-US" sz="2000" i="1" dirty="0">
                <a:latin typeface="Times New Roman"/>
                <a:cs typeface="Times New Roman"/>
              </a:rPr>
              <a:t>F</a:t>
            </a:r>
            <a:r>
              <a:rPr lang="en-US" sz="2000" dirty="0"/>
              <a:t> = {ABC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D, D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A}</a:t>
            </a:r>
            <a:endParaRPr lang="en-US" sz="2000" dirty="0">
              <a:sym typeface="Symbol" pitchFamily="18" charset="2"/>
            </a:endParaRPr>
          </a:p>
          <a:p>
            <a:pPr indent="0" eaLnBrk="1" hangingPunct="1">
              <a:spcBef>
                <a:spcPts val="1200"/>
              </a:spcBef>
              <a:buFontTx/>
              <a:buNone/>
            </a:pPr>
            <a:r>
              <a:rPr lang="en-US" sz="2000" b="1" dirty="0">
                <a:solidFill>
                  <a:srgbClr val="B30019"/>
                </a:solidFill>
                <a:sym typeface="Symbol" pitchFamily="18" charset="2"/>
              </a:rPr>
              <a:t>Candidate key(</a:t>
            </a:r>
            <a:r>
              <a:rPr lang="en-US" sz="2000" b="1" dirty="0">
                <a:solidFill>
                  <a:srgbClr val="B30019"/>
                </a:solidFill>
              </a:rPr>
              <a:t>s):</a:t>
            </a:r>
            <a:endParaRPr lang="en-US" sz="2000" dirty="0"/>
          </a:p>
          <a:p>
            <a:pPr marL="2743200" indent="-2377440" eaLnBrk="1" hangingPunct="1">
              <a:spcBef>
                <a:spcPts val="1200"/>
              </a:spcBef>
              <a:buNone/>
            </a:pPr>
            <a:r>
              <a:rPr lang="en-US" sz="2000" b="1" dirty="0">
                <a:solidFill>
                  <a:srgbClr val="B30019"/>
                </a:solidFill>
                <a:sym typeface="Symbol" pitchFamily="18" charset="2"/>
              </a:rPr>
              <a:t>Decomposition:</a:t>
            </a:r>
            <a:r>
              <a:rPr lang="en-US" sz="2000" dirty="0"/>
              <a:t> </a:t>
            </a:r>
          </a:p>
          <a:p>
            <a:pPr indent="0" eaLnBrk="1" hangingPunct="1">
              <a:spcBef>
                <a:spcPts val="3600"/>
              </a:spcBef>
              <a:buNone/>
            </a:pPr>
            <a:r>
              <a:rPr lang="en-US" sz="2000" b="1" dirty="0">
                <a:solidFill>
                  <a:srgbClr val="B30019"/>
                </a:solidFill>
              </a:rPr>
              <a:t>Is the decomposition dependency preserving?</a:t>
            </a:r>
          </a:p>
          <a:p>
            <a:pPr marL="915988" indent="-550863" eaLnBrk="1" hangingPunct="1">
              <a:spcBef>
                <a:spcPts val="1200"/>
              </a:spcBef>
              <a:buFontTx/>
              <a:buNone/>
            </a:pPr>
            <a:r>
              <a:rPr lang="en-US" sz="2000" b="1" dirty="0">
                <a:solidFill>
                  <a:srgbClr val="FF0000"/>
                </a:solidFill>
              </a:rPr>
              <a:t>No</a:t>
            </a:r>
            <a:r>
              <a:rPr lang="en-US" sz="2000" dirty="0"/>
              <a:t>	The FD ABC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D is lost.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9110" y="3178790"/>
            <a:ext cx="1396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ABC, BCD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13091" y="3635514"/>
            <a:ext cx="5021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ts val="0"/>
              </a:spcBef>
              <a:buNone/>
            </a:pPr>
            <a:r>
              <a:rPr lang="en-US" sz="2000" dirty="0">
                <a:sym typeface="Symbol" pitchFamily="18" charset="2"/>
              </a:rPr>
              <a:t>Only</a:t>
            </a:r>
            <a:r>
              <a:rPr lang="en-US" sz="2000" b="1" dirty="0">
                <a:sym typeface="Symbol" pitchFamily="18" charset="2"/>
              </a:rPr>
              <a:t> </a:t>
            </a:r>
            <a:r>
              <a:rPr lang="en-US" sz="2000" dirty="0"/>
              <a:t>D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A</a:t>
            </a:r>
            <a:r>
              <a:rPr lang="en-US" sz="2000" b="1" dirty="0"/>
              <a:t> </a:t>
            </a:r>
            <a:r>
              <a:rPr lang="en-US" sz="2000" dirty="0"/>
              <a:t>violates BCNF</a:t>
            </a:r>
            <a:r>
              <a:rPr lang="en-US" sz="2000" b="1" dirty="0"/>
              <a:t>.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2000" dirty="0"/>
              <a:t>Thus, split R into R</a:t>
            </a:r>
            <a:r>
              <a:rPr lang="en-US" sz="2000" baseline="-25000" dirty="0"/>
              <a:t>1</a:t>
            </a:r>
            <a:r>
              <a:rPr lang="en-US" sz="2000" dirty="0"/>
              <a:t>(B, C, D) and R</a:t>
            </a:r>
            <a:r>
              <a:rPr lang="en-US" sz="2000" baseline="-25000" dirty="0"/>
              <a:t>2</a:t>
            </a:r>
            <a:r>
              <a:rPr lang="en-US" sz="2000" dirty="0"/>
              <a:t>(D, A).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5219" y="228600"/>
            <a:ext cx="2630181" cy="1323439"/>
          </a:xfrm>
          <a:prstGeom prst="rect">
            <a:avLst/>
          </a:prstGeom>
          <a:solidFill>
            <a:srgbClr val="FFFFE5"/>
          </a:solidFill>
          <a:ln w="28575" cmpd="sng"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pPr eaLnBrk="1" hangingPunct="1"/>
            <a:r>
              <a:rPr lang="en-US" sz="1600" b="1" u="sng" dirty="0">
                <a:solidFill>
                  <a:srgbClr val="B30019"/>
                </a:solidFill>
              </a:rPr>
              <a:t>BCNF</a:t>
            </a:r>
          </a:p>
          <a:p>
            <a:pPr eaLnBrk="1" hangingPunct="1"/>
            <a:r>
              <a:rPr lang="en-US" sz="1600" dirty="0"/>
              <a:t>R is in BCNF </a:t>
            </a:r>
            <a:r>
              <a:rPr lang="en-US" sz="1600" i="1" dirty="0"/>
              <a:t>if and only if</a:t>
            </a:r>
            <a:endParaRPr lang="en-US" sz="1600" b="1" i="1" u="sng" dirty="0">
              <a:solidFill>
                <a:srgbClr val="B30019"/>
              </a:solidFill>
            </a:endParaRPr>
          </a:p>
          <a:p>
            <a:pPr marL="176213" lvl="1" eaLnBrk="1" hangingPunct="1">
              <a:buFontTx/>
              <a:buNone/>
            </a:pPr>
            <a:r>
              <a:rPr lang="en-US" sz="1600" dirty="0"/>
              <a:t>For each FD: X</a:t>
            </a:r>
            <a:r>
              <a:rPr lang="en-US" sz="1600" dirty="0">
                <a:sym typeface="Symbol" pitchFamily="18" charset="2"/>
              </a:rPr>
              <a:t></a:t>
            </a:r>
            <a:r>
              <a:rPr lang="en-US" sz="1600" dirty="0"/>
              <a:t>A in </a:t>
            </a:r>
            <a:r>
              <a:rPr lang="en-US" sz="1600" i="1" dirty="0">
                <a:latin typeface="Times"/>
                <a:cs typeface="Times"/>
              </a:rPr>
              <a:t>F</a:t>
            </a:r>
            <a:r>
              <a:rPr lang="en-US" sz="1600" i="1" baseline="30000" dirty="0">
                <a:latin typeface="Times New Roman"/>
                <a:cs typeface="Times New Roman"/>
              </a:rPr>
              <a:t>+</a:t>
            </a:r>
            <a:r>
              <a:rPr lang="en-US" sz="1600" dirty="0"/>
              <a:t>:</a:t>
            </a:r>
          </a:p>
          <a:p>
            <a:pPr marL="339725" lvl="1" eaLnBrk="1" hangingPunct="1">
              <a:spcBef>
                <a:spcPts val="0"/>
              </a:spcBef>
              <a:buFontTx/>
              <a:buNone/>
            </a:pPr>
            <a:r>
              <a:rPr lang="en-US" sz="1600" dirty="0"/>
              <a:t>A </a:t>
            </a:r>
            <a:r>
              <a:rPr lang="en-US" sz="1600" dirty="0">
                <a:sym typeface="Symbol" pitchFamily="18" charset="2"/>
              </a:rPr>
              <a:t> X (</a:t>
            </a:r>
            <a:r>
              <a:rPr lang="en-US" sz="1600" i="1" dirty="0">
                <a:sym typeface="Symbol" pitchFamily="18" charset="2"/>
              </a:rPr>
              <a:t>trivial FD</a:t>
            </a:r>
            <a:r>
              <a:rPr lang="en-US" sz="1600" dirty="0">
                <a:sym typeface="Symbol" pitchFamily="18" charset="2"/>
              </a:rPr>
              <a:t>) </a:t>
            </a:r>
            <a:r>
              <a:rPr lang="en-US" sz="1600" b="1" i="1" dirty="0">
                <a:solidFill>
                  <a:srgbClr val="0000FF"/>
                </a:solidFill>
                <a:sym typeface="Symbol" pitchFamily="18" charset="2"/>
              </a:rPr>
              <a:t>or</a:t>
            </a:r>
          </a:p>
          <a:p>
            <a:pPr marL="339725" lvl="1" eaLnBrk="1" hangingPunct="1">
              <a:spcBef>
                <a:spcPts val="0"/>
              </a:spcBef>
              <a:buFontTx/>
              <a:buNone/>
            </a:pPr>
            <a:r>
              <a:rPr lang="en-US" sz="1600" dirty="0">
                <a:sym typeface="Symbol" pitchFamily="18" charset="2"/>
              </a:rPr>
              <a:t>X is a </a:t>
            </a:r>
            <a:r>
              <a:rPr lang="en-US" sz="1600" dirty="0">
                <a:solidFill>
                  <a:srgbClr val="FF0000"/>
                </a:solidFill>
                <a:sym typeface="Symbol" pitchFamily="18" charset="2"/>
              </a:rPr>
              <a:t>superkey </a:t>
            </a:r>
            <a:r>
              <a:rPr lang="en-US" sz="1600" dirty="0">
                <a:sym typeface="Symbol" pitchFamily="18" charset="2"/>
              </a:rPr>
              <a:t>for R.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4DF3E71B-1F6F-42ED-8E2F-1846E7215FED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12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26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59029"/>
            <a:ext cx="7772400" cy="2065571"/>
          </a:xfrm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None/>
            </a:pP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What are the FDs implied in the E-R diagram?</a:t>
            </a:r>
            <a:endParaRPr lang="en-US" dirty="0">
              <a:solidFill>
                <a:srgbClr val="0000FF"/>
              </a:solidFill>
              <a:sym typeface="Symbol" pitchFamily="18" charset="2"/>
            </a:endParaRPr>
          </a:p>
          <a:p>
            <a:pPr indent="0">
              <a:spcBef>
                <a:spcPts val="600"/>
              </a:spcBef>
              <a:buClr>
                <a:schemeClr val="tx2"/>
              </a:buClr>
              <a:buSzPct val="90000"/>
              <a:buNone/>
            </a:pPr>
            <a:r>
              <a:rPr lang="en-US" dirty="0">
                <a:latin typeface="Helvetica" pitchFamily="34" charset="0"/>
              </a:rPr>
              <a:t>A</a:t>
            </a:r>
            <a:r>
              <a:rPr lang="en-US" dirty="0">
                <a:latin typeface="Helvetica" pitchFamily="34" charset="0"/>
                <a:sym typeface="Symbol" pitchFamily="18" charset="2"/>
              </a:rPr>
              <a:t>B</a:t>
            </a:r>
            <a:endParaRPr lang="en-US" dirty="0">
              <a:latin typeface="Helvetica" pitchFamily="34" charset="0"/>
            </a:endParaRPr>
          </a:p>
          <a:p>
            <a:pPr indent="0">
              <a:spcBef>
                <a:spcPts val="600"/>
              </a:spcBef>
              <a:buClr>
                <a:schemeClr val="tx2"/>
              </a:buClr>
              <a:buSzPct val="90000"/>
              <a:buNone/>
            </a:pPr>
            <a:r>
              <a:rPr lang="en-US" dirty="0">
                <a:latin typeface="Helvetica" pitchFamily="34" charset="0"/>
              </a:rPr>
              <a:t>A</a:t>
            </a:r>
            <a:r>
              <a:rPr lang="en-US" dirty="0">
                <a:latin typeface="Helvetica" pitchFamily="34" charset="0"/>
                <a:sym typeface="Symbol" pitchFamily="18" charset="2"/>
              </a:rPr>
              <a:t>C</a:t>
            </a:r>
            <a:endParaRPr lang="en-US" dirty="0">
              <a:latin typeface="Helvetica" pitchFamily="34" charset="0"/>
            </a:endParaRPr>
          </a:p>
          <a:p>
            <a:pPr indent="0">
              <a:spcBef>
                <a:spcPts val="600"/>
              </a:spcBef>
              <a:buClr>
                <a:schemeClr val="tx2"/>
              </a:buClr>
              <a:buSzPct val="90000"/>
              <a:buNone/>
            </a:pPr>
            <a:r>
              <a:rPr lang="en-US" dirty="0">
                <a:latin typeface="Helvetica" pitchFamily="34" charset="0"/>
              </a:rPr>
              <a:t>C</a:t>
            </a:r>
            <a:r>
              <a:rPr lang="en-US" dirty="0">
                <a:latin typeface="Helvetica" pitchFamily="34" charset="0"/>
                <a:sym typeface="Symbol" pitchFamily="18" charset="2"/>
              </a:rPr>
              <a:t>A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35796" y="1600201"/>
            <a:ext cx="6272408" cy="2585821"/>
            <a:chOff x="1322776" y="3064438"/>
            <a:chExt cx="6272408" cy="2585821"/>
          </a:xfrm>
        </p:grpSpPr>
        <p:sp>
          <p:nvSpPr>
            <p:cNvPr id="5" name="Rectangle 533"/>
            <p:cNvSpPr>
              <a:spLocks noChangeArrowheads="1"/>
            </p:cNvSpPr>
            <p:nvPr/>
          </p:nvSpPr>
          <p:spPr bwMode="auto">
            <a:xfrm flipH="1">
              <a:off x="1322776" y="3477318"/>
              <a:ext cx="822960" cy="368300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200" dirty="0">
                <a:latin typeface="Arial Narrow"/>
                <a:cs typeface="Arial Narrow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 flipH="1">
              <a:off x="4046121" y="3479134"/>
              <a:ext cx="822960" cy="368300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200" dirty="0">
                <a:latin typeface="Arial Narrow"/>
                <a:cs typeface="Arial Narrow"/>
              </a:endParaRP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2660788" y="3455728"/>
              <a:ext cx="868680" cy="411480"/>
            </a:xfrm>
            <a:prstGeom prst="diamond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200" dirty="0">
                <a:latin typeface="Arial Narrow"/>
                <a:cs typeface="Arial Narrow"/>
              </a:endParaRPr>
            </a:p>
          </p:txBody>
        </p:sp>
        <p:cxnSp>
          <p:nvCxnSpPr>
            <p:cNvPr id="8" name="AutoShape 9"/>
            <p:cNvCxnSpPr>
              <a:cxnSpLocks noChangeShapeType="1"/>
              <a:stCxn id="5" idx="1"/>
              <a:endCxn id="7" idx="1"/>
            </p:cNvCxnSpPr>
            <p:nvPr/>
          </p:nvCxnSpPr>
          <p:spPr bwMode="auto">
            <a:xfrm>
              <a:off x="2145736" y="3661468"/>
              <a:ext cx="515052" cy="0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AutoShape 10"/>
            <p:cNvCxnSpPr>
              <a:cxnSpLocks noChangeShapeType="1"/>
              <a:stCxn id="7" idx="3"/>
              <a:endCxn id="6" idx="3"/>
            </p:cNvCxnSpPr>
            <p:nvPr/>
          </p:nvCxnSpPr>
          <p:spPr bwMode="auto">
            <a:xfrm>
              <a:off x="3529468" y="3661468"/>
              <a:ext cx="516653" cy="1816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 flipH="1">
              <a:off x="6772224" y="3479134"/>
              <a:ext cx="822960" cy="368300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200" dirty="0">
                <a:latin typeface="Arial Narrow"/>
                <a:cs typeface="Arial Narrow"/>
              </a:endParaRPr>
            </a:p>
          </p:txBody>
        </p:sp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>
              <a:off x="5385477" y="3457544"/>
              <a:ext cx="868680" cy="411480"/>
            </a:xfrm>
            <a:prstGeom prst="diamond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200" dirty="0">
                <a:latin typeface="Arial Narrow"/>
                <a:cs typeface="Arial Narrow"/>
              </a:endParaRPr>
            </a:p>
          </p:txBody>
        </p:sp>
        <p:cxnSp>
          <p:nvCxnSpPr>
            <p:cNvPr id="12" name="AutoShape 9"/>
            <p:cNvCxnSpPr>
              <a:cxnSpLocks noChangeShapeType="1"/>
              <a:stCxn id="6" idx="1"/>
              <a:endCxn id="11" idx="1"/>
            </p:cNvCxnSpPr>
            <p:nvPr/>
          </p:nvCxnSpPr>
          <p:spPr bwMode="auto">
            <a:xfrm>
              <a:off x="4869081" y="3663284"/>
              <a:ext cx="516396" cy="0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10"/>
            <p:cNvCxnSpPr>
              <a:cxnSpLocks noChangeShapeType="1"/>
              <a:stCxn id="11" idx="3"/>
              <a:endCxn id="10" idx="3"/>
            </p:cNvCxnSpPr>
            <p:nvPr/>
          </p:nvCxnSpPr>
          <p:spPr bwMode="auto">
            <a:xfrm>
              <a:off x="6254157" y="3663284"/>
              <a:ext cx="518067" cy="0"/>
            </a:xfrm>
            <a:prstGeom prst="straightConnector1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" name="AutoShape 513"/>
            <p:cNvSpPr>
              <a:spLocks noChangeArrowheads="1"/>
            </p:cNvSpPr>
            <p:nvPr/>
          </p:nvSpPr>
          <p:spPr bwMode="auto">
            <a:xfrm>
              <a:off x="4023261" y="4358957"/>
              <a:ext cx="868680" cy="411480"/>
            </a:xfrm>
            <a:prstGeom prst="diamond">
              <a:avLst/>
            </a:prstGeom>
            <a:noFill/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200" dirty="0">
                <a:latin typeface="Arial Narrow"/>
                <a:cs typeface="Arial Narrow"/>
              </a:endParaRPr>
            </a:p>
          </p:txBody>
        </p:sp>
        <p:sp>
          <p:nvSpPr>
            <p:cNvPr id="15" name="Rectangle 576"/>
            <p:cNvSpPr>
              <a:spLocks noChangeArrowheads="1"/>
            </p:cNvSpPr>
            <p:nvPr/>
          </p:nvSpPr>
          <p:spPr bwMode="auto">
            <a:xfrm flipH="1">
              <a:off x="4046121" y="5281959"/>
              <a:ext cx="822960" cy="368300"/>
            </a:xfrm>
            <a:prstGeom prst="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200" dirty="0">
                <a:latin typeface="Arial Narrow"/>
                <a:cs typeface="Arial Narrow"/>
              </a:endParaRPr>
            </a:p>
          </p:txBody>
        </p:sp>
        <p:cxnSp>
          <p:nvCxnSpPr>
            <p:cNvPr id="16" name="Straight Connector 15"/>
            <p:cNvCxnSpPr>
              <a:stCxn id="14" idx="2"/>
            </p:cNvCxnSpPr>
            <p:nvPr/>
          </p:nvCxnSpPr>
          <p:spPr bwMode="auto">
            <a:xfrm>
              <a:off x="4457601" y="4770437"/>
              <a:ext cx="0" cy="51532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/>
            <p:cNvCxnSpPr>
              <a:stCxn id="14" idx="0"/>
              <a:endCxn id="6" idx="2"/>
            </p:cNvCxnSpPr>
            <p:nvPr/>
          </p:nvCxnSpPr>
          <p:spPr bwMode="auto">
            <a:xfrm flipV="1">
              <a:off x="4457601" y="3847434"/>
              <a:ext cx="0" cy="511523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8" name="Text Box 507"/>
            <p:cNvSpPr txBox="1">
              <a:spLocks noChangeArrowheads="1"/>
            </p:cNvSpPr>
            <p:nvPr/>
          </p:nvSpPr>
          <p:spPr bwMode="auto">
            <a:xfrm>
              <a:off x="4445908" y="5034075"/>
              <a:ext cx="272268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>
                  <a:latin typeface="Arial Narrow"/>
                  <a:cs typeface="Arial Narrow"/>
                </a:rPr>
                <a:t>M</a:t>
              </a:r>
            </a:p>
          </p:txBody>
        </p:sp>
        <p:sp>
          <p:nvSpPr>
            <p:cNvPr id="19" name="Text Box 507"/>
            <p:cNvSpPr txBox="1">
              <a:spLocks noChangeArrowheads="1"/>
            </p:cNvSpPr>
            <p:nvPr/>
          </p:nvSpPr>
          <p:spPr bwMode="auto">
            <a:xfrm>
              <a:off x="4877913" y="3421175"/>
              <a:ext cx="243150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>
                  <a:latin typeface="Arial Narrow"/>
                  <a:cs typeface="Arial Narrow"/>
                </a:rPr>
                <a:t>1</a:t>
              </a:r>
            </a:p>
          </p:txBody>
        </p:sp>
        <p:sp>
          <p:nvSpPr>
            <p:cNvPr id="20" name="Text Box 507"/>
            <p:cNvSpPr txBox="1">
              <a:spLocks noChangeArrowheads="1"/>
            </p:cNvSpPr>
            <p:nvPr/>
          </p:nvSpPr>
          <p:spPr bwMode="auto">
            <a:xfrm>
              <a:off x="2156503" y="3421175"/>
              <a:ext cx="243150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>
                  <a:latin typeface="Arial Narrow"/>
                  <a:cs typeface="Arial Narrow"/>
                </a:rPr>
                <a:t>1</a:t>
              </a:r>
            </a:p>
          </p:txBody>
        </p:sp>
        <p:sp>
          <p:nvSpPr>
            <p:cNvPr id="21" name="Text Box 536"/>
            <p:cNvSpPr txBox="1">
              <a:spLocks noChangeArrowheads="1"/>
            </p:cNvSpPr>
            <p:nvPr/>
          </p:nvSpPr>
          <p:spPr bwMode="auto">
            <a:xfrm flipH="1">
              <a:off x="4446103" y="3852472"/>
              <a:ext cx="260558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>
                  <a:latin typeface="Arial Narrow"/>
                  <a:cs typeface="Arial Narrow"/>
                </a:rPr>
                <a:t>N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6499466" y="3421175"/>
              <a:ext cx="260558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>
                  <a:latin typeface="Arial Narrow"/>
                  <a:cs typeface="Arial Narrow"/>
                </a:rPr>
                <a:t>N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787978" y="3421175"/>
              <a:ext cx="243150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>
                  <a:latin typeface="Arial Narrow"/>
                  <a:cs typeface="Arial Narrow"/>
                </a:rPr>
                <a:t>1</a:t>
              </a: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1917136" y="3064438"/>
              <a:ext cx="228600" cy="182880"/>
            </a:xfrm>
            <a:prstGeom prst="ellips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latin typeface="Arial Narrow"/>
                  <a:cs typeface="Arial Narrow"/>
                </a:rPr>
                <a:t>B</a:t>
              </a:r>
              <a:endParaRPr kumimoji="0" lang="en-US" sz="1000" b="0" i="0" u="none" strike="noStrike" cap="none" normalizeH="0" baseline="0" dirty="0">
                <a:ln>
                  <a:noFill/>
                </a:ln>
                <a:effectLst/>
                <a:latin typeface="Arial Narrow"/>
                <a:ea typeface="ＭＳ Ｐゴシック" charset="0"/>
                <a:cs typeface="Arial Narrow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1322776" y="3064438"/>
              <a:ext cx="228600" cy="182880"/>
            </a:xfrm>
            <a:prstGeom prst="ellips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u="sng" dirty="0">
                  <a:solidFill>
                    <a:srgbClr val="FF0000"/>
                  </a:solidFill>
                  <a:latin typeface="Arial Narrow"/>
                  <a:cs typeface="Arial Narrow"/>
                </a:rPr>
                <a:t>A</a:t>
              </a:r>
              <a:endParaRPr kumimoji="0" lang="en-US" sz="10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arrow"/>
                <a:cs typeface="Arial Narrow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4046121" y="3064438"/>
              <a:ext cx="228600" cy="182880"/>
            </a:xfrm>
            <a:prstGeom prst="ellips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u="sng" dirty="0">
                  <a:solidFill>
                    <a:srgbClr val="FF0000"/>
                  </a:solidFill>
                  <a:latin typeface="Arial Narrow"/>
                  <a:cs typeface="Arial Narrow"/>
                </a:rPr>
                <a:t>C</a:t>
              </a:r>
              <a:endParaRPr kumimoji="0" lang="en-US" sz="10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arrow"/>
                <a:cs typeface="Arial Narrow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5094888" y="5281959"/>
              <a:ext cx="228600" cy="182880"/>
            </a:xfrm>
            <a:prstGeom prst="ellips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u="sng" dirty="0">
                  <a:solidFill>
                    <a:srgbClr val="FF0000"/>
                  </a:solidFill>
                  <a:latin typeface="Arial Narrow"/>
                  <a:cs typeface="Arial Narrow"/>
                </a:rPr>
                <a:t>E</a:t>
              </a:r>
              <a:endParaRPr kumimoji="0" lang="en-US" sz="10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arrow"/>
                <a:cs typeface="Arial Narrow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6772224" y="3064438"/>
              <a:ext cx="228600" cy="182880"/>
            </a:xfrm>
            <a:prstGeom prst="ellips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u="sng" dirty="0">
                  <a:solidFill>
                    <a:srgbClr val="FF0000"/>
                  </a:solidFill>
                  <a:latin typeface="Arial Narrow"/>
                  <a:cs typeface="Arial Narrow"/>
                </a:rPr>
                <a:t>D</a:t>
              </a:r>
              <a:endParaRPr kumimoji="0" lang="en-US" sz="10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arrow"/>
                <a:cs typeface="Arial Narrow"/>
              </a:endParaRPr>
            </a:p>
          </p:txBody>
        </p:sp>
        <p:cxnSp>
          <p:nvCxnSpPr>
            <p:cNvPr id="29" name="Curved Connector 28"/>
            <p:cNvCxnSpPr>
              <a:stCxn id="5" idx="0"/>
              <a:endCxn id="25" idx="4"/>
            </p:cNvCxnSpPr>
            <p:nvPr/>
          </p:nvCxnSpPr>
          <p:spPr bwMode="auto">
            <a:xfrm rot="16200000" flipV="1">
              <a:off x="1470666" y="3213728"/>
              <a:ext cx="230000" cy="297180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0" name="Curved Connector 29"/>
            <p:cNvCxnSpPr>
              <a:stCxn id="5" idx="0"/>
              <a:endCxn id="24" idx="4"/>
            </p:cNvCxnSpPr>
            <p:nvPr/>
          </p:nvCxnSpPr>
          <p:spPr bwMode="auto">
            <a:xfrm rot="5400000" flipH="1" flipV="1">
              <a:off x="1767846" y="3213728"/>
              <a:ext cx="230000" cy="297180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" name="Curved Connector 30"/>
            <p:cNvCxnSpPr>
              <a:stCxn id="26" idx="4"/>
              <a:endCxn id="6" idx="0"/>
            </p:cNvCxnSpPr>
            <p:nvPr/>
          </p:nvCxnSpPr>
          <p:spPr bwMode="auto">
            <a:xfrm rot="16200000" flipH="1">
              <a:off x="4193103" y="3214636"/>
              <a:ext cx="231816" cy="297180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" name="Curved Connector 31"/>
            <p:cNvCxnSpPr>
              <a:stCxn id="10" idx="0"/>
              <a:endCxn id="28" idx="4"/>
            </p:cNvCxnSpPr>
            <p:nvPr/>
          </p:nvCxnSpPr>
          <p:spPr bwMode="auto">
            <a:xfrm rot="16200000" flipV="1">
              <a:off x="6919206" y="3214636"/>
              <a:ext cx="231816" cy="29718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" name="Curved Connector 32"/>
            <p:cNvCxnSpPr>
              <a:stCxn id="15" idx="1"/>
              <a:endCxn id="27" idx="2"/>
            </p:cNvCxnSpPr>
            <p:nvPr/>
          </p:nvCxnSpPr>
          <p:spPr bwMode="auto">
            <a:xfrm flipV="1">
              <a:off x="4869081" y="5373399"/>
              <a:ext cx="225807" cy="9271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4" name="Oval 33"/>
            <p:cNvSpPr/>
            <p:nvPr/>
          </p:nvSpPr>
          <p:spPr bwMode="auto">
            <a:xfrm>
              <a:off x="5116472" y="4358957"/>
              <a:ext cx="228600" cy="182880"/>
            </a:xfrm>
            <a:prstGeom prst="ellipse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0" tIns="0" rIns="0" bIns="27432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latin typeface="Arial Narrow"/>
                  <a:cs typeface="Arial Narrow"/>
                </a:rPr>
                <a:t>F</a:t>
              </a:r>
              <a:endParaRPr kumimoji="0" lang="en-US" sz="1000" b="0" i="0" u="none" strike="noStrike" cap="none" normalizeH="0" baseline="0" dirty="0">
                <a:ln>
                  <a:noFill/>
                </a:ln>
                <a:effectLst/>
                <a:latin typeface="Arial Narrow"/>
                <a:ea typeface="ＭＳ Ｐゴシック" charset="0"/>
                <a:cs typeface="Arial Narrow"/>
              </a:endParaRPr>
            </a:p>
          </p:txBody>
        </p:sp>
        <p:cxnSp>
          <p:nvCxnSpPr>
            <p:cNvPr id="35" name="Curved Connector 34"/>
            <p:cNvCxnSpPr>
              <a:stCxn id="14" idx="3"/>
              <a:endCxn id="34" idx="2"/>
            </p:cNvCxnSpPr>
            <p:nvPr/>
          </p:nvCxnSpPr>
          <p:spPr bwMode="auto">
            <a:xfrm flipV="1">
              <a:off x="4891941" y="4450397"/>
              <a:ext cx="224531" cy="114300"/>
            </a:xfrm>
            <a:prstGeom prst="curvedConnector3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6" name="Content Placeholder 2"/>
          <p:cNvSpPr txBox="1">
            <a:spLocks/>
          </p:cNvSpPr>
          <p:nvPr/>
        </p:nvSpPr>
        <p:spPr bwMode="auto">
          <a:xfrm>
            <a:off x="3429277" y="4854713"/>
            <a:ext cx="1665727" cy="78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65760" indent="-36576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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40080" indent="-274320" algn="l" rtl="0" eaLnBrk="0" fontAlgn="base" hangingPunct="0">
              <a:spcBef>
                <a:spcPts val="6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-27432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00FF"/>
              </a:buClr>
              <a:buSzPct val="100000"/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143000" indent="-228600" algn="l" rtl="0" eaLnBrk="0" fontAlgn="base" hangingPunct="0">
              <a:spcBef>
                <a:spcPts val="300"/>
              </a:spcBef>
              <a:spcAft>
                <a:spcPct val="0"/>
              </a:spcAft>
              <a:buSzPct val="100000"/>
              <a:buFont typeface="Courier New"/>
              <a:buChar char="o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Times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+mn-ea"/>
              </a:defRPr>
            </a:lvl9pPr>
          </a:lstStyle>
          <a:p>
            <a:pPr marL="0" indent="0">
              <a:spcBef>
                <a:spcPts val="600"/>
              </a:spcBef>
              <a:buClr>
                <a:schemeClr val="tx2"/>
              </a:buClr>
              <a:buSzPct val="90000"/>
              <a:buFont typeface="Wingdings" pitchFamily="2" charset="2"/>
              <a:buNone/>
            </a:pPr>
            <a:r>
              <a:rPr lang="en-US" sz="2400" dirty="0">
                <a:latin typeface="Helvetica" pitchFamily="34" charset="0"/>
              </a:rPr>
              <a:t>D</a:t>
            </a:r>
            <a:r>
              <a:rPr lang="en-US" sz="2400" dirty="0">
                <a:latin typeface="Helvetica" pitchFamily="34" charset="0"/>
                <a:sym typeface="Symbol" pitchFamily="18" charset="2"/>
              </a:rPr>
              <a:t>C</a:t>
            </a:r>
            <a:endParaRPr lang="en-US" sz="2400" dirty="0">
              <a:latin typeface="Helvetica" pitchFamily="34" charset="0"/>
            </a:endParaRPr>
          </a:p>
          <a:p>
            <a:pPr marL="0" indent="0">
              <a:spcBef>
                <a:spcPts val="600"/>
              </a:spcBef>
              <a:buClr>
                <a:schemeClr val="tx2"/>
              </a:buClr>
              <a:buSzPct val="90000"/>
              <a:buFont typeface="Wingdings" pitchFamily="2" charset="2"/>
              <a:buNone/>
            </a:pPr>
            <a:r>
              <a:rPr lang="en-US" sz="2400" dirty="0">
                <a:latin typeface="Helvetica" pitchFamily="34" charset="0"/>
              </a:rPr>
              <a:t>CE</a:t>
            </a:r>
            <a:r>
              <a:rPr lang="en-US" sz="2400" dirty="0">
                <a:latin typeface="Helvetica" pitchFamily="34" charset="0"/>
                <a:sym typeface="Symbol" pitchFamily="18" charset="2"/>
              </a:rPr>
              <a:t>F</a:t>
            </a:r>
            <a:endParaRPr lang="en-US" sz="2400" dirty="0">
              <a:latin typeface="Helvetica" pitchFamily="34" charset="0"/>
            </a:endParaRPr>
          </a:p>
        </p:txBody>
      </p:sp>
      <p:sp>
        <p:nvSpPr>
          <p:cNvPr id="3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4DF3E71B-1F6F-42ED-8E2F-1846E7215FED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13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80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419600"/>
          </a:xfrm>
        </p:spPr>
        <p:txBody>
          <a:bodyPr/>
          <a:lstStyle/>
          <a:p>
            <a:pPr marL="915988" indent="-915988" eaLnBrk="1" hangingPunct="1">
              <a:buNone/>
            </a:pPr>
            <a:r>
              <a:rPr lang="en-US" sz="2000" b="1" dirty="0">
                <a:solidFill>
                  <a:srgbClr val="B30019"/>
                </a:solidFill>
              </a:rPr>
              <a:t>Given:</a:t>
            </a:r>
            <a:r>
              <a:rPr lang="en-US" sz="2000" dirty="0"/>
              <a:t>	R(A, B, C, D, E)</a:t>
            </a:r>
          </a:p>
          <a:p>
            <a:pPr marL="915988" indent="0" eaLnBrk="1" hangingPunct="1">
              <a:spcBef>
                <a:spcPts val="1200"/>
              </a:spcBef>
              <a:buNone/>
            </a:pPr>
            <a:r>
              <a:rPr lang="en-US" sz="2000" i="1" dirty="0">
                <a:latin typeface="Times New Roman"/>
                <a:cs typeface="Times New Roman"/>
              </a:rPr>
              <a:t>F</a:t>
            </a:r>
            <a:r>
              <a:rPr lang="en-US" sz="2000" dirty="0"/>
              <a:t> = {A</a:t>
            </a:r>
            <a:r>
              <a:rPr lang="en-US" sz="2000" dirty="0">
                <a:sym typeface="Symbol" pitchFamily="18" charset="2"/>
              </a:rPr>
              <a:t>BC, </a:t>
            </a:r>
            <a:r>
              <a:rPr lang="en-US" sz="2000" dirty="0"/>
              <a:t>C</a:t>
            </a:r>
            <a:r>
              <a:rPr lang="en-US" sz="2000" dirty="0">
                <a:sym typeface="Symbol" pitchFamily="18" charset="2"/>
              </a:rPr>
              <a:t>D} </a:t>
            </a:r>
          </a:p>
          <a:p>
            <a:pPr marL="915988" indent="0" eaLnBrk="1" hangingPunct="1">
              <a:spcBef>
                <a:spcPts val="1200"/>
              </a:spcBef>
              <a:buNone/>
            </a:pPr>
            <a:r>
              <a:rPr lang="en-US" sz="2000" dirty="0">
                <a:solidFill>
                  <a:srgbClr val="0000FF"/>
                </a:solidFill>
                <a:sym typeface="Symbol" pitchFamily="18" charset="2"/>
              </a:rPr>
              <a:t>Decomposition:</a:t>
            </a:r>
            <a:r>
              <a:rPr lang="en-US" sz="2000" dirty="0">
                <a:sym typeface="Symbol" pitchFamily="18" charset="2"/>
              </a:rPr>
              <a:t> R</a:t>
            </a:r>
            <a:r>
              <a:rPr lang="en-US" sz="2000" baseline="-25000" dirty="0">
                <a:sym typeface="Symbol" pitchFamily="18" charset="2"/>
              </a:rPr>
              <a:t>1</a:t>
            </a:r>
            <a:r>
              <a:rPr lang="en-US" sz="2000" dirty="0">
                <a:sym typeface="Symbol" pitchFamily="18" charset="2"/>
              </a:rPr>
              <a:t>(A, B, C) and R</a:t>
            </a:r>
            <a:r>
              <a:rPr lang="en-US" sz="2000" baseline="-25000" dirty="0">
                <a:sym typeface="Symbol" pitchFamily="18" charset="2"/>
              </a:rPr>
              <a:t>2</a:t>
            </a:r>
            <a:r>
              <a:rPr lang="en-US" sz="2000" dirty="0">
                <a:sym typeface="Symbol" pitchFamily="18" charset="2"/>
              </a:rPr>
              <a:t>(A, D, E)</a:t>
            </a:r>
          </a:p>
          <a:p>
            <a:pPr marL="0" indent="0" eaLnBrk="1" hangingPunct="1">
              <a:buNone/>
              <a:tabLst>
                <a:tab pos="7597775" algn="r"/>
              </a:tabLst>
            </a:pPr>
            <a:endParaRPr lang="en-US" sz="2000" b="1" dirty="0">
              <a:solidFill>
                <a:srgbClr val="B30019"/>
              </a:solidFill>
              <a:sym typeface="Symbol" pitchFamily="18" charset="2"/>
            </a:endParaRPr>
          </a:p>
          <a:p>
            <a:pPr marL="0" indent="0" eaLnBrk="1" hangingPunct="1">
              <a:buNone/>
              <a:tabLst>
                <a:tab pos="7597775" algn="r"/>
              </a:tabLst>
            </a:pPr>
            <a:r>
              <a:rPr lang="en-US" sz="2000" b="1" dirty="0">
                <a:solidFill>
                  <a:srgbClr val="B30019"/>
                </a:solidFill>
                <a:sym typeface="Symbol" pitchFamily="18" charset="2"/>
              </a:rPr>
              <a:t>Is the decomposition lossless? 	</a:t>
            </a:r>
            <a:r>
              <a:rPr lang="en-US" sz="1400" dirty="0">
                <a:solidFill>
                  <a:srgbClr val="000000"/>
                </a:solidFill>
                <a:sym typeface="Symbol" pitchFamily="18" charset="2"/>
              </a:rPr>
              <a:t>(</a:t>
            </a:r>
            <a:r>
              <a:rPr lang="en-US" sz="1400" i="1" dirty="0">
                <a:solidFill>
                  <a:srgbClr val="000000"/>
                </a:solidFill>
                <a:sym typeface="Symbol" pitchFamily="18" charset="2"/>
              </a:rPr>
              <a:t>iff</a:t>
            </a:r>
            <a:r>
              <a:rPr lang="en-US" sz="140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1400" dirty="0">
                <a:solidFill>
                  <a:srgbClr val="000000"/>
                </a:solidFill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00"/>
                </a:solidFill>
                <a:sym typeface="Symbol" pitchFamily="18" charset="2"/>
              </a:rPr>
              <a:t> </a:t>
            </a:r>
            <a:r>
              <a:rPr lang="en-US" sz="1400" dirty="0">
                <a:solidFill>
                  <a:srgbClr val="000000"/>
                </a:solidFill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400" dirty="0">
                <a:solidFill>
                  <a:srgbClr val="000000"/>
                </a:solidFill>
                <a:sym typeface="Monotype Sorts" pitchFamily="2" charset="2"/>
              </a:rPr>
              <a:t> </a:t>
            </a:r>
            <a:r>
              <a:rPr lang="en-US" sz="1400" dirty="0">
                <a:solidFill>
                  <a:srgbClr val="000000"/>
                </a:solidFill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i="1" dirty="0">
                <a:solidFill>
                  <a:srgbClr val="000000"/>
                </a:solidFill>
              </a:rPr>
              <a:t>or</a:t>
            </a:r>
            <a:r>
              <a:rPr lang="en-US" sz="1400" dirty="0">
                <a:solidFill>
                  <a:srgbClr val="000000"/>
                </a:solidFill>
              </a:rPr>
              <a:t> R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00"/>
                </a:solidFill>
                <a:sym typeface="Symbol" pitchFamily="18" charset="2"/>
              </a:rPr>
              <a:t> </a:t>
            </a:r>
            <a:r>
              <a:rPr lang="en-US" sz="1400" dirty="0">
                <a:solidFill>
                  <a:srgbClr val="000000"/>
                </a:solidFill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400" dirty="0">
                <a:solidFill>
                  <a:srgbClr val="000000"/>
                </a:solidFill>
                <a:sym typeface="Monotype Sorts" pitchFamily="2" charset="2"/>
              </a:rPr>
              <a:t> </a:t>
            </a:r>
            <a:r>
              <a:rPr lang="en-US" sz="1400" dirty="0">
                <a:solidFill>
                  <a:srgbClr val="000000"/>
                </a:solidFill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  <a:endParaRPr lang="en-US" sz="1400" b="1" dirty="0">
              <a:solidFill>
                <a:srgbClr val="B30019"/>
              </a:solidFill>
              <a:sym typeface="Symbol" pitchFamily="18" charset="2"/>
            </a:endParaRPr>
          </a:p>
          <a:p>
            <a:pPr marL="1027113" indent="-661988" eaLnBrk="1" hangingPunct="1">
              <a:spcBef>
                <a:spcPts val="1200"/>
              </a:spcBef>
              <a:buFontTx/>
              <a:buNone/>
            </a:pPr>
            <a:r>
              <a:rPr lang="en-US" sz="2000" dirty="0">
                <a:sym typeface="Symbol" pitchFamily="18" charset="2"/>
              </a:rPr>
              <a:t>{A, B, C}  {A, D, E} = A and </a:t>
            </a:r>
            <a:r>
              <a:rPr lang="en-US" sz="2000" dirty="0"/>
              <a:t>A</a:t>
            </a:r>
            <a:r>
              <a:rPr lang="en-US" sz="2000" dirty="0">
                <a:sym typeface="Symbol" pitchFamily="18" charset="2"/>
              </a:rPr>
              <a:t>BC</a:t>
            </a:r>
          </a:p>
          <a:p>
            <a:pPr marL="1027113" indent="-661988" eaLnBrk="1" hangingPunct="1">
              <a:spcBef>
                <a:spcPts val="1200"/>
              </a:spcBef>
              <a:buFontTx/>
              <a:buNone/>
            </a:pPr>
            <a:r>
              <a:rPr lang="en-US" sz="2000" b="1" dirty="0">
                <a:solidFill>
                  <a:srgbClr val="008000"/>
                </a:solidFill>
                <a:sym typeface="Symbol" pitchFamily="18" charset="2"/>
              </a:rPr>
              <a:t>Yes</a:t>
            </a:r>
            <a:r>
              <a:rPr lang="en-US" sz="2000" dirty="0">
                <a:sym typeface="Symbol" pitchFamily="18" charset="2"/>
              </a:rPr>
              <a:t>	The common attribute A is a key for R</a:t>
            </a:r>
            <a:r>
              <a:rPr lang="en-US" sz="2000" baseline="-25000" dirty="0">
                <a:sym typeface="Symbol" pitchFamily="18" charset="2"/>
              </a:rPr>
              <a:t>1</a:t>
            </a:r>
            <a:r>
              <a:rPr lang="en-US" sz="2000" dirty="0">
                <a:sym typeface="Symbol" pitchFamily="18" charset="2"/>
              </a:rPr>
              <a:t>.</a:t>
            </a:r>
          </a:p>
          <a:p>
            <a:pPr marL="0" indent="0" eaLnBrk="1" hangingPunct="1">
              <a:buNone/>
              <a:tabLst>
                <a:tab pos="7597775" algn="r"/>
              </a:tabLst>
            </a:pPr>
            <a:endParaRPr lang="en-US" sz="2000" b="1" dirty="0">
              <a:solidFill>
                <a:srgbClr val="B30019"/>
              </a:solidFill>
              <a:sym typeface="Symbol" pitchFamily="18" charset="2"/>
            </a:endParaRPr>
          </a:p>
          <a:p>
            <a:pPr marL="0" indent="0" eaLnBrk="1" hangingPunct="1">
              <a:buNone/>
              <a:tabLst>
                <a:tab pos="7597775" algn="r"/>
              </a:tabLst>
            </a:pPr>
            <a:r>
              <a:rPr lang="en-US" sz="2000" b="1" dirty="0">
                <a:solidFill>
                  <a:srgbClr val="B30019"/>
                </a:solidFill>
                <a:sym typeface="Symbol" pitchFamily="18" charset="2"/>
              </a:rPr>
              <a:t>Is the decomposition dependency preserving?</a:t>
            </a:r>
            <a:r>
              <a:rPr lang="en-US" sz="2000" dirty="0">
                <a:solidFill>
                  <a:srgbClr val="000000"/>
                </a:solidFill>
                <a:sym typeface="Symbol" pitchFamily="18" charset="2"/>
              </a:rPr>
              <a:t> 	</a:t>
            </a:r>
            <a:r>
              <a:rPr lang="en-US" sz="1400" dirty="0">
                <a:solidFill>
                  <a:srgbClr val="000000"/>
                </a:solidFill>
                <a:sym typeface="Symbol" pitchFamily="18" charset="2"/>
              </a:rPr>
              <a:t>(</a:t>
            </a:r>
            <a:r>
              <a:rPr lang="en-US" sz="1400" i="1" dirty="0">
                <a:solidFill>
                  <a:srgbClr val="000000"/>
                </a:solidFill>
              </a:rPr>
              <a:t>iff</a:t>
            </a:r>
            <a:r>
              <a:rPr lang="en-US" sz="1400" dirty="0">
                <a:solidFill>
                  <a:srgbClr val="000000"/>
                </a:solidFill>
              </a:rPr>
              <a:t> (</a:t>
            </a:r>
            <a:r>
              <a:rPr lang="en-US" sz="1400" dirty="0">
                <a:solidFill>
                  <a:srgbClr val="000000"/>
                </a:solidFill>
                <a:sym typeface="Symbol" pitchFamily="18" charset="2"/>
              </a:rPr>
              <a:t>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lang="en-US" sz="1400" i="1" baseline="-25000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  <a:r>
              <a:rPr lang="en-US" sz="1400" baseline="30000" dirty="0">
                <a:solidFill>
                  <a:srgbClr val="000000"/>
                </a:solidFill>
              </a:rPr>
              <a:t>+</a:t>
            </a:r>
            <a:r>
              <a:rPr lang="en-US" sz="1400" dirty="0">
                <a:solidFill>
                  <a:srgbClr val="000000"/>
                </a:solidFill>
              </a:rPr>
              <a:t> = 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lang="en-US" sz="1400" baseline="30000" dirty="0">
                <a:solidFill>
                  <a:srgbClr val="000000"/>
                </a:solidFill>
              </a:rPr>
              <a:t>+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  <a:endParaRPr lang="en-US" sz="1400" b="1" dirty="0">
              <a:solidFill>
                <a:srgbClr val="B30019"/>
              </a:solidFill>
              <a:sym typeface="Symbol" pitchFamily="18" charset="2"/>
            </a:endParaRPr>
          </a:p>
          <a:p>
            <a:pPr marL="2746375" indent="-2381250" eaLnBrk="1" hangingPunct="1">
              <a:spcBef>
                <a:spcPts val="1200"/>
              </a:spcBef>
              <a:buFontTx/>
              <a:buNone/>
            </a:pPr>
            <a:r>
              <a:rPr lang="en-US" sz="2000" dirty="0">
                <a:sym typeface="Symbol" pitchFamily="18" charset="2"/>
              </a:rPr>
              <a:t>R</a:t>
            </a:r>
            <a:r>
              <a:rPr lang="en-US" sz="2000" baseline="-25000" dirty="0">
                <a:sym typeface="Symbol" pitchFamily="18" charset="2"/>
              </a:rPr>
              <a:t>1</a:t>
            </a:r>
            <a:r>
              <a:rPr lang="en-US" sz="2000" dirty="0">
                <a:sym typeface="Symbol" pitchFamily="18" charset="2"/>
              </a:rPr>
              <a:t>(A, B, C)	R</a:t>
            </a:r>
            <a:r>
              <a:rPr lang="en-US" sz="2000" baseline="-25000" dirty="0">
                <a:sym typeface="Symbol" pitchFamily="18" charset="2"/>
              </a:rPr>
              <a:t>2</a:t>
            </a:r>
            <a:r>
              <a:rPr lang="en-US" sz="2000" dirty="0">
                <a:sym typeface="Symbol" pitchFamily="18" charset="2"/>
              </a:rPr>
              <a:t>(A, D, E)</a:t>
            </a:r>
          </a:p>
          <a:p>
            <a:pPr marL="2746375" indent="-2381250" eaLnBrk="1" hangingPunct="1">
              <a:spcBef>
                <a:spcPts val="0"/>
              </a:spcBef>
              <a:buFontTx/>
              <a:buNone/>
            </a:pPr>
            <a:r>
              <a:rPr lang="en-US" sz="2000" i="1" dirty="0">
                <a:latin typeface="Times New Roman"/>
                <a:cs typeface="Times New Roman"/>
              </a:rPr>
              <a:t>F</a:t>
            </a:r>
            <a:r>
              <a:rPr lang="en-US" sz="2000" i="1" baseline="-25000" dirty="0">
                <a:latin typeface="Times New Roman"/>
                <a:cs typeface="Times New Roman"/>
              </a:rPr>
              <a:t>1</a:t>
            </a:r>
            <a:r>
              <a:rPr lang="en-US" sz="2000" dirty="0"/>
              <a:t> = {A</a:t>
            </a:r>
            <a:r>
              <a:rPr lang="en-US" sz="2000" dirty="0">
                <a:sym typeface="Symbol" pitchFamily="18" charset="2"/>
              </a:rPr>
              <a:t>BC}	</a:t>
            </a:r>
            <a:r>
              <a:rPr lang="en-US" sz="2000" i="1" dirty="0">
                <a:latin typeface="Times New Roman"/>
                <a:cs typeface="Times New Roman"/>
              </a:rPr>
              <a:t>F</a:t>
            </a:r>
            <a:r>
              <a:rPr lang="en-US" sz="2000" i="1" baseline="-25000" dirty="0">
                <a:latin typeface="Times New Roman"/>
                <a:cs typeface="Times New Roman"/>
              </a:rPr>
              <a:t>2</a:t>
            </a:r>
            <a:r>
              <a:rPr lang="en-US" sz="2000" dirty="0"/>
              <a:t> = </a:t>
            </a:r>
            <a:r>
              <a:rPr lang="en-US" sz="2000" dirty="0">
                <a:sym typeface="Symbol" pitchFamily="18" charset="2"/>
              </a:rPr>
              <a:t></a:t>
            </a:r>
          </a:p>
          <a:p>
            <a:pPr marL="1027113" indent="-661988" eaLnBrk="1" hangingPunct="1">
              <a:spcBef>
                <a:spcPts val="1200"/>
              </a:spcBef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sym typeface="Symbol" pitchFamily="18" charset="2"/>
              </a:rPr>
              <a:t>No</a:t>
            </a:r>
            <a:r>
              <a:rPr lang="en-US" sz="2000" dirty="0">
                <a:sym typeface="Symbol" pitchFamily="18" charset="2"/>
              </a:rPr>
              <a:t>	</a:t>
            </a:r>
            <a:r>
              <a:rPr lang="en-US" sz="2000" dirty="0"/>
              <a:t>C</a:t>
            </a:r>
            <a:r>
              <a:rPr lang="en-US" sz="2000" dirty="0">
                <a:sym typeface="Symbol" pitchFamily="18" charset="2"/>
              </a:rPr>
              <a:t>D is lost.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4DF3E71B-1F6F-42ED-8E2F-1846E7215FED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2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06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305800" cy="459100"/>
          </a:xfrm>
        </p:spPr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pPr marL="915988" indent="-915988" eaLnBrk="1" hangingPunct="1">
              <a:buNone/>
            </a:pPr>
            <a:r>
              <a:rPr lang="en-US" sz="2000" b="1" dirty="0">
                <a:solidFill>
                  <a:srgbClr val="B30019"/>
                </a:solidFill>
              </a:rPr>
              <a:t>Given:</a:t>
            </a:r>
            <a:r>
              <a:rPr lang="en-US" sz="2000" dirty="0"/>
              <a:t>	R(A, B, C, D, E)</a:t>
            </a:r>
          </a:p>
          <a:p>
            <a:pPr marL="915988" indent="0" eaLnBrk="1" hangingPunct="1">
              <a:spcBef>
                <a:spcPts val="1200"/>
              </a:spcBef>
              <a:buNone/>
            </a:pPr>
            <a:r>
              <a:rPr lang="en-US" sz="2000" i="1" dirty="0">
                <a:latin typeface="Times New Roman"/>
                <a:cs typeface="Times New Roman"/>
              </a:rPr>
              <a:t>F</a:t>
            </a:r>
            <a:r>
              <a:rPr lang="en-US" sz="2000" dirty="0"/>
              <a:t> = {A</a:t>
            </a:r>
            <a:r>
              <a:rPr lang="en-US" sz="2000" dirty="0">
                <a:sym typeface="Symbol" pitchFamily="18" charset="2"/>
              </a:rPr>
              <a:t>BC, </a:t>
            </a:r>
            <a:r>
              <a:rPr lang="en-US" sz="2000" dirty="0"/>
              <a:t>C</a:t>
            </a:r>
            <a:r>
              <a:rPr lang="en-US" sz="2000" dirty="0">
                <a:sym typeface="Symbol" pitchFamily="18" charset="2"/>
              </a:rPr>
              <a:t>D} </a:t>
            </a:r>
          </a:p>
          <a:p>
            <a:pPr marL="915988" indent="0" eaLnBrk="1" hangingPunct="1">
              <a:spcBef>
                <a:spcPts val="1200"/>
              </a:spcBef>
              <a:buNone/>
            </a:pPr>
            <a:r>
              <a:rPr lang="en-US" sz="2000" dirty="0">
                <a:solidFill>
                  <a:srgbClr val="0000FF"/>
                </a:solidFill>
                <a:sym typeface="Symbol" pitchFamily="18" charset="2"/>
              </a:rPr>
              <a:t>Decomposition:</a:t>
            </a:r>
            <a:r>
              <a:rPr lang="en-US" sz="2000" dirty="0">
                <a:sym typeface="Symbol" pitchFamily="18" charset="2"/>
              </a:rPr>
              <a:t> R</a:t>
            </a:r>
            <a:r>
              <a:rPr lang="en-US" sz="2000" baseline="-25000" dirty="0">
                <a:sym typeface="Symbol" pitchFamily="18" charset="2"/>
              </a:rPr>
              <a:t>1</a:t>
            </a:r>
            <a:r>
              <a:rPr lang="en-US" sz="2000" dirty="0">
                <a:sym typeface="Symbol" pitchFamily="18" charset="2"/>
              </a:rPr>
              <a:t>(A, B, C) and R</a:t>
            </a:r>
            <a:r>
              <a:rPr lang="en-US" sz="2000" baseline="-25000" dirty="0">
                <a:sym typeface="Symbol" pitchFamily="18" charset="2"/>
              </a:rPr>
              <a:t>2</a:t>
            </a:r>
            <a:r>
              <a:rPr lang="en-US" sz="2000" dirty="0">
                <a:sym typeface="Symbol" pitchFamily="18" charset="2"/>
              </a:rPr>
              <a:t>(A, D, E)</a:t>
            </a:r>
          </a:p>
          <a:p>
            <a:pPr marL="0" indent="0" eaLnBrk="1" hangingPunct="1">
              <a:buNone/>
            </a:pPr>
            <a:endParaRPr lang="en-US" sz="2000" b="1" dirty="0">
              <a:solidFill>
                <a:srgbClr val="B30019"/>
              </a:solidFill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en-US" sz="2000" b="1" dirty="0">
                <a:solidFill>
                  <a:srgbClr val="B30019"/>
                </a:solidFill>
                <a:sym typeface="Symbol" pitchFamily="18" charset="2"/>
              </a:rPr>
              <a:t>Is the decomposition in BCNF?</a:t>
            </a:r>
          </a:p>
          <a:p>
            <a:pPr indent="0" eaLnBrk="1" hangingPunct="1">
              <a:spcBef>
                <a:spcPts val="1200"/>
              </a:spcBef>
              <a:buFontTx/>
              <a:buNone/>
            </a:pPr>
            <a:r>
              <a:rPr lang="en-US" sz="2000" dirty="0">
                <a:solidFill>
                  <a:srgbClr val="0000FF"/>
                </a:solidFill>
                <a:sym typeface="Symbol" pitchFamily="18" charset="2"/>
              </a:rPr>
              <a:t>What is the candidate key of R</a:t>
            </a:r>
            <a:r>
              <a:rPr lang="en-US" sz="2000" baseline="-25000" dirty="0">
                <a:solidFill>
                  <a:srgbClr val="0000FF"/>
                </a:solidFill>
                <a:sym typeface="Symbol" pitchFamily="18" charset="2"/>
              </a:rPr>
              <a:t>2</a:t>
            </a:r>
            <a:r>
              <a:rPr lang="en-US" sz="2000" dirty="0">
                <a:solidFill>
                  <a:srgbClr val="0000FF"/>
                </a:solidFill>
                <a:sym typeface="Symbol" pitchFamily="18" charset="2"/>
              </a:rPr>
              <a:t>?</a:t>
            </a:r>
            <a:endParaRPr lang="en-US" sz="2000" dirty="0">
              <a:sym typeface="Symbol" pitchFamily="18" charset="2"/>
            </a:endParaRPr>
          </a:p>
          <a:p>
            <a:pPr marL="1027113" indent="-661988" eaLnBrk="1" hangingPunct="1">
              <a:spcBef>
                <a:spcPts val="1200"/>
              </a:spcBef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sym typeface="Symbol" pitchFamily="18" charset="2"/>
              </a:rPr>
              <a:t>No</a:t>
            </a:r>
            <a:r>
              <a:rPr lang="en-US" sz="2000" dirty="0">
                <a:sym typeface="Symbol" pitchFamily="18" charset="2"/>
              </a:rPr>
              <a:t>	R</a:t>
            </a:r>
            <a:r>
              <a:rPr lang="en-US" sz="2000" baseline="-25000" dirty="0">
                <a:sym typeface="Symbol" pitchFamily="18" charset="2"/>
              </a:rPr>
              <a:t>2</a:t>
            </a:r>
            <a:r>
              <a:rPr lang="en-US" sz="2000" dirty="0">
                <a:sym typeface="Symbol" pitchFamily="18" charset="2"/>
              </a:rPr>
              <a:t> is not in BCNF because there is an implied FD </a:t>
            </a:r>
            <a:r>
              <a:rPr lang="en-US" sz="2000" dirty="0"/>
              <a:t>A</a:t>
            </a:r>
            <a:r>
              <a:rPr lang="en-US" sz="2000" dirty="0">
                <a:sym typeface="Symbol" pitchFamily="18" charset="2"/>
              </a:rPr>
              <a:t>D in R</a:t>
            </a:r>
            <a:r>
              <a:rPr lang="en-US" sz="2000" baseline="-25000" dirty="0">
                <a:sym typeface="Symbol" pitchFamily="18" charset="2"/>
              </a:rPr>
              <a:t>2</a:t>
            </a:r>
            <a:r>
              <a:rPr lang="en-US" sz="2000" dirty="0">
                <a:sym typeface="Symbol" pitchFamily="18" charset="2"/>
              </a:rPr>
              <a:t> and A is not a superkey of R</a:t>
            </a:r>
            <a:r>
              <a:rPr lang="en-US" sz="2000" baseline="-25000" dirty="0">
                <a:sym typeface="Symbol" pitchFamily="18" charset="2"/>
              </a:rPr>
              <a:t>2</a:t>
            </a:r>
            <a:r>
              <a:rPr lang="en-US" sz="2000" dirty="0">
                <a:sym typeface="Symbol" pitchFamily="18" charset="2"/>
              </a:rPr>
              <a:t>.</a:t>
            </a:r>
          </a:p>
          <a:p>
            <a:pPr marL="0" indent="0" eaLnBrk="1" hangingPunct="1">
              <a:buNone/>
            </a:pPr>
            <a:endParaRPr lang="en-US" sz="2000" b="1" dirty="0">
              <a:solidFill>
                <a:srgbClr val="B30019"/>
              </a:solidFill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en-US" sz="2000" b="1" dirty="0">
                <a:solidFill>
                  <a:srgbClr val="B30019"/>
                </a:solidFill>
                <a:sym typeface="Symbol" pitchFamily="18" charset="2"/>
              </a:rPr>
              <a:t>Is there a BCNF, dependency preserving decomposition?</a:t>
            </a:r>
          </a:p>
          <a:p>
            <a:pPr marL="1027113" indent="-661988" eaLnBrk="1" hangingPunct="1">
              <a:spcBef>
                <a:spcPts val="1200"/>
              </a:spcBef>
              <a:buFontTx/>
              <a:buNone/>
            </a:pPr>
            <a:r>
              <a:rPr lang="en-US" sz="2000" b="1" dirty="0">
                <a:solidFill>
                  <a:srgbClr val="008000"/>
                </a:solidFill>
                <a:sym typeface="Symbol" pitchFamily="18" charset="2"/>
              </a:rPr>
              <a:t>Yes (start from C </a:t>
            </a:r>
            <a:r>
              <a:rPr lang="en-US" sz="2000" b="1" dirty="0">
                <a:solidFill>
                  <a:srgbClr val="008000"/>
                </a:solidFill>
                <a:sym typeface="Wingdings" panose="05000000000000000000" pitchFamily="2" charset="2"/>
              </a:rPr>
              <a:t> D)</a:t>
            </a:r>
            <a:r>
              <a:rPr lang="en-US" sz="2000" dirty="0">
                <a:sym typeface="Symbol" pitchFamily="18" charset="2"/>
              </a:rPr>
              <a:t>	</a:t>
            </a:r>
            <a:br>
              <a:rPr lang="en-US" sz="2000" dirty="0">
                <a:sym typeface="Symbol" pitchFamily="18" charset="2"/>
              </a:rPr>
            </a:br>
            <a:r>
              <a:rPr lang="en-US" sz="2000" dirty="0">
                <a:sym typeface="Symbol" pitchFamily="18" charset="2"/>
              </a:rPr>
              <a:t>R</a:t>
            </a:r>
            <a:r>
              <a:rPr lang="en-US" sz="2000" baseline="-25000" dirty="0">
                <a:sym typeface="Symbol" pitchFamily="18" charset="2"/>
              </a:rPr>
              <a:t>1</a:t>
            </a:r>
            <a:r>
              <a:rPr lang="en-US" sz="2000" dirty="0">
                <a:sym typeface="Symbol" pitchFamily="18" charset="2"/>
              </a:rPr>
              <a:t>(A, B, C)</a:t>
            </a:r>
          </a:p>
          <a:p>
            <a:pPr marL="1027113" indent="0" eaLnBrk="1" hangingPunct="1">
              <a:spcBef>
                <a:spcPts val="0"/>
              </a:spcBef>
              <a:buFontTx/>
              <a:buNone/>
            </a:pPr>
            <a:r>
              <a:rPr lang="en-US" sz="2000" dirty="0">
                <a:sym typeface="Symbol" pitchFamily="18" charset="2"/>
              </a:rPr>
              <a:t>R</a:t>
            </a:r>
            <a:r>
              <a:rPr lang="en-US" sz="2000" baseline="-25000" dirty="0">
                <a:sym typeface="Symbol" pitchFamily="18" charset="2"/>
              </a:rPr>
              <a:t>2</a:t>
            </a:r>
            <a:r>
              <a:rPr lang="en-US" sz="2000" dirty="0">
                <a:sym typeface="Symbol" pitchFamily="18" charset="2"/>
              </a:rPr>
              <a:t>(C, D)</a:t>
            </a:r>
          </a:p>
          <a:p>
            <a:pPr marL="1027113" indent="0" eaLnBrk="1" hangingPunct="1">
              <a:spcBef>
                <a:spcPts val="0"/>
              </a:spcBef>
              <a:buFontTx/>
              <a:buNone/>
            </a:pPr>
            <a:r>
              <a:rPr lang="en-US" sz="2000" dirty="0">
                <a:sym typeface="Symbol" pitchFamily="18" charset="2"/>
              </a:rPr>
              <a:t>R</a:t>
            </a:r>
            <a:r>
              <a:rPr lang="en-US" sz="2000" baseline="-25000" dirty="0">
                <a:sym typeface="Symbol" pitchFamily="18" charset="2"/>
              </a:rPr>
              <a:t>3</a:t>
            </a:r>
            <a:r>
              <a:rPr lang="en-US" sz="2000" dirty="0">
                <a:sym typeface="Symbol" pitchFamily="18" charset="2"/>
              </a:rPr>
              <a:t>(A, E)</a:t>
            </a:r>
            <a:endParaRPr lang="en-US" sz="2000" dirty="0">
              <a:sym typeface="Monotype Sort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92594" y="3169478"/>
            <a:ext cx="526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 pitchFamily="18" charset="2"/>
              </a:rPr>
              <a:t>AE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285219" y="254580"/>
            <a:ext cx="2630181" cy="1323439"/>
          </a:xfrm>
          <a:prstGeom prst="rect">
            <a:avLst/>
          </a:prstGeom>
          <a:solidFill>
            <a:srgbClr val="FFFFE5"/>
          </a:solidFill>
          <a:ln w="28575" cmpd="sng"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pPr eaLnBrk="1" hangingPunct="1"/>
            <a:r>
              <a:rPr lang="en-US" sz="1600" b="1" u="sng" dirty="0">
                <a:solidFill>
                  <a:srgbClr val="B30019"/>
                </a:solidFill>
              </a:rPr>
              <a:t>BCNF</a:t>
            </a:r>
          </a:p>
          <a:p>
            <a:pPr eaLnBrk="1" hangingPunct="1"/>
            <a:r>
              <a:rPr lang="en-US" sz="1600" dirty="0"/>
              <a:t>R is in BCNF </a:t>
            </a:r>
            <a:r>
              <a:rPr lang="en-US" sz="1600" i="1" dirty="0"/>
              <a:t>if and only if</a:t>
            </a:r>
            <a:endParaRPr lang="en-US" sz="1600" b="1" i="1" u="sng" dirty="0">
              <a:solidFill>
                <a:srgbClr val="B30019"/>
              </a:solidFill>
            </a:endParaRPr>
          </a:p>
          <a:p>
            <a:pPr marL="176213" lvl="1" eaLnBrk="1" hangingPunct="1">
              <a:buFontTx/>
              <a:buNone/>
            </a:pPr>
            <a:r>
              <a:rPr lang="en-US" sz="1600" dirty="0"/>
              <a:t>For each FD: X</a:t>
            </a:r>
            <a:r>
              <a:rPr lang="en-US" sz="1600" dirty="0">
                <a:sym typeface="Symbol" pitchFamily="18" charset="2"/>
              </a:rPr>
              <a:t></a:t>
            </a:r>
            <a:r>
              <a:rPr lang="en-US" sz="1600" dirty="0"/>
              <a:t>A in </a:t>
            </a:r>
            <a:r>
              <a:rPr lang="en-US" sz="1600" i="1" dirty="0">
                <a:latin typeface="Times"/>
                <a:cs typeface="Times"/>
              </a:rPr>
              <a:t>F</a:t>
            </a:r>
            <a:r>
              <a:rPr lang="en-US" sz="1600" i="1" baseline="30000" dirty="0">
                <a:latin typeface="Times New Roman"/>
                <a:cs typeface="Times New Roman"/>
              </a:rPr>
              <a:t>+</a:t>
            </a:r>
            <a:r>
              <a:rPr lang="en-US" sz="1600" dirty="0"/>
              <a:t>:</a:t>
            </a:r>
          </a:p>
          <a:p>
            <a:pPr marL="339725" lvl="1" eaLnBrk="1" hangingPunct="1">
              <a:spcBef>
                <a:spcPts val="0"/>
              </a:spcBef>
              <a:buFontTx/>
              <a:buNone/>
            </a:pPr>
            <a:r>
              <a:rPr lang="en-US" sz="1600" dirty="0"/>
              <a:t>A </a:t>
            </a:r>
            <a:r>
              <a:rPr lang="en-US" sz="1600" dirty="0">
                <a:sym typeface="Symbol" pitchFamily="18" charset="2"/>
              </a:rPr>
              <a:t> X (</a:t>
            </a:r>
            <a:r>
              <a:rPr lang="en-US" sz="1600" i="1" dirty="0">
                <a:sym typeface="Symbol" pitchFamily="18" charset="2"/>
              </a:rPr>
              <a:t>trivial FD</a:t>
            </a:r>
            <a:r>
              <a:rPr lang="en-US" sz="1600" dirty="0">
                <a:sym typeface="Symbol" pitchFamily="18" charset="2"/>
              </a:rPr>
              <a:t>) </a:t>
            </a:r>
            <a:r>
              <a:rPr lang="en-US" sz="1600" b="1" i="1" dirty="0">
                <a:solidFill>
                  <a:srgbClr val="0000FF"/>
                </a:solidFill>
                <a:sym typeface="Symbol" pitchFamily="18" charset="2"/>
              </a:rPr>
              <a:t>or</a:t>
            </a:r>
          </a:p>
          <a:p>
            <a:pPr marL="339725" lvl="1" eaLnBrk="1" hangingPunct="1">
              <a:spcBef>
                <a:spcPts val="0"/>
              </a:spcBef>
              <a:buFontTx/>
              <a:buNone/>
            </a:pPr>
            <a:r>
              <a:rPr lang="en-US" sz="1600" dirty="0">
                <a:sym typeface="Symbol" pitchFamily="18" charset="2"/>
              </a:rPr>
              <a:t>X is a </a:t>
            </a:r>
            <a:r>
              <a:rPr lang="en-US" sz="1600" dirty="0">
                <a:solidFill>
                  <a:srgbClr val="FF0000"/>
                </a:solidFill>
                <a:sym typeface="Symbol" pitchFamily="18" charset="2"/>
              </a:rPr>
              <a:t>superkey </a:t>
            </a:r>
            <a:r>
              <a:rPr lang="en-US" sz="1600" dirty="0">
                <a:sym typeface="Symbol" pitchFamily="18" charset="2"/>
              </a:rPr>
              <a:t>for R.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4DF3E71B-1F6F-42ED-8E2F-1846E7215FED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3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66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419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b="1" dirty="0">
                <a:solidFill>
                  <a:srgbClr val="B30019"/>
                </a:solidFill>
              </a:rPr>
              <a:t>Given:</a:t>
            </a:r>
            <a:r>
              <a:rPr lang="en-US" sz="2000" dirty="0"/>
              <a:t>	R(A, B, C, D, E, F, G, H)</a:t>
            </a:r>
          </a:p>
          <a:p>
            <a:pPr marL="915988" indent="0" eaLnBrk="1" hangingPunct="1">
              <a:spcBef>
                <a:spcPts val="1200"/>
              </a:spcBef>
              <a:buFontTx/>
              <a:buNone/>
            </a:pPr>
            <a:r>
              <a:rPr lang="en-US" sz="2000" dirty="0"/>
              <a:t>F = {AB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E, C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D, D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E, FG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A}</a:t>
            </a:r>
            <a:endParaRPr lang="en-US" sz="2000" b="1" dirty="0"/>
          </a:p>
          <a:p>
            <a:pPr marL="4572000" indent="-4572000" eaLnBrk="1" hangingPunct="1">
              <a:buNone/>
            </a:pPr>
            <a:r>
              <a:rPr lang="en-US" sz="2000" b="1" dirty="0">
                <a:solidFill>
                  <a:srgbClr val="B30019"/>
                </a:solidFill>
              </a:rPr>
              <a:t>What is the candidate key(s) for R?</a:t>
            </a:r>
            <a:endParaRPr lang="en-US" sz="2000" b="1" dirty="0"/>
          </a:p>
          <a:p>
            <a:pPr marL="0" indent="0" eaLnBrk="1" hangingPunct="1">
              <a:buNone/>
            </a:pPr>
            <a:endParaRPr lang="en-US" sz="2000" b="1" dirty="0">
              <a:solidFill>
                <a:srgbClr val="B30019"/>
              </a:solidFill>
            </a:endParaRPr>
          </a:p>
          <a:p>
            <a:pPr marL="0" indent="0" eaLnBrk="1" hangingPunct="1">
              <a:buNone/>
            </a:pPr>
            <a:r>
              <a:rPr lang="en-US" sz="2000" b="1" dirty="0">
                <a:solidFill>
                  <a:srgbClr val="B30019"/>
                </a:solidFill>
              </a:rPr>
              <a:t>Decompose R into BCNF.</a:t>
            </a:r>
          </a:p>
          <a:p>
            <a:pPr marL="457200" indent="-457200" eaLnBrk="1" hangingPunct="1">
              <a:spcBef>
                <a:spcPts val="1200"/>
              </a:spcBef>
              <a:buSzPct val="100000"/>
              <a:buFontTx/>
              <a:buAutoNum type="arabicPeriod"/>
            </a:pPr>
            <a:r>
              <a:rPr lang="en-US" sz="2000" dirty="0"/>
              <a:t>AB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E causes a violation in R.</a:t>
            </a:r>
          </a:p>
          <a:p>
            <a:pPr marL="452438" indent="0" eaLnBrk="1" hangingPunct="1">
              <a:spcBef>
                <a:spcPts val="0"/>
              </a:spcBef>
              <a:buSzPct val="100000"/>
              <a:buNone/>
            </a:pPr>
            <a:r>
              <a:rPr lang="en-US" sz="2000" dirty="0"/>
              <a:t>Decompose R into R</a:t>
            </a:r>
            <a:r>
              <a:rPr lang="en-US" sz="2000" baseline="-25000" dirty="0"/>
              <a:t>1</a:t>
            </a:r>
            <a:r>
              <a:rPr lang="en-US" sz="2000" dirty="0"/>
              <a:t>(</a:t>
            </a:r>
            <a:r>
              <a:rPr lang="en-US" sz="2000" u="sng" dirty="0">
                <a:solidFill>
                  <a:srgbClr val="FF0000"/>
                </a:solidFill>
              </a:rPr>
              <a:t>A, B</a:t>
            </a:r>
            <a:r>
              <a:rPr lang="en-US" sz="2000" dirty="0"/>
              <a:t>, E) and R</a:t>
            </a:r>
            <a:r>
              <a:rPr lang="en-US" sz="2000" baseline="-25000" dirty="0"/>
              <a:t>2</a:t>
            </a:r>
            <a:r>
              <a:rPr lang="en-US" sz="2000" dirty="0"/>
              <a:t>(A, D, </a:t>
            </a:r>
            <a:r>
              <a:rPr lang="en-US" sz="2000" u="sng" dirty="0">
                <a:solidFill>
                  <a:srgbClr val="FF0000"/>
                </a:solidFill>
              </a:rPr>
              <a:t>B, C, F, G, H</a:t>
            </a:r>
            <a:r>
              <a:rPr lang="en-US" sz="2000" dirty="0"/>
              <a:t>).</a:t>
            </a:r>
          </a:p>
          <a:p>
            <a:pPr marL="457200" indent="-457200" eaLnBrk="1" hangingPunct="1">
              <a:spcBef>
                <a:spcPts val="1200"/>
              </a:spcBef>
              <a:buSzPct val="100000"/>
              <a:buFont typeface="+mj-lt"/>
              <a:buAutoNum type="arabicPeriod" startAt="2"/>
            </a:pPr>
            <a:r>
              <a:rPr lang="en-US" sz="2000" dirty="0"/>
              <a:t>C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D causes a violation in R</a:t>
            </a:r>
            <a:r>
              <a:rPr lang="en-US" sz="2000" baseline="-25000" dirty="0"/>
              <a:t>2</a:t>
            </a:r>
            <a:r>
              <a:rPr lang="en-US" sz="2000" dirty="0"/>
              <a:t>.</a:t>
            </a:r>
          </a:p>
          <a:p>
            <a:pPr marL="457200" indent="0" eaLnBrk="1" hangingPunct="1">
              <a:spcBef>
                <a:spcPts val="0"/>
              </a:spcBef>
              <a:buSzPct val="100000"/>
              <a:buNone/>
            </a:pPr>
            <a:r>
              <a:rPr lang="en-US" sz="2000" dirty="0"/>
              <a:t>Decompose R</a:t>
            </a:r>
            <a:r>
              <a:rPr lang="en-US" sz="2000" baseline="-25000" dirty="0"/>
              <a:t>2</a:t>
            </a:r>
            <a:r>
              <a:rPr lang="en-US" sz="2000" dirty="0"/>
              <a:t> into R</a:t>
            </a:r>
            <a:r>
              <a:rPr lang="en-US" sz="2000" baseline="-25000" dirty="0"/>
              <a:t>3</a:t>
            </a:r>
            <a:r>
              <a:rPr lang="en-US" sz="2000" dirty="0"/>
              <a:t>(</a:t>
            </a:r>
            <a:r>
              <a:rPr lang="en-US" sz="2000" u="sng" dirty="0">
                <a:solidFill>
                  <a:srgbClr val="FF0000"/>
                </a:solidFill>
              </a:rPr>
              <a:t>C</a:t>
            </a:r>
            <a:r>
              <a:rPr lang="en-US" sz="2000" dirty="0"/>
              <a:t>, D) and R</a:t>
            </a:r>
            <a:r>
              <a:rPr lang="en-US" sz="2000" baseline="-25000" dirty="0"/>
              <a:t>4</a:t>
            </a:r>
            <a:r>
              <a:rPr lang="en-US" sz="2000" dirty="0"/>
              <a:t>(A, </a:t>
            </a:r>
            <a:r>
              <a:rPr lang="en-US" sz="2000" u="sng" dirty="0">
                <a:solidFill>
                  <a:srgbClr val="FF0000"/>
                </a:solidFill>
              </a:rPr>
              <a:t>B, C, F, G, H</a:t>
            </a:r>
            <a:r>
              <a:rPr lang="en-US" sz="2000" dirty="0"/>
              <a:t>).</a:t>
            </a:r>
          </a:p>
          <a:p>
            <a:pPr marL="457200" indent="-457200" eaLnBrk="1" hangingPunct="1">
              <a:spcBef>
                <a:spcPts val="1200"/>
              </a:spcBef>
              <a:buSzPct val="100000"/>
              <a:buFont typeface="+mj-lt"/>
              <a:buAutoNum type="arabicPeriod" startAt="3"/>
            </a:pPr>
            <a:r>
              <a:rPr lang="en-US" sz="2000" dirty="0"/>
              <a:t>D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E causes no violation since E does not appear in R</a:t>
            </a:r>
            <a:r>
              <a:rPr lang="en-US" sz="2000" baseline="-25000" dirty="0"/>
              <a:t>4</a:t>
            </a:r>
            <a:r>
              <a:rPr lang="en-US" sz="2000" dirty="0"/>
              <a:t>.</a:t>
            </a:r>
          </a:p>
          <a:p>
            <a:pPr marL="457200" indent="0" eaLnBrk="1" hangingPunct="1">
              <a:spcBef>
                <a:spcPts val="0"/>
              </a:spcBef>
              <a:buSzPct val="100000"/>
              <a:buNone/>
            </a:pPr>
            <a:r>
              <a:rPr lang="en-US" sz="2000" dirty="0"/>
              <a:t>However, FG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A causes a violation.</a:t>
            </a:r>
          </a:p>
          <a:p>
            <a:pPr marL="457200" indent="0" eaLnBrk="1" hangingPunct="1">
              <a:spcBef>
                <a:spcPts val="0"/>
              </a:spcBef>
              <a:buSzPct val="100000"/>
              <a:buNone/>
            </a:pPr>
            <a:r>
              <a:rPr lang="en-US" sz="2000" dirty="0"/>
              <a:t>Decompose R</a:t>
            </a:r>
            <a:r>
              <a:rPr lang="en-US" sz="2000" baseline="-25000" dirty="0"/>
              <a:t>4</a:t>
            </a:r>
            <a:r>
              <a:rPr lang="en-US" sz="2000" dirty="0"/>
              <a:t> into R</a:t>
            </a:r>
            <a:r>
              <a:rPr lang="en-US" sz="2000" baseline="-25000" dirty="0"/>
              <a:t>5</a:t>
            </a:r>
            <a:r>
              <a:rPr lang="en-US" sz="2000" dirty="0"/>
              <a:t>(</a:t>
            </a:r>
            <a:r>
              <a:rPr lang="en-US" sz="2000" u="sng" dirty="0">
                <a:solidFill>
                  <a:srgbClr val="FF0000"/>
                </a:solidFill>
              </a:rPr>
              <a:t>F, G</a:t>
            </a:r>
            <a:r>
              <a:rPr lang="en-US" sz="2000" dirty="0"/>
              <a:t>, A) and R</a:t>
            </a:r>
            <a:r>
              <a:rPr lang="en-US" sz="2000" baseline="-25000" dirty="0"/>
              <a:t>6</a:t>
            </a:r>
            <a:r>
              <a:rPr lang="en-US" sz="2000" dirty="0"/>
              <a:t>(</a:t>
            </a:r>
            <a:r>
              <a:rPr lang="en-US" sz="2000" u="sng" dirty="0">
                <a:solidFill>
                  <a:srgbClr val="FF0000"/>
                </a:solidFill>
              </a:rPr>
              <a:t>B, C, F, G, H</a:t>
            </a:r>
            <a:r>
              <a:rPr lang="en-US" sz="2000" dirty="0"/>
              <a:t>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70852" y="2438400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BCFGH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5219" y="228600"/>
            <a:ext cx="2630181" cy="1323439"/>
          </a:xfrm>
          <a:prstGeom prst="rect">
            <a:avLst/>
          </a:prstGeom>
          <a:solidFill>
            <a:srgbClr val="FFFFE5"/>
          </a:solidFill>
          <a:ln w="28575" cmpd="sng"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pPr eaLnBrk="1" hangingPunct="1"/>
            <a:r>
              <a:rPr lang="en-US" sz="1600" b="1" u="sng" dirty="0">
                <a:solidFill>
                  <a:srgbClr val="B30019"/>
                </a:solidFill>
              </a:rPr>
              <a:t>BCNF</a:t>
            </a:r>
          </a:p>
          <a:p>
            <a:pPr eaLnBrk="1" hangingPunct="1"/>
            <a:r>
              <a:rPr lang="en-US" sz="1600" dirty="0"/>
              <a:t>R is in BCNF </a:t>
            </a:r>
            <a:r>
              <a:rPr lang="en-US" sz="1600" i="1" dirty="0"/>
              <a:t>if and only if</a:t>
            </a:r>
            <a:endParaRPr lang="en-US" sz="1600" b="1" i="1" u="sng" dirty="0">
              <a:solidFill>
                <a:srgbClr val="B30019"/>
              </a:solidFill>
            </a:endParaRPr>
          </a:p>
          <a:p>
            <a:pPr marL="176213" lvl="1" eaLnBrk="1" hangingPunct="1">
              <a:buFontTx/>
              <a:buNone/>
            </a:pPr>
            <a:r>
              <a:rPr lang="en-US" sz="1600" dirty="0"/>
              <a:t>For each FD: X</a:t>
            </a:r>
            <a:r>
              <a:rPr lang="en-US" sz="1600" dirty="0">
                <a:sym typeface="Symbol" pitchFamily="18" charset="2"/>
              </a:rPr>
              <a:t></a:t>
            </a:r>
            <a:r>
              <a:rPr lang="en-US" sz="1600" dirty="0"/>
              <a:t>A in </a:t>
            </a:r>
            <a:r>
              <a:rPr lang="en-US" sz="1600" i="1" dirty="0">
                <a:latin typeface="Times"/>
                <a:cs typeface="Times"/>
              </a:rPr>
              <a:t>F</a:t>
            </a:r>
            <a:r>
              <a:rPr lang="en-US" sz="1600" i="1" baseline="30000" dirty="0">
                <a:latin typeface="Times New Roman"/>
                <a:cs typeface="Times New Roman"/>
              </a:rPr>
              <a:t>+</a:t>
            </a:r>
            <a:r>
              <a:rPr lang="en-US" sz="1600" dirty="0"/>
              <a:t>:</a:t>
            </a:r>
          </a:p>
          <a:p>
            <a:pPr marL="339725" lvl="1" eaLnBrk="1" hangingPunct="1">
              <a:spcBef>
                <a:spcPts val="0"/>
              </a:spcBef>
              <a:buFontTx/>
              <a:buNone/>
            </a:pPr>
            <a:r>
              <a:rPr lang="en-US" sz="1600" dirty="0"/>
              <a:t>A </a:t>
            </a:r>
            <a:r>
              <a:rPr lang="en-US" sz="1600" dirty="0">
                <a:sym typeface="Symbol" pitchFamily="18" charset="2"/>
              </a:rPr>
              <a:t> X (</a:t>
            </a:r>
            <a:r>
              <a:rPr lang="en-US" sz="1600" i="1" dirty="0">
                <a:sym typeface="Symbol" pitchFamily="18" charset="2"/>
              </a:rPr>
              <a:t>trivial FD</a:t>
            </a:r>
            <a:r>
              <a:rPr lang="en-US" sz="1600" dirty="0">
                <a:sym typeface="Symbol" pitchFamily="18" charset="2"/>
              </a:rPr>
              <a:t>) </a:t>
            </a:r>
            <a:r>
              <a:rPr lang="en-US" sz="1600" b="1" i="1" dirty="0">
                <a:solidFill>
                  <a:srgbClr val="0000FF"/>
                </a:solidFill>
                <a:sym typeface="Symbol" pitchFamily="18" charset="2"/>
              </a:rPr>
              <a:t>or</a:t>
            </a:r>
          </a:p>
          <a:p>
            <a:pPr marL="339725" lvl="1" eaLnBrk="1" hangingPunct="1">
              <a:spcBef>
                <a:spcPts val="0"/>
              </a:spcBef>
              <a:buFontTx/>
              <a:buNone/>
            </a:pPr>
            <a:r>
              <a:rPr lang="en-US" sz="1600" dirty="0">
                <a:sym typeface="Symbol" pitchFamily="18" charset="2"/>
              </a:rPr>
              <a:t>X is a </a:t>
            </a:r>
            <a:r>
              <a:rPr lang="en-US" sz="1600" dirty="0">
                <a:solidFill>
                  <a:srgbClr val="FF0000"/>
                </a:solidFill>
                <a:sym typeface="Symbol" pitchFamily="18" charset="2"/>
              </a:rPr>
              <a:t>superkey </a:t>
            </a:r>
            <a:r>
              <a:rPr lang="en-US" sz="1600" dirty="0">
                <a:sym typeface="Symbol" pitchFamily="18" charset="2"/>
              </a:rPr>
              <a:t>for R.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4DF3E71B-1F6F-42ED-8E2F-1846E7215FED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4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48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419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b="1" dirty="0">
                <a:solidFill>
                  <a:srgbClr val="B30019"/>
                </a:solidFill>
              </a:rPr>
              <a:t>Given:</a:t>
            </a:r>
            <a:r>
              <a:rPr lang="en-US" sz="2000" dirty="0"/>
              <a:t>	R(A, B, C, D, E, F, G, H)</a:t>
            </a:r>
          </a:p>
          <a:p>
            <a:pPr marL="915988" indent="0" eaLnBrk="1" hangingPunct="1">
              <a:spcBef>
                <a:spcPts val="1200"/>
              </a:spcBef>
              <a:buFontTx/>
              <a:buNone/>
            </a:pPr>
            <a:r>
              <a:rPr lang="en-US" sz="2000" dirty="0"/>
              <a:t>F = {AB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E, C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D, D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E, FG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A}</a:t>
            </a:r>
            <a:endParaRPr lang="en-US" sz="2000" b="1" dirty="0">
              <a:solidFill>
                <a:srgbClr val="B30019"/>
              </a:solidFill>
            </a:endParaRPr>
          </a:p>
          <a:p>
            <a:pPr marL="2743200" indent="-2743200" eaLnBrk="1" hangingPunct="1">
              <a:buFontTx/>
              <a:buNone/>
            </a:pPr>
            <a:endParaRPr lang="en-US" sz="2000" b="1" dirty="0">
              <a:solidFill>
                <a:srgbClr val="B30019"/>
              </a:solidFill>
            </a:endParaRPr>
          </a:p>
          <a:p>
            <a:pPr marL="2743200" indent="-2743200" eaLnBrk="1" hangingPunct="1">
              <a:buFontTx/>
              <a:buNone/>
            </a:pPr>
            <a:r>
              <a:rPr lang="en-US" sz="2000" b="1" dirty="0">
                <a:solidFill>
                  <a:srgbClr val="B30019"/>
                </a:solidFill>
              </a:rPr>
              <a:t>Final decomposition:</a:t>
            </a:r>
            <a:r>
              <a:rPr lang="en-US" sz="2000" dirty="0"/>
              <a:t>	R</a:t>
            </a:r>
            <a:r>
              <a:rPr lang="en-US" sz="2000" baseline="-25000" dirty="0"/>
              <a:t>1</a:t>
            </a:r>
            <a:r>
              <a:rPr lang="en-US" sz="2000" dirty="0"/>
              <a:t>(</a:t>
            </a:r>
            <a:r>
              <a:rPr lang="en-US" sz="2000" u="sng" dirty="0">
                <a:solidFill>
                  <a:srgbClr val="FF0000"/>
                </a:solidFill>
              </a:rPr>
              <a:t>A, B</a:t>
            </a:r>
            <a:r>
              <a:rPr lang="en-US" sz="2000" dirty="0"/>
              <a:t>, E)</a:t>
            </a:r>
          </a:p>
          <a:p>
            <a:pPr marL="2743200" indent="0" eaLnBrk="1" hangingPunct="1">
              <a:spcBef>
                <a:spcPts val="0"/>
              </a:spcBef>
              <a:buFontTx/>
              <a:buNone/>
            </a:pPr>
            <a:r>
              <a:rPr lang="en-US" sz="2000" dirty="0"/>
              <a:t>R</a:t>
            </a:r>
            <a:r>
              <a:rPr lang="en-US" sz="2000" baseline="-25000" dirty="0"/>
              <a:t>3</a:t>
            </a:r>
            <a:r>
              <a:rPr lang="en-US" sz="2000" dirty="0"/>
              <a:t>(</a:t>
            </a:r>
            <a:r>
              <a:rPr lang="en-US" sz="2000" u="sng" dirty="0">
                <a:solidFill>
                  <a:srgbClr val="FF0000"/>
                </a:solidFill>
              </a:rPr>
              <a:t>C</a:t>
            </a:r>
            <a:r>
              <a:rPr lang="en-US" sz="2000" dirty="0"/>
              <a:t>, D)</a:t>
            </a:r>
          </a:p>
          <a:p>
            <a:pPr marL="2743200" indent="0" eaLnBrk="1" hangingPunct="1">
              <a:spcBef>
                <a:spcPts val="0"/>
              </a:spcBef>
              <a:buFontTx/>
              <a:buNone/>
            </a:pPr>
            <a:r>
              <a:rPr lang="en-US" sz="2000" dirty="0"/>
              <a:t>R</a:t>
            </a:r>
            <a:r>
              <a:rPr lang="en-US" sz="2000" baseline="-25000" dirty="0"/>
              <a:t>5</a:t>
            </a:r>
            <a:r>
              <a:rPr lang="en-US" sz="2000" dirty="0"/>
              <a:t>(</a:t>
            </a:r>
            <a:r>
              <a:rPr lang="en-US" sz="2000" u="sng" dirty="0">
                <a:solidFill>
                  <a:srgbClr val="FF0000"/>
                </a:solidFill>
              </a:rPr>
              <a:t>F, G</a:t>
            </a:r>
            <a:r>
              <a:rPr lang="en-US" sz="2000" dirty="0"/>
              <a:t>, A)</a:t>
            </a:r>
          </a:p>
          <a:p>
            <a:pPr marL="2743200" indent="0" eaLnBrk="1" hangingPunct="1">
              <a:spcBef>
                <a:spcPts val="0"/>
              </a:spcBef>
              <a:buFontTx/>
              <a:buNone/>
            </a:pPr>
            <a:r>
              <a:rPr lang="en-US" sz="2000" dirty="0"/>
              <a:t>R</a:t>
            </a:r>
            <a:r>
              <a:rPr lang="en-US" sz="2000" baseline="-25000" dirty="0"/>
              <a:t>6</a:t>
            </a:r>
            <a:r>
              <a:rPr lang="en-US" sz="2000" dirty="0"/>
              <a:t>(</a:t>
            </a:r>
            <a:r>
              <a:rPr lang="en-US" sz="2000" u="sng" dirty="0">
                <a:solidFill>
                  <a:srgbClr val="FF0000"/>
                </a:solidFill>
              </a:rPr>
              <a:t>B, C, F, G, H</a:t>
            </a:r>
            <a:r>
              <a:rPr lang="en-US" sz="2000" dirty="0"/>
              <a:t>)</a:t>
            </a:r>
          </a:p>
          <a:p>
            <a:pPr marL="0" indent="0" eaLnBrk="1" hangingPunct="1">
              <a:buNone/>
            </a:pPr>
            <a:endParaRPr lang="en-US" sz="2000" b="1" dirty="0">
              <a:solidFill>
                <a:srgbClr val="B30019"/>
              </a:solidFill>
            </a:endParaRPr>
          </a:p>
          <a:p>
            <a:pPr marL="0" indent="0" eaLnBrk="1" hangingPunct="1">
              <a:buNone/>
            </a:pPr>
            <a:r>
              <a:rPr lang="en-US" sz="2000" b="1" dirty="0">
                <a:solidFill>
                  <a:srgbClr val="B30019"/>
                </a:solidFill>
              </a:rPr>
              <a:t>Is the decomposition dependency preserving?</a:t>
            </a:r>
            <a:r>
              <a:rPr lang="en-US" sz="2000" dirty="0"/>
              <a:t> </a:t>
            </a:r>
          </a:p>
          <a:p>
            <a:pPr marL="1027113" indent="-661988" eaLnBrk="1" hangingPunct="1">
              <a:spcBef>
                <a:spcPts val="1200"/>
              </a:spcBef>
              <a:buNone/>
            </a:pPr>
            <a:r>
              <a:rPr lang="en-US" sz="2000" b="1" dirty="0">
                <a:solidFill>
                  <a:srgbClr val="FF0000"/>
                </a:solidFill>
              </a:rPr>
              <a:t>No</a:t>
            </a:r>
            <a:r>
              <a:rPr lang="en-US" sz="2000" dirty="0"/>
              <a:t>	The FD D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E is lost.</a:t>
            </a:r>
          </a:p>
          <a:p>
            <a:pPr marL="0" indent="0" eaLnBrk="1" hangingPunct="1">
              <a:buNone/>
            </a:pPr>
            <a:endParaRPr lang="en-US" sz="2000" b="1" dirty="0">
              <a:solidFill>
                <a:srgbClr val="B30019"/>
              </a:solidFill>
            </a:endParaRPr>
          </a:p>
          <a:p>
            <a:pPr marL="0" indent="0" eaLnBrk="1" hangingPunct="1">
              <a:buNone/>
            </a:pPr>
            <a:r>
              <a:rPr lang="en-US" sz="2000" b="1" dirty="0">
                <a:solidFill>
                  <a:srgbClr val="B30019"/>
                </a:solidFill>
              </a:rPr>
              <a:t>Is there another decomposition that preserves D</a:t>
            </a:r>
            <a:r>
              <a:rPr lang="en-US" sz="2000" b="1" dirty="0">
                <a:solidFill>
                  <a:srgbClr val="B30019"/>
                </a:solidFill>
                <a:sym typeface="Symbol" pitchFamily="18" charset="2"/>
              </a:rPr>
              <a:t></a:t>
            </a:r>
            <a:r>
              <a:rPr lang="en-US" sz="2000" b="1" dirty="0">
                <a:solidFill>
                  <a:srgbClr val="B30019"/>
                </a:solidFill>
              </a:rPr>
              <a:t>E?</a:t>
            </a:r>
          </a:p>
          <a:p>
            <a:pPr marL="1022350" indent="-681038" eaLnBrk="1" hangingPunct="1">
              <a:spcBef>
                <a:spcPts val="1200"/>
              </a:spcBef>
              <a:buNone/>
            </a:pPr>
            <a:r>
              <a:rPr lang="en-US" sz="2000" b="1" dirty="0">
                <a:solidFill>
                  <a:srgbClr val="008000"/>
                </a:solidFill>
              </a:rPr>
              <a:t>Yes</a:t>
            </a:r>
            <a:r>
              <a:rPr lang="en-US" sz="2000" dirty="0"/>
              <a:t>	First apply D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E to R to form R</a:t>
            </a:r>
            <a:r>
              <a:rPr lang="en-US" sz="2000" baseline="-25000" dirty="0"/>
              <a:t>1</a:t>
            </a:r>
            <a:r>
              <a:rPr lang="en-US" sz="2000" dirty="0"/>
              <a:t>(D, E).</a:t>
            </a:r>
          </a:p>
          <a:p>
            <a:pPr marL="1022350" indent="0" eaLnBrk="1" hangingPunct="1">
              <a:spcBef>
                <a:spcPts val="0"/>
              </a:spcBef>
              <a:buNone/>
            </a:pPr>
            <a:r>
              <a:rPr lang="en-US" sz="2000" dirty="0"/>
              <a:t>However, the FD AB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E is then lost.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4DF3E71B-1F6F-42ED-8E2F-1846E7215FED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5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55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419600"/>
          </a:xfrm>
        </p:spPr>
        <p:txBody>
          <a:bodyPr/>
          <a:lstStyle/>
          <a:p>
            <a:pPr marL="915988" indent="-915988" eaLnBrk="1" hangingPunct="1">
              <a:buNone/>
            </a:pPr>
            <a:r>
              <a:rPr lang="en-US" sz="1800" b="1" dirty="0">
                <a:solidFill>
                  <a:srgbClr val="B30019"/>
                </a:solidFill>
              </a:rPr>
              <a:t>Given:</a:t>
            </a:r>
            <a:r>
              <a:rPr lang="en-US" sz="1800" dirty="0"/>
              <a:t>	R(A, B, C, D, E)</a:t>
            </a:r>
          </a:p>
          <a:p>
            <a:pPr marL="915988" indent="0" eaLnBrk="1" hangingPunct="1">
              <a:spcBef>
                <a:spcPts val="1200"/>
              </a:spcBef>
              <a:buNone/>
            </a:pPr>
            <a:r>
              <a:rPr lang="en-US" sz="1800" i="1" dirty="0">
                <a:latin typeface="Times New Roman"/>
                <a:cs typeface="Times New Roman"/>
              </a:rPr>
              <a:t>F</a:t>
            </a:r>
            <a:r>
              <a:rPr lang="en-US" sz="1800" dirty="0"/>
              <a:t> = {ABC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/>
              <a:t>D, AB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/>
              <a:t>D, A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/>
              <a:t>D}</a:t>
            </a:r>
          </a:p>
          <a:p>
            <a:pPr marL="915988" indent="-915988" algn="ctr" eaLnBrk="1" hangingPunct="1">
              <a:buNone/>
            </a:pPr>
            <a:r>
              <a:rPr lang="en-US" sz="1800" b="1" dirty="0">
                <a:solidFill>
                  <a:srgbClr val="0000FF"/>
                </a:solidFill>
              </a:rPr>
              <a:t>Decompose R into 3NF and BCNF.</a:t>
            </a:r>
            <a:endParaRPr lang="en-US" sz="1800" b="1" dirty="0">
              <a:solidFill>
                <a:srgbClr val="0000FF"/>
              </a:solidFill>
              <a:sym typeface="Symbol" pitchFamily="18" charset="2"/>
            </a:endParaRPr>
          </a:p>
          <a:p>
            <a:pPr marL="0" indent="0" eaLnBrk="1" hangingPunct="1">
              <a:buClrTx/>
              <a:buSzPct val="100000"/>
              <a:buNone/>
            </a:pPr>
            <a:endParaRPr lang="en-US" sz="1800" b="1" dirty="0">
              <a:solidFill>
                <a:srgbClr val="B30019"/>
              </a:solidFill>
            </a:endParaRPr>
          </a:p>
          <a:p>
            <a:pPr marL="0" indent="0" eaLnBrk="1" hangingPunct="1">
              <a:buClrTx/>
              <a:buSzPct val="100000"/>
              <a:buNone/>
            </a:pPr>
            <a:r>
              <a:rPr lang="en-US" sz="1800" b="1" dirty="0">
                <a:solidFill>
                  <a:srgbClr val="B30019"/>
                </a:solidFill>
              </a:rPr>
              <a:t>Compute the canonical cover.</a:t>
            </a:r>
          </a:p>
          <a:p>
            <a:pPr marL="365125" indent="0" eaLnBrk="1" hangingPunct="1">
              <a:spcBef>
                <a:spcPts val="1200"/>
              </a:spcBef>
              <a:buFontTx/>
              <a:buNone/>
            </a:pPr>
            <a:r>
              <a:rPr lang="en-US" sz="1800" dirty="0"/>
              <a:t>The canonical cover contains only {A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/>
              <a:t>D}.</a:t>
            </a:r>
            <a:endParaRPr lang="en-US" sz="1800" dirty="0">
              <a:sym typeface="Symbol" pitchFamily="18" charset="2"/>
            </a:endParaRPr>
          </a:p>
          <a:p>
            <a:pPr marL="0" indent="0" eaLnBrk="1" hangingPunct="1">
              <a:buClrTx/>
              <a:buSzPct val="100000"/>
              <a:buNone/>
            </a:pPr>
            <a:endParaRPr lang="en-US" sz="1800" b="1" dirty="0">
              <a:solidFill>
                <a:srgbClr val="B30019"/>
              </a:solidFill>
              <a:sym typeface="Symbol" pitchFamily="18" charset="2"/>
            </a:endParaRPr>
          </a:p>
          <a:p>
            <a:pPr marL="0" indent="0" eaLnBrk="1" hangingPunct="1">
              <a:buClrTx/>
              <a:buSzPct val="100000"/>
              <a:buNone/>
            </a:pPr>
            <a:r>
              <a:rPr lang="en-US" sz="1800" b="1" dirty="0">
                <a:solidFill>
                  <a:srgbClr val="B30019"/>
                </a:solidFill>
                <a:sym typeface="Symbol" pitchFamily="18" charset="2"/>
              </a:rPr>
              <a:t>Determine the candidate key(s).</a:t>
            </a:r>
          </a:p>
          <a:p>
            <a:pPr indent="0" eaLnBrk="1" hangingPunct="1">
              <a:spcBef>
                <a:spcPts val="1200"/>
              </a:spcBef>
              <a:buFontTx/>
              <a:buNone/>
            </a:pPr>
            <a:r>
              <a:rPr lang="en-US" sz="1800" dirty="0">
                <a:solidFill>
                  <a:schemeClr val="tx2"/>
                </a:solidFill>
              </a:rPr>
              <a:t>The candidate key is ABCE.</a:t>
            </a:r>
            <a:endParaRPr lang="en-US" sz="1800" dirty="0">
              <a:sym typeface="Symbol" pitchFamily="18" charset="2"/>
            </a:endParaRPr>
          </a:p>
          <a:p>
            <a:pPr marL="0" indent="0" eaLnBrk="1" hangingPunct="1">
              <a:buClrTx/>
              <a:buSzPct val="100000"/>
              <a:buNone/>
            </a:pPr>
            <a:endParaRPr lang="en-US" sz="1800" b="1" dirty="0">
              <a:solidFill>
                <a:srgbClr val="B30019"/>
              </a:solidFill>
            </a:endParaRPr>
          </a:p>
          <a:p>
            <a:pPr marL="0" indent="0" eaLnBrk="1" hangingPunct="1">
              <a:buClrTx/>
              <a:buSzPct val="100000"/>
              <a:buNone/>
            </a:pPr>
            <a:r>
              <a:rPr lang="en-US" sz="1800" b="1" dirty="0">
                <a:solidFill>
                  <a:srgbClr val="B30019"/>
                </a:solidFill>
              </a:rPr>
              <a:t>Determine the 3NF decomposition.</a:t>
            </a:r>
          </a:p>
          <a:p>
            <a:pPr indent="0" eaLnBrk="1" hangingPunct="1">
              <a:spcBef>
                <a:spcPts val="1200"/>
              </a:spcBef>
              <a:buFontTx/>
              <a:buNone/>
            </a:pPr>
            <a:r>
              <a:rPr lang="en-US" sz="1800" dirty="0"/>
              <a:t>R</a:t>
            </a:r>
            <a:r>
              <a:rPr lang="en-US" sz="1800" baseline="-25000" dirty="0"/>
              <a:t>1</a:t>
            </a:r>
            <a:r>
              <a:rPr lang="en-US" sz="1800" dirty="0"/>
              <a:t>(</a:t>
            </a:r>
            <a:r>
              <a:rPr lang="en-US" sz="1800" u="sng" dirty="0">
                <a:solidFill>
                  <a:srgbClr val="FF0000"/>
                </a:solidFill>
              </a:rPr>
              <a:t>A</a:t>
            </a:r>
            <a:r>
              <a:rPr lang="en-US" sz="1800" dirty="0"/>
              <a:t>, D)</a:t>
            </a:r>
          </a:p>
          <a:p>
            <a:pPr indent="0" eaLnBrk="1" hangingPunct="1">
              <a:spcBef>
                <a:spcPts val="0"/>
              </a:spcBef>
              <a:buFontTx/>
              <a:buNone/>
            </a:pPr>
            <a:r>
              <a:rPr lang="en-US" sz="1800" dirty="0"/>
              <a:t>R</a:t>
            </a:r>
            <a:r>
              <a:rPr lang="en-US" sz="1800" baseline="-25000" dirty="0"/>
              <a:t>2</a:t>
            </a:r>
            <a:r>
              <a:rPr lang="en-US" sz="1800" dirty="0"/>
              <a:t>(</a:t>
            </a:r>
            <a:r>
              <a:rPr lang="en-US" sz="1800" u="sng" dirty="0">
                <a:solidFill>
                  <a:srgbClr val="FF0000"/>
                </a:solidFill>
              </a:rPr>
              <a:t>A, B, C, E</a:t>
            </a:r>
            <a:r>
              <a:rPr lang="en-US" sz="1800" dirty="0"/>
              <a:t>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4DF3E71B-1F6F-42ED-8E2F-1846E7215FED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6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74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419600"/>
          </a:xfrm>
        </p:spPr>
        <p:txBody>
          <a:bodyPr/>
          <a:lstStyle/>
          <a:p>
            <a:pPr marL="915988" indent="-915988" eaLnBrk="1" hangingPunct="1">
              <a:buNone/>
            </a:pPr>
            <a:r>
              <a:rPr lang="en-US" sz="2000" dirty="0"/>
              <a:t>Given	R(A, B, C, D, E)</a:t>
            </a:r>
          </a:p>
          <a:p>
            <a:pPr marL="915988" indent="0" eaLnBrk="1" hangingPunct="1">
              <a:spcBef>
                <a:spcPts val="1200"/>
              </a:spcBef>
              <a:buNone/>
            </a:pPr>
            <a:r>
              <a:rPr lang="en-US" sz="2000" dirty="0"/>
              <a:t>F = {ABC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D, AB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D, A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D}</a:t>
            </a:r>
          </a:p>
          <a:p>
            <a:pPr marL="2743200" indent="-2373313" eaLnBrk="1" hangingPunct="1">
              <a:buFontTx/>
              <a:buNone/>
            </a:pPr>
            <a:r>
              <a:rPr lang="en-US" sz="2000" dirty="0">
                <a:solidFill>
                  <a:srgbClr val="0000FF"/>
                </a:solidFill>
                <a:sym typeface="Symbol" pitchFamily="18" charset="2"/>
              </a:rPr>
              <a:t>3NF decomposition:	</a:t>
            </a:r>
            <a:r>
              <a:rPr lang="en-US" sz="2000" dirty="0"/>
              <a:t>R</a:t>
            </a:r>
            <a:r>
              <a:rPr lang="en-US" sz="2000" baseline="-25000" dirty="0"/>
              <a:t>1</a:t>
            </a:r>
            <a:r>
              <a:rPr lang="en-US" sz="2000" dirty="0"/>
              <a:t>(</a:t>
            </a:r>
            <a:r>
              <a:rPr lang="en-US" sz="2000" u="sng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, D)</a:t>
            </a:r>
          </a:p>
          <a:p>
            <a:pPr marL="2743200" indent="0" eaLnBrk="1" hangingPunct="1">
              <a:spcBef>
                <a:spcPts val="0"/>
              </a:spcBef>
              <a:buFontTx/>
              <a:buNone/>
            </a:pPr>
            <a:r>
              <a:rPr lang="en-US" sz="2000" dirty="0"/>
              <a:t>R</a:t>
            </a:r>
            <a:r>
              <a:rPr lang="en-US" sz="2000" baseline="-25000" dirty="0"/>
              <a:t>2</a:t>
            </a:r>
            <a:r>
              <a:rPr lang="en-US" sz="2000" dirty="0"/>
              <a:t>(</a:t>
            </a:r>
            <a:r>
              <a:rPr lang="en-US" sz="2000" u="sng" dirty="0">
                <a:solidFill>
                  <a:srgbClr val="FF0000"/>
                </a:solidFill>
              </a:rPr>
              <a:t>A, B, C, E</a:t>
            </a:r>
            <a:r>
              <a:rPr lang="en-US" sz="2000" dirty="0"/>
              <a:t>)</a:t>
            </a:r>
            <a:endParaRPr lang="en-US" sz="2000" dirty="0">
              <a:solidFill>
                <a:srgbClr val="0000FF"/>
              </a:solidFill>
              <a:sym typeface="Symbol" pitchFamily="18" charset="2"/>
            </a:endParaRPr>
          </a:p>
          <a:p>
            <a:pPr marL="0" indent="0" eaLnBrk="1" hangingPunct="1">
              <a:buClrTx/>
              <a:buSzPct val="100000"/>
              <a:buNone/>
            </a:pPr>
            <a:endParaRPr lang="en-US" sz="2000" b="1" dirty="0">
              <a:solidFill>
                <a:srgbClr val="B30019"/>
              </a:solidFill>
            </a:endParaRPr>
          </a:p>
          <a:p>
            <a:pPr marL="0" indent="0" eaLnBrk="1" hangingPunct="1">
              <a:buClrTx/>
              <a:buSzPct val="100000"/>
              <a:buNone/>
            </a:pPr>
            <a:r>
              <a:rPr lang="en-US" sz="2000" b="1" dirty="0">
                <a:solidFill>
                  <a:srgbClr val="B30019"/>
                </a:solidFill>
              </a:rPr>
              <a:t>Determine a BCNF Decomposition.</a:t>
            </a:r>
          </a:p>
          <a:p>
            <a:pPr indent="0" eaLnBrk="1" hangingPunct="1">
              <a:spcBef>
                <a:spcPts val="1200"/>
              </a:spcBef>
              <a:buNone/>
            </a:pPr>
            <a:r>
              <a:rPr lang="en-US" sz="2000" dirty="0">
                <a:solidFill>
                  <a:srgbClr val="0000FF"/>
                </a:solidFill>
              </a:rPr>
              <a:t>Do we need to decompose R</a:t>
            </a:r>
            <a:r>
              <a:rPr lang="en-US" sz="2000" baseline="-25000" dirty="0">
                <a:solidFill>
                  <a:srgbClr val="0000FF"/>
                </a:solidFill>
              </a:rPr>
              <a:t>2</a:t>
            </a:r>
            <a:r>
              <a:rPr lang="en-US" sz="2000" dirty="0">
                <a:solidFill>
                  <a:srgbClr val="0000FF"/>
                </a:solidFill>
              </a:rPr>
              <a:t> further?</a:t>
            </a:r>
          </a:p>
          <a:p>
            <a:pPr marL="1027113" indent="-661988" eaLnBrk="1" hangingPunct="1">
              <a:spcBef>
                <a:spcPts val="1200"/>
              </a:spcBef>
              <a:buFontTx/>
              <a:buNone/>
            </a:pPr>
            <a:r>
              <a:rPr lang="en-US" sz="2000" b="1" dirty="0">
                <a:solidFill>
                  <a:srgbClr val="FF0000"/>
                </a:solidFill>
              </a:rPr>
              <a:t>No</a:t>
            </a:r>
            <a:r>
              <a:rPr lang="en-US" sz="2000" dirty="0"/>
              <a:t>	There is no FD in R</a:t>
            </a:r>
            <a:r>
              <a:rPr lang="en-US" sz="2000" baseline="-25000" dirty="0"/>
              <a:t>2</a:t>
            </a:r>
            <a:r>
              <a:rPr lang="en-US" sz="2000" dirty="0"/>
              <a:t>.</a:t>
            </a:r>
            <a:endParaRPr lang="en-US" sz="2000" dirty="0">
              <a:solidFill>
                <a:schemeClr val="tx2"/>
              </a:solidFill>
            </a:endParaRPr>
          </a:p>
          <a:p>
            <a:pPr marL="0" indent="0" eaLnBrk="1" hangingPunct="1">
              <a:buNone/>
            </a:pPr>
            <a:endParaRPr lang="en-US" sz="2000" b="1" dirty="0">
              <a:solidFill>
                <a:srgbClr val="B30019"/>
              </a:solidFill>
            </a:endParaRPr>
          </a:p>
          <a:p>
            <a:pPr marL="0" indent="0" eaLnBrk="1" hangingPunct="1">
              <a:buNone/>
            </a:pPr>
            <a:r>
              <a:rPr lang="en-US" sz="2000" b="1" dirty="0">
                <a:solidFill>
                  <a:srgbClr val="B30019"/>
                </a:solidFill>
              </a:rPr>
              <a:t>Is the BCNF decomposition dependency preserving? </a:t>
            </a:r>
          </a:p>
          <a:p>
            <a:pPr marL="1027113" indent="-660400" eaLnBrk="1" hangingPunct="1">
              <a:spcBef>
                <a:spcPts val="1200"/>
              </a:spcBef>
              <a:buFontTx/>
              <a:buNone/>
            </a:pPr>
            <a:r>
              <a:rPr lang="en-US" sz="2000" b="1" dirty="0">
                <a:solidFill>
                  <a:srgbClr val="008000"/>
                </a:solidFill>
              </a:rPr>
              <a:t>Yes	</a:t>
            </a:r>
            <a:r>
              <a:rPr lang="en-US" sz="2000" dirty="0"/>
              <a:t>Since it is the same as the 3NF decomposition, which by construction, is dependency preserving.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5219" y="228600"/>
            <a:ext cx="2630181" cy="1323439"/>
          </a:xfrm>
          <a:prstGeom prst="rect">
            <a:avLst/>
          </a:prstGeom>
          <a:solidFill>
            <a:srgbClr val="FFFFE5"/>
          </a:solidFill>
          <a:ln w="28575" cmpd="sng"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pPr eaLnBrk="1" hangingPunct="1"/>
            <a:r>
              <a:rPr lang="en-US" sz="1600" b="1" u="sng" dirty="0">
                <a:solidFill>
                  <a:srgbClr val="B30019"/>
                </a:solidFill>
              </a:rPr>
              <a:t>BCNF</a:t>
            </a:r>
          </a:p>
          <a:p>
            <a:pPr eaLnBrk="1" hangingPunct="1"/>
            <a:r>
              <a:rPr lang="en-US" sz="1600" dirty="0"/>
              <a:t>R is in BCNF </a:t>
            </a:r>
            <a:r>
              <a:rPr lang="en-US" sz="1600" i="1" dirty="0"/>
              <a:t>if and only if</a:t>
            </a:r>
            <a:endParaRPr lang="en-US" sz="1600" b="1" i="1" u="sng" dirty="0">
              <a:solidFill>
                <a:srgbClr val="B30019"/>
              </a:solidFill>
            </a:endParaRPr>
          </a:p>
          <a:p>
            <a:pPr marL="176213" lvl="1" eaLnBrk="1" hangingPunct="1">
              <a:buFontTx/>
              <a:buNone/>
            </a:pPr>
            <a:r>
              <a:rPr lang="en-US" sz="1600" dirty="0"/>
              <a:t>For each FD: X</a:t>
            </a:r>
            <a:r>
              <a:rPr lang="en-US" sz="1600" dirty="0">
                <a:sym typeface="Symbol" pitchFamily="18" charset="2"/>
              </a:rPr>
              <a:t></a:t>
            </a:r>
            <a:r>
              <a:rPr lang="en-US" sz="1600" dirty="0"/>
              <a:t>A in </a:t>
            </a:r>
            <a:r>
              <a:rPr lang="en-US" sz="1600" i="1" dirty="0">
                <a:latin typeface="Times"/>
                <a:cs typeface="Times"/>
              </a:rPr>
              <a:t>F</a:t>
            </a:r>
            <a:r>
              <a:rPr lang="en-US" sz="1600" i="1" baseline="30000" dirty="0">
                <a:latin typeface="Times New Roman"/>
                <a:cs typeface="Times New Roman"/>
              </a:rPr>
              <a:t>+</a:t>
            </a:r>
            <a:r>
              <a:rPr lang="en-US" sz="1600" dirty="0"/>
              <a:t>:</a:t>
            </a:r>
          </a:p>
          <a:p>
            <a:pPr marL="339725" lvl="1" eaLnBrk="1" hangingPunct="1">
              <a:spcBef>
                <a:spcPts val="0"/>
              </a:spcBef>
              <a:buFontTx/>
              <a:buNone/>
            </a:pPr>
            <a:r>
              <a:rPr lang="en-US" sz="1600" dirty="0"/>
              <a:t>A </a:t>
            </a:r>
            <a:r>
              <a:rPr lang="en-US" sz="1600" dirty="0">
                <a:sym typeface="Symbol" pitchFamily="18" charset="2"/>
              </a:rPr>
              <a:t> X (</a:t>
            </a:r>
            <a:r>
              <a:rPr lang="en-US" sz="1600" i="1" dirty="0">
                <a:sym typeface="Symbol" pitchFamily="18" charset="2"/>
              </a:rPr>
              <a:t>trivial FD</a:t>
            </a:r>
            <a:r>
              <a:rPr lang="en-US" sz="1600" dirty="0">
                <a:sym typeface="Symbol" pitchFamily="18" charset="2"/>
              </a:rPr>
              <a:t>) </a:t>
            </a:r>
            <a:r>
              <a:rPr lang="en-US" sz="1600" b="1" i="1" dirty="0">
                <a:solidFill>
                  <a:srgbClr val="0000FF"/>
                </a:solidFill>
                <a:sym typeface="Symbol" pitchFamily="18" charset="2"/>
              </a:rPr>
              <a:t>or</a:t>
            </a:r>
          </a:p>
          <a:p>
            <a:pPr marL="339725" lvl="1" eaLnBrk="1" hangingPunct="1">
              <a:spcBef>
                <a:spcPts val="0"/>
              </a:spcBef>
              <a:buFontTx/>
              <a:buNone/>
            </a:pPr>
            <a:r>
              <a:rPr lang="en-US" sz="1600" dirty="0">
                <a:sym typeface="Symbol" pitchFamily="18" charset="2"/>
              </a:rPr>
              <a:t>X is a </a:t>
            </a:r>
            <a:r>
              <a:rPr lang="en-US" sz="1600" dirty="0">
                <a:solidFill>
                  <a:srgbClr val="FF0000"/>
                </a:solidFill>
                <a:sym typeface="Symbol" pitchFamily="18" charset="2"/>
              </a:rPr>
              <a:t>superkey </a:t>
            </a:r>
            <a:r>
              <a:rPr lang="en-US" sz="1600" dirty="0">
                <a:sym typeface="Symbol" pitchFamily="18" charset="2"/>
              </a:rPr>
              <a:t>for R.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4DF3E71B-1F6F-42ED-8E2F-1846E7215FED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7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91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19600"/>
          </a:xfrm>
        </p:spPr>
        <p:txBody>
          <a:bodyPr/>
          <a:lstStyle/>
          <a:p>
            <a:pPr marL="915988" indent="-915988" eaLnBrk="1" hangingPunct="1">
              <a:buNone/>
            </a:pPr>
            <a:r>
              <a:rPr lang="en-US" sz="2000" b="1" dirty="0">
                <a:solidFill>
                  <a:srgbClr val="B30019"/>
                </a:solidFill>
              </a:rPr>
              <a:t>Given:</a:t>
            </a:r>
            <a:r>
              <a:rPr lang="en-US" sz="2000" dirty="0"/>
              <a:t>	R(A, B, C, D, E)</a:t>
            </a:r>
          </a:p>
          <a:p>
            <a:pPr marL="915988" indent="0" eaLnBrk="1" hangingPunct="1">
              <a:spcBef>
                <a:spcPts val="1200"/>
              </a:spcBef>
              <a:buNone/>
            </a:pPr>
            <a:r>
              <a:rPr lang="en-US" sz="2000" i="1" dirty="0">
                <a:latin typeface="Times New Roman"/>
                <a:cs typeface="Times New Roman"/>
              </a:rPr>
              <a:t>F</a:t>
            </a:r>
            <a:r>
              <a:rPr lang="en-US" sz="2000" dirty="0"/>
              <a:t> = {A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B, B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E, E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A}</a:t>
            </a:r>
          </a:p>
          <a:p>
            <a:pPr marL="915988" indent="-915988" algn="ctr" eaLnBrk="1" hangingPunct="1">
              <a:buNone/>
            </a:pPr>
            <a:r>
              <a:rPr lang="en-US" sz="2000" b="1" dirty="0">
                <a:solidFill>
                  <a:srgbClr val="0000FF"/>
                </a:solidFill>
              </a:rPr>
              <a:t>Decompose R into 3NF.</a:t>
            </a:r>
            <a:endParaRPr lang="en-US" sz="2000" b="1" dirty="0">
              <a:solidFill>
                <a:srgbClr val="0000FF"/>
              </a:solidFill>
              <a:sym typeface="Symbol" pitchFamily="18" charset="2"/>
            </a:endParaRPr>
          </a:p>
          <a:p>
            <a:pPr marL="0" indent="0" eaLnBrk="1" hangingPunct="1">
              <a:buNone/>
            </a:pPr>
            <a:endParaRPr lang="en-US" sz="2000" b="1" dirty="0">
              <a:solidFill>
                <a:srgbClr val="B30019"/>
              </a:solidFill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en-US" sz="2000" b="1" dirty="0">
                <a:solidFill>
                  <a:srgbClr val="B30019"/>
                </a:solidFill>
                <a:sym typeface="Symbol" pitchFamily="18" charset="2"/>
              </a:rPr>
              <a:t>Compute the canonical cover.</a:t>
            </a:r>
          </a:p>
          <a:p>
            <a:pPr indent="0" eaLnBrk="1" hangingPunct="1">
              <a:spcBef>
                <a:spcPts val="1200"/>
              </a:spcBef>
              <a:buNone/>
            </a:pPr>
            <a:r>
              <a:rPr lang="en-US" sz="2000" dirty="0">
                <a:sym typeface="Symbol" pitchFamily="18" charset="2"/>
              </a:rPr>
              <a:t>The canonical cover contains {</a:t>
            </a:r>
            <a:r>
              <a:rPr lang="en-US" sz="2000" dirty="0"/>
              <a:t>A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B, B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E, E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A}</a:t>
            </a:r>
            <a:r>
              <a:rPr lang="en-US" sz="2000" dirty="0">
                <a:sym typeface="Symbol" pitchFamily="18" charset="2"/>
              </a:rPr>
              <a:t>.</a:t>
            </a:r>
          </a:p>
          <a:p>
            <a:pPr marL="0" indent="0" eaLnBrk="1" hangingPunct="1">
              <a:buClrTx/>
              <a:buSzPct val="100000"/>
              <a:buNone/>
            </a:pPr>
            <a:endParaRPr lang="en-US" sz="2000" b="1" dirty="0">
              <a:solidFill>
                <a:srgbClr val="B30019"/>
              </a:solidFill>
              <a:sym typeface="Symbol" pitchFamily="18" charset="2"/>
            </a:endParaRPr>
          </a:p>
          <a:p>
            <a:pPr marL="0" indent="0" eaLnBrk="1" hangingPunct="1">
              <a:buClrTx/>
              <a:buSzPct val="100000"/>
              <a:buNone/>
            </a:pPr>
            <a:r>
              <a:rPr lang="en-US" sz="2000" b="1" dirty="0">
                <a:solidFill>
                  <a:srgbClr val="B30019"/>
                </a:solidFill>
                <a:sym typeface="Symbol" pitchFamily="18" charset="2"/>
              </a:rPr>
              <a:t>Determine the candidate key(s).</a:t>
            </a:r>
          </a:p>
          <a:p>
            <a:pPr indent="0" eaLnBrk="1" hangingPunct="1">
              <a:spcBef>
                <a:spcPts val="1200"/>
              </a:spcBef>
              <a:buFontTx/>
              <a:buNone/>
            </a:pPr>
            <a:r>
              <a:rPr lang="en-US" sz="2000" dirty="0">
                <a:solidFill>
                  <a:schemeClr val="tx2"/>
                </a:solidFill>
              </a:rPr>
              <a:t>The candidate keys are: ACD, BCD, ECD.</a:t>
            </a:r>
          </a:p>
          <a:p>
            <a:pPr marL="0" indent="0" eaLnBrk="1" hangingPunct="1">
              <a:buFontTx/>
              <a:buNone/>
            </a:pPr>
            <a:endParaRPr lang="en-US" sz="2000" b="1" dirty="0">
              <a:solidFill>
                <a:srgbClr val="B30019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2000" b="1" dirty="0">
                <a:solidFill>
                  <a:srgbClr val="B30019"/>
                </a:solidFill>
              </a:rPr>
              <a:t>Do we need to decompose R into 3NF?</a:t>
            </a:r>
            <a:endParaRPr lang="en-US" sz="2000" dirty="0"/>
          </a:p>
          <a:p>
            <a:pPr marL="1027113" indent="-661988" eaLnBrk="1" hangingPunct="1">
              <a:spcBef>
                <a:spcPts val="1200"/>
              </a:spcBef>
              <a:buFontTx/>
              <a:buNone/>
            </a:pPr>
            <a:r>
              <a:rPr lang="en-US" sz="2000" b="1" dirty="0">
                <a:solidFill>
                  <a:srgbClr val="FF0000"/>
                </a:solidFill>
              </a:rPr>
              <a:t>No</a:t>
            </a:r>
            <a:r>
              <a:rPr lang="en-US" sz="2000" dirty="0"/>
              <a:t>	R is already in 3NF since the RHS of all FDs are prime attributes.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4DF3E71B-1F6F-42ED-8E2F-1846E7215FED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8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00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r>
              <a:rPr lang="en-US" dirty="0"/>
              <a:t>QUESTION 4 </a:t>
            </a:r>
            <a:r>
              <a:rPr lang="en-US" sz="1400" dirty="0"/>
              <a:t>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419600"/>
          </a:xfrm>
        </p:spPr>
        <p:txBody>
          <a:bodyPr/>
          <a:lstStyle/>
          <a:p>
            <a:pPr marL="915988" indent="-915988" eaLnBrk="1" hangingPunct="1">
              <a:buNone/>
              <a:tabLst>
                <a:tab pos="3656013" algn="l"/>
              </a:tabLst>
            </a:pPr>
            <a:r>
              <a:rPr lang="en-US" sz="2000" b="1" dirty="0">
                <a:solidFill>
                  <a:srgbClr val="B30019"/>
                </a:solidFill>
              </a:rPr>
              <a:t>Given:</a:t>
            </a:r>
            <a:r>
              <a:rPr lang="en-US" sz="2000" dirty="0"/>
              <a:t>	R(A, B, C, D, E)	</a:t>
            </a:r>
            <a:r>
              <a:rPr lang="en-US" sz="2000" dirty="0">
                <a:solidFill>
                  <a:srgbClr val="0000FF"/>
                </a:solidFill>
              </a:rPr>
              <a:t>Candidate keys:</a:t>
            </a:r>
            <a:r>
              <a:rPr lang="en-US" sz="2000" dirty="0">
                <a:solidFill>
                  <a:schemeClr val="tx2"/>
                </a:solidFill>
              </a:rPr>
              <a:t> ACD, BCD, ECD</a:t>
            </a:r>
            <a:endParaRPr lang="en-US" sz="2000" dirty="0"/>
          </a:p>
          <a:p>
            <a:pPr marL="915988" indent="0" eaLnBrk="1" hangingPunct="1">
              <a:spcBef>
                <a:spcPts val="1200"/>
              </a:spcBef>
              <a:buNone/>
            </a:pPr>
            <a:r>
              <a:rPr lang="en-US" sz="2000" i="1" dirty="0">
                <a:latin typeface="Times New Roman"/>
                <a:cs typeface="Times New Roman"/>
              </a:rPr>
              <a:t>F</a:t>
            </a:r>
            <a:r>
              <a:rPr lang="en-US" sz="2000" dirty="0"/>
              <a:t> = {A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B, B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E, E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A}</a:t>
            </a:r>
          </a:p>
          <a:p>
            <a:pPr marL="0" indent="0" algn="ctr" eaLnBrk="1" hangingPunct="1">
              <a:buNone/>
            </a:pPr>
            <a:r>
              <a:rPr lang="en-US" sz="2000" b="1" dirty="0">
                <a:solidFill>
                  <a:srgbClr val="0000FF"/>
                </a:solidFill>
              </a:rPr>
              <a:t>Decompose R into BCNF.</a:t>
            </a:r>
          </a:p>
          <a:p>
            <a:pPr marL="0" indent="0" eaLnBrk="1" hangingPunct="1">
              <a:buNone/>
            </a:pPr>
            <a:endParaRPr lang="en-US" sz="2000" b="1" dirty="0">
              <a:solidFill>
                <a:srgbClr val="B30019"/>
              </a:solidFill>
            </a:endParaRPr>
          </a:p>
          <a:p>
            <a:pPr marL="0" indent="0" eaLnBrk="1" hangingPunct="1">
              <a:buNone/>
            </a:pPr>
            <a:r>
              <a:rPr lang="en-US" sz="2000" b="1" dirty="0">
                <a:solidFill>
                  <a:srgbClr val="B30019"/>
                </a:solidFill>
              </a:rPr>
              <a:t>Do we need to decompose R further to achieve BCNF?</a:t>
            </a:r>
          </a:p>
          <a:p>
            <a:pPr marL="1027113" indent="-661988" eaLnBrk="1" hangingPunct="1">
              <a:spcBef>
                <a:spcPts val="1200"/>
              </a:spcBef>
              <a:buNone/>
            </a:pPr>
            <a:r>
              <a:rPr lang="en-US" sz="2000" b="1" dirty="0">
                <a:solidFill>
                  <a:srgbClr val="008000"/>
                </a:solidFill>
              </a:rPr>
              <a:t>Yes</a:t>
            </a:r>
            <a:r>
              <a:rPr lang="en-US" sz="2000" dirty="0"/>
              <a:t>	A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B violates BCNF </a:t>
            </a:r>
            <a:r>
              <a:rPr lang="en-US" sz="1600" dirty="0">
                <a:solidFill>
                  <a:srgbClr val="0000FF"/>
                </a:solidFill>
              </a:rPr>
              <a:t>(A is not a superkey of R)</a:t>
            </a:r>
            <a:r>
              <a:rPr lang="en-US" sz="2000" dirty="0"/>
              <a:t>.</a:t>
            </a:r>
          </a:p>
          <a:p>
            <a:pPr marL="2744788" indent="-1719263" eaLnBrk="1" hangingPunct="1">
              <a:spcBef>
                <a:spcPts val="600"/>
              </a:spcBef>
              <a:buNone/>
            </a:pPr>
            <a:r>
              <a:rPr lang="en-US" sz="2000" dirty="0"/>
              <a:t>R</a:t>
            </a:r>
            <a:r>
              <a:rPr lang="en-US" sz="2000" baseline="-25000" dirty="0"/>
              <a:t>1</a:t>
            </a:r>
            <a:r>
              <a:rPr lang="en-US" sz="2000" dirty="0"/>
              <a:t>(</a:t>
            </a:r>
            <a:r>
              <a:rPr lang="en-US" sz="2000" u="sng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, B)	R</a:t>
            </a:r>
            <a:r>
              <a:rPr lang="en-US" sz="2000" baseline="-25000" dirty="0"/>
              <a:t>2</a:t>
            </a:r>
            <a:r>
              <a:rPr lang="en-US" sz="2000" dirty="0"/>
              <a:t>(</a:t>
            </a:r>
            <a:r>
              <a:rPr lang="en-US" sz="2000" u="sng" dirty="0">
                <a:solidFill>
                  <a:srgbClr val="FF0000"/>
                </a:solidFill>
              </a:rPr>
              <a:t>A, C, D</a:t>
            </a:r>
            <a:r>
              <a:rPr lang="en-US" sz="2000" dirty="0"/>
              <a:t>, E)</a:t>
            </a:r>
          </a:p>
          <a:p>
            <a:pPr marL="0" indent="0" eaLnBrk="1" hangingPunct="1">
              <a:buNone/>
            </a:pPr>
            <a:endParaRPr lang="en-US" sz="2000" b="1" dirty="0">
              <a:solidFill>
                <a:srgbClr val="B30019"/>
              </a:solidFill>
            </a:endParaRPr>
          </a:p>
          <a:p>
            <a:pPr marL="0" indent="0" eaLnBrk="1" hangingPunct="1">
              <a:buNone/>
            </a:pPr>
            <a:r>
              <a:rPr lang="en-US" sz="2000" b="1" dirty="0">
                <a:solidFill>
                  <a:srgbClr val="B30019"/>
                </a:solidFill>
              </a:rPr>
              <a:t>Do we need to decompose R further to achieve BCNF?</a:t>
            </a:r>
          </a:p>
          <a:p>
            <a:pPr marL="1027113" indent="-661988" eaLnBrk="1" hangingPunct="1">
              <a:spcBef>
                <a:spcPts val="1200"/>
              </a:spcBef>
              <a:buNone/>
            </a:pPr>
            <a:r>
              <a:rPr lang="en-US" sz="2000" b="1" dirty="0">
                <a:solidFill>
                  <a:srgbClr val="008000"/>
                </a:solidFill>
              </a:rPr>
              <a:t>Yes</a:t>
            </a:r>
            <a:r>
              <a:rPr lang="en-US" sz="2000" dirty="0"/>
              <a:t>	E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A (and the implicit FD A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E) in R</a:t>
            </a:r>
            <a:r>
              <a:rPr lang="en-US" sz="2000" baseline="-25000" dirty="0"/>
              <a:t>2</a:t>
            </a:r>
            <a:r>
              <a:rPr lang="en-US" sz="2000" dirty="0"/>
              <a:t> violates BCNF.</a:t>
            </a:r>
          </a:p>
          <a:p>
            <a:pPr marL="2970213" indent="-1944688" eaLnBrk="1" hangingPunct="1">
              <a:spcBef>
                <a:spcPts val="1200"/>
              </a:spcBef>
              <a:buNone/>
              <a:tabLst>
                <a:tab pos="4572000" algn="l"/>
              </a:tabLst>
            </a:pPr>
            <a:r>
              <a:rPr lang="en-US" sz="2000" dirty="0"/>
              <a:t>R</a:t>
            </a:r>
            <a:r>
              <a:rPr lang="en-US" sz="2000" baseline="-25000" dirty="0"/>
              <a:t>1</a:t>
            </a:r>
            <a:r>
              <a:rPr lang="en-US" sz="2000" dirty="0"/>
              <a:t>(</a:t>
            </a:r>
            <a:r>
              <a:rPr lang="en-US" sz="2000" u="sng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, B)	</a:t>
            </a:r>
            <a:r>
              <a:rPr lang="en-US" sz="2000" dirty="0">
                <a:solidFill>
                  <a:schemeClr val="tx2"/>
                </a:solidFill>
              </a:rPr>
              <a:t>R</a:t>
            </a:r>
            <a:r>
              <a:rPr lang="en-US" sz="2000" baseline="-25000" dirty="0">
                <a:solidFill>
                  <a:schemeClr val="tx2"/>
                </a:solidFill>
              </a:rPr>
              <a:t>3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u="sng" dirty="0">
                <a:solidFill>
                  <a:srgbClr val="FF0000"/>
                </a:solidFill>
              </a:rPr>
              <a:t>E</a:t>
            </a:r>
            <a:r>
              <a:rPr lang="en-US" sz="2000" dirty="0">
                <a:solidFill>
                  <a:schemeClr val="tx2"/>
                </a:solidFill>
              </a:rPr>
              <a:t>, A)	</a:t>
            </a:r>
            <a:r>
              <a:rPr lang="en-US" sz="2000" dirty="0"/>
              <a:t>R</a:t>
            </a:r>
            <a:r>
              <a:rPr lang="en-US" sz="2000" baseline="-25000" dirty="0"/>
              <a:t>4</a:t>
            </a:r>
            <a:r>
              <a:rPr lang="en-US" sz="2000" dirty="0"/>
              <a:t>(</a:t>
            </a:r>
            <a:r>
              <a:rPr lang="en-US" sz="2000" u="sng" dirty="0">
                <a:solidFill>
                  <a:srgbClr val="FF0000"/>
                </a:solidFill>
              </a:rPr>
              <a:t>C, D, E</a:t>
            </a:r>
            <a:r>
              <a:rPr lang="en-US" sz="2000" dirty="0"/>
              <a:t>)</a:t>
            </a:r>
            <a:endParaRPr lang="en-US" sz="2000" dirty="0">
              <a:solidFill>
                <a:schemeClr val="tx2"/>
              </a:solidFill>
            </a:endParaRPr>
          </a:p>
          <a:p>
            <a:pPr marL="2970213" indent="-1944688" eaLnBrk="1" hangingPunct="1">
              <a:spcBef>
                <a:spcPts val="600"/>
              </a:spcBef>
              <a:buFontTx/>
              <a:buNone/>
              <a:tabLst>
                <a:tab pos="4572000" algn="l"/>
              </a:tabLst>
            </a:pPr>
            <a:r>
              <a:rPr lang="en-US" sz="2000" i="1" dirty="0">
                <a:latin typeface="Times New Roman"/>
                <a:cs typeface="Times New Roman"/>
              </a:rPr>
              <a:t>F</a:t>
            </a:r>
            <a:r>
              <a:rPr lang="en-US" sz="2000" i="1" baseline="-25000" dirty="0">
                <a:latin typeface="Times New Roman"/>
                <a:cs typeface="Times New Roman"/>
              </a:rPr>
              <a:t>2</a:t>
            </a:r>
            <a:r>
              <a:rPr lang="en-US" sz="2000" dirty="0"/>
              <a:t> = {A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B}	</a:t>
            </a:r>
            <a:r>
              <a:rPr lang="en-US" sz="2000" i="1" dirty="0">
                <a:latin typeface="Times New Roman"/>
                <a:cs typeface="Times New Roman"/>
              </a:rPr>
              <a:t>F</a:t>
            </a:r>
            <a:r>
              <a:rPr lang="en-US" sz="2000" i="1" baseline="-25000" dirty="0">
                <a:latin typeface="Times New Roman"/>
                <a:cs typeface="Times New Roman"/>
              </a:rPr>
              <a:t>3</a:t>
            </a:r>
            <a:r>
              <a:rPr lang="en-US" sz="2000" dirty="0"/>
              <a:t> = {}	</a:t>
            </a:r>
            <a:r>
              <a:rPr lang="en-US" sz="2000" i="1" dirty="0">
                <a:latin typeface="Times New Roman"/>
                <a:cs typeface="Times New Roman"/>
              </a:rPr>
              <a:t>F</a:t>
            </a:r>
            <a:r>
              <a:rPr lang="en-US" sz="2000" i="1" baseline="-25000" dirty="0">
                <a:latin typeface="Times New Roman"/>
                <a:cs typeface="Times New Roman"/>
              </a:rPr>
              <a:t>4</a:t>
            </a:r>
            <a:r>
              <a:rPr lang="en-US" sz="2000" dirty="0"/>
              <a:t> = {E</a:t>
            </a:r>
            <a:r>
              <a:rPr lang="en-US" sz="2000" dirty="0">
                <a:sym typeface="Symbol" pitchFamily="18" charset="2"/>
              </a:rPr>
              <a:t></a:t>
            </a:r>
            <a:r>
              <a:rPr lang="en-US" sz="2000" dirty="0"/>
              <a:t>A}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8229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/>
            <a:fld id="{4DF3E71B-1F6F-42ED-8E2F-1846E7215FED}" type="slidenum">
              <a:rPr lang="en-US" altLang="zh-TW" sz="1400">
                <a:solidFill>
                  <a:schemeClr val="accent2"/>
                </a:solidFill>
              </a:rPr>
              <a:pPr eaLnBrk="1" hangingPunct="1"/>
              <a:t>9</a:t>
            </a:fld>
            <a:endParaRPr lang="en-US" altLang="zh-TW" sz="1400">
              <a:solidFill>
                <a:schemeClr val="accent2"/>
              </a:solidFill>
            </a:endParaRPr>
          </a:p>
          <a:p>
            <a:pPr eaLnBrk="1" hangingPunct="1"/>
            <a:endParaRPr lang="en-US" altLang="zh-TW" sz="1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17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1584</Words>
  <Application>Microsoft Office PowerPoint</Application>
  <PresentationFormat>On-screen Show (4:3)</PresentationFormat>
  <Paragraphs>201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ＭＳ Ｐゴシック</vt:lpstr>
      <vt:lpstr>新細明體</vt:lpstr>
      <vt:lpstr>Arial Narrow</vt:lpstr>
      <vt:lpstr>Helvetica</vt:lpstr>
      <vt:lpstr>Monotype Sorts</vt:lpstr>
      <vt:lpstr>Symbol</vt:lpstr>
      <vt:lpstr>Tahoma</vt:lpstr>
      <vt:lpstr>Times</vt:lpstr>
      <vt:lpstr>Times New Roman</vt:lpstr>
      <vt:lpstr>Trebuchet MS</vt:lpstr>
      <vt:lpstr>Wingdings</vt:lpstr>
      <vt:lpstr>Default Design</vt:lpstr>
      <vt:lpstr>PowerPoint Presentation</vt:lpstr>
      <vt:lpstr>QUESTION 1</vt:lpstr>
      <vt:lpstr>QUESTION 1</vt:lpstr>
      <vt:lpstr>QUESTION 2</vt:lpstr>
      <vt:lpstr>QUESTION 2</vt:lpstr>
      <vt:lpstr>QUESTION 3</vt:lpstr>
      <vt:lpstr>QUESTION 3</vt:lpstr>
      <vt:lpstr>QUESTION 4</vt:lpstr>
      <vt:lpstr>QUESTION 4 (cont’d)</vt:lpstr>
      <vt:lpstr>QUESTION 4 (cont’d)</vt:lpstr>
      <vt:lpstr>QUESTION 5</vt:lpstr>
      <vt:lpstr>QUESTION 5 (cont’d)</vt:lpstr>
      <vt:lpstr>QUESTION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Query Language(SQL)</dc:title>
  <dc:creator>dimitris</dc:creator>
  <cp:lastModifiedBy>Wilfred Ng</cp:lastModifiedBy>
  <cp:revision>76</cp:revision>
  <dcterms:modified xsi:type="dcterms:W3CDTF">2020-03-23T03:23:09Z</dcterms:modified>
</cp:coreProperties>
</file>