
<file path=[Content_Types].xml><?xml version="1.0" encoding="utf-8"?>
<Types xmlns="http://schemas.openxmlformats.org/package/2006/content-types">
  <Default Extension="bin" ContentType="audio/unknown"/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5" r:id="rId2"/>
  </p:sldMasterIdLst>
  <p:notesMasterIdLst>
    <p:notesMasterId r:id="rId31"/>
  </p:notesMasterIdLst>
  <p:handoutMasterIdLst>
    <p:handoutMasterId r:id="rId32"/>
  </p:handoutMasterIdLst>
  <p:sldIdLst>
    <p:sldId id="256" r:id="rId3"/>
    <p:sldId id="287" r:id="rId4"/>
    <p:sldId id="288" r:id="rId5"/>
    <p:sldId id="290" r:id="rId6"/>
    <p:sldId id="293" r:id="rId7"/>
    <p:sldId id="296" r:id="rId8"/>
    <p:sldId id="261" r:id="rId9"/>
    <p:sldId id="289" r:id="rId10"/>
    <p:sldId id="266" r:id="rId11"/>
    <p:sldId id="268" r:id="rId12"/>
    <p:sldId id="269" r:id="rId13"/>
    <p:sldId id="300" r:id="rId14"/>
    <p:sldId id="270" r:id="rId15"/>
    <p:sldId id="297" r:id="rId16"/>
    <p:sldId id="272" r:id="rId17"/>
    <p:sldId id="274" r:id="rId18"/>
    <p:sldId id="275" r:id="rId19"/>
    <p:sldId id="276" r:id="rId20"/>
    <p:sldId id="277" r:id="rId21"/>
    <p:sldId id="278" r:id="rId22"/>
    <p:sldId id="292" r:id="rId23"/>
    <p:sldId id="279" r:id="rId24"/>
    <p:sldId id="280" r:id="rId25"/>
    <p:sldId id="281" r:id="rId26"/>
    <p:sldId id="284" r:id="rId27"/>
    <p:sldId id="283" r:id="rId28"/>
    <p:sldId id="298" r:id="rId29"/>
    <p:sldId id="299" r:id="rId30"/>
  </p:sldIdLst>
  <p:sldSz cx="9144000" cy="6858000" type="screen4x3"/>
  <p:notesSz cx="6769100" cy="9906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200" i="1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200" i="1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200" i="1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200" i="1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200" i="1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5pPr>
    <a:lvl6pPr marL="2286000" algn="l" defTabSz="914400" rtl="0" eaLnBrk="1" latinLnBrk="0" hangingPunct="1">
      <a:defRPr kumimoji="1" sz="1200" i="1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6pPr>
    <a:lvl7pPr marL="2743200" algn="l" defTabSz="914400" rtl="0" eaLnBrk="1" latinLnBrk="0" hangingPunct="1">
      <a:defRPr kumimoji="1" sz="1200" i="1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7pPr>
    <a:lvl8pPr marL="3200400" algn="l" defTabSz="914400" rtl="0" eaLnBrk="1" latinLnBrk="0" hangingPunct="1">
      <a:defRPr kumimoji="1" sz="1200" i="1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8pPr>
    <a:lvl9pPr marL="3657600" algn="l" defTabSz="914400" rtl="0" eaLnBrk="1" latinLnBrk="0" hangingPunct="1">
      <a:defRPr kumimoji="1" sz="1200" i="1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000066"/>
    <a:srgbClr val="FFFF00"/>
    <a:srgbClr val="CC0099"/>
    <a:srgbClr val="FF505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1346EA-B8A6-4137-A3AB-49CE4CFE95AC}" v="10" dt="2020-02-18T15:36:48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5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79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764" y="-78"/>
      </p:cViewPr>
      <p:guideLst>
        <p:guide orient="horz" pos="3120"/>
        <p:guide pos="2132"/>
      </p:guideLst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11.xml" Id="rId13" /><Relationship Type="http://schemas.openxmlformats.org/officeDocument/2006/relationships/slide" Target="slides/slide16.xml" Id="rId18" /><Relationship Type="http://schemas.openxmlformats.org/officeDocument/2006/relationships/slide" Target="slides/slide24.xml" Id="rId26" /><Relationship Type="http://schemas.openxmlformats.org/officeDocument/2006/relationships/slide" Target="slides/slide19.xml" Id="rId21" /><Relationship Type="http://schemas.openxmlformats.org/officeDocument/2006/relationships/viewProps" Target="viewProps.xml" Id="rId34" /><Relationship Type="http://schemas.openxmlformats.org/officeDocument/2006/relationships/slide" Target="slides/slide5.xml" Id="rId7" /><Relationship Type="http://schemas.openxmlformats.org/officeDocument/2006/relationships/slide" Target="slides/slide10.xml" Id="rId12" /><Relationship Type="http://schemas.openxmlformats.org/officeDocument/2006/relationships/slide" Target="slides/slide15.xml" Id="rId17" /><Relationship Type="http://schemas.openxmlformats.org/officeDocument/2006/relationships/slide" Target="slides/slide23.xml" Id="rId25" /><Relationship Type="http://schemas.openxmlformats.org/officeDocument/2006/relationships/presProps" Target="presProps.xml" Id="rId33" /><Relationship Type="http://schemas.microsoft.com/office/2015/10/relationships/revisionInfo" Target="revisionInfo.xml" Id="rId38" /><Relationship Type="http://schemas.openxmlformats.org/officeDocument/2006/relationships/slideMaster" Target="slideMasters/slideMaster2.xml" Id="rId2" /><Relationship Type="http://schemas.openxmlformats.org/officeDocument/2006/relationships/slide" Target="slides/slide14.xml" Id="rId16" /><Relationship Type="http://schemas.openxmlformats.org/officeDocument/2006/relationships/slide" Target="slides/slide18.xml" Id="rId20" /><Relationship Type="http://schemas.openxmlformats.org/officeDocument/2006/relationships/slide" Target="slides/slide27.xml" Id="rId29" /><Relationship Type="http://schemas.openxmlformats.org/officeDocument/2006/relationships/slideMaster" Target="slideMasters/slideMaster1.xml" Id="rId1" /><Relationship Type="http://schemas.openxmlformats.org/officeDocument/2006/relationships/slide" Target="slides/slide4.xml" Id="rId6" /><Relationship Type="http://schemas.openxmlformats.org/officeDocument/2006/relationships/slide" Target="slides/slide9.xml" Id="rId11" /><Relationship Type="http://schemas.openxmlformats.org/officeDocument/2006/relationships/slide" Target="slides/slide22.xml" Id="rId24" /><Relationship Type="http://schemas.openxmlformats.org/officeDocument/2006/relationships/handoutMaster" Target="handoutMasters/handoutMaster1.xml" Id="rId32" /><Relationship Type="http://schemas.openxmlformats.org/officeDocument/2006/relationships/slide" Target="slides/slide3.xml" Id="rId5" /><Relationship Type="http://schemas.openxmlformats.org/officeDocument/2006/relationships/slide" Target="slides/slide13.xml" Id="rId15" /><Relationship Type="http://schemas.openxmlformats.org/officeDocument/2006/relationships/slide" Target="slides/slide21.xml" Id="rId23" /><Relationship Type="http://schemas.openxmlformats.org/officeDocument/2006/relationships/slide" Target="slides/slide26.xml" Id="rId28" /><Relationship Type="http://schemas.openxmlformats.org/officeDocument/2006/relationships/tableStyles" Target="tableStyles.xml" Id="rId36" /><Relationship Type="http://schemas.openxmlformats.org/officeDocument/2006/relationships/slide" Target="slides/slide8.xml" Id="rId10" /><Relationship Type="http://schemas.openxmlformats.org/officeDocument/2006/relationships/slide" Target="slides/slide17.xml" Id="rId19" /><Relationship Type="http://schemas.openxmlformats.org/officeDocument/2006/relationships/notesMaster" Target="notesMasters/notesMaster1.xml" Id="rId31" /><Relationship Type="http://schemas.openxmlformats.org/officeDocument/2006/relationships/slide" Target="slides/slide2.xml" Id="rId4" /><Relationship Type="http://schemas.openxmlformats.org/officeDocument/2006/relationships/slide" Target="slides/slide7.xml" Id="rId9" /><Relationship Type="http://schemas.openxmlformats.org/officeDocument/2006/relationships/slide" Target="slides/slide12.xml" Id="rId14" /><Relationship Type="http://schemas.openxmlformats.org/officeDocument/2006/relationships/slide" Target="slides/slide20.xml" Id="rId22" /><Relationship Type="http://schemas.openxmlformats.org/officeDocument/2006/relationships/slide" Target="slides/slide25.xml" Id="rId27" /><Relationship Type="http://schemas.openxmlformats.org/officeDocument/2006/relationships/slide" Target="slides/slide28.xml" Id="rId30" /><Relationship Type="http://schemas.openxmlformats.org/officeDocument/2006/relationships/theme" Target="theme/theme1.xml" Id="rId35" /><Relationship Type="http://schemas.openxmlformats.org/officeDocument/2006/relationships/slide" Target="slides/slide6.xml" Id="rId8" /><Relationship Type="http://schemas.openxmlformats.org/officeDocument/2006/relationships/slide" Target="slides/slide1.xml" Id="rId3" 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9.xml"/><Relationship Id="rId2" Type="http://schemas.openxmlformats.org/officeDocument/2006/relationships/slide" Target="slides/slide8.xml"/><Relationship Id="rId1" Type="http://schemas.openxmlformats.org/officeDocument/2006/relationships/slide" Target="slides/slide7.xml"/><Relationship Id="rId4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i="0"/>
            </a:lvl1pPr>
          </a:lstStyle>
          <a:p>
            <a:endParaRPr lang="en-US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400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i="0"/>
            </a:lvl1pPr>
          </a:lstStyle>
          <a:p>
            <a:endParaRPr lang="en-US" altLang="zh-TW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i="0"/>
            </a:lvl1pPr>
          </a:lstStyle>
          <a:p>
            <a:endParaRPr lang="en-US" altLang="zh-TW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400" y="941070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i="0"/>
            </a:lvl1pPr>
          </a:lstStyle>
          <a:p>
            <a:fld id="{1D83FD29-1B48-4801-8396-1F954D50D53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5687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i="0"/>
            </a:lvl1pPr>
          </a:lstStyle>
          <a:p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400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i="0"/>
            </a:lvl1pPr>
          </a:lstStyle>
          <a:p>
            <a:endParaRPr lang="en-US" altLang="zh-TW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80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705350"/>
            <a:ext cx="496570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i="0"/>
            </a:lvl1pPr>
          </a:lstStyle>
          <a:p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400" y="941070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i="0"/>
            </a:lvl1pPr>
          </a:lstStyle>
          <a:p>
            <a:fld id="{E55815D6-B68C-4D1A-BE67-7BC29B0A847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7287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3D66E26A-C15A-4348-852D-6847A8725397}" type="slidenum">
              <a:rPr lang="en-US" altLang="zh-TW" i="0"/>
              <a:pPr eaLnBrk="1" hangingPunct="1"/>
              <a:t>1</a:t>
            </a:fld>
            <a:endParaRPr lang="en-US" altLang="zh-TW" i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3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CSE, HKUST   Slide </a:t>
            </a:r>
            <a:fld id="{4A09944E-2A80-4985-BF06-E62737912543}" type="slidenum">
              <a:rPr lang="en-US" altLang="zh-TW"/>
              <a:pPr/>
              <a:t>‹#›</a:t>
            </a:fld>
            <a:endParaRPr lang="en-US" altLang="zh-TW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9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 CSE, HKUST   Slide </a:t>
            </a:r>
            <a:fld id="{474ECCA3-2792-45A7-AA8D-A8059C3C9EF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769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181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181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CSE, HKUST   Slide </a:t>
            </a:r>
            <a:fld id="{601E6B4E-1A92-456C-8D98-A84B21E546B0}" type="slidenum">
              <a:rPr lang="en-US" altLang="zh-TW"/>
              <a:pPr/>
              <a:t>‹#›</a:t>
            </a:fld>
            <a:endParaRPr lang="en-US" altLang="zh-TW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882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CSE, HKUST   Slide </a:t>
            </a:r>
            <a:fld id="{5AFA03B5-18BA-48C9-807C-4CBF067AADAB}" type="slidenum">
              <a:rPr lang="en-US" altLang="zh-TW"/>
              <a:pPr/>
              <a:t>‹#›</a:t>
            </a:fld>
            <a:endParaRPr lang="en-US" altLang="zh-TW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273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A88504-9BB7-48EB-BFD0-A42327E78CF2}" type="datetimeFigureOut">
              <a:rPr lang="en-US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59C6B-4C1A-4B59-827C-2442CEF9B5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59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683603-A273-4D11-9280-6C60494C5E39}" type="datetimeFigureOut">
              <a:rPr lang="en-US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F2D32B-9572-448E-A93A-525F379C3A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59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3B080-B233-4092-AF35-144A96CD4C2A}" type="datetimeFigureOut">
              <a:rPr lang="en-US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7E654E-4697-4AE9-BED8-BCAEACF9EF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28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A36860-39EE-4F43-90F0-261C666164E2}" type="datetimeFigureOut">
              <a:rPr lang="en-US"/>
              <a:pPr/>
              <a:t>2/18/2020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6E26E6-CE69-44B7-ACF2-BD97E27D26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58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FE2CC9-235C-4DDD-856C-F5162A9964AA}" type="datetimeFigureOut">
              <a:rPr lang="en-US"/>
              <a:pPr/>
              <a:t>2/18/2020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F9C922-3D61-414E-93D8-EBFB99DEEF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283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A9BC8F-27C2-4693-9817-D54E653300CC}" type="datetimeFigureOut">
              <a:rPr lang="en-US"/>
              <a:pPr/>
              <a:t>2/18/2020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4D96A7-C81F-4E14-9589-2E203EB824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175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F4FF26-A678-42B8-85A1-A970ED41744F}" type="datetimeFigureOut">
              <a:rPr lang="en-US"/>
              <a:pPr/>
              <a:t>2/18/2020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84353C-2041-4084-AF7D-4B83A748E5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CSE, HKUST   Slide </a:t>
            </a:r>
            <a:fld id="{70E02954-E8D2-47E9-A1CC-83B35845009E}" type="slidenum">
              <a:rPr lang="en-US" altLang="zh-TW"/>
              <a:pPr/>
              <a:t>‹#›</a:t>
            </a:fld>
            <a:endParaRPr lang="en-US" altLang="zh-TW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1313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A10B46-E7A7-4C9E-8880-7AE66872C384}" type="datetimeFigureOut">
              <a:rPr lang="en-US"/>
              <a:pPr/>
              <a:t>2/18/2020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389864-8178-4BC8-A57A-E8AACD0B29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81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428AB5-7A21-4DE1-B592-A8911C35564A}" type="datetimeFigureOut">
              <a:rPr lang="en-US"/>
              <a:pPr/>
              <a:t>2/18/2020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4C0045-C568-47F9-8A04-178CF07B80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104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48A713-195F-4286-9418-6F35EA6FB41B}" type="datetimeFigureOut">
              <a:rPr lang="en-US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C7807-6C86-43D4-AE85-F775141B18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428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E308ED-86DA-4617-85D6-3B666AF7C686}" type="datetimeFigureOut">
              <a:rPr lang="en-US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9D7AAA-3B46-4034-86EF-8C0120470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8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CSE, HKUST   Slide </a:t>
            </a:r>
            <a:fld id="{F47669C1-D8E7-4F8C-8AD8-8EE158DF26E9}" type="slidenum">
              <a:rPr lang="en-US" altLang="zh-TW"/>
              <a:pPr/>
              <a:t>‹#›</a:t>
            </a:fld>
            <a:endParaRPr lang="en-US" altLang="zh-TW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05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 CSE, HKUST   Slide </a:t>
            </a:r>
            <a:fld id="{4203C082-B06C-475C-9579-ADA82245797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912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 CSE, HKUST   Slide </a:t>
            </a:r>
            <a:fld id="{CCA1B359-8F83-4B87-A328-44C8A674A8F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6334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CSE, HKUST   Slide </a:t>
            </a:r>
            <a:fld id="{8EE00CF8-1AD2-4374-A5AD-742C3F4AC4B7}" type="slidenum">
              <a:rPr lang="en-US" altLang="zh-TW"/>
              <a:pPr/>
              <a:t>‹#›</a:t>
            </a:fld>
            <a:endParaRPr lang="en-US" altLang="zh-TW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088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 CSE, HKUST   Slide </a:t>
            </a:r>
            <a:fld id="{5D2C8414-DAC8-4492-A30F-5D61ACD7931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558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 CSE, HKUST   Slide </a:t>
            </a:r>
            <a:fld id="{2958F833-C3F5-4B31-9546-191021C9A1F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264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CSE, HKUST   Slide </a:t>
            </a:r>
            <a:fld id="{E3E59D48-F523-4A7B-93D5-FD5C12CF9DDA}" type="slidenum">
              <a:rPr lang="en-US" altLang="zh-TW"/>
              <a:pPr/>
              <a:t>‹#›</a:t>
            </a:fld>
            <a:endParaRPr lang="en-US" altLang="zh-TW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76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 i="0">
                <a:solidFill>
                  <a:schemeClr val="accent2"/>
                </a:solidFill>
              </a:defRPr>
            </a:lvl1pPr>
          </a:lstStyle>
          <a:p>
            <a:r>
              <a:rPr lang="en-US" altLang="zh-TW"/>
              <a:t>CSE, HKUST   Slide </a:t>
            </a:r>
            <a:fld id="{1BF2138E-3EB5-4F71-B33D-83179B90B96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PMingLiU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PMingLiU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PMingLiU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PMingLiU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PMingLiU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AvantGarde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56C0017A-7389-4225-B0B2-12A791FDA5AB}" type="datetimeFigureOut">
              <a:rPr lang="en-US"/>
              <a:pPr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898989"/>
                </a:solidFill>
              </a:defRPr>
            </a:lvl1pPr>
          </a:lstStyle>
          <a:p>
            <a:fld id="{914E9F64-7937-47B8-BBE5-F23B08561A9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PMingLiU" pitchFamily="18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PMingLiU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PMingLiU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PMingLiU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PMingLiU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PMingLiU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PMingLiU" pitchFamily="18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x.cs.yale.edu/avi/db-book/" TargetMode="External"/><Relationship Id="rId2" Type="http://schemas.openxmlformats.org/officeDocument/2006/relationships/hyperlink" Target="http://course.cse.ust.hk/comp3311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.wisc.edu/~dbbook/" TargetMode="External"/><Relationship Id="rId4" Type="http://schemas.openxmlformats.org/officeDocument/2006/relationships/hyperlink" Target="http://www.pdbmbook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277982"/>
            <a:ext cx="7772400" cy="1143000"/>
          </a:xfrm>
          <a:solidFill>
            <a:srgbClr val="CCFFCC"/>
          </a:solidFill>
          <a:effectLst>
            <a:outerShdw dist="135003" dir="2928844" algn="ctr" rotWithShape="0">
              <a:schemeClr val="accent1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dirty="0">
                <a:hlinkClick r:id="" action="ppaction://noaction">
                  <a:snd r:embed="rId3" name="TYPE.WAV"/>
                </a:hlinkClick>
              </a:rPr>
              <a:t>COMP 3311 </a:t>
            </a:r>
            <a:r>
              <a:rPr lang="en-US" altLang="zh-TW">
                <a:hlinkClick r:id="" action="ppaction://noaction">
                  <a:snd r:embed="rId3" name="TYPE.WAV"/>
                </a:hlinkClick>
              </a:rPr>
              <a:t>Spring 2020</a:t>
            </a:r>
            <a:br>
              <a:rPr lang="en-US" altLang="zh-TW" dirty="0">
                <a:hlinkClick r:id="" action="ppaction://noaction">
                  <a:snd r:embed="rId3" name="TYPE.WAV"/>
                </a:hlinkClick>
              </a:rPr>
            </a:br>
            <a:r>
              <a:rPr lang="en-US" altLang="zh-TW" dirty="0">
                <a:hlinkClick r:id="" action="ppaction://noaction">
                  <a:snd r:embed="rId3" name="TYPE.WAV"/>
                </a:hlinkClick>
              </a:rPr>
              <a:t> Database Management Systems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27150" y="3532188"/>
            <a:ext cx="6513513" cy="1479550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TW" sz="3200" dirty="0">
                <a:solidFill>
                  <a:srgbClr val="FF5050"/>
                </a:solidFill>
              </a:rPr>
              <a:t>Introduction</a:t>
            </a:r>
          </a:p>
          <a:p>
            <a:pPr marL="457200" indent="-457200" eaLnBrk="1" hangingPunct="1">
              <a:lnSpc>
                <a:spcPct val="80000"/>
              </a:lnSpc>
            </a:pPr>
            <a:endParaRPr lang="en-US" altLang="zh-TW" sz="3200" dirty="0"/>
          </a:p>
          <a:p>
            <a:pPr marL="457200" indent="-457200" eaLnBrk="1" hangingPunct="1">
              <a:lnSpc>
                <a:spcPct val="80000"/>
              </a:lnSpc>
            </a:pPr>
            <a:endParaRPr lang="en-US" altLang="zh-TW" sz="1400" dirty="0"/>
          </a:p>
          <a:p>
            <a:pPr marL="457200" indent="-457200" eaLnBrk="1" hangingPunct="1">
              <a:lnSpc>
                <a:spcPct val="80000"/>
              </a:lnSpc>
            </a:pPr>
            <a:endParaRPr lang="en-US" altLang="zh-TW" sz="1400" dirty="0"/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5BD601A3-7E57-4001-879A-D48F087F5AC9}" type="slidenum">
              <a:rPr lang="en-US" altLang="zh-TW" sz="1400" i="0">
                <a:solidFill>
                  <a:schemeClr val="accent2"/>
                </a:solidFill>
              </a:rPr>
              <a:pPr eaLnBrk="1" hangingPunct="1"/>
              <a:t>1</a:t>
            </a:fld>
            <a:endParaRPr lang="en-US" altLang="zh-TW" sz="1400" b="0" i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62000"/>
          </a:xfrm>
          <a:solidFill>
            <a:schemeClr val="accent1"/>
          </a:solidFill>
          <a:effectLst>
            <a:outerShdw dist="165100" dir="1357192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>
                <a:latin typeface="Tahoma" pitchFamily="34" charset="0"/>
              </a:rPr>
              <a:t>Three Levels of Abstraction</a:t>
            </a: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5021DDCE-5A0B-46AF-91D3-90C2BBC907E8}" type="slidenum">
              <a:rPr lang="en-US" altLang="zh-TW" sz="1400" i="0">
                <a:solidFill>
                  <a:schemeClr val="accent2"/>
                </a:solidFill>
              </a:rPr>
              <a:pPr eaLnBrk="1" hangingPunct="1"/>
              <a:t>10</a:t>
            </a:fld>
            <a:endParaRPr lang="en-US" altLang="zh-TW" sz="1400" b="0" i="0"/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914400" y="1981200"/>
            <a:ext cx="693420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400" i="0"/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1219200" y="26670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i="0"/>
              <a:t>view 1</a:t>
            </a: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2971800" y="2667000"/>
            <a:ext cx="1219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i="0"/>
              <a:t>view 2</a:t>
            </a: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4800600" y="2743200"/>
            <a:ext cx="1174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i="0"/>
              <a:t>..……...</a:t>
            </a:r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6324600" y="2667000"/>
            <a:ext cx="1219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i="0"/>
              <a:t>view n</a:t>
            </a:r>
          </a:p>
        </p:txBody>
      </p:sp>
      <p:sp>
        <p:nvSpPr>
          <p:cNvPr id="92168" name="Line 8"/>
          <p:cNvSpPr>
            <a:spLocks noChangeShapeType="1"/>
          </p:cNvSpPr>
          <p:nvPr/>
        </p:nvSpPr>
        <p:spPr bwMode="auto">
          <a:xfrm>
            <a:off x="4191000" y="3581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3505200" y="4191000"/>
            <a:ext cx="1524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i="0"/>
              <a:t>Logical </a:t>
            </a:r>
          </a:p>
          <a:p>
            <a:pPr algn="ctr"/>
            <a:r>
              <a:rPr lang="en-US" altLang="zh-TW" sz="2000" i="0"/>
              <a:t>view</a:t>
            </a:r>
            <a:endParaRPr lang="en-US" altLang="zh-TW" sz="2400" i="0"/>
          </a:p>
        </p:txBody>
      </p:sp>
      <p:sp>
        <p:nvSpPr>
          <p:cNvPr id="92170" name="Line 10"/>
          <p:cNvSpPr>
            <a:spLocks noChangeShapeType="1"/>
          </p:cNvSpPr>
          <p:nvPr/>
        </p:nvSpPr>
        <p:spPr bwMode="auto">
          <a:xfrm>
            <a:off x="4191000" y="4876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1" name="Rectangle 11"/>
          <p:cNvSpPr>
            <a:spLocks noChangeArrowheads="1"/>
          </p:cNvSpPr>
          <p:nvPr/>
        </p:nvSpPr>
        <p:spPr bwMode="auto">
          <a:xfrm>
            <a:off x="3505200" y="5410200"/>
            <a:ext cx="1524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i="0"/>
              <a:t>Physical</a:t>
            </a:r>
          </a:p>
          <a:p>
            <a:pPr algn="ctr"/>
            <a:r>
              <a:rPr lang="en-US" altLang="zh-TW" sz="2000" i="0"/>
              <a:t> view</a:t>
            </a:r>
            <a:endParaRPr lang="en-US" altLang="zh-TW" sz="2400" i="0"/>
          </a:p>
        </p:txBody>
      </p:sp>
      <p:grpSp>
        <p:nvGrpSpPr>
          <p:cNvPr id="23565" name="Group 12"/>
          <p:cNvGrpSpPr>
            <a:grpSpLocks/>
          </p:cNvGrpSpPr>
          <p:nvPr/>
        </p:nvGrpSpPr>
        <p:grpSpPr bwMode="auto">
          <a:xfrm>
            <a:off x="1203325" y="2251075"/>
            <a:ext cx="7215188" cy="3697288"/>
            <a:chOff x="758" y="1418"/>
            <a:chExt cx="4545" cy="2329"/>
          </a:xfrm>
        </p:grpSpPr>
        <p:sp>
          <p:nvSpPr>
            <p:cNvPr id="23566" name="Text Box 13"/>
            <p:cNvSpPr txBox="1">
              <a:spLocks noChangeArrowheads="1"/>
            </p:cNvSpPr>
            <p:nvPr/>
          </p:nvSpPr>
          <p:spPr bwMode="auto">
            <a:xfrm>
              <a:off x="758" y="1418"/>
              <a:ext cx="730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1pPr>
              <a:lvl2pPr marL="742950" indent="-28575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2pPr>
              <a:lvl3pPr marL="1143000" indent="-22860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3pPr>
              <a:lvl4pPr marL="1600200" indent="-22860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4pPr>
              <a:lvl5pPr marL="2057400" indent="-22860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en-US" altLang="zh-TW" sz="2400" i="0" dirty="0">
                  <a:solidFill>
                    <a:srgbClr val="FFC000"/>
                  </a:solidFill>
                </a:rPr>
                <a:t>ARR</a:t>
              </a:r>
            </a:p>
          </p:txBody>
        </p:sp>
        <p:sp>
          <p:nvSpPr>
            <p:cNvPr id="23567" name="Text Box 14"/>
            <p:cNvSpPr txBox="1">
              <a:spLocks noChangeArrowheads="1"/>
            </p:cNvSpPr>
            <p:nvPr/>
          </p:nvSpPr>
          <p:spPr bwMode="auto">
            <a:xfrm>
              <a:off x="1776" y="1440"/>
              <a:ext cx="889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1pPr>
              <a:lvl2pPr marL="742950" indent="-28575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2pPr>
              <a:lvl3pPr marL="1143000" indent="-22860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3pPr>
              <a:lvl4pPr marL="1600200" indent="-22860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4pPr>
              <a:lvl5pPr marL="2057400" indent="-22860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en-US" altLang="zh-TW" sz="2400" i="0" dirty="0">
                  <a:solidFill>
                    <a:srgbClr val="FFC000"/>
                  </a:solidFill>
                </a:rPr>
                <a:t>CSE </a:t>
              </a:r>
              <a:r>
                <a:rPr lang="en-US" altLang="zh-TW" sz="2400" i="0" dirty="0" err="1">
                  <a:solidFill>
                    <a:srgbClr val="FFC000"/>
                  </a:solidFill>
                </a:rPr>
                <a:t>Dept</a:t>
              </a:r>
              <a:endParaRPr lang="en-US" altLang="zh-TW" sz="2400" i="0" dirty="0">
                <a:solidFill>
                  <a:srgbClr val="FFC000"/>
                </a:solidFill>
              </a:endParaRPr>
            </a:p>
          </p:txBody>
        </p:sp>
        <p:sp>
          <p:nvSpPr>
            <p:cNvPr id="23568" name="Text Box 15"/>
            <p:cNvSpPr txBox="1">
              <a:spLocks noChangeArrowheads="1"/>
            </p:cNvSpPr>
            <p:nvPr/>
          </p:nvSpPr>
          <p:spPr bwMode="auto">
            <a:xfrm>
              <a:off x="3936" y="1440"/>
              <a:ext cx="1367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1pPr>
              <a:lvl2pPr marL="742950" indent="-28575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2pPr>
              <a:lvl3pPr marL="1143000" indent="-22860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3pPr>
              <a:lvl4pPr marL="1600200" indent="-22860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4pPr>
              <a:lvl5pPr marL="2057400" indent="-22860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en-US" altLang="zh-TW" sz="2400" i="0" dirty="0">
                  <a:solidFill>
                    <a:srgbClr val="FFC000"/>
                  </a:solidFill>
                </a:rPr>
                <a:t>Financial Office</a:t>
              </a:r>
            </a:p>
          </p:txBody>
        </p:sp>
        <p:sp>
          <p:nvSpPr>
            <p:cNvPr id="23569" name="Text Box 16"/>
            <p:cNvSpPr txBox="1">
              <a:spLocks noChangeArrowheads="1"/>
            </p:cNvSpPr>
            <p:nvPr/>
          </p:nvSpPr>
          <p:spPr bwMode="auto">
            <a:xfrm>
              <a:off x="3360" y="2688"/>
              <a:ext cx="1465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1pPr>
              <a:lvl2pPr marL="742950" indent="-28575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2pPr>
              <a:lvl3pPr marL="1143000" indent="-22860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3pPr>
              <a:lvl4pPr marL="1600200" indent="-22860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4pPr>
              <a:lvl5pPr marL="2057400" indent="-22860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en-US" altLang="zh-TW" sz="2400" i="0" dirty="0">
                  <a:solidFill>
                    <a:srgbClr val="FFC000"/>
                  </a:solidFill>
                </a:rPr>
                <a:t>HKUST database</a:t>
              </a:r>
            </a:p>
          </p:txBody>
        </p:sp>
        <p:sp>
          <p:nvSpPr>
            <p:cNvPr id="23570" name="Text Box 17"/>
            <p:cNvSpPr txBox="1">
              <a:spLocks noChangeArrowheads="1"/>
            </p:cNvSpPr>
            <p:nvPr/>
          </p:nvSpPr>
          <p:spPr bwMode="auto">
            <a:xfrm>
              <a:off x="3408" y="3456"/>
              <a:ext cx="1666" cy="29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1pPr>
              <a:lvl2pPr marL="742950" indent="-28575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2pPr>
              <a:lvl3pPr marL="1143000" indent="-22860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3pPr>
              <a:lvl4pPr marL="1600200" indent="-22860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4pPr>
              <a:lvl5pPr marL="2057400" indent="-22860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en-US" altLang="zh-TW" sz="2400" i="0" dirty="0">
                  <a:solidFill>
                    <a:srgbClr val="FFC000"/>
                  </a:solidFill>
                </a:rPr>
                <a:t>Files on disks/cloud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62000"/>
          </a:xfrm>
          <a:solidFill>
            <a:schemeClr val="accent1"/>
          </a:solidFill>
          <a:effectLst>
            <a:outerShdw dist="165100" dir="1357192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>
                <a:latin typeface="Tahoma" pitchFamily="34" charset="0"/>
              </a:rPr>
              <a:t>Three Levels of Abstraction (cont.)</a:t>
            </a:r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6A26CD5C-FCA4-466D-AA17-9C96FA8DE221}" type="slidenum">
              <a:rPr lang="en-US" altLang="zh-TW" sz="1400" i="0">
                <a:solidFill>
                  <a:schemeClr val="accent2"/>
                </a:solidFill>
              </a:rPr>
              <a:pPr eaLnBrk="1" hangingPunct="1"/>
              <a:t>11</a:t>
            </a:fld>
            <a:endParaRPr lang="en-US" altLang="zh-TW" sz="1400" b="0" i="0"/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808038" y="1581150"/>
            <a:ext cx="7602537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0188" indent="-230188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509588" indent="-1651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TW" sz="2000" dirty="0">
                <a:solidFill>
                  <a:srgbClr val="FF5050"/>
                </a:solidFill>
                <a:latin typeface="AvantGarde" pitchFamily="34" charset="0"/>
              </a:rPr>
              <a:t>Physical level:</a:t>
            </a:r>
            <a:r>
              <a:rPr lang="en-US" altLang="zh-TW" sz="2000" i="0" dirty="0">
                <a:latin typeface="AvantGarde" pitchFamily="34" charset="0"/>
              </a:rPr>
              <a:t> describe how a record is stored on disks.</a:t>
            </a:r>
          </a:p>
          <a:p>
            <a:pPr lvl="1" eaLnBrk="1" hangingPunct="1">
              <a:buFontTx/>
              <a:buChar char="•"/>
            </a:pPr>
            <a:r>
              <a:rPr lang="en-US" altLang="zh-TW" sz="1800" i="0" dirty="0">
                <a:latin typeface="AvantGarde" pitchFamily="34" charset="0"/>
              </a:rPr>
              <a:t>e.g., “Divide the customer records into 3 partitions and store them on disks 1, 2 and 3.”</a:t>
            </a:r>
          </a:p>
          <a:p>
            <a:pPr lvl="1" eaLnBrk="1" hangingPunct="1">
              <a:buFontTx/>
              <a:buChar char="•"/>
            </a:pPr>
            <a:endParaRPr lang="en-US" altLang="zh-TW" sz="1800" i="0" dirty="0">
              <a:latin typeface="AvantGarde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zh-TW" sz="2000" dirty="0">
                <a:solidFill>
                  <a:srgbClr val="FF5050"/>
                </a:solidFill>
                <a:latin typeface="AvantGarde" pitchFamily="34" charset="0"/>
              </a:rPr>
              <a:t>Logical level:</a:t>
            </a:r>
            <a:r>
              <a:rPr lang="en-US" altLang="zh-TW" sz="2000" i="0" dirty="0">
                <a:latin typeface="AvantGarde" pitchFamily="34" charset="0"/>
              </a:rPr>
              <a:t> describe how data are structured in database, and the relationships among the data. Similar to defining a record type in a textbook programming language:</a:t>
            </a:r>
            <a:br>
              <a:rPr lang="en-US" altLang="zh-TW" sz="2000" i="0" dirty="0">
                <a:latin typeface="AvantGarde" pitchFamily="34" charset="0"/>
              </a:rPr>
            </a:br>
            <a:r>
              <a:rPr lang="en-US" altLang="zh-TW" sz="1800" i="0" dirty="0">
                <a:solidFill>
                  <a:schemeClr val="accent2"/>
                </a:solidFill>
                <a:latin typeface="GungsuhChe" pitchFamily="49" charset="-127"/>
              </a:rPr>
              <a:t>Type customer = record</a:t>
            </a:r>
          </a:p>
          <a:p>
            <a:pPr lvl="3" eaLnBrk="1" hangingPunct="1">
              <a:buClr>
                <a:srgbClr val="FF5050"/>
              </a:buClr>
              <a:buFont typeface="Monotype Sorts" pitchFamily="2" charset="2"/>
              <a:buNone/>
            </a:pPr>
            <a:r>
              <a:rPr lang="en-US" altLang="zh-TW" sz="1800" i="0" dirty="0">
                <a:solidFill>
                  <a:schemeClr val="accent2"/>
                </a:solidFill>
                <a:latin typeface="GungsuhChe" pitchFamily="49" charset="-127"/>
              </a:rPr>
              <a:t>name: string;</a:t>
            </a:r>
          </a:p>
          <a:p>
            <a:pPr lvl="3" eaLnBrk="1" hangingPunct="1">
              <a:buClr>
                <a:srgbClr val="FF5050"/>
              </a:buClr>
              <a:buFont typeface="Monotype Sorts" pitchFamily="2" charset="2"/>
              <a:buNone/>
            </a:pPr>
            <a:r>
              <a:rPr lang="en-US" altLang="zh-TW" sz="1800" i="0" dirty="0">
                <a:solidFill>
                  <a:schemeClr val="accent2"/>
                </a:solidFill>
                <a:latin typeface="GungsuhChe" pitchFamily="49" charset="-127"/>
              </a:rPr>
              <a:t>street: string;</a:t>
            </a:r>
          </a:p>
          <a:p>
            <a:pPr lvl="3" eaLnBrk="1" hangingPunct="1">
              <a:buClr>
                <a:srgbClr val="FF5050"/>
              </a:buClr>
              <a:buFont typeface="Monotype Sorts" pitchFamily="2" charset="2"/>
              <a:buNone/>
            </a:pPr>
            <a:r>
              <a:rPr lang="en-US" altLang="zh-TW" sz="1800" i="0" dirty="0">
                <a:solidFill>
                  <a:schemeClr val="accent2"/>
                </a:solidFill>
                <a:latin typeface="GungsuhChe" pitchFamily="49" charset="-127"/>
              </a:rPr>
              <a:t>city: integer; end;</a:t>
            </a:r>
          </a:p>
          <a:p>
            <a:pPr lvl="3" eaLnBrk="1" hangingPunct="1">
              <a:buClr>
                <a:srgbClr val="FF5050"/>
              </a:buClr>
              <a:buFont typeface="Monotype Sorts" pitchFamily="2" charset="2"/>
              <a:buNone/>
            </a:pPr>
            <a:endParaRPr lang="en-US" altLang="zh-TW" sz="1800" i="0" dirty="0">
              <a:solidFill>
                <a:schemeClr val="accent2"/>
              </a:solidFill>
              <a:latin typeface="GungsuhChe" pitchFamily="49" charset="-127"/>
            </a:endParaRPr>
          </a:p>
          <a:p>
            <a:pPr eaLnBrk="1" hangingPunct="1">
              <a:buFontTx/>
              <a:buChar char="•"/>
            </a:pPr>
            <a:r>
              <a:rPr lang="en-US" altLang="zh-TW" sz="2000" dirty="0">
                <a:solidFill>
                  <a:srgbClr val="FF5050"/>
                </a:solidFill>
                <a:latin typeface="AvantGarde" pitchFamily="34" charset="0"/>
              </a:rPr>
              <a:t>View level: </a:t>
            </a:r>
            <a:r>
              <a:rPr lang="en-US" altLang="zh-TW" sz="2000" i="0" dirty="0">
                <a:latin typeface="AvantGarde" pitchFamily="34" charset="0"/>
              </a:rPr>
              <a:t>Define a subset of the database for a particular application. Views can hide information (e.g. salary) for security purposes or add information (e.g., age).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3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62000"/>
          </a:xfrm>
          <a:solidFill>
            <a:schemeClr val="accent1"/>
          </a:solidFill>
          <a:effectLst>
            <a:outerShdw dist="165100" dir="1357192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>
                <a:latin typeface="Tahoma" pitchFamily="34" charset="0"/>
              </a:rPr>
              <a:t>Three Levels of Abstraction (cont.)</a:t>
            </a:r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6A26CD5C-FCA4-466D-AA17-9C96FA8DE221}" type="slidenum">
              <a:rPr lang="en-US" altLang="zh-TW" sz="1400" i="0">
                <a:solidFill>
                  <a:schemeClr val="accent2"/>
                </a:solidFill>
              </a:rPr>
              <a:pPr eaLnBrk="1" hangingPunct="1"/>
              <a:t>12</a:t>
            </a:fld>
            <a:endParaRPr lang="en-US" altLang="zh-TW" sz="1400" b="0" i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879" y="1480379"/>
            <a:ext cx="6464479" cy="4697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2603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  <a:effectLst>
            <a:outerShdw dist="172739" dir="2161642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>
                <a:latin typeface="Tahoma" pitchFamily="34" charset="0"/>
              </a:rPr>
              <a:t>Instances and Schemas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470400"/>
          </a:xfrm>
        </p:spPr>
        <p:txBody>
          <a:bodyPr/>
          <a:lstStyle/>
          <a:p>
            <a:pPr eaLnBrk="1" hangingPunct="1"/>
            <a:r>
              <a:rPr lang="en-US" altLang="zh-TW"/>
              <a:t>Each level is defined by a </a:t>
            </a:r>
            <a:r>
              <a:rPr lang="en-US" altLang="zh-TW" i="1">
                <a:solidFill>
                  <a:srgbClr val="FF5050"/>
                </a:solidFill>
              </a:rPr>
              <a:t>schema, </a:t>
            </a:r>
            <a:r>
              <a:rPr lang="en-US" altLang="zh-TW"/>
              <a:t>which </a:t>
            </a:r>
            <a:r>
              <a:rPr lang="en-US" altLang="zh-TW" i="1">
                <a:solidFill>
                  <a:schemeClr val="accent2"/>
                </a:solidFill>
              </a:rPr>
              <a:t>describes </a:t>
            </a:r>
            <a:r>
              <a:rPr lang="en-US" altLang="zh-TW"/>
              <a:t>the data at the corresponding level</a:t>
            </a:r>
          </a:p>
          <a:p>
            <a:pPr lvl="1" eaLnBrk="1" hangingPunct="1"/>
            <a:r>
              <a:rPr lang="en-US" altLang="zh-TW"/>
              <a:t>A logical schema defines the logical structure of the database (</a:t>
            </a:r>
            <a:r>
              <a:rPr lang="en-US" altLang="zh-TW">
                <a:solidFill>
                  <a:schemeClr val="accent2"/>
                </a:solidFill>
              </a:rPr>
              <a:t>e.g., set of customers and accounts and the relationship between them</a:t>
            </a:r>
            <a:r>
              <a:rPr lang="en-US" altLang="zh-TW"/>
              <a:t>)</a:t>
            </a:r>
          </a:p>
          <a:p>
            <a:pPr lvl="1" eaLnBrk="1" hangingPunct="1"/>
            <a:r>
              <a:rPr lang="en-US" altLang="zh-TW"/>
              <a:t>A physical schema defines the file formats and locations</a:t>
            </a:r>
            <a:br>
              <a:rPr lang="en-US" altLang="zh-TW"/>
            </a:br>
            <a:endParaRPr lang="en-US" altLang="zh-TW"/>
          </a:p>
          <a:p>
            <a:pPr eaLnBrk="1" hangingPunct="1"/>
            <a:r>
              <a:rPr lang="en-US" altLang="zh-TW"/>
              <a:t>A database</a:t>
            </a:r>
            <a:r>
              <a:rPr lang="en-US" altLang="zh-TW">
                <a:solidFill>
                  <a:srgbClr val="FF5050"/>
                </a:solidFill>
              </a:rPr>
              <a:t> </a:t>
            </a:r>
            <a:r>
              <a:rPr lang="en-US" altLang="zh-TW" i="1">
                <a:solidFill>
                  <a:srgbClr val="FF5050"/>
                </a:solidFill>
              </a:rPr>
              <a:t>instance</a:t>
            </a:r>
            <a:r>
              <a:rPr lang="en-US" altLang="zh-TW"/>
              <a:t> refers to the actual content of the database at a particular point in time. A database instance must conform to the corresponding schema</a:t>
            </a:r>
          </a:p>
        </p:txBody>
      </p:sp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9B0FA9DE-6706-43F8-8D09-215E81DFA733}" type="slidenum">
              <a:rPr lang="en-US" altLang="zh-TW" sz="1400" i="0">
                <a:solidFill>
                  <a:schemeClr val="accent2"/>
                </a:solidFill>
              </a:rPr>
              <a:pPr eaLnBrk="1" hangingPunct="1"/>
              <a:t>13</a:t>
            </a:fld>
            <a:endParaRPr lang="en-US" altLang="zh-TW" sz="1400" b="0" i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"/>
          <p:cNvSpPr>
            <a:spLocks noGrp="1" noChangeArrowheads="1"/>
          </p:cNvSpPr>
          <p:nvPr>
            <p:ph type="title"/>
          </p:nvPr>
        </p:nvSpPr>
        <p:spPr>
          <a:xfrm>
            <a:off x="888996" y="130626"/>
            <a:ext cx="7772400" cy="838200"/>
          </a:xfrm>
          <a:solidFill>
            <a:schemeClr val="accent1"/>
          </a:solidFill>
          <a:effectLst>
            <a:outerShdw dist="162639" dir="2319588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>
                <a:latin typeface="Tahoma" pitchFamily="34" charset="0"/>
              </a:rPr>
              <a:t>Data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5936" y="1283836"/>
            <a:ext cx="4676056" cy="1245213"/>
          </a:xfrm>
          <a:solidFill>
            <a:srgbClr val="FFFF99"/>
          </a:solidFill>
          <a:ln w="57150" cmpd="sng">
            <a:solidFill>
              <a:srgbClr val="FF0000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bIns="91440">
            <a:spAutoFit/>
          </a:bodyPr>
          <a:lstStyle/>
          <a:p>
            <a:pPr marL="0" indent="0" algn="ctr">
              <a:buNone/>
            </a:pPr>
            <a:r>
              <a:rPr lang="en-US" altLang="zh-TW" sz="1800" b="1" i="1" dirty="0">
                <a:solidFill>
                  <a:srgbClr val="B300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independence</a:t>
            </a:r>
            <a:r>
              <a:rPr lang="en-US" altLang="zh-TW" sz="1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the ability to </a:t>
            </a:r>
            <a:r>
              <a:rPr lang="en-US" altLang="zh-TW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 a schema definition</a:t>
            </a:r>
            <a:r>
              <a:rPr lang="en-US" altLang="zh-TW" sz="1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one level of abstraction </a:t>
            </a:r>
            <a:r>
              <a:rPr lang="en-US" altLang="zh-TW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without affecting</a:t>
            </a:r>
            <a:r>
              <a:rPr lang="en-US" altLang="zh-TW" sz="1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schema definition in </a:t>
            </a:r>
            <a:r>
              <a:rPr lang="en-US" altLang="zh-TW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higher level</a:t>
            </a:r>
            <a:r>
              <a:rPr lang="en-US" altLang="zh-TW" sz="1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4861234" y="2806040"/>
            <a:ext cx="20979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l" eaLnBrk="1" hangingPunct="1"/>
            <a:r>
              <a:rPr lang="en-US" altLang="zh-TW" sz="2000" i="0" dirty="0">
                <a:solidFill>
                  <a:srgbClr val="FF5050"/>
                </a:solidFill>
              </a:rPr>
              <a:t>View (subschema)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861234" y="4294790"/>
            <a:ext cx="18133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l" eaLnBrk="1" hangingPunct="1"/>
            <a:r>
              <a:rPr lang="en-US" altLang="zh-TW" sz="2000" i="0" dirty="0">
                <a:solidFill>
                  <a:srgbClr val="FF5050"/>
                </a:solidFill>
              </a:rPr>
              <a:t>Logical schema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861234" y="5765194"/>
            <a:ext cx="19030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algn="l" eaLnBrk="1" hangingPunct="1"/>
            <a:r>
              <a:rPr lang="en-US" altLang="zh-TW" sz="2000" i="0" dirty="0">
                <a:solidFill>
                  <a:srgbClr val="FF5050"/>
                </a:solidFill>
              </a:rPr>
              <a:t>Physical schema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899592" y="1196752"/>
            <a:ext cx="2362200" cy="5112568"/>
            <a:chOff x="899592" y="1196752"/>
            <a:chExt cx="2362200" cy="5112568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899592" y="2697741"/>
              <a:ext cx="2362200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View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899592" y="4198730"/>
              <a:ext cx="2362200" cy="6858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Logical view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899592" y="5699720"/>
              <a:ext cx="2362200" cy="6096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i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Physical view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899592" y="1196752"/>
              <a:ext cx="2362200" cy="685800"/>
            </a:xfrm>
            <a:prstGeom prst="rect">
              <a:avLst/>
            </a:prstGeom>
            <a:solidFill>
              <a:srgbClr val="FF8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 i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Application</a:t>
              </a:r>
              <a:endParaRPr lang="en-US" altLang="zh-TW" sz="24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150727" y="1877393"/>
              <a:ext cx="1859930" cy="828260"/>
              <a:chOff x="1631950" y="2045429"/>
              <a:chExt cx="1859930" cy="695067"/>
            </a:xfrm>
          </p:grpSpPr>
          <p:sp>
            <p:nvSpPr>
              <p:cNvPr id="19" name="AutoShape 17"/>
              <p:cNvSpPr>
                <a:spLocks noChangeArrowheads="1"/>
              </p:cNvSpPr>
              <p:nvPr/>
            </p:nvSpPr>
            <p:spPr bwMode="auto">
              <a:xfrm>
                <a:off x="1631950" y="2054696"/>
                <a:ext cx="457200" cy="685800"/>
              </a:xfrm>
              <a:prstGeom prst="curvedRightArrow">
                <a:avLst>
                  <a:gd name="adj1" fmla="val 762"/>
                  <a:gd name="adj2" fmla="val 26476"/>
                  <a:gd name="adj3" fmla="val 33333"/>
                </a:avLst>
              </a:prstGeom>
              <a:solidFill>
                <a:srgbClr val="FF0000"/>
              </a:solidFill>
              <a:ln w="63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" name="AutoShape 17"/>
              <p:cNvSpPr>
                <a:spLocks noChangeArrowheads="1"/>
              </p:cNvSpPr>
              <p:nvPr/>
            </p:nvSpPr>
            <p:spPr bwMode="auto">
              <a:xfrm flipH="1" flipV="1">
                <a:off x="3034680" y="2045429"/>
                <a:ext cx="457200" cy="685800"/>
              </a:xfrm>
              <a:prstGeom prst="curvedRightArrow">
                <a:avLst>
                  <a:gd name="adj1" fmla="val 762"/>
                  <a:gd name="adj2" fmla="val 26476"/>
                  <a:gd name="adj3" fmla="val 33333"/>
                </a:avLst>
              </a:prstGeom>
              <a:solidFill>
                <a:srgbClr val="FF0000"/>
              </a:solidFill>
              <a:ln w="63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150727" y="3371081"/>
              <a:ext cx="1859930" cy="845046"/>
              <a:chOff x="1631950" y="2036291"/>
              <a:chExt cx="1859930" cy="704205"/>
            </a:xfrm>
          </p:grpSpPr>
          <p:sp>
            <p:nvSpPr>
              <p:cNvPr id="28" name="AutoShape 17"/>
              <p:cNvSpPr>
                <a:spLocks noChangeArrowheads="1"/>
              </p:cNvSpPr>
              <p:nvPr/>
            </p:nvSpPr>
            <p:spPr bwMode="auto">
              <a:xfrm>
                <a:off x="1631950" y="2054696"/>
                <a:ext cx="457200" cy="685800"/>
              </a:xfrm>
              <a:prstGeom prst="curvedRightArrow">
                <a:avLst>
                  <a:gd name="adj1" fmla="val 762"/>
                  <a:gd name="adj2" fmla="val 26476"/>
                  <a:gd name="adj3" fmla="val 33333"/>
                </a:avLst>
              </a:prstGeom>
              <a:solidFill>
                <a:srgbClr val="FF0000"/>
              </a:solidFill>
              <a:ln w="63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9" name="AutoShape 17"/>
              <p:cNvSpPr>
                <a:spLocks noChangeArrowheads="1"/>
              </p:cNvSpPr>
              <p:nvPr/>
            </p:nvSpPr>
            <p:spPr bwMode="auto">
              <a:xfrm flipH="1" flipV="1">
                <a:off x="3034680" y="2036291"/>
                <a:ext cx="457200" cy="685800"/>
              </a:xfrm>
              <a:prstGeom prst="curvedRightArrow">
                <a:avLst>
                  <a:gd name="adj1" fmla="val 762"/>
                  <a:gd name="adj2" fmla="val 26476"/>
                  <a:gd name="adj3" fmla="val 33333"/>
                </a:avLst>
              </a:prstGeom>
              <a:solidFill>
                <a:srgbClr val="FF0000"/>
              </a:solidFill>
              <a:ln w="63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150727" y="4864154"/>
              <a:ext cx="1859930" cy="845046"/>
              <a:chOff x="1631950" y="2036291"/>
              <a:chExt cx="1859930" cy="704205"/>
            </a:xfrm>
          </p:grpSpPr>
          <p:sp>
            <p:nvSpPr>
              <p:cNvPr id="31" name="AutoShape 17"/>
              <p:cNvSpPr>
                <a:spLocks noChangeArrowheads="1"/>
              </p:cNvSpPr>
              <p:nvPr/>
            </p:nvSpPr>
            <p:spPr bwMode="auto">
              <a:xfrm>
                <a:off x="1631950" y="2054696"/>
                <a:ext cx="457200" cy="685800"/>
              </a:xfrm>
              <a:prstGeom prst="curvedRightArrow">
                <a:avLst>
                  <a:gd name="adj1" fmla="val 762"/>
                  <a:gd name="adj2" fmla="val 26476"/>
                  <a:gd name="adj3" fmla="val 33333"/>
                </a:avLst>
              </a:prstGeom>
              <a:solidFill>
                <a:srgbClr val="FF0000"/>
              </a:solidFill>
              <a:ln w="63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2" name="AutoShape 17"/>
              <p:cNvSpPr>
                <a:spLocks noChangeArrowheads="1"/>
              </p:cNvSpPr>
              <p:nvPr/>
            </p:nvSpPr>
            <p:spPr bwMode="auto">
              <a:xfrm flipH="1" flipV="1">
                <a:off x="3034680" y="2036291"/>
                <a:ext cx="457200" cy="685800"/>
              </a:xfrm>
              <a:prstGeom prst="curvedRightArrow">
                <a:avLst>
                  <a:gd name="adj1" fmla="val 762"/>
                  <a:gd name="adj2" fmla="val 26476"/>
                  <a:gd name="adj3" fmla="val 33333"/>
                </a:avLst>
              </a:prstGeom>
              <a:solidFill>
                <a:srgbClr val="FF0000"/>
              </a:solidFill>
              <a:ln w="63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34" name="TextBox 33"/>
          <p:cNvSpPr txBox="1"/>
          <p:nvPr/>
        </p:nvSpPr>
        <p:spPr>
          <a:xfrm>
            <a:off x="3554854" y="3467970"/>
            <a:ext cx="4486500" cy="646331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i="0" dirty="0">
                <a:solidFill>
                  <a:srgbClr val="0000FF"/>
                </a:solidFill>
              </a:rPr>
              <a:t>Logical data independence</a:t>
            </a:r>
          </a:p>
          <a:p>
            <a:r>
              <a:rPr lang="en-US" sz="1600" i="0" dirty="0"/>
              <a:t>(shields users from changes in the logical structure)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81240" y="4968960"/>
            <a:ext cx="4559161" cy="646331"/>
          </a:xfrm>
          <a:prstGeom prst="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i="0" dirty="0">
                <a:solidFill>
                  <a:srgbClr val="0000FF"/>
                </a:solidFill>
              </a:rPr>
              <a:t>Physical data independence</a:t>
            </a:r>
          </a:p>
          <a:p>
            <a:r>
              <a:rPr lang="en-US" sz="1600" i="0" dirty="0">
                <a:solidFill>
                  <a:srgbClr val="000000"/>
                </a:solidFill>
              </a:rPr>
              <a:t>(shields users from changes in the physical structure)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344999" y="2736756"/>
            <a:ext cx="1554480" cy="313511"/>
            <a:chOff x="3344999" y="2769885"/>
            <a:chExt cx="1554480" cy="313511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3344999" y="3083396"/>
              <a:ext cx="1554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i="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13958" y="2769885"/>
              <a:ext cx="12165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0" dirty="0"/>
                <a:t>(described by)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344999" y="4221088"/>
            <a:ext cx="1554480" cy="317929"/>
            <a:chOff x="3344999" y="4137067"/>
            <a:chExt cx="1554480" cy="317929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3344999" y="4454996"/>
              <a:ext cx="1554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i="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13958" y="4137067"/>
              <a:ext cx="12165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0" dirty="0"/>
                <a:t>(described by)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44999" y="5703089"/>
            <a:ext cx="1554480" cy="307777"/>
            <a:chOff x="3344999" y="5482164"/>
            <a:chExt cx="1554480" cy="307777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3344999" y="5788496"/>
              <a:ext cx="1554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i="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13958" y="5482164"/>
              <a:ext cx="12165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0" dirty="0"/>
                <a:t>(described by)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814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55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/>
      <p:bldP spid="16" grpId="0"/>
      <p:bldP spid="17" grpId="0"/>
      <p:bldP spid="34" grpId="0" animBg="1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  <a:effectLst>
            <a:outerShdw dist="172739" dir="2161642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>
                <a:latin typeface="Tahoma" pitchFamily="34" charset="0"/>
              </a:rPr>
              <a:t>An Example of Data Independence</a:t>
            </a:r>
          </a:p>
        </p:txBody>
      </p:sp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7D2F7F03-1EC1-4A8B-9133-32CB141A26E9}" type="slidenum">
              <a:rPr lang="en-US" altLang="zh-TW" sz="1400" i="0">
                <a:solidFill>
                  <a:schemeClr val="accent2"/>
                </a:solidFill>
              </a:rPr>
              <a:pPr eaLnBrk="1" hangingPunct="1"/>
              <a:t>15</a:t>
            </a:fld>
            <a:endParaRPr lang="en-US" altLang="zh-TW" sz="1400" b="0" i="0" dirty="0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685800" y="1930400"/>
            <a:ext cx="8043863" cy="3937000"/>
            <a:chOff x="432" y="1216"/>
            <a:chExt cx="5067" cy="2480"/>
          </a:xfrm>
        </p:grpSpPr>
        <p:grpSp>
          <p:nvGrpSpPr>
            <p:cNvPr id="28677" name="Group 3"/>
            <p:cNvGrpSpPr>
              <a:grpSpLocks/>
            </p:cNvGrpSpPr>
            <p:nvPr/>
          </p:nvGrpSpPr>
          <p:grpSpPr bwMode="auto">
            <a:xfrm>
              <a:off x="1392" y="1248"/>
              <a:ext cx="1872" cy="190"/>
              <a:chOff x="1296" y="1728"/>
              <a:chExt cx="1872" cy="190"/>
            </a:xfrm>
          </p:grpSpPr>
          <p:sp>
            <p:nvSpPr>
              <p:cNvPr id="28694" name="Rectangle 4"/>
              <p:cNvSpPr>
                <a:spLocks noChangeArrowheads="1"/>
              </p:cNvSpPr>
              <p:nvPr/>
            </p:nvSpPr>
            <p:spPr bwMode="auto">
              <a:xfrm>
                <a:off x="1728" y="1728"/>
                <a:ext cx="816" cy="1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John Law</a:t>
                </a:r>
              </a:p>
            </p:txBody>
          </p:sp>
          <p:sp>
            <p:nvSpPr>
              <p:cNvPr id="28695" name="Rectangle 5"/>
              <p:cNvSpPr>
                <a:spLocks noChangeArrowheads="1"/>
              </p:cNvSpPr>
              <p:nvPr/>
            </p:nvSpPr>
            <p:spPr bwMode="auto">
              <a:xfrm>
                <a:off x="2544" y="1728"/>
                <a:ext cx="624" cy="1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… …</a:t>
                </a:r>
              </a:p>
            </p:txBody>
          </p:sp>
          <p:sp>
            <p:nvSpPr>
              <p:cNvPr id="28696" name="Rectangle 6"/>
              <p:cNvSpPr>
                <a:spLocks noChangeArrowheads="1"/>
              </p:cNvSpPr>
              <p:nvPr/>
            </p:nvSpPr>
            <p:spPr bwMode="auto">
              <a:xfrm>
                <a:off x="1296" y="1728"/>
                <a:ext cx="432" cy="1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1129</a:t>
                </a:r>
              </a:p>
            </p:txBody>
          </p:sp>
        </p:grpSp>
        <p:sp>
          <p:nvSpPr>
            <p:cNvPr id="28678" name="Rectangle 7"/>
            <p:cNvSpPr>
              <a:spLocks noChangeArrowheads="1"/>
            </p:cNvSpPr>
            <p:nvPr/>
          </p:nvSpPr>
          <p:spPr bwMode="auto">
            <a:xfrm>
              <a:off x="432" y="1216"/>
              <a:ext cx="9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i="0">
                  <a:latin typeface="Tahoma" pitchFamily="34" charset="0"/>
                </a:rPr>
                <a:t>Data on disk</a:t>
              </a:r>
              <a:endParaRPr lang="en-US" sz="1800" i="0">
                <a:latin typeface="Tahoma" pitchFamily="34" charset="0"/>
              </a:endParaRPr>
            </a:p>
          </p:txBody>
        </p:sp>
        <p:sp>
          <p:nvSpPr>
            <p:cNvPr id="28679" name="Oval 8"/>
            <p:cNvSpPr>
              <a:spLocks noChangeArrowheads="1"/>
            </p:cNvSpPr>
            <p:nvPr/>
          </p:nvSpPr>
          <p:spPr bwMode="auto">
            <a:xfrm>
              <a:off x="1680" y="1680"/>
              <a:ext cx="672" cy="24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program</a:t>
              </a:r>
            </a:p>
          </p:txBody>
        </p:sp>
        <p:sp>
          <p:nvSpPr>
            <p:cNvPr id="28680" name="Freeform 9"/>
            <p:cNvSpPr>
              <a:spLocks/>
            </p:cNvSpPr>
            <p:nvPr/>
          </p:nvSpPr>
          <p:spPr bwMode="auto">
            <a:xfrm>
              <a:off x="1488" y="1440"/>
              <a:ext cx="192" cy="288"/>
            </a:xfrm>
            <a:custGeom>
              <a:avLst/>
              <a:gdLst>
                <a:gd name="T0" fmla="*/ 192 w 192"/>
                <a:gd name="T1" fmla="*/ 288 h 288"/>
                <a:gd name="T2" fmla="*/ 0 w 192"/>
                <a:gd name="T3" fmla="*/ 240 h 288"/>
                <a:gd name="T4" fmla="*/ 96 w 192"/>
                <a:gd name="T5" fmla="*/ 0 h 288"/>
                <a:gd name="T6" fmla="*/ 0 60000 65536"/>
                <a:gd name="T7" fmla="*/ 0 60000 65536"/>
                <a:gd name="T8" fmla="*/ 0 60000 65536"/>
                <a:gd name="T9" fmla="*/ 0 w 192"/>
                <a:gd name="T10" fmla="*/ 0 h 288"/>
                <a:gd name="T11" fmla="*/ 192 w 192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288">
                  <a:moveTo>
                    <a:pt x="192" y="288"/>
                  </a:moveTo>
                  <a:lnTo>
                    <a:pt x="0" y="240"/>
                  </a:lnTo>
                  <a:lnTo>
                    <a:pt x="96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1" name="Rectangle 10"/>
            <p:cNvSpPr>
              <a:spLocks noChangeArrowheads="1"/>
            </p:cNvSpPr>
            <p:nvPr/>
          </p:nvSpPr>
          <p:spPr bwMode="auto">
            <a:xfrm>
              <a:off x="2496" y="1584"/>
              <a:ext cx="3003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169863" indent="-169863"/>
              <a:r>
                <a:rPr lang="en-US" altLang="zh-TW" sz="1800" i="0">
                  <a:latin typeface="Tahoma" pitchFamily="34" charset="0"/>
                </a:rPr>
                <a:t>Program accessing data directly has to know:</a:t>
              </a:r>
            </a:p>
            <a:p>
              <a:pPr marL="169863" indent="-169863">
                <a:buFontTx/>
                <a:buChar char="•"/>
              </a:pPr>
              <a:r>
                <a:rPr lang="en-US" altLang="zh-TW" sz="1800" i="0">
                  <a:latin typeface="Tahoma" pitchFamily="34" charset="0"/>
                </a:rPr>
                <a:t>first 4 bytes is an ID number</a:t>
              </a:r>
            </a:p>
            <a:p>
              <a:pPr marL="169863" indent="-169863">
                <a:buFontTx/>
                <a:buChar char="•"/>
              </a:pPr>
              <a:r>
                <a:rPr lang="en-US" altLang="zh-TW" sz="1800" i="0">
                  <a:latin typeface="Tahoma" pitchFamily="34" charset="0"/>
                </a:rPr>
                <a:t>next 10 bytes is an employee name</a:t>
              </a:r>
              <a:endParaRPr lang="en-US" sz="1800" i="0">
                <a:latin typeface="Tahoma" pitchFamily="34" charset="0"/>
              </a:endParaRPr>
            </a:p>
          </p:txBody>
        </p:sp>
        <p:grpSp>
          <p:nvGrpSpPr>
            <p:cNvPr id="28682" name="Group 11"/>
            <p:cNvGrpSpPr>
              <a:grpSpLocks/>
            </p:cNvGrpSpPr>
            <p:nvPr/>
          </p:nvGrpSpPr>
          <p:grpSpPr bwMode="auto">
            <a:xfrm>
              <a:off x="1392" y="2496"/>
              <a:ext cx="1872" cy="190"/>
              <a:chOff x="1296" y="1728"/>
              <a:chExt cx="1872" cy="190"/>
            </a:xfrm>
          </p:grpSpPr>
          <p:sp>
            <p:nvSpPr>
              <p:cNvPr id="28691" name="Rectangle 12"/>
              <p:cNvSpPr>
                <a:spLocks noChangeArrowheads="1"/>
              </p:cNvSpPr>
              <p:nvPr/>
            </p:nvSpPr>
            <p:spPr bwMode="auto">
              <a:xfrm>
                <a:off x="1728" y="1728"/>
                <a:ext cx="816" cy="1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John Law</a:t>
                </a:r>
              </a:p>
            </p:txBody>
          </p:sp>
          <p:sp>
            <p:nvSpPr>
              <p:cNvPr id="28692" name="Rectangle 13"/>
              <p:cNvSpPr>
                <a:spLocks noChangeArrowheads="1"/>
              </p:cNvSpPr>
              <p:nvPr/>
            </p:nvSpPr>
            <p:spPr bwMode="auto">
              <a:xfrm>
                <a:off x="2544" y="1728"/>
                <a:ext cx="624" cy="1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… …</a:t>
                </a:r>
              </a:p>
            </p:txBody>
          </p:sp>
          <p:sp>
            <p:nvSpPr>
              <p:cNvPr id="28693" name="Rectangle 14"/>
              <p:cNvSpPr>
                <a:spLocks noChangeArrowheads="1"/>
              </p:cNvSpPr>
              <p:nvPr/>
            </p:nvSpPr>
            <p:spPr bwMode="auto">
              <a:xfrm>
                <a:off x="1296" y="1728"/>
                <a:ext cx="432" cy="1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/>
                  <a:t>1129</a:t>
                </a:r>
              </a:p>
            </p:txBody>
          </p:sp>
        </p:grpSp>
        <p:sp>
          <p:nvSpPr>
            <p:cNvPr id="28683" name="Rectangle 15"/>
            <p:cNvSpPr>
              <a:spLocks noChangeArrowheads="1"/>
            </p:cNvSpPr>
            <p:nvPr/>
          </p:nvSpPr>
          <p:spPr bwMode="auto">
            <a:xfrm>
              <a:off x="432" y="2464"/>
              <a:ext cx="9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i="0">
                  <a:latin typeface="Tahoma" pitchFamily="34" charset="0"/>
                </a:rPr>
                <a:t>Data on disk</a:t>
              </a:r>
              <a:endParaRPr lang="en-US" sz="1800" i="0">
                <a:latin typeface="Tahoma" pitchFamily="34" charset="0"/>
              </a:endParaRPr>
            </a:p>
          </p:txBody>
        </p:sp>
        <p:sp>
          <p:nvSpPr>
            <p:cNvPr id="28684" name="Freeform 16"/>
            <p:cNvSpPr>
              <a:spLocks/>
            </p:cNvSpPr>
            <p:nvPr/>
          </p:nvSpPr>
          <p:spPr bwMode="auto">
            <a:xfrm>
              <a:off x="1589" y="2688"/>
              <a:ext cx="283" cy="384"/>
            </a:xfrm>
            <a:custGeom>
              <a:avLst/>
              <a:gdLst>
                <a:gd name="T0" fmla="*/ 283 w 283"/>
                <a:gd name="T1" fmla="*/ 384 h 384"/>
                <a:gd name="T2" fmla="*/ 0 w 283"/>
                <a:gd name="T3" fmla="*/ 208 h 384"/>
                <a:gd name="T4" fmla="*/ 91 w 283"/>
                <a:gd name="T5" fmla="*/ 0 h 384"/>
                <a:gd name="T6" fmla="*/ 0 60000 65536"/>
                <a:gd name="T7" fmla="*/ 0 60000 65536"/>
                <a:gd name="T8" fmla="*/ 0 60000 65536"/>
                <a:gd name="T9" fmla="*/ 0 w 283"/>
                <a:gd name="T10" fmla="*/ 0 h 384"/>
                <a:gd name="T11" fmla="*/ 283 w 283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3" h="384">
                  <a:moveTo>
                    <a:pt x="283" y="384"/>
                  </a:moveTo>
                  <a:lnTo>
                    <a:pt x="0" y="208"/>
                  </a:lnTo>
                  <a:lnTo>
                    <a:pt x="91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5" name="Rectangle 17"/>
            <p:cNvSpPr>
              <a:spLocks noChangeArrowheads="1"/>
            </p:cNvSpPr>
            <p:nvPr/>
          </p:nvSpPr>
          <p:spPr bwMode="auto">
            <a:xfrm>
              <a:off x="3744" y="2496"/>
              <a:ext cx="1165" cy="543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tabLst>
                  <a:tab pos="230188" algn="l"/>
                </a:tabLst>
              </a:pPr>
              <a:r>
                <a:rPr lang="en-US" altLang="zh-TW" sz="1800" i="0" dirty="0">
                  <a:latin typeface="Tahoma" pitchFamily="34" charset="0"/>
                </a:rPr>
                <a:t>Student:</a:t>
              </a:r>
            </a:p>
            <a:p>
              <a:pPr>
                <a:tabLst>
                  <a:tab pos="230188" algn="l"/>
                </a:tabLst>
              </a:pPr>
              <a:r>
                <a:rPr lang="en-US" altLang="zh-TW" sz="1600" i="0" dirty="0">
                  <a:latin typeface="Tahoma" pitchFamily="34" charset="0"/>
                </a:rPr>
                <a:t>	ID: integer</a:t>
              </a:r>
            </a:p>
            <a:p>
              <a:pPr>
                <a:tabLst>
                  <a:tab pos="230188" algn="l"/>
                </a:tabLst>
              </a:pPr>
              <a:r>
                <a:rPr lang="en-US" altLang="zh-TW" sz="1600" i="0" dirty="0">
                  <a:latin typeface="Tahoma" pitchFamily="34" charset="0"/>
                </a:rPr>
                <a:t>	Name: char(10)</a:t>
              </a:r>
              <a:endParaRPr lang="en-US" sz="1600" i="0" dirty="0">
                <a:latin typeface="Tahoma" pitchFamily="34" charset="0"/>
              </a:endParaRPr>
            </a:p>
          </p:txBody>
        </p:sp>
        <p:sp>
          <p:nvSpPr>
            <p:cNvPr id="28686" name="Rectangle 18"/>
            <p:cNvSpPr>
              <a:spLocks noChangeArrowheads="1"/>
            </p:cNvSpPr>
            <p:nvPr/>
          </p:nvSpPr>
          <p:spPr bwMode="auto">
            <a:xfrm>
              <a:off x="3696" y="2256"/>
              <a:ext cx="6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i="0">
                  <a:latin typeface="Tahoma" pitchFamily="34" charset="0"/>
                </a:rPr>
                <a:t>Schema</a:t>
              </a:r>
              <a:endParaRPr lang="en-US" sz="2000" i="0">
                <a:latin typeface="Tahoma" pitchFamily="34" charset="0"/>
              </a:endParaRPr>
            </a:p>
          </p:txBody>
        </p:sp>
        <p:sp>
          <p:nvSpPr>
            <p:cNvPr id="28687" name="Oval 19"/>
            <p:cNvSpPr>
              <a:spLocks noChangeArrowheads="1"/>
            </p:cNvSpPr>
            <p:nvPr/>
          </p:nvSpPr>
          <p:spPr bwMode="auto">
            <a:xfrm>
              <a:off x="1800" y="3456"/>
              <a:ext cx="672" cy="24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program</a:t>
              </a:r>
            </a:p>
          </p:txBody>
        </p:sp>
        <p:sp>
          <p:nvSpPr>
            <p:cNvPr id="28688" name="Line 20"/>
            <p:cNvSpPr>
              <a:spLocks noChangeShapeType="1"/>
            </p:cNvSpPr>
            <p:nvPr/>
          </p:nvSpPr>
          <p:spPr bwMode="auto">
            <a:xfrm flipV="1">
              <a:off x="2136" y="32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9" name="Line 21"/>
            <p:cNvSpPr>
              <a:spLocks noChangeShapeType="1"/>
            </p:cNvSpPr>
            <p:nvPr/>
          </p:nvSpPr>
          <p:spPr bwMode="auto">
            <a:xfrm flipV="1">
              <a:off x="2448" y="2880"/>
              <a:ext cx="12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0" name="Oval 22"/>
            <p:cNvSpPr>
              <a:spLocks noChangeArrowheads="1"/>
            </p:cNvSpPr>
            <p:nvPr/>
          </p:nvSpPr>
          <p:spPr bwMode="auto">
            <a:xfrm>
              <a:off x="1800" y="3024"/>
              <a:ext cx="672" cy="24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DBMS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54063"/>
          </a:xfrm>
          <a:solidFill>
            <a:schemeClr val="accent1"/>
          </a:solidFill>
          <a:effectLst>
            <a:outerShdw dist="155023" dir="2099521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>
                <a:latin typeface="Tahoma" pitchFamily="34" charset="0"/>
              </a:rPr>
              <a:t>Data Models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/>
            <a:r>
              <a:rPr lang="en-US" altLang="zh-TW" dirty="0"/>
              <a:t>A collection of tools for describing:</a:t>
            </a:r>
          </a:p>
          <a:p>
            <a:pPr lvl="1" eaLnBrk="1" hangingPunct="1"/>
            <a:r>
              <a:rPr lang="en-US" altLang="zh-TW" sz="2400" dirty="0">
                <a:solidFill>
                  <a:schemeClr val="accent2"/>
                </a:solidFill>
              </a:rPr>
              <a:t>Data</a:t>
            </a:r>
          </a:p>
          <a:p>
            <a:pPr lvl="1" eaLnBrk="1" hangingPunct="1"/>
            <a:r>
              <a:rPr lang="en-US" altLang="zh-TW" sz="2400" dirty="0">
                <a:solidFill>
                  <a:schemeClr val="accent2"/>
                </a:solidFill>
              </a:rPr>
              <a:t>Relationships among data </a:t>
            </a:r>
          </a:p>
          <a:p>
            <a:pPr lvl="1" eaLnBrk="1" hangingPunct="1"/>
            <a:r>
              <a:rPr lang="en-US" altLang="zh-TW" sz="2400" dirty="0">
                <a:solidFill>
                  <a:schemeClr val="accent2"/>
                </a:solidFill>
              </a:rPr>
              <a:t>Data semantics</a:t>
            </a:r>
          </a:p>
          <a:p>
            <a:pPr lvl="1" eaLnBrk="1" hangingPunct="1"/>
            <a:r>
              <a:rPr lang="en-US" altLang="zh-TW" sz="2400" dirty="0">
                <a:solidFill>
                  <a:schemeClr val="accent2"/>
                </a:solidFill>
              </a:rPr>
              <a:t>Constraints on data</a:t>
            </a:r>
            <a:r>
              <a:rPr lang="en-US" altLang="zh-TW" sz="2400" dirty="0"/>
              <a:t> 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9F300654-AB61-4766-9F4B-C4FFEE5BAA21}" type="slidenum">
              <a:rPr lang="en-US" altLang="zh-TW" sz="1400" i="0">
                <a:solidFill>
                  <a:schemeClr val="accent2"/>
                </a:solidFill>
              </a:rPr>
              <a:pPr eaLnBrk="1" hangingPunct="1"/>
              <a:t>16</a:t>
            </a:fld>
            <a:endParaRPr lang="en-US" altLang="zh-TW" sz="1400" b="0" i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  <a:effectLst>
            <a:outerShdw dist="144802" dir="2272499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>
                <a:latin typeface="Tahoma" pitchFamily="34" charset="0"/>
              </a:rPr>
              <a:t>Entity-Relationship Model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Example of entity-relationship model</a:t>
            </a: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E8F15804-EFC2-4F85-A9DC-0889C118EDDD}" type="slidenum">
              <a:rPr lang="en-US" altLang="zh-TW" sz="1400" i="0">
                <a:solidFill>
                  <a:schemeClr val="accent2"/>
                </a:solidFill>
              </a:rPr>
              <a:pPr eaLnBrk="1" hangingPunct="1"/>
              <a:t>17</a:t>
            </a:fld>
            <a:endParaRPr lang="en-US" altLang="zh-TW" sz="1400" b="0" i="0"/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1905000" y="4343400"/>
            <a:ext cx="1143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/>
              <a:t>CUSTOMER</a:t>
            </a:r>
          </a:p>
        </p:txBody>
      </p:sp>
      <p:sp>
        <p:nvSpPr>
          <p:cNvPr id="99333" name="Oval 5"/>
          <p:cNvSpPr>
            <a:spLocks noChangeArrowheads="1"/>
          </p:cNvSpPr>
          <p:nvPr/>
        </p:nvSpPr>
        <p:spPr bwMode="auto">
          <a:xfrm>
            <a:off x="1371600" y="2819400"/>
            <a:ext cx="1143000" cy="533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400" dirty="0">
                <a:solidFill>
                  <a:srgbClr val="FFC000"/>
                </a:solidFill>
              </a:rPr>
              <a:t>social-security</a:t>
            </a:r>
            <a:endParaRPr lang="en-US" altLang="zh-TW" sz="2400" dirty="0">
              <a:solidFill>
                <a:srgbClr val="FFC000"/>
              </a:solidFill>
            </a:endParaRPr>
          </a:p>
        </p:txBody>
      </p:sp>
      <p:sp>
        <p:nvSpPr>
          <p:cNvPr id="99334" name="Oval 6"/>
          <p:cNvSpPr>
            <a:spLocks noChangeArrowheads="1"/>
          </p:cNvSpPr>
          <p:nvPr/>
        </p:nvSpPr>
        <p:spPr bwMode="auto">
          <a:xfrm>
            <a:off x="440871" y="3733800"/>
            <a:ext cx="1159329" cy="533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400">
                <a:solidFill>
                  <a:srgbClr val="FFC000"/>
                </a:solidFill>
              </a:rPr>
              <a:t>customer-name</a:t>
            </a:r>
            <a:endParaRPr lang="en-US" altLang="zh-TW" sz="2400">
              <a:solidFill>
                <a:srgbClr val="FFC000"/>
              </a:solidFill>
            </a:endParaRPr>
          </a:p>
        </p:txBody>
      </p:sp>
      <p:sp>
        <p:nvSpPr>
          <p:cNvPr id="99335" name="Oval 7"/>
          <p:cNvSpPr>
            <a:spLocks noChangeArrowheads="1"/>
          </p:cNvSpPr>
          <p:nvPr/>
        </p:nvSpPr>
        <p:spPr bwMode="auto">
          <a:xfrm>
            <a:off x="2906486" y="2819400"/>
            <a:ext cx="1208314" cy="533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400">
                <a:solidFill>
                  <a:srgbClr val="FFC000"/>
                </a:solidFill>
              </a:rPr>
              <a:t>customer-street</a:t>
            </a:r>
            <a:endParaRPr lang="en-US" altLang="zh-TW" sz="2400">
              <a:solidFill>
                <a:srgbClr val="FFC000"/>
              </a:solidFill>
            </a:endParaRPr>
          </a:p>
        </p:txBody>
      </p:sp>
      <p:sp>
        <p:nvSpPr>
          <p:cNvPr id="99336" name="Oval 8"/>
          <p:cNvSpPr>
            <a:spLocks noChangeArrowheads="1"/>
          </p:cNvSpPr>
          <p:nvPr/>
        </p:nvSpPr>
        <p:spPr bwMode="auto">
          <a:xfrm>
            <a:off x="3429000" y="3581400"/>
            <a:ext cx="1143000" cy="533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400" i="0">
                <a:solidFill>
                  <a:srgbClr val="FFC000"/>
                </a:solidFill>
              </a:rPr>
              <a:t>customer-city</a:t>
            </a:r>
            <a:endParaRPr lang="en-US" altLang="zh-TW" sz="2400" i="0">
              <a:solidFill>
                <a:srgbClr val="FFC000"/>
              </a:solidFill>
            </a:endParaRPr>
          </a:p>
        </p:txBody>
      </p:sp>
      <p:sp>
        <p:nvSpPr>
          <p:cNvPr id="99337" name="AutoShape 9"/>
          <p:cNvSpPr>
            <a:spLocks noChangeArrowheads="1"/>
          </p:cNvSpPr>
          <p:nvPr/>
        </p:nvSpPr>
        <p:spPr bwMode="auto">
          <a:xfrm>
            <a:off x="4648200" y="4191000"/>
            <a:ext cx="1371600" cy="838200"/>
          </a:xfrm>
          <a:prstGeom prst="flowChartDecision">
            <a:avLst/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/>
              <a:t>DEPOSITOR</a:t>
            </a:r>
          </a:p>
        </p:txBody>
      </p:sp>
      <p:sp>
        <p:nvSpPr>
          <p:cNvPr id="99338" name="Rectangle 10"/>
          <p:cNvSpPr>
            <a:spLocks noChangeArrowheads="1"/>
          </p:cNvSpPr>
          <p:nvPr/>
        </p:nvSpPr>
        <p:spPr bwMode="auto">
          <a:xfrm>
            <a:off x="7162800" y="44196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600"/>
              <a:t>ACCOUNT</a:t>
            </a:r>
          </a:p>
        </p:txBody>
      </p:sp>
      <p:sp>
        <p:nvSpPr>
          <p:cNvPr id="99339" name="Oval 11"/>
          <p:cNvSpPr>
            <a:spLocks noChangeArrowheads="1"/>
          </p:cNvSpPr>
          <p:nvPr/>
        </p:nvSpPr>
        <p:spPr bwMode="auto">
          <a:xfrm>
            <a:off x="5739493" y="2971800"/>
            <a:ext cx="1232807" cy="533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400">
                <a:solidFill>
                  <a:srgbClr val="FFC000"/>
                </a:solidFill>
              </a:rPr>
              <a:t>account-number</a:t>
            </a:r>
            <a:endParaRPr lang="en-US" altLang="zh-TW" sz="2400">
              <a:solidFill>
                <a:srgbClr val="FFC000"/>
              </a:solidFill>
            </a:endParaRPr>
          </a:p>
        </p:txBody>
      </p:sp>
      <p:sp>
        <p:nvSpPr>
          <p:cNvPr id="99340" name="Oval 12"/>
          <p:cNvSpPr>
            <a:spLocks noChangeArrowheads="1"/>
          </p:cNvSpPr>
          <p:nvPr/>
        </p:nvSpPr>
        <p:spPr bwMode="auto">
          <a:xfrm>
            <a:off x="7467600" y="2895600"/>
            <a:ext cx="9906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400">
                <a:solidFill>
                  <a:srgbClr val="FFC000"/>
                </a:solidFill>
              </a:rPr>
              <a:t>balance</a:t>
            </a:r>
            <a:endParaRPr lang="en-US" altLang="zh-TW" sz="2400">
              <a:solidFill>
                <a:srgbClr val="FFC000"/>
              </a:solidFill>
            </a:endParaRPr>
          </a:p>
        </p:txBody>
      </p:sp>
      <p:sp>
        <p:nvSpPr>
          <p:cNvPr id="99341" name="Line 13"/>
          <p:cNvSpPr>
            <a:spLocks noChangeShapeType="1"/>
          </p:cNvSpPr>
          <p:nvPr/>
        </p:nvSpPr>
        <p:spPr bwMode="auto">
          <a:xfrm>
            <a:off x="1447800" y="4191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2" name="Line 14"/>
          <p:cNvSpPr>
            <a:spLocks noChangeShapeType="1"/>
          </p:cNvSpPr>
          <p:nvPr/>
        </p:nvSpPr>
        <p:spPr bwMode="auto">
          <a:xfrm>
            <a:off x="1981200" y="3352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3" name="Line 15"/>
          <p:cNvSpPr>
            <a:spLocks noChangeShapeType="1"/>
          </p:cNvSpPr>
          <p:nvPr/>
        </p:nvSpPr>
        <p:spPr bwMode="auto">
          <a:xfrm flipH="1">
            <a:off x="2784020" y="3352800"/>
            <a:ext cx="522515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4" name="Line 16"/>
          <p:cNvSpPr>
            <a:spLocks noChangeShapeType="1"/>
          </p:cNvSpPr>
          <p:nvPr/>
        </p:nvSpPr>
        <p:spPr bwMode="auto">
          <a:xfrm flipH="1">
            <a:off x="3048000" y="4114800"/>
            <a:ext cx="8001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5" name="Line 17"/>
          <p:cNvSpPr>
            <a:spLocks noChangeShapeType="1"/>
          </p:cNvSpPr>
          <p:nvPr/>
        </p:nvSpPr>
        <p:spPr bwMode="auto">
          <a:xfrm flipV="1">
            <a:off x="3048000" y="46101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6" name="Line 18"/>
          <p:cNvSpPr>
            <a:spLocks noChangeShapeType="1"/>
          </p:cNvSpPr>
          <p:nvPr/>
        </p:nvSpPr>
        <p:spPr bwMode="auto">
          <a:xfrm>
            <a:off x="6019800" y="462370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7" name="Line 19"/>
          <p:cNvSpPr>
            <a:spLocks noChangeShapeType="1"/>
          </p:cNvSpPr>
          <p:nvPr/>
        </p:nvSpPr>
        <p:spPr bwMode="auto">
          <a:xfrm>
            <a:off x="6417129" y="3505200"/>
            <a:ext cx="1175657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8" name="Line 20"/>
          <p:cNvSpPr>
            <a:spLocks noChangeShapeType="1"/>
          </p:cNvSpPr>
          <p:nvPr/>
        </p:nvSpPr>
        <p:spPr bwMode="auto">
          <a:xfrm flipH="1">
            <a:off x="7848600" y="3505200"/>
            <a:ext cx="76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 autoUpdateAnimBg="0" advAuto="0"/>
      <p:bldP spid="99332" grpId="0" animBg="1" autoUpdateAnimBg="0"/>
      <p:bldP spid="99333" grpId="0" animBg="1" autoUpdateAnimBg="0"/>
      <p:bldP spid="99334" grpId="0" animBg="1" autoUpdateAnimBg="0"/>
      <p:bldP spid="99335" grpId="0" animBg="1" autoUpdateAnimBg="0"/>
      <p:bldP spid="99336" grpId="0" animBg="1" autoUpdateAnimBg="0"/>
      <p:bldP spid="99337" grpId="0" animBg="1" autoUpdateAnimBg="0"/>
      <p:bldP spid="99338" grpId="0" animBg="1" autoUpdateAnimBg="0"/>
      <p:bldP spid="99339" grpId="0" animBg="1" autoUpdateAnimBg="0"/>
      <p:bldP spid="99340" grpId="0" animBg="1" autoUpdateAnimBg="0"/>
      <p:bldP spid="99341" grpId="0" animBg="1"/>
      <p:bldP spid="99342" grpId="0" animBg="1"/>
      <p:bldP spid="99343" grpId="0" animBg="1"/>
      <p:bldP spid="99344" grpId="0" animBg="1"/>
      <p:bldP spid="99345" grpId="0" animBg="1"/>
      <p:bldP spid="99346" grpId="0" animBg="1"/>
      <p:bldP spid="99347" grpId="0" animBg="1"/>
      <p:bldP spid="993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  <a:effectLst>
            <a:outerShdw dist="165588" dir="1948272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>
                <a:latin typeface="Tahoma" pitchFamily="34" charset="0"/>
              </a:rPr>
              <a:t>Relational Model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Example of tabular data in the relational model:</a:t>
            </a:r>
          </a:p>
          <a:p>
            <a:pPr eaLnBrk="1" hangingPunct="1">
              <a:buFontTx/>
              <a:buNone/>
            </a:pPr>
            <a:endParaRPr lang="en-US" altLang="zh-TW" dirty="0"/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18666D96-2C44-47EB-B66F-6119C52AB4F6}" type="slidenum">
              <a:rPr lang="en-US" altLang="zh-TW" sz="1400" i="0">
                <a:solidFill>
                  <a:schemeClr val="accent2"/>
                </a:solidFill>
              </a:rPr>
              <a:pPr eaLnBrk="1" hangingPunct="1"/>
              <a:t>18</a:t>
            </a:fld>
            <a:endParaRPr lang="en-US" altLang="zh-TW" sz="1400" b="0" i="0"/>
          </a:p>
        </p:txBody>
      </p:sp>
      <p:grpSp>
        <p:nvGrpSpPr>
          <p:cNvPr id="2" name="Group 250"/>
          <p:cNvGrpSpPr>
            <a:grpSpLocks/>
          </p:cNvGrpSpPr>
          <p:nvPr/>
        </p:nvGrpSpPr>
        <p:grpSpPr bwMode="auto">
          <a:xfrm>
            <a:off x="1270000" y="2751138"/>
            <a:ext cx="5311775" cy="2401887"/>
            <a:chOff x="800" y="1733"/>
            <a:chExt cx="3346" cy="1513"/>
          </a:xfrm>
        </p:grpSpPr>
        <p:sp>
          <p:nvSpPr>
            <p:cNvPr id="31750" name="Rectangle 4"/>
            <p:cNvSpPr>
              <a:spLocks noChangeArrowheads="1"/>
            </p:cNvSpPr>
            <p:nvPr/>
          </p:nvSpPr>
          <p:spPr bwMode="auto">
            <a:xfrm>
              <a:off x="800" y="1958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1" name="Rectangle 5"/>
            <p:cNvSpPr>
              <a:spLocks noChangeArrowheads="1"/>
            </p:cNvSpPr>
            <p:nvPr/>
          </p:nvSpPr>
          <p:spPr bwMode="auto">
            <a:xfrm>
              <a:off x="804" y="1958"/>
              <a:ext cx="665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2" name="Rectangle 6"/>
            <p:cNvSpPr>
              <a:spLocks noChangeArrowheads="1"/>
            </p:cNvSpPr>
            <p:nvPr/>
          </p:nvSpPr>
          <p:spPr bwMode="auto">
            <a:xfrm>
              <a:off x="1469" y="1958"/>
              <a:ext cx="3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3" name="Rectangle 7"/>
            <p:cNvSpPr>
              <a:spLocks noChangeArrowheads="1"/>
            </p:cNvSpPr>
            <p:nvPr/>
          </p:nvSpPr>
          <p:spPr bwMode="auto">
            <a:xfrm>
              <a:off x="1472" y="1958"/>
              <a:ext cx="665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4" name="Rectangle 8"/>
            <p:cNvSpPr>
              <a:spLocks noChangeArrowheads="1"/>
            </p:cNvSpPr>
            <p:nvPr/>
          </p:nvSpPr>
          <p:spPr bwMode="auto">
            <a:xfrm>
              <a:off x="2137" y="1958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5" name="Rectangle 9"/>
            <p:cNvSpPr>
              <a:spLocks noChangeArrowheads="1"/>
            </p:cNvSpPr>
            <p:nvPr/>
          </p:nvSpPr>
          <p:spPr bwMode="auto">
            <a:xfrm>
              <a:off x="2141" y="1958"/>
              <a:ext cx="66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6" name="Rectangle 10"/>
            <p:cNvSpPr>
              <a:spLocks noChangeArrowheads="1"/>
            </p:cNvSpPr>
            <p:nvPr/>
          </p:nvSpPr>
          <p:spPr bwMode="auto">
            <a:xfrm>
              <a:off x="2805" y="1958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7" name="Rectangle 11"/>
            <p:cNvSpPr>
              <a:spLocks noChangeArrowheads="1"/>
            </p:cNvSpPr>
            <p:nvPr/>
          </p:nvSpPr>
          <p:spPr bwMode="auto">
            <a:xfrm>
              <a:off x="2809" y="1958"/>
              <a:ext cx="665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8" name="Rectangle 12"/>
            <p:cNvSpPr>
              <a:spLocks noChangeArrowheads="1"/>
            </p:cNvSpPr>
            <p:nvPr/>
          </p:nvSpPr>
          <p:spPr bwMode="auto">
            <a:xfrm>
              <a:off x="3474" y="1958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9" name="Rectangle 13"/>
            <p:cNvSpPr>
              <a:spLocks noChangeArrowheads="1"/>
            </p:cNvSpPr>
            <p:nvPr/>
          </p:nvSpPr>
          <p:spPr bwMode="auto">
            <a:xfrm>
              <a:off x="3478" y="1958"/>
              <a:ext cx="66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0" name="Rectangle 14"/>
            <p:cNvSpPr>
              <a:spLocks noChangeArrowheads="1"/>
            </p:cNvSpPr>
            <p:nvPr/>
          </p:nvSpPr>
          <p:spPr bwMode="auto">
            <a:xfrm>
              <a:off x="4142" y="1958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761" name="Group 15"/>
            <p:cNvGrpSpPr>
              <a:grpSpLocks/>
            </p:cNvGrpSpPr>
            <p:nvPr/>
          </p:nvGrpSpPr>
          <p:grpSpPr bwMode="auto">
            <a:xfrm>
              <a:off x="800" y="1733"/>
              <a:ext cx="3346" cy="1513"/>
              <a:chOff x="800" y="1733"/>
              <a:chExt cx="3346" cy="1513"/>
            </a:xfrm>
          </p:grpSpPr>
          <p:sp>
            <p:nvSpPr>
              <p:cNvPr id="31762" name="Rectangle 16"/>
              <p:cNvSpPr>
                <a:spLocks noChangeArrowheads="1"/>
              </p:cNvSpPr>
              <p:nvPr/>
            </p:nvSpPr>
            <p:spPr bwMode="auto">
              <a:xfrm>
                <a:off x="804" y="1737"/>
                <a:ext cx="665" cy="11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3" name="Rectangle 17"/>
              <p:cNvSpPr>
                <a:spLocks noChangeArrowheads="1"/>
              </p:cNvSpPr>
              <p:nvPr/>
            </p:nvSpPr>
            <p:spPr bwMode="auto">
              <a:xfrm>
                <a:off x="813" y="1738"/>
                <a:ext cx="2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 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764" name="Rectangle 18"/>
              <p:cNvSpPr>
                <a:spLocks noChangeArrowheads="1"/>
              </p:cNvSpPr>
              <p:nvPr/>
            </p:nvSpPr>
            <p:spPr bwMode="auto">
              <a:xfrm>
                <a:off x="861" y="1738"/>
                <a:ext cx="38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>
                    <a:solidFill>
                      <a:srgbClr val="010000"/>
                    </a:solidFill>
                  </a:rPr>
                  <a:t>customer-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765" name="Rectangle 19"/>
              <p:cNvSpPr>
                <a:spLocks noChangeArrowheads="1"/>
              </p:cNvSpPr>
              <p:nvPr/>
            </p:nvSpPr>
            <p:spPr bwMode="auto">
              <a:xfrm>
                <a:off x="804" y="1847"/>
                <a:ext cx="665" cy="11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6" name="Rectangle 20"/>
              <p:cNvSpPr>
                <a:spLocks noChangeArrowheads="1"/>
              </p:cNvSpPr>
              <p:nvPr/>
            </p:nvSpPr>
            <p:spPr bwMode="auto">
              <a:xfrm>
                <a:off x="813" y="1848"/>
                <a:ext cx="23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>
                    <a:solidFill>
                      <a:srgbClr val="010000"/>
                    </a:solidFill>
                  </a:rPr>
                  <a:t> name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767" name="Rectangle 21"/>
              <p:cNvSpPr>
                <a:spLocks noChangeArrowheads="1"/>
              </p:cNvSpPr>
              <p:nvPr/>
            </p:nvSpPr>
            <p:spPr bwMode="auto">
              <a:xfrm>
                <a:off x="1472" y="1737"/>
                <a:ext cx="665" cy="11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8" name="Rectangle 22"/>
              <p:cNvSpPr>
                <a:spLocks noChangeArrowheads="1"/>
              </p:cNvSpPr>
              <p:nvPr/>
            </p:nvSpPr>
            <p:spPr bwMode="auto">
              <a:xfrm>
                <a:off x="1482" y="1738"/>
                <a:ext cx="2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 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769" name="Rectangle 23"/>
              <p:cNvSpPr>
                <a:spLocks noChangeArrowheads="1"/>
              </p:cNvSpPr>
              <p:nvPr/>
            </p:nvSpPr>
            <p:spPr bwMode="auto">
              <a:xfrm>
                <a:off x="1530" y="1738"/>
                <a:ext cx="26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>
                    <a:solidFill>
                      <a:srgbClr val="010000"/>
                    </a:solidFill>
                  </a:rPr>
                  <a:t>social-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770" name="Rectangle 24"/>
              <p:cNvSpPr>
                <a:spLocks noChangeArrowheads="1"/>
              </p:cNvSpPr>
              <p:nvPr/>
            </p:nvSpPr>
            <p:spPr bwMode="auto">
              <a:xfrm>
                <a:off x="1472" y="1847"/>
                <a:ext cx="665" cy="11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1" name="Rectangle 25"/>
              <p:cNvSpPr>
                <a:spLocks noChangeArrowheads="1"/>
              </p:cNvSpPr>
              <p:nvPr/>
            </p:nvSpPr>
            <p:spPr bwMode="auto">
              <a:xfrm>
                <a:off x="1482" y="1848"/>
                <a:ext cx="329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>
                    <a:solidFill>
                      <a:srgbClr val="010000"/>
                    </a:solidFill>
                  </a:rPr>
                  <a:t> security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772" name="Rectangle 26"/>
              <p:cNvSpPr>
                <a:spLocks noChangeArrowheads="1"/>
              </p:cNvSpPr>
              <p:nvPr/>
            </p:nvSpPr>
            <p:spPr bwMode="auto">
              <a:xfrm>
                <a:off x="2141" y="1737"/>
                <a:ext cx="664" cy="11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3" name="Rectangle 27"/>
              <p:cNvSpPr>
                <a:spLocks noChangeArrowheads="1"/>
              </p:cNvSpPr>
              <p:nvPr/>
            </p:nvSpPr>
            <p:spPr bwMode="auto">
              <a:xfrm>
                <a:off x="2150" y="1738"/>
                <a:ext cx="2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 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774" name="Rectangle 28"/>
              <p:cNvSpPr>
                <a:spLocks noChangeArrowheads="1"/>
              </p:cNvSpPr>
              <p:nvPr/>
            </p:nvSpPr>
            <p:spPr bwMode="auto">
              <a:xfrm>
                <a:off x="2198" y="1738"/>
                <a:ext cx="384" cy="115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>
                    <a:solidFill>
                      <a:srgbClr val="010000"/>
                    </a:solidFill>
                  </a:rPr>
                  <a:t>customer-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775" name="Rectangle 29"/>
              <p:cNvSpPr>
                <a:spLocks noChangeArrowheads="1"/>
              </p:cNvSpPr>
              <p:nvPr/>
            </p:nvSpPr>
            <p:spPr bwMode="auto">
              <a:xfrm>
                <a:off x="2141" y="1847"/>
                <a:ext cx="664" cy="11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6" name="Rectangle 30"/>
              <p:cNvSpPr>
                <a:spLocks noChangeArrowheads="1"/>
              </p:cNvSpPr>
              <p:nvPr/>
            </p:nvSpPr>
            <p:spPr bwMode="auto">
              <a:xfrm>
                <a:off x="2150" y="1848"/>
                <a:ext cx="23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>
                    <a:solidFill>
                      <a:srgbClr val="010000"/>
                    </a:solidFill>
                  </a:rPr>
                  <a:t> street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777" name="Rectangle 31"/>
              <p:cNvSpPr>
                <a:spLocks noChangeArrowheads="1"/>
              </p:cNvSpPr>
              <p:nvPr/>
            </p:nvSpPr>
            <p:spPr bwMode="auto">
              <a:xfrm>
                <a:off x="2809" y="1737"/>
                <a:ext cx="665" cy="11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8" name="Rectangle 32"/>
              <p:cNvSpPr>
                <a:spLocks noChangeArrowheads="1"/>
              </p:cNvSpPr>
              <p:nvPr/>
            </p:nvSpPr>
            <p:spPr bwMode="auto">
              <a:xfrm>
                <a:off x="2818" y="1738"/>
                <a:ext cx="2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 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779" name="Rectangle 33"/>
              <p:cNvSpPr>
                <a:spLocks noChangeArrowheads="1"/>
              </p:cNvSpPr>
              <p:nvPr/>
            </p:nvSpPr>
            <p:spPr bwMode="auto">
              <a:xfrm>
                <a:off x="2866" y="1738"/>
                <a:ext cx="384" cy="115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>
                    <a:solidFill>
                      <a:srgbClr val="010000"/>
                    </a:solidFill>
                  </a:rPr>
                  <a:t>customer-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780" name="Rectangle 34"/>
              <p:cNvSpPr>
                <a:spLocks noChangeArrowheads="1"/>
              </p:cNvSpPr>
              <p:nvPr/>
            </p:nvSpPr>
            <p:spPr bwMode="auto">
              <a:xfrm>
                <a:off x="2809" y="1847"/>
                <a:ext cx="665" cy="11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1" name="Rectangle 35"/>
              <p:cNvSpPr>
                <a:spLocks noChangeArrowheads="1"/>
              </p:cNvSpPr>
              <p:nvPr/>
            </p:nvSpPr>
            <p:spPr bwMode="auto">
              <a:xfrm>
                <a:off x="2818" y="1848"/>
                <a:ext cx="16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>
                    <a:solidFill>
                      <a:srgbClr val="010000"/>
                    </a:solidFill>
                  </a:rPr>
                  <a:t> city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782" name="Rectangle 36"/>
              <p:cNvSpPr>
                <a:spLocks noChangeArrowheads="1"/>
              </p:cNvSpPr>
              <p:nvPr/>
            </p:nvSpPr>
            <p:spPr bwMode="auto">
              <a:xfrm>
                <a:off x="3478" y="1737"/>
                <a:ext cx="664" cy="11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3" name="Rectangle 37"/>
              <p:cNvSpPr>
                <a:spLocks noChangeArrowheads="1"/>
              </p:cNvSpPr>
              <p:nvPr/>
            </p:nvSpPr>
            <p:spPr bwMode="auto">
              <a:xfrm>
                <a:off x="3487" y="1738"/>
                <a:ext cx="2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 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784" name="Rectangle 38"/>
              <p:cNvSpPr>
                <a:spLocks noChangeArrowheads="1"/>
              </p:cNvSpPr>
              <p:nvPr/>
            </p:nvSpPr>
            <p:spPr bwMode="auto">
              <a:xfrm>
                <a:off x="3535" y="1738"/>
                <a:ext cx="337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>
                    <a:solidFill>
                      <a:srgbClr val="010000"/>
                    </a:solidFill>
                  </a:rPr>
                  <a:t>account-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785" name="Rectangle 39"/>
              <p:cNvSpPr>
                <a:spLocks noChangeArrowheads="1"/>
              </p:cNvSpPr>
              <p:nvPr/>
            </p:nvSpPr>
            <p:spPr bwMode="auto">
              <a:xfrm>
                <a:off x="3478" y="1847"/>
                <a:ext cx="664" cy="11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6" name="Rectangle 40"/>
              <p:cNvSpPr>
                <a:spLocks noChangeArrowheads="1"/>
              </p:cNvSpPr>
              <p:nvPr/>
            </p:nvSpPr>
            <p:spPr bwMode="auto">
              <a:xfrm>
                <a:off x="3487" y="1848"/>
                <a:ext cx="29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>
                    <a:solidFill>
                      <a:srgbClr val="010000"/>
                    </a:solidFill>
                  </a:rPr>
                  <a:t>number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787" name="Rectangle 41"/>
              <p:cNvSpPr>
                <a:spLocks noChangeArrowheads="1"/>
              </p:cNvSpPr>
              <p:nvPr/>
            </p:nvSpPr>
            <p:spPr bwMode="auto">
              <a:xfrm>
                <a:off x="800" y="1733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8" name="Line 42"/>
              <p:cNvSpPr>
                <a:spLocks noChangeShapeType="1"/>
              </p:cNvSpPr>
              <p:nvPr/>
            </p:nvSpPr>
            <p:spPr bwMode="auto">
              <a:xfrm>
                <a:off x="800" y="1733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9" name="Line 43"/>
              <p:cNvSpPr>
                <a:spLocks noChangeShapeType="1"/>
              </p:cNvSpPr>
              <p:nvPr/>
            </p:nvSpPr>
            <p:spPr bwMode="auto">
              <a:xfrm>
                <a:off x="800" y="1733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0" name="Rectangle 44"/>
              <p:cNvSpPr>
                <a:spLocks noChangeArrowheads="1"/>
              </p:cNvSpPr>
              <p:nvPr/>
            </p:nvSpPr>
            <p:spPr bwMode="auto">
              <a:xfrm>
                <a:off x="800" y="1733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1" name="Line 45"/>
              <p:cNvSpPr>
                <a:spLocks noChangeShapeType="1"/>
              </p:cNvSpPr>
              <p:nvPr/>
            </p:nvSpPr>
            <p:spPr bwMode="auto">
              <a:xfrm>
                <a:off x="800" y="1733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2" name="Line 46"/>
              <p:cNvSpPr>
                <a:spLocks noChangeShapeType="1"/>
              </p:cNvSpPr>
              <p:nvPr/>
            </p:nvSpPr>
            <p:spPr bwMode="auto">
              <a:xfrm>
                <a:off x="800" y="1733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3" name="Rectangle 47"/>
              <p:cNvSpPr>
                <a:spLocks noChangeArrowheads="1"/>
              </p:cNvSpPr>
              <p:nvPr/>
            </p:nvSpPr>
            <p:spPr bwMode="auto">
              <a:xfrm>
                <a:off x="804" y="1733"/>
                <a:ext cx="665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4" name="Line 48"/>
              <p:cNvSpPr>
                <a:spLocks noChangeShapeType="1"/>
              </p:cNvSpPr>
              <p:nvPr/>
            </p:nvSpPr>
            <p:spPr bwMode="auto">
              <a:xfrm>
                <a:off x="804" y="1733"/>
                <a:ext cx="66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5" name="Rectangle 49"/>
              <p:cNvSpPr>
                <a:spLocks noChangeArrowheads="1"/>
              </p:cNvSpPr>
              <p:nvPr/>
            </p:nvSpPr>
            <p:spPr bwMode="auto">
              <a:xfrm>
                <a:off x="1469" y="1733"/>
                <a:ext cx="3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6" name="Line 50"/>
              <p:cNvSpPr>
                <a:spLocks noChangeShapeType="1"/>
              </p:cNvSpPr>
              <p:nvPr/>
            </p:nvSpPr>
            <p:spPr bwMode="auto">
              <a:xfrm>
                <a:off x="1469" y="1733"/>
                <a:ext cx="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7" name="Line 51"/>
              <p:cNvSpPr>
                <a:spLocks noChangeShapeType="1"/>
              </p:cNvSpPr>
              <p:nvPr/>
            </p:nvSpPr>
            <p:spPr bwMode="auto">
              <a:xfrm>
                <a:off x="1469" y="1733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8" name="Rectangle 52"/>
              <p:cNvSpPr>
                <a:spLocks noChangeArrowheads="1"/>
              </p:cNvSpPr>
              <p:nvPr/>
            </p:nvSpPr>
            <p:spPr bwMode="auto">
              <a:xfrm>
                <a:off x="1472" y="1733"/>
                <a:ext cx="665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9" name="Line 53"/>
              <p:cNvSpPr>
                <a:spLocks noChangeShapeType="1"/>
              </p:cNvSpPr>
              <p:nvPr/>
            </p:nvSpPr>
            <p:spPr bwMode="auto">
              <a:xfrm>
                <a:off x="1472" y="1733"/>
                <a:ext cx="66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0" name="Rectangle 54"/>
              <p:cNvSpPr>
                <a:spLocks noChangeArrowheads="1"/>
              </p:cNvSpPr>
              <p:nvPr/>
            </p:nvSpPr>
            <p:spPr bwMode="auto">
              <a:xfrm>
                <a:off x="2137" y="1733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1" name="Line 55"/>
              <p:cNvSpPr>
                <a:spLocks noChangeShapeType="1"/>
              </p:cNvSpPr>
              <p:nvPr/>
            </p:nvSpPr>
            <p:spPr bwMode="auto">
              <a:xfrm>
                <a:off x="2137" y="1733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2" name="Line 56"/>
              <p:cNvSpPr>
                <a:spLocks noChangeShapeType="1"/>
              </p:cNvSpPr>
              <p:nvPr/>
            </p:nvSpPr>
            <p:spPr bwMode="auto">
              <a:xfrm>
                <a:off x="2137" y="1733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3" name="Rectangle 57"/>
              <p:cNvSpPr>
                <a:spLocks noChangeArrowheads="1"/>
              </p:cNvSpPr>
              <p:nvPr/>
            </p:nvSpPr>
            <p:spPr bwMode="auto">
              <a:xfrm>
                <a:off x="2141" y="1733"/>
                <a:ext cx="66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4" name="Line 58"/>
              <p:cNvSpPr>
                <a:spLocks noChangeShapeType="1"/>
              </p:cNvSpPr>
              <p:nvPr/>
            </p:nvSpPr>
            <p:spPr bwMode="auto">
              <a:xfrm>
                <a:off x="2141" y="1733"/>
                <a:ext cx="66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5" name="Rectangle 59"/>
              <p:cNvSpPr>
                <a:spLocks noChangeArrowheads="1"/>
              </p:cNvSpPr>
              <p:nvPr/>
            </p:nvSpPr>
            <p:spPr bwMode="auto">
              <a:xfrm>
                <a:off x="2805" y="1733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6" name="Line 60"/>
              <p:cNvSpPr>
                <a:spLocks noChangeShapeType="1"/>
              </p:cNvSpPr>
              <p:nvPr/>
            </p:nvSpPr>
            <p:spPr bwMode="auto">
              <a:xfrm>
                <a:off x="2805" y="1733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7" name="Line 61"/>
              <p:cNvSpPr>
                <a:spLocks noChangeShapeType="1"/>
              </p:cNvSpPr>
              <p:nvPr/>
            </p:nvSpPr>
            <p:spPr bwMode="auto">
              <a:xfrm>
                <a:off x="2805" y="1733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8" name="Rectangle 62"/>
              <p:cNvSpPr>
                <a:spLocks noChangeArrowheads="1"/>
              </p:cNvSpPr>
              <p:nvPr/>
            </p:nvSpPr>
            <p:spPr bwMode="auto">
              <a:xfrm>
                <a:off x="2809" y="1733"/>
                <a:ext cx="665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09" name="Line 63"/>
              <p:cNvSpPr>
                <a:spLocks noChangeShapeType="1"/>
              </p:cNvSpPr>
              <p:nvPr/>
            </p:nvSpPr>
            <p:spPr bwMode="auto">
              <a:xfrm>
                <a:off x="2809" y="1733"/>
                <a:ext cx="66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10" name="Rectangle 64"/>
              <p:cNvSpPr>
                <a:spLocks noChangeArrowheads="1"/>
              </p:cNvSpPr>
              <p:nvPr/>
            </p:nvSpPr>
            <p:spPr bwMode="auto">
              <a:xfrm>
                <a:off x="3474" y="1733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11" name="Line 65"/>
              <p:cNvSpPr>
                <a:spLocks noChangeShapeType="1"/>
              </p:cNvSpPr>
              <p:nvPr/>
            </p:nvSpPr>
            <p:spPr bwMode="auto">
              <a:xfrm>
                <a:off x="3474" y="1733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12" name="Line 66"/>
              <p:cNvSpPr>
                <a:spLocks noChangeShapeType="1"/>
              </p:cNvSpPr>
              <p:nvPr/>
            </p:nvSpPr>
            <p:spPr bwMode="auto">
              <a:xfrm>
                <a:off x="3474" y="1733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13" name="Rectangle 67"/>
              <p:cNvSpPr>
                <a:spLocks noChangeArrowheads="1"/>
              </p:cNvSpPr>
              <p:nvPr/>
            </p:nvSpPr>
            <p:spPr bwMode="auto">
              <a:xfrm>
                <a:off x="3478" y="1733"/>
                <a:ext cx="66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14" name="Line 68"/>
              <p:cNvSpPr>
                <a:spLocks noChangeShapeType="1"/>
              </p:cNvSpPr>
              <p:nvPr/>
            </p:nvSpPr>
            <p:spPr bwMode="auto">
              <a:xfrm>
                <a:off x="3478" y="1733"/>
                <a:ext cx="66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15" name="Rectangle 69"/>
              <p:cNvSpPr>
                <a:spLocks noChangeArrowheads="1"/>
              </p:cNvSpPr>
              <p:nvPr/>
            </p:nvSpPr>
            <p:spPr bwMode="auto">
              <a:xfrm>
                <a:off x="4142" y="1733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16" name="Line 70"/>
              <p:cNvSpPr>
                <a:spLocks noChangeShapeType="1"/>
              </p:cNvSpPr>
              <p:nvPr/>
            </p:nvSpPr>
            <p:spPr bwMode="auto">
              <a:xfrm>
                <a:off x="4142" y="1733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17" name="Line 71"/>
              <p:cNvSpPr>
                <a:spLocks noChangeShapeType="1"/>
              </p:cNvSpPr>
              <p:nvPr/>
            </p:nvSpPr>
            <p:spPr bwMode="auto">
              <a:xfrm>
                <a:off x="4142" y="1733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18" name="Rectangle 72"/>
              <p:cNvSpPr>
                <a:spLocks noChangeArrowheads="1"/>
              </p:cNvSpPr>
              <p:nvPr/>
            </p:nvSpPr>
            <p:spPr bwMode="auto">
              <a:xfrm>
                <a:off x="4142" y="1733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19" name="Line 73"/>
              <p:cNvSpPr>
                <a:spLocks noChangeShapeType="1"/>
              </p:cNvSpPr>
              <p:nvPr/>
            </p:nvSpPr>
            <p:spPr bwMode="auto">
              <a:xfrm>
                <a:off x="4142" y="1733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20" name="Line 74"/>
              <p:cNvSpPr>
                <a:spLocks noChangeShapeType="1"/>
              </p:cNvSpPr>
              <p:nvPr/>
            </p:nvSpPr>
            <p:spPr bwMode="auto">
              <a:xfrm>
                <a:off x="4142" y="1733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21" name="Rectangle 75"/>
              <p:cNvSpPr>
                <a:spLocks noChangeArrowheads="1"/>
              </p:cNvSpPr>
              <p:nvPr/>
            </p:nvSpPr>
            <p:spPr bwMode="auto">
              <a:xfrm>
                <a:off x="800" y="1737"/>
                <a:ext cx="4" cy="2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22" name="Line 76"/>
              <p:cNvSpPr>
                <a:spLocks noChangeShapeType="1"/>
              </p:cNvSpPr>
              <p:nvPr/>
            </p:nvSpPr>
            <p:spPr bwMode="auto">
              <a:xfrm>
                <a:off x="800" y="1737"/>
                <a:ext cx="1" cy="2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23" name="Rectangle 77"/>
              <p:cNvSpPr>
                <a:spLocks noChangeArrowheads="1"/>
              </p:cNvSpPr>
              <p:nvPr/>
            </p:nvSpPr>
            <p:spPr bwMode="auto">
              <a:xfrm>
                <a:off x="1469" y="1737"/>
                <a:ext cx="3" cy="2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24" name="Line 78"/>
              <p:cNvSpPr>
                <a:spLocks noChangeShapeType="1"/>
              </p:cNvSpPr>
              <p:nvPr/>
            </p:nvSpPr>
            <p:spPr bwMode="auto">
              <a:xfrm>
                <a:off x="1469" y="1737"/>
                <a:ext cx="1" cy="2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25" name="Rectangle 79"/>
              <p:cNvSpPr>
                <a:spLocks noChangeArrowheads="1"/>
              </p:cNvSpPr>
              <p:nvPr/>
            </p:nvSpPr>
            <p:spPr bwMode="auto">
              <a:xfrm>
                <a:off x="2137" y="1737"/>
                <a:ext cx="4" cy="2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26" name="Line 80"/>
              <p:cNvSpPr>
                <a:spLocks noChangeShapeType="1"/>
              </p:cNvSpPr>
              <p:nvPr/>
            </p:nvSpPr>
            <p:spPr bwMode="auto">
              <a:xfrm>
                <a:off x="2137" y="1737"/>
                <a:ext cx="1" cy="2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27" name="Rectangle 81"/>
              <p:cNvSpPr>
                <a:spLocks noChangeArrowheads="1"/>
              </p:cNvSpPr>
              <p:nvPr/>
            </p:nvSpPr>
            <p:spPr bwMode="auto">
              <a:xfrm>
                <a:off x="2805" y="1737"/>
                <a:ext cx="4" cy="2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28" name="Line 82"/>
              <p:cNvSpPr>
                <a:spLocks noChangeShapeType="1"/>
              </p:cNvSpPr>
              <p:nvPr/>
            </p:nvSpPr>
            <p:spPr bwMode="auto">
              <a:xfrm>
                <a:off x="2805" y="1737"/>
                <a:ext cx="1" cy="2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29" name="Rectangle 83"/>
              <p:cNvSpPr>
                <a:spLocks noChangeArrowheads="1"/>
              </p:cNvSpPr>
              <p:nvPr/>
            </p:nvSpPr>
            <p:spPr bwMode="auto">
              <a:xfrm>
                <a:off x="3474" y="1737"/>
                <a:ext cx="4" cy="2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30" name="Line 84"/>
              <p:cNvSpPr>
                <a:spLocks noChangeShapeType="1"/>
              </p:cNvSpPr>
              <p:nvPr/>
            </p:nvSpPr>
            <p:spPr bwMode="auto">
              <a:xfrm>
                <a:off x="3474" y="1737"/>
                <a:ext cx="1" cy="2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31" name="Rectangle 85"/>
              <p:cNvSpPr>
                <a:spLocks noChangeArrowheads="1"/>
              </p:cNvSpPr>
              <p:nvPr/>
            </p:nvSpPr>
            <p:spPr bwMode="auto">
              <a:xfrm>
                <a:off x="4142" y="1737"/>
                <a:ext cx="4" cy="2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32" name="Line 86"/>
              <p:cNvSpPr>
                <a:spLocks noChangeShapeType="1"/>
              </p:cNvSpPr>
              <p:nvPr/>
            </p:nvSpPr>
            <p:spPr bwMode="auto">
              <a:xfrm>
                <a:off x="4142" y="1737"/>
                <a:ext cx="1" cy="2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33" name="Rectangle 87"/>
              <p:cNvSpPr>
                <a:spLocks noChangeArrowheads="1"/>
              </p:cNvSpPr>
              <p:nvPr/>
            </p:nvSpPr>
            <p:spPr bwMode="auto">
              <a:xfrm>
                <a:off x="813" y="1962"/>
                <a:ext cx="31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Johnson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834" name="Rectangle 88"/>
              <p:cNvSpPr>
                <a:spLocks noChangeArrowheads="1"/>
              </p:cNvSpPr>
              <p:nvPr/>
            </p:nvSpPr>
            <p:spPr bwMode="auto">
              <a:xfrm>
                <a:off x="813" y="2073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Smith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835" name="Rectangle 89"/>
              <p:cNvSpPr>
                <a:spLocks noChangeArrowheads="1"/>
              </p:cNvSpPr>
              <p:nvPr/>
            </p:nvSpPr>
            <p:spPr bwMode="auto">
              <a:xfrm>
                <a:off x="813" y="2183"/>
                <a:ext cx="31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Johnson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836" name="Rectangle 90"/>
              <p:cNvSpPr>
                <a:spLocks noChangeArrowheads="1"/>
              </p:cNvSpPr>
              <p:nvPr/>
            </p:nvSpPr>
            <p:spPr bwMode="auto">
              <a:xfrm>
                <a:off x="813" y="2294"/>
                <a:ext cx="21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Jones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837" name="Rectangle 91"/>
              <p:cNvSpPr>
                <a:spLocks noChangeArrowheads="1"/>
              </p:cNvSpPr>
              <p:nvPr/>
            </p:nvSpPr>
            <p:spPr bwMode="auto">
              <a:xfrm>
                <a:off x="813" y="2403"/>
                <a:ext cx="23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Smith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838" name="Rectangle 92"/>
              <p:cNvSpPr>
                <a:spLocks noChangeArrowheads="1"/>
              </p:cNvSpPr>
              <p:nvPr/>
            </p:nvSpPr>
            <p:spPr bwMode="auto">
              <a:xfrm>
                <a:off x="1482" y="1962"/>
                <a:ext cx="49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192-83-7465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839" name="Rectangle 93"/>
              <p:cNvSpPr>
                <a:spLocks noChangeArrowheads="1"/>
              </p:cNvSpPr>
              <p:nvPr/>
            </p:nvSpPr>
            <p:spPr bwMode="auto">
              <a:xfrm>
                <a:off x="1482" y="2073"/>
                <a:ext cx="49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019-28-3746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840" name="Rectangle 94"/>
              <p:cNvSpPr>
                <a:spLocks noChangeArrowheads="1"/>
              </p:cNvSpPr>
              <p:nvPr/>
            </p:nvSpPr>
            <p:spPr bwMode="auto">
              <a:xfrm>
                <a:off x="1482" y="2183"/>
                <a:ext cx="49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192-83-7465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841" name="Rectangle 95"/>
              <p:cNvSpPr>
                <a:spLocks noChangeArrowheads="1"/>
              </p:cNvSpPr>
              <p:nvPr/>
            </p:nvSpPr>
            <p:spPr bwMode="auto">
              <a:xfrm>
                <a:off x="1482" y="2294"/>
                <a:ext cx="49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321-12-3123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842" name="Rectangle 96"/>
              <p:cNvSpPr>
                <a:spLocks noChangeArrowheads="1"/>
              </p:cNvSpPr>
              <p:nvPr/>
            </p:nvSpPr>
            <p:spPr bwMode="auto">
              <a:xfrm>
                <a:off x="1482" y="2403"/>
                <a:ext cx="49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019-28-3746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843" name="Rectangle 97"/>
              <p:cNvSpPr>
                <a:spLocks noChangeArrowheads="1"/>
              </p:cNvSpPr>
              <p:nvPr/>
            </p:nvSpPr>
            <p:spPr bwMode="auto">
              <a:xfrm>
                <a:off x="2150" y="1962"/>
                <a:ext cx="21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Alma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844" name="Rectangle 98"/>
              <p:cNvSpPr>
                <a:spLocks noChangeArrowheads="1"/>
              </p:cNvSpPr>
              <p:nvPr/>
            </p:nvSpPr>
            <p:spPr bwMode="auto">
              <a:xfrm>
                <a:off x="2150" y="2073"/>
                <a:ext cx="22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North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845" name="Rectangle 99"/>
              <p:cNvSpPr>
                <a:spLocks noChangeArrowheads="1"/>
              </p:cNvSpPr>
              <p:nvPr/>
            </p:nvSpPr>
            <p:spPr bwMode="auto">
              <a:xfrm>
                <a:off x="2150" y="2183"/>
                <a:ext cx="21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Alma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846" name="Rectangle 100"/>
              <p:cNvSpPr>
                <a:spLocks noChangeArrowheads="1"/>
              </p:cNvSpPr>
              <p:nvPr/>
            </p:nvSpPr>
            <p:spPr bwMode="auto">
              <a:xfrm>
                <a:off x="2150" y="2294"/>
                <a:ext cx="20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Main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847" name="Rectangle 101"/>
              <p:cNvSpPr>
                <a:spLocks noChangeArrowheads="1"/>
              </p:cNvSpPr>
              <p:nvPr/>
            </p:nvSpPr>
            <p:spPr bwMode="auto">
              <a:xfrm>
                <a:off x="2150" y="2403"/>
                <a:ext cx="22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North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848" name="Rectangle 102"/>
              <p:cNvSpPr>
                <a:spLocks noChangeArrowheads="1"/>
              </p:cNvSpPr>
              <p:nvPr/>
            </p:nvSpPr>
            <p:spPr bwMode="auto">
              <a:xfrm>
                <a:off x="2818" y="1962"/>
                <a:ext cx="36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Palo Alto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849" name="Rectangle 103"/>
              <p:cNvSpPr>
                <a:spLocks noChangeArrowheads="1"/>
              </p:cNvSpPr>
              <p:nvPr/>
            </p:nvSpPr>
            <p:spPr bwMode="auto">
              <a:xfrm>
                <a:off x="2818" y="2073"/>
                <a:ext cx="155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Rye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850" name="Rectangle 104"/>
              <p:cNvSpPr>
                <a:spLocks noChangeArrowheads="1"/>
              </p:cNvSpPr>
              <p:nvPr/>
            </p:nvSpPr>
            <p:spPr bwMode="auto">
              <a:xfrm>
                <a:off x="2818" y="2183"/>
                <a:ext cx="36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Palo Alto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851" name="Rectangle 105"/>
              <p:cNvSpPr>
                <a:spLocks noChangeArrowheads="1"/>
              </p:cNvSpPr>
              <p:nvPr/>
            </p:nvSpPr>
            <p:spPr bwMode="auto">
              <a:xfrm>
                <a:off x="2818" y="2294"/>
                <a:ext cx="33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Harrison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852" name="Rectangle 106"/>
              <p:cNvSpPr>
                <a:spLocks noChangeArrowheads="1"/>
              </p:cNvSpPr>
              <p:nvPr/>
            </p:nvSpPr>
            <p:spPr bwMode="auto">
              <a:xfrm>
                <a:off x="2818" y="2403"/>
                <a:ext cx="155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Rye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853" name="Rectangle 107"/>
              <p:cNvSpPr>
                <a:spLocks noChangeArrowheads="1"/>
              </p:cNvSpPr>
              <p:nvPr/>
            </p:nvSpPr>
            <p:spPr bwMode="auto">
              <a:xfrm>
                <a:off x="3487" y="1962"/>
                <a:ext cx="245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A-101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854" name="Rectangle 108"/>
              <p:cNvSpPr>
                <a:spLocks noChangeArrowheads="1"/>
              </p:cNvSpPr>
              <p:nvPr/>
            </p:nvSpPr>
            <p:spPr bwMode="auto">
              <a:xfrm>
                <a:off x="3487" y="2073"/>
                <a:ext cx="245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A-215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855" name="Rectangle 109"/>
              <p:cNvSpPr>
                <a:spLocks noChangeArrowheads="1"/>
              </p:cNvSpPr>
              <p:nvPr/>
            </p:nvSpPr>
            <p:spPr bwMode="auto">
              <a:xfrm>
                <a:off x="3487" y="2183"/>
                <a:ext cx="245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A-201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856" name="Rectangle 110"/>
              <p:cNvSpPr>
                <a:spLocks noChangeArrowheads="1"/>
              </p:cNvSpPr>
              <p:nvPr/>
            </p:nvSpPr>
            <p:spPr bwMode="auto">
              <a:xfrm>
                <a:off x="3487" y="2294"/>
                <a:ext cx="245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A-217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857" name="Rectangle 111"/>
              <p:cNvSpPr>
                <a:spLocks noChangeArrowheads="1"/>
              </p:cNvSpPr>
              <p:nvPr/>
            </p:nvSpPr>
            <p:spPr bwMode="auto">
              <a:xfrm>
                <a:off x="3487" y="2403"/>
                <a:ext cx="245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A-201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858" name="Line 112"/>
              <p:cNvSpPr>
                <a:spLocks noChangeShapeType="1"/>
              </p:cNvSpPr>
              <p:nvPr/>
            </p:nvSpPr>
            <p:spPr bwMode="auto">
              <a:xfrm>
                <a:off x="800" y="1958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59" name="Line 113"/>
              <p:cNvSpPr>
                <a:spLocks noChangeShapeType="1"/>
              </p:cNvSpPr>
              <p:nvPr/>
            </p:nvSpPr>
            <p:spPr bwMode="auto">
              <a:xfrm>
                <a:off x="800" y="1958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60" name="Line 114"/>
              <p:cNvSpPr>
                <a:spLocks noChangeShapeType="1"/>
              </p:cNvSpPr>
              <p:nvPr/>
            </p:nvSpPr>
            <p:spPr bwMode="auto">
              <a:xfrm>
                <a:off x="804" y="1958"/>
                <a:ext cx="66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61" name="Line 115"/>
              <p:cNvSpPr>
                <a:spLocks noChangeShapeType="1"/>
              </p:cNvSpPr>
              <p:nvPr/>
            </p:nvSpPr>
            <p:spPr bwMode="auto">
              <a:xfrm>
                <a:off x="1469" y="1958"/>
                <a:ext cx="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62" name="Line 116"/>
              <p:cNvSpPr>
                <a:spLocks noChangeShapeType="1"/>
              </p:cNvSpPr>
              <p:nvPr/>
            </p:nvSpPr>
            <p:spPr bwMode="auto">
              <a:xfrm>
                <a:off x="1469" y="1958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63" name="Line 117"/>
              <p:cNvSpPr>
                <a:spLocks noChangeShapeType="1"/>
              </p:cNvSpPr>
              <p:nvPr/>
            </p:nvSpPr>
            <p:spPr bwMode="auto">
              <a:xfrm>
                <a:off x="1472" y="1958"/>
                <a:ext cx="66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64" name="Line 118"/>
              <p:cNvSpPr>
                <a:spLocks noChangeShapeType="1"/>
              </p:cNvSpPr>
              <p:nvPr/>
            </p:nvSpPr>
            <p:spPr bwMode="auto">
              <a:xfrm>
                <a:off x="2137" y="1958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65" name="Line 119"/>
              <p:cNvSpPr>
                <a:spLocks noChangeShapeType="1"/>
              </p:cNvSpPr>
              <p:nvPr/>
            </p:nvSpPr>
            <p:spPr bwMode="auto">
              <a:xfrm>
                <a:off x="2137" y="1958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66" name="Line 120"/>
              <p:cNvSpPr>
                <a:spLocks noChangeShapeType="1"/>
              </p:cNvSpPr>
              <p:nvPr/>
            </p:nvSpPr>
            <p:spPr bwMode="auto">
              <a:xfrm>
                <a:off x="2141" y="1958"/>
                <a:ext cx="66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67" name="Line 121"/>
              <p:cNvSpPr>
                <a:spLocks noChangeShapeType="1"/>
              </p:cNvSpPr>
              <p:nvPr/>
            </p:nvSpPr>
            <p:spPr bwMode="auto">
              <a:xfrm>
                <a:off x="2805" y="1958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68" name="Line 122"/>
              <p:cNvSpPr>
                <a:spLocks noChangeShapeType="1"/>
              </p:cNvSpPr>
              <p:nvPr/>
            </p:nvSpPr>
            <p:spPr bwMode="auto">
              <a:xfrm>
                <a:off x="2805" y="1958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69" name="Line 123"/>
              <p:cNvSpPr>
                <a:spLocks noChangeShapeType="1"/>
              </p:cNvSpPr>
              <p:nvPr/>
            </p:nvSpPr>
            <p:spPr bwMode="auto">
              <a:xfrm>
                <a:off x="2809" y="1958"/>
                <a:ext cx="66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70" name="Line 124"/>
              <p:cNvSpPr>
                <a:spLocks noChangeShapeType="1"/>
              </p:cNvSpPr>
              <p:nvPr/>
            </p:nvSpPr>
            <p:spPr bwMode="auto">
              <a:xfrm>
                <a:off x="3474" y="1958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71" name="Line 125"/>
              <p:cNvSpPr>
                <a:spLocks noChangeShapeType="1"/>
              </p:cNvSpPr>
              <p:nvPr/>
            </p:nvSpPr>
            <p:spPr bwMode="auto">
              <a:xfrm>
                <a:off x="3474" y="1958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72" name="Line 126"/>
              <p:cNvSpPr>
                <a:spLocks noChangeShapeType="1"/>
              </p:cNvSpPr>
              <p:nvPr/>
            </p:nvSpPr>
            <p:spPr bwMode="auto">
              <a:xfrm>
                <a:off x="3478" y="1958"/>
                <a:ext cx="66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73" name="Line 127"/>
              <p:cNvSpPr>
                <a:spLocks noChangeShapeType="1"/>
              </p:cNvSpPr>
              <p:nvPr/>
            </p:nvSpPr>
            <p:spPr bwMode="auto">
              <a:xfrm>
                <a:off x="4142" y="1958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74" name="Line 128"/>
              <p:cNvSpPr>
                <a:spLocks noChangeShapeType="1"/>
              </p:cNvSpPr>
              <p:nvPr/>
            </p:nvSpPr>
            <p:spPr bwMode="auto">
              <a:xfrm>
                <a:off x="4142" y="1958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75" name="Rectangle 129"/>
              <p:cNvSpPr>
                <a:spLocks noChangeArrowheads="1"/>
              </p:cNvSpPr>
              <p:nvPr/>
            </p:nvSpPr>
            <p:spPr bwMode="auto">
              <a:xfrm>
                <a:off x="800" y="1962"/>
                <a:ext cx="4" cy="5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76" name="Line 130"/>
              <p:cNvSpPr>
                <a:spLocks noChangeShapeType="1"/>
              </p:cNvSpPr>
              <p:nvPr/>
            </p:nvSpPr>
            <p:spPr bwMode="auto">
              <a:xfrm>
                <a:off x="800" y="1962"/>
                <a:ext cx="1" cy="5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77" name="Rectangle 131"/>
              <p:cNvSpPr>
                <a:spLocks noChangeArrowheads="1"/>
              </p:cNvSpPr>
              <p:nvPr/>
            </p:nvSpPr>
            <p:spPr bwMode="auto">
              <a:xfrm>
                <a:off x="800" y="2516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78" name="Line 132"/>
              <p:cNvSpPr>
                <a:spLocks noChangeShapeType="1"/>
              </p:cNvSpPr>
              <p:nvPr/>
            </p:nvSpPr>
            <p:spPr bwMode="auto">
              <a:xfrm>
                <a:off x="800" y="2516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79" name="Line 133"/>
              <p:cNvSpPr>
                <a:spLocks noChangeShapeType="1"/>
              </p:cNvSpPr>
              <p:nvPr/>
            </p:nvSpPr>
            <p:spPr bwMode="auto">
              <a:xfrm>
                <a:off x="800" y="2516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80" name="Rectangle 134"/>
              <p:cNvSpPr>
                <a:spLocks noChangeArrowheads="1"/>
              </p:cNvSpPr>
              <p:nvPr/>
            </p:nvSpPr>
            <p:spPr bwMode="auto">
              <a:xfrm>
                <a:off x="800" y="2516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81" name="Line 135"/>
              <p:cNvSpPr>
                <a:spLocks noChangeShapeType="1"/>
              </p:cNvSpPr>
              <p:nvPr/>
            </p:nvSpPr>
            <p:spPr bwMode="auto">
              <a:xfrm>
                <a:off x="800" y="2516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82" name="Line 136"/>
              <p:cNvSpPr>
                <a:spLocks noChangeShapeType="1"/>
              </p:cNvSpPr>
              <p:nvPr/>
            </p:nvSpPr>
            <p:spPr bwMode="auto">
              <a:xfrm>
                <a:off x="800" y="2516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83" name="Rectangle 137"/>
              <p:cNvSpPr>
                <a:spLocks noChangeArrowheads="1"/>
              </p:cNvSpPr>
              <p:nvPr/>
            </p:nvSpPr>
            <p:spPr bwMode="auto">
              <a:xfrm>
                <a:off x="804" y="2516"/>
                <a:ext cx="665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84" name="Line 138"/>
              <p:cNvSpPr>
                <a:spLocks noChangeShapeType="1"/>
              </p:cNvSpPr>
              <p:nvPr/>
            </p:nvSpPr>
            <p:spPr bwMode="auto">
              <a:xfrm>
                <a:off x="804" y="2516"/>
                <a:ext cx="66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85" name="Rectangle 139"/>
              <p:cNvSpPr>
                <a:spLocks noChangeArrowheads="1"/>
              </p:cNvSpPr>
              <p:nvPr/>
            </p:nvSpPr>
            <p:spPr bwMode="auto">
              <a:xfrm>
                <a:off x="1469" y="1962"/>
                <a:ext cx="3" cy="5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86" name="Line 140"/>
              <p:cNvSpPr>
                <a:spLocks noChangeShapeType="1"/>
              </p:cNvSpPr>
              <p:nvPr/>
            </p:nvSpPr>
            <p:spPr bwMode="auto">
              <a:xfrm>
                <a:off x="1469" y="1962"/>
                <a:ext cx="1" cy="5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87" name="Rectangle 141"/>
              <p:cNvSpPr>
                <a:spLocks noChangeArrowheads="1"/>
              </p:cNvSpPr>
              <p:nvPr/>
            </p:nvSpPr>
            <p:spPr bwMode="auto">
              <a:xfrm>
                <a:off x="1469" y="2516"/>
                <a:ext cx="3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88" name="Line 142"/>
              <p:cNvSpPr>
                <a:spLocks noChangeShapeType="1"/>
              </p:cNvSpPr>
              <p:nvPr/>
            </p:nvSpPr>
            <p:spPr bwMode="auto">
              <a:xfrm>
                <a:off x="1469" y="2516"/>
                <a:ext cx="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89" name="Line 143"/>
              <p:cNvSpPr>
                <a:spLocks noChangeShapeType="1"/>
              </p:cNvSpPr>
              <p:nvPr/>
            </p:nvSpPr>
            <p:spPr bwMode="auto">
              <a:xfrm>
                <a:off x="1469" y="2516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90" name="Rectangle 144"/>
              <p:cNvSpPr>
                <a:spLocks noChangeArrowheads="1"/>
              </p:cNvSpPr>
              <p:nvPr/>
            </p:nvSpPr>
            <p:spPr bwMode="auto">
              <a:xfrm>
                <a:off x="1472" y="2516"/>
                <a:ext cx="665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91" name="Line 145"/>
              <p:cNvSpPr>
                <a:spLocks noChangeShapeType="1"/>
              </p:cNvSpPr>
              <p:nvPr/>
            </p:nvSpPr>
            <p:spPr bwMode="auto">
              <a:xfrm>
                <a:off x="1472" y="2516"/>
                <a:ext cx="66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92" name="Rectangle 146"/>
              <p:cNvSpPr>
                <a:spLocks noChangeArrowheads="1"/>
              </p:cNvSpPr>
              <p:nvPr/>
            </p:nvSpPr>
            <p:spPr bwMode="auto">
              <a:xfrm>
                <a:off x="2137" y="1962"/>
                <a:ext cx="4" cy="5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93" name="Line 147"/>
              <p:cNvSpPr>
                <a:spLocks noChangeShapeType="1"/>
              </p:cNvSpPr>
              <p:nvPr/>
            </p:nvSpPr>
            <p:spPr bwMode="auto">
              <a:xfrm>
                <a:off x="2137" y="1962"/>
                <a:ext cx="1" cy="5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94" name="Rectangle 148"/>
              <p:cNvSpPr>
                <a:spLocks noChangeArrowheads="1"/>
              </p:cNvSpPr>
              <p:nvPr/>
            </p:nvSpPr>
            <p:spPr bwMode="auto">
              <a:xfrm>
                <a:off x="2137" y="2516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95" name="Line 149"/>
              <p:cNvSpPr>
                <a:spLocks noChangeShapeType="1"/>
              </p:cNvSpPr>
              <p:nvPr/>
            </p:nvSpPr>
            <p:spPr bwMode="auto">
              <a:xfrm>
                <a:off x="2137" y="2516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96" name="Line 150"/>
              <p:cNvSpPr>
                <a:spLocks noChangeShapeType="1"/>
              </p:cNvSpPr>
              <p:nvPr/>
            </p:nvSpPr>
            <p:spPr bwMode="auto">
              <a:xfrm>
                <a:off x="2137" y="2516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97" name="Rectangle 151"/>
              <p:cNvSpPr>
                <a:spLocks noChangeArrowheads="1"/>
              </p:cNvSpPr>
              <p:nvPr/>
            </p:nvSpPr>
            <p:spPr bwMode="auto">
              <a:xfrm>
                <a:off x="2141" y="2516"/>
                <a:ext cx="66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98" name="Line 152"/>
              <p:cNvSpPr>
                <a:spLocks noChangeShapeType="1"/>
              </p:cNvSpPr>
              <p:nvPr/>
            </p:nvSpPr>
            <p:spPr bwMode="auto">
              <a:xfrm>
                <a:off x="2141" y="2516"/>
                <a:ext cx="66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99" name="Rectangle 153"/>
              <p:cNvSpPr>
                <a:spLocks noChangeArrowheads="1"/>
              </p:cNvSpPr>
              <p:nvPr/>
            </p:nvSpPr>
            <p:spPr bwMode="auto">
              <a:xfrm>
                <a:off x="2805" y="1962"/>
                <a:ext cx="4" cy="5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00" name="Line 154"/>
              <p:cNvSpPr>
                <a:spLocks noChangeShapeType="1"/>
              </p:cNvSpPr>
              <p:nvPr/>
            </p:nvSpPr>
            <p:spPr bwMode="auto">
              <a:xfrm>
                <a:off x="2805" y="1962"/>
                <a:ext cx="1" cy="5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01" name="Rectangle 155"/>
              <p:cNvSpPr>
                <a:spLocks noChangeArrowheads="1"/>
              </p:cNvSpPr>
              <p:nvPr/>
            </p:nvSpPr>
            <p:spPr bwMode="auto">
              <a:xfrm>
                <a:off x="2805" y="2516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02" name="Line 156"/>
              <p:cNvSpPr>
                <a:spLocks noChangeShapeType="1"/>
              </p:cNvSpPr>
              <p:nvPr/>
            </p:nvSpPr>
            <p:spPr bwMode="auto">
              <a:xfrm>
                <a:off x="2805" y="2516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03" name="Line 157"/>
              <p:cNvSpPr>
                <a:spLocks noChangeShapeType="1"/>
              </p:cNvSpPr>
              <p:nvPr/>
            </p:nvSpPr>
            <p:spPr bwMode="auto">
              <a:xfrm>
                <a:off x="2805" y="2516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04" name="Rectangle 158"/>
              <p:cNvSpPr>
                <a:spLocks noChangeArrowheads="1"/>
              </p:cNvSpPr>
              <p:nvPr/>
            </p:nvSpPr>
            <p:spPr bwMode="auto">
              <a:xfrm>
                <a:off x="2809" y="2516"/>
                <a:ext cx="665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05" name="Line 159"/>
              <p:cNvSpPr>
                <a:spLocks noChangeShapeType="1"/>
              </p:cNvSpPr>
              <p:nvPr/>
            </p:nvSpPr>
            <p:spPr bwMode="auto">
              <a:xfrm>
                <a:off x="2809" y="2516"/>
                <a:ext cx="66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06" name="Rectangle 160"/>
              <p:cNvSpPr>
                <a:spLocks noChangeArrowheads="1"/>
              </p:cNvSpPr>
              <p:nvPr/>
            </p:nvSpPr>
            <p:spPr bwMode="auto">
              <a:xfrm>
                <a:off x="3474" y="1962"/>
                <a:ext cx="4" cy="5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07" name="Line 161"/>
              <p:cNvSpPr>
                <a:spLocks noChangeShapeType="1"/>
              </p:cNvSpPr>
              <p:nvPr/>
            </p:nvSpPr>
            <p:spPr bwMode="auto">
              <a:xfrm>
                <a:off x="3474" y="1962"/>
                <a:ext cx="1" cy="5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08" name="Rectangle 162"/>
              <p:cNvSpPr>
                <a:spLocks noChangeArrowheads="1"/>
              </p:cNvSpPr>
              <p:nvPr/>
            </p:nvSpPr>
            <p:spPr bwMode="auto">
              <a:xfrm>
                <a:off x="3474" y="2516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09" name="Line 163"/>
              <p:cNvSpPr>
                <a:spLocks noChangeShapeType="1"/>
              </p:cNvSpPr>
              <p:nvPr/>
            </p:nvSpPr>
            <p:spPr bwMode="auto">
              <a:xfrm>
                <a:off x="3474" y="2516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10" name="Line 164"/>
              <p:cNvSpPr>
                <a:spLocks noChangeShapeType="1"/>
              </p:cNvSpPr>
              <p:nvPr/>
            </p:nvSpPr>
            <p:spPr bwMode="auto">
              <a:xfrm>
                <a:off x="3474" y="2516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11" name="Rectangle 165"/>
              <p:cNvSpPr>
                <a:spLocks noChangeArrowheads="1"/>
              </p:cNvSpPr>
              <p:nvPr/>
            </p:nvSpPr>
            <p:spPr bwMode="auto">
              <a:xfrm>
                <a:off x="3478" y="2516"/>
                <a:ext cx="66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12" name="Line 166"/>
              <p:cNvSpPr>
                <a:spLocks noChangeShapeType="1"/>
              </p:cNvSpPr>
              <p:nvPr/>
            </p:nvSpPr>
            <p:spPr bwMode="auto">
              <a:xfrm>
                <a:off x="3478" y="2516"/>
                <a:ext cx="66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13" name="Rectangle 167"/>
              <p:cNvSpPr>
                <a:spLocks noChangeArrowheads="1"/>
              </p:cNvSpPr>
              <p:nvPr/>
            </p:nvSpPr>
            <p:spPr bwMode="auto">
              <a:xfrm>
                <a:off x="4142" y="1962"/>
                <a:ext cx="4" cy="55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14" name="Line 168"/>
              <p:cNvSpPr>
                <a:spLocks noChangeShapeType="1"/>
              </p:cNvSpPr>
              <p:nvPr/>
            </p:nvSpPr>
            <p:spPr bwMode="auto">
              <a:xfrm>
                <a:off x="4142" y="1962"/>
                <a:ext cx="1" cy="55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15" name="Rectangle 169"/>
              <p:cNvSpPr>
                <a:spLocks noChangeArrowheads="1"/>
              </p:cNvSpPr>
              <p:nvPr/>
            </p:nvSpPr>
            <p:spPr bwMode="auto">
              <a:xfrm>
                <a:off x="4142" y="2516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16" name="Line 170"/>
              <p:cNvSpPr>
                <a:spLocks noChangeShapeType="1"/>
              </p:cNvSpPr>
              <p:nvPr/>
            </p:nvSpPr>
            <p:spPr bwMode="auto">
              <a:xfrm>
                <a:off x="4142" y="2516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17" name="Line 171"/>
              <p:cNvSpPr>
                <a:spLocks noChangeShapeType="1"/>
              </p:cNvSpPr>
              <p:nvPr/>
            </p:nvSpPr>
            <p:spPr bwMode="auto">
              <a:xfrm>
                <a:off x="4142" y="2516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18" name="Rectangle 172"/>
              <p:cNvSpPr>
                <a:spLocks noChangeArrowheads="1"/>
              </p:cNvSpPr>
              <p:nvPr/>
            </p:nvSpPr>
            <p:spPr bwMode="auto">
              <a:xfrm>
                <a:off x="4142" y="2516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19" name="Line 173"/>
              <p:cNvSpPr>
                <a:spLocks noChangeShapeType="1"/>
              </p:cNvSpPr>
              <p:nvPr/>
            </p:nvSpPr>
            <p:spPr bwMode="auto">
              <a:xfrm>
                <a:off x="4142" y="2516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20" name="Line 174"/>
              <p:cNvSpPr>
                <a:spLocks noChangeShapeType="1"/>
              </p:cNvSpPr>
              <p:nvPr/>
            </p:nvSpPr>
            <p:spPr bwMode="auto">
              <a:xfrm>
                <a:off x="4142" y="2516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21" name="Rectangle 175"/>
              <p:cNvSpPr>
                <a:spLocks noChangeArrowheads="1"/>
              </p:cNvSpPr>
              <p:nvPr/>
            </p:nvSpPr>
            <p:spPr bwMode="auto">
              <a:xfrm>
                <a:off x="1463" y="2668"/>
                <a:ext cx="1008" cy="11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22" name="Rectangle 176"/>
              <p:cNvSpPr>
                <a:spLocks noChangeArrowheads="1"/>
              </p:cNvSpPr>
              <p:nvPr/>
            </p:nvSpPr>
            <p:spPr bwMode="auto">
              <a:xfrm>
                <a:off x="1653" y="2669"/>
                <a:ext cx="63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/>
                  <a:t>account-number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923" name="Rectangle 177"/>
              <p:cNvSpPr>
                <a:spLocks noChangeArrowheads="1"/>
              </p:cNvSpPr>
              <p:nvPr/>
            </p:nvSpPr>
            <p:spPr bwMode="auto">
              <a:xfrm>
                <a:off x="2475" y="2668"/>
                <a:ext cx="999" cy="11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24" name="Rectangle 178"/>
              <p:cNvSpPr>
                <a:spLocks noChangeArrowheads="1"/>
              </p:cNvSpPr>
              <p:nvPr/>
            </p:nvSpPr>
            <p:spPr bwMode="auto">
              <a:xfrm>
                <a:off x="2822" y="2669"/>
                <a:ext cx="305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>
                    <a:solidFill>
                      <a:srgbClr val="010000"/>
                    </a:solidFill>
                  </a:rPr>
                  <a:t>balance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925" name="Rectangle 179"/>
              <p:cNvSpPr>
                <a:spLocks noChangeArrowheads="1"/>
              </p:cNvSpPr>
              <p:nvPr/>
            </p:nvSpPr>
            <p:spPr bwMode="auto">
              <a:xfrm>
                <a:off x="1459" y="2664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26" name="Line 180"/>
              <p:cNvSpPr>
                <a:spLocks noChangeShapeType="1"/>
              </p:cNvSpPr>
              <p:nvPr/>
            </p:nvSpPr>
            <p:spPr bwMode="auto">
              <a:xfrm>
                <a:off x="1459" y="2664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27" name="Line 181"/>
              <p:cNvSpPr>
                <a:spLocks noChangeShapeType="1"/>
              </p:cNvSpPr>
              <p:nvPr/>
            </p:nvSpPr>
            <p:spPr bwMode="auto">
              <a:xfrm>
                <a:off x="1459" y="2664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28" name="Rectangle 182"/>
              <p:cNvSpPr>
                <a:spLocks noChangeArrowheads="1"/>
              </p:cNvSpPr>
              <p:nvPr/>
            </p:nvSpPr>
            <p:spPr bwMode="auto">
              <a:xfrm>
                <a:off x="1459" y="2664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29" name="Line 183"/>
              <p:cNvSpPr>
                <a:spLocks noChangeShapeType="1"/>
              </p:cNvSpPr>
              <p:nvPr/>
            </p:nvSpPr>
            <p:spPr bwMode="auto">
              <a:xfrm>
                <a:off x="1459" y="2664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30" name="Line 184"/>
              <p:cNvSpPr>
                <a:spLocks noChangeShapeType="1"/>
              </p:cNvSpPr>
              <p:nvPr/>
            </p:nvSpPr>
            <p:spPr bwMode="auto">
              <a:xfrm>
                <a:off x="1459" y="2664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31" name="Rectangle 185"/>
              <p:cNvSpPr>
                <a:spLocks noChangeArrowheads="1"/>
              </p:cNvSpPr>
              <p:nvPr/>
            </p:nvSpPr>
            <p:spPr bwMode="auto">
              <a:xfrm>
                <a:off x="1463" y="2664"/>
                <a:ext cx="100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32" name="Line 186"/>
              <p:cNvSpPr>
                <a:spLocks noChangeShapeType="1"/>
              </p:cNvSpPr>
              <p:nvPr/>
            </p:nvSpPr>
            <p:spPr bwMode="auto">
              <a:xfrm>
                <a:off x="1463" y="2664"/>
                <a:ext cx="100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33" name="Rectangle 187"/>
              <p:cNvSpPr>
                <a:spLocks noChangeArrowheads="1"/>
              </p:cNvSpPr>
              <p:nvPr/>
            </p:nvSpPr>
            <p:spPr bwMode="auto">
              <a:xfrm>
                <a:off x="2471" y="2664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34" name="Line 188"/>
              <p:cNvSpPr>
                <a:spLocks noChangeShapeType="1"/>
              </p:cNvSpPr>
              <p:nvPr/>
            </p:nvSpPr>
            <p:spPr bwMode="auto">
              <a:xfrm>
                <a:off x="2471" y="2664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35" name="Line 189"/>
              <p:cNvSpPr>
                <a:spLocks noChangeShapeType="1"/>
              </p:cNvSpPr>
              <p:nvPr/>
            </p:nvSpPr>
            <p:spPr bwMode="auto">
              <a:xfrm>
                <a:off x="2471" y="2664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36" name="Rectangle 190"/>
              <p:cNvSpPr>
                <a:spLocks noChangeArrowheads="1"/>
              </p:cNvSpPr>
              <p:nvPr/>
            </p:nvSpPr>
            <p:spPr bwMode="auto">
              <a:xfrm>
                <a:off x="2475" y="2664"/>
                <a:ext cx="999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37" name="Line 191"/>
              <p:cNvSpPr>
                <a:spLocks noChangeShapeType="1"/>
              </p:cNvSpPr>
              <p:nvPr/>
            </p:nvSpPr>
            <p:spPr bwMode="auto">
              <a:xfrm>
                <a:off x="2475" y="2664"/>
                <a:ext cx="99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38" name="Rectangle 192"/>
              <p:cNvSpPr>
                <a:spLocks noChangeArrowheads="1"/>
              </p:cNvSpPr>
              <p:nvPr/>
            </p:nvSpPr>
            <p:spPr bwMode="auto">
              <a:xfrm>
                <a:off x="3474" y="2664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39" name="Line 193"/>
              <p:cNvSpPr>
                <a:spLocks noChangeShapeType="1"/>
              </p:cNvSpPr>
              <p:nvPr/>
            </p:nvSpPr>
            <p:spPr bwMode="auto">
              <a:xfrm>
                <a:off x="3474" y="2664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40" name="Line 194"/>
              <p:cNvSpPr>
                <a:spLocks noChangeShapeType="1"/>
              </p:cNvSpPr>
              <p:nvPr/>
            </p:nvSpPr>
            <p:spPr bwMode="auto">
              <a:xfrm>
                <a:off x="3474" y="2664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41" name="Rectangle 195"/>
              <p:cNvSpPr>
                <a:spLocks noChangeArrowheads="1"/>
              </p:cNvSpPr>
              <p:nvPr/>
            </p:nvSpPr>
            <p:spPr bwMode="auto">
              <a:xfrm>
                <a:off x="3474" y="2664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42" name="Line 196"/>
              <p:cNvSpPr>
                <a:spLocks noChangeShapeType="1"/>
              </p:cNvSpPr>
              <p:nvPr/>
            </p:nvSpPr>
            <p:spPr bwMode="auto">
              <a:xfrm>
                <a:off x="3474" y="2664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43" name="Line 197"/>
              <p:cNvSpPr>
                <a:spLocks noChangeShapeType="1"/>
              </p:cNvSpPr>
              <p:nvPr/>
            </p:nvSpPr>
            <p:spPr bwMode="auto">
              <a:xfrm>
                <a:off x="3474" y="2664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44" name="Rectangle 198"/>
              <p:cNvSpPr>
                <a:spLocks noChangeArrowheads="1"/>
              </p:cNvSpPr>
              <p:nvPr/>
            </p:nvSpPr>
            <p:spPr bwMode="auto">
              <a:xfrm>
                <a:off x="1459" y="2668"/>
                <a:ext cx="4" cy="1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45" name="Line 199"/>
              <p:cNvSpPr>
                <a:spLocks noChangeShapeType="1"/>
              </p:cNvSpPr>
              <p:nvPr/>
            </p:nvSpPr>
            <p:spPr bwMode="auto">
              <a:xfrm>
                <a:off x="1459" y="2668"/>
                <a:ext cx="1" cy="1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46" name="Rectangle 200"/>
              <p:cNvSpPr>
                <a:spLocks noChangeArrowheads="1"/>
              </p:cNvSpPr>
              <p:nvPr/>
            </p:nvSpPr>
            <p:spPr bwMode="auto">
              <a:xfrm>
                <a:off x="2471" y="2668"/>
                <a:ext cx="4" cy="1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47" name="Line 201"/>
              <p:cNvSpPr>
                <a:spLocks noChangeShapeType="1"/>
              </p:cNvSpPr>
              <p:nvPr/>
            </p:nvSpPr>
            <p:spPr bwMode="auto">
              <a:xfrm>
                <a:off x="2471" y="2668"/>
                <a:ext cx="1" cy="1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48" name="Rectangle 202"/>
              <p:cNvSpPr>
                <a:spLocks noChangeArrowheads="1"/>
              </p:cNvSpPr>
              <p:nvPr/>
            </p:nvSpPr>
            <p:spPr bwMode="auto">
              <a:xfrm>
                <a:off x="3474" y="2668"/>
                <a:ext cx="4" cy="1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49" name="Line 203"/>
              <p:cNvSpPr>
                <a:spLocks noChangeShapeType="1"/>
              </p:cNvSpPr>
              <p:nvPr/>
            </p:nvSpPr>
            <p:spPr bwMode="auto">
              <a:xfrm>
                <a:off x="3474" y="2668"/>
                <a:ext cx="1" cy="11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50" name="Rectangle 204"/>
              <p:cNvSpPr>
                <a:spLocks noChangeArrowheads="1"/>
              </p:cNvSpPr>
              <p:nvPr/>
            </p:nvSpPr>
            <p:spPr bwMode="auto">
              <a:xfrm>
                <a:off x="1845" y="2783"/>
                <a:ext cx="245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A-101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951" name="Rectangle 205"/>
              <p:cNvSpPr>
                <a:spLocks noChangeArrowheads="1"/>
              </p:cNvSpPr>
              <p:nvPr/>
            </p:nvSpPr>
            <p:spPr bwMode="auto">
              <a:xfrm>
                <a:off x="1845" y="2894"/>
                <a:ext cx="283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A-201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952" name="Rectangle 206"/>
              <p:cNvSpPr>
                <a:spLocks noChangeArrowheads="1"/>
              </p:cNvSpPr>
              <p:nvPr/>
            </p:nvSpPr>
            <p:spPr bwMode="auto">
              <a:xfrm>
                <a:off x="1845" y="3004"/>
                <a:ext cx="283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A-215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953" name="Rectangle 207"/>
              <p:cNvSpPr>
                <a:spLocks noChangeArrowheads="1"/>
              </p:cNvSpPr>
              <p:nvPr/>
            </p:nvSpPr>
            <p:spPr bwMode="auto">
              <a:xfrm>
                <a:off x="1845" y="3114"/>
                <a:ext cx="283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A-217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954" name="Rectangle 208"/>
              <p:cNvSpPr>
                <a:spLocks noChangeArrowheads="1"/>
              </p:cNvSpPr>
              <p:nvPr/>
            </p:nvSpPr>
            <p:spPr bwMode="auto">
              <a:xfrm>
                <a:off x="2902" y="2783"/>
                <a:ext cx="18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500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955" name="Rectangle 209"/>
              <p:cNvSpPr>
                <a:spLocks noChangeArrowheads="1"/>
              </p:cNvSpPr>
              <p:nvPr/>
            </p:nvSpPr>
            <p:spPr bwMode="auto">
              <a:xfrm>
                <a:off x="2902" y="2894"/>
                <a:ext cx="18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900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956" name="Rectangle 210"/>
              <p:cNvSpPr>
                <a:spLocks noChangeArrowheads="1"/>
              </p:cNvSpPr>
              <p:nvPr/>
            </p:nvSpPr>
            <p:spPr bwMode="auto">
              <a:xfrm>
                <a:off x="2902" y="3004"/>
                <a:ext cx="18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700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957" name="Rectangle 211"/>
              <p:cNvSpPr>
                <a:spLocks noChangeArrowheads="1"/>
              </p:cNvSpPr>
              <p:nvPr/>
            </p:nvSpPr>
            <p:spPr bwMode="auto">
              <a:xfrm>
                <a:off x="2902" y="3114"/>
                <a:ext cx="18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i="0">
                    <a:solidFill>
                      <a:srgbClr val="010000"/>
                    </a:solidFill>
                  </a:rPr>
                  <a:t>750</a:t>
                </a:r>
                <a:endParaRPr lang="en-US" altLang="zh-TW" sz="2400" i="0">
                  <a:latin typeface="Trebuchet MS" pitchFamily="34" charset="0"/>
                </a:endParaRPr>
              </a:p>
            </p:txBody>
          </p:sp>
          <p:sp>
            <p:nvSpPr>
              <p:cNvPr id="31958" name="Rectangle 212"/>
              <p:cNvSpPr>
                <a:spLocks noChangeArrowheads="1"/>
              </p:cNvSpPr>
              <p:nvPr/>
            </p:nvSpPr>
            <p:spPr bwMode="auto">
              <a:xfrm>
                <a:off x="1459" y="2779"/>
                <a:ext cx="4" cy="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59" name="Line 213"/>
              <p:cNvSpPr>
                <a:spLocks noChangeShapeType="1"/>
              </p:cNvSpPr>
              <p:nvPr/>
            </p:nvSpPr>
            <p:spPr bwMode="auto">
              <a:xfrm>
                <a:off x="1459" y="2779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60" name="Line 214"/>
              <p:cNvSpPr>
                <a:spLocks noChangeShapeType="1"/>
              </p:cNvSpPr>
              <p:nvPr/>
            </p:nvSpPr>
            <p:spPr bwMode="auto">
              <a:xfrm>
                <a:off x="1459" y="2779"/>
                <a:ext cx="1" cy="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61" name="Rectangle 215"/>
              <p:cNvSpPr>
                <a:spLocks noChangeArrowheads="1"/>
              </p:cNvSpPr>
              <p:nvPr/>
            </p:nvSpPr>
            <p:spPr bwMode="auto">
              <a:xfrm>
                <a:off x="1463" y="2779"/>
                <a:ext cx="1008" cy="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62" name="Line 216"/>
              <p:cNvSpPr>
                <a:spLocks noChangeShapeType="1"/>
              </p:cNvSpPr>
              <p:nvPr/>
            </p:nvSpPr>
            <p:spPr bwMode="auto">
              <a:xfrm>
                <a:off x="1463" y="2779"/>
                <a:ext cx="100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63" name="Rectangle 217"/>
              <p:cNvSpPr>
                <a:spLocks noChangeArrowheads="1"/>
              </p:cNvSpPr>
              <p:nvPr/>
            </p:nvSpPr>
            <p:spPr bwMode="auto">
              <a:xfrm>
                <a:off x="2471" y="2779"/>
                <a:ext cx="4" cy="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64" name="Line 218"/>
              <p:cNvSpPr>
                <a:spLocks noChangeShapeType="1"/>
              </p:cNvSpPr>
              <p:nvPr/>
            </p:nvSpPr>
            <p:spPr bwMode="auto">
              <a:xfrm>
                <a:off x="2471" y="2779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65" name="Line 219"/>
              <p:cNvSpPr>
                <a:spLocks noChangeShapeType="1"/>
              </p:cNvSpPr>
              <p:nvPr/>
            </p:nvSpPr>
            <p:spPr bwMode="auto">
              <a:xfrm>
                <a:off x="2471" y="2779"/>
                <a:ext cx="1" cy="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66" name="Rectangle 220"/>
              <p:cNvSpPr>
                <a:spLocks noChangeArrowheads="1"/>
              </p:cNvSpPr>
              <p:nvPr/>
            </p:nvSpPr>
            <p:spPr bwMode="auto">
              <a:xfrm>
                <a:off x="2475" y="2779"/>
                <a:ext cx="999" cy="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67" name="Line 221"/>
              <p:cNvSpPr>
                <a:spLocks noChangeShapeType="1"/>
              </p:cNvSpPr>
              <p:nvPr/>
            </p:nvSpPr>
            <p:spPr bwMode="auto">
              <a:xfrm>
                <a:off x="2475" y="2779"/>
                <a:ext cx="99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68" name="Rectangle 222"/>
              <p:cNvSpPr>
                <a:spLocks noChangeArrowheads="1"/>
              </p:cNvSpPr>
              <p:nvPr/>
            </p:nvSpPr>
            <p:spPr bwMode="auto">
              <a:xfrm>
                <a:off x="3474" y="2779"/>
                <a:ext cx="4" cy="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69" name="Line 223"/>
              <p:cNvSpPr>
                <a:spLocks noChangeShapeType="1"/>
              </p:cNvSpPr>
              <p:nvPr/>
            </p:nvSpPr>
            <p:spPr bwMode="auto">
              <a:xfrm>
                <a:off x="3474" y="2779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70" name="Line 224"/>
              <p:cNvSpPr>
                <a:spLocks noChangeShapeType="1"/>
              </p:cNvSpPr>
              <p:nvPr/>
            </p:nvSpPr>
            <p:spPr bwMode="auto">
              <a:xfrm>
                <a:off x="3474" y="2779"/>
                <a:ext cx="1" cy="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71" name="Rectangle 225"/>
              <p:cNvSpPr>
                <a:spLocks noChangeArrowheads="1"/>
              </p:cNvSpPr>
              <p:nvPr/>
            </p:nvSpPr>
            <p:spPr bwMode="auto">
              <a:xfrm>
                <a:off x="1459" y="2782"/>
                <a:ext cx="4" cy="44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72" name="Line 226"/>
              <p:cNvSpPr>
                <a:spLocks noChangeShapeType="1"/>
              </p:cNvSpPr>
              <p:nvPr/>
            </p:nvSpPr>
            <p:spPr bwMode="auto">
              <a:xfrm>
                <a:off x="1459" y="2782"/>
                <a:ext cx="1" cy="4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73" name="Rectangle 227"/>
              <p:cNvSpPr>
                <a:spLocks noChangeArrowheads="1"/>
              </p:cNvSpPr>
              <p:nvPr/>
            </p:nvSpPr>
            <p:spPr bwMode="auto">
              <a:xfrm>
                <a:off x="1459" y="3224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74" name="Line 228"/>
              <p:cNvSpPr>
                <a:spLocks noChangeShapeType="1"/>
              </p:cNvSpPr>
              <p:nvPr/>
            </p:nvSpPr>
            <p:spPr bwMode="auto">
              <a:xfrm>
                <a:off x="1459" y="3224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75" name="Line 229"/>
              <p:cNvSpPr>
                <a:spLocks noChangeShapeType="1"/>
              </p:cNvSpPr>
              <p:nvPr/>
            </p:nvSpPr>
            <p:spPr bwMode="auto">
              <a:xfrm>
                <a:off x="1459" y="3224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76" name="Rectangle 230"/>
              <p:cNvSpPr>
                <a:spLocks noChangeArrowheads="1"/>
              </p:cNvSpPr>
              <p:nvPr/>
            </p:nvSpPr>
            <p:spPr bwMode="auto">
              <a:xfrm>
                <a:off x="1459" y="3224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77" name="Line 231"/>
              <p:cNvSpPr>
                <a:spLocks noChangeShapeType="1"/>
              </p:cNvSpPr>
              <p:nvPr/>
            </p:nvSpPr>
            <p:spPr bwMode="auto">
              <a:xfrm>
                <a:off x="1459" y="3224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78" name="Line 232"/>
              <p:cNvSpPr>
                <a:spLocks noChangeShapeType="1"/>
              </p:cNvSpPr>
              <p:nvPr/>
            </p:nvSpPr>
            <p:spPr bwMode="auto">
              <a:xfrm>
                <a:off x="1459" y="3224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79" name="Rectangle 233"/>
              <p:cNvSpPr>
                <a:spLocks noChangeArrowheads="1"/>
              </p:cNvSpPr>
              <p:nvPr/>
            </p:nvSpPr>
            <p:spPr bwMode="auto">
              <a:xfrm>
                <a:off x="1463" y="3224"/>
                <a:ext cx="100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80" name="Line 234"/>
              <p:cNvSpPr>
                <a:spLocks noChangeShapeType="1"/>
              </p:cNvSpPr>
              <p:nvPr/>
            </p:nvSpPr>
            <p:spPr bwMode="auto">
              <a:xfrm>
                <a:off x="1463" y="3224"/>
                <a:ext cx="100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81" name="Rectangle 235"/>
              <p:cNvSpPr>
                <a:spLocks noChangeArrowheads="1"/>
              </p:cNvSpPr>
              <p:nvPr/>
            </p:nvSpPr>
            <p:spPr bwMode="auto">
              <a:xfrm>
                <a:off x="2471" y="2782"/>
                <a:ext cx="4" cy="44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82" name="Line 236"/>
              <p:cNvSpPr>
                <a:spLocks noChangeShapeType="1"/>
              </p:cNvSpPr>
              <p:nvPr/>
            </p:nvSpPr>
            <p:spPr bwMode="auto">
              <a:xfrm>
                <a:off x="2471" y="2782"/>
                <a:ext cx="1" cy="4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83" name="Rectangle 237"/>
              <p:cNvSpPr>
                <a:spLocks noChangeArrowheads="1"/>
              </p:cNvSpPr>
              <p:nvPr/>
            </p:nvSpPr>
            <p:spPr bwMode="auto">
              <a:xfrm>
                <a:off x="2471" y="3224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84" name="Line 238"/>
              <p:cNvSpPr>
                <a:spLocks noChangeShapeType="1"/>
              </p:cNvSpPr>
              <p:nvPr/>
            </p:nvSpPr>
            <p:spPr bwMode="auto">
              <a:xfrm>
                <a:off x="2471" y="3224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85" name="Line 239"/>
              <p:cNvSpPr>
                <a:spLocks noChangeShapeType="1"/>
              </p:cNvSpPr>
              <p:nvPr/>
            </p:nvSpPr>
            <p:spPr bwMode="auto">
              <a:xfrm>
                <a:off x="2471" y="3224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86" name="Rectangle 240"/>
              <p:cNvSpPr>
                <a:spLocks noChangeArrowheads="1"/>
              </p:cNvSpPr>
              <p:nvPr/>
            </p:nvSpPr>
            <p:spPr bwMode="auto">
              <a:xfrm>
                <a:off x="2475" y="3224"/>
                <a:ext cx="999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87" name="Line 241"/>
              <p:cNvSpPr>
                <a:spLocks noChangeShapeType="1"/>
              </p:cNvSpPr>
              <p:nvPr/>
            </p:nvSpPr>
            <p:spPr bwMode="auto">
              <a:xfrm>
                <a:off x="2475" y="3224"/>
                <a:ext cx="99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88" name="Rectangle 242"/>
              <p:cNvSpPr>
                <a:spLocks noChangeArrowheads="1"/>
              </p:cNvSpPr>
              <p:nvPr/>
            </p:nvSpPr>
            <p:spPr bwMode="auto">
              <a:xfrm>
                <a:off x="3474" y="2782"/>
                <a:ext cx="4" cy="44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89" name="Line 243"/>
              <p:cNvSpPr>
                <a:spLocks noChangeShapeType="1"/>
              </p:cNvSpPr>
              <p:nvPr/>
            </p:nvSpPr>
            <p:spPr bwMode="auto">
              <a:xfrm>
                <a:off x="3474" y="2782"/>
                <a:ext cx="1" cy="44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90" name="Rectangle 244"/>
              <p:cNvSpPr>
                <a:spLocks noChangeArrowheads="1"/>
              </p:cNvSpPr>
              <p:nvPr/>
            </p:nvSpPr>
            <p:spPr bwMode="auto">
              <a:xfrm>
                <a:off x="3474" y="3224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91" name="Line 245"/>
              <p:cNvSpPr>
                <a:spLocks noChangeShapeType="1"/>
              </p:cNvSpPr>
              <p:nvPr/>
            </p:nvSpPr>
            <p:spPr bwMode="auto">
              <a:xfrm>
                <a:off x="3474" y="3224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92" name="Line 246"/>
              <p:cNvSpPr>
                <a:spLocks noChangeShapeType="1"/>
              </p:cNvSpPr>
              <p:nvPr/>
            </p:nvSpPr>
            <p:spPr bwMode="auto">
              <a:xfrm>
                <a:off x="3474" y="3224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93" name="Rectangle 247"/>
              <p:cNvSpPr>
                <a:spLocks noChangeArrowheads="1"/>
              </p:cNvSpPr>
              <p:nvPr/>
            </p:nvSpPr>
            <p:spPr bwMode="auto">
              <a:xfrm>
                <a:off x="3474" y="3224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94" name="Line 248"/>
              <p:cNvSpPr>
                <a:spLocks noChangeShapeType="1"/>
              </p:cNvSpPr>
              <p:nvPr/>
            </p:nvSpPr>
            <p:spPr bwMode="auto">
              <a:xfrm>
                <a:off x="3474" y="3224"/>
                <a:ext cx="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95" name="Line 249"/>
              <p:cNvSpPr>
                <a:spLocks noChangeShapeType="1"/>
              </p:cNvSpPr>
              <p:nvPr/>
            </p:nvSpPr>
            <p:spPr bwMode="auto">
              <a:xfrm>
                <a:off x="3474" y="3224"/>
                <a:ext cx="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 autoUpdateAnimBg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  <a:effectLst>
            <a:outerShdw dist="172739" dir="2161642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>
                <a:latin typeface="Tahoma" pitchFamily="34" charset="0"/>
              </a:rPr>
              <a:t>Data Definition Language (DDL)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000" dirty="0"/>
              <a:t>Notation for defining the database schema</a:t>
            </a:r>
          </a:p>
          <a:p>
            <a:pPr lvl="1" eaLnBrk="1" hangingPunct="1"/>
            <a:r>
              <a:rPr lang="en-US" altLang="zh-TW" sz="1800" dirty="0"/>
              <a:t>Express how data are organized in a formal language</a:t>
            </a:r>
          </a:p>
          <a:p>
            <a:pPr lvl="1" eaLnBrk="1" hangingPunct="1"/>
            <a:r>
              <a:rPr lang="en-US" altLang="zh-TW" sz="1800" dirty="0"/>
              <a:t>Examples:</a:t>
            </a:r>
          </a:p>
          <a:p>
            <a:pPr marL="457200" lvl="1" indent="0" eaLnBrk="1" hangingPunct="1">
              <a:buNone/>
            </a:pPr>
            <a:endParaRPr lang="en-US" altLang="zh-TW" sz="1800" dirty="0"/>
          </a:p>
          <a:p>
            <a:pPr marL="457200" lvl="1" indent="0" eaLnBrk="1" hangingPunct="1">
              <a:buNone/>
            </a:pPr>
            <a:r>
              <a:rPr lang="en-US" altLang="zh-TW" sz="1800" dirty="0"/>
              <a:t>create table customer (customer-name </a:t>
            </a:r>
            <a:r>
              <a:rPr lang="en-US" altLang="zh-TW" sz="1800" dirty="0" err="1"/>
              <a:t>varchar</a:t>
            </a:r>
            <a:r>
              <a:rPr lang="en-US" altLang="zh-TW" sz="1800" dirty="0"/>
              <a:t>(40),</a:t>
            </a:r>
          </a:p>
          <a:p>
            <a:pPr marL="457200" lvl="1" indent="0" eaLnBrk="1" hangingPunct="1">
              <a:buNone/>
            </a:pPr>
            <a:r>
              <a:rPr lang="en-US" altLang="zh-TW" sz="1800" dirty="0"/>
              <a:t>                                 social-security   char(11),</a:t>
            </a:r>
          </a:p>
          <a:p>
            <a:pPr marL="457200" lvl="1" indent="0" eaLnBrk="1" hangingPunct="1">
              <a:buNone/>
            </a:pPr>
            <a:r>
              <a:rPr lang="en-US" altLang="zh-TW" sz="1800" dirty="0"/>
              <a:t>                                 customer-street </a:t>
            </a:r>
            <a:r>
              <a:rPr lang="en-US" altLang="zh-TW" sz="1800" dirty="0" err="1"/>
              <a:t>varchar</a:t>
            </a:r>
            <a:r>
              <a:rPr lang="en-US" altLang="zh-TW" sz="1800" dirty="0"/>
              <a:t>(100),</a:t>
            </a:r>
          </a:p>
          <a:p>
            <a:pPr marL="457200" lvl="1" indent="0" eaLnBrk="1" hangingPunct="1">
              <a:buNone/>
            </a:pPr>
            <a:r>
              <a:rPr lang="en-US" altLang="zh-TW" sz="1800" dirty="0"/>
              <a:t>                                 customer-city     </a:t>
            </a:r>
            <a:r>
              <a:rPr lang="en-US" altLang="zh-TW" sz="1800" dirty="0" err="1"/>
              <a:t>varchar</a:t>
            </a:r>
            <a:r>
              <a:rPr lang="en-US" altLang="zh-TW" sz="1800" dirty="0"/>
              <a:t>(20),</a:t>
            </a:r>
          </a:p>
          <a:p>
            <a:pPr marL="457200" lvl="1" indent="0" eaLnBrk="1" hangingPunct="1">
              <a:buNone/>
            </a:pPr>
            <a:r>
              <a:rPr lang="en-US" altLang="zh-TW" sz="1800" dirty="0"/>
              <a:t>                                 account-number </a:t>
            </a:r>
            <a:r>
              <a:rPr lang="en-US" altLang="zh-TW" sz="1800" dirty="0" err="1"/>
              <a:t>varchar</a:t>
            </a:r>
            <a:r>
              <a:rPr lang="en-US" altLang="zh-TW" sz="1800" dirty="0"/>
              <a:t>(10));</a:t>
            </a:r>
          </a:p>
          <a:p>
            <a:pPr marL="457200" lvl="1" indent="0" eaLnBrk="1" hangingPunct="1">
              <a:buNone/>
            </a:pPr>
            <a:endParaRPr lang="en-US" altLang="zh-TW" sz="1800" dirty="0"/>
          </a:p>
          <a:p>
            <a:pPr marL="457200" lvl="1" indent="0" eaLnBrk="1" hangingPunct="1">
              <a:buNone/>
            </a:pPr>
            <a:r>
              <a:rPr lang="en-US" sz="1800" dirty="0"/>
              <a:t>create table account (account-number  char(10), balance integer);</a:t>
            </a:r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3FB08B69-EEF4-4F3B-A555-6B9EBC0C4329}" type="slidenum">
              <a:rPr lang="en-US" altLang="zh-TW" sz="1400" i="0">
                <a:solidFill>
                  <a:schemeClr val="accent2"/>
                </a:solidFill>
              </a:rPr>
              <a:pPr eaLnBrk="1" hangingPunct="1"/>
              <a:t>19</a:t>
            </a:fld>
            <a:endParaRPr lang="en-US" altLang="zh-TW" sz="1400" b="0" i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1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1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  <a:solidFill>
            <a:schemeClr val="accent1"/>
          </a:solidFill>
          <a:effectLst>
            <a:outerShdw dist="218499" dir="2132261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 dirty="0">
                <a:latin typeface="Tahoma" pitchFamily="34" charset="0"/>
              </a:rPr>
              <a:t>Course Administrative</a:t>
            </a:r>
          </a:p>
        </p:txBody>
      </p:sp>
      <p:sp>
        <p:nvSpPr>
          <p:cNvPr id="112642" name="Rectangle 2"/>
          <p:cNvSpPr>
            <a:spLocks noGrp="1" noChangeArrowheads="1"/>
          </p:cNvSpPr>
          <p:nvPr>
            <p:ph idx="1"/>
          </p:nvPr>
        </p:nvSpPr>
        <p:spPr>
          <a:xfrm>
            <a:off x="521426" y="1619250"/>
            <a:ext cx="8426450" cy="45783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zh-TW" sz="1800" b="1" dirty="0"/>
          </a:p>
          <a:p>
            <a:pPr eaLnBrk="1" hangingPunct="1">
              <a:lnSpc>
                <a:spcPct val="80000"/>
              </a:lnSpc>
            </a:pPr>
            <a:r>
              <a:rPr lang="en-US" altLang="zh-TW" sz="1800" b="1" dirty="0"/>
              <a:t>WWW</a:t>
            </a:r>
            <a:r>
              <a:rPr lang="en-US" altLang="zh-TW" sz="1800" dirty="0"/>
              <a:t>: </a:t>
            </a:r>
            <a:r>
              <a:rPr lang="en-US" altLang="zh-TW" sz="1800" b="1" dirty="0">
                <a:solidFill>
                  <a:srgbClr val="000066"/>
                </a:solidFill>
                <a:hlinkClick r:id="rId2"/>
              </a:rPr>
              <a:t>http://course.cse.ust.hk/comp3311/</a:t>
            </a:r>
            <a:endParaRPr lang="en-US" altLang="zh-TW" sz="18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zh-TW" sz="1800" dirty="0"/>
          </a:p>
          <a:p>
            <a:pPr eaLnBrk="1" hangingPunct="1">
              <a:lnSpc>
                <a:spcPct val="80000"/>
              </a:lnSpc>
            </a:pPr>
            <a:endParaRPr lang="en-US" altLang="zh-TW" sz="18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1800" b="1" u="sng" dirty="0"/>
              <a:t>Textbook</a:t>
            </a:r>
            <a:endParaRPr lang="en-US" altLang="zh-TW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/>
              <a:t>	</a:t>
            </a:r>
            <a:r>
              <a:rPr lang="en-US" altLang="zh-TW" sz="1800" dirty="0">
                <a:hlinkClick r:id="rId3"/>
              </a:rPr>
              <a:t>Database System Concepts</a:t>
            </a:r>
            <a:r>
              <a:rPr lang="en-US" altLang="zh-TW" sz="1800" dirty="0"/>
              <a:t>, A. </a:t>
            </a:r>
            <a:r>
              <a:rPr lang="en-US" altLang="zh-TW" sz="1800" dirty="0" err="1"/>
              <a:t>Silberschatz</a:t>
            </a:r>
            <a:r>
              <a:rPr lang="en-US" altLang="zh-TW" sz="1800" dirty="0"/>
              <a:t>, H. Korth, and S. Sudarshan.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/>
              <a:t>     </a:t>
            </a:r>
            <a:r>
              <a:rPr lang="en-US" altLang="zh-TW" sz="1800" dirty="0">
                <a:hlinkClick r:id="rId4"/>
              </a:rPr>
              <a:t>Principles of Database Management</a:t>
            </a:r>
            <a:r>
              <a:rPr lang="en-US" altLang="zh-TW" sz="1800" dirty="0"/>
              <a:t>, W. </a:t>
            </a:r>
            <a:r>
              <a:rPr lang="en-US" altLang="zh-TW" sz="1800" dirty="0" err="1"/>
              <a:t>Lemahieu</a:t>
            </a:r>
            <a:r>
              <a:rPr lang="en-US" altLang="zh-TW" sz="1800" dirty="0"/>
              <a:t>, S.V. </a:t>
            </a:r>
            <a:r>
              <a:rPr lang="en-US" altLang="zh-TW" sz="1800" dirty="0" err="1"/>
              <a:t>Broucke</a:t>
            </a:r>
            <a:r>
              <a:rPr lang="en-US" altLang="zh-TW" sz="1800" dirty="0"/>
              <a:t>, B. </a:t>
            </a:r>
            <a:r>
              <a:rPr lang="en-US" altLang="zh-TW" sz="1800" dirty="0" err="1"/>
              <a:t>Baesens</a:t>
            </a:r>
            <a:endParaRPr lang="en-US" altLang="zh-TW" sz="1800" dirty="0"/>
          </a:p>
          <a:p>
            <a:pPr eaLnBrk="1" hangingPunct="1">
              <a:lnSpc>
                <a:spcPct val="80000"/>
              </a:lnSpc>
            </a:pPr>
            <a:endParaRPr lang="en-US" altLang="zh-TW" sz="18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1800" b="1" u="sng" dirty="0"/>
              <a:t>Reference</a:t>
            </a:r>
            <a:endParaRPr lang="en-US" altLang="zh-TW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/>
              <a:t>	</a:t>
            </a:r>
            <a:r>
              <a:rPr lang="en-US" altLang="zh-TW" sz="1800" dirty="0">
                <a:hlinkClick r:id="rId5"/>
              </a:rPr>
              <a:t>Database Management Systems</a:t>
            </a:r>
            <a:r>
              <a:rPr lang="en-US" altLang="zh-TW" sz="1800" dirty="0"/>
              <a:t>, Raghu Ramakrishnan and Johannes Gehrke.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1800" dirty="0"/>
              <a:t> </a:t>
            </a:r>
          </a:p>
          <a:p>
            <a:pPr eaLnBrk="1" hangingPunct="1">
              <a:lnSpc>
                <a:spcPct val="80000"/>
              </a:lnSpc>
            </a:pPr>
            <a:endParaRPr lang="en-US" altLang="zh-TW" sz="1800" dirty="0"/>
          </a:p>
          <a:p>
            <a:pPr eaLnBrk="1" hangingPunct="1">
              <a:lnSpc>
                <a:spcPct val="80000"/>
              </a:lnSpc>
            </a:pPr>
            <a:r>
              <a:rPr lang="en-US" sz="1800" b="1" dirty="0"/>
              <a:t>Tutorials  </a:t>
            </a:r>
            <a:r>
              <a:rPr lang="en-US" sz="1800" dirty="0"/>
              <a:t>will start the week of 2 Mar (check the course web site)</a:t>
            </a:r>
            <a:endParaRPr lang="en-US" sz="1800" dirty="0">
              <a:cs typeface="Tahoma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b="1" dirty="0"/>
              <a:t>Labs</a:t>
            </a:r>
            <a:r>
              <a:rPr lang="en-US" sz="1800" dirty="0"/>
              <a:t> will start the week of 2 Mar (check the course web site)</a:t>
            </a:r>
            <a:endParaRPr lang="en-US" altLang="zh-TW" sz="1800" dirty="0"/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721BC8E2-3C9B-4D62-AFB4-D3D346E49401}" type="slidenum">
              <a:rPr lang="en-US" altLang="zh-TW" sz="1400" i="0">
                <a:solidFill>
                  <a:schemeClr val="accent2"/>
                </a:solidFill>
              </a:rPr>
              <a:pPr eaLnBrk="1" hangingPunct="1"/>
              <a:t>2</a:t>
            </a:fld>
            <a:endParaRPr lang="en-US" altLang="zh-TW" sz="1400" b="0" i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6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6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26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26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26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26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26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26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  <a:effectLst>
            <a:outerShdw dist="170861" dir="2519233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>
                <a:latin typeface="Tahoma" pitchFamily="34" charset="0"/>
              </a:rPr>
              <a:t>Data Manipulation Language (DML)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49425"/>
            <a:ext cx="7772400" cy="3968750"/>
          </a:xfrm>
        </p:spPr>
        <p:txBody>
          <a:bodyPr/>
          <a:lstStyle/>
          <a:p>
            <a:pPr eaLnBrk="1" hangingPunct="1"/>
            <a:r>
              <a:rPr lang="en-US" altLang="zh-TW" sz="2000" dirty="0"/>
              <a:t>Language for accessing and manipulating the data organized by the data model</a:t>
            </a:r>
          </a:p>
          <a:p>
            <a:pPr eaLnBrk="1" hangingPunct="1">
              <a:buFontTx/>
              <a:buNone/>
            </a:pPr>
            <a:endParaRPr lang="en-US" altLang="zh-TW" sz="2000" dirty="0"/>
          </a:p>
          <a:p>
            <a:pPr eaLnBrk="1" hangingPunct="1"/>
            <a:r>
              <a:rPr lang="en-US" altLang="zh-TW" sz="2000" dirty="0"/>
              <a:t>Two types of theoretical DML</a:t>
            </a:r>
          </a:p>
          <a:p>
            <a:pPr lvl="1" eaLnBrk="1" hangingPunct="1"/>
            <a:r>
              <a:rPr lang="en-US" altLang="zh-TW" dirty="0">
                <a:solidFill>
                  <a:srgbClr val="FF5050"/>
                </a:solidFill>
              </a:rPr>
              <a:t>Algebra (Procedural)</a:t>
            </a:r>
            <a:r>
              <a:rPr lang="en-US" altLang="zh-TW" dirty="0"/>
              <a:t> - user specifies what data is required and how to get those data.</a:t>
            </a:r>
          </a:p>
          <a:p>
            <a:pPr lvl="1" eaLnBrk="1" hangingPunct="1"/>
            <a:r>
              <a:rPr lang="en-US" altLang="zh-TW" dirty="0">
                <a:solidFill>
                  <a:srgbClr val="FF5050"/>
                </a:solidFill>
              </a:rPr>
              <a:t>Calculus (Nonprocedural)</a:t>
            </a:r>
            <a:r>
              <a:rPr lang="en-US" altLang="zh-TW" dirty="0"/>
              <a:t> - user specifies what data is required without specifying how to get those data</a:t>
            </a:r>
          </a:p>
          <a:p>
            <a:pPr eaLnBrk="1" hangingPunct="1"/>
            <a:r>
              <a:rPr lang="en-US" altLang="zh-TW" sz="2000" dirty="0"/>
              <a:t> DML in practice</a:t>
            </a:r>
          </a:p>
          <a:p>
            <a:pPr lvl="1" eaLnBrk="1" hangingPunct="1"/>
            <a:r>
              <a:rPr lang="en-US" altLang="zh-TW" sz="1800" dirty="0"/>
              <a:t>SQL </a:t>
            </a:r>
          </a:p>
          <a:p>
            <a:pPr lvl="1" eaLnBrk="1" hangingPunct="1"/>
            <a:endParaRPr lang="en-US" altLang="zh-TW" dirty="0"/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1D668746-DE89-4251-8F8D-57849BE440B1}" type="slidenum">
              <a:rPr lang="en-US" altLang="zh-TW" sz="1400" i="0">
                <a:solidFill>
                  <a:schemeClr val="accent2"/>
                </a:solidFill>
              </a:rPr>
              <a:pPr eaLnBrk="1" hangingPunct="1"/>
              <a:t>20</a:t>
            </a:fld>
            <a:endParaRPr lang="en-US" altLang="zh-TW" sz="1400" b="0" i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  <a:effectLst>
            <a:outerShdw dist="170861" dir="2519233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>
                <a:latin typeface="Tahoma" pitchFamily="34" charset="0"/>
              </a:rPr>
              <a:t>SQL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49425"/>
            <a:ext cx="7772400" cy="3968750"/>
          </a:xfrm>
        </p:spPr>
        <p:txBody>
          <a:bodyPr/>
          <a:lstStyle/>
          <a:p>
            <a:pPr eaLnBrk="1" hangingPunct="1"/>
            <a:r>
              <a:rPr lang="en-US" altLang="zh-TW" sz="2000" dirty="0"/>
              <a:t>Most common language – used in all commercial DBMS</a:t>
            </a:r>
          </a:p>
          <a:p>
            <a:pPr eaLnBrk="1" hangingPunct="1"/>
            <a:r>
              <a:rPr lang="en-US" altLang="zh-TW" sz="2000" dirty="0"/>
              <a:t>Including DML, DDL and more. </a:t>
            </a:r>
          </a:p>
          <a:p>
            <a:pPr eaLnBrk="1" hangingPunct="1">
              <a:buFontTx/>
              <a:buNone/>
            </a:pPr>
            <a:endParaRPr lang="en-US" altLang="zh-TW" sz="2000" dirty="0"/>
          </a:p>
          <a:p>
            <a:pPr eaLnBrk="1" hangingPunct="1"/>
            <a:r>
              <a:rPr lang="en-US" altLang="zh-TW" sz="2000" dirty="0"/>
              <a:t>Example</a:t>
            </a:r>
          </a:p>
          <a:p>
            <a:pPr lvl="1" eaLnBrk="1" hangingPunct="1">
              <a:buFontTx/>
              <a:buNone/>
            </a:pPr>
            <a:r>
              <a:rPr lang="en-US" altLang="zh-TW" b="1" dirty="0"/>
              <a:t>SELECT</a:t>
            </a:r>
            <a:r>
              <a:rPr lang="en-US" altLang="zh-TW" dirty="0"/>
              <a:t> account-number</a:t>
            </a:r>
          </a:p>
          <a:p>
            <a:pPr lvl="1" eaLnBrk="1" hangingPunct="1">
              <a:buFontTx/>
              <a:buNone/>
            </a:pPr>
            <a:r>
              <a:rPr lang="en-US" altLang="zh-TW" b="1" dirty="0"/>
              <a:t>FROM</a:t>
            </a:r>
            <a:r>
              <a:rPr lang="en-US" altLang="zh-TW" dirty="0"/>
              <a:t> account</a:t>
            </a:r>
          </a:p>
          <a:p>
            <a:pPr lvl="1" eaLnBrk="1" hangingPunct="1">
              <a:buFontTx/>
              <a:buNone/>
            </a:pPr>
            <a:r>
              <a:rPr lang="en-US" altLang="zh-TW" b="1" dirty="0"/>
              <a:t>WHERE</a:t>
            </a:r>
            <a:r>
              <a:rPr lang="en-US" altLang="zh-TW" dirty="0"/>
              <a:t> balance &lt;= 0</a:t>
            </a: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6066EA4F-9E22-4B87-AF4B-CEF1FB7D25F3}" type="slidenum">
              <a:rPr lang="en-US" altLang="zh-TW" sz="1400" i="0">
                <a:solidFill>
                  <a:schemeClr val="accent2"/>
                </a:solidFill>
              </a:rPr>
              <a:pPr eaLnBrk="1" hangingPunct="1"/>
              <a:t>21</a:t>
            </a:fld>
            <a:endParaRPr lang="en-US" altLang="zh-TW" sz="1400" b="0" i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1132114" y="2934789"/>
            <a:ext cx="3309257" cy="95141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  <a:effectLst>
            <a:outerShdw dist="170388" dir="1593903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>
                <a:latin typeface="Tahoma" pitchFamily="34" charset="0"/>
              </a:rPr>
              <a:t>Transaction Management</a:t>
            </a:r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F7A01FC0-8679-419F-BCBF-47A0F90D6F35}" type="slidenum">
              <a:rPr lang="en-US" altLang="zh-TW" sz="1400" i="0">
                <a:solidFill>
                  <a:schemeClr val="accent2"/>
                </a:solidFill>
              </a:rPr>
              <a:pPr eaLnBrk="1" hangingPunct="1"/>
              <a:t>22</a:t>
            </a:fld>
            <a:endParaRPr lang="en-US" altLang="zh-TW" sz="1400" b="0" i="0" dirty="0"/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381000" y="1981200"/>
            <a:ext cx="83058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TW" sz="2000" i="0" dirty="0">
                <a:latin typeface="Tahoma" pitchFamily="34" charset="0"/>
              </a:rPr>
              <a:t> A </a:t>
            </a:r>
            <a:r>
              <a:rPr lang="en-US" altLang="zh-TW" sz="2000" dirty="0">
                <a:solidFill>
                  <a:srgbClr val="FF5050"/>
                </a:solidFill>
                <a:latin typeface="Tahoma" pitchFamily="34" charset="0"/>
              </a:rPr>
              <a:t>transaction</a:t>
            </a:r>
            <a:r>
              <a:rPr lang="en-US" altLang="zh-TW" sz="2000" i="0" dirty="0">
                <a:latin typeface="Tahoma" pitchFamily="34" charset="0"/>
              </a:rPr>
              <a:t> is a collection of operations that performs a single logical function in the database </a:t>
            </a:r>
          </a:p>
          <a:p>
            <a:pPr lvl="1" eaLnBrk="1" hangingPunct="1"/>
            <a:r>
              <a:rPr lang="en-US" altLang="zh-TW" sz="2000" i="0" dirty="0">
                <a:solidFill>
                  <a:schemeClr val="accent2"/>
                </a:solidFill>
                <a:latin typeface="Tahoma" pitchFamily="34" charset="0"/>
              </a:rPr>
              <a:t>Example: ATM withdrawal</a:t>
            </a:r>
            <a:r>
              <a:rPr lang="en-US" altLang="zh-TW" sz="2000" i="0" dirty="0">
                <a:latin typeface="Tahoma" pitchFamily="34" charset="0"/>
              </a:rPr>
              <a:t> </a:t>
            </a:r>
          </a:p>
          <a:p>
            <a:pPr lvl="2" eaLnBrk="1" hangingPunct="1"/>
            <a:r>
              <a:rPr lang="en-US" altLang="zh-TW" sz="2000" i="0" dirty="0">
                <a:latin typeface="Tahoma" pitchFamily="34" charset="0"/>
              </a:rPr>
              <a:t>Read account record</a:t>
            </a:r>
          </a:p>
          <a:p>
            <a:pPr lvl="2" eaLnBrk="1" hangingPunct="1"/>
            <a:r>
              <a:rPr lang="en-US" altLang="zh-TW" sz="2000" i="0" dirty="0">
                <a:latin typeface="Tahoma" pitchFamily="34" charset="0"/>
              </a:rPr>
              <a:t>Modify balance</a:t>
            </a:r>
          </a:p>
          <a:p>
            <a:pPr lvl="2" eaLnBrk="1" hangingPunct="1"/>
            <a:r>
              <a:rPr lang="en-US" altLang="zh-TW" sz="2000" i="0" dirty="0">
                <a:latin typeface="Tahoma" pitchFamily="34" charset="0"/>
              </a:rPr>
              <a:t>Write back modified record</a:t>
            </a:r>
          </a:p>
          <a:p>
            <a:pPr lvl="2" eaLnBrk="1" hangingPunct="1"/>
            <a:endParaRPr lang="en-US" altLang="zh-TW" sz="2000" i="0" dirty="0">
              <a:latin typeface="Tahoma" pitchFamily="34" charset="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2000" i="0" dirty="0">
                <a:solidFill>
                  <a:srgbClr val="FF5050"/>
                </a:solidFill>
                <a:latin typeface="Tahoma" pitchFamily="34" charset="0"/>
              </a:rPr>
              <a:t> The transaction-management component</a:t>
            </a:r>
            <a:r>
              <a:rPr lang="en-US" altLang="zh-TW" sz="2000" i="0" dirty="0">
                <a:latin typeface="Tahoma" pitchFamily="34" charset="0"/>
              </a:rPr>
              <a:t> ensures that the database remains in a consistent (correct) state despite system failures (e.g., power failures and operating system crashes) and transaction failures.</a:t>
            </a:r>
          </a:p>
          <a:p>
            <a:pPr eaLnBrk="1" hangingPunct="1"/>
            <a:endParaRPr lang="en-US" altLang="zh-TW" sz="2000" i="0" dirty="0">
              <a:latin typeface="Tahoma" pitchFamily="34" charset="0"/>
            </a:endParaRPr>
          </a:p>
          <a:p>
            <a:pPr eaLnBrk="1" hangingPunct="1"/>
            <a:endParaRPr lang="en-US" altLang="zh-TW" sz="2000" i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4854040" y="3350319"/>
            <a:ext cx="990600" cy="1309689"/>
          </a:xfrm>
          <a:prstGeom prst="rect">
            <a:avLst/>
          </a:prstGeom>
          <a:solidFill>
            <a:srgbClr val="FF7C8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3686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C19EBD1A-C357-4E4A-829D-F60BE5E83E6E}" type="slidenum">
              <a:rPr lang="en-US" altLang="zh-TW" sz="1400" b="1" i="0">
                <a:solidFill>
                  <a:schemeClr val="accent2"/>
                </a:solidFill>
              </a:rPr>
              <a:pPr eaLnBrk="1" hangingPunct="1"/>
              <a:t>23</a:t>
            </a:fld>
            <a:endParaRPr lang="en-US" altLang="zh-TW" sz="1400" i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685800" y="1828800"/>
            <a:ext cx="7772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TW" sz="2000" i="0">
                <a:solidFill>
                  <a:srgbClr val="FF5050"/>
                </a:solidFill>
                <a:latin typeface="Tahoma" pitchFamily="34" charset="0"/>
              </a:rPr>
              <a:t>Concurrency-control manager</a:t>
            </a:r>
            <a:r>
              <a:rPr lang="en-US" altLang="zh-TW" sz="2000" i="0">
                <a:latin typeface="Tahoma" pitchFamily="34" charset="0"/>
              </a:rPr>
              <a:t> controls the interaction among the concurrent transactions, to ensure the consistency of the database.</a:t>
            </a: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685800" y="685800"/>
            <a:ext cx="7772400" cy="762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190500" dir="2212194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800" i="0">
                <a:solidFill>
                  <a:schemeClr val="tx2"/>
                </a:solidFill>
                <a:latin typeface="Tahoma" pitchFamily="34" charset="0"/>
              </a:rPr>
              <a:t>Concurrency-control Management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13965" y="3350319"/>
            <a:ext cx="4968875" cy="2336803"/>
            <a:chOff x="326" y="2315"/>
            <a:chExt cx="3130" cy="1472"/>
          </a:xfrm>
        </p:grpSpPr>
        <p:sp>
          <p:nvSpPr>
            <p:cNvPr id="36870" name="Text Box 5"/>
            <p:cNvSpPr txBox="1">
              <a:spLocks noChangeArrowheads="1"/>
            </p:cNvSpPr>
            <p:nvPr/>
          </p:nvSpPr>
          <p:spPr bwMode="auto">
            <a:xfrm>
              <a:off x="341" y="2849"/>
              <a:ext cx="104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1pPr>
              <a:lvl2pPr marL="742950" indent="-28575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2pPr>
              <a:lvl3pPr marL="1143000" indent="-22860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3pPr>
              <a:lvl4pPr marL="1600200" indent="-22860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4pPr>
              <a:lvl5pPr marL="2057400" indent="-22860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en-US" altLang="zh-TW" sz="2000" i="0" dirty="0">
                  <a:solidFill>
                    <a:schemeClr val="accent2"/>
                  </a:solidFill>
                </a:rPr>
                <a:t>Transaction 2</a:t>
              </a:r>
              <a:r>
                <a:rPr lang="en-US" altLang="zh-TW" sz="2400" i="0" dirty="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36871" name="Line 6"/>
            <p:cNvSpPr>
              <a:spLocks noChangeShapeType="1"/>
            </p:cNvSpPr>
            <p:nvPr/>
          </p:nvSpPr>
          <p:spPr bwMode="auto">
            <a:xfrm>
              <a:off x="2304" y="29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2" name="Line 7"/>
            <p:cNvSpPr>
              <a:spLocks noChangeShapeType="1"/>
            </p:cNvSpPr>
            <p:nvPr/>
          </p:nvSpPr>
          <p:spPr bwMode="auto">
            <a:xfrm>
              <a:off x="2304" y="300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3" name="Line 8"/>
            <p:cNvSpPr>
              <a:spLocks noChangeShapeType="1"/>
            </p:cNvSpPr>
            <p:nvPr/>
          </p:nvSpPr>
          <p:spPr bwMode="auto">
            <a:xfrm>
              <a:off x="3456" y="29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4" name="Line 9"/>
            <p:cNvSpPr>
              <a:spLocks noChangeShapeType="1"/>
            </p:cNvSpPr>
            <p:nvPr/>
          </p:nvSpPr>
          <p:spPr bwMode="auto">
            <a:xfrm>
              <a:off x="2304" y="2480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5" name="Line 10"/>
            <p:cNvSpPr>
              <a:spLocks noChangeShapeType="1"/>
            </p:cNvSpPr>
            <p:nvPr/>
          </p:nvSpPr>
          <p:spPr bwMode="auto">
            <a:xfrm>
              <a:off x="2928" y="2480"/>
              <a:ext cx="0" cy="10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6" name="Line 11"/>
            <p:cNvSpPr>
              <a:spLocks noChangeShapeType="1"/>
            </p:cNvSpPr>
            <p:nvPr/>
          </p:nvSpPr>
          <p:spPr bwMode="auto">
            <a:xfrm>
              <a:off x="2304" y="332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7" name="Text Box 12"/>
            <p:cNvSpPr txBox="1">
              <a:spLocks noChangeArrowheads="1"/>
            </p:cNvSpPr>
            <p:nvPr/>
          </p:nvSpPr>
          <p:spPr bwMode="auto">
            <a:xfrm>
              <a:off x="1912" y="3554"/>
              <a:ext cx="140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1pPr>
              <a:lvl2pPr marL="742950" indent="-28575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2pPr>
              <a:lvl3pPr marL="1143000" indent="-22860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3pPr>
              <a:lvl4pPr marL="1600200" indent="-22860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4pPr>
              <a:lvl5pPr marL="2057400" indent="-22860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en-US" altLang="zh-TW" sz="1800" i="0" dirty="0">
                  <a:solidFill>
                    <a:srgbClr val="FF5050"/>
                  </a:solidFill>
                </a:rPr>
                <a:t>Conflicting read/write</a:t>
              </a:r>
              <a:endParaRPr lang="en-US" altLang="zh-TW" sz="1800" i="0" dirty="0"/>
            </a:p>
          </p:txBody>
        </p:sp>
        <p:sp>
          <p:nvSpPr>
            <p:cNvPr id="36878" name="Text Box 13"/>
            <p:cNvSpPr txBox="1">
              <a:spLocks noChangeArrowheads="1"/>
            </p:cNvSpPr>
            <p:nvPr/>
          </p:nvSpPr>
          <p:spPr bwMode="auto">
            <a:xfrm>
              <a:off x="326" y="2315"/>
              <a:ext cx="99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1pPr>
              <a:lvl2pPr marL="742950" indent="-28575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2pPr>
              <a:lvl3pPr marL="1143000" indent="-22860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3pPr>
              <a:lvl4pPr marL="1600200" indent="-22860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4pPr>
              <a:lvl5pPr marL="2057400" indent="-228600" eaLnBrk="0" hangingPunct="0"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 i="1">
                  <a:solidFill>
                    <a:schemeClr val="tx1"/>
                  </a:solidFill>
                  <a:latin typeface="Times New Roman" pitchFamily="18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lang="en-US" altLang="zh-TW" sz="2000" i="0" dirty="0">
                  <a:solidFill>
                    <a:schemeClr val="accent2"/>
                  </a:solidFill>
                </a:rPr>
                <a:t>Transaction 1</a:t>
              </a:r>
              <a:endParaRPr lang="en-US" altLang="zh-TW" sz="2000" i="0" dirty="0"/>
            </a:p>
          </p:txBody>
        </p:sp>
        <p:sp>
          <p:nvSpPr>
            <p:cNvPr id="36879" name="Line 14"/>
            <p:cNvSpPr>
              <a:spLocks noChangeShapeType="1"/>
            </p:cNvSpPr>
            <p:nvPr/>
          </p:nvSpPr>
          <p:spPr bwMode="auto">
            <a:xfrm>
              <a:off x="1824" y="2463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0" name="Line 15"/>
            <p:cNvSpPr>
              <a:spLocks noChangeShapeType="1"/>
            </p:cNvSpPr>
            <p:nvPr/>
          </p:nvSpPr>
          <p:spPr bwMode="auto">
            <a:xfrm>
              <a:off x="1824" y="236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1" name="Line 16"/>
            <p:cNvSpPr>
              <a:spLocks noChangeShapeType="1"/>
            </p:cNvSpPr>
            <p:nvPr/>
          </p:nvSpPr>
          <p:spPr bwMode="auto">
            <a:xfrm>
              <a:off x="2928" y="236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Down Arrow 2"/>
          <p:cNvSpPr/>
          <p:nvPr/>
        </p:nvSpPr>
        <p:spPr bwMode="auto">
          <a:xfrm flipV="1">
            <a:off x="5209640" y="5025841"/>
            <a:ext cx="225514" cy="36830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0" name="Down Arrow 19"/>
          <p:cNvSpPr/>
          <p:nvPr/>
        </p:nvSpPr>
        <p:spPr bwMode="auto">
          <a:xfrm rot="5400000" flipV="1">
            <a:off x="3705328" y="3406065"/>
            <a:ext cx="225514" cy="368300"/>
          </a:xfrm>
          <a:prstGeom prst="downArrow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1" name="Down Arrow 20"/>
          <p:cNvSpPr/>
          <p:nvPr/>
        </p:nvSpPr>
        <p:spPr bwMode="auto">
          <a:xfrm rot="5400000" flipV="1">
            <a:off x="4396113" y="4266304"/>
            <a:ext cx="225514" cy="368300"/>
          </a:xfrm>
          <a:prstGeom prst="downArrow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PMingLiU" pitchFamily="18" charset="-12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4100586" y="3581669"/>
            <a:ext cx="17526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4851206" y="4443387"/>
            <a:ext cx="18401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  <a:effectLst>
            <a:outerShdw dist="198380" dir="2388334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>
                <a:latin typeface="Tahoma" pitchFamily="34" charset="0"/>
              </a:rPr>
              <a:t>Storage/Buffer Management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pPr eaLnBrk="1" hangingPunct="1"/>
            <a:r>
              <a:rPr lang="en-US" altLang="zh-TW" sz="2000" dirty="0"/>
              <a:t>The</a:t>
            </a:r>
            <a:r>
              <a:rPr lang="en-US" altLang="zh-TW" sz="2000" dirty="0">
                <a:solidFill>
                  <a:srgbClr val="FF5050"/>
                </a:solidFill>
              </a:rPr>
              <a:t> storage manager</a:t>
            </a:r>
            <a:r>
              <a:rPr lang="en-US" altLang="zh-TW" sz="2000" dirty="0"/>
              <a:t> provides an interface to the buffer manager in the DBMS to access the data stored on disk.</a:t>
            </a:r>
          </a:p>
          <a:p>
            <a:pPr eaLnBrk="1" hangingPunct="1"/>
            <a:endParaRPr lang="en-US" altLang="zh-TW" sz="2000" dirty="0"/>
          </a:p>
          <a:p>
            <a:pPr eaLnBrk="1" hangingPunct="1">
              <a:spcBef>
                <a:spcPct val="0"/>
              </a:spcBef>
            </a:pPr>
            <a:r>
              <a:rPr lang="en-US" altLang="zh-TW" sz="2000" dirty="0"/>
              <a:t>The</a:t>
            </a:r>
            <a:r>
              <a:rPr lang="en-US" altLang="zh-TW" sz="2000" dirty="0">
                <a:solidFill>
                  <a:srgbClr val="FF5050"/>
                </a:solidFill>
              </a:rPr>
              <a:t> buffer manager</a:t>
            </a:r>
            <a:r>
              <a:rPr lang="en-US" altLang="zh-TW" sz="2000" dirty="0"/>
              <a:t> is responsible for fetching data from the storage manager into main memory (the buffer) and deciding what data to keep in the buffer.</a:t>
            </a:r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7A915E6D-A50B-464A-AABA-D1A91DF64635}" type="slidenum">
              <a:rPr lang="en-US" altLang="zh-TW" sz="1400" i="0">
                <a:solidFill>
                  <a:schemeClr val="accent2"/>
                </a:solidFill>
              </a:rPr>
              <a:pPr eaLnBrk="1" hangingPunct="1"/>
              <a:t>24</a:t>
            </a:fld>
            <a:endParaRPr lang="en-US" altLang="zh-TW" sz="1400" b="0" i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67B8E56F-6409-456C-8406-4CA35AEDACEA}" type="slidenum">
              <a:rPr lang="en-US" altLang="zh-TW" sz="1400" i="0">
                <a:solidFill>
                  <a:schemeClr val="accent2"/>
                </a:solidFill>
              </a:rPr>
              <a:pPr eaLnBrk="1" hangingPunct="1"/>
              <a:t>25</a:t>
            </a:fld>
            <a:endParaRPr lang="en-US" altLang="zh-TW" sz="1400" b="0" i="0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685800" y="363538"/>
            <a:ext cx="7772400" cy="990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208295" dir="2254116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800" i="0">
                <a:solidFill>
                  <a:schemeClr val="tx2"/>
                </a:solidFill>
                <a:latin typeface="Trebuchet MS" pitchFamily="34" charset="0"/>
              </a:rPr>
              <a:t>Overall System Architecture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863588" y="1568971"/>
            <a:ext cx="7437340" cy="5190296"/>
            <a:chOff x="863588" y="1119024"/>
            <a:chExt cx="7437340" cy="5190296"/>
          </a:xfrm>
        </p:grpSpPr>
        <p:sp>
          <p:nvSpPr>
            <p:cNvPr id="51" name="Can 50"/>
            <p:cNvSpPr/>
            <p:nvPr/>
          </p:nvSpPr>
          <p:spPr bwMode="auto">
            <a:xfrm>
              <a:off x="2237697" y="5130656"/>
              <a:ext cx="3933922" cy="1178664"/>
            </a:xfrm>
            <a:prstGeom prst="can">
              <a:avLst>
                <a:gd name="adj" fmla="val 17423"/>
              </a:avLst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2614443" y="5872203"/>
              <a:ext cx="720082" cy="2199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bIns="45720" rtlCol="0" anchor="ctr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sz="1100" dirty="0">
                  <a:latin typeface="Abadi MT Condensed Light"/>
                  <a:cs typeface="Abadi MT Condensed Light"/>
                </a:rPr>
                <a:t>data</a:t>
              </a: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3254516" y="5521565"/>
              <a:ext cx="720082" cy="2199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bIns="45720" rtlCol="0" anchor="ctr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sz="1100" dirty="0">
                  <a:latin typeface="Abadi MT Condensed Light"/>
                  <a:cs typeface="Abadi MT Condensed Light"/>
                </a:rPr>
                <a:t>indices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4454653" y="5458087"/>
              <a:ext cx="1350840" cy="3468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bIns="45720" rtlCol="0" anchor="ctr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sz="1100" dirty="0">
                  <a:latin typeface="Abadi MT Condensed Light"/>
                  <a:cs typeface="Abadi MT Condensed Light"/>
                </a:rPr>
                <a:t>system catalog</a:t>
              </a:r>
            </a:p>
            <a:p>
              <a:pPr>
                <a:lnSpc>
                  <a:spcPct val="75000"/>
                </a:lnSpc>
              </a:pPr>
              <a:r>
                <a:rPr lang="en-US" sz="1100" dirty="0">
                  <a:latin typeface="Abadi MT Condensed Light"/>
                  <a:cs typeface="Abadi MT Condensed Light"/>
                </a:rPr>
                <a:t>(data dictionary)</a:t>
              </a: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4454653" y="5953613"/>
              <a:ext cx="1350840" cy="2199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bIns="45720" rtlCol="0" anchor="ctr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sz="1100" dirty="0">
                  <a:latin typeface="Abadi MT Condensed Light"/>
                  <a:cs typeface="Abadi MT Condensed Light"/>
                </a:rPr>
                <a:t>statistical data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5390825" y="4195445"/>
              <a:ext cx="1422405" cy="346890"/>
            </a:xfrm>
            <a:prstGeom prst="rect">
              <a:avLst/>
            </a:prstGeom>
            <a:solidFill>
              <a:schemeClr val="accent5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bIns="45720" rtlCol="0" anchor="ctr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sz="1100" dirty="0">
                  <a:latin typeface="Abadi MT Condensed Light"/>
                  <a:cs typeface="Abadi MT Condensed Light"/>
                </a:rPr>
                <a:t>authorization and integrity manager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7003284" y="4195445"/>
              <a:ext cx="1117604" cy="346890"/>
            </a:xfrm>
            <a:prstGeom prst="rect">
              <a:avLst/>
            </a:prstGeom>
            <a:solidFill>
              <a:schemeClr val="accent5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bIns="45720" rtlCol="0" anchor="ctr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sz="1100" dirty="0">
                  <a:latin typeface="Abadi MT Condensed Light"/>
                  <a:cs typeface="Abadi MT Condensed Light"/>
                </a:rPr>
                <a:t>transaction manager</a:t>
              </a: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840283" y="4258923"/>
              <a:ext cx="1350840" cy="219932"/>
            </a:xfrm>
            <a:prstGeom prst="rect">
              <a:avLst/>
            </a:prstGeom>
            <a:solidFill>
              <a:schemeClr val="accent5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bIns="45720" rtlCol="0" anchor="ctr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sz="1100" dirty="0">
                  <a:latin typeface="Abadi MT Condensed Light"/>
                  <a:cs typeface="Abadi MT Condensed Light"/>
                </a:rPr>
                <a:t>file manager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1320109" y="4258923"/>
              <a:ext cx="1440165" cy="219932"/>
            </a:xfrm>
            <a:prstGeom prst="rect">
              <a:avLst/>
            </a:prstGeom>
            <a:solidFill>
              <a:schemeClr val="accent5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bIns="45720" rtlCol="0" anchor="ctr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sz="1100" dirty="0">
                  <a:latin typeface="Abadi MT Condensed Light"/>
                  <a:cs typeface="Abadi MT Condensed Light"/>
                </a:rPr>
                <a:t>buffer manager</a:t>
              </a: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1175788" y="2958165"/>
              <a:ext cx="1037594" cy="473848"/>
            </a:xfrm>
            <a:prstGeom prst="rect">
              <a:avLst/>
            </a:prstGeom>
            <a:solidFill>
              <a:srgbClr val="FF0D04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bIns="45720" rtlCol="0" anchor="ctr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badi MT Condensed Light"/>
                  <a:cs typeface="Abadi MT Condensed Light"/>
                </a:rPr>
                <a:t>application program object code</a:t>
              </a: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3182329" y="2542736"/>
              <a:ext cx="880101" cy="346890"/>
            </a:xfrm>
            <a:prstGeom prst="rect">
              <a:avLst/>
            </a:prstGeom>
            <a:solidFill>
              <a:srgbClr val="FF0D04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bIns="45720" rtlCol="0" anchor="ctr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badi MT Condensed Light"/>
                  <a:cs typeface="Abadi MT Condensed Light"/>
                </a:rPr>
                <a:t>compiler and linker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3000302" y="3483238"/>
              <a:ext cx="1840210" cy="219932"/>
            </a:xfrm>
            <a:prstGeom prst="rect">
              <a:avLst/>
            </a:prstGeom>
            <a:solidFill>
              <a:srgbClr val="FF0D04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bIns="45720" rtlCol="0" anchor="ctr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badi MT Condensed Light"/>
                  <a:cs typeface="Abadi MT Condensed Light"/>
                </a:rPr>
                <a:t>query evaluation engine</a:t>
              </a: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4518218" y="3139453"/>
              <a:ext cx="2090326" cy="219932"/>
            </a:xfrm>
            <a:prstGeom prst="rect">
              <a:avLst/>
            </a:prstGeom>
            <a:solidFill>
              <a:srgbClr val="FF0D04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bIns="45720" rtlCol="0" anchor="ctr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badi MT Condensed Light"/>
                  <a:cs typeface="Abadi MT Condensed Light"/>
                </a:rPr>
                <a:t>DML compiler and organizer</a:t>
              </a: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4990109" y="2606214"/>
              <a:ext cx="1120128" cy="219932"/>
            </a:xfrm>
            <a:prstGeom prst="rect">
              <a:avLst/>
            </a:prstGeom>
            <a:solidFill>
              <a:srgbClr val="FF0D04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bIns="45720" rtlCol="0" anchor="ctr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badi MT Condensed Light"/>
                  <a:cs typeface="Abadi MT Condensed Light"/>
                </a:rPr>
                <a:t>DML queries</a:t>
              </a: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6837895" y="2606214"/>
              <a:ext cx="1280146" cy="219932"/>
            </a:xfrm>
            <a:prstGeom prst="rect">
              <a:avLst/>
            </a:prstGeom>
            <a:solidFill>
              <a:srgbClr val="FF0D04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bIns="45720" rtlCol="0" anchor="ctr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Abadi MT Condensed Light"/>
                  <a:cs typeface="Abadi MT Condensed Light"/>
                </a:rPr>
                <a:t>DDL interpreter</a:t>
              </a:r>
            </a:p>
          </p:txBody>
        </p:sp>
        <p:cxnSp>
          <p:nvCxnSpPr>
            <p:cNvPr id="66" name="Elbow Connector 65"/>
            <p:cNvCxnSpPr>
              <a:stCxn id="63" idx="1"/>
              <a:endCxn id="62" idx="0"/>
            </p:cNvCxnSpPr>
            <p:nvPr/>
          </p:nvCxnSpPr>
          <p:spPr bwMode="auto">
            <a:xfrm rot="10800000" flipV="1">
              <a:off x="3920408" y="3249418"/>
              <a:ext cx="597811" cy="233819"/>
            </a:xfrm>
            <a:prstGeom prst="bentConnector2">
              <a:avLst/>
            </a:prstGeom>
            <a:noFill/>
            <a:ln w="6350">
              <a:solidFill>
                <a:schemeClr val="tx1"/>
              </a:solidFill>
              <a:round/>
              <a:headEnd type="none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7" name="Straight Arrow Connector 66"/>
            <p:cNvCxnSpPr>
              <a:stCxn id="61" idx="3"/>
              <a:endCxn id="64" idx="1"/>
            </p:cNvCxnSpPr>
            <p:nvPr/>
          </p:nvCxnSpPr>
          <p:spPr bwMode="auto">
            <a:xfrm flipV="1">
              <a:off x="4062430" y="2716180"/>
              <a:ext cx="927679" cy="1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 type="none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8" name="Elbow Connector 67"/>
            <p:cNvCxnSpPr>
              <a:stCxn id="60" idx="2"/>
              <a:endCxn id="62" idx="1"/>
            </p:cNvCxnSpPr>
            <p:nvPr/>
          </p:nvCxnSpPr>
          <p:spPr bwMode="auto">
            <a:xfrm rot="16200000" flipH="1">
              <a:off x="2266848" y="2859749"/>
              <a:ext cx="161191" cy="1305717"/>
            </a:xfrm>
            <a:prstGeom prst="bentConnector2">
              <a:avLst/>
            </a:prstGeom>
            <a:noFill/>
            <a:ln w="6350">
              <a:solidFill>
                <a:schemeClr val="tx1"/>
              </a:solidFill>
              <a:round/>
              <a:headEnd type="none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9" name="Oval 68"/>
            <p:cNvSpPr/>
            <p:nvPr/>
          </p:nvSpPr>
          <p:spPr bwMode="auto">
            <a:xfrm>
              <a:off x="871625" y="1840064"/>
              <a:ext cx="1645920" cy="320040"/>
            </a:xfrm>
            <a:prstGeom prst="ellipse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rtlCol="0" anchor="ctr"/>
            <a:lstStyle/>
            <a:p>
              <a:pPr algn="ctr">
                <a:lnSpc>
                  <a:spcPct val="75000"/>
                </a:lnSpc>
              </a:pPr>
              <a:r>
                <a:rPr lang="en-US" sz="1100" dirty="0">
                  <a:latin typeface="Abadi MT Condensed Light"/>
                  <a:cs typeface="Abadi MT Condensed Light"/>
                </a:rPr>
                <a:t>application interfaces</a:t>
              </a: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2799419" y="1840064"/>
              <a:ext cx="1645920" cy="320040"/>
            </a:xfrm>
            <a:prstGeom prst="ellipse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rtlCol="0" anchor="ctr"/>
            <a:lstStyle/>
            <a:p>
              <a:pPr algn="ctr">
                <a:lnSpc>
                  <a:spcPct val="75000"/>
                </a:lnSpc>
              </a:pPr>
              <a:r>
                <a:rPr lang="en-US" sz="1100" dirty="0">
                  <a:latin typeface="Abadi MT Condensed Light"/>
                  <a:cs typeface="Abadi MT Condensed Light"/>
                </a:rPr>
                <a:t>application programs</a:t>
              </a: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4727213" y="1840064"/>
              <a:ext cx="1645920" cy="320040"/>
            </a:xfrm>
            <a:prstGeom prst="ellipse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rtlCol="0" anchor="ctr"/>
            <a:lstStyle/>
            <a:p>
              <a:pPr algn="ctr">
                <a:lnSpc>
                  <a:spcPct val="75000"/>
                </a:lnSpc>
              </a:pPr>
              <a:r>
                <a:rPr lang="en-US" sz="1100" dirty="0">
                  <a:latin typeface="Abadi MT Condensed Light"/>
                  <a:cs typeface="Abadi MT Condensed Light"/>
                </a:rPr>
                <a:t>query tools</a:t>
              </a: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6655008" y="1840064"/>
              <a:ext cx="1645920" cy="320040"/>
            </a:xfrm>
            <a:prstGeom prst="ellipse">
              <a:avLst/>
            </a:prstGeom>
            <a:solidFill>
              <a:srgbClr val="FF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rtlCol="0" anchor="ctr"/>
            <a:lstStyle/>
            <a:p>
              <a:pPr algn="ctr">
                <a:lnSpc>
                  <a:spcPct val="75000"/>
                </a:lnSpc>
              </a:pPr>
              <a:r>
                <a:rPr lang="en-US" sz="1100" dirty="0">
                  <a:latin typeface="Abadi MT Condensed Light"/>
                  <a:cs typeface="Abadi MT Condensed Light"/>
                </a:rPr>
                <a:t>administration tools</a:t>
              </a:r>
            </a:p>
          </p:txBody>
        </p:sp>
        <p:sp>
          <p:nvSpPr>
            <p:cNvPr id="73" name="Rounded Rectangle 72"/>
            <p:cNvSpPr/>
            <p:nvPr/>
          </p:nvSpPr>
          <p:spPr bwMode="auto">
            <a:xfrm>
              <a:off x="940205" y="1119024"/>
              <a:ext cx="1508760" cy="365760"/>
            </a:xfrm>
            <a:prstGeom prst="roundRect">
              <a:avLst/>
            </a:prstGeom>
            <a:solidFill>
              <a:srgbClr val="FF80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1100" dirty="0">
                  <a:latin typeface="Abadi MT Condensed Light"/>
                  <a:cs typeface="Abadi MT Condensed Light"/>
                </a:rPr>
                <a:t>naïve users</a:t>
              </a:r>
              <a:br>
                <a:rPr lang="en-US" sz="1100" dirty="0">
                  <a:latin typeface="Abadi MT Condensed Light"/>
                  <a:cs typeface="Abadi MT Condensed Light"/>
                </a:rPr>
              </a:br>
              <a:r>
                <a:rPr lang="en-US" sz="1100" dirty="0">
                  <a:latin typeface="Abadi MT Condensed Light"/>
                  <a:cs typeface="Abadi MT Condensed Light"/>
                </a:rPr>
                <a:t>(tellers, web users)</a:t>
              </a:r>
            </a:p>
          </p:txBody>
        </p:sp>
        <p:sp>
          <p:nvSpPr>
            <p:cNvPr id="74" name="Rounded Rectangle 73"/>
            <p:cNvSpPr/>
            <p:nvPr/>
          </p:nvSpPr>
          <p:spPr bwMode="auto">
            <a:xfrm>
              <a:off x="2867999" y="1119024"/>
              <a:ext cx="1508760" cy="365760"/>
            </a:xfrm>
            <a:prstGeom prst="roundRect">
              <a:avLst/>
            </a:prstGeom>
            <a:solidFill>
              <a:srgbClr val="FF80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1100" dirty="0">
                  <a:latin typeface="Abadi MT Condensed Light"/>
                  <a:cs typeface="Abadi MT Condensed Light"/>
                </a:rPr>
                <a:t>application programmers</a:t>
              </a:r>
            </a:p>
          </p:txBody>
        </p:sp>
        <p:sp>
          <p:nvSpPr>
            <p:cNvPr id="75" name="Rounded Rectangle 74"/>
            <p:cNvSpPr/>
            <p:nvPr/>
          </p:nvSpPr>
          <p:spPr bwMode="auto">
            <a:xfrm>
              <a:off x="4795793" y="1119024"/>
              <a:ext cx="1508760" cy="365760"/>
            </a:xfrm>
            <a:prstGeom prst="roundRect">
              <a:avLst/>
            </a:prstGeom>
            <a:solidFill>
              <a:srgbClr val="FF80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1100" dirty="0">
                  <a:latin typeface="Abadi MT Condensed Light"/>
                  <a:cs typeface="Abadi MT Condensed Light"/>
                </a:rPr>
                <a:t>sophisticated users (analysts)</a:t>
              </a:r>
            </a:p>
          </p:txBody>
        </p:sp>
        <p:sp>
          <p:nvSpPr>
            <p:cNvPr id="76" name="Rounded Rectangle 75"/>
            <p:cNvSpPr/>
            <p:nvPr/>
          </p:nvSpPr>
          <p:spPr bwMode="auto">
            <a:xfrm>
              <a:off x="6723588" y="1119024"/>
              <a:ext cx="1508760" cy="365760"/>
            </a:xfrm>
            <a:prstGeom prst="roundRect">
              <a:avLst/>
            </a:prstGeom>
            <a:solidFill>
              <a:srgbClr val="FF80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1100" dirty="0">
                  <a:latin typeface="Abadi MT Condensed Light"/>
                  <a:cs typeface="Abadi MT Condensed Light"/>
                </a:rPr>
                <a:t>database administrators</a:t>
              </a:r>
            </a:p>
          </p:txBody>
        </p:sp>
        <p:cxnSp>
          <p:nvCxnSpPr>
            <p:cNvPr id="77" name="Straight Connector 76"/>
            <p:cNvCxnSpPr>
              <a:stCxn id="76" idx="2"/>
              <a:endCxn id="72" idx="0"/>
            </p:cNvCxnSpPr>
            <p:nvPr/>
          </p:nvCxnSpPr>
          <p:spPr bwMode="auto">
            <a:xfrm>
              <a:off x="7477968" y="1484784"/>
              <a:ext cx="0" cy="3552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stCxn id="73" idx="2"/>
              <a:endCxn id="69" idx="0"/>
            </p:cNvCxnSpPr>
            <p:nvPr/>
          </p:nvCxnSpPr>
          <p:spPr bwMode="auto">
            <a:xfrm>
              <a:off x="1694585" y="1484784"/>
              <a:ext cx="0" cy="3552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9" name="Straight Connector 78"/>
            <p:cNvCxnSpPr>
              <a:stCxn id="75" idx="2"/>
              <a:endCxn id="71" idx="0"/>
            </p:cNvCxnSpPr>
            <p:nvPr/>
          </p:nvCxnSpPr>
          <p:spPr bwMode="auto">
            <a:xfrm>
              <a:off x="5550173" y="1484784"/>
              <a:ext cx="0" cy="3552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0" name="Straight Connector 79"/>
            <p:cNvCxnSpPr>
              <a:stCxn id="74" idx="2"/>
              <a:endCxn id="70" idx="0"/>
            </p:cNvCxnSpPr>
            <p:nvPr/>
          </p:nvCxnSpPr>
          <p:spPr bwMode="auto">
            <a:xfrm>
              <a:off x="3622379" y="1484784"/>
              <a:ext cx="0" cy="3552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1" name="Straight Connector 80"/>
            <p:cNvCxnSpPr>
              <a:stCxn id="72" idx="4"/>
              <a:endCxn id="65" idx="0"/>
            </p:cNvCxnSpPr>
            <p:nvPr/>
          </p:nvCxnSpPr>
          <p:spPr bwMode="auto">
            <a:xfrm>
              <a:off x="7477968" y="2160104"/>
              <a:ext cx="0" cy="44611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2" name="Straight Connector 81"/>
            <p:cNvCxnSpPr>
              <a:stCxn id="69" idx="4"/>
              <a:endCxn id="60" idx="0"/>
            </p:cNvCxnSpPr>
            <p:nvPr/>
          </p:nvCxnSpPr>
          <p:spPr bwMode="auto">
            <a:xfrm>
              <a:off x="1694585" y="2160104"/>
              <a:ext cx="0" cy="79806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3" name="Straight Connector 82"/>
            <p:cNvCxnSpPr>
              <a:stCxn id="70" idx="4"/>
              <a:endCxn id="61" idx="0"/>
            </p:cNvCxnSpPr>
            <p:nvPr/>
          </p:nvCxnSpPr>
          <p:spPr bwMode="auto">
            <a:xfrm>
              <a:off x="3622379" y="2160104"/>
              <a:ext cx="1" cy="38263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4" name="Straight Connector 83"/>
            <p:cNvCxnSpPr>
              <a:stCxn id="71" idx="4"/>
              <a:endCxn id="64" idx="0"/>
            </p:cNvCxnSpPr>
            <p:nvPr/>
          </p:nvCxnSpPr>
          <p:spPr bwMode="auto">
            <a:xfrm>
              <a:off x="5550173" y="2160104"/>
              <a:ext cx="0" cy="44611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5" name="Straight Arrow Connector 84"/>
            <p:cNvCxnSpPr>
              <a:stCxn id="64" idx="2"/>
              <a:endCxn id="63" idx="0"/>
            </p:cNvCxnSpPr>
            <p:nvPr/>
          </p:nvCxnSpPr>
          <p:spPr bwMode="auto">
            <a:xfrm>
              <a:off x="5550173" y="2826146"/>
              <a:ext cx="13208" cy="313307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 type="none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6" name="Freeform 85"/>
            <p:cNvSpPr/>
            <p:nvPr/>
          </p:nvSpPr>
          <p:spPr>
            <a:xfrm>
              <a:off x="1915694" y="2702560"/>
              <a:ext cx="1253071" cy="233680"/>
            </a:xfrm>
            <a:custGeom>
              <a:avLst/>
              <a:gdLst>
                <a:gd name="connsiteX0" fmla="*/ 1127760 w 1127760"/>
                <a:gd name="connsiteY0" fmla="*/ 20320 h 213360"/>
                <a:gd name="connsiteX1" fmla="*/ 243840 w 1127760"/>
                <a:gd name="connsiteY1" fmla="*/ 0 h 213360"/>
                <a:gd name="connsiteX2" fmla="*/ 0 w 1127760"/>
                <a:gd name="connsiteY2" fmla="*/ 213360 h 213360"/>
                <a:gd name="connsiteX0" fmla="*/ 1127760 w 1127760"/>
                <a:gd name="connsiteY0" fmla="*/ 0 h 193040"/>
                <a:gd name="connsiteX1" fmla="*/ 243840 w 1127760"/>
                <a:gd name="connsiteY1" fmla="*/ 10160 h 193040"/>
                <a:gd name="connsiteX2" fmla="*/ 0 w 1127760"/>
                <a:gd name="connsiteY2" fmla="*/ 193040 h 19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7760" h="193040">
                  <a:moveTo>
                    <a:pt x="1127760" y="0"/>
                  </a:moveTo>
                  <a:lnTo>
                    <a:pt x="243840" y="10160"/>
                  </a:lnTo>
                  <a:lnTo>
                    <a:pt x="0" y="193040"/>
                  </a:lnTo>
                </a:path>
              </a:pathLst>
            </a:custGeom>
            <a:ln>
              <a:solidFill>
                <a:schemeClr val="tx1"/>
              </a:solidFill>
              <a:headEnd type="none"/>
              <a:tailEnd type="triangle"/>
            </a:ln>
          </p:spPr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87" name="Straight Connector 86"/>
            <p:cNvCxnSpPr>
              <a:stCxn id="54" idx="0"/>
            </p:cNvCxnSpPr>
            <p:nvPr/>
          </p:nvCxnSpPr>
          <p:spPr bwMode="auto">
            <a:xfrm flipV="1">
              <a:off x="5130073" y="3373123"/>
              <a:ext cx="2964" cy="208496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8" name="Straight Connector 87"/>
            <p:cNvCxnSpPr>
              <a:stCxn id="59" idx="2"/>
              <a:endCxn id="52" idx="0"/>
            </p:cNvCxnSpPr>
            <p:nvPr/>
          </p:nvCxnSpPr>
          <p:spPr bwMode="auto">
            <a:xfrm>
              <a:off x="2040192" y="4478855"/>
              <a:ext cx="934292" cy="139334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9" name="Straight Connector 88"/>
            <p:cNvCxnSpPr>
              <a:stCxn id="59" idx="2"/>
              <a:endCxn id="53" idx="0"/>
            </p:cNvCxnSpPr>
            <p:nvPr/>
          </p:nvCxnSpPr>
          <p:spPr bwMode="auto">
            <a:xfrm>
              <a:off x="2040192" y="4478855"/>
              <a:ext cx="1574365" cy="104271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0" name="Straight Connector 89"/>
            <p:cNvCxnSpPr>
              <a:stCxn id="58" idx="2"/>
              <a:endCxn id="52" idx="0"/>
            </p:cNvCxnSpPr>
            <p:nvPr/>
          </p:nvCxnSpPr>
          <p:spPr bwMode="auto">
            <a:xfrm flipH="1">
              <a:off x="2974484" y="4478855"/>
              <a:ext cx="541219" cy="139334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1" name="Straight Connector 90"/>
            <p:cNvCxnSpPr>
              <a:stCxn id="58" idx="2"/>
              <a:endCxn id="53" idx="0"/>
            </p:cNvCxnSpPr>
            <p:nvPr/>
          </p:nvCxnSpPr>
          <p:spPr bwMode="auto">
            <a:xfrm>
              <a:off x="3515703" y="4478855"/>
              <a:ext cx="98854" cy="104271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2" name="Straight Connector 91"/>
            <p:cNvCxnSpPr>
              <a:stCxn id="54" idx="0"/>
              <a:endCxn id="56" idx="2"/>
            </p:cNvCxnSpPr>
            <p:nvPr/>
          </p:nvCxnSpPr>
          <p:spPr bwMode="auto">
            <a:xfrm flipV="1">
              <a:off x="5130073" y="4542335"/>
              <a:ext cx="971955" cy="91575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3" name="Straight Connector 92"/>
            <p:cNvCxnSpPr>
              <a:stCxn id="62" idx="2"/>
              <a:endCxn id="59" idx="0"/>
            </p:cNvCxnSpPr>
            <p:nvPr/>
          </p:nvCxnSpPr>
          <p:spPr bwMode="auto">
            <a:xfrm flipH="1">
              <a:off x="2040192" y="3703170"/>
              <a:ext cx="1880215" cy="55575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4" name="Straight Connector 93"/>
            <p:cNvCxnSpPr>
              <a:stCxn id="62" idx="2"/>
              <a:endCxn id="58" idx="0"/>
            </p:cNvCxnSpPr>
            <p:nvPr/>
          </p:nvCxnSpPr>
          <p:spPr bwMode="auto">
            <a:xfrm flipH="1">
              <a:off x="3515703" y="3703170"/>
              <a:ext cx="404704" cy="55575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5" name="Straight Connector 94"/>
            <p:cNvCxnSpPr>
              <a:stCxn id="62" idx="2"/>
              <a:endCxn id="56" idx="0"/>
            </p:cNvCxnSpPr>
            <p:nvPr/>
          </p:nvCxnSpPr>
          <p:spPr bwMode="auto">
            <a:xfrm>
              <a:off x="3920407" y="3703170"/>
              <a:ext cx="2181621" cy="4922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6" name="Straight Connector 95"/>
            <p:cNvCxnSpPr>
              <a:stCxn id="62" idx="2"/>
              <a:endCxn id="57" idx="0"/>
            </p:cNvCxnSpPr>
            <p:nvPr/>
          </p:nvCxnSpPr>
          <p:spPr bwMode="auto">
            <a:xfrm>
              <a:off x="3920407" y="3703170"/>
              <a:ext cx="3641679" cy="4922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7" name="Freeform 96"/>
            <p:cNvSpPr/>
            <p:nvPr/>
          </p:nvSpPr>
          <p:spPr>
            <a:xfrm>
              <a:off x="2220495" y="2804160"/>
              <a:ext cx="2743209" cy="396240"/>
            </a:xfrm>
            <a:custGeom>
              <a:avLst/>
              <a:gdLst>
                <a:gd name="connsiteX0" fmla="*/ 0 w 2773680"/>
                <a:gd name="connsiteY0" fmla="*/ 335280 h 335280"/>
                <a:gd name="connsiteX1" fmla="*/ 2346960 w 2773680"/>
                <a:gd name="connsiteY1" fmla="*/ 121920 h 335280"/>
                <a:gd name="connsiteX2" fmla="*/ 2773680 w 2773680"/>
                <a:gd name="connsiteY2" fmla="*/ 0 h 335280"/>
                <a:gd name="connsiteX0" fmla="*/ 0 w 2773680"/>
                <a:gd name="connsiteY0" fmla="*/ 335280 h 345440"/>
                <a:gd name="connsiteX1" fmla="*/ 1381760 w 2773680"/>
                <a:gd name="connsiteY1" fmla="*/ 345440 h 345440"/>
                <a:gd name="connsiteX2" fmla="*/ 2773680 w 2773680"/>
                <a:gd name="connsiteY2" fmla="*/ 0 h 34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73680" h="345440">
                  <a:moveTo>
                    <a:pt x="0" y="335280"/>
                  </a:moveTo>
                  <a:lnTo>
                    <a:pt x="1381760" y="345440"/>
                  </a:lnTo>
                  <a:lnTo>
                    <a:pt x="2773680" y="0"/>
                  </a:lnTo>
                </a:path>
              </a:pathLst>
            </a:custGeom>
            <a:ln>
              <a:solidFill>
                <a:srgbClr val="000000"/>
              </a:solidFill>
              <a:headEnd type="none"/>
              <a:tailEnd type="triangle"/>
            </a:ln>
          </p:spPr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8" name="Freeform 97"/>
            <p:cNvSpPr/>
            <p:nvPr/>
          </p:nvSpPr>
          <p:spPr>
            <a:xfrm>
              <a:off x="4196057" y="4612640"/>
              <a:ext cx="925692" cy="1432560"/>
            </a:xfrm>
            <a:custGeom>
              <a:avLst/>
              <a:gdLst>
                <a:gd name="connsiteX0" fmla="*/ 833120 w 833120"/>
                <a:gd name="connsiteY0" fmla="*/ 0 h 1432560"/>
                <a:gd name="connsiteX1" fmla="*/ 81280 w 833120"/>
                <a:gd name="connsiteY1" fmla="*/ 152400 h 1432560"/>
                <a:gd name="connsiteX2" fmla="*/ 0 w 833120"/>
                <a:gd name="connsiteY2" fmla="*/ 1432560 h 1432560"/>
                <a:gd name="connsiteX3" fmla="*/ 223520 w 833120"/>
                <a:gd name="connsiteY3" fmla="*/ 1432560 h 1432560"/>
                <a:gd name="connsiteX0" fmla="*/ 833120 w 833120"/>
                <a:gd name="connsiteY0" fmla="*/ 0 h 1432560"/>
                <a:gd name="connsiteX1" fmla="*/ 10160 w 833120"/>
                <a:gd name="connsiteY1" fmla="*/ 152400 h 1432560"/>
                <a:gd name="connsiteX2" fmla="*/ 0 w 833120"/>
                <a:gd name="connsiteY2" fmla="*/ 1432560 h 1432560"/>
                <a:gd name="connsiteX3" fmla="*/ 223520 w 833120"/>
                <a:gd name="connsiteY3" fmla="*/ 1432560 h 143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3120" h="1432560">
                  <a:moveTo>
                    <a:pt x="833120" y="0"/>
                  </a:moveTo>
                  <a:lnTo>
                    <a:pt x="10160" y="152400"/>
                  </a:lnTo>
                  <a:cubicBezTo>
                    <a:pt x="6773" y="579120"/>
                    <a:pt x="3387" y="1005840"/>
                    <a:pt x="0" y="1432560"/>
                  </a:cubicBezTo>
                  <a:lnTo>
                    <a:pt x="223520" y="1432560"/>
                  </a:lnTo>
                </a:path>
              </a:pathLst>
            </a:custGeom>
            <a:ln>
              <a:solidFill>
                <a:srgbClr val="000000"/>
              </a:solidFill>
            </a:ln>
          </p:spPr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863588" y="2420888"/>
              <a:ext cx="7416824" cy="1410464"/>
            </a:xfrm>
            <a:prstGeom prst="rect">
              <a:avLst/>
            </a:prstGeom>
            <a:noFill/>
            <a:ln w="6350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/>
              <a:endParaRPr lang="en-US" sz="1200" dirty="0">
                <a:latin typeface="Times" charset="0"/>
                <a:cs typeface="+mn-cs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863588" y="3933056"/>
              <a:ext cx="7416824" cy="1008112"/>
            </a:xfrm>
            <a:prstGeom prst="rect">
              <a:avLst/>
            </a:prstGeom>
            <a:noFill/>
            <a:ln w="6350">
              <a:solidFill>
                <a:srgbClr val="00009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/>
              <a:endParaRPr lang="en-US" sz="1200" dirty="0">
                <a:latin typeface="Times" charset="0"/>
                <a:cs typeface="+mn-cs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697308" y="4664169"/>
              <a:ext cx="1495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storage manager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178090" y="5566100"/>
              <a:ext cx="1127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disk storage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35296" y="3554353"/>
              <a:ext cx="14205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query processor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290729" y="1423809"/>
              <a:ext cx="408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badi MT Condensed Light"/>
                  <a:cs typeface="Abadi MT Condensed Light"/>
                </a:rPr>
                <a:t>use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139124" y="1423809"/>
              <a:ext cx="408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badi MT Condensed Light"/>
                  <a:cs typeface="Abadi MT Condensed Light"/>
                </a:rPr>
                <a:t>use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068401" y="1423809"/>
              <a:ext cx="408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badi MT Condensed Light"/>
                  <a:cs typeface="Abadi MT Condensed Light"/>
                </a:rPr>
                <a:t>use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41761" y="1423809"/>
              <a:ext cx="47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badi MT Condensed Light"/>
                  <a:cs typeface="Abadi MT Condensed Light"/>
                </a:rPr>
                <a:t>write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19314"/>
            <a:ext cx="7772400" cy="727075"/>
          </a:xfrm>
          <a:solidFill>
            <a:schemeClr val="accent1"/>
          </a:solidFill>
          <a:effectLst>
            <a:outerShdw dist="208295" dir="2254116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>
                <a:latin typeface="Tahoma" pitchFamily="34" charset="0"/>
              </a:rPr>
              <a:t>Database Users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24542" y="1159688"/>
            <a:ext cx="7772400" cy="2946948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>
                <a:solidFill>
                  <a:srgbClr val="B30019"/>
                </a:solidFill>
              </a:rPr>
              <a:t>End Users</a:t>
            </a:r>
          </a:p>
          <a:p>
            <a:pPr lvl="1">
              <a:spcBef>
                <a:spcPts val="600"/>
              </a:spcBef>
            </a:pPr>
            <a:r>
              <a:rPr lang="en-US" altLang="zh-TW" b="1" dirty="0">
                <a:solidFill>
                  <a:srgbClr val="0000FF"/>
                </a:solidFill>
              </a:rPr>
              <a:t>Naïve users</a:t>
            </a:r>
          </a:p>
          <a:p>
            <a:pPr lvl="2">
              <a:spcBef>
                <a:spcPts val="300"/>
              </a:spcBef>
            </a:pPr>
            <a:r>
              <a:rPr lang="en-US" altLang="zh-TW" dirty="0">
                <a:latin typeface="+mn-lt"/>
              </a:rPr>
              <a:t>Invoke existing application programs (e.g., print monthly sales report).</a:t>
            </a:r>
          </a:p>
          <a:p>
            <a:pPr lvl="2">
              <a:spcBef>
                <a:spcPts val="300"/>
              </a:spcBef>
            </a:pPr>
            <a:r>
              <a:rPr lang="en-US" altLang="zh-TW" dirty="0">
                <a:latin typeface="+mn-lt"/>
              </a:rPr>
              <a:t>Interact with applications through a graphical user interface (GUI).</a:t>
            </a:r>
          </a:p>
          <a:p>
            <a:pPr lvl="1">
              <a:spcBef>
                <a:spcPts val="600"/>
              </a:spcBef>
            </a:pPr>
            <a:r>
              <a:rPr lang="en-US" b="1" dirty="0">
                <a:solidFill>
                  <a:srgbClr val="0000FF"/>
                </a:solidFill>
              </a:rPr>
              <a:t>A</a:t>
            </a:r>
            <a:r>
              <a:rPr lang="en-US" altLang="zh-TW" b="1" dirty="0">
                <a:solidFill>
                  <a:srgbClr val="0000FF"/>
                </a:solidFill>
              </a:rPr>
              <a:t>pplication programmers</a:t>
            </a:r>
          </a:p>
          <a:p>
            <a:pPr lvl="2">
              <a:spcBef>
                <a:spcPts val="300"/>
              </a:spcBef>
            </a:pPr>
            <a:r>
              <a:rPr lang="en-US" dirty="0">
                <a:latin typeface="+mn-lt"/>
              </a:rPr>
              <a:t>D</a:t>
            </a:r>
            <a:r>
              <a:rPr lang="en-US" altLang="zh-TW" dirty="0">
                <a:latin typeface="+mn-lt"/>
              </a:rPr>
              <a:t>evelop applications that interact with DBMS through DML calls.</a:t>
            </a:r>
            <a:endParaRPr lang="en-US" dirty="0">
              <a:latin typeface="+mn-lt"/>
            </a:endParaRPr>
          </a:p>
          <a:p>
            <a:pPr lvl="1">
              <a:spcBef>
                <a:spcPts val="600"/>
              </a:spcBef>
            </a:pPr>
            <a:r>
              <a:rPr lang="en-US" b="1" dirty="0">
                <a:solidFill>
                  <a:srgbClr val="0000FF"/>
                </a:solidFill>
              </a:rPr>
              <a:t>S</a:t>
            </a:r>
            <a:r>
              <a:rPr lang="en-US" altLang="zh-TW" b="1" dirty="0">
                <a:solidFill>
                  <a:srgbClr val="0000FF"/>
                </a:solidFill>
              </a:rPr>
              <a:t>ophisticated users</a:t>
            </a:r>
          </a:p>
          <a:p>
            <a:pPr lvl="2">
              <a:spcBef>
                <a:spcPts val="300"/>
              </a:spcBef>
            </a:pPr>
            <a:r>
              <a:rPr lang="en-US" altLang="zh-TW" dirty="0">
                <a:latin typeface="+mn-lt"/>
              </a:rPr>
              <a:t>Issue queries either directly using a database query language (e.g., SQL) or via tools such as data analysis software.</a:t>
            </a:r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016172"/>
            <a:ext cx="8305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95F4D6CA-FDFD-4E8B-B432-49BC4F6673CD}" type="slidenum">
              <a:rPr lang="en-US" altLang="zh-TW" sz="1400" i="0">
                <a:solidFill>
                  <a:schemeClr val="accent2"/>
                </a:solidFill>
              </a:rPr>
              <a:pPr eaLnBrk="1" hangingPunct="1"/>
              <a:t>26</a:t>
            </a:fld>
            <a:endParaRPr lang="en-US" altLang="zh-TW" sz="1400" b="0" i="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436609" y="5051056"/>
            <a:ext cx="2612142" cy="951543"/>
          </a:xfrm>
          <a:prstGeom prst="rect">
            <a:avLst/>
          </a:prstGeom>
          <a:solidFill>
            <a:srgbClr val="FFFFCC"/>
          </a:solidFill>
          <a:ln w="38100" cmpd="sng">
            <a:solidFill>
              <a:srgbClr val="000090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91440" indent="0" algn="ctr">
              <a:buClr>
                <a:srgbClr val="FF00FF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zh-TW" sz="1400" b="1" i="0" dirty="0">
                <a:solidFill>
                  <a:srgbClr val="B30019"/>
                </a:solidFill>
              </a:rPr>
              <a:t>A DBA must have a good understanding of an enterprise’s information resources and needs.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8974" y="4131129"/>
            <a:ext cx="7772400" cy="2567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AvantGarde" pitchFamily="34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j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>
              <a:spcBef>
                <a:spcPts val="3600"/>
              </a:spcBef>
              <a:buNone/>
            </a:pPr>
            <a:r>
              <a:rPr lang="en-US" altLang="zh-TW" b="1" i="0" dirty="0">
                <a:solidFill>
                  <a:srgbClr val="B30019"/>
                </a:solidFill>
              </a:rPr>
              <a:t>Database Administrator (DBA)</a:t>
            </a:r>
          </a:p>
          <a:p>
            <a:pPr lvl="1">
              <a:spcBef>
                <a:spcPts val="600"/>
              </a:spcBef>
            </a:pPr>
            <a:r>
              <a:rPr lang="en-US" i="0" dirty="0"/>
              <a:t>C</a:t>
            </a:r>
            <a:r>
              <a:rPr lang="en-US" altLang="zh-TW" i="0" dirty="0"/>
              <a:t>oordinates all activities of the database system.</a:t>
            </a:r>
          </a:p>
          <a:p>
            <a:pPr lvl="2">
              <a:spcBef>
                <a:spcPts val="300"/>
              </a:spcBef>
            </a:pPr>
            <a:r>
              <a:rPr lang="en-US" i="0" dirty="0"/>
              <a:t>Defines and maintains the schemas.</a:t>
            </a:r>
          </a:p>
          <a:p>
            <a:pPr lvl="2">
              <a:spcBef>
                <a:spcPts val="300"/>
              </a:spcBef>
            </a:pPr>
            <a:r>
              <a:rPr lang="en-US" i="0" dirty="0"/>
              <a:t>Defines and maintains the physical organization. </a:t>
            </a:r>
          </a:p>
          <a:p>
            <a:pPr lvl="2">
              <a:spcBef>
                <a:spcPts val="300"/>
              </a:spcBef>
            </a:pPr>
            <a:r>
              <a:rPr lang="en-US" i="0" dirty="0"/>
              <a:t>Monitors and optimizes the database performance.</a:t>
            </a:r>
          </a:p>
          <a:p>
            <a:pPr lvl="2">
              <a:spcBef>
                <a:spcPts val="300"/>
              </a:spcBef>
            </a:pPr>
            <a:r>
              <a:rPr lang="en-US" altLang="zh-TW" i="0" dirty="0"/>
              <a:t>Monitors access and grants access rights.</a:t>
            </a:r>
          </a:p>
          <a:p>
            <a:pPr marL="0" indent="0">
              <a:buFontTx/>
              <a:buNone/>
            </a:pPr>
            <a:endParaRPr lang="en-US" altLang="zh-TW" b="1" i="0" kern="0" dirty="0">
              <a:solidFill>
                <a:srgbClr val="B3001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95604"/>
            <a:ext cx="7772400" cy="44008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B30019"/>
                </a:solidFill>
              </a:rPr>
              <a:t>Database Professional Salaries (USA)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363292"/>
              </p:ext>
            </p:extLst>
          </p:nvPr>
        </p:nvGraphicFramePr>
        <p:xfrm>
          <a:off x="1763432" y="1405504"/>
          <a:ext cx="5923289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1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0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0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2016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2018 Salary (50 –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95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percentile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Database Admin.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$95,750 - $142,750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$98,500 - $148,500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$95,000 - $156,000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Database 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$103,250 - $153,250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$108,000 - $161,500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$116,000 - $164,500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Database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$118,000 - $170,500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$122,250 - $177,000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$127,000 - $180,000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Data</a:t>
                      </a:r>
                      <a:r>
                        <a:rPr lang="en-US" sz="1600" baseline="0" dirty="0"/>
                        <a:t> Architect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$127,250 - $175,500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$131,250 - $184,000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$130,000 - $184,000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4636" y="5793975"/>
            <a:ext cx="7773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Robert Half Technology Salary Guide for Technology Professionals</a:t>
            </a:r>
          </a:p>
          <a:p>
            <a:r>
              <a:rPr lang="en-US" dirty="0"/>
              <a:t>https://www.roberthalf.com/sites/default/files/Media_Root/images/rht-pdfs/robert_half_technology_2016_salary_guide.pdf</a:t>
            </a:r>
          </a:p>
          <a:p>
            <a:r>
              <a:rPr lang="en-US" dirty="0"/>
              <a:t>https://www.fosster.com/industry-reports/2017_RHT_salary-guide.pdf</a:t>
            </a:r>
          </a:p>
          <a:p>
            <a:r>
              <a:rPr lang="en-US" dirty="0"/>
              <a:t>https://cec.nova.edu/documents/Robert%20Half%20Tech%202018_salary_guide.pdf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5693" y="4704749"/>
            <a:ext cx="76054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i="0" dirty="0"/>
              <a:t>2018 Add these percentages to the database salaries above for the following skill sets:</a:t>
            </a:r>
            <a:endParaRPr lang="en-US" sz="1600" i="0" dirty="0"/>
          </a:p>
          <a:p>
            <a:pPr marL="285750" indent="-285750" algn="l">
              <a:buFont typeface="Arial"/>
              <a:buChar char="•"/>
            </a:pPr>
            <a:r>
              <a:rPr lang="en-US" sz="1600" i="0" dirty="0"/>
              <a:t>Add 5 to 10% for </a:t>
            </a:r>
          </a:p>
          <a:p>
            <a:pPr marL="285750" indent="-285750" algn="l">
              <a:buFont typeface="Arial"/>
              <a:buChar char="•"/>
            </a:pPr>
            <a:r>
              <a:rPr lang="en-US" sz="1600" i="0" dirty="0"/>
              <a:t>Oracle Database Skills</a:t>
            </a:r>
          </a:p>
          <a:p>
            <a:pPr marL="285750" indent="-285750" algn="l">
              <a:buFont typeface="Arial"/>
              <a:buChar char="•"/>
            </a:pPr>
            <a:r>
              <a:rPr lang="en-US" sz="1600" i="0" dirty="0"/>
              <a:t>MS SQL Server Database Skills</a:t>
            </a:r>
          </a:p>
        </p:txBody>
      </p:sp>
    </p:spTree>
    <p:extLst>
      <p:ext uri="{BB962C8B-B14F-4D97-AF65-F5344CB8AC3E}">
        <p14:creationId xmlns:p14="http://schemas.microsoft.com/office/powerpoint/2010/main" val="3394535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4858"/>
            <a:ext cx="7772400" cy="4114800"/>
          </a:xfrm>
        </p:spPr>
        <p:txBody>
          <a:bodyPr/>
          <a:lstStyle/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20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Database management systems (DBMSs)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address the limitations of file systems for managing an enterprise’s data.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20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Data independence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is fundamental to understanding a database at different abstraction levels.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20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Data models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are the foundation for developing a database—the entity-relationship (E-R) model and relational model are commonly used in practice.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20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Database languages (DDL and DML)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 are an integral part of a DBMS; SQL is the common database language for relational DBMSs.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A DBMS </a:t>
            </a:r>
            <a:r>
              <a:rPr lang="en-US" sz="20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provides many facilities</a:t>
            </a:r>
            <a:r>
              <a:rPr lang="en-US" sz="2000" dirty="0">
                <a:ea typeface="Tahoma" panose="020B0604030504040204" pitchFamily="34" charset="0"/>
                <a:cs typeface="Tahoma" panose="020B0604030504040204" pitchFamily="34" charset="0"/>
              </a:rPr>
              <a:t>—query processing, storage management, transaction management—to efficiently manage the data management and access needs of various users</a:t>
            </a:r>
            <a:r>
              <a:rPr lang="en-US" sz="2000" dirty="0"/>
              <a:t>.</a:t>
            </a:r>
            <a:endParaRPr lang="en-US" sz="20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F7A01FC0-8679-419F-BCBF-47A0F90D6F35}" type="slidenum">
              <a:rPr lang="en-US" altLang="zh-TW" sz="1400" i="0">
                <a:solidFill>
                  <a:schemeClr val="accent2"/>
                </a:solidFill>
              </a:rPr>
              <a:pPr eaLnBrk="1" hangingPunct="1"/>
              <a:t>28</a:t>
            </a:fld>
            <a:endParaRPr lang="en-US" altLang="zh-TW" sz="1400" b="0" i="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02128" y="221346"/>
            <a:ext cx="7772400" cy="727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208295" dir="2254116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PMingLiU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PMingLiU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PMingLiU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PMingLiU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PMingLiU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PMingLiU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PMingLiU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800" i="0" kern="0" dirty="0">
                <a:latin typeface="Tahoma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553880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  <a:solidFill>
            <a:schemeClr val="accent1"/>
          </a:solidFill>
          <a:effectLst>
            <a:outerShdw dist="218499" dir="2132261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>
                <a:latin typeface="Tahoma" pitchFamily="34" charset="0"/>
              </a:rPr>
              <a:t>Course Outline</a:t>
            </a:r>
          </a:p>
        </p:txBody>
      </p:sp>
      <p:sp>
        <p:nvSpPr>
          <p:cNvPr id="113666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1542143"/>
            <a:ext cx="8212138" cy="4357688"/>
          </a:xfrm>
        </p:spPr>
        <p:txBody>
          <a:bodyPr/>
          <a:lstStyle/>
          <a:p>
            <a:pPr>
              <a:spcBef>
                <a:spcPts val="900"/>
              </a:spcBef>
              <a:buClr>
                <a:schemeClr val="accent2"/>
              </a:buClr>
              <a:buSzPct val="120000"/>
              <a:buFont typeface="Wingdings" charset="2"/>
              <a:buChar char="ü"/>
              <a:tabLst>
                <a:tab pos="6738938" algn="ctr"/>
              </a:tabLst>
              <a:defRPr/>
            </a:pPr>
            <a:r>
              <a:rPr lang="en-US" sz="1800" b="1" dirty="0">
                <a:solidFill>
                  <a:srgbClr val="000090"/>
                </a:solidFill>
              </a:rPr>
              <a:t>Introduction - Overview</a:t>
            </a:r>
          </a:p>
          <a:p>
            <a:pPr>
              <a:spcBef>
                <a:spcPts val="900"/>
              </a:spcBef>
              <a:buNone/>
              <a:tabLst>
                <a:tab pos="7024688" algn="ctr"/>
              </a:tabLst>
            </a:pPr>
            <a:r>
              <a:rPr lang="en-US" sz="1800" dirty="0"/>
              <a:t>	</a:t>
            </a:r>
            <a:r>
              <a:rPr lang="en-US" sz="2000" b="1" dirty="0"/>
              <a:t>Logical Database Perspective:</a:t>
            </a:r>
          </a:p>
          <a:p>
            <a:pPr>
              <a:spcBef>
                <a:spcPts val="900"/>
              </a:spcBef>
              <a:tabLst>
                <a:tab pos="7024688" algn="ctr"/>
              </a:tabLst>
            </a:pPr>
            <a:r>
              <a:rPr lang="en-US" sz="1800" dirty="0"/>
              <a:t>Entity-Relationship (E-R) Model and Database Design</a:t>
            </a:r>
          </a:p>
          <a:p>
            <a:pPr>
              <a:spcBef>
                <a:spcPts val="900"/>
              </a:spcBef>
              <a:tabLst>
                <a:tab pos="7024688" algn="ctr"/>
              </a:tabLst>
            </a:pPr>
            <a:r>
              <a:rPr lang="en-US" sz="1800" dirty="0"/>
              <a:t>Relational Model and Relational Database Design</a:t>
            </a:r>
          </a:p>
          <a:p>
            <a:pPr>
              <a:spcBef>
                <a:spcPts val="900"/>
              </a:spcBef>
              <a:tabLst>
                <a:tab pos="7024688" algn="ctr"/>
              </a:tabLst>
            </a:pPr>
            <a:r>
              <a:rPr lang="en-US" sz="1800" dirty="0"/>
              <a:t>Relational Algebra and Structured Query Language (SQL)</a:t>
            </a:r>
          </a:p>
          <a:p>
            <a:pPr>
              <a:spcBef>
                <a:spcPts val="900"/>
              </a:spcBef>
              <a:tabLst>
                <a:tab pos="7024688" algn="ctr"/>
              </a:tabLst>
            </a:pPr>
            <a:r>
              <a:rPr lang="en-US" sz="1800" dirty="0"/>
              <a:t>Functional Dependencies and Database Normalization</a:t>
            </a:r>
          </a:p>
          <a:p>
            <a:pPr>
              <a:spcBef>
                <a:spcPts val="900"/>
              </a:spcBef>
              <a:buNone/>
              <a:tabLst>
                <a:tab pos="7024688" algn="ctr"/>
              </a:tabLst>
            </a:pPr>
            <a:r>
              <a:rPr lang="en-US" sz="2000" b="1" dirty="0"/>
              <a:t>	Physical Database Perspective:</a:t>
            </a:r>
            <a:r>
              <a:rPr lang="en-US" sz="1800" dirty="0"/>
              <a:t>	</a:t>
            </a:r>
          </a:p>
          <a:p>
            <a:pPr>
              <a:spcBef>
                <a:spcPts val="900"/>
              </a:spcBef>
              <a:tabLst>
                <a:tab pos="7024688" algn="ctr"/>
              </a:tabLst>
            </a:pPr>
            <a:r>
              <a:rPr lang="en-US" sz="1800" dirty="0"/>
              <a:t>Storage Management and Indexing</a:t>
            </a:r>
          </a:p>
          <a:p>
            <a:pPr>
              <a:spcBef>
                <a:spcPts val="900"/>
              </a:spcBef>
              <a:tabLst>
                <a:tab pos="7024688" algn="ctr"/>
              </a:tabLst>
            </a:pPr>
            <a:r>
              <a:rPr lang="en-US" sz="1800" dirty="0"/>
              <a:t>Query Processing and Optimization</a:t>
            </a:r>
          </a:p>
          <a:p>
            <a:pPr>
              <a:spcBef>
                <a:spcPts val="900"/>
              </a:spcBef>
              <a:tabLst>
                <a:tab pos="7024688" algn="ctr"/>
              </a:tabLst>
            </a:pPr>
            <a:r>
              <a:rPr lang="en-US" sz="1800" dirty="0"/>
              <a:t>Transaction Management and Concurrency Control</a:t>
            </a:r>
          </a:p>
          <a:p>
            <a:pPr>
              <a:spcBef>
                <a:spcPts val="900"/>
              </a:spcBef>
              <a:tabLst>
                <a:tab pos="7024688" algn="ctr"/>
              </a:tabLst>
            </a:pPr>
            <a:r>
              <a:rPr lang="en-US" sz="1800" dirty="0"/>
              <a:t>Database Connectivity </a:t>
            </a:r>
          </a:p>
          <a:p>
            <a:pPr>
              <a:spcBef>
                <a:spcPts val="900"/>
              </a:spcBef>
              <a:tabLst>
                <a:tab pos="7024688" algn="ctr"/>
              </a:tabLst>
            </a:pPr>
            <a:r>
              <a:rPr lang="en-US" sz="1800" dirty="0"/>
              <a:t>NOSQL and Big Data Analytics</a:t>
            </a:r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1400" b="0" i="0" dirty="0"/>
              <a:t>           </a:t>
            </a:r>
            <a:fld id="{D30185F6-34AE-4104-BB16-C9B609E6306A}" type="slidenum">
              <a:rPr lang="en-US" altLang="zh-TW" sz="1400" i="0">
                <a:solidFill>
                  <a:schemeClr val="accent2"/>
                </a:solidFill>
              </a:rPr>
              <a:pPr eaLnBrk="1" hangingPunct="1"/>
              <a:t>3</a:t>
            </a:fld>
            <a:endParaRPr lang="en-US" altLang="zh-TW" sz="1400" b="0" i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3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3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3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3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3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3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3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3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3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3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36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36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36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36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36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36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36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36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36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36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427A4675-605C-4BCB-BC33-D10A5C01B2DB}" type="slidenum">
              <a:rPr lang="en-US" altLang="zh-TW" sz="1400" i="0">
                <a:solidFill>
                  <a:schemeClr val="accent2"/>
                </a:solidFill>
              </a:rPr>
              <a:pPr eaLnBrk="1" hangingPunct="1"/>
              <a:t>4</a:t>
            </a:fld>
            <a:endParaRPr lang="en-US" altLang="zh-TW" sz="1400" b="0" i="0"/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685800" y="449036"/>
            <a:ext cx="7772400" cy="99604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218499" dir="2132261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800" i="0" dirty="0">
                <a:solidFill>
                  <a:schemeClr val="tx2"/>
                </a:solidFill>
                <a:latin typeface="Tahoma" pitchFamily="34" charset="0"/>
              </a:rPr>
              <a:t>What is a Database Management System (DBMS)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01600" y="5606571"/>
            <a:ext cx="904240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AvantGarde" pitchFamily="34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j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b="1" i="0" kern="0" dirty="0">
                <a:solidFill>
                  <a:srgbClr val="B30019"/>
                </a:solidFill>
              </a:rPr>
              <a:t>How to </a:t>
            </a:r>
            <a:r>
              <a:rPr lang="en-US" b="1" i="0" kern="0" dirty="0">
                <a:solidFill>
                  <a:srgbClr val="0000FF"/>
                </a:solidFill>
              </a:rPr>
              <a:t>organize</a:t>
            </a:r>
            <a:r>
              <a:rPr lang="en-US" b="1" i="0" kern="0" dirty="0">
                <a:solidFill>
                  <a:srgbClr val="B30019"/>
                </a:solidFill>
              </a:rPr>
              <a:t>, </a:t>
            </a:r>
            <a:r>
              <a:rPr lang="en-US" b="1" i="0" kern="0" dirty="0">
                <a:solidFill>
                  <a:srgbClr val="0000FF"/>
                </a:solidFill>
              </a:rPr>
              <a:t>access</a:t>
            </a:r>
            <a:r>
              <a:rPr lang="en-US" b="1" i="0" kern="0" dirty="0">
                <a:solidFill>
                  <a:srgbClr val="B30019"/>
                </a:solidFill>
              </a:rPr>
              <a:t>, </a:t>
            </a:r>
            <a:r>
              <a:rPr lang="en-US" b="1" i="0" kern="0" dirty="0">
                <a:solidFill>
                  <a:srgbClr val="0000FF"/>
                </a:solidFill>
              </a:rPr>
              <a:t>share</a:t>
            </a:r>
            <a:r>
              <a:rPr lang="en-US" b="1" i="0" kern="0" dirty="0">
                <a:solidFill>
                  <a:srgbClr val="B30019"/>
                </a:solidFill>
              </a:rPr>
              <a:t>, </a:t>
            </a:r>
            <a:r>
              <a:rPr lang="en-US" b="1" i="0" kern="0" dirty="0">
                <a:solidFill>
                  <a:srgbClr val="0000FF"/>
                </a:solidFill>
              </a:rPr>
              <a:t>protect</a:t>
            </a:r>
            <a:r>
              <a:rPr lang="en-US" b="1" i="0" kern="0" dirty="0">
                <a:solidFill>
                  <a:srgbClr val="800000"/>
                </a:solidFill>
              </a:rPr>
              <a:t>, … </a:t>
            </a:r>
            <a:r>
              <a:rPr lang="en-US" b="1" i="0" kern="0" dirty="0">
                <a:solidFill>
                  <a:srgbClr val="B30019"/>
                </a:solidFill>
              </a:rPr>
              <a:t>stored data?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748970" y="1877785"/>
            <a:ext cx="1295400" cy="5334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400" dirty="0">
                <a:cs typeface="+mn-cs"/>
              </a:rPr>
              <a:t>User 1</a:t>
            </a:r>
          </a:p>
        </p:txBody>
      </p:sp>
      <p:cxnSp>
        <p:nvCxnSpPr>
          <p:cNvPr id="8" name="AutoShape 12"/>
          <p:cNvCxnSpPr>
            <a:cxnSpLocks noChangeShapeType="1"/>
            <a:stCxn id="7" idx="4"/>
          </p:cNvCxnSpPr>
          <p:nvPr/>
        </p:nvCxnSpPr>
        <p:spPr bwMode="auto">
          <a:xfrm>
            <a:off x="2396670" y="2411185"/>
            <a:ext cx="2247900" cy="12573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3996870" y="1877785"/>
            <a:ext cx="1295400" cy="533400"/>
          </a:xfrm>
          <a:prstGeom prst="ellipse">
            <a:avLst/>
          </a:prstGeom>
          <a:solidFill>
            <a:srgbClr val="FF00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400" dirty="0">
                <a:cs typeface="+mn-cs"/>
              </a:rPr>
              <a:t>User 2</a:t>
            </a:r>
          </a:p>
        </p:txBody>
      </p:sp>
      <p:cxnSp>
        <p:nvCxnSpPr>
          <p:cNvPr id="10" name="AutoShape 13"/>
          <p:cNvCxnSpPr>
            <a:cxnSpLocks noChangeShapeType="1"/>
            <a:stCxn id="9" idx="4"/>
          </p:cNvCxnSpPr>
          <p:nvPr/>
        </p:nvCxnSpPr>
        <p:spPr bwMode="auto">
          <a:xfrm>
            <a:off x="4644570" y="2411185"/>
            <a:ext cx="0" cy="12573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6244770" y="1877785"/>
            <a:ext cx="1295400" cy="533400"/>
          </a:xfrm>
          <a:prstGeom prst="ellipse">
            <a:avLst/>
          </a:prstGeom>
          <a:solidFill>
            <a:srgbClr val="00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400" dirty="0">
                <a:cs typeface="+mn-cs"/>
              </a:rPr>
              <a:t>User </a:t>
            </a:r>
            <a:r>
              <a:rPr lang="en-US" sz="2400" i="1" dirty="0">
                <a:cs typeface="+mn-cs"/>
              </a:rPr>
              <a:t>n</a:t>
            </a:r>
          </a:p>
        </p:txBody>
      </p:sp>
      <p:cxnSp>
        <p:nvCxnSpPr>
          <p:cNvPr id="12" name="AutoShape 14"/>
          <p:cNvCxnSpPr>
            <a:cxnSpLocks noChangeShapeType="1"/>
            <a:stCxn id="11" idx="4"/>
          </p:cNvCxnSpPr>
          <p:nvPr/>
        </p:nvCxnSpPr>
        <p:spPr bwMode="auto">
          <a:xfrm flipH="1">
            <a:off x="4644570" y="2411185"/>
            <a:ext cx="2247900" cy="12573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3797614" y="4430485"/>
            <a:ext cx="1693912" cy="838200"/>
          </a:xfrm>
          <a:prstGeom prst="flowChartMagneticDisk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cs typeface="+mn-cs"/>
              </a:rPr>
              <a:t>Stored data</a:t>
            </a:r>
          </a:p>
        </p:txBody>
      </p:sp>
      <p:cxnSp>
        <p:nvCxnSpPr>
          <p:cNvPr id="14" name="Straight Connector 13"/>
          <p:cNvCxnSpPr>
            <a:endCxn id="13" idx="1"/>
          </p:cNvCxnSpPr>
          <p:nvPr/>
        </p:nvCxnSpPr>
        <p:spPr bwMode="auto">
          <a:xfrm>
            <a:off x="4644570" y="4049485"/>
            <a:ext cx="0" cy="3810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5522299" y="187778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16" name="Cloud 15"/>
          <p:cNvSpPr/>
          <p:nvPr/>
        </p:nvSpPr>
        <p:spPr bwMode="auto">
          <a:xfrm>
            <a:off x="3816478" y="3405605"/>
            <a:ext cx="1656184" cy="792088"/>
          </a:xfrm>
          <a:prstGeom prst="cloud">
            <a:avLst/>
          </a:prstGeom>
          <a:solidFill>
            <a:srgbClr val="3366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  <a:ea typeface="ＭＳ Ｐゴシック" charset="0"/>
              </a:rPr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427A4675-605C-4BCB-BC33-D10A5C01B2DB}" type="slidenum">
              <a:rPr lang="en-US" altLang="zh-TW" sz="1400" i="0">
                <a:solidFill>
                  <a:schemeClr val="accent2"/>
                </a:solidFill>
              </a:rPr>
              <a:pPr eaLnBrk="1" hangingPunct="1"/>
              <a:t>5</a:t>
            </a:fld>
            <a:endParaRPr lang="en-US" altLang="zh-TW" sz="1400" b="0" i="0"/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685800" y="473529"/>
            <a:ext cx="7772400" cy="109401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218499" dir="2132261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800" i="0" dirty="0">
                <a:solidFill>
                  <a:schemeClr val="tx2"/>
                </a:solidFill>
                <a:latin typeface="Tahoma" pitchFamily="34" charset="0"/>
              </a:rPr>
              <a:t>What is a Database Management System (DBMS)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2101509"/>
            <a:ext cx="7772400" cy="411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AvantGarde" pitchFamily="34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j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 algn="ctr">
              <a:buFontTx/>
              <a:buNone/>
            </a:pPr>
            <a:r>
              <a:rPr lang="en-US" i="0" kern="0" dirty="0">
                <a:solidFill>
                  <a:srgbClr val="0000FF"/>
                </a:solidFill>
              </a:rPr>
              <a:t>Data are facts</a:t>
            </a:r>
            <a:r>
              <a:rPr lang="en-US" i="0" kern="0" dirty="0"/>
              <a:t> such as age, salary, name, address, etc.</a:t>
            </a:r>
          </a:p>
          <a:p>
            <a:r>
              <a:rPr lang="en-US" i="0" kern="0" dirty="0"/>
              <a:t>A </a:t>
            </a:r>
            <a:r>
              <a:rPr lang="en-US" i="0" kern="0" dirty="0">
                <a:solidFill>
                  <a:srgbClr val="FF0000"/>
                </a:solidFill>
              </a:rPr>
              <a:t>database </a:t>
            </a:r>
            <a:r>
              <a:rPr lang="en-US" i="0" kern="0" dirty="0"/>
              <a:t>has the following properties.</a:t>
            </a:r>
          </a:p>
          <a:p>
            <a:pPr lvl="1"/>
            <a:r>
              <a:rPr lang="en-US" i="0" kern="0" dirty="0"/>
              <a:t>It usually </a:t>
            </a:r>
            <a:r>
              <a:rPr lang="en-US" i="0" kern="0" dirty="0">
                <a:solidFill>
                  <a:srgbClr val="0000FF"/>
                </a:solidFill>
              </a:rPr>
              <a:t>represents some aspect of the </a:t>
            </a:r>
            <a:r>
              <a:rPr lang="en-US" i="0" u="sng" kern="0" dirty="0">
                <a:solidFill>
                  <a:srgbClr val="FF0000"/>
                </a:solidFill>
              </a:rPr>
              <a:t>real world</a:t>
            </a:r>
            <a:r>
              <a:rPr lang="en-US" i="0" kern="0" dirty="0"/>
              <a:t>.</a:t>
            </a:r>
          </a:p>
          <a:p>
            <a:pPr lvl="1"/>
            <a:r>
              <a:rPr lang="en-US" i="0" kern="0" dirty="0"/>
              <a:t>The </a:t>
            </a:r>
            <a:r>
              <a:rPr lang="en-US" i="0" kern="0" dirty="0">
                <a:solidFill>
                  <a:srgbClr val="0000FF"/>
                </a:solidFill>
              </a:rPr>
              <a:t>data have some </a:t>
            </a:r>
            <a:r>
              <a:rPr lang="en-US" i="0" u="sng" kern="0" dirty="0">
                <a:solidFill>
                  <a:srgbClr val="FF0000"/>
                </a:solidFill>
              </a:rPr>
              <a:t>inherent meaning</a:t>
            </a:r>
            <a:r>
              <a:rPr lang="en-US" i="0" kern="0" dirty="0"/>
              <a:t>.</a:t>
            </a:r>
          </a:p>
          <a:p>
            <a:pPr lvl="1"/>
            <a:r>
              <a:rPr lang="en-US" i="0" kern="0" dirty="0"/>
              <a:t>It is designed, built and populated with </a:t>
            </a:r>
            <a:r>
              <a:rPr lang="en-US" i="0" kern="0" dirty="0">
                <a:solidFill>
                  <a:srgbClr val="3319FF"/>
                </a:solidFill>
              </a:rPr>
              <a:t>data for a </a:t>
            </a:r>
            <a:r>
              <a:rPr lang="en-US" i="0" u="sng" kern="0" dirty="0">
                <a:solidFill>
                  <a:srgbClr val="FF0000"/>
                </a:solidFill>
              </a:rPr>
              <a:t>specific purpose</a:t>
            </a:r>
            <a:r>
              <a:rPr lang="en-US" i="0" kern="0" dirty="0"/>
              <a:t>.</a:t>
            </a:r>
          </a:p>
          <a:p>
            <a:pPr lvl="2"/>
            <a:r>
              <a:rPr lang="en-US" i="0" kern="0" dirty="0"/>
              <a:t>sales, human resources, manufacturing, banking, real estate, stock trading, inventory management, …</a:t>
            </a:r>
          </a:p>
          <a:p>
            <a:pPr marL="457200" indent="-457200" algn="ctr">
              <a:buClr>
                <a:srgbClr val="FF00FF"/>
              </a:buClr>
              <a:buSzPct val="120000"/>
              <a:buFont typeface="MS Reference Sans Serif" panose="020B0604030504040204" pitchFamily="34" charset="0"/>
              <a:buChar char="☞"/>
            </a:pPr>
            <a:r>
              <a:rPr lang="en-US" b="1" i="0" kern="0" dirty="0">
                <a:solidFill>
                  <a:srgbClr val="B30019"/>
                </a:solidFill>
              </a:rPr>
              <a:t>Databases touch all aspects of our lives!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669143" y="5601640"/>
            <a:ext cx="5907314" cy="440080"/>
          </a:xfrm>
          <a:prstGeom prst="rect">
            <a:avLst/>
          </a:prstGeom>
          <a:solidFill>
            <a:srgbClr val="FFFF99"/>
          </a:solidFill>
          <a:ln w="57150" cmpd="sng">
            <a:solidFill>
              <a:srgbClr val="FF0000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9144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Zapf Dingbats" charset="0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buFont typeface="Zapf Dingbats" charset="0"/>
              <a:buNone/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b="1" i="1" dirty="0">
                <a:solidFill>
                  <a:srgbClr val="B300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r>
              <a:rPr lang="en-US" b="1" dirty="0">
                <a:solidFill>
                  <a:srgbClr val="B300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collection of </a:t>
            </a:r>
            <a:r>
              <a:rPr lang="en-US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related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965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7170" y="2528968"/>
            <a:ext cx="7772400" cy="2600320"/>
          </a:xfrm>
        </p:spPr>
        <p:txBody>
          <a:bodyPr/>
          <a:lstStyle/>
          <a:p>
            <a:r>
              <a:rPr lang="en-US" dirty="0"/>
              <a:t>A DBMS provides support/facilities for: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defining</a:t>
            </a:r>
            <a:r>
              <a:rPr lang="en-US" dirty="0"/>
              <a:t> types, structures, constraints on data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storing</a:t>
            </a:r>
            <a:r>
              <a:rPr lang="en-US" dirty="0"/>
              <a:t> data on some storage device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manipulating</a:t>
            </a:r>
            <a:r>
              <a:rPr lang="en-US" dirty="0"/>
              <a:t> data (querying, updating)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sharing </a:t>
            </a:r>
            <a:r>
              <a:rPr lang="en-US" dirty="0"/>
              <a:t>data among many users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protecting </a:t>
            </a:r>
            <a:r>
              <a:rPr lang="en-US" dirty="0"/>
              <a:t>data from loss, corruption, unauthorized access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427A4675-605C-4BCB-BC33-D10A5C01B2DB}" type="slidenum">
              <a:rPr lang="en-US" altLang="zh-TW" sz="1400" i="0">
                <a:solidFill>
                  <a:schemeClr val="accent2"/>
                </a:solidFill>
              </a:rPr>
              <a:pPr eaLnBrk="1" hangingPunct="1"/>
              <a:t>6</a:t>
            </a:fld>
            <a:endParaRPr lang="en-US" altLang="zh-TW" sz="1400" b="0" i="0"/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685800" y="408214"/>
            <a:ext cx="7772400" cy="96338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218499" dir="2132261" algn="ctr" rotWithShape="0">
              <a:schemeClr val="bg2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800" i="0" dirty="0">
                <a:solidFill>
                  <a:schemeClr val="tx2"/>
                </a:solidFill>
                <a:latin typeface="Tahoma" pitchFamily="34" charset="0"/>
              </a:rPr>
              <a:t>What is a Database Management System (DBMS)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1504684" y="5561336"/>
            <a:ext cx="6982544" cy="700688"/>
          </a:xfrm>
          <a:prstGeom prst="rect">
            <a:avLst/>
          </a:prstGeom>
          <a:solidFill>
            <a:srgbClr val="FFFFCC"/>
          </a:solidFill>
          <a:ln w="38100" cmpd="sng">
            <a:solidFill>
              <a:srgbClr val="00009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5720" rIns="90487" bIns="91440" numCol="1" anchor="ctr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Zapf Dingbats" charset="0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buFont typeface="Zapf Dingbats" charset="0"/>
              <a:buNone/>
            </a:pPr>
            <a:r>
              <a:rPr lang="en-US" b="1" dirty="0">
                <a:solidFill>
                  <a:srgbClr val="B30019"/>
                </a:solidFill>
              </a:rPr>
              <a:t>A DBMS provides an</a:t>
            </a:r>
            <a:r>
              <a:rPr lang="en-US" b="1" dirty="0">
                <a:solidFill>
                  <a:srgbClr val="800000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environment for managing data</a:t>
            </a:r>
            <a:r>
              <a:rPr lang="en-US" b="1" dirty="0">
                <a:solidFill>
                  <a:srgbClr val="800000"/>
                </a:solidFill>
              </a:rPr>
              <a:t> </a:t>
            </a:r>
            <a:r>
              <a:rPr lang="en-US" b="1" dirty="0">
                <a:solidFill>
                  <a:srgbClr val="B30019"/>
                </a:solidFill>
              </a:rPr>
              <a:t>that is both</a:t>
            </a:r>
            <a:r>
              <a:rPr lang="en-US" b="1" dirty="0">
                <a:solidFill>
                  <a:srgbClr val="80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convenient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B30019"/>
                </a:solidFill>
              </a:rPr>
              <a:t>and</a:t>
            </a:r>
            <a:r>
              <a:rPr lang="en-US" b="1" dirty="0">
                <a:solidFill>
                  <a:srgbClr val="80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efficient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B30019"/>
                </a:solidFill>
              </a:rPr>
              <a:t>to use.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1034941" y="1563912"/>
            <a:ext cx="7586543" cy="728112"/>
          </a:xfrm>
          <a:prstGeom prst="rect">
            <a:avLst/>
          </a:prstGeom>
          <a:solidFill>
            <a:srgbClr val="FFFF99"/>
          </a:solidFill>
          <a:ln w="57150" cmpd="sng">
            <a:solidFill>
              <a:srgbClr val="FF0000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9144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Zapf Dingbats" charset="0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buFont typeface="Zapf Dingbats" charset="0"/>
              <a:buNone/>
            </a:pP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b="1" i="1" u="sng" dirty="0">
                <a:solidFill>
                  <a:srgbClr val="B300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b="1" i="1" dirty="0">
                <a:solidFill>
                  <a:srgbClr val="B300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ata</a:t>
            </a:r>
            <a:r>
              <a:rPr lang="en-US" b="1" i="1" u="sng" dirty="0">
                <a:solidFill>
                  <a:srgbClr val="B300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b="1" i="1" dirty="0">
                <a:solidFill>
                  <a:srgbClr val="B300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ase </a:t>
            </a:r>
            <a:r>
              <a:rPr lang="en-US" b="1" i="1" u="sng" dirty="0">
                <a:solidFill>
                  <a:srgbClr val="B300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b="1" i="1" dirty="0">
                <a:solidFill>
                  <a:srgbClr val="B300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anagement </a:t>
            </a:r>
            <a:r>
              <a:rPr lang="en-US" b="1" i="1" u="sng" dirty="0">
                <a:solidFill>
                  <a:srgbClr val="B300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b="1" i="1" dirty="0">
                <a:solidFill>
                  <a:srgbClr val="B300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ystem (DBMS)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general purpose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package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that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manages databases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graphicFrame>
        <p:nvGraphicFramePr>
          <p:cNvPr id="2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9706052"/>
              </p:ext>
            </p:extLst>
          </p:nvPr>
        </p:nvGraphicFramePr>
        <p:xfrm>
          <a:off x="6228746" y="2495290"/>
          <a:ext cx="281380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r>
                        <a:rPr lang="en-US" sz="1400" i="1" dirty="0">
                          <a:solidFill>
                            <a:srgbClr val="FF0000"/>
                          </a:solidFill>
                        </a:rPr>
                        <a:t>Company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>
                          <a:solidFill>
                            <a:srgbClr val="FF0000"/>
                          </a:solidFill>
                        </a:rPr>
                        <a:t>Product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IBM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DB2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Microsoft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Access, SQL Server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Sybase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Adaptive Server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Informix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Dynamic Server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83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  <a:effectLst>
            <a:outerShdw dist="225045" dir="983372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>
                <a:latin typeface="Tahoma" pitchFamily="34" charset="0"/>
              </a:rPr>
              <a:t>DBMS vs File Systems</a:t>
            </a: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5BB5B5EC-801E-4A75-B4EB-EFACEA499C23}" type="slidenum">
              <a:rPr lang="en-US" altLang="zh-TW" sz="1400" i="0">
                <a:solidFill>
                  <a:schemeClr val="accent2"/>
                </a:solidFill>
              </a:rPr>
              <a:pPr eaLnBrk="1" hangingPunct="1"/>
              <a:t>7</a:t>
            </a:fld>
            <a:endParaRPr lang="en-US" altLang="zh-TW" sz="1400" b="0" i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85371" y="1625595"/>
            <a:ext cx="7474587" cy="691215"/>
          </a:xfrm>
          <a:prstGeom prst="rect">
            <a:avLst/>
          </a:prstGeom>
          <a:solidFill>
            <a:srgbClr val="FFFF99"/>
          </a:solidFill>
          <a:ln w="57150" cmpd="sng">
            <a:solidFill>
              <a:srgbClr val="FF0000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9144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AvantGarde" pitchFamily="34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j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 algn="ctr">
              <a:spcBef>
                <a:spcPts val="1200"/>
              </a:spcBef>
              <a:buFont typeface="Zapf Dingbats" charset="0"/>
              <a:buNone/>
              <a:defRPr/>
            </a:pPr>
            <a:r>
              <a:rPr lang="en-US" sz="1800" b="1" i="0" ker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r>
              <a:rPr lang="en-US" sz="1800" b="1" i="1" ker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sz="1800" b="1" i="1" kern="0">
                <a:solidFill>
                  <a:srgbClr val="B300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ile processing</a:t>
            </a:r>
            <a:r>
              <a:rPr lang="en-US" sz="1800" b="1" i="0" ker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applications access stored data using the facilities provided by an </a:t>
            </a:r>
            <a:r>
              <a:rPr lang="en-US" sz="1800" b="1" i="0" ker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system file system</a:t>
            </a:r>
            <a:r>
              <a:rPr lang="en-US" sz="1800" b="1" i="0" ker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1800" b="1" i="0" kern="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580112" y="2613893"/>
            <a:ext cx="2736304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Zapf Dingbats" charset="0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en-US" b="1" i="0" u="sng" dirty="0">
                <a:solidFill>
                  <a:srgbClr val="B30019"/>
                </a:solidFill>
              </a:rPr>
              <a:t>Drawbacks</a:t>
            </a:r>
          </a:p>
          <a:p>
            <a:pPr marL="279400" lvl="1" indent="-273050"/>
            <a:r>
              <a:rPr lang="en-US" sz="1800" i="0" dirty="0">
                <a:solidFill>
                  <a:srgbClr val="0000FF"/>
                </a:solidFill>
              </a:rPr>
              <a:t>Data redundancy &amp; inconsistency</a:t>
            </a:r>
          </a:p>
          <a:p>
            <a:pPr marL="279400" lvl="1" indent="-273050"/>
            <a:r>
              <a:rPr lang="en-US" sz="1800" i="0" dirty="0">
                <a:solidFill>
                  <a:srgbClr val="0000FF"/>
                </a:solidFill>
              </a:rPr>
              <a:t>Difficulty in accessing data</a:t>
            </a:r>
          </a:p>
          <a:p>
            <a:pPr marL="279400" lvl="1" indent="-273050"/>
            <a:r>
              <a:rPr lang="en-US" sz="1800" i="0" dirty="0">
                <a:solidFill>
                  <a:srgbClr val="0000FF"/>
                </a:solidFill>
              </a:rPr>
              <a:t>Data isolation</a:t>
            </a:r>
          </a:p>
          <a:p>
            <a:pPr marL="279400" lvl="1" indent="-273050"/>
            <a:r>
              <a:rPr lang="en-US" sz="1800" i="0" dirty="0">
                <a:solidFill>
                  <a:srgbClr val="0000FF"/>
                </a:solidFill>
              </a:rPr>
              <a:t>Integrity problems</a:t>
            </a:r>
          </a:p>
          <a:p>
            <a:pPr marL="279400" lvl="1" indent="-273050"/>
            <a:r>
              <a:rPr lang="en-US" sz="1800" i="0" dirty="0">
                <a:solidFill>
                  <a:srgbClr val="0000FF"/>
                </a:solidFill>
              </a:rPr>
              <a:t>Atomicity of updates</a:t>
            </a:r>
          </a:p>
          <a:p>
            <a:pPr marL="279400" lvl="1" indent="-273050"/>
            <a:r>
              <a:rPr lang="en-US" sz="1800" i="0" dirty="0">
                <a:solidFill>
                  <a:srgbClr val="0000FF"/>
                </a:solidFill>
              </a:rPr>
              <a:t>Concurrent access</a:t>
            </a:r>
          </a:p>
          <a:p>
            <a:pPr marL="279400" lvl="1" indent="-273050"/>
            <a:r>
              <a:rPr lang="en-US" sz="1800" i="0" dirty="0">
                <a:solidFill>
                  <a:srgbClr val="0000FF"/>
                </a:solidFill>
              </a:rPr>
              <a:t>Security problems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71600" y="2613893"/>
            <a:ext cx="4286736" cy="3558872"/>
            <a:chOff x="971600" y="2318400"/>
            <a:chExt cx="4286736" cy="3558872"/>
          </a:xfrm>
        </p:grpSpPr>
        <p:sp>
          <p:nvSpPr>
            <p:cNvPr id="9" name="Can 8"/>
            <p:cNvSpPr/>
            <p:nvPr/>
          </p:nvSpPr>
          <p:spPr bwMode="auto">
            <a:xfrm>
              <a:off x="1043856" y="4725144"/>
              <a:ext cx="4142224" cy="1152128"/>
            </a:xfrm>
            <a:prstGeom prst="can">
              <a:avLst>
                <a:gd name="adj" fmla="val 17423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cxnSp>
          <p:nvCxnSpPr>
            <p:cNvPr id="10" name="AutoShape 5"/>
            <p:cNvCxnSpPr>
              <a:cxnSpLocks noChangeShapeType="1"/>
              <a:stCxn id="23" idx="4"/>
              <a:endCxn id="16" idx="0"/>
            </p:cNvCxnSpPr>
            <p:nvPr/>
          </p:nvCxnSpPr>
          <p:spPr bwMode="auto">
            <a:xfrm>
              <a:off x="1611680" y="2775600"/>
              <a:ext cx="1503288" cy="8320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8"/>
            <p:cNvCxnSpPr>
              <a:cxnSpLocks noChangeShapeType="1"/>
              <a:stCxn id="21" idx="4"/>
              <a:endCxn id="16" idx="0"/>
            </p:cNvCxnSpPr>
            <p:nvPr/>
          </p:nvCxnSpPr>
          <p:spPr bwMode="auto">
            <a:xfrm>
              <a:off x="2848419" y="2775600"/>
              <a:ext cx="266549" cy="8320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13"/>
            <p:cNvCxnSpPr>
              <a:cxnSpLocks noChangeShapeType="1"/>
              <a:stCxn id="16" idx="2"/>
              <a:endCxn id="18" idx="0"/>
            </p:cNvCxnSpPr>
            <p:nvPr/>
          </p:nvCxnSpPr>
          <p:spPr bwMode="auto">
            <a:xfrm flipH="1">
              <a:off x="2787737" y="4247768"/>
              <a:ext cx="327231" cy="8078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5"/>
            <p:cNvCxnSpPr>
              <a:cxnSpLocks noChangeShapeType="1"/>
              <a:stCxn id="22" idx="4"/>
              <a:endCxn id="16" idx="0"/>
            </p:cNvCxnSpPr>
            <p:nvPr/>
          </p:nvCxnSpPr>
          <p:spPr bwMode="auto">
            <a:xfrm flipH="1">
              <a:off x="3114968" y="2775600"/>
              <a:ext cx="1457568" cy="8320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6"/>
            <p:cNvCxnSpPr>
              <a:cxnSpLocks noChangeShapeType="1"/>
              <a:stCxn id="19" idx="0"/>
            </p:cNvCxnSpPr>
            <p:nvPr/>
          </p:nvCxnSpPr>
          <p:spPr bwMode="auto">
            <a:xfrm flipH="1" flipV="1">
              <a:off x="3393440" y="4246880"/>
              <a:ext cx="1030268" cy="8086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7"/>
            <p:cNvCxnSpPr>
              <a:cxnSpLocks noChangeShapeType="1"/>
              <a:stCxn id="17" idx="0"/>
            </p:cNvCxnSpPr>
            <p:nvPr/>
          </p:nvCxnSpPr>
          <p:spPr bwMode="auto">
            <a:xfrm flipV="1">
              <a:off x="1746816" y="4246880"/>
              <a:ext cx="1108144" cy="8086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2520608" y="3607688"/>
              <a:ext cx="1188720" cy="64008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anchor="ctr"/>
            <a:lstStyle/>
            <a:p>
              <a:pPr algn="ctr">
                <a:lnSpc>
                  <a:spcPct val="70000"/>
                </a:lnSpc>
                <a:defRPr/>
              </a:pPr>
              <a:r>
                <a:rPr lang="en-US" sz="2000" i="0" dirty="0">
                  <a:solidFill>
                    <a:srgbClr val="FFC000"/>
                  </a:solidFill>
                  <a:cs typeface="+mn-cs"/>
                </a:rPr>
                <a:t>OS file system</a:t>
              </a:r>
            </a:p>
          </p:txBody>
        </p:sp>
        <p:sp>
          <p:nvSpPr>
            <p:cNvPr id="17" name="Document 1"/>
            <p:cNvSpPr/>
            <p:nvPr/>
          </p:nvSpPr>
          <p:spPr bwMode="auto">
            <a:xfrm>
              <a:off x="1166148" y="5055572"/>
              <a:ext cx="1161336" cy="685800"/>
            </a:xfrm>
            <a:prstGeom prst="flowChartDocumen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" charset="0"/>
                  <a:ea typeface="ＭＳ Ｐゴシック" charset="0"/>
                </a:rPr>
                <a:t>Marketing data</a:t>
              </a:r>
            </a:p>
          </p:txBody>
        </p:sp>
        <p:sp>
          <p:nvSpPr>
            <p:cNvPr id="18" name="Document 21"/>
            <p:cNvSpPr/>
            <p:nvPr/>
          </p:nvSpPr>
          <p:spPr bwMode="auto">
            <a:xfrm>
              <a:off x="2421977" y="5055572"/>
              <a:ext cx="731520" cy="685800"/>
            </a:xfrm>
            <a:prstGeom prst="flowChartDocument">
              <a:avLst/>
            </a:prstGeom>
            <a:solidFill>
              <a:srgbClr val="FF00FF">
                <a:alpha val="67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" charset="0"/>
                  <a:ea typeface="ＭＳ Ｐゴシック" charset="0"/>
                </a:rPr>
                <a:t>Sales</a:t>
              </a:r>
              <a:b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" charset="0"/>
                  <a:ea typeface="ＭＳ Ｐゴシック" charset="0"/>
                </a:rPr>
              </a:b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" charset="0"/>
                  <a:ea typeface="ＭＳ Ｐゴシック" charset="0"/>
                </a:rPr>
                <a:t>data</a:t>
              </a:r>
            </a:p>
          </p:txBody>
        </p:sp>
        <p:sp>
          <p:nvSpPr>
            <p:cNvPr id="19" name="Document 22"/>
            <p:cNvSpPr/>
            <p:nvPr/>
          </p:nvSpPr>
          <p:spPr bwMode="auto">
            <a:xfrm>
              <a:off x="3783628" y="5055572"/>
              <a:ext cx="1280160" cy="685800"/>
            </a:xfrm>
            <a:prstGeom prst="flowChartDocument">
              <a:avLst/>
            </a:prstGeom>
            <a:solidFill>
              <a:srgbClr val="00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" charset="0"/>
                  <a:ea typeface="ＭＳ Ｐゴシック" charset="0"/>
                </a:rPr>
                <a:t>Accounting</a:t>
              </a:r>
              <a:b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" charset="0"/>
                  <a:ea typeface="ＭＳ Ｐゴシック" charset="0"/>
                </a:rPr>
              </a:b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" charset="0"/>
                  <a:ea typeface="ＭＳ Ｐゴシック" charset="0"/>
                </a:rPr>
                <a:t>data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47990" y="5055572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…</a:t>
              </a: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2436939" y="2318400"/>
              <a:ext cx="822960" cy="457200"/>
            </a:xfrm>
            <a:prstGeom prst="ellipse">
              <a:avLst/>
            </a:prstGeom>
            <a:solidFill>
              <a:srgbClr val="FF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800" i="0" dirty="0">
                  <a:cs typeface="+mn-cs"/>
                </a:rPr>
                <a:t>Sales</a:t>
              </a: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3886736" y="2318400"/>
              <a:ext cx="1371600" cy="457200"/>
            </a:xfrm>
            <a:prstGeom prst="ellipse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800" i="0" dirty="0">
                  <a:cs typeface="+mn-cs"/>
                </a:rPr>
                <a:t>Accounting</a:t>
              </a:r>
            </a:p>
          </p:txBody>
        </p:sp>
        <p:sp>
          <p:nvSpPr>
            <p:cNvPr id="23" name="Oval 6"/>
            <p:cNvSpPr>
              <a:spLocks noChangeArrowheads="1"/>
            </p:cNvSpPr>
            <p:nvPr/>
          </p:nvSpPr>
          <p:spPr bwMode="auto">
            <a:xfrm>
              <a:off x="971600" y="2318400"/>
              <a:ext cx="1280160" cy="4572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800" i="0" dirty="0">
                  <a:cs typeface="+mn-cs"/>
                </a:rPr>
                <a:t>Marketing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45078" y="2346945"/>
              <a:ext cx="256480" cy="400110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2000" dirty="0"/>
                <a:t>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1"/>
          </a:solidFill>
          <a:effectLst>
            <a:outerShdw dist="225045" dir="983372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>
                <a:latin typeface="Tahoma" pitchFamily="34" charset="0"/>
              </a:rPr>
              <a:t>DBMS vs File Systems (cont)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56292F2E-09E4-4E31-B41A-548C90A71EB3}" type="slidenum">
              <a:rPr lang="en-US" altLang="zh-TW" sz="1400" i="0">
                <a:solidFill>
                  <a:schemeClr val="accent2"/>
                </a:solidFill>
              </a:rPr>
              <a:pPr eaLnBrk="1" hangingPunct="1"/>
              <a:t>8</a:t>
            </a:fld>
            <a:endParaRPr lang="en-US" altLang="zh-TW" sz="1400" b="0" i="0" dirty="0"/>
          </a:p>
        </p:txBody>
      </p:sp>
      <p:grpSp>
        <p:nvGrpSpPr>
          <p:cNvPr id="6" name="Group 5"/>
          <p:cNvGrpSpPr/>
          <p:nvPr/>
        </p:nvGrpSpPr>
        <p:grpSpPr>
          <a:xfrm>
            <a:off x="1480892" y="4351858"/>
            <a:ext cx="3280492" cy="1427192"/>
            <a:chOff x="1480892" y="4018032"/>
            <a:chExt cx="3280492" cy="1427192"/>
          </a:xfrm>
        </p:grpSpPr>
        <p:sp>
          <p:nvSpPr>
            <p:cNvPr id="7" name="Can 6"/>
            <p:cNvSpPr/>
            <p:nvPr/>
          </p:nvSpPr>
          <p:spPr bwMode="auto">
            <a:xfrm>
              <a:off x="1480892" y="4018032"/>
              <a:ext cx="3280492" cy="1427192"/>
            </a:xfrm>
            <a:prstGeom prst="can">
              <a:avLst>
                <a:gd name="adj" fmla="val 14575"/>
              </a:avLst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8" name="Document 14"/>
            <p:cNvSpPr/>
            <p:nvPr/>
          </p:nvSpPr>
          <p:spPr bwMode="auto">
            <a:xfrm>
              <a:off x="2639708" y="4313416"/>
              <a:ext cx="2057400" cy="1037652"/>
            </a:xfrm>
            <a:prstGeom prst="flowChartDocument">
              <a:avLst/>
            </a:prstGeom>
            <a:solidFill>
              <a:srgbClr val="008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r>
                <a:rPr lang="en-US" sz="2000" b="1" i="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Database =</a:t>
              </a:r>
            </a:p>
            <a:p>
              <a:pPr>
                <a:defRPr/>
              </a:pPr>
              <a:r>
                <a:rPr lang="en-US" sz="1600" b="1" i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Marketing </a:t>
              </a:r>
              <a:r>
                <a:rPr lang="en-US" sz="1600" b="1" i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 </a:t>
              </a:r>
              <a:r>
                <a:rPr lang="en-US" sz="1600" b="1" i="0" dirty="0">
                  <a:solidFill>
                    <a:srgbClr val="FF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Sales </a:t>
              </a:r>
              <a:r>
                <a:rPr lang="en-US" sz="1600" b="1" i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 </a:t>
              </a:r>
              <a:r>
                <a:rPr lang="is-IS" sz="1600" b="1" i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 +</a:t>
              </a:r>
              <a:r>
                <a:rPr lang="en-US" sz="1600" b="1" i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1600" b="1" i="0" dirty="0">
                  <a:solidFill>
                    <a:srgbClr val="00FF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Accounting </a:t>
              </a:r>
              <a:r>
                <a:rPr lang="en-US" sz="1600" b="1" i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</a:t>
              </a:r>
            </a:p>
          </p:txBody>
        </p: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69300" y="5923066"/>
            <a:ext cx="8307156" cy="705321"/>
          </a:xfrm>
          <a:prstGeom prst="rect">
            <a:avLst/>
          </a:prstGeom>
          <a:solidFill>
            <a:srgbClr val="FFFFCC"/>
          </a:solidFill>
          <a:ln w="38100" cmpd="sng">
            <a:solidFill>
              <a:srgbClr val="00009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Zapf Dingbats" charset="0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6350" lvl="1" indent="0" algn="ctr">
              <a:buNone/>
            </a:pPr>
            <a:r>
              <a:rPr lang="en-US" sz="2000" b="1" i="0" dirty="0">
                <a:solidFill>
                  <a:srgbClr val="B30019"/>
                </a:solidFill>
              </a:rPr>
              <a:t>A DBMS provides </a:t>
            </a:r>
            <a:r>
              <a:rPr lang="en-US" sz="2000" b="1" i="0" dirty="0">
                <a:solidFill>
                  <a:srgbClr val="0000FF"/>
                </a:solidFill>
              </a:rPr>
              <a:t>automated solutions</a:t>
            </a:r>
            <a:r>
              <a:rPr lang="en-US" sz="2000" b="1" i="0" dirty="0">
                <a:solidFill>
                  <a:srgbClr val="B30019"/>
                </a:solidFill>
              </a:rPr>
              <a:t> for the data management problems encountered when using file systems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103085" y="1553026"/>
            <a:ext cx="6792685" cy="691215"/>
          </a:xfrm>
          <a:prstGeom prst="rect">
            <a:avLst/>
          </a:prstGeom>
          <a:solidFill>
            <a:srgbClr val="FFFF99"/>
          </a:solidFill>
          <a:ln w="57150" cmpd="sng">
            <a:solidFill>
              <a:srgbClr val="FF0000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9144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AvantGarde" pitchFamily="34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j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 algn="ctr">
              <a:spcBef>
                <a:spcPts val="1200"/>
              </a:spcBef>
              <a:buFont typeface="Zapf Dingbats" charset="0"/>
              <a:buNone/>
              <a:defRPr/>
            </a:pPr>
            <a:r>
              <a:rPr lang="en-US" sz="1800" b="1" i="0" kern="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r>
              <a:rPr lang="en-US" sz="1800" b="1" i="1" kern="0" dirty="0">
                <a:solidFill>
                  <a:srgbClr val="B300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processing</a:t>
            </a:r>
            <a:r>
              <a:rPr lang="en-US" sz="1800" b="1" i="0" kern="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applications access stored data using the facilities provided by a </a:t>
            </a:r>
            <a:r>
              <a:rPr lang="en-US" sz="1800" b="1" i="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DBMS</a:t>
            </a:r>
            <a:endParaRPr lang="en-US" sz="1800" b="1" i="0" kern="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227645" y="2520750"/>
            <a:ext cx="2710068" cy="324576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9144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buFont typeface="Zapf Dingbats" charset="0"/>
              <a:buNone/>
              <a:defRPr/>
            </a:pPr>
            <a:r>
              <a:rPr lang="en-US" sz="1800" b="1" u="sng" dirty="0">
                <a:solidFill>
                  <a:srgbClr val="B30019"/>
                </a:solidFill>
                <a:cs typeface="+mn-cs"/>
              </a:rPr>
              <a:t>Major Principles</a:t>
            </a:r>
          </a:p>
          <a:p>
            <a:pPr marL="274320" lvl="1" indent="-273050">
              <a:buClr>
                <a:schemeClr val="tx1"/>
              </a:buClr>
              <a:defRPr/>
            </a:pP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integrates</a:t>
            </a:r>
            <a:r>
              <a:rPr lang="en-US" sz="1600" dirty="0">
                <a:solidFill>
                  <a:srgbClr val="FF0000"/>
                </a:solidFill>
              </a:rPr>
              <a:t> an organization’s data.</a:t>
            </a:r>
          </a:p>
          <a:p>
            <a:pPr marL="274320" lvl="1" indent="-273050">
              <a:buClr>
                <a:schemeClr val="tx1"/>
              </a:buClr>
              <a:defRPr/>
            </a:pP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separates</a:t>
            </a:r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meta-data (description of data) and data.</a:t>
            </a:r>
          </a:p>
          <a:p>
            <a:pPr marL="274320" lvl="1" indent="-273050">
              <a:buClr>
                <a:schemeClr val="tx1"/>
              </a:buClr>
              <a:defRPr/>
            </a:pP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supports</a:t>
            </a:r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multiple views of data.</a:t>
            </a:r>
          </a:p>
          <a:p>
            <a:pPr marL="274320" lvl="1" indent="-273050">
              <a:buClr>
                <a:schemeClr val="tx1"/>
              </a:buClr>
              <a:defRPr/>
            </a:pP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controls</a:t>
            </a:r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definition and access of data </a:t>
            </a:r>
            <a:r>
              <a:rPr lang="en-US" sz="1600" u="sng" dirty="0">
                <a:solidFill>
                  <a:srgbClr val="FF0000"/>
                </a:solidFill>
              </a:rPr>
              <a:t>centrally</a:t>
            </a:r>
            <a:r>
              <a:rPr lang="en-US" sz="16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2" name="Document 15"/>
          <p:cNvSpPr/>
          <p:nvPr/>
        </p:nvSpPr>
        <p:spPr bwMode="auto">
          <a:xfrm>
            <a:off x="1553580" y="4842032"/>
            <a:ext cx="1008112" cy="648072"/>
          </a:xfrm>
          <a:prstGeom prst="flowChartDocumen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charset="0"/>
                <a:ea typeface="ＭＳ Ｐゴシック" charset="0"/>
              </a:rPr>
              <a:t>System Catalog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25828" y="2508210"/>
            <a:ext cx="4286736" cy="457200"/>
            <a:chOff x="925828" y="2174384"/>
            <a:chExt cx="4286736" cy="457200"/>
          </a:xfrm>
        </p:grpSpPr>
        <p:sp>
          <p:nvSpPr>
            <p:cNvPr id="14" name="Oval 19"/>
            <p:cNvSpPr>
              <a:spLocks noChangeArrowheads="1"/>
            </p:cNvSpPr>
            <p:nvPr/>
          </p:nvSpPr>
          <p:spPr bwMode="auto">
            <a:xfrm>
              <a:off x="2391167" y="2174384"/>
              <a:ext cx="822960" cy="457200"/>
            </a:xfrm>
            <a:prstGeom prst="ellipse">
              <a:avLst/>
            </a:prstGeom>
            <a:solidFill>
              <a:srgbClr val="FF00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800" i="0" dirty="0">
                  <a:cs typeface="+mn-cs"/>
                </a:rPr>
                <a:t>Sales</a:t>
              </a:r>
            </a:p>
          </p:txBody>
        </p:sp>
        <p:sp>
          <p:nvSpPr>
            <p:cNvPr id="15" name="Oval 20"/>
            <p:cNvSpPr>
              <a:spLocks noChangeArrowheads="1"/>
            </p:cNvSpPr>
            <p:nvPr/>
          </p:nvSpPr>
          <p:spPr bwMode="auto">
            <a:xfrm>
              <a:off x="3840964" y="2174384"/>
              <a:ext cx="1371600" cy="457200"/>
            </a:xfrm>
            <a:prstGeom prst="ellipse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800" i="0" dirty="0">
                  <a:cs typeface="+mn-cs"/>
                </a:rPr>
                <a:t>Accounting</a:t>
              </a:r>
            </a:p>
          </p:txBody>
        </p:sp>
        <p:sp>
          <p:nvSpPr>
            <p:cNvPr id="16" name="Oval 6"/>
            <p:cNvSpPr>
              <a:spLocks noChangeArrowheads="1"/>
            </p:cNvSpPr>
            <p:nvPr/>
          </p:nvSpPr>
          <p:spPr bwMode="auto">
            <a:xfrm>
              <a:off x="925828" y="2174384"/>
              <a:ext cx="1280160" cy="4572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800" i="0" dirty="0">
                  <a:cs typeface="+mn-cs"/>
                </a:rPr>
                <a:t>Marketing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99306" y="2202929"/>
              <a:ext cx="256480" cy="400110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2000" i="0" dirty="0"/>
                <a:t>…</a:t>
              </a:r>
            </a:p>
          </p:txBody>
        </p:sp>
      </p:grp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290286" y="4588401"/>
            <a:ext cx="1110570" cy="954107"/>
          </a:xfrm>
          <a:prstGeom prst="rect">
            <a:avLst/>
          </a:prstGeom>
          <a:solidFill>
            <a:srgbClr val="FFFFCC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400" i="0" dirty="0">
                <a:solidFill>
                  <a:srgbClr val="0000FF"/>
                </a:solidFill>
                <a:cs typeface="+mn-cs"/>
              </a:rPr>
              <a:t>The </a:t>
            </a:r>
            <a:r>
              <a:rPr lang="en-US" sz="1400" i="0" dirty="0">
                <a:solidFill>
                  <a:srgbClr val="B30019"/>
                </a:solidFill>
                <a:cs typeface="+mn-cs"/>
              </a:rPr>
              <a:t>system catalog</a:t>
            </a:r>
            <a:r>
              <a:rPr lang="en-US" sz="1400" i="0" dirty="0">
                <a:solidFill>
                  <a:srgbClr val="0000FF"/>
                </a:solidFill>
                <a:cs typeface="+mn-cs"/>
              </a:rPr>
              <a:t> contains the </a:t>
            </a:r>
            <a:r>
              <a:rPr lang="en-US" sz="1400" i="0" dirty="0">
                <a:solidFill>
                  <a:srgbClr val="FF0000"/>
                </a:solidFill>
                <a:cs typeface="+mn-cs"/>
              </a:rPr>
              <a:t>meta-data</a:t>
            </a:r>
            <a:r>
              <a:rPr lang="en-US" sz="1400" i="0" dirty="0">
                <a:solidFill>
                  <a:srgbClr val="0000FF"/>
                </a:solidFill>
                <a:cs typeface="+mn-cs"/>
              </a:rPr>
              <a:t>.</a:t>
            </a:r>
          </a:p>
        </p:txBody>
      </p: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4814260" y="4588400"/>
            <a:ext cx="1105939" cy="954107"/>
          </a:xfrm>
          <a:prstGeom prst="rect">
            <a:avLst/>
          </a:prstGeom>
          <a:solidFill>
            <a:srgbClr val="FFFFCC"/>
          </a:solidFill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1400" i="0" dirty="0">
                <a:solidFill>
                  <a:srgbClr val="0000FF"/>
                </a:solidFill>
                <a:cs typeface="+mn-cs"/>
              </a:rPr>
              <a:t>The </a:t>
            </a:r>
            <a:r>
              <a:rPr lang="en-US" sz="1400" i="0" dirty="0">
                <a:solidFill>
                  <a:srgbClr val="B30019"/>
                </a:solidFill>
                <a:cs typeface="+mn-cs"/>
              </a:rPr>
              <a:t>database</a:t>
            </a:r>
            <a:r>
              <a:rPr lang="en-US" sz="1400" i="0" dirty="0">
                <a:solidFill>
                  <a:srgbClr val="0000FF"/>
                </a:solidFill>
                <a:cs typeface="+mn-cs"/>
              </a:rPr>
              <a:t> contains the </a:t>
            </a:r>
            <a:r>
              <a:rPr lang="en-US" sz="1400" i="0" dirty="0">
                <a:solidFill>
                  <a:srgbClr val="FF0000"/>
                </a:solidFill>
                <a:cs typeface="+mn-cs"/>
              </a:rPr>
              <a:t>data</a:t>
            </a:r>
            <a:r>
              <a:rPr lang="en-US" sz="1400" i="0" dirty="0">
                <a:solidFill>
                  <a:srgbClr val="0000FF"/>
                </a:solidFill>
                <a:cs typeface="+mn-cs"/>
              </a:rPr>
              <a:t>.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565908" y="2979924"/>
            <a:ext cx="2960856" cy="1876622"/>
            <a:chOff x="1565908" y="2646098"/>
            <a:chExt cx="2960856" cy="1876622"/>
          </a:xfrm>
        </p:grpSpPr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2474836" y="3009920"/>
              <a:ext cx="1188720" cy="5486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2400" i="0" dirty="0">
                  <a:cs typeface="+mn-cs"/>
                </a:rPr>
                <a:t>DBMS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3214127" y="3558556"/>
              <a:ext cx="454281" cy="754856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 type="triangle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8"/>
            <p:cNvCxnSpPr>
              <a:cxnSpLocks noChangeShapeType="1"/>
              <a:stCxn id="16" idx="4"/>
              <a:endCxn id="21" idx="0"/>
            </p:cNvCxnSpPr>
            <p:nvPr/>
          </p:nvCxnSpPr>
          <p:spPr bwMode="auto">
            <a:xfrm>
              <a:off x="1565908" y="2646098"/>
              <a:ext cx="1503288" cy="36382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10"/>
            <p:cNvCxnSpPr>
              <a:cxnSpLocks noChangeShapeType="1"/>
              <a:stCxn id="14" idx="4"/>
              <a:endCxn id="21" idx="0"/>
            </p:cNvCxnSpPr>
            <p:nvPr/>
          </p:nvCxnSpPr>
          <p:spPr bwMode="auto">
            <a:xfrm>
              <a:off x="2802647" y="2646098"/>
              <a:ext cx="266549" cy="36382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12"/>
            <p:cNvCxnSpPr>
              <a:cxnSpLocks noChangeShapeType="1"/>
              <a:stCxn id="15" idx="4"/>
              <a:endCxn id="21" idx="0"/>
            </p:cNvCxnSpPr>
            <p:nvPr/>
          </p:nvCxnSpPr>
          <p:spPr bwMode="auto">
            <a:xfrm flipH="1">
              <a:off x="3069196" y="2646098"/>
              <a:ext cx="1457568" cy="36382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6"/>
            <p:cNvCxnSpPr>
              <a:cxnSpLocks noChangeShapeType="1"/>
            </p:cNvCxnSpPr>
            <p:nvPr/>
          </p:nvCxnSpPr>
          <p:spPr bwMode="auto">
            <a:xfrm flipV="1">
              <a:off x="2057636" y="3573074"/>
              <a:ext cx="745011" cy="94964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build="p"/>
      <p:bldP spid="12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838200"/>
          </a:xfrm>
          <a:solidFill>
            <a:schemeClr val="accent1"/>
          </a:solidFill>
          <a:effectLst>
            <a:outerShdw dist="165100" dir="1357192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altLang="zh-TW" sz="2800">
                <a:latin typeface="Tahoma" pitchFamily="34" charset="0"/>
              </a:rPr>
              <a:t>Data Independence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114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/>
              <a:t>One big problem in application development is the </a:t>
            </a:r>
            <a:r>
              <a:rPr lang="en-US" altLang="zh-TW" i="1" dirty="0">
                <a:solidFill>
                  <a:srgbClr val="FF5050"/>
                </a:solidFill>
              </a:rPr>
              <a:t>separation</a:t>
            </a:r>
            <a:r>
              <a:rPr lang="en-US" altLang="zh-TW" dirty="0"/>
              <a:t> of applications from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Do I have to change my program when I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replace my hard drive?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store the data in a B-tree instead of a hash file?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partition the data into two physical files (or merge two physical files into one)?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store salary as floating point number instead of integer?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develop other applications that use the same set of data?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add more data fields to support other applications?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Solution: introduce levels of </a:t>
            </a:r>
            <a:r>
              <a:rPr lang="en-US" altLang="zh-TW" i="1" dirty="0">
                <a:solidFill>
                  <a:srgbClr val="FF5050"/>
                </a:solidFill>
              </a:rPr>
              <a:t>abstraction</a:t>
            </a:r>
            <a:r>
              <a:rPr lang="en-US" altLang="zh-TW" dirty="0"/>
              <a:t>.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i="1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</a:defRPr>
            </a:lvl9pPr>
          </a:lstStyle>
          <a:p>
            <a:pPr eaLnBrk="1" hangingPunct="1"/>
            <a:fld id="{448435AA-8AF4-47B3-BB5B-2EF785514A5E}" type="slidenum">
              <a:rPr lang="en-US" altLang="zh-TW" sz="1400" i="0">
                <a:solidFill>
                  <a:schemeClr val="accent2"/>
                </a:solidFill>
              </a:rPr>
              <a:pPr eaLnBrk="1" hangingPunct="1"/>
              <a:t>9</a:t>
            </a:fld>
            <a:endParaRPr lang="en-US" altLang="zh-TW" sz="1400" b="0" i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611085" y="5557593"/>
            <a:ext cx="6444343" cy="705321"/>
          </a:xfrm>
          <a:prstGeom prst="rect">
            <a:avLst/>
          </a:prstGeom>
          <a:solidFill>
            <a:srgbClr val="FFFFCC"/>
          </a:solidFill>
          <a:ln w="38100" cmpd="sng">
            <a:solidFill>
              <a:srgbClr val="00009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65760" indent="-365760" algn="l" rtl="0" eaLnBrk="0" fontAlgn="base" hangingPunct="0">
              <a:spcBef>
                <a:spcPts val="48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Zapf Dingbats" charset="0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12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 algn="ctr">
              <a:spcBef>
                <a:spcPts val="3600"/>
              </a:spcBef>
              <a:buClr>
                <a:srgbClr val="FF00FF"/>
              </a:buClr>
              <a:buSzPct val="120000"/>
              <a:buNone/>
            </a:pPr>
            <a:r>
              <a:rPr lang="en-US" b="1" dirty="0">
                <a:solidFill>
                  <a:srgbClr val="B30019"/>
                </a:solidFill>
              </a:rPr>
              <a:t>A DBMS provides </a:t>
            </a:r>
            <a:r>
              <a:rPr lang="en-US" b="1" dirty="0">
                <a:solidFill>
                  <a:srgbClr val="0000FF"/>
                </a:solidFill>
              </a:rPr>
              <a:t>separation</a:t>
            </a:r>
            <a:r>
              <a:rPr lang="en-US" b="1" dirty="0">
                <a:solidFill>
                  <a:srgbClr val="B30019"/>
                </a:solidFill>
              </a:rPr>
              <a:t> of </a:t>
            </a:r>
            <a:r>
              <a:rPr lang="en-US" b="1" dirty="0">
                <a:solidFill>
                  <a:srgbClr val="0000FF"/>
                </a:solidFill>
              </a:rPr>
              <a:t>applications</a:t>
            </a:r>
            <a:r>
              <a:rPr lang="en-US" b="1" dirty="0">
                <a:solidFill>
                  <a:srgbClr val="B30019"/>
                </a:solidFill>
              </a:rPr>
              <a:t> and </a:t>
            </a:r>
            <a:r>
              <a:rPr lang="en-US" b="1" dirty="0">
                <a:solidFill>
                  <a:srgbClr val="0000FF"/>
                </a:solidFill>
              </a:rPr>
              <a:t>data</a:t>
            </a:r>
            <a:r>
              <a:rPr lang="en-US" b="1" dirty="0">
                <a:solidFill>
                  <a:srgbClr val="B30019"/>
                </a:solidFill>
              </a:rPr>
              <a:t> via several </a:t>
            </a:r>
            <a:r>
              <a:rPr lang="en-US" b="1" dirty="0">
                <a:solidFill>
                  <a:srgbClr val="0000FF"/>
                </a:solidFill>
              </a:rPr>
              <a:t>levels of abstraction</a:t>
            </a:r>
            <a:r>
              <a:rPr lang="en-US" b="1" dirty="0">
                <a:solidFill>
                  <a:srgbClr val="B30019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  <p:bldP spid="5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Custom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2060"/>
      </a:hlink>
      <a:folHlink>
        <a:srgbClr val="7030A0"/>
      </a:folHlink>
    </a:clrScheme>
    <a:fontScheme name="Default Design">
      <a:majorFont>
        <a:latin typeface="Times New Roman"/>
        <a:ea typeface="PMingLiU"/>
        <a:cs typeface=""/>
      </a:majorFont>
      <a:minorFont>
        <a:latin typeface="Tahoma"/>
        <a:ea typeface="P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2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2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PMingLiU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2794</TotalTime>
  <Words>2004</Words>
  <Application>Microsoft Office PowerPoint</Application>
  <PresentationFormat>On-screen Show (4:3)</PresentationFormat>
  <Paragraphs>405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Default Design</vt:lpstr>
      <vt:lpstr>Custom Design</vt:lpstr>
      <vt:lpstr>COMP 3311 Spring 2020  Database Management Systems</vt:lpstr>
      <vt:lpstr>Course Administrative</vt:lpstr>
      <vt:lpstr>Course Outline</vt:lpstr>
      <vt:lpstr>PowerPoint Presentation</vt:lpstr>
      <vt:lpstr>PowerPoint Presentation</vt:lpstr>
      <vt:lpstr>PowerPoint Presentation</vt:lpstr>
      <vt:lpstr>DBMS vs File Systems</vt:lpstr>
      <vt:lpstr>DBMS vs File Systems (cont)</vt:lpstr>
      <vt:lpstr>Data Independence</vt:lpstr>
      <vt:lpstr>Three Levels of Abstraction</vt:lpstr>
      <vt:lpstr>Three Levels of Abstraction (cont.)</vt:lpstr>
      <vt:lpstr>Three Levels of Abstraction (cont.)</vt:lpstr>
      <vt:lpstr>Instances and Schemas</vt:lpstr>
      <vt:lpstr>Data Independence</vt:lpstr>
      <vt:lpstr>An Example of Data Independence</vt:lpstr>
      <vt:lpstr>Data Models</vt:lpstr>
      <vt:lpstr>Entity-Relationship Model</vt:lpstr>
      <vt:lpstr>Relational Model</vt:lpstr>
      <vt:lpstr>Data Definition Language (DDL)</vt:lpstr>
      <vt:lpstr>Data Manipulation Language (DML)</vt:lpstr>
      <vt:lpstr>SQL</vt:lpstr>
      <vt:lpstr>Transaction Management</vt:lpstr>
      <vt:lpstr>PowerPoint Presentation</vt:lpstr>
      <vt:lpstr>Storage/Buffer Management</vt:lpstr>
      <vt:lpstr>PowerPoint Presentation</vt:lpstr>
      <vt:lpstr>Database Users</vt:lpstr>
      <vt:lpstr>PowerPoint Presentation</vt:lpstr>
      <vt:lpstr>PowerPoint Presentation</vt:lpstr>
    </vt:vector>
  </TitlesOfParts>
  <Company>HKUST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3311 (231) Spring 2012  Database Management Systems</dc:title>
  <dc:creator>Dimitris</dc:creator>
  <cp:lastModifiedBy>Wilfred Ng</cp:lastModifiedBy>
  <cp:revision>231</cp:revision>
  <cp:lastPrinted>1999-09-01T01:25:02Z</cp:lastPrinted>
  <dcterms:created xsi:type="dcterms:W3CDTF">1999-08-24T12:30:30Z</dcterms:created>
  <dcterms:modified xsi:type="dcterms:W3CDTF">2020-02-18T15:36:48Z</dcterms:modified>
</cp:coreProperties>
</file>