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9" r:id="rId2"/>
    <p:sldMasterId id="2147483687" r:id="rId3"/>
    <p:sldMasterId id="2147483675" r:id="rId4"/>
    <p:sldMasterId id="2147483663" r:id="rId5"/>
    <p:sldMasterId id="2147483651" r:id="rId6"/>
  </p:sldMasterIdLst>
  <p:notesMasterIdLst>
    <p:notesMasterId r:id="rId29"/>
  </p:notesMasterIdLst>
  <p:handoutMasterIdLst>
    <p:handoutMasterId r:id="rId30"/>
  </p:handoutMasterIdLst>
  <p:sldIdLst>
    <p:sldId id="732" r:id="rId7"/>
    <p:sldId id="712" r:id="rId8"/>
    <p:sldId id="713" r:id="rId9"/>
    <p:sldId id="714" r:id="rId10"/>
    <p:sldId id="715" r:id="rId11"/>
    <p:sldId id="716" r:id="rId12"/>
    <p:sldId id="717" r:id="rId13"/>
    <p:sldId id="718" r:id="rId14"/>
    <p:sldId id="719" r:id="rId15"/>
    <p:sldId id="720" r:id="rId16"/>
    <p:sldId id="721" r:id="rId17"/>
    <p:sldId id="722" r:id="rId18"/>
    <p:sldId id="723" r:id="rId19"/>
    <p:sldId id="724" r:id="rId20"/>
    <p:sldId id="725" r:id="rId21"/>
    <p:sldId id="726" r:id="rId22"/>
    <p:sldId id="727" r:id="rId23"/>
    <p:sldId id="728" r:id="rId24"/>
    <p:sldId id="729" r:id="rId25"/>
    <p:sldId id="730" r:id="rId26"/>
    <p:sldId id="731" r:id="rId27"/>
    <p:sldId id="733" r:id="rId28"/>
  </p:sldIdLst>
  <p:sldSz cx="9144000" cy="6858000" type="screen4x3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9A580"/>
    <a:srgbClr val="19C99F"/>
    <a:srgbClr val="3319FF"/>
    <a:srgbClr val="B30019"/>
    <a:srgbClr val="FFFFCC"/>
    <a:srgbClr val="FF00FF"/>
    <a:srgbClr val="FFFF99"/>
    <a:srgbClr val="D9D9D9"/>
    <a:srgbClr val="F9B5E8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2362" autoAdjust="0"/>
  </p:normalViewPr>
  <p:slideViewPr>
    <p:cSldViewPr snapToGrid="0">
      <p:cViewPr varScale="1">
        <p:scale>
          <a:sx n="70" d="100"/>
          <a:sy n="70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4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62" y="4423673"/>
            <a:ext cx="5030279" cy="419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93" tIns="44748" rIns="91093" bIns="44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698500"/>
            <a:ext cx="4657725" cy="3492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441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8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76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91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9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9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9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0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5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3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31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5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3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8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1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97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12271"/>
            <a:ext cx="7772400" cy="835036"/>
          </a:xfrm>
          <a:solidFill>
            <a:srgbClr val="19C99F"/>
          </a:solidFill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"/>
              <a:defRPr/>
            </a:lvl1pPr>
            <a:lvl3pPr marL="914400" indent="-274320">
              <a:buFont typeface="Wingdings" pitchFamily="2" charset="2"/>
              <a:buChar char="Ø"/>
              <a:defRPr/>
            </a:lvl3pPr>
            <a:lvl4pPr marL="1143000" indent="-228600">
              <a:buFont typeface="Courier New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fld id="{D1361867-2E48-4D27-82DC-BCBE0EC6D1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58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56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25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88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94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47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03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37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92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06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1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1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4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48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27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08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07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66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80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49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8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61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15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33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4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23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253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40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6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03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34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00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163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120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27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69338" y="6424613"/>
            <a:ext cx="3889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fld id="{31EC19EB-F529-164D-953C-725466CE6447}" type="slidenum">
              <a:rPr lang="en-US" sz="1400">
                <a:latin typeface="Times" charset="0"/>
                <a:cs typeface="+mn-cs"/>
              </a:rPr>
              <a:pPr algn="r">
                <a:defRPr/>
              </a:pPr>
              <a:t>‹#›</a:t>
            </a:fld>
            <a:endParaRPr lang="en-US" sz="1400" dirty="0">
              <a:latin typeface="Times" charset="0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6868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52444" y="6424613"/>
            <a:ext cx="1746246" cy="305212"/>
            <a:chOff x="2710915" y="6424613"/>
            <a:chExt cx="1746246" cy="305212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746246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r">
                <a:defRPr/>
              </a:pPr>
              <a:fld id="{30A6D55E-A347-414D-B894-380D2E60C878}" type="datetime3">
                <a:rPr lang="en-HK" sz="1400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pPr algn="r">
                  <a:defRPr/>
                </a:pPr>
                <a:t>1 March 2020</a:t>
              </a:fld>
              <a:endPara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/>
                <a:cs typeface="Time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2928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0" bIns="4445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t>©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3770341" y="6267258"/>
            <a:ext cx="5244900" cy="457200"/>
            <a:chOff x="3770341" y="6267258"/>
            <a:chExt cx="5244900" cy="457200"/>
          </a:xfrm>
        </p:grpSpPr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8556310" y="6267258"/>
              <a:ext cx="45893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auto">
            <a:xfrm>
              <a:off x="3770341" y="626725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800" b="1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9pPr>
    </p:titleStyle>
    <p:bodyStyle>
      <a:lvl1pPr marL="365760" indent="-365760" algn="l" rtl="0" eaLnBrk="0" fontAlgn="base" hangingPunct="0">
        <a:spcBef>
          <a:spcPts val="4800"/>
        </a:spcBef>
        <a:spcAft>
          <a:spcPct val="0"/>
        </a:spcAft>
        <a:buClr>
          <a:schemeClr val="tx1"/>
        </a:buClr>
        <a:buSzPct val="65000"/>
        <a:buFont typeface="Zapf Dingbats" charset="0"/>
        <a:buChar char="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40080" indent="-274320" algn="l" rtl="0" eaLnBrk="0" fontAlgn="base" hangingPunct="0">
        <a:spcBef>
          <a:spcPts val="12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2pPr>
      <a:lvl3pPr marL="914400" indent="-274320" algn="l" rtl="0" eaLnBrk="0" fontAlgn="base" hangingPunct="0">
        <a:spcBef>
          <a:spcPts val="600"/>
        </a:spcBef>
        <a:spcAft>
          <a:spcPct val="0"/>
        </a:spcAft>
        <a:buClr>
          <a:srgbClr val="FF00FF"/>
        </a:buClr>
        <a:buSzPct val="100000"/>
        <a:buFont typeface="Wingdings" charset="2"/>
        <a:buChar char="Ø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143000" indent="-228600" algn="l" rtl="0" eaLnBrk="0" fontAlgn="base" hangingPunct="0">
        <a:spcBef>
          <a:spcPts val="300"/>
        </a:spcBef>
        <a:spcAft>
          <a:spcPct val="0"/>
        </a:spcAft>
        <a:buSzPct val="100000"/>
        <a:buFont typeface="Courier New"/>
        <a:buChar char="o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1371600" indent="-228600" algn="l" rtl="0" eaLnBrk="0" fontAlgn="base" hangingPunct="0">
        <a:spcBef>
          <a:spcPts val="0"/>
        </a:spcBef>
        <a:spcAft>
          <a:spcPct val="0"/>
        </a:spcAft>
        <a:buChar char="»"/>
        <a:defRPr sz="14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8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5. Structured Query Language 1</a:t>
            </a:r>
          </a:p>
        </p:txBody>
      </p:sp>
    </p:spTree>
    <p:extLst>
      <p:ext uri="{BB962C8B-B14F-4D97-AF65-F5344CB8AC3E}">
        <p14:creationId xmlns:p14="http://schemas.microsoft.com/office/powerpoint/2010/main" val="182527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SQL includes 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between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operator for convenience.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loan number of loans with amounts between $90,000 and $100,000 (i.e., </a:t>
            </a:r>
            <a:r>
              <a:rPr lang="en-US" altLang="zh-TW" dirty="0">
                <a:solidFill>
                  <a:srgbClr val="000090"/>
                </a:solidFill>
                <a:sym typeface="Symbol" pitchFamily="18" charset="2"/>
              </a:rPr>
              <a:t>$90,000 and $100,000).</a:t>
            </a:r>
            <a:endParaRPr lang="en-US" altLang="zh-TW" dirty="0">
              <a:solidFill>
                <a:srgbClr val="00009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SELECTION: </a:t>
            </a:r>
            <a:r>
              <a:rPr lang="en-US" altLang="zh-TW" dirty="0">
                <a:solidFill>
                  <a:srgbClr val="B30019"/>
                </a:solidFill>
              </a:rPr>
              <a:t>WHERE CLAUSE</a:t>
            </a:r>
            <a:r>
              <a:rPr lang="en-US" altLang="zh-TW" dirty="0"/>
              <a:t> </a:t>
            </a:r>
            <a:r>
              <a:rPr lang="en-US" altLang="zh-TW" sz="1400" dirty="0"/>
              <a:t>(cont’d)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57400" y="2535087"/>
            <a:ext cx="4305693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loan_number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</a:t>
            </a:r>
            <a:endParaRPr lang="en-US" baseline="-25000" dirty="0">
              <a:latin typeface="Arial Narrow"/>
              <a:cs typeface="Arial Narrow"/>
            </a:endParaRPr>
          </a:p>
          <a:p>
            <a:pPr marL="685800" indent="-68580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amount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between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90000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100000;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824749"/>
            <a:ext cx="7772400" cy="234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dirty="0"/>
              <a:t>Can also use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not between</a:t>
            </a:r>
            <a:r>
              <a:rPr lang="en-US" dirty="0"/>
              <a:t>. (i.e., &lt;</a:t>
            </a:r>
            <a:r>
              <a:rPr lang="en-US" altLang="zh-TW" dirty="0">
                <a:sym typeface="Symbol" pitchFamily="18" charset="2"/>
              </a:rPr>
              <a:t>$90,000 and &gt;$100,000).</a:t>
            </a:r>
          </a:p>
          <a:p>
            <a:r>
              <a:rPr lang="en-US" altLang="zh-TW" dirty="0"/>
              <a:t>SQL also allows </a:t>
            </a:r>
            <a:r>
              <a:rPr lang="en-US" altLang="zh-TW" dirty="0">
                <a:solidFill>
                  <a:srgbClr val="FF0000"/>
                </a:solidFill>
              </a:rPr>
              <a:t>Boolean operators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or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not</a:t>
            </a:r>
            <a:r>
              <a:rPr lang="en-US" altLang="zh-TW" dirty="0"/>
              <a:t> to be used in a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 as well as </a:t>
            </a:r>
            <a:r>
              <a:rPr lang="en-US" altLang="zh-TW" dirty="0">
                <a:solidFill>
                  <a:srgbClr val="FF0000"/>
                </a:solidFill>
              </a:rPr>
              <a:t>arithmetic expressions</a:t>
            </a:r>
            <a:r>
              <a:rPr lang="en-US" altLang="zh-TW" dirty="0"/>
              <a:t>.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7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85800" y="5291008"/>
            <a:ext cx="7772400" cy="68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rgbClr val="3319FF"/>
                </a:solidFill>
                <a:latin typeface="Arial Narrow" panose="020B0606020202030204" pitchFamily="34" charset="0"/>
              </a:rPr>
              <a:t>borrower</a:t>
            </a:r>
            <a:r>
              <a:rPr lang="en-US" dirty="0"/>
              <a:t> and </a:t>
            </a:r>
            <a:r>
              <a:rPr lang="en-US" b="1" dirty="0">
                <a:solidFill>
                  <a:srgbClr val="3319FF"/>
                </a:solidFill>
                <a:latin typeface="Arial Narrow" panose="020B0606020202030204" pitchFamily="34" charset="0"/>
              </a:rPr>
              <a:t>loan</a:t>
            </a:r>
            <a:r>
              <a:rPr lang="en-US" dirty="0"/>
              <a:t> relations must have compatible attributes (i.e., </a:t>
            </a:r>
            <a:r>
              <a:rPr lang="en-US" dirty="0">
                <a:solidFill>
                  <a:srgbClr val="3319FF"/>
                </a:solidFill>
                <a:latin typeface="Arial Narrow" panose="020B0606020202030204" pitchFamily="34" charset="0"/>
              </a:rPr>
              <a:t>loan-number</a:t>
            </a:r>
            <a:r>
              <a:rPr lang="en-US" dirty="0"/>
              <a:t>) on which they can be joined.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5262712"/>
            <a:ext cx="7772400" cy="7381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  <a:sym typeface="Symbol" pitchFamily="18" charset="2"/>
              </a:rPr>
              <a:t>What must be true for these two queries to be equivalent?</a:t>
            </a:r>
            <a:endParaRPr lang="en-US" altLang="zh-TW" sz="1800" b="1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 natural join can be specified by adding the appropriate join condition in the where clause. 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  <a:sym typeface="Symbol" pitchFamily="18" charset="2"/>
              </a:rPr>
              <a:t>Find the name and loan amount of all clients.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NATURAL JOIN: </a:t>
            </a:r>
            <a:r>
              <a:rPr lang="en-US" altLang="zh-TW" dirty="0">
                <a:solidFill>
                  <a:srgbClr val="B30019"/>
                </a:solidFill>
              </a:rPr>
              <a:t>WHERE CLAUSE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3801956"/>
            <a:ext cx="7772400" cy="38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/>
            <a:r>
              <a:rPr lang="en-US" altLang="zh-TW" dirty="0">
                <a:sym typeface="Symbol" pitchFamily="18" charset="2"/>
              </a:rPr>
              <a:t>SQL provides a shorthand way to specify a natural join.</a:t>
            </a:r>
            <a:endParaRPr lang="en-US" altLang="zh-TW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57400" y="2529968"/>
            <a:ext cx="4877802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client_name, amount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borrower, </a:t>
            </a:r>
            <a:r>
              <a:rPr lang="en-US" dirty="0">
                <a:latin typeface="Arial Narrow"/>
                <a:cs typeface="Arial Narrow"/>
              </a:rPr>
              <a:t>loan</a:t>
            </a:r>
            <a:endParaRPr lang="en-US" baseline="-25000" dirty="0">
              <a:latin typeface="Arial Narrow"/>
              <a:cs typeface="Arial Narrow"/>
            </a:endParaRPr>
          </a:p>
          <a:p>
            <a:pPr marL="685800" indent="-68580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borrower.loan_number=loan.loan_number;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057400" y="4306039"/>
            <a:ext cx="3266919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</a:t>
            </a:r>
            <a:r>
              <a:rPr lang="en-US">
                <a:latin typeface="Arial Narrow"/>
                <a:cs typeface="Arial Narrow"/>
              </a:rPr>
              <a:t>, amount</a:t>
            </a:r>
            <a:endParaRPr lang="en-US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borrower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natural join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loan;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7730" y="2667185"/>
            <a:ext cx="1650243" cy="738664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79F"/>
                </a:solidFill>
              </a:rPr>
              <a:t>Attribute names </a:t>
            </a:r>
            <a:r>
              <a:rPr lang="en-US" sz="1400" b="1" i="1" u="sng" dirty="0">
                <a:solidFill>
                  <a:srgbClr val="FF0000"/>
                </a:solidFill>
              </a:rPr>
              <a:t>must</a:t>
            </a:r>
            <a:r>
              <a:rPr lang="en-US" sz="1400" b="1" dirty="0">
                <a:solidFill>
                  <a:srgbClr val="00279F"/>
                </a:solidFill>
              </a:rPr>
              <a:t> be qualified if ambiguous.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1955" y="4397089"/>
            <a:ext cx="2441228" cy="52322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79F"/>
                </a:solidFill>
              </a:rPr>
              <a:t>Attribute names </a:t>
            </a:r>
            <a:r>
              <a:rPr lang="en-US" sz="1400" b="1" i="1" u="sng" dirty="0">
                <a:solidFill>
                  <a:srgbClr val="FF0000"/>
                </a:solidFill>
              </a:rPr>
              <a:t>cannot</a:t>
            </a:r>
            <a:r>
              <a:rPr lang="en-US" sz="1400" b="1" dirty="0">
                <a:solidFill>
                  <a:srgbClr val="00279F"/>
                </a:solidFill>
              </a:rPr>
              <a:t> be qualified in a natural join.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4150" y="44725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798265" y="3187792"/>
            <a:ext cx="2143433" cy="29091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4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12" grpId="1" animBg="1"/>
      <p:bldP spid="8" grpId="0"/>
      <p:bldP spid="11" grpId="0" animBg="1"/>
      <p:bldP spid="4" grpId="0" animBg="1"/>
      <p:bldP spid="14" grpId="0" animBg="1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clause corresponds to the relational algebra </a:t>
            </a:r>
            <a:r>
              <a:rPr lang="en-US" altLang="zh-TW" dirty="0">
                <a:solidFill>
                  <a:srgbClr val="FF0000"/>
                </a:solidFill>
              </a:rPr>
              <a:t>Cartesian-product operation</a:t>
            </a:r>
            <a:r>
              <a:rPr lang="en-US" altLang="zh-TW" dirty="0"/>
              <a:t>. 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Cartesian product of borrower </a:t>
            </a:r>
            <a:r>
              <a:rPr lang="en-US" altLang="zh-TW" dirty="0">
                <a:solidFill>
                  <a:srgbClr val="000090"/>
                </a:solidFill>
                <a:sym typeface="Symbol" pitchFamily="18" charset="2"/>
              </a:rPr>
              <a:t>and loan.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CARTESIAN PRODUCT: </a:t>
            </a:r>
            <a:r>
              <a:rPr lang="en-US" altLang="zh-TW" dirty="0">
                <a:solidFill>
                  <a:srgbClr val="B30019"/>
                </a:solidFill>
              </a:rPr>
              <a:t>FROM CLAUSE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7400" y="2531536"/>
            <a:ext cx="2127474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*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latin typeface="Arial Narrow"/>
                <a:cs typeface="Arial Narrow"/>
              </a:rPr>
              <a:t> borrower, loan;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392379" y="3604068"/>
            <a:ext cx="6359242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-45720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  <a:sym typeface="Symbol" pitchFamily="18" charset="2"/>
              </a:rPr>
              <a:t>A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b="1" dirty="0">
                <a:solidFill>
                  <a:srgbClr val="B30019"/>
                </a:solidFill>
                <a:sym typeface="Symbol" pitchFamily="18" charset="2"/>
              </a:rPr>
              <a:t> clause with more than one relation is rarely used without a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b="1" dirty="0">
                <a:solidFill>
                  <a:srgbClr val="B30019"/>
                </a:solidFill>
                <a:sym typeface="Symbol" pitchFamily="18" charset="2"/>
              </a:rPr>
              <a:t> clause.</a:t>
            </a:r>
            <a:endParaRPr lang="en-US" altLang="zh-TW" b="1" dirty="0">
              <a:solidFill>
                <a:srgbClr val="B3001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5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dirty="0"/>
              <a:t>The set operations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union</a:t>
            </a:r>
            <a:r>
              <a:rPr lang="en-US" altLang="zh-TW" sz="1800" dirty="0"/>
              <a:t>,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intersect</a:t>
            </a:r>
            <a:r>
              <a:rPr lang="en-US" altLang="zh-TW" sz="1800" dirty="0"/>
              <a:t>, and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except</a:t>
            </a:r>
            <a:r>
              <a:rPr lang="en-US" altLang="zh-TW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/>
              <a:t>operate on relations and correspond to the relational algebra operations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∪</a:t>
            </a:r>
            <a:r>
              <a:rPr lang="en-US" altLang="zh-TW" sz="1800" dirty="0">
                <a:sym typeface="Symbol" pitchFamily="18" charset="2"/>
              </a:rPr>
              <a:t>,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∩</a:t>
            </a:r>
            <a:r>
              <a:rPr lang="en-US" altLang="zh-TW" sz="1800" dirty="0">
                <a:sym typeface="Symbol" pitchFamily="18" charset="2"/>
              </a:rPr>
              <a:t> and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–</a:t>
            </a:r>
            <a:r>
              <a:rPr lang="en-US" altLang="zh-TW" sz="1800" dirty="0">
                <a:sym typeface="Symbol" pitchFamily="18" charset="2"/>
              </a:rPr>
              <a:t>.</a:t>
            </a:r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600" b="1" dirty="0">
                <a:solidFill>
                  <a:srgbClr val="B30019"/>
                </a:solidFill>
                <a:sym typeface="Symbol" pitchFamily="18" charset="2"/>
              </a:rPr>
              <a:t>Oracle uses the keyword </a:t>
            </a:r>
            <a:r>
              <a:rPr lang="en-US" altLang="zh-TW" sz="16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minus</a:t>
            </a:r>
            <a:r>
              <a:rPr lang="en-US" altLang="zh-TW" sz="1600" b="1" dirty="0">
                <a:solidFill>
                  <a:srgbClr val="B30019"/>
                </a:solidFill>
                <a:sym typeface="Symbol" pitchFamily="18" charset="2"/>
              </a:rPr>
              <a:t> rather than </a:t>
            </a:r>
            <a:r>
              <a:rPr lang="en-US" altLang="zh-TW" sz="16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except</a:t>
            </a:r>
            <a:r>
              <a:rPr lang="en-US" altLang="zh-TW" sz="1600" b="1" dirty="0">
                <a:solidFill>
                  <a:srgbClr val="B30019"/>
                </a:solidFill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TW" sz="1800" dirty="0">
                <a:sym typeface="Symbol" pitchFamily="18" charset="2"/>
              </a:rPr>
              <a:t>Each of the set operations 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automatically removes duplicates</a:t>
            </a:r>
            <a:r>
              <a:rPr lang="en-US" altLang="zh-TW" sz="1800" dirty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TW" sz="1800" dirty="0">
                <a:sym typeface="Symbol" pitchFamily="18" charset="2"/>
              </a:rPr>
              <a:t>The operations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union all</a:t>
            </a:r>
            <a:r>
              <a:rPr lang="en-US" altLang="zh-TW" sz="1800" dirty="0">
                <a:sym typeface="Symbol" pitchFamily="18" charset="2"/>
              </a:rPr>
              <a:t>,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intersect all</a:t>
            </a:r>
            <a:r>
              <a:rPr lang="en-US" altLang="zh-TW" sz="1800" dirty="0">
                <a:sym typeface="Symbol" pitchFamily="18" charset="2"/>
              </a:rPr>
              <a:t> and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except all</a:t>
            </a:r>
            <a:r>
              <a:rPr lang="en-US" altLang="zh-TW" sz="1800" dirty="0">
                <a:sym typeface="Symbol" pitchFamily="18" charset="2"/>
              </a:rPr>
              <a:t> keep all duplicates.</a:t>
            </a:r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600" b="1" dirty="0">
                <a:solidFill>
                  <a:srgbClr val="B30019"/>
                </a:solidFill>
                <a:sym typeface="Symbol" pitchFamily="18" charset="2"/>
              </a:rPr>
              <a:t>Oracle only supports </a:t>
            </a:r>
            <a:r>
              <a:rPr lang="en-US" altLang="zh-TW" sz="16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union all</a:t>
            </a:r>
            <a:r>
              <a:rPr lang="en-US" altLang="zh-TW" sz="1600" b="1" dirty="0">
                <a:solidFill>
                  <a:srgbClr val="B30019"/>
                </a:solidFill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TW" sz="1800" dirty="0">
                <a:sym typeface="Symbol" pitchFamily="18" charset="2"/>
              </a:rPr>
              <a:t>Suppose a tuple occurs 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m</a:t>
            </a:r>
            <a:r>
              <a:rPr lang="en-US" altLang="zh-TW" sz="1800" dirty="0">
                <a:sym typeface="Symbol" pitchFamily="18" charset="2"/>
              </a:rPr>
              <a:t> times in 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TW" sz="1800" dirty="0">
                <a:sym typeface="Symbol" pitchFamily="18" charset="2"/>
              </a:rPr>
              <a:t> and 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TW" sz="1800" dirty="0">
                <a:sym typeface="Symbol" pitchFamily="18" charset="2"/>
              </a:rPr>
              <a:t> times in 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TW" sz="1800" dirty="0">
                <a:sym typeface="Symbol" pitchFamily="18" charset="2"/>
              </a:rPr>
              <a:t>, then it occurs:</a:t>
            </a:r>
          </a:p>
          <a:p>
            <a:pPr lvl="1" eaLnBrk="1" hangingPunct="1">
              <a:spcBef>
                <a:spcPts val="300"/>
              </a:spcBef>
              <a:buClr>
                <a:schemeClr val="tx1"/>
              </a:buClr>
            </a:pPr>
            <a:r>
              <a:rPr lang="en-US" altLang="zh-TW" sz="1600" dirty="0">
                <a:solidFill>
                  <a:srgbClr val="FF0000"/>
                </a:solidFill>
              </a:rPr>
              <a:t>m</a:t>
            </a:r>
            <a:r>
              <a:rPr lang="en-US" altLang="zh-TW" sz="1600" dirty="0"/>
              <a:t> + </a:t>
            </a:r>
            <a:r>
              <a:rPr lang="en-US" altLang="zh-TW" sz="1600" dirty="0">
                <a:solidFill>
                  <a:srgbClr val="FF0000"/>
                </a:solidFill>
              </a:rPr>
              <a:t>n</a:t>
            </a:r>
            <a:r>
              <a:rPr lang="en-US" altLang="zh-TW" sz="1600" dirty="0"/>
              <a:t> times in </a:t>
            </a:r>
            <a:r>
              <a:rPr lang="en-US" altLang="zh-TW" sz="1600" dirty="0">
                <a:solidFill>
                  <a:srgbClr val="FF0000"/>
                </a:solidFill>
                <a:latin typeface="Arial Narrow"/>
                <a:cs typeface="Arial Narrow"/>
              </a:rPr>
              <a:t>r</a:t>
            </a:r>
            <a:r>
              <a:rPr lang="en-US" altLang="zh-TW" sz="1600" dirty="0">
                <a:latin typeface="Arial Narrow"/>
                <a:cs typeface="Arial Narrow"/>
              </a:rPr>
              <a:t> </a:t>
            </a:r>
            <a:r>
              <a:rPr lang="en-US" altLang="zh-TW" sz="1600" b="1" dirty="0">
                <a:solidFill>
                  <a:srgbClr val="3319FF"/>
                </a:solidFill>
                <a:latin typeface="Arial Narrow"/>
                <a:cs typeface="Arial Narrow"/>
              </a:rPr>
              <a:t>union all</a:t>
            </a:r>
            <a:r>
              <a:rPr lang="en-US" altLang="zh-TW" sz="1600" dirty="0">
                <a:latin typeface="Arial Narrow"/>
                <a:cs typeface="Arial Narrow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1600" dirty="0"/>
              <a:t>min(</a:t>
            </a:r>
            <a:r>
              <a:rPr lang="en-US" altLang="zh-TW" sz="1600" dirty="0">
                <a:solidFill>
                  <a:srgbClr val="FF0000"/>
                </a:solidFill>
              </a:rPr>
              <a:t>m</a:t>
            </a:r>
            <a:r>
              <a:rPr lang="en-US" altLang="zh-TW" sz="1600" dirty="0"/>
              <a:t>, </a:t>
            </a:r>
            <a:r>
              <a:rPr lang="en-US" altLang="zh-TW" sz="1600" dirty="0">
                <a:solidFill>
                  <a:srgbClr val="FF0000"/>
                </a:solidFill>
              </a:rPr>
              <a:t>n</a:t>
            </a:r>
            <a:r>
              <a:rPr lang="en-US" altLang="zh-TW" sz="1600" dirty="0"/>
              <a:t>) times in </a:t>
            </a:r>
            <a:r>
              <a:rPr lang="en-US" altLang="zh-TW" sz="1600" dirty="0">
                <a:solidFill>
                  <a:srgbClr val="FF0000"/>
                </a:solidFill>
                <a:latin typeface="Arial Narrow"/>
                <a:cs typeface="Arial Narrow"/>
              </a:rPr>
              <a:t>r</a:t>
            </a:r>
            <a:r>
              <a:rPr lang="en-US" altLang="zh-TW" sz="1600" dirty="0">
                <a:latin typeface="Arial Narrow"/>
                <a:cs typeface="Arial Narrow"/>
              </a:rPr>
              <a:t> </a:t>
            </a:r>
            <a:r>
              <a:rPr lang="en-US" altLang="zh-TW" sz="1600" b="1" dirty="0">
                <a:solidFill>
                  <a:srgbClr val="3319FF"/>
                </a:solidFill>
                <a:latin typeface="Arial Narrow"/>
                <a:cs typeface="Arial Narrow"/>
              </a:rPr>
              <a:t>intersect all</a:t>
            </a:r>
            <a:r>
              <a:rPr lang="en-US" altLang="zh-TW" sz="1600" dirty="0">
                <a:latin typeface="Arial Narrow"/>
                <a:cs typeface="Arial Narrow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dirty="0"/>
              <a:t>max(0,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-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 times in </a:t>
            </a:r>
            <a:r>
              <a:rPr lang="en-US" altLang="zh-TW" dirty="0">
                <a:solidFill>
                  <a:srgbClr val="FF0000"/>
                </a:solidFill>
                <a:latin typeface="Arial Narrow"/>
                <a:cs typeface="Arial Narrow"/>
              </a:rPr>
              <a:t>r</a:t>
            </a:r>
            <a:r>
              <a:rPr lang="en-US" altLang="zh-TW" dirty="0">
                <a:latin typeface="Arial Narrow"/>
                <a:cs typeface="Arial Narrow"/>
              </a:rPr>
              <a:t>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except all</a:t>
            </a:r>
            <a:r>
              <a:rPr lang="en-US" altLang="zh-TW" dirty="0">
                <a:latin typeface="Arial Narrow"/>
                <a:cs typeface="Arial Narrow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SET OPERATIONS: </a:t>
            </a:r>
            <a:r>
              <a:rPr lang="en-US" altLang="zh-TW" dirty="0">
                <a:solidFill>
                  <a:srgbClr val="B30019"/>
                </a:solidFill>
              </a:rPr>
              <a:t>UNION, INTERSECT, EXCEPT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20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 eaLnBrk="1" hangingPunct="1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clients who have a loan, an account, or both.</a:t>
            </a: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SET OPERATIONS: </a:t>
            </a:r>
            <a:r>
              <a:rPr lang="en-US" altLang="zh-TW" dirty="0">
                <a:solidFill>
                  <a:srgbClr val="B30019"/>
                </a:solidFill>
              </a:rPr>
              <a:t>EXAMPLES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91640" y="1686478"/>
            <a:ext cx="3584314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depositor)</a:t>
            </a:r>
            <a:endParaRPr lang="en-US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union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borrower);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2942405"/>
            <a:ext cx="7772400" cy="38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14400" indent="-914400" eaLnBrk="1" hangingPunct="1">
              <a:buFont typeface="Wingdings" pitchFamily="2" charset="2"/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clients who have both a loan and an account.</a:t>
            </a:r>
            <a:endParaRPr lang="en-US" altLang="zh-TW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91640" y="3440952"/>
            <a:ext cx="3584314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depositor)</a:t>
            </a:r>
            <a:endParaRPr lang="en-US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intersect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borrower);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717988"/>
            <a:ext cx="7772400" cy="39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14400" indent="-914400" eaLnBrk="1" hangingPunct="1">
              <a:buFont typeface="Wingdings" pitchFamily="2" charset="2"/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clients who have an account, but no loan.</a:t>
            </a:r>
            <a:endParaRPr lang="en-US" altLang="zh-TW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91640" y="5211845"/>
            <a:ext cx="3584314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depositor)</a:t>
            </a:r>
            <a:endParaRPr lang="en-US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borrower);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6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7" tIns="44450" rIns="90487" bIns="44450"/>
          <a:lstStyle/>
          <a:p>
            <a:pPr marL="365125" indent="-365125" algn="l">
              <a:spcBef>
                <a:spcPts val="2400"/>
              </a:spcBef>
              <a:buClr>
                <a:srgbClr val="008000"/>
              </a:buClr>
              <a:buSzPct val="120000"/>
              <a:buFont typeface="Wingdings" charset="2"/>
              <a:buChar char="ü"/>
            </a:pPr>
            <a:r>
              <a:rPr lang="en-US" sz="2000" dirty="0">
                <a:solidFill>
                  <a:srgbClr val="001999"/>
                </a:solidFill>
              </a:rPr>
              <a:t>Basic Structure and Operations</a:t>
            </a:r>
          </a:p>
          <a:p>
            <a:pPr marL="365125" indent="-365125" algn="l">
              <a:spcBef>
                <a:spcPts val="2400"/>
              </a:spcBef>
              <a:buClr>
                <a:schemeClr val="hlink"/>
              </a:buClr>
              <a:buSzPct val="120000"/>
              <a:buFont typeface="Wingdings" pitchFamily="2" charset="2"/>
              <a:buChar char="è"/>
            </a:pPr>
            <a:r>
              <a:rPr lang="en-US" sz="2000" b="1" dirty="0">
                <a:solidFill>
                  <a:srgbClr val="000090"/>
                </a:solidFill>
              </a:rPr>
              <a:t>Additional Basic Operations</a:t>
            </a:r>
          </a:p>
          <a:p>
            <a:pPr marL="365125" lvl="1" indent="-365125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Renaming Attributes/Relations</a:t>
            </a:r>
          </a:p>
          <a:p>
            <a:pPr marL="365125" lvl="1" indent="-365125" algn="l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String Pattern Matching</a:t>
            </a:r>
          </a:p>
          <a:p>
            <a:pPr marL="365125" lvl="1" indent="-365125" algn="l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Ordering Tuple Display</a:t>
            </a:r>
          </a:p>
          <a:p>
            <a:pPr marL="365125" indent="-365125">
              <a:spcBef>
                <a:spcPts val="2400"/>
              </a:spcBef>
              <a:buSzPct val="100000"/>
            </a:pPr>
            <a:r>
              <a:rPr lang="en-US" sz="2000" dirty="0"/>
              <a:t>	Nested Subqueries</a:t>
            </a:r>
          </a:p>
          <a:p>
            <a:pPr marL="365125" indent="-365125">
              <a:spcBef>
                <a:spcPts val="2400"/>
              </a:spcBef>
              <a:buSzPct val="100000"/>
            </a:pPr>
            <a:r>
              <a:rPr lang="en-US" sz="2000" dirty="0"/>
              <a:t>	Aggregate Functions</a:t>
            </a:r>
          </a:p>
          <a:p>
            <a:pPr marL="365125" indent="-365125">
              <a:spcBef>
                <a:spcPts val="2400"/>
              </a:spcBef>
              <a:buSzPct val="100000"/>
            </a:pPr>
            <a:r>
              <a:rPr lang="en-US" sz="2000" dirty="0"/>
              <a:t>	Database Definition</a:t>
            </a:r>
          </a:p>
          <a:p>
            <a:pPr marL="365125" indent="-365125">
              <a:spcBef>
                <a:spcPts val="2400"/>
              </a:spcBef>
              <a:buSzPct val="100000"/>
            </a:pPr>
            <a:r>
              <a:rPr lang="en-US" sz="2000" dirty="0"/>
              <a:t>	Database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STRUCTURED QUERY LANGUAGE (SQL): </a:t>
            </a:r>
            <a:r>
              <a:rPr lang="en-US" dirty="0">
                <a:solidFill>
                  <a:srgbClr val="B30019"/>
                </a:solidFill>
              </a:rPr>
              <a:t>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1032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Attributes can be renamed using 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/>
              <a:t>clause:</a:t>
            </a:r>
          </a:p>
          <a:p>
            <a:pPr marL="681038" lvl="1" indent="0" eaLnBrk="1" hangingPunct="1">
              <a:buNone/>
            </a:pPr>
            <a:r>
              <a:rPr lang="en-US" altLang="zh-TW" i="1" dirty="0">
                <a:latin typeface="Arial Narrow"/>
                <a:cs typeface="Arial Narrow"/>
              </a:rPr>
              <a:t>old-name</a:t>
            </a:r>
            <a:r>
              <a:rPr lang="en-US" altLang="zh-TW" dirty="0">
                <a:latin typeface="Arial Narrow"/>
                <a:cs typeface="Arial Narrow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altLang="zh-TW" dirty="0">
                <a:solidFill>
                  <a:schemeClr val="accent2"/>
                </a:solidFill>
                <a:latin typeface="Arial Narrow"/>
                <a:cs typeface="Arial Narrow"/>
              </a:rPr>
              <a:t> </a:t>
            </a:r>
            <a:r>
              <a:rPr lang="en-US" altLang="zh-TW" i="1" dirty="0">
                <a:latin typeface="Arial Narrow"/>
                <a:cs typeface="Arial Narrow"/>
              </a:rPr>
              <a:t>new-name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 and loan number of all clients having a loan at the Perryridge branch; replace the column name loan_number with the name loan_id.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RENAME ATTRIBUTES: </a:t>
            </a:r>
            <a:r>
              <a:rPr lang="en-US" altLang="zh-TW" dirty="0">
                <a:solidFill>
                  <a:srgbClr val="B30019"/>
                </a:solidFill>
              </a:rPr>
              <a:t>AS CLAUSE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7400" y="3183650"/>
            <a:ext cx="6024020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client_name, borrower.loan_number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loan_id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borrower, </a:t>
            </a:r>
            <a:r>
              <a:rPr lang="en-US" dirty="0">
                <a:latin typeface="Arial Narrow"/>
                <a:cs typeface="Arial Narrow"/>
              </a:rPr>
              <a:t>loan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borrower.loan_number=loan.loan_number</a:t>
            </a:r>
            <a:endParaRPr lang="en-US" altLang="zh-TW" dirty="0">
              <a:solidFill>
                <a:srgbClr val="0000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682625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 branch_name=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Perryridge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4744720"/>
            <a:ext cx="795528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dirty="0"/>
              <a:t>The SQL standard also allows relations in the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/>
              <a:t> clause to be renamed using the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clause.</a:t>
            </a:r>
          </a:p>
          <a:p>
            <a:pPr marL="457200" indent="-457200" algn="ctr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Oracle </a:t>
            </a:r>
            <a:r>
              <a:rPr lang="en-US" b="1" i="1" u="sng" dirty="0">
                <a:solidFill>
                  <a:srgbClr val="FF0000"/>
                </a:solidFill>
              </a:rPr>
              <a:t>does not allow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B30019"/>
                </a:solidFill>
              </a:rPr>
              <a:t>the keyword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b="1" dirty="0">
                <a:solidFill>
                  <a:srgbClr val="B30019"/>
                </a:solidFill>
              </a:rPr>
              <a:t> in the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B30019"/>
                </a:solidFill>
              </a:rPr>
              <a:t>clause.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17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Renaming relations is convenient for replacing long relation names used multiple times in a query with shorter ones.</a:t>
            </a:r>
          </a:p>
          <a:p>
            <a:pPr marL="731520" lvl="1" indent="-36576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Oracle renames relations in 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altLang="zh-TW" b="1" dirty="0">
                <a:solidFill>
                  <a:srgbClr val="B30019"/>
                </a:solidFill>
              </a:rPr>
              <a:t> clause</a:t>
            </a:r>
            <a:br>
              <a:rPr lang="en-US" altLang="zh-TW" b="1" dirty="0">
                <a:solidFill>
                  <a:srgbClr val="B30019"/>
                </a:solidFill>
              </a:rPr>
            </a:br>
            <a:r>
              <a:rPr lang="en-US" altLang="zh-TW" b="1" dirty="0">
                <a:solidFill>
                  <a:srgbClr val="B30019"/>
                </a:solidFill>
              </a:rPr>
              <a:t>using an identifier </a:t>
            </a:r>
            <a:r>
              <a:rPr lang="en-US" altLang="zh-TW" b="1" i="1" u="sng" dirty="0">
                <a:solidFill>
                  <a:srgbClr val="FF0000"/>
                </a:solidFill>
              </a:rPr>
              <a:t>without</a:t>
            </a:r>
            <a:r>
              <a:rPr lang="en-US" altLang="zh-TW" b="1" dirty="0">
                <a:solidFill>
                  <a:srgbClr val="FF00FF"/>
                </a:solidFill>
              </a:rPr>
              <a:t> </a:t>
            </a:r>
            <a:r>
              <a:rPr lang="en-US" altLang="zh-TW" b="1" dirty="0">
                <a:solidFill>
                  <a:srgbClr val="B30019"/>
                </a:solidFill>
              </a:rPr>
              <a:t>the keyword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altLang="zh-TW" b="1" dirty="0">
                <a:solidFill>
                  <a:srgbClr val="B30019"/>
                </a:solidFill>
              </a:rPr>
              <a:t>.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client names and their loan numbers for all clients having a loan at </a:t>
            </a:r>
            <a:r>
              <a:rPr lang="en-US" altLang="zh-TW" i="1" dirty="0">
                <a:solidFill>
                  <a:srgbClr val="000090"/>
                </a:solidFill>
              </a:rPr>
              <a:t>some</a:t>
            </a:r>
            <a:r>
              <a:rPr lang="en-US" altLang="zh-TW" dirty="0">
                <a:solidFill>
                  <a:srgbClr val="000090"/>
                </a:solidFill>
              </a:rPr>
              <a:t> branch.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RENAME RELATIONS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0" y="3452633"/>
            <a:ext cx="4277388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client_name,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B</a:t>
            </a:r>
            <a:r>
              <a:rPr lang="en-US" dirty="0">
                <a:latin typeface="Arial Narrow"/>
                <a:cs typeface="Arial Narrow"/>
              </a:rPr>
              <a:t>.loan_number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borrower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B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, </a:t>
            </a:r>
            <a:r>
              <a:rPr lang="en-US" dirty="0">
                <a:latin typeface="Arial Narrow"/>
                <a:cs typeface="Arial Narrow"/>
              </a:rPr>
              <a:t>loan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</a:rPr>
              <a:t>L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B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.loan_number=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  <a:sym typeface="Symbol" pitchFamily="18" charset="2"/>
              </a:rPr>
              <a:t>L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.loan_number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704081"/>
            <a:ext cx="7772400" cy="151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/>
            <a:r>
              <a:rPr lang="en-US" altLang="zh-TW" dirty="0"/>
              <a:t>An identifier for a relation (such as </a:t>
            </a:r>
            <a:r>
              <a:rPr lang="en-US" altLang="zh-TW" dirty="0">
                <a:solidFill>
                  <a:srgbClr val="FF0000"/>
                </a:solidFill>
                <a:latin typeface="Arial Narrow"/>
                <a:cs typeface="Arial Narrow"/>
              </a:rPr>
              <a:t>B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</a:rPr>
              <a:t>L</a:t>
            </a:r>
            <a:r>
              <a:rPr lang="en-US" altLang="zh-TW" dirty="0"/>
              <a:t> above) is referred to as a </a:t>
            </a:r>
            <a:r>
              <a:rPr lang="en-US" altLang="zh-TW" i="1" dirty="0">
                <a:solidFill>
                  <a:srgbClr val="FF0000"/>
                </a:solidFill>
              </a:rPr>
              <a:t>correlation name</a:t>
            </a:r>
            <a:r>
              <a:rPr lang="en-US" altLang="zh-TW" dirty="0"/>
              <a:t> in SQL.</a:t>
            </a:r>
          </a:p>
          <a:p>
            <a:pPr lvl="2" eaLnBrk="1" hangingPunct="1"/>
            <a:r>
              <a:rPr lang="en-US" altLang="zh-TW" dirty="0"/>
              <a:t>Also known as </a:t>
            </a:r>
            <a:r>
              <a:rPr lang="en-US" altLang="zh-TW" i="1" dirty="0">
                <a:solidFill>
                  <a:srgbClr val="FF0000"/>
                </a:solidFill>
              </a:rPr>
              <a:t>table alias</a:t>
            </a:r>
            <a:r>
              <a:rPr lang="en-US" altLang="zh-TW" dirty="0"/>
              <a:t>, </a:t>
            </a:r>
            <a:r>
              <a:rPr lang="en-US" altLang="zh-TW" i="1" dirty="0">
                <a:solidFill>
                  <a:srgbClr val="FF0000"/>
                </a:solidFill>
              </a:rPr>
              <a:t>correlation variable</a:t>
            </a:r>
            <a:r>
              <a:rPr lang="en-US" altLang="zh-TW" dirty="0"/>
              <a:t> or </a:t>
            </a:r>
            <a:r>
              <a:rPr lang="en-US" altLang="zh-TW" i="1" dirty="0">
                <a:solidFill>
                  <a:srgbClr val="FF0000"/>
                </a:solidFill>
              </a:rPr>
              <a:t>tuple variable</a:t>
            </a:r>
            <a:r>
              <a:rPr lang="en-US" altLang="zh-TW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7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Renaming a relation is required when we want to </a:t>
            </a:r>
            <a:r>
              <a:rPr lang="en-US" altLang="zh-TW" dirty="0">
                <a:solidFill>
                  <a:srgbClr val="FF0000"/>
                </a:solidFill>
              </a:rPr>
              <a:t>compare tuples in the same relation</a:t>
            </a:r>
            <a:r>
              <a:rPr lang="en-US" altLang="zh-TW" dirty="0"/>
              <a:t>.</a:t>
            </a:r>
            <a:endParaRPr lang="en-US" altLang="zh-TW" b="1" dirty="0">
              <a:solidFill>
                <a:srgbClr val="B30019"/>
              </a:solidFill>
            </a:endParaRP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names of all branches that have greater assets than some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0090"/>
                </a:solidFill>
              </a:rPr>
              <a:t>(i.e., at least one) branch located in Brooklyn.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RENAME RELATIONS</a:t>
            </a:r>
            <a:r>
              <a:rPr lang="en-US" altLang="zh-TW" sz="1400" dirty="0"/>
              <a:t> (cont’d)</a:t>
            </a:r>
            <a:endParaRPr lang="en-US" dirty="0"/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4725836" y="5721898"/>
            <a:ext cx="3939899" cy="58477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000090"/>
                </a:solidFill>
                <a:latin typeface="+mn-lt"/>
              </a:rPr>
              <a:t>For each tuple in </a:t>
            </a:r>
            <a:r>
              <a:rPr lang="en-US" sz="1600" dirty="0">
                <a:solidFill>
                  <a:srgbClr val="FF0000"/>
                </a:solidFill>
                <a:latin typeface="Arial Narrow"/>
                <a:cs typeface="Arial Narrow"/>
              </a:rPr>
              <a:t>B1</a:t>
            </a:r>
            <a:r>
              <a:rPr lang="en-US" sz="1600" dirty="0">
                <a:solidFill>
                  <a:srgbClr val="000090"/>
                </a:solidFill>
                <a:latin typeface="+mn-lt"/>
              </a:rPr>
              <a:t> is there </a:t>
            </a:r>
            <a:r>
              <a:rPr lang="en-US" sz="1600" i="1" u="sng" dirty="0">
                <a:solidFill>
                  <a:srgbClr val="000090"/>
                </a:solidFill>
                <a:latin typeface="+mn-lt"/>
              </a:rPr>
              <a:t>some</a:t>
            </a:r>
            <a:r>
              <a:rPr lang="en-US" sz="1600" dirty="0">
                <a:solidFill>
                  <a:srgbClr val="000090"/>
                </a:solidFill>
                <a:latin typeface="+mn-lt"/>
              </a:rPr>
              <a:t> branch located in Brooklyn that has less assets?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2057400" y="2832401"/>
            <a:ext cx="5809282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B05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B1</a:t>
            </a:r>
            <a:r>
              <a:rPr lang="en-US" dirty="0">
                <a:latin typeface="Arial Narrow"/>
                <a:cs typeface="Arial Narrow"/>
              </a:rPr>
              <a:t>.branch_name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branch 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</a:rPr>
              <a:t>B1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, branch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</a:rPr>
              <a:t>B2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Arial Narrow"/>
                <a:cs typeface="Arial Narrow"/>
              </a:rPr>
              <a:t>B1</a:t>
            </a:r>
            <a:r>
              <a:rPr lang="en-US" altLang="zh-TW" dirty="0">
                <a:latin typeface="Arial Narrow"/>
                <a:cs typeface="Arial Narrow"/>
              </a:rPr>
              <a:t>.assets&gt;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</a:rPr>
              <a:t>B2</a:t>
            </a:r>
            <a:r>
              <a:rPr lang="en-US" altLang="zh-TW" dirty="0">
                <a:latin typeface="Arial Narrow"/>
                <a:cs typeface="Arial Narrow"/>
              </a:rPr>
              <a:t>.assets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and</a:t>
            </a:r>
            <a:r>
              <a:rPr lang="en-US" altLang="zh-TW" dirty="0">
                <a:latin typeface="Arial Narrow"/>
                <a:cs typeface="Arial Narrow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</a:rPr>
              <a:t>B2</a:t>
            </a:r>
            <a:r>
              <a:rPr lang="en-US" altLang="zh-TW" dirty="0">
                <a:latin typeface="Arial Narrow"/>
                <a:cs typeface="Arial Narrow"/>
              </a:rPr>
              <a:t>.branch_city=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Brooklyn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1473840" y="4299583"/>
          <a:ext cx="1153562" cy="167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B1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35466" y="4745371"/>
            <a:ext cx="950901" cy="614278"/>
            <a:chOff x="1466046" y="4484040"/>
            <a:chExt cx="950901" cy="614278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66046" y="4790541"/>
              <a:ext cx="950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1400" dirty="0">
                  <a:latin typeface="+mn-lt"/>
                </a:rPr>
                <a:t>a </a:t>
              </a:r>
              <a:r>
                <a:rPr kumimoji="0" lang="en-US" sz="1400" dirty="0">
                  <a:solidFill>
                    <a:srgbClr val="FF0000"/>
                  </a:solidFill>
                  <a:latin typeface="Arial Narrow"/>
                  <a:cs typeface="Arial Narrow"/>
                </a:rPr>
                <a:t>B1</a:t>
              </a:r>
              <a:r>
                <a:rPr kumimoji="0" lang="en-US" sz="1400" dirty="0">
                  <a:latin typeface="+mn-lt"/>
                </a:rPr>
                <a:t> tuple</a:t>
              </a:r>
            </a:p>
          </p:txBody>
        </p:sp>
        <p:cxnSp>
          <p:nvCxnSpPr>
            <p:cNvPr id="43" name="Curved Connector 42"/>
            <p:cNvCxnSpPr>
              <a:stCxn id="9" idx="0"/>
            </p:cNvCxnSpPr>
            <p:nvPr/>
          </p:nvCxnSpPr>
          <p:spPr bwMode="auto">
            <a:xfrm rot="5400000" flipH="1" flipV="1">
              <a:off x="2019708" y="4405828"/>
              <a:ext cx="306502" cy="462925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301213" y="4299583"/>
          <a:ext cx="1153562" cy="167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Narrow"/>
                          <a:cs typeface="Arial Narrow"/>
                        </a:rPr>
                        <a:t>B2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4466642" y="4362427"/>
            <a:ext cx="1913236" cy="738664"/>
            <a:chOff x="4849822" y="4750266"/>
            <a:chExt cx="1913236" cy="738664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174206" y="4750266"/>
              <a:ext cx="158885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kumimoji="0" lang="en-US" sz="1400" dirty="0">
                  <a:latin typeface="+mn-lt"/>
                </a:rPr>
                <a:t>an </a:t>
              </a:r>
              <a:r>
                <a:rPr kumimoji="0" lang="en-US" sz="1400" dirty="0">
                  <a:solidFill>
                    <a:schemeClr val="accent2">
                      <a:lumMod val="75000"/>
                    </a:schemeClr>
                  </a:solidFill>
                  <a:latin typeface="Arial Narrow"/>
                  <a:cs typeface="Arial Narrow"/>
                </a:rPr>
                <a:t>B2</a:t>
              </a:r>
              <a:r>
                <a:rPr kumimoji="0" lang="en-US" sz="1400" dirty="0">
                  <a:latin typeface="+mn-lt"/>
                </a:rPr>
                <a:t> tuple where branch_city is equal to Brooklyn</a:t>
              </a:r>
            </a:p>
          </p:txBody>
        </p:sp>
        <p:cxnSp>
          <p:nvCxnSpPr>
            <p:cNvPr id="50" name="Curved Connector 49"/>
            <p:cNvCxnSpPr>
              <a:stCxn id="10" idx="1"/>
            </p:cNvCxnSpPr>
            <p:nvPr/>
          </p:nvCxnSpPr>
          <p:spPr bwMode="auto">
            <a:xfrm rot="10800000" flipV="1">
              <a:off x="4849822" y="5119598"/>
              <a:ext cx="324384" cy="17957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5938400" y="4211970"/>
            <a:ext cx="2508410" cy="1455738"/>
            <a:chOff x="5938400" y="4211970"/>
            <a:chExt cx="2508410" cy="1455738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313210" y="4211970"/>
              <a:ext cx="2133600" cy="914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303810" y="4592970"/>
              <a:ext cx="9906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456210" y="47453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837210" y="47453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608610" y="46691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989610" y="48215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684810" y="48215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989610" y="4669170"/>
              <a:ext cx="55563" cy="55563"/>
            </a:xfrm>
            <a:prstGeom prst="rect">
              <a:avLst/>
            </a:prstGeom>
            <a:solidFill>
              <a:srgbClr val="F9B5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770410" y="4440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303810" y="4364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922810" y="4364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7456210" y="4440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075210" y="4440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456210" y="42881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541810" y="4745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922810" y="47453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694210" y="46691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075210" y="4821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770410" y="48215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075210" y="4669170"/>
              <a:ext cx="55563" cy="55563"/>
            </a:xfrm>
            <a:prstGeom prst="rect">
              <a:avLst/>
            </a:prstGeom>
            <a:solidFill>
              <a:srgbClr val="00279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7197448" y="5143833"/>
              <a:ext cx="12350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+mn-lt"/>
                  <a:cs typeface="Times New Roman"/>
                </a:rPr>
                <a:t>branches in Brooklyn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7786777" y="4981151"/>
              <a:ext cx="50434" cy="2137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5938400" y="5359931"/>
              <a:ext cx="11574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+mn-lt"/>
                  <a:cs typeface="Times New Roman"/>
                </a:rPr>
                <a:t>all branches</a:t>
              </a:r>
            </a:p>
          </p:txBody>
        </p:sp>
        <p:cxnSp>
          <p:nvCxnSpPr>
            <p:cNvPr id="6" name="Straight Arrow Connector 5"/>
            <p:cNvCxnSpPr>
              <a:stCxn id="38" idx="0"/>
              <a:endCxn id="16" idx="3"/>
            </p:cNvCxnSpPr>
            <p:nvPr/>
          </p:nvCxnSpPr>
          <p:spPr bwMode="auto">
            <a:xfrm flipV="1">
              <a:off x="6517114" y="4992459"/>
              <a:ext cx="108554" cy="3674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8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like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operator is used for string pattern matching.</a:t>
            </a:r>
          </a:p>
          <a:p>
            <a:pPr eaLnBrk="1" hangingPunct="1"/>
            <a:r>
              <a:rPr lang="en-US" altLang="zh-TW" dirty="0"/>
              <a:t>Character attributes can be compared to a pattern using: </a:t>
            </a:r>
          </a:p>
          <a:p>
            <a:pPr marL="688975" lvl="1" indent="-323850" eaLnBrk="1" hangingPunct="1">
              <a:spcBef>
                <a:spcPts val="60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</a:rPr>
              <a:t>%</a:t>
            </a:r>
            <a:r>
              <a:rPr lang="en-US" altLang="zh-TW" dirty="0"/>
              <a:t>	matches any substring.</a:t>
            </a:r>
          </a:p>
          <a:p>
            <a:pPr marL="688975" lvl="1" indent="-323850" eaLnBrk="1" hangingPunct="1">
              <a:spcBef>
                <a:spcPts val="600"/>
              </a:spcBef>
              <a:buNone/>
            </a:pP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</a:rPr>
              <a:t>_</a:t>
            </a:r>
            <a:r>
              <a:rPr lang="en-US" altLang="zh-TW" dirty="0"/>
              <a:t>	matches any single character.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 of all clients whose streets include the substring ‘Main’ (e.g., Mainroad, Smallmain Road, A Mainroad, …).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STRING PATTERN MATCHING: </a:t>
            </a:r>
            <a:r>
              <a:rPr lang="en-US" altLang="zh-TW" dirty="0">
                <a:solidFill>
                  <a:srgbClr val="B30019"/>
                </a:solidFill>
              </a:rPr>
              <a:t>LIKE OPERATOR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45172" y="4347998"/>
            <a:ext cx="3438441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client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client_street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like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%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Main</a:t>
            </a:r>
            <a:r>
              <a:rPr lang="en-US" altLang="zh-TW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%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415280"/>
            <a:ext cx="7772400" cy="80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</a:rPr>
              <a:t>Pattern matching is </a:t>
            </a:r>
            <a:r>
              <a:rPr lang="en-US" b="1" i="1" dirty="0">
                <a:solidFill>
                  <a:srgbClr val="0000FF"/>
                </a:solidFill>
              </a:rPr>
              <a:t>usually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B30019"/>
                </a:solidFill>
              </a:rPr>
              <a:t>case-sensitive.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44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1371600" y="1222029"/>
            <a:ext cx="7772400" cy="502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487" tIns="44450" rIns="90487" bIns="44450"/>
          <a:lstStyle/>
          <a:p>
            <a:pPr marL="365125" indent="-365125" algn="l">
              <a:spcBef>
                <a:spcPts val="2400"/>
              </a:spcBef>
              <a:buClr>
                <a:schemeClr val="hlink"/>
              </a:buClr>
              <a:buSzPct val="120000"/>
              <a:buFont typeface="Wingdings" pitchFamily="2" charset="2"/>
              <a:buChar char="è"/>
            </a:pPr>
            <a:r>
              <a:rPr lang="en-US" sz="2000" b="1" dirty="0">
                <a:solidFill>
                  <a:srgbClr val="001999"/>
                </a:solidFill>
              </a:rPr>
              <a:t>SQL Structure and Basic Operations</a:t>
            </a:r>
          </a:p>
          <a:p>
            <a:pPr marL="365125" lvl="1" indent="-365125" algn="l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Projection</a:t>
            </a:r>
          </a:p>
          <a:p>
            <a:pPr marL="365125" lvl="1" indent="-365125" algn="l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Selection</a:t>
            </a:r>
          </a:p>
          <a:p>
            <a:pPr marL="365125" lvl="1" indent="-365125" algn="l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Cartesian Product</a:t>
            </a:r>
          </a:p>
          <a:p>
            <a:pPr marL="365125" lvl="1" indent="-365125" algn="l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Natural Join</a:t>
            </a:r>
          </a:p>
          <a:p>
            <a:pPr marL="365125" lvl="1" indent="-365125" algn="l">
              <a:spcBef>
                <a:spcPts val="0"/>
              </a:spcBef>
              <a:buSzPct val="100000"/>
              <a:buFontTx/>
              <a:buChar char="–"/>
            </a:pPr>
            <a:r>
              <a:rPr lang="en-US" sz="1800" b="1" dirty="0">
                <a:solidFill>
                  <a:srgbClr val="000090"/>
                </a:solidFill>
              </a:rPr>
              <a:t>Set Operations</a:t>
            </a:r>
          </a:p>
          <a:p>
            <a:pPr marL="365125" indent="-365125">
              <a:spcBef>
                <a:spcPts val="2400"/>
              </a:spcBef>
              <a:buSzPct val="100000"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5">
                    <a:lumMod val="25000"/>
                  </a:schemeClr>
                </a:solidFill>
              </a:rPr>
              <a:t>Additional SQL Basic Operations</a:t>
            </a:r>
          </a:p>
          <a:p>
            <a:pPr marL="365125" indent="-365125">
              <a:spcBef>
                <a:spcPts val="2400"/>
              </a:spcBef>
              <a:buSzPct val="100000"/>
            </a:pPr>
            <a:r>
              <a:rPr lang="en-US" sz="2000" dirty="0"/>
              <a:t>	Nested Subqueries</a:t>
            </a:r>
          </a:p>
          <a:p>
            <a:pPr marL="365125" indent="-365125">
              <a:spcBef>
                <a:spcPts val="2400"/>
              </a:spcBef>
              <a:buSzPct val="100000"/>
            </a:pPr>
            <a:r>
              <a:rPr lang="en-US" sz="2000" dirty="0"/>
              <a:t>	Aggregate Functions</a:t>
            </a:r>
          </a:p>
          <a:p>
            <a:pPr marL="365125" indent="-365125">
              <a:spcBef>
                <a:spcPts val="2400"/>
              </a:spcBef>
              <a:buSzPct val="100000"/>
            </a:pPr>
            <a:r>
              <a:rPr lang="en-US" sz="2000" dirty="0"/>
              <a:t>	Database Definition</a:t>
            </a:r>
          </a:p>
          <a:p>
            <a:pPr marL="365125" indent="-365125">
              <a:spcBef>
                <a:spcPts val="2400"/>
              </a:spcBef>
              <a:buSzPct val="100000"/>
            </a:pPr>
            <a:r>
              <a:rPr lang="en-US" sz="2000" dirty="0"/>
              <a:t>	Database Modification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166" y="1224858"/>
            <a:ext cx="7772400" cy="5137304"/>
          </a:xfrm>
          <a:solidFill>
            <a:schemeClr val="bg1"/>
          </a:solidFill>
        </p:spPr>
        <p:txBody>
          <a:bodyPr>
            <a:spAutoFit/>
          </a:bodyPr>
          <a:lstStyle/>
          <a:p>
            <a:pPr>
              <a:spcBef>
                <a:spcPts val="2400"/>
              </a:spcBef>
              <a:buFont typeface="Zapf Dingbats" charset="0"/>
              <a:buNone/>
            </a:pPr>
            <a:r>
              <a:rPr lang="en-US" dirty="0"/>
              <a:t>	SQL Structure and Basic Operations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Projection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Selection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Cartesian Product</a:t>
            </a:r>
          </a:p>
          <a:p>
            <a:pPr lvl="1">
              <a:spcBef>
                <a:spcPts val="0"/>
              </a:spcBef>
            </a:pPr>
            <a:r>
              <a:rPr lang="en-US" dirty="0"/>
              <a:t>Natural Join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Set Operations</a:t>
            </a:r>
          </a:p>
          <a:p>
            <a:pPr marL="0" indent="0">
              <a:spcBef>
                <a:spcPts val="2400"/>
              </a:spcBef>
              <a:buSzPct val="100000"/>
              <a:buNone/>
            </a:pPr>
            <a:r>
              <a:rPr lang="en-US" dirty="0"/>
              <a:t>	Additional SQL Basic Operations</a:t>
            </a:r>
          </a:p>
          <a:p>
            <a:pPr marL="0" indent="0">
              <a:spcBef>
                <a:spcPts val="2400"/>
              </a:spcBef>
              <a:buSzPct val="100000"/>
              <a:buNone/>
            </a:pPr>
            <a:r>
              <a:rPr lang="en-US" dirty="0"/>
              <a:t>	Nested Subqueries</a:t>
            </a:r>
          </a:p>
          <a:p>
            <a:pPr marL="0" indent="0">
              <a:spcBef>
                <a:spcPts val="2400"/>
              </a:spcBef>
              <a:buSzPct val="100000"/>
              <a:buNone/>
            </a:pPr>
            <a:r>
              <a:rPr lang="en-US" dirty="0"/>
              <a:t>	Aggregate Functions</a:t>
            </a:r>
          </a:p>
          <a:p>
            <a:pPr marL="0" indent="0">
              <a:spcBef>
                <a:spcPts val="2400"/>
              </a:spcBef>
              <a:buSzPct val="100000"/>
              <a:buNone/>
            </a:pPr>
            <a:r>
              <a:rPr lang="en-US" dirty="0"/>
              <a:t>	Database Definition</a:t>
            </a:r>
          </a:p>
          <a:p>
            <a:pPr marL="0" indent="0">
              <a:spcBef>
                <a:spcPts val="2400"/>
              </a:spcBef>
              <a:buSzPct val="100000"/>
              <a:buNone/>
            </a:pPr>
            <a:r>
              <a:rPr lang="en-US" dirty="0"/>
              <a:t>	Database Modification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(SQL): </a:t>
            </a:r>
            <a:r>
              <a:rPr lang="en-US" dirty="0">
                <a:solidFill>
                  <a:srgbClr val="B30019"/>
                </a:solidFill>
              </a:rPr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587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include the special pattern matching characters in a string, SQL allows the specification of an escape character.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/>
              <a:t>Suppose we want to use backslash (\) as the escape character.</a:t>
            </a:r>
          </a:p>
          <a:p>
            <a:pPr lvl="2" eaLnBrk="1" hangingPunct="1">
              <a:spcBef>
                <a:spcPts val="900"/>
              </a:spcBef>
              <a:tabLst>
                <a:tab pos="3081338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like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20\%%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escape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‘\</a:t>
            </a:r>
            <a:r>
              <a:rPr lang="en-US" dirty="0"/>
              <a:t>	matches all strings beginning with “20%”</a:t>
            </a:r>
          </a:p>
          <a:p>
            <a:pPr lvl="2" eaLnBrk="1" hangingPunct="1">
              <a:spcBef>
                <a:spcPts val="900"/>
              </a:spcBef>
              <a:tabLst>
                <a:tab pos="3081338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like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pair\_%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escape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‘\’</a:t>
            </a:r>
            <a:r>
              <a:rPr lang="en-US" dirty="0"/>
              <a:t>	matches all strings beginning with “pair_”</a:t>
            </a:r>
          </a:p>
          <a:p>
            <a:pPr eaLnBrk="1" hangingPunct="1">
              <a:spcBef>
                <a:spcPts val="4800"/>
              </a:spcBef>
            </a:pPr>
            <a:r>
              <a:rPr lang="en-US" dirty="0"/>
              <a:t>To include a single quote in a string, </a:t>
            </a:r>
            <a:r>
              <a:rPr lang="en-US" dirty="0">
                <a:solidFill>
                  <a:srgbClr val="FF0000"/>
                </a:solidFill>
              </a:rPr>
              <a:t>use two single quotes</a:t>
            </a:r>
            <a:r>
              <a:rPr lang="en-US" dirty="0"/>
              <a:t>.</a:t>
            </a:r>
          </a:p>
          <a:p>
            <a:pPr lvl="2" eaLnBrk="1" hangingPunct="1">
              <a:spcBef>
                <a:spcPts val="900"/>
              </a:spcBef>
              <a:tabLst>
                <a:tab pos="3081338" algn="l"/>
              </a:tabLst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like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</a:rPr>
              <a:t>Toms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''</a:t>
            </a:r>
            <a:r>
              <a:rPr lang="en-US" altLang="zh-TW" dirty="0">
                <a:latin typeface="Arial Narrow"/>
                <a:cs typeface="Arial Narrow"/>
              </a:rPr>
              <a:t>s%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/>
              <a:t>	matches all strings beginning with “Tom’s”</a:t>
            </a:r>
          </a:p>
          <a:p>
            <a:pPr eaLnBrk="1" hangingPunct="1">
              <a:spcBef>
                <a:spcPts val="4800"/>
              </a:spcBef>
            </a:pPr>
            <a:r>
              <a:rPr lang="en-US" altLang="zh-TW" dirty="0"/>
              <a:t>Some systems also provide an operation for specifying patterns similar to that used in Unix regular expressions.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STRING PATTERN MATCHING: </a:t>
            </a:r>
            <a:r>
              <a:rPr lang="en-US" altLang="zh-TW" dirty="0">
                <a:solidFill>
                  <a:srgbClr val="B30019"/>
                </a:solidFill>
              </a:rPr>
              <a:t>LIKE OPERATOR</a:t>
            </a:r>
            <a:r>
              <a:rPr lang="en-US" altLang="zh-TW" dirty="0"/>
              <a:t> </a:t>
            </a:r>
            <a:r>
              <a:rPr lang="en-US" altLang="zh-TW" sz="1400" dirty="0"/>
              <a:t>(cont’d)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49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0" indent="-914400" eaLnBrk="1" hangingPunct="1">
              <a:buNone/>
            </a:pPr>
            <a:r>
              <a:rPr lang="en-US" altLang="zh-TW" b="1">
                <a:solidFill>
                  <a:srgbClr val="B30019"/>
                </a:solidFill>
              </a:rPr>
              <a:t>Query:</a:t>
            </a:r>
            <a:r>
              <a:rPr lang="en-US" altLang="zh-TW"/>
              <a:t>	</a:t>
            </a:r>
            <a:r>
              <a:rPr lang="en-US" altLang="zh-TW">
                <a:solidFill>
                  <a:srgbClr val="000090"/>
                </a:solidFill>
              </a:rPr>
              <a:t>Find, in alphabetic order, the names of all clients having a loan at the Perryridge branch.</a:t>
            </a:r>
            <a:endParaRPr lang="en-US" altLang="zh-TW" dirty="0">
              <a:solidFill>
                <a:srgbClr val="00009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/>
              <a:t>ORDERING RESULT TUPLES:</a:t>
            </a:r>
            <a:br>
              <a:rPr lang="en-US" altLang="zh-TW"/>
            </a:br>
            <a:r>
              <a:rPr lang="en-US" altLang="zh-TW">
                <a:solidFill>
                  <a:srgbClr val="B30019"/>
                </a:solidFill>
              </a:rPr>
              <a:t>ORDER BY CLAUSE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0" y="1993200"/>
            <a:ext cx="4788508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client_name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borrower, </a:t>
            </a:r>
            <a:r>
              <a:rPr lang="en-US" dirty="0">
                <a:latin typeface="Arial Narrow"/>
                <a:cs typeface="Arial Narrow"/>
              </a:rPr>
              <a:t>loan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borrower.loan_number=loan.loan_number</a:t>
            </a:r>
          </a:p>
          <a:p>
            <a:pPr marL="682625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branch_name=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Perryridge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3175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order by</a:t>
            </a:r>
            <a:r>
              <a:rPr lang="en-US" dirty="0">
                <a:latin typeface="Arial Narrow"/>
                <a:cs typeface="Arial Narrow"/>
              </a:rPr>
              <a:t> client_name;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1752" y="2268916"/>
            <a:ext cx="1872043" cy="107721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u="sng" dirty="0">
                <a:solidFill>
                  <a:srgbClr val="FF0000"/>
                </a:solidFill>
              </a:rPr>
              <a:t>Ordering options</a:t>
            </a:r>
          </a:p>
          <a:p>
            <a:pPr marL="452438" indent="-452438"/>
            <a:r>
              <a:rPr lang="en-US" altLang="zh-TW" sz="1600" b="1" dirty="0">
                <a:solidFill>
                  <a:srgbClr val="3319FF"/>
                </a:solidFill>
                <a:latin typeface="Arial Narrow"/>
                <a:cs typeface="Arial Narrow"/>
              </a:rPr>
              <a:t>desc</a:t>
            </a:r>
            <a:r>
              <a:rPr lang="en-US" altLang="zh-TW" sz="1600" dirty="0">
                <a:solidFill>
                  <a:srgbClr val="3319FF"/>
                </a:solidFill>
              </a:rPr>
              <a:t>	</a:t>
            </a:r>
            <a:r>
              <a:rPr lang="en-US" altLang="zh-TW" sz="1600" dirty="0">
                <a:solidFill>
                  <a:srgbClr val="000090"/>
                </a:solidFill>
              </a:rPr>
              <a:t>- descending</a:t>
            </a:r>
          </a:p>
          <a:p>
            <a:pPr marL="452438" indent="-452438"/>
            <a:r>
              <a:rPr lang="en-US" altLang="zh-TW" sz="1600" b="1" dirty="0">
                <a:solidFill>
                  <a:srgbClr val="3319FF"/>
                </a:solidFill>
                <a:latin typeface="Arial Narrow"/>
                <a:cs typeface="Arial Narrow"/>
              </a:rPr>
              <a:t>asc</a:t>
            </a:r>
            <a:r>
              <a:rPr lang="en-US" altLang="zh-TW" sz="1600" dirty="0">
                <a:solidFill>
                  <a:srgbClr val="3319FF"/>
                </a:solidFill>
              </a:rPr>
              <a:t>	</a:t>
            </a:r>
            <a:r>
              <a:rPr lang="en-US" altLang="zh-TW" sz="1600" dirty="0">
                <a:solidFill>
                  <a:srgbClr val="000090"/>
                </a:solidFill>
              </a:rPr>
              <a:t>- ascending</a:t>
            </a:r>
          </a:p>
          <a:p>
            <a:pPr marL="623888"/>
            <a:r>
              <a:rPr lang="en-US" altLang="zh-TW" sz="1600" dirty="0">
                <a:solidFill>
                  <a:srgbClr val="000090"/>
                </a:solidFill>
              </a:rPr>
              <a:t>(default)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881120"/>
            <a:ext cx="7772400" cy="92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/>
            <a:r>
              <a:rPr lang="en-US" altLang="zh-TW" dirty="0"/>
              <a:t>Can sort on multiple attributes.</a:t>
            </a:r>
          </a:p>
          <a:p>
            <a:pPr marL="854075" lvl="1" indent="-488950" eaLnBrk="1" hangingPunct="1">
              <a:buNone/>
            </a:pPr>
            <a:r>
              <a:rPr lang="en-US" altLang="zh-TW" sz="1800" dirty="0"/>
              <a:t>e.g.,</a:t>
            </a:r>
            <a:r>
              <a:rPr lang="en-US" altLang="zh-TW" sz="1800" b="1" dirty="0">
                <a:solidFill>
                  <a:srgbClr val="0000FF"/>
                </a:solidFill>
              </a:rPr>
              <a:t>	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order by</a:t>
            </a:r>
            <a:r>
              <a:rPr lang="en-US" altLang="zh-TW" sz="1800" dirty="0">
                <a:latin typeface="Arial Narrow"/>
                <a:cs typeface="Arial Narrow"/>
              </a:rPr>
              <a:t> client_name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desc</a:t>
            </a:r>
            <a:r>
              <a:rPr lang="en-US" altLang="zh-TW" sz="1800" dirty="0">
                <a:latin typeface="Arial Narrow"/>
                <a:cs typeface="Arial Narrow"/>
              </a:rPr>
              <a:t>, amount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asc</a:t>
            </a:r>
            <a:endParaRPr lang="en-US" altLang="zh-TW" sz="1800" dirty="0">
              <a:latin typeface="Arial Narrow"/>
              <a:cs typeface="Arial Narrow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4967048"/>
            <a:ext cx="7772400" cy="73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Since sorting a large number of tuples may be costly, it is desirable to use an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order by</a:t>
            </a:r>
            <a:r>
              <a:rPr lang="en-US" altLang="zh-TW" b="1" dirty="0">
                <a:solidFill>
                  <a:srgbClr val="B30019"/>
                </a:solidFill>
              </a:rPr>
              <a:t> clause only when necessary.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873"/>
            <a:ext cx="7772400" cy="1470025"/>
          </a:xfrm>
          <a:solidFill>
            <a:srgbClr val="09A580"/>
          </a:solidFill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effectLst/>
              </a:rPr>
              <a:t>To be continued…</a:t>
            </a:r>
            <a:endParaRPr lang="en-GB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6000" dirty="0">
                <a:solidFill>
                  <a:srgbClr val="FF5050"/>
                </a:solidFill>
                <a:latin typeface="Tahoma" pitchFamily="34" charset="0"/>
              </a:rPr>
              <a:t>Structured Query Language 2</a:t>
            </a:r>
          </a:p>
        </p:txBody>
      </p:sp>
    </p:spTree>
    <p:extLst>
      <p:ext uri="{BB962C8B-B14F-4D97-AF65-F5344CB8AC3E}">
        <p14:creationId xmlns:p14="http://schemas.microsoft.com/office/powerpoint/2010/main" val="341892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query language – </a:t>
            </a:r>
            <a:r>
              <a:rPr lang="en-US" dirty="0">
                <a:solidFill>
                  <a:srgbClr val="FF0000"/>
                </a:solidFill>
              </a:rPr>
              <a:t>used in all commercial relational DBMSs</a:t>
            </a:r>
            <a:r>
              <a:rPr lang="en-US" dirty="0"/>
              <a:t>.</a:t>
            </a:r>
          </a:p>
          <a:p>
            <a:r>
              <a:rPr lang="en-US" dirty="0"/>
              <a:t>Commercial relational DBMSs have different features of SQL, but the basic structure is the same.</a:t>
            </a:r>
          </a:p>
          <a:p>
            <a:pPr lvl="1"/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Data </a:t>
            </a:r>
            <a:r>
              <a:rPr lang="en-US"/>
              <a:t>Definition Language (DDL)</a:t>
            </a:r>
            <a:endParaRPr lang="en-US" dirty="0"/>
          </a:p>
          <a:p>
            <a:pPr lvl="1"/>
            <a:r>
              <a:rPr lang="en-US" dirty="0"/>
              <a:t>Integrity Constraint Specification</a:t>
            </a:r>
          </a:p>
          <a:p>
            <a:pPr lvl="1"/>
            <a:r>
              <a:rPr lang="en-US" dirty="0"/>
              <a:t>View Definition</a:t>
            </a:r>
          </a:p>
          <a:p>
            <a:pPr lvl="1"/>
            <a:r>
              <a:rPr lang="en-US" dirty="0"/>
              <a:t>Embedded/Dynamic SQL</a:t>
            </a:r>
          </a:p>
          <a:p>
            <a:pPr lvl="1"/>
            <a:r>
              <a:rPr lang="en-US" dirty="0"/>
              <a:t>Transaction Management</a:t>
            </a:r>
          </a:p>
          <a:p>
            <a:pPr lvl="1"/>
            <a:r>
              <a:rPr lang="en-US" dirty="0"/>
              <a:t>Security Management</a:t>
            </a:r>
          </a:p>
          <a:p>
            <a:pPr marL="1655763" lvl="1" indent="0">
              <a:lnSpc>
                <a:spcPct val="25000"/>
              </a:lnSpc>
              <a:buNone/>
            </a:pPr>
            <a:r>
              <a:rPr lang="en-US" dirty="0"/>
              <a:t>.</a:t>
            </a:r>
          </a:p>
          <a:p>
            <a:pPr marL="1655763" lvl="1" indent="0">
              <a:lnSpc>
                <a:spcPct val="25000"/>
              </a:lnSpc>
              <a:buNone/>
            </a:pPr>
            <a:r>
              <a:rPr lang="en-US" dirty="0"/>
              <a:t>.</a:t>
            </a:r>
          </a:p>
          <a:p>
            <a:pPr marL="1655763" lvl="1" indent="0">
              <a:lnSpc>
                <a:spcPct val="25000"/>
              </a:lnSpc>
              <a:buNone/>
            </a:pP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SQL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85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4880390"/>
            <a:ext cx="7772400" cy="136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en-US" altLang="zh-TW" dirty="0">
                <a:sym typeface="Symbol" pitchFamily="18" charset="2"/>
              </a:rPr>
              <a:t>The result of a SQL query is a relation (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but it may contain duplicates</a:t>
            </a:r>
            <a:r>
              <a:rPr lang="en-US" altLang="zh-TW" dirty="0">
                <a:sym typeface="Symbol" pitchFamily="18" charset="2"/>
              </a:rPr>
              <a:t>).</a:t>
            </a:r>
          </a:p>
          <a:p>
            <a:pPr marL="457200" indent="-457200" algn="ctr" eaLnBrk="1" hangingPunct="1">
              <a:spcBef>
                <a:spcPts val="18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  <a:sym typeface="Symbol" pitchFamily="18" charset="2"/>
              </a:rPr>
              <a:t>SQL queries can be nested.</a:t>
            </a:r>
            <a:endParaRPr lang="en-US" altLang="zh-TW" b="1" dirty="0">
              <a:solidFill>
                <a:srgbClr val="B30019"/>
              </a:solidFill>
            </a:endParaRP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85182" y="3997545"/>
            <a:ext cx="2914258" cy="407839"/>
            <a:chOff x="3114870" y="3926642"/>
            <a:chExt cx="2914258" cy="407839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3114870" y="3926642"/>
              <a:ext cx="291425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803275" lvl="1" indent="-803275" algn="ctr" eaLnBrk="1" hangingPunct="1">
                <a:buNone/>
              </a:pPr>
              <a:r>
                <a:rPr lang="en-US" sz="1800" dirty="0">
                  <a:solidFill>
                    <a:srgbClr val="0000FF"/>
                  </a:solidFill>
                  <a:latin typeface="Arial Narrow" panose="020B0606020202030204" pitchFamily="34" charset="0"/>
                  <a:sym typeface="Symbol" pitchFamily="18" charset="2"/>
                </a:rPr>
                <a:t></a:t>
              </a:r>
              <a:r>
                <a:rPr lang="en-US" altLang="zh-TW" sz="1800" baseline="-25000" dirty="0">
                  <a:latin typeface="Arial Narrow" panose="020B0606020202030204" pitchFamily="34" charset="0"/>
                  <a:sym typeface="Symbol" pitchFamily="18" charset="2"/>
                </a:rPr>
                <a:t>	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(</a:t>
              </a:r>
              <a:r>
                <a:rPr lang="en-US" altLang="zh-TW" sz="1800" dirty="0">
                  <a:solidFill>
                    <a:srgbClr val="0000FF"/>
                  </a:solidFill>
                  <a:latin typeface="Arial Narrow" panose="020B0606020202030204" pitchFamily="34" charset="0"/>
                  <a:sym typeface="Symbol" pitchFamily="18" charset="2"/>
                </a:rPr>
                <a:t></a:t>
              </a:r>
              <a:r>
                <a:rPr lang="en-US" altLang="zh-TW" sz="1800" baseline="-25000" dirty="0">
                  <a:latin typeface="Arial Narrow" panose="020B0606020202030204" pitchFamily="34" charset="0"/>
                  <a:sym typeface="Symbol" pitchFamily="18" charset="2"/>
                </a:rPr>
                <a:t>P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(R</a:t>
              </a:r>
              <a:r>
                <a:rPr lang="en-US" altLang="zh-TW" sz="1800" baseline="-25000" dirty="0">
                  <a:latin typeface="Arial Narrow" panose="020B0606020202030204" pitchFamily="34" charset="0"/>
                  <a:sym typeface="Symbol" pitchFamily="18" charset="2"/>
                </a:rPr>
                <a:t>1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 </a:t>
              </a:r>
              <a:r>
                <a:rPr lang="en-US" sz="1800" dirty="0">
                  <a:solidFill>
                    <a:srgbClr val="0000FF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 R</a:t>
              </a:r>
              <a:r>
                <a:rPr lang="en-US" altLang="zh-TW" sz="1800" baseline="-25000" dirty="0">
                  <a:latin typeface="Arial Narrow" panose="020B0606020202030204" pitchFamily="34" charset="0"/>
                  <a:sym typeface="Symbol" pitchFamily="18" charset="2"/>
                </a:rPr>
                <a:t>2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 </a:t>
              </a:r>
              <a:r>
                <a:rPr lang="en-US" sz="1800" dirty="0">
                  <a:solidFill>
                    <a:srgbClr val="0000FF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 … </a:t>
              </a:r>
              <a:r>
                <a:rPr lang="en-US" sz="1800" dirty="0">
                  <a:solidFill>
                    <a:srgbClr val="0000FF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 R</a:t>
              </a:r>
              <a:r>
                <a:rPr lang="en-US" altLang="zh-TW" sz="1800" baseline="-25000" dirty="0">
                  <a:latin typeface="Arial Narrow" panose="020B0606020202030204" pitchFamily="34" charset="0"/>
                  <a:sym typeface="Symbol" pitchFamily="18" charset="2"/>
                </a:rPr>
                <a:t>m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))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49557" y="4057482"/>
              <a:ext cx="1063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arrow" panose="020B0606020202030204" pitchFamily="34" charset="0"/>
                </a:rPr>
                <a:t>A</a:t>
              </a:r>
              <a:r>
                <a:rPr lang="en-US" sz="1200" baseline="-25000" dirty="0">
                  <a:latin typeface="Arial Narrow" panose="020B0606020202030204" pitchFamily="34" charset="0"/>
                </a:rPr>
                <a:t>1</a:t>
              </a:r>
              <a:r>
                <a:rPr lang="en-US" sz="1200" dirty="0">
                  <a:latin typeface="Arial Narrow" panose="020B0606020202030204" pitchFamily="34" charset="0"/>
                </a:rPr>
                <a:t>, A</a:t>
              </a:r>
              <a:r>
                <a:rPr lang="en-US" sz="1200" baseline="-25000" dirty="0">
                  <a:latin typeface="Arial Narrow" panose="020B0606020202030204" pitchFamily="34" charset="0"/>
                </a:rPr>
                <a:t>2</a:t>
              </a:r>
              <a:r>
                <a:rPr lang="en-US" sz="1200" dirty="0">
                  <a:latin typeface="Arial Narrow" panose="020B0606020202030204" pitchFamily="34" charset="0"/>
                </a:rPr>
                <a:t>, </a:t>
              </a:r>
              <a:r>
                <a:rPr lang="is-IS" sz="1200">
                  <a:latin typeface="Arial Narrow" panose="020B0606020202030204" pitchFamily="34" charset="0"/>
                </a:rPr>
                <a:t>…, A</a:t>
              </a:r>
              <a:r>
                <a:rPr lang="is-IS" sz="1200" baseline="-25000">
                  <a:latin typeface="Arial Narrow" panose="020B0606020202030204" pitchFamily="34" charset="0"/>
                </a:rPr>
                <a:t>n</a:t>
              </a:r>
              <a:endParaRPr lang="en-US" sz="1200" baseline="-25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TW" dirty="0"/>
              <a:t>SQL is based on </a:t>
            </a:r>
            <a:r>
              <a:rPr lang="en-US" altLang="zh-TW" dirty="0">
                <a:solidFill>
                  <a:srgbClr val="FF0000"/>
                </a:solidFill>
              </a:rPr>
              <a:t>set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relational algebra</a:t>
            </a:r>
            <a:r>
              <a:rPr lang="en-US" altLang="zh-TW" dirty="0"/>
              <a:t> operations with certain </a:t>
            </a:r>
            <a:r>
              <a:rPr lang="en-US" altLang="zh-TW" dirty="0">
                <a:solidFill>
                  <a:srgbClr val="0000FF"/>
                </a:solidFill>
              </a:rPr>
              <a:t>modifications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</a:rPr>
              <a:t>enhancements</a:t>
            </a:r>
            <a:r>
              <a:rPr lang="en-US" altLang="zh-TW" dirty="0"/>
              <a:t>.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TW" dirty="0"/>
              <a:t>A SQL query has the form:</a:t>
            </a:r>
            <a:endParaRPr lang="en-US" altLang="zh-TW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BASIC STRUCTURE OF SQL QUERIES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57400" y="2596627"/>
            <a:ext cx="5806441" cy="1013098"/>
            <a:chOff x="1639543" y="2695071"/>
            <a:chExt cx="5806441" cy="1013098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1639543" y="2695071"/>
              <a:ext cx="2009523" cy="1013098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select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A</a:t>
              </a:r>
              <a:r>
                <a:rPr lang="en-US" baseline="-25000" dirty="0">
                  <a:latin typeface="Arial Narrow"/>
                  <a:cs typeface="Arial Narrow"/>
                </a:rPr>
                <a:t>1</a:t>
              </a:r>
              <a:r>
                <a:rPr lang="en-US" dirty="0">
                  <a:latin typeface="Arial Narrow"/>
                  <a:cs typeface="Arial Narrow"/>
                </a:rPr>
                <a:t>, A</a:t>
              </a:r>
              <a:r>
                <a:rPr lang="en-US" baseline="-25000" dirty="0">
                  <a:latin typeface="Arial Narrow"/>
                  <a:cs typeface="Arial Narrow"/>
                </a:rPr>
                <a:t>2</a:t>
              </a:r>
              <a:r>
                <a:rPr lang="en-US" dirty="0">
                  <a:latin typeface="Arial Narrow"/>
                  <a:cs typeface="Arial Narrow"/>
                </a:rPr>
                <a:t>, …, A</a:t>
              </a:r>
              <a:r>
                <a:rPr lang="en-US" baseline="-25000" dirty="0">
                  <a:latin typeface="Arial Narrow"/>
                  <a:cs typeface="Arial Narrow"/>
                </a:rPr>
                <a:t>n</a:t>
              </a:r>
            </a:p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from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R</a:t>
              </a:r>
              <a:r>
                <a:rPr lang="en-US" baseline="-25000" dirty="0">
                  <a:latin typeface="Arial Narrow"/>
                  <a:cs typeface="Arial Narrow"/>
                </a:rPr>
                <a:t>1</a:t>
              </a:r>
              <a:r>
                <a:rPr lang="en-US" dirty="0">
                  <a:latin typeface="Arial Narrow"/>
                  <a:cs typeface="Arial Narrow"/>
                </a:rPr>
                <a:t>, R</a:t>
              </a:r>
              <a:r>
                <a:rPr lang="en-US" baseline="-25000" dirty="0">
                  <a:latin typeface="Arial Narrow"/>
                  <a:cs typeface="Arial Narrow"/>
                </a:rPr>
                <a:t>2</a:t>
              </a:r>
              <a:r>
                <a:rPr lang="en-US" dirty="0">
                  <a:latin typeface="Arial Narrow"/>
                  <a:cs typeface="Arial Narrow"/>
                </a:rPr>
                <a:t>, …, R</a:t>
              </a:r>
              <a:r>
                <a:rPr lang="en-US" baseline="-25000" dirty="0">
                  <a:latin typeface="Arial Narrow"/>
                  <a:cs typeface="Arial Narrow"/>
                </a:rPr>
                <a:t>m</a:t>
              </a:r>
            </a:p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where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P;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4547002" y="2746625"/>
              <a:ext cx="2898982" cy="957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lvl="1" indent="0">
                <a:spcBef>
                  <a:spcPts val="0"/>
                </a:spcBef>
                <a:buNone/>
              </a:pPr>
              <a:r>
                <a:rPr lang="en-US" altLang="zh-TW" sz="1800" dirty="0"/>
                <a:t>A</a:t>
              </a:r>
              <a:r>
                <a:rPr lang="en-US" altLang="zh-TW" sz="1800" baseline="-25000" dirty="0"/>
                <a:t>i</a:t>
              </a:r>
              <a:r>
                <a:rPr lang="en-US" altLang="zh-TW" sz="1800" dirty="0"/>
                <a:t> are </a:t>
              </a:r>
              <a:r>
                <a:rPr lang="en-US" altLang="zh-TW" sz="1800" dirty="0">
                  <a:solidFill>
                    <a:srgbClr val="FF0000"/>
                  </a:solidFill>
                </a:rPr>
                <a:t>attributes</a:t>
              </a:r>
              <a:endParaRPr lang="en-US" sz="1800" dirty="0">
                <a:solidFill>
                  <a:srgbClr val="FF0000"/>
                </a:solidFill>
              </a:endParaRPr>
            </a:p>
            <a:p>
              <a:pPr marL="0" lvl="1" indent="0">
                <a:spcBef>
                  <a:spcPts val="0"/>
                </a:spcBef>
                <a:buNone/>
              </a:pPr>
              <a:r>
                <a:rPr lang="en-US" altLang="zh-TW" sz="1800" dirty="0"/>
                <a:t>R</a:t>
              </a:r>
              <a:r>
                <a:rPr lang="en-US" altLang="zh-TW" sz="1800" baseline="-25000" dirty="0"/>
                <a:t>i</a:t>
              </a:r>
              <a:r>
                <a:rPr lang="en-US" altLang="zh-TW" sz="1800" dirty="0"/>
                <a:t> are </a:t>
              </a:r>
              <a:r>
                <a:rPr lang="en-US" altLang="zh-TW" sz="1800" dirty="0">
                  <a:solidFill>
                    <a:srgbClr val="FF0000"/>
                  </a:solidFill>
                </a:rPr>
                <a:t>relations</a:t>
              </a:r>
              <a:endParaRPr lang="en-US" sz="1800" dirty="0">
                <a:solidFill>
                  <a:srgbClr val="FF0000"/>
                </a:solidFill>
              </a:endParaRPr>
            </a:p>
            <a:p>
              <a:pPr marL="0" lvl="1" indent="0">
                <a:spcBef>
                  <a:spcPts val="0"/>
                </a:spcBef>
                <a:buNone/>
              </a:pPr>
              <a:r>
                <a:rPr lang="en-US" altLang="zh-TW" sz="1800" dirty="0"/>
                <a:t>P is a </a:t>
              </a:r>
              <a:r>
                <a:rPr lang="en-US" altLang="zh-TW" sz="1800" dirty="0">
                  <a:solidFill>
                    <a:srgbClr val="FF0000"/>
                  </a:solidFill>
                </a:rPr>
                <a:t>predicate</a:t>
              </a:r>
              <a:r>
                <a:rPr lang="en-US" altLang="zh-TW" sz="1800" dirty="0"/>
                <a:t> (condition)</a:t>
              </a:r>
              <a:endParaRPr lang="en-US" sz="1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79569" y="2687093"/>
            <a:ext cx="2673598" cy="1689996"/>
            <a:chOff x="1779569" y="2687093"/>
            <a:chExt cx="2673598" cy="1689996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2098040" y="2687093"/>
              <a:ext cx="1925320" cy="27432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098040" y="2992109"/>
              <a:ext cx="1925320" cy="274320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098040" y="3297125"/>
              <a:ext cx="929640" cy="274320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1779569" y="4102769"/>
              <a:ext cx="852719" cy="27432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2636526" y="4068716"/>
              <a:ext cx="272470" cy="274320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2931167" y="4068716"/>
              <a:ext cx="1522000" cy="274320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22" name="Curved Connector 21"/>
            <p:cNvCxnSpPr>
              <a:stCxn id="13" idx="1"/>
              <a:endCxn id="16" idx="1"/>
            </p:cNvCxnSpPr>
            <p:nvPr/>
          </p:nvCxnSpPr>
          <p:spPr bwMode="auto">
            <a:xfrm rot="10800000" flipV="1">
              <a:off x="1779570" y="2824253"/>
              <a:ext cx="318471" cy="1415676"/>
            </a:xfrm>
            <a:prstGeom prst="curvedConnector3">
              <a:avLst>
                <a:gd name="adj1" fmla="val 277058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urved Connector 24"/>
            <p:cNvCxnSpPr>
              <a:stCxn id="14" idx="3"/>
              <a:endCxn id="18" idx="3"/>
            </p:cNvCxnSpPr>
            <p:nvPr/>
          </p:nvCxnSpPr>
          <p:spPr bwMode="auto">
            <a:xfrm>
              <a:off x="4023360" y="3129269"/>
              <a:ext cx="429807" cy="1076607"/>
            </a:xfrm>
            <a:prstGeom prst="curvedConnector3">
              <a:avLst>
                <a:gd name="adj1" fmla="val 193372"/>
              </a:avLst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urved Connector 27"/>
            <p:cNvCxnSpPr>
              <a:stCxn id="15" idx="2"/>
              <a:endCxn id="17" idx="0"/>
            </p:cNvCxnSpPr>
            <p:nvPr/>
          </p:nvCxnSpPr>
          <p:spPr bwMode="auto">
            <a:xfrm rot="16200000" flipH="1">
              <a:off x="2419175" y="3715129"/>
              <a:ext cx="497271" cy="209901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127887" y="3910359"/>
            <a:ext cx="2572925" cy="5822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279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 eaLnBrk="1" hangingPunct="1">
              <a:spcBef>
                <a:spcPts val="2400"/>
              </a:spcBef>
              <a:buNone/>
            </a:pPr>
            <a:r>
              <a:rPr lang="en-US" altLang="zh-TW" sz="1600" b="1" dirty="0">
                <a:solidFill>
                  <a:srgbClr val="B30019"/>
                </a:solidFill>
              </a:rPr>
              <a:t>The equivalent relational algebra expression.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8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89120"/>
          </a:xfrm>
        </p:spPr>
        <p:txBody>
          <a:bodyPr/>
          <a:lstStyle/>
          <a:p>
            <a:pPr marL="1371600" indent="0" eaLnBrk="1" hangingPunct="1">
              <a:spcBef>
                <a:spcPts val="2400"/>
              </a:spcBef>
              <a:buNone/>
            </a:pPr>
            <a:r>
              <a:rPr lang="en-US" b="1" dirty="0">
                <a:latin typeface="Arial Narrow" panose="020B0606020202030204" pitchFamily="34" charset="0"/>
              </a:rPr>
              <a:t>Branch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Arial Narrow" panose="020B0606020202030204" pitchFamily="34" charset="0"/>
              </a:rPr>
              <a:t>branch_name</a:t>
            </a:r>
            <a:r>
              <a:rPr lang="en-US" dirty="0">
                <a:latin typeface="Arial Narrow" panose="020B0606020202030204" pitchFamily="34" charset="0"/>
              </a:rPr>
              <a:t>, branch_city, assets)</a:t>
            </a:r>
          </a:p>
          <a:p>
            <a:pPr marL="1371600" indent="0" eaLnBrk="1" hangingPunct="1">
              <a:spcBef>
                <a:spcPts val="2400"/>
              </a:spcBef>
              <a:buNone/>
            </a:pPr>
            <a:r>
              <a:rPr lang="en-US" b="1" dirty="0">
                <a:latin typeface="Arial Narrow" panose="020B0606020202030204" pitchFamily="34" charset="0"/>
              </a:rPr>
              <a:t>Client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Arial Narrow" panose="020B0606020202030204" pitchFamily="34" charset="0"/>
              </a:rPr>
              <a:t>client_name</a:t>
            </a:r>
            <a:r>
              <a:rPr lang="en-US" dirty="0">
                <a:latin typeface="Arial Narrow" panose="020B0606020202030204" pitchFamily="34" charset="0"/>
              </a:rPr>
              <a:t>, client_street, client_city)</a:t>
            </a:r>
          </a:p>
          <a:p>
            <a:pPr marL="1371600" indent="0" eaLnBrk="1" hangingPunct="1">
              <a:spcBef>
                <a:spcPts val="2400"/>
              </a:spcBef>
              <a:buNone/>
            </a:pPr>
            <a:r>
              <a:rPr lang="en-US" b="1" dirty="0">
                <a:latin typeface="Arial Narrow" panose="020B0606020202030204" pitchFamily="34" charset="0"/>
              </a:rPr>
              <a:t>Loan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Arial Narrow" panose="020B0606020202030204" pitchFamily="34" charset="0"/>
              </a:rPr>
              <a:t>loan_number</a:t>
            </a:r>
            <a:r>
              <a:rPr lang="en-US" dirty="0">
                <a:latin typeface="Arial Narrow" panose="020B0606020202030204" pitchFamily="34" charset="0"/>
              </a:rPr>
              <a:t>, amount, </a:t>
            </a:r>
            <a:r>
              <a:rPr lang="en-US" i="1" dirty="0">
                <a:solidFill>
                  <a:srgbClr val="0000FF"/>
                </a:solidFill>
                <a:latin typeface="Arial Narrow" panose="020B0606020202030204" pitchFamily="34" charset="0"/>
              </a:rPr>
              <a:t>branch_name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pPr marL="1371600" indent="0" eaLnBrk="1" hangingPunct="1">
              <a:spcBef>
                <a:spcPts val="2400"/>
              </a:spcBef>
              <a:buNone/>
            </a:pPr>
            <a:r>
              <a:rPr lang="en-US" altLang="zh-TW" b="1" dirty="0">
                <a:latin typeface="Arial Narrow" panose="020B0606020202030204" pitchFamily="34" charset="0"/>
              </a:rPr>
              <a:t>Account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Arial Narrow" panose="020B0606020202030204" pitchFamily="34" charset="0"/>
              </a:rPr>
              <a:t>account_number</a:t>
            </a:r>
            <a:r>
              <a:rPr lang="en-US" dirty="0">
                <a:latin typeface="Arial Narrow" panose="020B0606020202030204" pitchFamily="34" charset="0"/>
              </a:rPr>
              <a:t>, balance, </a:t>
            </a:r>
            <a:r>
              <a:rPr lang="en-US" i="1" dirty="0">
                <a:solidFill>
                  <a:srgbClr val="0000FF"/>
                </a:solidFill>
                <a:latin typeface="Arial Narrow" panose="020B0606020202030204" pitchFamily="34" charset="0"/>
              </a:rPr>
              <a:t>branch_name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pPr marL="1371600" indent="0" eaLnBrk="1" hangingPunct="1">
              <a:spcBef>
                <a:spcPts val="2400"/>
              </a:spcBef>
              <a:buNone/>
            </a:pPr>
            <a:r>
              <a:rPr lang="en-US" b="1" dirty="0">
                <a:latin typeface="Arial Narrow" panose="020B0606020202030204" pitchFamily="34" charset="0"/>
              </a:rPr>
              <a:t>Borrower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i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client_name</a:t>
            </a:r>
            <a:r>
              <a:rPr lang="en-US" u="sng" dirty="0">
                <a:solidFill>
                  <a:srgbClr val="FF0000"/>
                </a:solidFill>
                <a:latin typeface="Arial Narrow" panose="020B0606020202030204" pitchFamily="34" charset="0"/>
              </a:rPr>
              <a:t>, </a:t>
            </a:r>
            <a:r>
              <a:rPr lang="en-US" i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loan_number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pPr marL="1371600" indent="0" eaLnBrk="1" hangingPunct="1">
              <a:spcBef>
                <a:spcPts val="2400"/>
              </a:spcBef>
              <a:buNone/>
            </a:pPr>
            <a:r>
              <a:rPr lang="en-US" b="1" dirty="0">
                <a:latin typeface="Arial Narrow" panose="020B0606020202030204" pitchFamily="34" charset="0"/>
              </a:rPr>
              <a:t>Depositor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i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client_name</a:t>
            </a:r>
            <a:r>
              <a:rPr lang="en-US" u="sng" dirty="0">
                <a:solidFill>
                  <a:srgbClr val="FF0000"/>
                </a:solidFill>
                <a:latin typeface="Arial Narrow" panose="020B0606020202030204" pitchFamily="34" charset="0"/>
              </a:rPr>
              <a:t>, </a:t>
            </a:r>
            <a:r>
              <a:rPr lang="en-US" i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account_number</a:t>
            </a:r>
            <a:r>
              <a:rPr lang="en-US" dirty="0">
                <a:latin typeface="Arial Narrow" panose="020B0606020202030204" pitchFamily="34" charset="0"/>
              </a:rPr>
              <a:t>)</a:t>
            </a:r>
            <a:endParaRPr lang="en-US" altLang="zh-TW" dirty="0">
              <a:latin typeface="Arial Narrow" panose="020B06060202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EXAMPLE BANK RELATIONAL SCHEMA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86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clause corresponds to the relational algebra </a:t>
            </a:r>
            <a:r>
              <a:rPr lang="en-US" altLang="zh-TW" dirty="0">
                <a:solidFill>
                  <a:srgbClr val="FF0000"/>
                </a:solidFill>
              </a:rPr>
              <a:t>projection</a:t>
            </a:r>
            <a:r>
              <a:rPr lang="en-US" altLang="zh-TW" dirty="0"/>
              <a:t> operation.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names of all branches in the Loan relation.</a:t>
            </a:r>
            <a:endParaRPr lang="en-US" altLang="zh-TW" dirty="0">
              <a:solidFill>
                <a:srgbClr val="000090"/>
              </a:solidFill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PROJECTION: </a:t>
            </a:r>
            <a:r>
              <a:rPr lang="en-US" altLang="zh-TW" dirty="0">
                <a:solidFill>
                  <a:srgbClr val="B30019"/>
                </a:solidFill>
              </a:rPr>
              <a:t>SELECT CLAUSE</a:t>
            </a:r>
            <a:endParaRPr lang="en-US" dirty="0">
              <a:solidFill>
                <a:srgbClr val="B30019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527479"/>
            <a:ext cx="4630418" cy="705321"/>
            <a:chOff x="1371600" y="3220612"/>
            <a:chExt cx="4630418" cy="705321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1371600" y="3220612"/>
              <a:ext cx="2165403" cy="705321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select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branch_name</a:t>
              </a:r>
            </a:p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from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loan;</a:t>
              </a:r>
              <a:endParaRPr lang="en-US" baseline="-25000" dirty="0">
                <a:latin typeface="Arial Narrow"/>
                <a:cs typeface="Arial Narrow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75263" y="3350134"/>
              <a:ext cx="1726755" cy="44627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  <a:latin typeface="Arial Narrow" panose="020B0606020202030204" pitchFamily="34" charset="0"/>
                  <a:sym typeface="Symbol" pitchFamily="18" charset="2"/>
                </a:rPr>
                <a:t></a:t>
              </a:r>
              <a:r>
                <a:rPr lang="en-US" altLang="zh-TW" sz="2000" baseline="-25000" dirty="0">
                  <a:latin typeface="Arial Narrow" panose="020B0606020202030204" pitchFamily="34" charset="0"/>
                  <a:sym typeface="Symbol" pitchFamily="18" charset="2"/>
                </a:rPr>
                <a:t>branch_name</a:t>
              </a:r>
              <a:r>
                <a:rPr lang="en-US" altLang="zh-TW" sz="2000" dirty="0">
                  <a:latin typeface="Arial Narrow" panose="020B0606020202030204" pitchFamily="34" charset="0"/>
                  <a:sym typeface="Symbol" pitchFamily="18" charset="2"/>
                </a:rPr>
                <a:t>(loan)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3932" y="3342440"/>
              <a:ext cx="364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=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3507251"/>
            <a:ext cx="7772400" cy="4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en-US" altLang="zh-TW" dirty="0">
                <a:sym typeface="Symbol" pitchFamily="18" charset="2"/>
              </a:rPr>
              <a:t>An asterisk 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*</a:t>
            </a:r>
            <a:r>
              <a:rPr lang="en-US" altLang="zh-TW" dirty="0">
                <a:sym typeface="Symbol" pitchFamily="18" charset="2"/>
              </a:rPr>
              <a:t>) in 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3319FF"/>
                </a:solidFill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clause denotes “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all attributes</a:t>
            </a:r>
            <a:r>
              <a:rPr lang="en-US" altLang="zh-TW" dirty="0">
                <a:sym typeface="Symbol" pitchFamily="18" charset="2"/>
              </a:rPr>
              <a:t>”.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057400" y="4998735"/>
            <a:ext cx="501921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760" lvl="1" indent="-365760" algn="ctr" eaLnBrk="1" hangingPunct="1">
              <a:spcBef>
                <a:spcPts val="24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sz="1800" b="1" dirty="0">
                <a:solidFill>
                  <a:srgbClr val="B30019"/>
                </a:solidFill>
              </a:rPr>
              <a:t>Attributes used in a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altLang="zh-TW" sz="1800" b="1" dirty="0">
                <a:solidFill>
                  <a:srgbClr val="B30019"/>
                </a:solidFill>
              </a:rPr>
              <a:t> clause </a:t>
            </a:r>
            <a:r>
              <a:rPr lang="en-US" altLang="zh-TW" sz="1800" b="1" i="1" u="sng" dirty="0">
                <a:solidFill>
                  <a:srgbClr val="FF0000"/>
                </a:solidFill>
              </a:rPr>
              <a:t>must</a:t>
            </a:r>
            <a:r>
              <a:rPr lang="en-US" altLang="zh-TW" sz="1800" b="1" dirty="0">
                <a:solidFill>
                  <a:srgbClr val="B30019"/>
                </a:solidFill>
              </a:rPr>
              <a:t> be defined in the relations in the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altLang="zh-TW" sz="1800" b="1" dirty="0">
                <a:solidFill>
                  <a:srgbClr val="B30019"/>
                </a:solidFill>
              </a:rPr>
              <a:t> clause.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821679" y="5824877"/>
            <a:ext cx="75006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 eaLnBrk="1" hangingPunct="1">
              <a:spcBef>
                <a:spcPts val="24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SQL </a:t>
            </a:r>
            <a:r>
              <a:rPr lang="en-US" altLang="zh-TW" b="1" i="1" u="sng" dirty="0">
                <a:solidFill>
                  <a:srgbClr val="FF0000"/>
                </a:solidFill>
              </a:rPr>
              <a:t>does not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B30019"/>
                </a:solidFill>
              </a:rPr>
              <a:t>remove duplicates in the result by default.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57400" y="4093938"/>
            <a:ext cx="6210728" cy="705321"/>
            <a:chOff x="2057400" y="4202098"/>
            <a:chExt cx="6210728" cy="705321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2057400" y="4202098"/>
              <a:ext cx="1192348" cy="705321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select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b="1" dirty="0">
                  <a:solidFill>
                    <a:srgbClr val="3319FF"/>
                  </a:solidFill>
                  <a:latin typeface="Arial Narrow"/>
                  <a:cs typeface="Arial Narrow"/>
                </a:rPr>
                <a:t>*</a:t>
              </a:r>
            </a:p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from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loan;</a:t>
              </a:r>
              <a:endParaRPr lang="en-US" baseline="-25000" dirty="0">
                <a:latin typeface="Arial Narrow"/>
                <a:cs typeface="Arial Narrow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3996190" y="4202098"/>
              <a:ext cx="4271938" cy="705321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select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loan_number, amount, branch_name</a:t>
              </a:r>
            </a:p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from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loan;</a:t>
              </a:r>
              <a:endParaRPr lang="en-US" baseline="-25000" dirty="0">
                <a:latin typeface="Arial Narrow"/>
                <a:cs typeface="Arial Narro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0767" y="4323926"/>
              <a:ext cx="364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=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93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keyword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altLang="zh-TW" dirty="0"/>
              <a:t> forces the </a:t>
            </a:r>
            <a:r>
              <a:rPr lang="en-US" altLang="zh-TW" dirty="0">
                <a:solidFill>
                  <a:srgbClr val="FF0000"/>
                </a:solidFill>
              </a:rPr>
              <a:t>removal of duplicates</a:t>
            </a:r>
            <a:r>
              <a:rPr lang="en-US" altLang="zh-TW" dirty="0"/>
              <a:t>.</a:t>
            </a:r>
            <a:endParaRPr lang="en-US" altLang="zh-TW" dirty="0">
              <a:solidFill>
                <a:srgbClr val="FF0000"/>
              </a:solidFill>
            </a:endParaRP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the names of all branches in the Loan relation without duplicates.</a:t>
            </a:r>
            <a:endParaRPr lang="en-US" altLang="zh-TW" sz="1800" dirty="0">
              <a:solidFill>
                <a:srgbClr val="00009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PROJECTION: </a:t>
            </a:r>
            <a:r>
              <a:rPr lang="en-US" altLang="zh-TW" dirty="0">
                <a:solidFill>
                  <a:srgbClr val="B30019"/>
                </a:solidFill>
              </a:rPr>
              <a:t>DUPLICATE REMOVAL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588306" y="2563625"/>
            <a:ext cx="2378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1800" b="1" i="1" dirty="0">
                <a:solidFill>
                  <a:srgbClr val="FF0000"/>
                </a:solidFill>
                <a:latin typeface="Tahoma" pitchFamily="34" charset="0"/>
              </a:rPr>
              <a:t>force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latin typeface="Tahoma" pitchFamily="34" charset="0"/>
              </a:rPr>
              <a:t>DBMS to remove duplicates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7400" y="2531640"/>
            <a:ext cx="2971789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branch_name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loan;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486937"/>
            <a:ext cx="7955280" cy="41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dirty="0"/>
              <a:t>The keyword </a:t>
            </a:r>
            <a:r>
              <a:rPr lang="en-US" altLang="zh-TW" b="1" dirty="0">
                <a:solidFill>
                  <a:srgbClr val="3319FF"/>
                </a:solidFill>
              </a:rPr>
              <a:t>all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specifies that </a:t>
            </a:r>
            <a:r>
              <a:rPr lang="en-US" altLang="zh-TW" dirty="0">
                <a:solidFill>
                  <a:srgbClr val="FF0000"/>
                </a:solidFill>
              </a:rPr>
              <a:t>duplicates </a:t>
            </a:r>
            <a:r>
              <a:rPr lang="en-US" altLang="zh-TW" i="1" u="sng" dirty="0">
                <a:solidFill>
                  <a:srgbClr val="FF0000"/>
                </a:solidFill>
              </a:rPr>
              <a:t>should not</a:t>
            </a:r>
            <a:r>
              <a:rPr lang="en-US" altLang="zh-TW" dirty="0">
                <a:solidFill>
                  <a:srgbClr val="FF0000"/>
                </a:solidFill>
              </a:rPr>
              <a:t> be removed</a:t>
            </a:r>
            <a:r>
              <a:rPr lang="en-US" altLang="zh-TW" dirty="0"/>
              <a:t>.</a:t>
            </a:r>
            <a:endParaRPr lang="en-US" altLang="zh-TW" sz="1800" dirty="0"/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 bwMode="auto">
          <a:xfrm flipV="1">
            <a:off x="5029189" y="2884300"/>
            <a:ext cx="5591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oup 8"/>
          <p:cNvGrpSpPr/>
          <p:nvPr/>
        </p:nvGrpSpPr>
        <p:grpSpPr>
          <a:xfrm>
            <a:off x="2057400" y="3883809"/>
            <a:ext cx="6051531" cy="923330"/>
            <a:chOff x="2057400" y="4290209"/>
            <a:chExt cx="6051531" cy="923330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5588306" y="4290209"/>
              <a:ext cx="252062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sz="1800" b="1" i="1" dirty="0">
                  <a:solidFill>
                    <a:srgbClr val="FF0000"/>
                  </a:solidFill>
                  <a:latin typeface="Tahoma" pitchFamily="34" charset="0"/>
                </a:rPr>
                <a:t>force</a:t>
              </a:r>
              <a:r>
                <a:rPr lang="en-US" sz="1800" dirty="0">
                  <a:solidFill>
                    <a:srgbClr val="FF0000"/>
                  </a:solidFill>
                  <a:latin typeface="Tahoma" pitchFamily="34" charset="0"/>
                </a:rPr>
                <a:t> </a:t>
              </a:r>
              <a:r>
                <a:rPr lang="en-US" sz="1800" dirty="0">
                  <a:latin typeface="Tahoma" pitchFamily="34" charset="0"/>
                </a:rPr>
                <a:t>the</a:t>
              </a:r>
              <a:r>
                <a:rPr lang="en-US" sz="1800" dirty="0"/>
                <a:t> </a:t>
              </a:r>
              <a:r>
                <a:rPr lang="en-US" sz="1800" dirty="0">
                  <a:latin typeface="Tahoma" pitchFamily="34" charset="0"/>
                </a:rPr>
                <a:t>DBMS </a:t>
              </a:r>
              <a:r>
                <a:rPr lang="en-US" sz="1800" i="1" u="sng" dirty="0">
                  <a:solidFill>
                    <a:srgbClr val="FF0000"/>
                  </a:solidFill>
                  <a:latin typeface="Tahoma" pitchFamily="34" charset="0"/>
                </a:rPr>
                <a:t>not</a:t>
              </a:r>
              <a:r>
                <a:rPr lang="en-US" sz="1800" dirty="0">
                  <a:solidFill>
                    <a:srgbClr val="FF0000"/>
                  </a:solidFill>
                  <a:latin typeface="Tahoma" pitchFamily="34" charset="0"/>
                </a:rPr>
                <a:t> </a:t>
              </a:r>
              <a:r>
                <a:rPr lang="en-US" sz="1800" dirty="0">
                  <a:latin typeface="Tahoma" pitchFamily="34" charset="0"/>
                </a:rPr>
                <a:t>to remove duplicates (same as omitting </a:t>
              </a:r>
              <a:r>
                <a:rPr lang="en-US" sz="1800" b="1" dirty="0">
                  <a:solidFill>
                    <a:srgbClr val="3319FF"/>
                  </a:solidFill>
                  <a:latin typeface="Arial Narrow" panose="020B0606020202030204" pitchFamily="34" charset="0"/>
                </a:rPr>
                <a:t>all</a:t>
              </a:r>
              <a:r>
                <a:rPr lang="en-US" sz="1800" dirty="0">
                  <a:latin typeface="Tahoma" pitchFamily="34" charset="0"/>
                </a:rPr>
                <a:t>)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2057400" y="4399214"/>
              <a:ext cx="2457826" cy="705321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select all </a:t>
              </a:r>
              <a:r>
                <a:rPr lang="en-US" dirty="0">
                  <a:latin typeface="Arial Narrow"/>
                  <a:cs typeface="Arial Narrow"/>
                </a:rPr>
                <a:t>branch_name</a:t>
              </a:r>
            </a:p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b="1" dirty="0">
                  <a:solidFill>
                    <a:srgbClr val="0000FF"/>
                  </a:solidFill>
                  <a:latin typeface="Arial Narrow"/>
                  <a:cs typeface="Arial Narrow"/>
                </a:rPr>
                <a:t>from</a:t>
              </a:r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dirty="0">
                  <a:latin typeface="Arial Narrow"/>
                  <a:cs typeface="Arial Narrow"/>
                </a:rPr>
                <a:t>loan;</a:t>
              </a:r>
              <a:endParaRPr lang="en-US" baseline="-25000" dirty="0">
                <a:latin typeface="Arial Narrow"/>
                <a:cs typeface="Arial Narrow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5" idx="1"/>
            </p:cNvCxnSpPr>
            <p:nvPr/>
          </p:nvCxnSpPr>
          <p:spPr bwMode="auto">
            <a:xfrm flipV="1">
              <a:off x="4515226" y="4751874"/>
              <a:ext cx="1073080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28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 can contain arithmetic expressions involving the operators 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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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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</a:t>
            </a:r>
            <a:r>
              <a:rPr lang="en-US" altLang="zh-TW" dirty="0">
                <a:sym typeface="Symbol" pitchFamily="18" charset="2"/>
              </a:rPr>
              <a:t> that can operate on constants or attributes of tuples.</a:t>
            </a:r>
          </a:p>
          <a:p>
            <a:pPr eaLnBrk="1" hangingPunct="1"/>
            <a:r>
              <a:rPr lang="en-US" altLang="zh-TW" dirty="0">
                <a:sym typeface="Symbol" pitchFamily="18" charset="2"/>
              </a:rPr>
              <a:t>The query:</a:t>
            </a: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PROJECTION: </a:t>
            </a:r>
            <a:r>
              <a:rPr lang="en-US" altLang="zh-TW" dirty="0">
                <a:solidFill>
                  <a:srgbClr val="B30019"/>
                </a:solidFill>
              </a:rPr>
              <a:t>ARITHMETIC OPERATIONS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1" y="3111068"/>
            <a:ext cx="4747115" cy="70532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branch_name, loan_number, amount*100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loan;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453079" y="3165892"/>
            <a:ext cx="1253928" cy="30342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881120"/>
            <a:ext cx="7772400" cy="233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indent="0" eaLnBrk="1" hangingPunct="1">
              <a:buNone/>
            </a:pPr>
            <a:r>
              <a:rPr lang="en-US" altLang="zh-TW" dirty="0">
                <a:sym typeface="Symbol" pitchFamily="18" charset="2"/>
              </a:rPr>
              <a:t>returns a relation which is the same as the </a:t>
            </a:r>
            <a:r>
              <a:rPr lang="en-US" altLang="zh-TW" b="1" dirty="0">
                <a:solidFill>
                  <a:srgbClr val="3319FF"/>
                </a:solidFill>
                <a:latin typeface="Arial Narrow" panose="020B0606020202030204" pitchFamily="34" charset="0"/>
                <a:sym typeface="Symbol" pitchFamily="18" charset="2"/>
              </a:rPr>
              <a:t>loan</a:t>
            </a:r>
            <a:r>
              <a:rPr lang="en-US" altLang="zh-TW" dirty="0">
                <a:solidFill>
                  <a:srgbClr val="3319FF"/>
                </a:solidFill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relation, except that the attribute </a:t>
            </a:r>
            <a:r>
              <a:rPr lang="en-US" altLang="zh-TW" dirty="0">
                <a:solidFill>
                  <a:srgbClr val="3319FF"/>
                </a:solidFill>
                <a:latin typeface="Arial Narrow" panose="020B0606020202030204" pitchFamily="34" charset="0"/>
                <a:sym typeface="Symbol" pitchFamily="18" charset="2"/>
              </a:rPr>
              <a:t>amount</a:t>
            </a:r>
            <a:r>
              <a:rPr lang="en-US" altLang="zh-TW" dirty="0">
                <a:solidFill>
                  <a:srgbClr val="3319FF"/>
                </a:solidFill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is multiplied by 100.</a:t>
            </a: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34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608578" y="5312765"/>
            <a:ext cx="5926844" cy="90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algn="ctr" eaLnBrk="1" hangingPunct="1">
              <a:spcBef>
                <a:spcPts val="24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</a:rPr>
              <a:t>Attributes used in a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altLang="zh-TW" b="1" dirty="0">
                <a:solidFill>
                  <a:srgbClr val="B30019"/>
                </a:solidFill>
              </a:rPr>
              <a:t> clause </a:t>
            </a:r>
            <a:r>
              <a:rPr lang="en-US" altLang="zh-TW" b="1" i="1" u="sng" dirty="0">
                <a:solidFill>
                  <a:srgbClr val="FF0000"/>
                </a:solidFill>
              </a:rPr>
              <a:t>must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B30019"/>
                </a:solidFill>
              </a:rPr>
              <a:t>be defined in the relations in the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altLang="zh-TW" b="1" dirty="0">
                <a:solidFill>
                  <a:srgbClr val="B30019"/>
                </a:solidFill>
              </a:rPr>
              <a:t> clause.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 corresponds to the relational algebra </a:t>
            </a:r>
            <a:r>
              <a:rPr lang="en-US" altLang="zh-TW" dirty="0">
                <a:solidFill>
                  <a:srgbClr val="FF0000"/>
                </a:solidFill>
              </a:rPr>
              <a:t>selection predicate</a:t>
            </a:r>
            <a:r>
              <a:rPr lang="en-US" altLang="zh-TW" dirty="0"/>
              <a:t> and specifies conditions that tuples in the relations in the </a:t>
            </a: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</a:rPr>
              <a:t>from</a:t>
            </a:r>
            <a:r>
              <a:rPr lang="en-US" altLang="zh-TW" dirty="0">
                <a:solidFill>
                  <a:srgbClr val="3319FF"/>
                </a:solidFill>
              </a:rPr>
              <a:t> </a:t>
            </a:r>
            <a:r>
              <a:rPr lang="en-US" altLang="zh-TW" dirty="0"/>
              <a:t>clause must satisfy.</a:t>
            </a:r>
          </a:p>
          <a:p>
            <a:pPr marL="1280160" indent="-914400" eaLnBrk="1" hangingPunct="1">
              <a:spcBef>
                <a:spcPts val="1800"/>
              </a:spcBef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Query: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000090"/>
                </a:solidFill>
              </a:rPr>
              <a:t>Find all loan numbers for loans made at the Perryridge branch with loan amounts greater than $1200.</a:t>
            </a:r>
            <a:br>
              <a:rPr lang="en-US" altLang="zh-TW" dirty="0">
                <a:solidFill>
                  <a:srgbClr val="000090"/>
                </a:solidFill>
              </a:rPr>
            </a:br>
            <a:r>
              <a:rPr lang="en-US" altLang="zh-TW" dirty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SELECTION: </a:t>
            </a:r>
            <a:r>
              <a:rPr lang="en-US" altLang="zh-TW" dirty="0">
                <a:solidFill>
                  <a:srgbClr val="B30019"/>
                </a:solidFill>
              </a:rPr>
              <a:t>WHERE CLAUSE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57400" y="3140745"/>
            <a:ext cx="5192198" cy="10130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loan_number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loan</a:t>
            </a:r>
            <a:endParaRPr lang="en-US" baseline="-25000" dirty="0">
              <a:latin typeface="Arial Narrow"/>
              <a:cs typeface="Arial Narrow"/>
            </a:endParaRPr>
          </a:p>
          <a:p>
            <a:pPr marL="685800" indent="-68580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branch_name=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Perryridge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latin typeface="Arial Narrow"/>
                <a:cs typeface="Arial Narrow"/>
              </a:rPr>
              <a:t> amount&gt;1200;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079329" y="3812207"/>
            <a:ext cx="5064227" cy="30342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3392" y="4511381"/>
            <a:ext cx="4636206" cy="44627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none" bIns="91440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</a:t>
            </a:r>
            <a:r>
              <a:rPr lang="en-US" altLang="zh-TW" sz="2000" baseline="-25000" dirty="0">
                <a:latin typeface="Arial Narrow" panose="020B0606020202030204" pitchFamily="34" charset="0"/>
                <a:sym typeface="Symbol" pitchFamily="18" charset="2"/>
              </a:rPr>
              <a:t>loan_number </a:t>
            </a:r>
            <a:r>
              <a:rPr lang="en-US" altLang="zh-TW" sz="2000" dirty="0">
                <a:latin typeface="Arial Narrow" panose="020B0606020202030204" pitchFamily="34" charset="0"/>
                <a:sym typeface="Symbol" pitchFamily="18" charset="2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 panose="020B0606020202030204" pitchFamily="34" charset="0"/>
                <a:cs typeface="Arial Narrow"/>
              </a:rPr>
              <a:t>branch_name=</a:t>
            </a:r>
            <a:r>
              <a:rPr lang="mr-IN" sz="2000" baseline="-25000" dirty="0">
                <a:solidFill>
                  <a:schemeClr val="tx2"/>
                </a:solidFill>
                <a:latin typeface="Arial Narrow" panose="020B0606020202030204" pitchFamily="34" charset="0"/>
                <a:cs typeface="Arial Narrow"/>
              </a:rPr>
              <a:t>'</a:t>
            </a:r>
            <a:r>
              <a:rPr lang="en-US" sz="2000" baseline="-25000" dirty="0">
                <a:latin typeface="Arial Narrow" panose="020B0606020202030204" pitchFamily="34" charset="0"/>
                <a:cs typeface="Arial Narrow"/>
              </a:rPr>
              <a:t>Perryridge</a:t>
            </a:r>
            <a:r>
              <a:rPr lang="mr-IN" sz="2000" baseline="-25000" dirty="0">
                <a:solidFill>
                  <a:schemeClr val="tx2"/>
                </a:solidFill>
                <a:latin typeface="Arial Narrow" panose="020B0606020202030204" pitchFamily="34" charset="0"/>
                <a:cs typeface="Arial Narrow"/>
              </a:rPr>
              <a:t>'</a:t>
            </a:r>
            <a:r>
              <a:rPr lang="en-GB" sz="2000" baseline="-25000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</a:t>
            </a:r>
            <a:r>
              <a:rPr lang="en-US" sz="2000" baseline="-25000" dirty="0">
                <a:latin typeface="Arial Narrow" panose="020B0606020202030204" pitchFamily="34" charset="0"/>
                <a:cs typeface="Arial Narrow"/>
              </a:rPr>
              <a:t>amount&gt;1200</a:t>
            </a:r>
            <a:r>
              <a:rPr lang="en-US" altLang="zh-TW" sz="2000" dirty="0">
                <a:latin typeface="Arial Narrow" panose="020B0606020202030204" pitchFamily="34" charset="0"/>
                <a:sym typeface="Symbol" pitchFamily="18" charset="2"/>
              </a:rPr>
              <a:t>(loan))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9329" y="4503687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1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untitled 3">
  <a:themeElements>
    <a:clrScheme name="Custom 12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02060"/>
      </a:hlink>
      <a:folHlink>
        <a:srgbClr val="CECECE"/>
      </a:folHlink>
    </a:clrScheme>
    <a:fontScheme name="untitled 3">
      <a:majorFont>
        <a:latin typeface="Signboard Regular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3319FF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untitled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 3400 HD:Office Tools:Microsoft Office 4.2.1b:Microsoft PowerPoint 4:</Template>
  <TotalTime>24562</TotalTime>
  <Pages>70</Pages>
  <Words>1955</Words>
  <Application>Microsoft Office PowerPoint</Application>
  <PresentationFormat>On-screen Show (4:3)</PresentationFormat>
  <Paragraphs>246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45" baseType="lpstr">
      <vt:lpstr>ＭＳ Ｐゴシック</vt:lpstr>
      <vt:lpstr>新細明體</vt:lpstr>
      <vt:lpstr>Arial</vt:lpstr>
      <vt:lpstr>Arial Narrow</vt:lpstr>
      <vt:lpstr>Calibri</vt:lpstr>
      <vt:lpstr>Calibri Light</vt:lpstr>
      <vt:lpstr>Courier New</vt:lpstr>
      <vt:lpstr>Helvetica</vt:lpstr>
      <vt:lpstr>MS Reference Sans Serif</vt:lpstr>
      <vt:lpstr>Signboard Regular</vt:lpstr>
      <vt:lpstr>Symbol</vt:lpstr>
      <vt:lpstr>Tahoma</vt:lpstr>
      <vt:lpstr>Times</vt:lpstr>
      <vt:lpstr>Times New Roman</vt:lpstr>
      <vt:lpstr>Trebuchet MS</vt:lpstr>
      <vt:lpstr>Wingdings</vt:lpstr>
      <vt:lpstr>Zapf Dingbats</vt:lpstr>
      <vt:lpstr>untitled 3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STRUCTURED QUERY LANGUAGE (SQL): OUTLINE</vt:lpstr>
      <vt:lpstr>SQL OVERVIEW</vt:lpstr>
      <vt:lpstr>BASIC STRUCTURE OF SQL QUERIES</vt:lpstr>
      <vt:lpstr>EXAMPLE BANK RELATIONAL SCHEMA</vt:lpstr>
      <vt:lpstr>PROJECTION: SELECT CLAUSE</vt:lpstr>
      <vt:lpstr>PROJECTION: DUPLICATE REMOVAL</vt:lpstr>
      <vt:lpstr>PROJECTION: ARITHMETIC OPERATIONS</vt:lpstr>
      <vt:lpstr>SELECTION: WHERE CLAUSE</vt:lpstr>
      <vt:lpstr>SELECTION: WHERE CLAUSE (cont’d)</vt:lpstr>
      <vt:lpstr>NATURAL JOIN: WHERE CLAUSE</vt:lpstr>
      <vt:lpstr>CARTESIAN PRODUCT: FROM CLAUSE</vt:lpstr>
      <vt:lpstr>SET OPERATIONS: UNION, INTERSECT, EXCEPT</vt:lpstr>
      <vt:lpstr>SET OPERATIONS: EXAMPLES</vt:lpstr>
      <vt:lpstr>STRUCTURED QUERY LANGUAGE (SQL): OUTLINE</vt:lpstr>
      <vt:lpstr>RENAME ATTRIBUTES: AS CLAUSE</vt:lpstr>
      <vt:lpstr>RENAME RELATIONS</vt:lpstr>
      <vt:lpstr>RENAME RELATIONS (cont’d)</vt:lpstr>
      <vt:lpstr>STRING PATTERN MATCHING: LIKE OPERATOR</vt:lpstr>
      <vt:lpstr>STRING PATTERN MATCHING: LIKE OPERATOR (cont’d)</vt:lpstr>
      <vt:lpstr>ORDERING RESULT TUPLES: ORDER BY CLAUSE</vt:lpstr>
      <vt:lpstr>To be continued…</vt:lpstr>
    </vt:vector>
  </TitlesOfParts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4311: Principles of Database Design</dc:title>
  <dc:subject>Data Modeling Concepts</dc:subject>
  <dc:creator>Fred Lochovsky</dc:creator>
  <cp:lastModifiedBy>Wilfred Ng</cp:lastModifiedBy>
  <cp:revision>2914</cp:revision>
  <cp:lastPrinted>2017-02-17T02:26:50Z</cp:lastPrinted>
  <dcterms:created xsi:type="dcterms:W3CDTF">1998-01-08T20:17:31Z</dcterms:created>
  <dcterms:modified xsi:type="dcterms:W3CDTF">2020-02-29T16:03:08Z</dcterms:modified>
</cp:coreProperties>
</file>