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23" r:id="rId2"/>
    <p:sldId id="350" r:id="rId3"/>
    <p:sldId id="351" r:id="rId4"/>
    <p:sldId id="340" r:id="rId5"/>
    <p:sldId id="341" r:id="rId6"/>
    <p:sldId id="342" r:id="rId7"/>
    <p:sldId id="327" r:id="rId8"/>
    <p:sldId id="352" r:id="rId9"/>
    <p:sldId id="328" r:id="rId10"/>
    <p:sldId id="329" r:id="rId11"/>
    <p:sldId id="331" r:id="rId12"/>
    <p:sldId id="332" r:id="rId13"/>
    <p:sldId id="343" r:id="rId14"/>
    <p:sldId id="344" r:id="rId15"/>
    <p:sldId id="345" r:id="rId16"/>
    <p:sldId id="346" r:id="rId17"/>
    <p:sldId id="347" r:id="rId18"/>
    <p:sldId id="348" r:id="rId19"/>
    <p:sldId id="353" r:id="rId20"/>
  </p:sldIdLst>
  <p:sldSz cx="9144000" cy="6858000" type="screen4x3"/>
  <p:notesSz cx="6743700" cy="9906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33CC33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99" autoAdjust="0"/>
    <p:restoredTop sz="94660"/>
  </p:normalViewPr>
  <p:slideViewPr>
    <p:cSldViewPr>
      <p:cViewPr varScale="1">
        <p:scale>
          <a:sx n="114" d="100"/>
          <a:sy n="114" d="100"/>
        </p:scale>
        <p:origin x="168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4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705350"/>
            <a:ext cx="539432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8CACD9F-17F7-4352-A353-5273287E85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442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8789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6601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40E9A223-900C-4495-93AE-033B64C08F1D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/>
            <a:fld id="{B0BA6265-19BA-4EA6-9BE1-8B5C7E17221A}" type="slidenum">
              <a:rPr kumimoji="0" lang="en-US" sz="1200">
                <a:latin typeface="Helvetica" pitchFamily="34" charset="0"/>
              </a:rPr>
              <a:pPr algn="r"/>
              <a:t>4</a:t>
            </a:fld>
            <a:endParaRPr kumimoji="0" lang="en-US" sz="1200">
              <a:latin typeface="Helvetica" pitchFamily="34" charset="0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4538"/>
            <a:ext cx="4953000" cy="3714750"/>
          </a:xfrm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688" y="4706938"/>
            <a:ext cx="5394325" cy="44561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34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ECB03C6A-B939-49E3-9589-F6B921F66F01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21507" name="Rectangle 7"/>
          <p:cNvSpPr txBox="1">
            <a:spLocks noGrp="1" noChangeArrowheads="1"/>
          </p:cNvSpPr>
          <p:nvPr/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/>
            <a:fld id="{A8FF276D-0488-432F-AC48-8B300175BB97}" type="slidenum">
              <a:rPr kumimoji="0" lang="en-US" sz="1200">
                <a:latin typeface="Helvetica" pitchFamily="34" charset="0"/>
              </a:rPr>
              <a:pPr algn="r"/>
              <a:t>5</a:t>
            </a:fld>
            <a:endParaRPr kumimoji="0" lang="en-US" sz="1200">
              <a:latin typeface="Helvetica" pitchFamily="34" charset="0"/>
            </a:endParaRPr>
          </a:p>
        </p:txBody>
      </p:sp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4538"/>
            <a:ext cx="4953000" cy="3714750"/>
          </a:xfrm>
          <a:ln/>
        </p:spPr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688" y="4706938"/>
            <a:ext cx="5394325" cy="44561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15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C1AE1B2A-60C5-4793-9F61-5ED4B5714B11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22531" name="Rectangle 7"/>
          <p:cNvSpPr txBox="1">
            <a:spLocks noGrp="1" noChangeArrowheads="1"/>
          </p:cNvSpPr>
          <p:nvPr/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/>
            <a:fld id="{B74145CD-74C3-4D5C-A8EB-19F5E6C598BF}" type="slidenum">
              <a:rPr kumimoji="0" lang="en-US" sz="1200">
                <a:latin typeface="Helvetica" pitchFamily="34" charset="0"/>
              </a:rPr>
              <a:pPr algn="r"/>
              <a:t>6</a:t>
            </a:fld>
            <a:endParaRPr kumimoji="0" lang="en-US" sz="1200">
              <a:latin typeface="Helvetica" pitchFamily="34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4538"/>
            <a:ext cx="4953000" cy="3714750"/>
          </a:xfrm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688" y="4706938"/>
            <a:ext cx="5394325" cy="44561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57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9660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0A4A5DC0-6543-4663-9556-BB0811CC82A0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23555" name="Rectangle 7"/>
          <p:cNvSpPr txBox="1">
            <a:spLocks noGrp="1" noChangeArrowheads="1"/>
          </p:cNvSpPr>
          <p:nvPr/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/>
            <a:fld id="{AE84915D-F278-4BDD-AA60-2BE523BC37DD}" type="slidenum">
              <a:rPr kumimoji="0" lang="en-US" sz="1200">
                <a:latin typeface="Helvetica" pitchFamily="34" charset="0"/>
              </a:rPr>
              <a:pPr algn="r"/>
              <a:t>13</a:t>
            </a:fld>
            <a:endParaRPr kumimoji="0" lang="en-US" sz="1200">
              <a:latin typeface="Helvetica" pitchFamily="34" charset="0"/>
            </a:endParaRPr>
          </a:p>
        </p:txBody>
      </p:sp>
      <p:sp>
        <p:nvSpPr>
          <p:cNvPr id="235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4538"/>
            <a:ext cx="4953000" cy="3714750"/>
          </a:xfrm>
          <a:ln/>
        </p:spPr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688" y="4706938"/>
            <a:ext cx="5394325" cy="44561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10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EDEB7E83-8564-4D85-B024-05EFC8169E52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24579" name="Rectangle 7"/>
          <p:cNvSpPr txBox="1">
            <a:spLocks noGrp="1" noChangeArrowheads="1"/>
          </p:cNvSpPr>
          <p:nvPr/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/>
            <a:fld id="{B84FC4AD-BEDD-4706-9C2F-05B8F2AA3FFD}" type="slidenum">
              <a:rPr kumimoji="0" lang="en-US" sz="1200">
                <a:latin typeface="Helvetica" pitchFamily="34" charset="0"/>
              </a:rPr>
              <a:pPr algn="r"/>
              <a:t>14</a:t>
            </a:fld>
            <a:endParaRPr kumimoji="0" lang="en-US" sz="1200">
              <a:latin typeface="Helvetica" pitchFamily="34" charset="0"/>
            </a:endParaRPr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4538"/>
            <a:ext cx="4953000" cy="3714750"/>
          </a:xfrm>
          <a:ln/>
        </p:spPr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688" y="4706938"/>
            <a:ext cx="5394325" cy="44561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52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B3ACB4C1-9830-4521-A0C1-4D21BC3AC4B3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25603" name="Rectangle 7"/>
          <p:cNvSpPr txBox="1">
            <a:spLocks noGrp="1" noChangeArrowheads="1"/>
          </p:cNvSpPr>
          <p:nvPr/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/>
            <a:fld id="{C7EEC9EE-B05C-4F96-AFDF-847BA945793E}" type="slidenum">
              <a:rPr kumimoji="0" lang="en-US" sz="1200">
                <a:latin typeface="Helvetica" pitchFamily="34" charset="0"/>
              </a:rPr>
              <a:pPr algn="r"/>
              <a:t>16</a:t>
            </a:fld>
            <a:endParaRPr kumimoji="0" lang="en-US" sz="1200">
              <a:latin typeface="Helvetica" pitchFamily="34" charset="0"/>
            </a:endParaRPr>
          </a:p>
        </p:txBody>
      </p:sp>
      <p:sp>
        <p:nvSpPr>
          <p:cNvPr id="256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2950"/>
            <a:ext cx="4953000" cy="3714750"/>
          </a:xfrm>
          <a:ln/>
        </p:spPr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5350"/>
            <a:ext cx="4946650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86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6B81D0B4-76A0-47E7-A4DC-D307FDC14F9C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87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021454BF-1A60-4182-8917-5159261C734A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270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1CDCEC4D-C234-4C67-8A8B-19146D7E88A3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564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E8F733E5-041D-489E-9108-7DBA25BCE9C7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898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A1F2C090-F5B7-41A6-A05A-A3DC2E0411C2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093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BE3750FE-B187-41C0-9CE4-17DB15C576E6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97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4414D7C8-F95A-4456-8FC2-2696BC6EA2BC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3432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C78C8B34-AEFD-40DB-8DE1-63750090D53B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0792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C7F3BDFB-AA16-4C73-90A4-2ACA2C53B2C4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379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1735E036-E885-4AE3-953E-23C796A8AC9F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664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7C6B7168-F66E-40ED-B851-FC9FE01088D9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488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chemeClr val="accent2"/>
                </a:solidFill>
              </a:defRPr>
            </a:lvl1pPr>
          </a:lstStyle>
          <a:p>
            <a:r>
              <a:rPr lang="en-US" altLang="zh-TW"/>
              <a:t>COMP231 Spring 2009                  CSE, HKUST   Slide </a:t>
            </a:r>
            <a:fld id="{A4F8E22D-EAF4-44F3-9BAB-5E1241416889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762000" y="1295400"/>
            <a:ext cx="7772400" cy="11430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outerShdw dist="135003" dir="2928844" algn="ctr" rotWithShape="0">
              <a:schemeClr val="accent1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solidFill>
                  <a:schemeClr val="accent2"/>
                </a:solidFill>
                <a:latin typeface="Tahoma" pitchFamily="34" charset="0"/>
                <a:hlinkClick r:id="" action="ppaction://noaction">
                  <a:snd r:embed="rId2" name="TYPE.WAV"/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 3311 Database Management Systems</a:t>
            </a: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1371600" y="3886200"/>
            <a:ext cx="6477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zh-TW">
                <a:solidFill>
                  <a:srgbClr val="FF5050"/>
                </a:solidFill>
                <a:latin typeface="Tahoma" pitchFamily="34" charset="0"/>
              </a:rPr>
              <a:t>8. Functional Dependencies</a:t>
            </a:r>
          </a:p>
          <a:p>
            <a:pPr algn="ctr">
              <a:spcBef>
                <a:spcPct val="20000"/>
              </a:spcBef>
            </a:pPr>
            <a:endParaRPr lang="en-US" altLang="zh-TW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B3B03EB1-135E-4073-B0F6-72769E6CFC09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10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Additional Rules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zh-TW" sz="2000" dirty="0"/>
              <a:t>We can further simplify computation of F</a:t>
            </a:r>
            <a:r>
              <a:rPr lang="en-US" altLang="zh-TW" sz="2000" baseline="30000" dirty="0"/>
              <a:t>+</a:t>
            </a:r>
            <a:r>
              <a:rPr lang="en-US" altLang="zh-TW" sz="2000" dirty="0"/>
              <a:t> by using the following additional rules.</a:t>
            </a:r>
            <a:br>
              <a:rPr lang="en-US" altLang="zh-TW" sz="2000" dirty="0"/>
            </a:br>
            <a:endParaRPr lang="en-US" altLang="zh-TW" sz="2000" dirty="0"/>
          </a:p>
          <a:p>
            <a:pPr marL="457200" lvl="1" indent="0" eaLnBrk="1" hangingPunct="1">
              <a:buNone/>
            </a:pPr>
            <a:r>
              <a:rPr lang="en-US" altLang="zh-TW" sz="1800" b="1" dirty="0"/>
              <a:t>A4 </a:t>
            </a:r>
            <a:r>
              <a:rPr lang="en-US" altLang="zh-TW" sz="1800" dirty="0"/>
              <a:t>If </a:t>
            </a:r>
            <a:r>
              <a:rPr lang="en-US" altLang="zh-TW" sz="1800" dirty="0">
                <a:sym typeface="Symbol" pitchFamily="18" charset="2"/>
              </a:rPr>
              <a:t>X  Y holds and X  Z holds, then X  YZ holds (</a:t>
            </a:r>
            <a:r>
              <a:rPr lang="en-US" altLang="zh-TW" sz="1800" i="1" dirty="0">
                <a:solidFill>
                  <a:srgbClr val="FF3300"/>
                </a:solidFill>
                <a:sym typeface="Symbol" pitchFamily="18" charset="2"/>
              </a:rPr>
              <a:t>union</a:t>
            </a:r>
            <a:r>
              <a:rPr lang="en-US" altLang="zh-TW" sz="1800" dirty="0">
                <a:sym typeface="Symbol" pitchFamily="18" charset="2"/>
              </a:rPr>
              <a:t>)</a:t>
            </a:r>
          </a:p>
          <a:p>
            <a:pPr marL="457200" lvl="1" indent="0" eaLnBrk="1" hangingPunct="1">
              <a:buNone/>
            </a:pPr>
            <a:r>
              <a:rPr lang="en-US" altLang="zh-TW" sz="1800" b="1" dirty="0"/>
              <a:t>A5 </a:t>
            </a:r>
            <a:r>
              <a:rPr lang="en-US" altLang="zh-TW" sz="1800" dirty="0">
                <a:sym typeface="Symbol" pitchFamily="18" charset="2"/>
              </a:rPr>
              <a:t>If X  YZ holds, then X  Y holds and X  Z holds (</a:t>
            </a:r>
            <a:r>
              <a:rPr lang="en-US" altLang="zh-TW" sz="1800" i="1" dirty="0">
                <a:solidFill>
                  <a:srgbClr val="FF3300"/>
                </a:solidFill>
                <a:sym typeface="Symbol" pitchFamily="18" charset="2"/>
              </a:rPr>
              <a:t>decomposition</a:t>
            </a:r>
            <a:r>
              <a:rPr lang="en-US" altLang="zh-TW" sz="1800" dirty="0">
                <a:sym typeface="Symbol" pitchFamily="18" charset="2"/>
              </a:rPr>
              <a:t>)</a:t>
            </a:r>
          </a:p>
          <a:p>
            <a:pPr marL="457200" lvl="1" indent="0" eaLnBrk="1" hangingPunct="1">
              <a:buNone/>
            </a:pPr>
            <a:r>
              <a:rPr lang="en-US" altLang="zh-TW" sz="1800" b="1" dirty="0"/>
              <a:t>A6 </a:t>
            </a:r>
            <a:r>
              <a:rPr lang="en-US" altLang="zh-TW" sz="1800" dirty="0">
                <a:sym typeface="Symbol" pitchFamily="18" charset="2"/>
              </a:rPr>
              <a:t>If XY holds and ZYW holds, then ZXW holds (</a:t>
            </a:r>
            <a:r>
              <a:rPr lang="en-US" altLang="zh-TW" sz="1800" i="1" dirty="0" err="1">
                <a:solidFill>
                  <a:srgbClr val="FF3300"/>
                </a:solidFill>
                <a:sym typeface="Symbol" pitchFamily="18" charset="2"/>
              </a:rPr>
              <a:t>pseudotransitivity</a:t>
            </a:r>
            <a:r>
              <a:rPr lang="en-US" altLang="zh-TW" sz="1800" dirty="0">
                <a:sym typeface="Symbol" pitchFamily="18" charset="2"/>
              </a:rPr>
              <a:t>)</a:t>
            </a:r>
          </a:p>
          <a:p>
            <a:pPr lvl="1" eaLnBrk="1" hangingPunct="1">
              <a:buFontTx/>
              <a:buNone/>
            </a:pPr>
            <a:endParaRPr lang="en-US" altLang="zh-TW" dirty="0">
              <a:solidFill>
                <a:srgbClr val="FF3300"/>
              </a:solidFill>
            </a:endParaRPr>
          </a:p>
          <a:p>
            <a:pPr eaLnBrk="1" hangingPunct="1"/>
            <a:r>
              <a:rPr lang="en-US" altLang="zh-TW" sz="2000" dirty="0"/>
              <a:t>The above rules can be </a:t>
            </a:r>
            <a:r>
              <a:rPr lang="en-US" altLang="zh-TW" sz="2000" i="1" dirty="0">
                <a:solidFill>
                  <a:srgbClr val="FF0000"/>
                </a:solidFill>
              </a:rPr>
              <a:t>inferred</a:t>
            </a:r>
            <a:r>
              <a:rPr lang="en-US" altLang="zh-TW" sz="2000" dirty="0"/>
              <a:t> from A1,A2,A3 (i.e. Armstrong’s axioms.)</a:t>
            </a:r>
          </a:p>
          <a:p>
            <a:pPr lvl="1" eaLnBrk="1" hangingPunct="1">
              <a:buFontTx/>
              <a:buNone/>
            </a:pPr>
            <a:r>
              <a:rPr lang="en-US" altLang="zh-TW" sz="1800" dirty="0"/>
              <a:t>E.g., Consider A6 </a:t>
            </a:r>
            <a:r>
              <a:rPr lang="en-US" altLang="zh-TW" sz="1800" dirty="0" err="1"/>
              <a:t>pseudotransitivity</a:t>
            </a:r>
            <a:endParaRPr lang="en-US" altLang="zh-TW" sz="1800" dirty="0"/>
          </a:p>
          <a:p>
            <a:pPr lvl="1" eaLnBrk="1" hangingPunct="1">
              <a:buFontTx/>
              <a:buNone/>
            </a:pPr>
            <a:r>
              <a:rPr lang="en-US" altLang="zh-TW" sz="1800" dirty="0">
                <a:solidFill>
                  <a:srgbClr val="FF3300"/>
                </a:solidFill>
              </a:rPr>
              <a:t>		 	</a:t>
            </a:r>
            <a:r>
              <a:rPr lang="en-US" altLang="zh-TW" sz="1800" dirty="0">
                <a:sym typeface="Symbol" pitchFamily="18" charset="2"/>
              </a:rPr>
              <a:t>XY, ZYW 	(given)</a:t>
            </a:r>
          </a:p>
          <a:p>
            <a:pPr lvl="1" eaLnBrk="1" hangingPunct="1">
              <a:buFontTx/>
              <a:buNone/>
            </a:pPr>
            <a:r>
              <a:rPr lang="en-US" altLang="zh-TW" sz="1800" dirty="0">
                <a:sym typeface="Symbol" pitchFamily="18" charset="2"/>
              </a:rPr>
              <a:t>			</a:t>
            </a:r>
            <a:r>
              <a:rPr lang="en-US" altLang="zh-TW" sz="1800" dirty="0">
                <a:solidFill>
                  <a:srgbClr val="FF0000"/>
                </a:solidFill>
                <a:sym typeface="Symbol" pitchFamily="18" charset="2"/>
              </a:rPr>
              <a:t>Z</a:t>
            </a:r>
            <a:r>
              <a:rPr lang="en-US" altLang="zh-TW" sz="1800" dirty="0">
                <a:sym typeface="Symbol" pitchFamily="18" charset="2"/>
              </a:rPr>
              <a:t>X</a:t>
            </a:r>
            <a:r>
              <a:rPr lang="en-US" altLang="zh-TW" sz="1800" dirty="0">
                <a:solidFill>
                  <a:srgbClr val="FF0000"/>
                </a:solidFill>
                <a:sym typeface="Symbol" pitchFamily="18" charset="2"/>
              </a:rPr>
              <a:t>Z</a:t>
            </a:r>
            <a:r>
              <a:rPr lang="en-US" altLang="zh-TW" sz="1800" dirty="0">
                <a:sym typeface="Symbol" pitchFamily="18" charset="2"/>
              </a:rPr>
              <a:t>Y	 	(by A2 augmentation)</a:t>
            </a:r>
          </a:p>
          <a:p>
            <a:pPr lvl="1" eaLnBrk="1" hangingPunct="1">
              <a:buFontTx/>
              <a:buNone/>
            </a:pPr>
            <a:r>
              <a:rPr lang="en-US" altLang="zh-TW" sz="1800" dirty="0">
                <a:sym typeface="Symbol" pitchFamily="18" charset="2"/>
              </a:rPr>
              <a:t>			</a:t>
            </a:r>
            <a:r>
              <a:rPr lang="en-US" altLang="zh-TW" sz="1800" dirty="0">
                <a:solidFill>
                  <a:srgbClr val="FF0000"/>
                </a:solidFill>
                <a:sym typeface="Symbol" pitchFamily="18" charset="2"/>
              </a:rPr>
              <a:t>ZXW</a:t>
            </a:r>
            <a:r>
              <a:rPr lang="en-US" altLang="zh-TW" sz="1800" dirty="0">
                <a:sym typeface="Symbol" pitchFamily="18" charset="2"/>
              </a:rPr>
              <a:t>		(by A3 transitivity)</a:t>
            </a:r>
            <a:endParaRPr lang="en-US" altLang="zh-TW" sz="1800" dirty="0">
              <a:solidFill>
                <a:srgbClr val="FF3300"/>
              </a:solidFill>
            </a:endParaRPr>
          </a:p>
          <a:p>
            <a:pPr lvl="1" eaLnBrk="1" hangingPunct="1">
              <a:buFontTx/>
              <a:buNone/>
            </a:pPr>
            <a:endParaRPr lang="en-US" altLang="zh-TW" sz="18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2D07FF7B-4254-42FA-B584-15660EFF7F29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11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95400" y="2286000"/>
            <a:ext cx="1295400" cy="2133600"/>
            <a:chOff x="816" y="1440"/>
            <a:chExt cx="816" cy="1344"/>
          </a:xfrm>
        </p:grpSpPr>
        <p:sp>
          <p:nvSpPr>
            <p:cNvPr id="10251" name="Rectangle 3"/>
            <p:cNvSpPr>
              <a:spLocks noChangeArrowheads="1"/>
            </p:cNvSpPr>
            <p:nvPr/>
          </p:nvSpPr>
          <p:spPr bwMode="auto">
            <a:xfrm>
              <a:off x="816" y="2591"/>
              <a:ext cx="816" cy="1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252" name="Rectangle 4"/>
            <p:cNvSpPr>
              <a:spLocks noChangeArrowheads="1"/>
            </p:cNvSpPr>
            <p:nvPr/>
          </p:nvSpPr>
          <p:spPr bwMode="auto">
            <a:xfrm>
              <a:off x="1008" y="1440"/>
              <a:ext cx="576" cy="19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253" name="Rectangle 5"/>
            <p:cNvSpPr>
              <a:spLocks noChangeArrowheads="1"/>
            </p:cNvSpPr>
            <p:nvPr/>
          </p:nvSpPr>
          <p:spPr bwMode="auto">
            <a:xfrm>
              <a:off x="960" y="2208"/>
              <a:ext cx="576" cy="19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446472" name="Text Box 8"/>
          <p:cNvSpPr txBox="1">
            <a:spLocks noChangeArrowheads="1"/>
          </p:cNvSpPr>
          <p:nvPr/>
        </p:nvSpPr>
        <p:spPr bwMode="auto">
          <a:xfrm>
            <a:off x="3505200" y="4419600"/>
            <a:ext cx="28456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>
                <a:latin typeface="+mn-lt"/>
                <a:sym typeface="Symbol" pitchFamily="18" charset="2"/>
              </a:rPr>
              <a:t>A  C; AG  CG; CG  I</a:t>
            </a:r>
          </a:p>
        </p:txBody>
      </p:sp>
      <p:sp>
        <p:nvSpPr>
          <p:cNvPr id="446473" name="Text Box 9"/>
          <p:cNvSpPr txBox="1">
            <a:spLocks noChangeArrowheads="1"/>
          </p:cNvSpPr>
          <p:nvPr/>
        </p:nvSpPr>
        <p:spPr bwMode="auto">
          <a:xfrm>
            <a:off x="3505200" y="4038600"/>
            <a:ext cx="16482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>
                <a:latin typeface="+mn-lt"/>
                <a:sym typeface="Symbol" pitchFamily="18" charset="2"/>
              </a:rPr>
              <a:t>A  B; B  H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333500" y="2895600"/>
            <a:ext cx="1295400" cy="2209800"/>
            <a:chOff x="840" y="1824"/>
            <a:chExt cx="816" cy="1392"/>
          </a:xfrm>
        </p:grpSpPr>
        <p:sp>
          <p:nvSpPr>
            <p:cNvPr id="10249" name="Rectangle 11"/>
            <p:cNvSpPr>
              <a:spLocks noChangeArrowheads="1"/>
            </p:cNvSpPr>
            <p:nvPr/>
          </p:nvSpPr>
          <p:spPr bwMode="auto">
            <a:xfrm>
              <a:off x="840" y="1824"/>
              <a:ext cx="816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250" name="Rectangle 12"/>
            <p:cNvSpPr>
              <a:spLocks noChangeArrowheads="1"/>
            </p:cNvSpPr>
            <p:nvPr/>
          </p:nvSpPr>
          <p:spPr bwMode="auto">
            <a:xfrm>
              <a:off x="840" y="2976"/>
              <a:ext cx="816" cy="24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10247" name="Text Box 13"/>
          <p:cNvSpPr txBox="1">
            <a:spLocks noChangeArrowheads="1"/>
          </p:cNvSpPr>
          <p:nvPr/>
        </p:nvSpPr>
        <p:spPr bwMode="auto">
          <a:xfrm>
            <a:off x="822325" y="1565275"/>
            <a:ext cx="2803332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71513" eaLnBrk="0" hangingPunct="0">
              <a:tabLst>
                <a:tab pos="862013" algn="r"/>
                <a:tab pos="1243013" algn="r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defTabSz="671513" eaLnBrk="0" hangingPunct="0">
              <a:tabLst>
                <a:tab pos="862013" algn="r"/>
                <a:tab pos="1243013" algn="r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defTabSz="671513" eaLnBrk="0" hangingPunct="0">
              <a:tabLst>
                <a:tab pos="862013" algn="r"/>
                <a:tab pos="1243013" algn="r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defTabSz="671513" eaLnBrk="0" hangingPunct="0">
              <a:tabLst>
                <a:tab pos="862013" algn="r"/>
                <a:tab pos="1243013" algn="r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defTabSz="671513" eaLnBrk="0" hangingPunct="0">
              <a:tabLst>
                <a:tab pos="862013" algn="r"/>
                <a:tab pos="1243013" algn="r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defTabSz="671513" eaLnBrk="0" fontAlgn="base" hangingPunct="0">
              <a:spcBef>
                <a:spcPct val="0"/>
              </a:spcBef>
              <a:spcAft>
                <a:spcPct val="0"/>
              </a:spcAft>
              <a:tabLst>
                <a:tab pos="862013" algn="r"/>
                <a:tab pos="1243013" algn="r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defTabSz="671513" eaLnBrk="0" fontAlgn="base" hangingPunct="0">
              <a:spcBef>
                <a:spcPct val="0"/>
              </a:spcBef>
              <a:spcAft>
                <a:spcPct val="0"/>
              </a:spcAft>
              <a:tabLst>
                <a:tab pos="862013" algn="r"/>
                <a:tab pos="1243013" algn="r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defTabSz="671513" eaLnBrk="0" fontAlgn="base" hangingPunct="0">
              <a:spcBef>
                <a:spcPct val="0"/>
              </a:spcBef>
              <a:spcAft>
                <a:spcPct val="0"/>
              </a:spcAft>
              <a:tabLst>
                <a:tab pos="862013" algn="r"/>
                <a:tab pos="1243013" algn="r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defTabSz="671513" eaLnBrk="0" fontAlgn="base" hangingPunct="0">
              <a:spcBef>
                <a:spcPct val="0"/>
              </a:spcBef>
              <a:spcAft>
                <a:spcPct val="0"/>
              </a:spcAft>
              <a:tabLst>
                <a:tab pos="862013" algn="r"/>
                <a:tab pos="1243013" algn="r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TW" dirty="0">
                <a:latin typeface="+mn-lt"/>
              </a:rPr>
              <a:t> </a:t>
            </a:r>
            <a:r>
              <a:rPr lang="en-US" altLang="zh-TW" sz="2000" dirty="0">
                <a:latin typeface="+mn-lt"/>
              </a:rPr>
              <a:t>R = (A, B, C, G, H, I)</a:t>
            </a:r>
          </a:p>
          <a:p>
            <a:pPr eaLnBrk="1" hangingPunct="1">
              <a:buFontTx/>
              <a:buChar char="•"/>
            </a:pPr>
            <a:endParaRPr lang="en-US" altLang="zh-TW" sz="2000" dirty="0">
              <a:latin typeface="+mn-lt"/>
            </a:endParaRPr>
          </a:p>
          <a:p>
            <a:pPr eaLnBrk="1" hangingPunct="1">
              <a:buFontTx/>
              <a:buChar char="•"/>
            </a:pPr>
            <a:r>
              <a:rPr lang="en-US" altLang="zh-TW" sz="2000" dirty="0">
                <a:latin typeface="+mn-lt"/>
              </a:rPr>
              <a:t> F </a:t>
            </a:r>
            <a:r>
              <a:rPr lang="en-US" altLang="zh-TW" sz="2000">
                <a:latin typeface="+mn-lt"/>
              </a:rPr>
              <a:t>= {A</a:t>
            </a:r>
            <a:r>
              <a:rPr lang="en-US" altLang="zh-TW" sz="2000" dirty="0">
                <a:latin typeface="+mn-lt"/>
              </a:rPr>
              <a:t>	</a:t>
            </a:r>
            <a:r>
              <a:rPr lang="en-US" altLang="zh-TW" sz="2000" dirty="0">
                <a:latin typeface="+mn-lt"/>
                <a:sym typeface="Symbol" pitchFamily="18" charset="2"/>
              </a:rPr>
              <a:t>	B</a:t>
            </a:r>
            <a:br>
              <a:rPr lang="en-US" altLang="zh-TW" sz="2000" dirty="0">
                <a:latin typeface="+mn-lt"/>
                <a:sym typeface="Symbol" pitchFamily="18" charset="2"/>
              </a:rPr>
            </a:br>
            <a:r>
              <a:rPr lang="en-US" altLang="zh-TW" sz="2000" dirty="0">
                <a:latin typeface="+mn-lt"/>
                <a:sym typeface="Symbol" pitchFamily="18" charset="2"/>
              </a:rPr>
              <a:t>    	A		C</a:t>
            </a:r>
            <a:br>
              <a:rPr lang="en-US" altLang="zh-TW" sz="2000" dirty="0">
                <a:latin typeface="+mn-lt"/>
                <a:sym typeface="Symbol" pitchFamily="18" charset="2"/>
              </a:rPr>
            </a:br>
            <a:r>
              <a:rPr lang="en-US" altLang="zh-TW" sz="2000" dirty="0">
                <a:latin typeface="+mn-lt"/>
                <a:sym typeface="Symbol" pitchFamily="18" charset="2"/>
              </a:rPr>
              <a:t>      	CG		H</a:t>
            </a:r>
          </a:p>
          <a:p>
            <a:pPr eaLnBrk="1" hangingPunct="1"/>
            <a:r>
              <a:rPr lang="en-US" altLang="zh-TW" sz="2000" dirty="0">
                <a:latin typeface="+mn-lt"/>
                <a:sym typeface="Symbol" pitchFamily="18" charset="2"/>
              </a:rPr>
              <a:t>	CG		I</a:t>
            </a:r>
          </a:p>
          <a:p>
            <a:pPr eaLnBrk="1" hangingPunct="1"/>
            <a:r>
              <a:rPr lang="en-US" altLang="zh-TW" sz="2000" dirty="0">
                <a:latin typeface="+mn-lt"/>
                <a:sym typeface="Symbol" pitchFamily="18" charset="2"/>
              </a:rPr>
              <a:t>       	B	</a:t>
            </a:r>
            <a:r>
              <a:rPr lang="en-US" altLang="zh-TW" sz="2000">
                <a:latin typeface="+mn-lt"/>
                <a:sym typeface="Symbol" pitchFamily="18" charset="2"/>
              </a:rPr>
              <a:t>	H}</a:t>
            </a:r>
            <a:endParaRPr lang="en-US" altLang="zh-TW" sz="2000" dirty="0">
              <a:latin typeface="+mn-lt"/>
              <a:sym typeface="Symbol" pitchFamily="18" charset="2"/>
            </a:endParaRPr>
          </a:p>
          <a:p>
            <a:pPr eaLnBrk="1" hangingPunct="1">
              <a:buFontTx/>
              <a:buChar char="•"/>
            </a:pPr>
            <a:r>
              <a:rPr lang="en-US" altLang="zh-TW" sz="2000" dirty="0">
                <a:latin typeface="+mn-lt"/>
                <a:sym typeface="Symbol" pitchFamily="18" charset="2"/>
              </a:rPr>
              <a:t> Some members of F</a:t>
            </a:r>
            <a:r>
              <a:rPr lang="en-US" altLang="zh-TW" sz="2000" baseline="30000" dirty="0">
                <a:latin typeface="+mn-lt"/>
                <a:sym typeface="Symbol" pitchFamily="18" charset="2"/>
              </a:rPr>
              <a:t>+</a:t>
            </a:r>
            <a:endParaRPr lang="en-US" altLang="zh-TW" sz="2000" dirty="0">
              <a:latin typeface="+mn-lt"/>
              <a:sym typeface="Symbol" pitchFamily="18" charset="2"/>
            </a:endParaRPr>
          </a:p>
          <a:p>
            <a:pPr lvl="1" eaLnBrk="1" hangingPunct="1"/>
            <a:r>
              <a:rPr lang="en-US" altLang="zh-TW" sz="2000" dirty="0">
                <a:latin typeface="+mn-lt"/>
                <a:sym typeface="Symbol" pitchFamily="18" charset="2"/>
              </a:rPr>
              <a:t>	A		H</a:t>
            </a:r>
          </a:p>
          <a:p>
            <a:pPr lvl="1" eaLnBrk="1" hangingPunct="1"/>
            <a:r>
              <a:rPr lang="en-US" altLang="zh-TW" sz="2000" dirty="0">
                <a:latin typeface="+mn-lt"/>
                <a:sym typeface="Symbol" pitchFamily="18" charset="2"/>
              </a:rPr>
              <a:t>	AG		I</a:t>
            </a:r>
          </a:p>
          <a:p>
            <a:pPr lvl="1" eaLnBrk="1" hangingPunct="1"/>
            <a:r>
              <a:rPr lang="en-US" altLang="zh-TW" sz="2000" dirty="0">
                <a:latin typeface="+mn-lt"/>
                <a:sym typeface="Symbol" pitchFamily="18" charset="2"/>
              </a:rPr>
              <a:t>	CG		HI</a:t>
            </a:r>
            <a:r>
              <a:rPr lang="en-US" altLang="zh-TW" dirty="0">
                <a:latin typeface="+mn-lt"/>
              </a:rPr>
              <a:t> </a:t>
            </a:r>
          </a:p>
        </p:txBody>
      </p:sp>
      <p:sp>
        <p:nvSpPr>
          <p:cNvPr id="10248" name="Rectangle 14"/>
          <p:cNvSpPr>
            <a:spLocks noChangeArrowheads="1"/>
          </p:cNvSpPr>
          <p:nvPr/>
        </p:nvSpPr>
        <p:spPr bwMode="auto">
          <a:xfrm>
            <a:off x="685800" y="609600"/>
            <a:ext cx="7772400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TW" sz="2800" dirty="0">
                <a:solidFill>
                  <a:schemeClr val="tx2"/>
                </a:solidFill>
                <a:latin typeface="Trebuchet MS" panose="020B0603020202020204" pitchFamily="34" charset="0"/>
              </a:rPr>
              <a:t>Example of FDs in the </a:t>
            </a:r>
            <a:r>
              <a:rPr lang="en-US" altLang="zh-TW" sz="2800" dirty="0">
                <a:solidFill>
                  <a:srgbClr val="FF0000"/>
                </a:solidFill>
                <a:latin typeface="Trebuchet MS" panose="020B0603020202020204" pitchFamily="34" charset="0"/>
              </a:rPr>
              <a:t>closure</a:t>
            </a:r>
            <a:r>
              <a:rPr lang="en-US" altLang="zh-TW" sz="2800" dirty="0">
                <a:solidFill>
                  <a:schemeClr val="tx2"/>
                </a:solidFill>
                <a:latin typeface="Trebuchet MS" panose="020B0603020202020204" pitchFamily="34" charset="0"/>
              </a:rPr>
              <a:t> F</a:t>
            </a:r>
            <a:r>
              <a:rPr lang="en-US" altLang="zh-TW" sz="2800" baseline="30000" dirty="0">
                <a:solidFill>
                  <a:schemeClr val="tx2"/>
                </a:solidFill>
                <a:latin typeface="Trebuchet MS" panose="020B0603020202020204" pitchFamily="34" charset="0"/>
              </a:rPr>
              <a:t>+</a:t>
            </a:r>
            <a:endParaRPr lang="en-US" altLang="zh-TW" sz="2800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46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72" grpId="0" autoUpdateAnimBg="0"/>
      <p:bldP spid="44647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400">
                <a:solidFill>
                  <a:schemeClr val="accent2"/>
                </a:solidFill>
              </a:rPr>
              <a:t>10</a:t>
            </a: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Closure of Attribute Sets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dirty="0"/>
              <a:t>The closure of </a:t>
            </a:r>
            <a:r>
              <a:rPr lang="en-US" altLang="zh-TW" sz="2000" dirty="0">
                <a:sym typeface="Symbol" pitchFamily="18" charset="2"/>
              </a:rPr>
              <a:t>X under F (denoted by X</a:t>
            </a:r>
            <a:r>
              <a:rPr lang="en-US" altLang="zh-TW" sz="2000" baseline="30000" dirty="0">
                <a:sym typeface="Symbol" pitchFamily="18" charset="2"/>
              </a:rPr>
              <a:t>+</a:t>
            </a:r>
            <a:r>
              <a:rPr lang="en-US" altLang="zh-TW" sz="2000" dirty="0">
                <a:sym typeface="Symbol" pitchFamily="18" charset="2"/>
              </a:rPr>
              <a:t>) is the set of attributes that are functionally determined by X under F:</a:t>
            </a:r>
            <a:br>
              <a:rPr lang="en-US" altLang="zh-TW" sz="2000" dirty="0">
                <a:sym typeface="Symbol" pitchFamily="18" charset="2"/>
              </a:rPr>
            </a:br>
            <a:r>
              <a:rPr lang="en-US" altLang="zh-TW" sz="2000" dirty="0">
                <a:sym typeface="Symbol" pitchFamily="18" charset="2"/>
              </a:rPr>
              <a:t>		X  Y is in F</a:t>
            </a:r>
            <a:r>
              <a:rPr lang="en-US" altLang="zh-TW" sz="2000" baseline="30000" dirty="0">
                <a:sym typeface="Symbol" pitchFamily="18" charset="2"/>
              </a:rPr>
              <a:t>+</a:t>
            </a:r>
            <a:r>
              <a:rPr lang="en-US" altLang="zh-TW" sz="2000" dirty="0">
                <a:sym typeface="Symbol" pitchFamily="18" charset="2"/>
              </a:rPr>
              <a:t>  Y  X</a:t>
            </a:r>
            <a:r>
              <a:rPr lang="en-US" altLang="zh-TW" sz="2000" baseline="30000" dirty="0">
                <a:sym typeface="Symbol" pitchFamily="18" charset="2"/>
              </a:rPr>
              <a:t>+</a:t>
            </a:r>
            <a:br>
              <a:rPr lang="en-US" altLang="zh-TW" sz="2000" baseline="30000" dirty="0">
                <a:sym typeface="Symbol" pitchFamily="18" charset="2"/>
              </a:rPr>
            </a:br>
            <a:endParaRPr lang="en-US" altLang="zh-TW" sz="2000" baseline="30000" dirty="0">
              <a:sym typeface="Symbol" pitchFamily="18" charset="2"/>
            </a:endParaRPr>
          </a:p>
          <a:p>
            <a:pPr eaLnBrk="1" hangingPunct="1"/>
            <a:r>
              <a:rPr lang="en-US" altLang="zh-TW" sz="2000" dirty="0">
                <a:sym typeface="Symbol" pitchFamily="18" charset="2"/>
              </a:rPr>
              <a:t>Given </a:t>
            </a:r>
            <a:r>
              <a:rPr lang="en-US" altLang="zh-TW" sz="2000" dirty="0" err="1">
                <a:sym typeface="Symbol" pitchFamily="18" charset="2"/>
              </a:rPr>
              <a:t>student_id</a:t>
            </a:r>
            <a:br>
              <a:rPr lang="en-US" altLang="zh-TW" sz="2000" dirty="0">
                <a:sym typeface="Symbol" pitchFamily="18" charset="2"/>
              </a:rPr>
            </a:br>
            <a:r>
              <a:rPr lang="en-US" altLang="zh-TW" sz="2000" dirty="0">
                <a:sym typeface="Symbol" pitchFamily="18" charset="2"/>
              </a:rPr>
              <a:t>If </a:t>
            </a:r>
            <a:r>
              <a:rPr lang="en-US" altLang="zh-TW" sz="2000" dirty="0" err="1"/>
              <a:t>student_id</a:t>
            </a:r>
            <a:r>
              <a:rPr lang="en-US" altLang="zh-TW" sz="2000" dirty="0"/>
              <a:t> </a:t>
            </a:r>
            <a:r>
              <a:rPr lang="en-US" altLang="zh-TW" sz="2000" dirty="0">
                <a:sym typeface="Symbol" pitchFamily="18" charset="2"/>
              </a:rPr>
              <a:t></a:t>
            </a:r>
            <a:r>
              <a:rPr lang="en-US" altLang="zh-TW" sz="2000" dirty="0"/>
              <a:t> name</a:t>
            </a:r>
            <a:br>
              <a:rPr lang="en-US" altLang="zh-TW" sz="2000" dirty="0">
                <a:sym typeface="Symbol" pitchFamily="18" charset="2"/>
              </a:rPr>
            </a:br>
            <a:r>
              <a:rPr lang="en-US" altLang="zh-TW" sz="2000" dirty="0">
                <a:sym typeface="Symbol" pitchFamily="18" charset="2"/>
              </a:rPr>
              <a:t>then </a:t>
            </a:r>
            <a:r>
              <a:rPr lang="en-US" altLang="zh-TW" sz="2000" dirty="0"/>
              <a:t>name </a:t>
            </a:r>
            <a:r>
              <a:rPr lang="en-US" altLang="zh-TW" sz="2000" dirty="0">
                <a:sym typeface="Symbol" pitchFamily="18" charset="2"/>
              </a:rPr>
              <a:t>is part of </a:t>
            </a:r>
            <a:r>
              <a:rPr lang="en-US" altLang="zh-TW" sz="2000" dirty="0" err="1"/>
              <a:t>student_id</a:t>
            </a:r>
            <a:r>
              <a:rPr lang="en-US" altLang="zh-TW" sz="2000" baseline="30000" dirty="0">
                <a:sym typeface="Symbol" pitchFamily="18" charset="2"/>
              </a:rPr>
              <a:t>+	</a:t>
            </a:r>
            <a:br>
              <a:rPr lang="en-US" altLang="zh-TW" sz="2000" baseline="30000" dirty="0">
                <a:sym typeface="Symbol" pitchFamily="18" charset="2"/>
              </a:rPr>
            </a:br>
            <a:r>
              <a:rPr lang="en-US" altLang="zh-TW" sz="2000" dirty="0">
                <a:sym typeface="Symbol" pitchFamily="18" charset="2"/>
              </a:rPr>
              <a:t>i.e., </a:t>
            </a:r>
            <a:r>
              <a:rPr lang="en-US" altLang="zh-TW" sz="2000" dirty="0" err="1">
                <a:sym typeface="Symbol" pitchFamily="18" charset="2"/>
              </a:rPr>
              <a:t>student_id</a:t>
            </a:r>
            <a:r>
              <a:rPr lang="en-US" altLang="zh-TW" sz="2000" baseline="30000" dirty="0">
                <a:sym typeface="Symbol" pitchFamily="18" charset="2"/>
              </a:rPr>
              <a:t>+</a:t>
            </a:r>
            <a:r>
              <a:rPr lang="en-US" altLang="zh-TW" sz="2000" dirty="0">
                <a:sym typeface="Symbol" pitchFamily="18" charset="2"/>
              </a:rPr>
              <a:t>= {</a:t>
            </a:r>
            <a:r>
              <a:rPr lang="en-US" altLang="zh-TW" sz="2000" dirty="0" err="1"/>
              <a:t>student_id</a:t>
            </a:r>
            <a:r>
              <a:rPr lang="en-US" altLang="zh-TW" sz="2000" dirty="0">
                <a:sym typeface="Symbol" pitchFamily="18" charset="2"/>
              </a:rPr>
              <a:t>, </a:t>
            </a:r>
            <a:r>
              <a:rPr lang="en-US" altLang="zh-TW" sz="2000" dirty="0"/>
              <a:t>name</a:t>
            </a:r>
            <a:r>
              <a:rPr lang="en-US" altLang="zh-TW" sz="2000" dirty="0">
                <a:sym typeface="Symbol" pitchFamily="18" charset="2"/>
              </a:rPr>
              <a:t>, …}</a:t>
            </a:r>
            <a:br>
              <a:rPr lang="en-US" altLang="zh-TW" sz="2000" dirty="0">
                <a:sym typeface="Symbol" pitchFamily="18" charset="2"/>
              </a:rPr>
            </a:br>
            <a:br>
              <a:rPr lang="en-US" altLang="zh-TW" sz="2000" dirty="0">
                <a:sym typeface="Symbol" pitchFamily="18" charset="2"/>
              </a:rPr>
            </a:br>
            <a:r>
              <a:rPr lang="en-US" altLang="zh-TW" sz="2000" dirty="0">
                <a:sym typeface="Symbol" pitchFamily="18" charset="2"/>
              </a:rPr>
              <a:t>If </a:t>
            </a:r>
            <a:r>
              <a:rPr lang="en-US" altLang="zh-TW" sz="2000" dirty="0" err="1"/>
              <a:t>student_id</a:t>
            </a:r>
            <a:r>
              <a:rPr lang="en-US" altLang="zh-TW" sz="2000" dirty="0"/>
              <a:t> </a:t>
            </a:r>
            <a:r>
              <a:rPr lang="en-US" altLang="zh-TW" sz="2000" dirty="0">
                <a:sym typeface="Symbol" pitchFamily="18" charset="2"/>
              </a:rPr>
              <a:t> </a:t>
            </a:r>
            <a:r>
              <a:rPr lang="en-US" sz="2000" dirty="0" err="1"/>
              <a:t>supervisor_id</a:t>
            </a:r>
            <a:br>
              <a:rPr lang="en-US" altLang="zh-TW" sz="2000" dirty="0">
                <a:sym typeface="Symbol" pitchFamily="18" charset="2"/>
              </a:rPr>
            </a:br>
            <a:r>
              <a:rPr lang="en-US" altLang="zh-TW" sz="2000" dirty="0">
                <a:sym typeface="Symbol" pitchFamily="18" charset="2"/>
              </a:rPr>
              <a:t>then </a:t>
            </a:r>
            <a:r>
              <a:rPr lang="en-US" sz="2000" dirty="0" err="1"/>
              <a:t>supervisor_id</a:t>
            </a:r>
            <a:r>
              <a:rPr lang="en-US" altLang="zh-TW" sz="2000" dirty="0">
                <a:sym typeface="Symbol" pitchFamily="18" charset="2"/>
              </a:rPr>
              <a:t> is part of </a:t>
            </a:r>
            <a:r>
              <a:rPr lang="en-US" altLang="zh-TW" sz="2000" dirty="0" err="1">
                <a:sym typeface="Symbol" pitchFamily="18" charset="2"/>
              </a:rPr>
              <a:t>student_id</a:t>
            </a:r>
            <a:r>
              <a:rPr lang="en-US" altLang="zh-TW" sz="2000" baseline="30000" dirty="0">
                <a:sym typeface="Symbol" pitchFamily="18" charset="2"/>
              </a:rPr>
              <a:t>+	</a:t>
            </a:r>
            <a:br>
              <a:rPr lang="en-US" altLang="zh-TW" sz="2000" baseline="30000" dirty="0">
                <a:sym typeface="Symbol" pitchFamily="18" charset="2"/>
              </a:rPr>
            </a:br>
            <a:r>
              <a:rPr lang="en-US" altLang="zh-TW" sz="2000" dirty="0">
                <a:sym typeface="Symbol" pitchFamily="18" charset="2"/>
              </a:rPr>
              <a:t>i.e., </a:t>
            </a:r>
            <a:r>
              <a:rPr lang="en-US" altLang="zh-TW" sz="2000" dirty="0" err="1">
                <a:sym typeface="Symbol" pitchFamily="18" charset="2"/>
              </a:rPr>
              <a:t>student_id</a:t>
            </a:r>
            <a:r>
              <a:rPr lang="en-US" altLang="zh-TW" sz="2000" baseline="30000" dirty="0">
                <a:sym typeface="Symbol" pitchFamily="18" charset="2"/>
              </a:rPr>
              <a:t>+</a:t>
            </a:r>
            <a:r>
              <a:rPr lang="en-US" altLang="zh-TW" sz="2000" dirty="0">
                <a:sym typeface="Symbol" pitchFamily="18" charset="2"/>
              </a:rPr>
              <a:t>= {</a:t>
            </a:r>
            <a:r>
              <a:rPr lang="en-US" altLang="zh-TW" sz="2000" dirty="0" err="1"/>
              <a:t>student_id</a:t>
            </a:r>
            <a:r>
              <a:rPr lang="en-US" altLang="zh-TW" sz="2000" dirty="0">
                <a:sym typeface="Symbol" pitchFamily="18" charset="2"/>
              </a:rPr>
              <a:t>, </a:t>
            </a:r>
            <a:r>
              <a:rPr lang="en-US" altLang="zh-TW" sz="2000" dirty="0"/>
              <a:t>name</a:t>
            </a:r>
            <a:r>
              <a:rPr lang="en-US" altLang="zh-TW" sz="2000" dirty="0">
                <a:sym typeface="Symbol" pitchFamily="18" charset="2"/>
              </a:rPr>
              <a:t>, </a:t>
            </a:r>
            <a:r>
              <a:rPr lang="en-US" sz="2000" dirty="0" err="1"/>
              <a:t>supervisor_id</a:t>
            </a:r>
            <a:r>
              <a:rPr lang="en-US" sz="2000" dirty="0"/>
              <a:t>,</a:t>
            </a:r>
            <a:r>
              <a:rPr lang="en-US" altLang="zh-TW" sz="2000" dirty="0">
                <a:sym typeface="Symbol" pitchFamily="18" charset="2"/>
              </a:rPr>
              <a:t> …}</a:t>
            </a:r>
            <a:br>
              <a:rPr lang="en-US" altLang="zh-TW" sz="2000" dirty="0">
                <a:sym typeface="Symbol" pitchFamily="18" charset="2"/>
              </a:rPr>
            </a:br>
            <a:br>
              <a:rPr lang="en-US" altLang="zh-TW" sz="2000" dirty="0">
                <a:sym typeface="Symbol" pitchFamily="18" charset="2"/>
              </a:rPr>
            </a:br>
            <a:endParaRPr lang="en-US" altLang="zh-TW" sz="2000" dirty="0">
              <a:sym typeface="Symbol" pitchFamily="18" charset="2"/>
            </a:endParaRP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5791200" y="2422525"/>
            <a:ext cx="2400300" cy="39687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bg1"/>
                </a:solidFill>
                <a:sym typeface="Symbol" pitchFamily="18" charset="2"/>
              </a:rPr>
              <a:t>X is a set of attributes</a:t>
            </a:r>
            <a:endParaRPr lang="en-US" altLang="zh-TW" sz="200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E490AEBE-E9FF-4B91-BFBA-D59069F6C417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13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57200"/>
            <a:ext cx="7924800" cy="609600"/>
          </a:xfrm>
        </p:spPr>
        <p:txBody>
          <a:bodyPr anchor="b"/>
          <a:lstStyle/>
          <a:p>
            <a:pPr eaLnBrk="1" hangingPunct="1"/>
            <a:r>
              <a:rPr lang="en-GB" dirty="0">
                <a:latin typeface="Trebuchet MS" panose="020B0603020202020204" pitchFamily="34" charset="0"/>
              </a:rPr>
              <a:t>Algorithm for Computing Attribute Closure 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066800" y="3657600"/>
            <a:ext cx="7239000" cy="2209800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31837" y="1295400"/>
            <a:ext cx="7650163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000" b="1" dirty="0">
                <a:sym typeface="Symbol" pitchFamily="18" charset="2"/>
              </a:rPr>
              <a:t>Input: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sz="1800" dirty="0">
                <a:sym typeface="Symbol" pitchFamily="18" charset="2"/>
              </a:rPr>
              <a:t>R a relational schema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sz="1800" dirty="0">
                <a:sym typeface="Symbol" pitchFamily="18" charset="2"/>
              </a:rPr>
              <a:t>F a set of functional dependencies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sz="1800" dirty="0">
                <a:sym typeface="Symbol" pitchFamily="18" charset="2"/>
              </a:rPr>
              <a:t>X </a:t>
            </a:r>
            <a:r>
              <a:rPr lang="en-US" sz="1800" dirty="0">
                <a:sym typeface="Symbol" pitchFamily="18" charset="2"/>
              </a:rPr>
              <a:t> R (the set of attributes for which we want to compute the closure)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b="1" dirty="0">
                <a:sym typeface="Symbol" pitchFamily="18" charset="2"/>
              </a:rPr>
              <a:t>Output: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sz="1800" dirty="0">
                <a:sym typeface="Symbol" pitchFamily="18" charset="2"/>
              </a:rPr>
              <a:t>X</a:t>
            </a:r>
            <a:r>
              <a:rPr lang="en-GB" sz="1800" baseline="30000" dirty="0">
                <a:sym typeface="Symbol" pitchFamily="18" charset="2"/>
              </a:rPr>
              <a:t>+</a:t>
            </a:r>
            <a:r>
              <a:rPr lang="en-GB" sz="1800" dirty="0">
                <a:sym typeface="Symbol" pitchFamily="18" charset="2"/>
              </a:rPr>
              <a:t> the closure of X w.r.t. F</a:t>
            </a:r>
          </a:p>
          <a:p>
            <a:pPr eaLnBrk="1" hangingPunct="1">
              <a:lnSpc>
                <a:spcPct val="90000"/>
              </a:lnSpc>
            </a:pPr>
            <a:endParaRPr lang="en-GB" sz="2000" dirty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dirty="0">
                <a:sym typeface="Symbol" pitchFamily="18" charset="2"/>
              </a:rPr>
              <a:t>	X</a:t>
            </a:r>
            <a:r>
              <a:rPr lang="en-GB" sz="2000" baseline="30000" dirty="0">
                <a:sym typeface="Symbol" pitchFamily="18" charset="2"/>
              </a:rPr>
              <a:t>(0) </a:t>
            </a:r>
            <a:r>
              <a:rPr lang="en-GB" sz="2000" dirty="0">
                <a:sym typeface="Symbol" pitchFamily="18" charset="2"/>
              </a:rPr>
              <a:t>:= 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dirty="0">
                <a:sym typeface="Symbol" pitchFamily="18" charset="2"/>
              </a:rPr>
              <a:t>	Repeat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dirty="0">
                <a:sym typeface="Symbol" pitchFamily="18" charset="2"/>
              </a:rPr>
              <a:t>		X</a:t>
            </a:r>
            <a:r>
              <a:rPr lang="en-GB" sz="2000" baseline="30000" dirty="0">
                <a:sym typeface="Symbol" pitchFamily="18" charset="2"/>
              </a:rPr>
              <a:t>(i+1) </a:t>
            </a:r>
            <a:r>
              <a:rPr lang="en-GB" sz="2000" dirty="0">
                <a:sym typeface="Symbol" pitchFamily="18" charset="2"/>
              </a:rPr>
              <a:t>:= X</a:t>
            </a:r>
            <a:r>
              <a:rPr lang="en-GB" sz="2000" baseline="30000" dirty="0">
                <a:sym typeface="Symbol" pitchFamily="18" charset="2"/>
              </a:rPr>
              <a:t>(i) </a:t>
            </a:r>
            <a:r>
              <a:rPr lang="en-GB" sz="2000" dirty="0">
                <a:sym typeface="Symbol" pitchFamily="18" charset="2"/>
              </a:rPr>
              <a:t> Z, where Z is the set of attributes such that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sz="1800" dirty="0">
                <a:sym typeface="Symbol" pitchFamily="18" charset="2"/>
              </a:rPr>
              <a:t>	there exists </a:t>
            </a:r>
            <a:r>
              <a:rPr lang="en-GB" sz="1800" dirty="0">
                <a:solidFill>
                  <a:srgbClr val="0000FF"/>
                </a:solidFill>
                <a:sym typeface="Symbol" pitchFamily="18" charset="2"/>
              </a:rPr>
              <a:t>Y</a:t>
            </a:r>
            <a:r>
              <a:rPr lang="en-US" sz="1800" dirty="0">
                <a:sym typeface="Symbol" pitchFamily="18" charset="2"/>
              </a:rPr>
              <a:t>Z in F, and </a:t>
            </a:r>
            <a:r>
              <a:rPr lang="en-US" sz="1800" dirty="0">
                <a:solidFill>
                  <a:srgbClr val="0000FF"/>
                </a:solidFill>
                <a:sym typeface="Symbol" pitchFamily="18" charset="2"/>
              </a:rPr>
              <a:t>Y</a:t>
            </a:r>
            <a:r>
              <a:rPr lang="en-US" sz="1800" dirty="0">
                <a:sym typeface="Symbol" pitchFamily="18" charset="2"/>
              </a:rPr>
              <a:t>  </a:t>
            </a:r>
            <a:r>
              <a:rPr lang="en-GB" sz="1800" dirty="0">
                <a:sym typeface="Symbol" pitchFamily="18" charset="2"/>
              </a:rPr>
              <a:t>X</a:t>
            </a:r>
            <a:r>
              <a:rPr lang="en-GB" sz="1800" baseline="30000" dirty="0">
                <a:sym typeface="Symbol" pitchFamily="18" charset="2"/>
              </a:rPr>
              <a:t>(</a:t>
            </a:r>
            <a:r>
              <a:rPr lang="en-GB" sz="1800" baseline="30000" dirty="0" err="1">
                <a:sym typeface="Symbol" pitchFamily="18" charset="2"/>
              </a:rPr>
              <a:t>i</a:t>
            </a:r>
            <a:r>
              <a:rPr lang="en-GB" sz="1800" baseline="30000" dirty="0">
                <a:sym typeface="Symbol" pitchFamily="18" charset="2"/>
              </a:rPr>
              <a:t>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dirty="0">
                <a:sym typeface="Symbol" pitchFamily="18" charset="2"/>
              </a:rPr>
              <a:t>	Until X</a:t>
            </a:r>
            <a:r>
              <a:rPr lang="en-GB" sz="2000" baseline="30000" dirty="0">
                <a:sym typeface="Symbol" pitchFamily="18" charset="2"/>
              </a:rPr>
              <a:t>(i+1) </a:t>
            </a:r>
            <a:r>
              <a:rPr lang="en-GB" sz="2000" dirty="0">
                <a:sym typeface="Symbol" pitchFamily="18" charset="2"/>
              </a:rPr>
              <a:t>:= X</a:t>
            </a:r>
            <a:r>
              <a:rPr lang="en-GB" sz="2000" baseline="30000" dirty="0">
                <a:sym typeface="Symbol" pitchFamily="18" charset="2"/>
              </a:rPr>
              <a:t>(i)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dirty="0">
                <a:sym typeface="Symbol" pitchFamily="18" charset="2"/>
              </a:rPr>
              <a:t>	Return X</a:t>
            </a:r>
            <a:r>
              <a:rPr lang="en-GB" sz="2000" baseline="30000" dirty="0">
                <a:sym typeface="Symbol" pitchFamily="18" charset="2"/>
              </a:rPr>
              <a:t>(i+1)</a:t>
            </a:r>
          </a:p>
          <a:p>
            <a:pPr lvl="1" eaLnBrk="1" hangingPunct="1">
              <a:lnSpc>
                <a:spcPct val="90000"/>
              </a:lnSpc>
            </a:pPr>
            <a:endParaRPr lang="en-GB" sz="18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5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85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85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85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85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5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9346E146-0297-470F-BDD8-3BB65490D98B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14</a:t>
            </a:fld>
            <a:endParaRPr lang="en-US" altLang="zh-TW" sz="1400" dirty="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4894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57200"/>
            <a:ext cx="7924800" cy="685800"/>
          </a:xfrm>
        </p:spPr>
        <p:txBody>
          <a:bodyPr anchor="b"/>
          <a:lstStyle/>
          <a:p>
            <a:pPr eaLnBrk="1" hangingPunct="1"/>
            <a:r>
              <a:rPr lang="en-GB" dirty="0">
                <a:latin typeface="Trebuchet MS" panose="020B0603020202020204" pitchFamily="34" charset="0"/>
              </a:rPr>
              <a:t>Closure of a Set of Attributes: Example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8001000" cy="4835525"/>
          </a:xfrm>
        </p:spPr>
        <p:txBody>
          <a:bodyPr/>
          <a:lstStyle/>
          <a:p>
            <a:pPr eaLnBrk="1" hangingPunct="1"/>
            <a:r>
              <a:rPr lang="en-GB" sz="2000" dirty="0">
                <a:sym typeface="Symbol" pitchFamily="18" charset="2"/>
              </a:rPr>
              <a:t>R = {A,B,C,D,E,G}</a:t>
            </a:r>
          </a:p>
          <a:p>
            <a:pPr eaLnBrk="1" hangingPunct="1"/>
            <a:r>
              <a:rPr lang="en-GB" sz="2000" dirty="0">
                <a:sym typeface="Symbol" pitchFamily="18" charset="2"/>
              </a:rPr>
              <a:t>F = {AB</a:t>
            </a:r>
            <a:r>
              <a:rPr lang="en-US" sz="2000" dirty="0">
                <a:sym typeface="Symbol" pitchFamily="18" charset="2"/>
              </a:rPr>
              <a:t>C, CA, BCD, ACDB, DEG, BEC, CGBD, CEAG}</a:t>
            </a:r>
          </a:p>
          <a:p>
            <a:pPr marL="0" indent="0" eaLnBrk="1" hangingPunct="1">
              <a:buNone/>
            </a:pPr>
            <a:r>
              <a:rPr lang="en-US" sz="2200" dirty="0">
                <a:solidFill>
                  <a:srgbClr val="FF0000"/>
                </a:solidFill>
                <a:sym typeface="Symbol" pitchFamily="18" charset="2"/>
              </a:rPr>
              <a:t>How to compute the closure of X = {B,D} with respect to F?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 </a:t>
            </a:r>
          </a:p>
          <a:p>
            <a:pPr eaLnBrk="1" hangingPunct="1"/>
            <a:endParaRPr lang="en-GB" sz="2000" dirty="0">
              <a:sym typeface="Symbol" pitchFamily="18" charset="2"/>
            </a:endParaRPr>
          </a:p>
          <a:p>
            <a:pPr eaLnBrk="1" hangingPunct="1"/>
            <a:r>
              <a:rPr lang="en-US" sz="2000" dirty="0">
                <a:sym typeface="Symbol" pitchFamily="18" charset="2"/>
              </a:rPr>
              <a:t>X</a:t>
            </a:r>
            <a:r>
              <a:rPr lang="en-US" sz="2000" baseline="30000" dirty="0">
                <a:sym typeface="Symbol" pitchFamily="18" charset="2"/>
              </a:rPr>
              <a:t>(0) </a:t>
            </a:r>
            <a:r>
              <a:rPr lang="en-US" sz="2000" dirty="0">
                <a:sym typeface="Symbol" pitchFamily="18" charset="2"/>
              </a:rPr>
              <a:t>= {B,D} </a:t>
            </a:r>
          </a:p>
          <a:p>
            <a:pPr eaLnBrk="1" hangingPunct="1">
              <a:buFontTx/>
              <a:buNone/>
            </a:pPr>
            <a:r>
              <a:rPr lang="en-US" sz="2000" dirty="0">
                <a:sym typeface="Symbol" pitchFamily="18" charset="2"/>
              </a:rPr>
              <a:t>	DEG, </a:t>
            </a:r>
          </a:p>
          <a:p>
            <a:pPr eaLnBrk="1" hangingPunct="1"/>
            <a:r>
              <a:rPr lang="en-US" sz="2000" dirty="0">
                <a:sym typeface="Symbol" pitchFamily="18" charset="2"/>
              </a:rPr>
              <a:t>X</a:t>
            </a:r>
            <a:r>
              <a:rPr lang="en-US" sz="2000" baseline="30000" dirty="0">
                <a:sym typeface="Symbol" pitchFamily="18" charset="2"/>
              </a:rPr>
              <a:t>(1) </a:t>
            </a:r>
            <a:r>
              <a:rPr lang="en-US" sz="2000" dirty="0">
                <a:sym typeface="Symbol" pitchFamily="18" charset="2"/>
              </a:rPr>
              <a:t>= {B,D,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E,G</a:t>
            </a:r>
            <a:r>
              <a:rPr lang="en-US" sz="2000" dirty="0">
                <a:sym typeface="Symbol" pitchFamily="18" charset="2"/>
              </a:rPr>
              <a:t>}, </a:t>
            </a:r>
          </a:p>
          <a:p>
            <a:pPr eaLnBrk="1" hangingPunct="1">
              <a:buFontTx/>
              <a:buNone/>
            </a:pPr>
            <a:r>
              <a:rPr lang="en-US" sz="2000" dirty="0">
                <a:sym typeface="Symbol" pitchFamily="18" charset="2"/>
              </a:rPr>
              <a:t>	BEC</a:t>
            </a:r>
          </a:p>
          <a:p>
            <a:pPr eaLnBrk="1" hangingPunct="1"/>
            <a:r>
              <a:rPr lang="en-US" sz="2000" dirty="0">
                <a:sym typeface="Symbol" pitchFamily="18" charset="2"/>
              </a:rPr>
              <a:t>X</a:t>
            </a:r>
            <a:r>
              <a:rPr lang="en-US" sz="2000" baseline="30000" dirty="0">
                <a:sym typeface="Symbol" pitchFamily="18" charset="2"/>
              </a:rPr>
              <a:t>(2) </a:t>
            </a:r>
            <a:r>
              <a:rPr lang="en-US" sz="2000" dirty="0">
                <a:sym typeface="Symbol" pitchFamily="18" charset="2"/>
              </a:rPr>
              <a:t>= {B,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C</a:t>
            </a:r>
            <a:r>
              <a:rPr lang="en-US" sz="2000" dirty="0">
                <a:sym typeface="Symbol" pitchFamily="18" charset="2"/>
              </a:rPr>
              <a:t>,D,E,G}, </a:t>
            </a:r>
          </a:p>
          <a:p>
            <a:pPr eaLnBrk="1" hangingPunct="1">
              <a:buFontTx/>
              <a:buNone/>
            </a:pPr>
            <a:r>
              <a:rPr lang="en-US" sz="2000" dirty="0">
                <a:sym typeface="Symbol" pitchFamily="18" charset="2"/>
              </a:rPr>
              <a:t>	CA</a:t>
            </a:r>
          </a:p>
          <a:p>
            <a:pPr eaLnBrk="1" hangingPunct="1"/>
            <a:r>
              <a:rPr lang="en-US" sz="2000" dirty="0">
                <a:sym typeface="Symbol" pitchFamily="18" charset="2"/>
              </a:rPr>
              <a:t>X</a:t>
            </a:r>
            <a:r>
              <a:rPr lang="en-US" sz="2000" baseline="30000" dirty="0">
                <a:sym typeface="Symbol" pitchFamily="18" charset="2"/>
              </a:rPr>
              <a:t>(3) </a:t>
            </a:r>
            <a:r>
              <a:rPr lang="en-US" sz="2000" dirty="0">
                <a:sym typeface="Symbol" pitchFamily="18" charset="2"/>
              </a:rPr>
              <a:t>= {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A</a:t>
            </a:r>
            <a:r>
              <a:rPr lang="en-US" sz="2000" dirty="0">
                <a:sym typeface="Symbol" pitchFamily="18" charset="2"/>
              </a:rPr>
              <a:t>,B,C,D,E,G}</a:t>
            </a:r>
          </a:p>
          <a:p>
            <a:pPr eaLnBrk="1" hangingPunct="1"/>
            <a:r>
              <a:rPr lang="en-US" sz="2000" dirty="0">
                <a:sym typeface="Symbol" pitchFamily="18" charset="2"/>
              </a:rPr>
              <a:t>X</a:t>
            </a:r>
            <a:r>
              <a:rPr lang="en-US" sz="2000" baseline="30000" dirty="0">
                <a:sym typeface="Symbol" pitchFamily="18" charset="2"/>
              </a:rPr>
              <a:t>(4) </a:t>
            </a:r>
            <a:r>
              <a:rPr lang="en-US" sz="2000" dirty="0">
                <a:sym typeface="Symbol" pitchFamily="18" charset="2"/>
              </a:rPr>
              <a:t>= X</a:t>
            </a:r>
            <a:r>
              <a:rPr lang="en-US" sz="2000" baseline="30000" dirty="0">
                <a:sym typeface="Symbol" pitchFamily="18" charset="2"/>
              </a:rPr>
              <a:t>(3)</a:t>
            </a:r>
            <a:endParaRPr lang="en-US" sz="2000" dirty="0">
              <a:sym typeface="Symbol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8600" y="3943290"/>
            <a:ext cx="3198311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B30019"/>
                </a:solidFill>
                <a:latin typeface="+mj-lt"/>
                <a:sym typeface="Symbol" pitchFamily="18" charset="2"/>
              </a:rPr>
              <a:t>apply </a:t>
            </a:r>
            <a:r>
              <a:rPr lang="en-US" sz="2000" i="1" dirty="0">
                <a:latin typeface="+mj-lt"/>
                <a:sym typeface="Symbol" pitchFamily="18" charset="2"/>
              </a:rPr>
              <a:t>D</a:t>
            </a:r>
            <a:r>
              <a:rPr lang="en-US" sz="2000" dirty="0">
                <a:latin typeface="+mj-lt"/>
                <a:sym typeface="Symbol" pitchFamily="18" charset="2"/>
              </a:rPr>
              <a:t></a:t>
            </a:r>
            <a:r>
              <a:rPr lang="en-US" sz="2000" i="1" dirty="0">
                <a:latin typeface="+mj-lt"/>
                <a:sym typeface="Symbol" pitchFamily="18" charset="2"/>
              </a:rPr>
              <a:t>EG</a:t>
            </a:r>
            <a:r>
              <a:rPr lang="en-US" sz="2000" dirty="0">
                <a:latin typeface="+mj-lt"/>
                <a:sym typeface="Symbol" pitchFamily="18" charset="2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+mj-lt"/>
                <a:sym typeface="Symbol" pitchFamily="18" charset="2"/>
              </a:rPr>
              <a:t>add</a:t>
            </a:r>
            <a:r>
              <a:rPr lang="en-US" sz="2000" dirty="0">
                <a:latin typeface="+mj-lt"/>
                <a:sym typeface="Symbol" pitchFamily="18" charset="2"/>
              </a:rPr>
              <a:t> </a:t>
            </a:r>
            <a:r>
              <a:rPr lang="en-US" sz="2000" i="1" dirty="0">
                <a:latin typeface="+mj-lt"/>
                <a:sym typeface="Symbol" pitchFamily="18" charset="2"/>
              </a:rPr>
              <a:t>E</a:t>
            </a:r>
            <a:r>
              <a:rPr lang="en-US" sz="2000" dirty="0">
                <a:latin typeface="+mj-lt"/>
                <a:sym typeface="Symbol" pitchFamily="18" charset="2"/>
              </a:rPr>
              <a:t>, </a:t>
            </a:r>
            <a:r>
              <a:rPr lang="en-US" sz="2000" i="1" dirty="0">
                <a:latin typeface="+mj-lt"/>
                <a:sym typeface="Symbol" pitchFamily="18" charset="2"/>
              </a:rPr>
              <a:t>G</a:t>
            </a:r>
            <a:r>
              <a:rPr lang="en-US" sz="2000" dirty="0">
                <a:latin typeface="+mj-lt"/>
                <a:sym typeface="Symbol" pitchFamily="18" charset="2"/>
              </a:rPr>
              <a:t> to </a:t>
            </a:r>
            <a:r>
              <a:rPr lang="en-US" sz="2000" i="1" dirty="0">
                <a:latin typeface="+mj-lt"/>
                <a:sym typeface="Symbol" pitchFamily="18" charset="2"/>
              </a:rPr>
              <a:t>X</a:t>
            </a:r>
            <a:endParaRPr lang="en-US" sz="2000" i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52100" y="4552890"/>
            <a:ext cx="2837636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0" indent="0" eaLnBrk="1" hangingPunct="1">
              <a:spcBef>
                <a:spcPts val="600"/>
              </a:spcBef>
              <a:buNone/>
            </a:pPr>
            <a:r>
              <a:rPr lang="en-US" sz="2000" dirty="0">
                <a:solidFill>
                  <a:srgbClr val="B30019"/>
                </a:solidFill>
                <a:latin typeface="+mj-lt"/>
                <a:sym typeface="Symbol" pitchFamily="18" charset="2"/>
              </a:rPr>
              <a:t>apply </a:t>
            </a:r>
            <a:r>
              <a:rPr lang="en-US" sz="2000" i="1" dirty="0">
                <a:latin typeface="+mj-lt"/>
                <a:sym typeface="Symbol" pitchFamily="18" charset="2"/>
              </a:rPr>
              <a:t>BE</a:t>
            </a:r>
            <a:r>
              <a:rPr lang="en-US" sz="2000" dirty="0">
                <a:latin typeface="+mj-lt"/>
                <a:sym typeface="Symbol" pitchFamily="18" charset="2"/>
              </a:rPr>
              <a:t></a:t>
            </a:r>
            <a:r>
              <a:rPr lang="en-US" sz="2000" i="1" dirty="0">
                <a:latin typeface="+mj-lt"/>
                <a:sym typeface="Symbol" pitchFamily="18" charset="2"/>
              </a:rPr>
              <a:t>C</a:t>
            </a:r>
            <a:r>
              <a:rPr lang="en-US" sz="2000" dirty="0">
                <a:latin typeface="+mj-lt"/>
                <a:sym typeface="Symbol" pitchFamily="18" charset="2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+mj-lt"/>
                <a:sym typeface="Symbol" pitchFamily="18" charset="2"/>
              </a:rPr>
              <a:t>add</a:t>
            </a:r>
            <a:r>
              <a:rPr lang="en-US" sz="2000" dirty="0">
                <a:latin typeface="+mj-lt"/>
                <a:sym typeface="Symbol" pitchFamily="18" charset="2"/>
              </a:rPr>
              <a:t> </a:t>
            </a:r>
            <a:r>
              <a:rPr lang="en-US" sz="2000" i="1" dirty="0">
                <a:latin typeface="+mj-lt"/>
                <a:sym typeface="Symbol" pitchFamily="18" charset="2"/>
              </a:rPr>
              <a:t>C</a:t>
            </a:r>
            <a:r>
              <a:rPr lang="en-US" sz="2000" dirty="0">
                <a:latin typeface="+mj-lt"/>
                <a:sym typeface="Symbol" pitchFamily="18" charset="2"/>
              </a:rPr>
              <a:t> to </a:t>
            </a:r>
            <a:r>
              <a:rPr lang="en-US" sz="2000" i="1" dirty="0">
                <a:latin typeface="+mj-lt"/>
                <a:sym typeface="Symbol" pitchFamily="18" charset="2"/>
              </a:rPr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2100" y="5238690"/>
            <a:ext cx="2696572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0" indent="0" eaLnBrk="1" hangingPunct="1">
              <a:spcBef>
                <a:spcPts val="600"/>
              </a:spcBef>
              <a:buNone/>
            </a:pPr>
            <a:r>
              <a:rPr lang="en-US" sz="2000" dirty="0">
                <a:solidFill>
                  <a:srgbClr val="B30019"/>
                </a:solidFill>
                <a:latin typeface="+mj-lt"/>
                <a:sym typeface="Symbol" pitchFamily="18" charset="2"/>
              </a:rPr>
              <a:t>apply </a:t>
            </a:r>
            <a:r>
              <a:rPr lang="en-US" sz="2000" i="1" dirty="0">
                <a:latin typeface="+mj-lt"/>
                <a:sym typeface="Symbol" pitchFamily="18" charset="2"/>
              </a:rPr>
              <a:t>C</a:t>
            </a:r>
            <a:r>
              <a:rPr lang="en-US" sz="2000" dirty="0">
                <a:latin typeface="+mj-lt"/>
                <a:sym typeface="Symbol" pitchFamily="18" charset="2"/>
              </a:rPr>
              <a:t></a:t>
            </a:r>
            <a:r>
              <a:rPr lang="en-US" sz="2000" i="1" dirty="0">
                <a:latin typeface="+mj-lt"/>
                <a:sym typeface="Symbol" pitchFamily="18" charset="2"/>
              </a:rPr>
              <a:t>A</a:t>
            </a:r>
            <a:r>
              <a:rPr lang="en-US" sz="2000" dirty="0">
                <a:latin typeface="+mj-lt"/>
                <a:sym typeface="Symbol" pitchFamily="18" charset="2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+mj-lt"/>
                <a:sym typeface="Symbol" pitchFamily="18" charset="2"/>
              </a:rPr>
              <a:t>add</a:t>
            </a:r>
            <a:r>
              <a:rPr lang="en-US" sz="2000" dirty="0">
                <a:latin typeface="+mj-lt"/>
                <a:sym typeface="Symbol" pitchFamily="18" charset="2"/>
              </a:rPr>
              <a:t> </a:t>
            </a:r>
            <a:r>
              <a:rPr lang="en-US" sz="2000" i="1" dirty="0">
                <a:latin typeface="+mj-lt"/>
                <a:sym typeface="Symbol" pitchFamily="18" charset="2"/>
              </a:rPr>
              <a:t>A</a:t>
            </a:r>
            <a:r>
              <a:rPr lang="en-US" sz="2000" dirty="0">
                <a:latin typeface="+mj-lt"/>
                <a:sym typeface="Symbol" pitchFamily="18" charset="2"/>
              </a:rPr>
              <a:t> to </a:t>
            </a:r>
            <a:r>
              <a:rPr lang="en-US" sz="2000" i="1" dirty="0">
                <a:latin typeface="+mj-lt"/>
                <a:sym typeface="Symbol" pitchFamily="18" charset="2"/>
              </a:rPr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52100" y="5772090"/>
            <a:ext cx="3352777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0" indent="0" eaLnBrk="1" hangingPunct="1">
              <a:spcBef>
                <a:spcPts val="600"/>
              </a:spcBef>
              <a:buNone/>
            </a:pPr>
            <a:r>
              <a:rPr lang="en-US" sz="2000" dirty="0">
                <a:solidFill>
                  <a:srgbClr val="B30019"/>
                </a:solidFill>
                <a:latin typeface="+mj-lt"/>
                <a:sym typeface="Symbol" pitchFamily="18" charset="2"/>
              </a:rPr>
              <a:t>no more FDs can be applied</a:t>
            </a:r>
            <a:endParaRPr lang="en-US" sz="2000" i="1" dirty="0">
              <a:latin typeface="+mj-lt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9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9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9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89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89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489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89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6F15D876-2EAC-4804-8DA8-124F84448F76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15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77813"/>
            <a:ext cx="8077200" cy="712787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dirty="0">
                <a:latin typeface="Trebuchet MS" panose="020B0603020202020204" pitchFamily="34" charset="0"/>
              </a:rPr>
              <a:t>Uses of Attribute Closure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19200"/>
            <a:ext cx="77724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>
                <a:solidFill>
                  <a:schemeClr val="tx2"/>
                </a:solidFill>
              </a:rPr>
              <a:t>Testing for </a:t>
            </a:r>
            <a:r>
              <a:rPr lang="en-US" sz="2000" dirty="0" err="1">
                <a:solidFill>
                  <a:schemeClr val="tx2"/>
                </a:solidFill>
              </a:rPr>
              <a:t>superkey</a:t>
            </a: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To test if </a:t>
            </a:r>
            <a:r>
              <a:rPr lang="en-US" sz="1800" dirty="0">
                <a:sym typeface="Symbol" pitchFamily="18" charset="2"/>
              </a:rPr>
              <a:t>X is a </a:t>
            </a:r>
            <a:r>
              <a:rPr lang="en-US" sz="1800" dirty="0" err="1">
                <a:sym typeface="Symbol" pitchFamily="18" charset="2"/>
              </a:rPr>
              <a:t>superkey</a:t>
            </a:r>
            <a:r>
              <a:rPr lang="en-US" sz="1800" dirty="0">
                <a:sym typeface="Symbol" pitchFamily="18" charset="2"/>
              </a:rPr>
              <a:t>, we compute X</a:t>
            </a:r>
            <a:r>
              <a:rPr lang="en-US" sz="1800" baseline="30000" dirty="0">
                <a:sym typeface="Symbol" pitchFamily="18" charset="2"/>
              </a:rPr>
              <a:t>+,</a:t>
            </a:r>
            <a:r>
              <a:rPr lang="en-US" sz="1800" dirty="0">
                <a:sym typeface="Symbol" pitchFamily="18" charset="2"/>
              </a:rPr>
              <a:t> and check if X</a:t>
            </a:r>
            <a:r>
              <a:rPr lang="en-US" sz="1800" baseline="30000" dirty="0">
                <a:sym typeface="Symbol" pitchFamily="18" charset="2"/>
              </a:rPr>
              <a:t>+ </a:t>
            </a:r>
            <a:r>
              <a:rPr lang="en-US" sz="1800" dirty="0">
                <a:sym typeface="Symbol" pitchFamily="18" charset="2"/>
              </a:rPr>
              <a:t>contains all attributes of </a:t>
            </a:r>
            <a:r>
              <a:rPr lang="en-US" sz="1800" i="1" dirty="0">
                <a:sym typeface="Symbol" pitchFamily="18" charset="2"/>
              </a:rPr>
              <a:t>R</a:t>
            </a:r>
            <a:r>
              <a:rPr lang="en-US" sz="1800" dirty="0">
                <a:sym typeface="Symbol" pitchFamily="18" charset="2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solidFill>
                  <a:schemeClr val="tx2"/>
                </a:solidFill>
                <a:sym typeface="Symbol" pitchFamily="18" charset="2"/>
              </a:rPr>
              <a:t>Testing functional dependencies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sym typeface="Symbol" pitchFamily="18" charset="2"/>
              </a:rPr>
              <a:t>To check if a functional dependency X  Y holds (or, in other words, X  Y is in F</a:t>
            </a:r>
            <a:r>
              <a:rPr lang="en-US" sz="1800" baseline="30000" dirty="0">
                <a:sym typeface="Symbol" pitchFamily="18" charset="2"/>
              </a:rPr>
              <a:t>+</a:t>
            </a:r>
            <a:r>
              <a:rPr lang="en-US" sz="1800" dirty="0">
                <a:sym typeface="Symbol" pitchFamily="18" charset="2"/>
              </a:rPr>
              <a:t>), just check if Y  X</a:t>
            </a:r>
            <a:r>
              <a:rPr lang="en-US" sz="1800" baseline="30000" dirty="0">
                <a:sym typeface="Symbol" pitchFamily="18" charset="2"/>
              </a:rPr>
              <a:t>+</a:t>
            </a:r>
            <a:r>
              <a:rPr lang="en-US" sz="1800" dirty="0">
                <a:sym typeface="Symbol" pitchFamily="18" charset="2"/>
              </a:rPr>
              <a:t>. 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chemeClr val="tx2"/>
              </a:solidFill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solidFill>
                  <a:schemeClr val="tx2"/>
                </a:solidFill>
                <a:sym typeface="Symbol" pitchFamily="18" charset="2"/>
              </a:rPr>
              <a:t>Computing the closure of F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sym typeface="Symbol" pitchFamily="18" charset="2"/>
              </a:rPr>
              <a:t>For each subset X  </a:t>
            </a:r>
            <a:r>
              <a:rPr lang="en-US" sz="1800" i="1" dirty="0">
                <a:sym typeface="Symbol" pitchFamily="18" charset="2"/>
              </a:rPr>
              <a:t>R, </a:t>
            </a:r>
            <a:r>
              <a:rPr lang="en-US" sz="1800" dirty="0">
                <a:sym typeface="Symbol" pitchFamily="18" charset="2"/>
              </a:rPr>
              <a:t>we find the closure X</a:t>
            </a:r>
            <a:r>
              <a:rPr lang="en-US" sz="1800" baseline="30000" dirty="0">
                <a:sym typeface="Symbol" pitchFamily="18" charset="2"/>
              </a:rPr>
              <a:t>+</a:t>
            </a:r>
            <a:r>
              <a:rPr lang="en-US" sz="1800" dirty="0">
                <a:sym typeface="Symbol" pitchFamily="18" charset="2"/>
              </a:rPr>
              <a:t>, and for each Y  X</a:t>
            </a:r>
            <a:r>
              <a:rPr lang="en-US" sz="1800" baseline="30000" dirty="0">
                <a:sym typeface="Symbol" pitchFamily="18" charset="2"/>
              </a:rPr>
              <a:t>+</a:t>
            </a:r>
            <a:r>
              <a:rPr lang="en-US" sz="1800" dirty="0">
                <a:sym typeface="Symbol" pitchFamily="18" charset="2"/>
              </a:rPr>
              <a:t>, we output a functional dependency X  Y</a:t>
            </a:r>
            <a:r>
              <a:rPr lang="en-US" sz="1800" i="1" dirty="0"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chemeClr val="tx2"/>
              </a:solidFill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solidFill>
                  <a:schemeClr val="tx2"/>
                </a:solidFill>
                <a:sym typeface="Symbol" pitchFamily="18" charset="2"/>
              </a:rPr>
              <a:t>Computing if </a:t>
            </a:r>
            <a:r>
              <a:rPr lang="en-GB" sz="2000" dirty="0">
                <a:solidFill>
                  <a:schemeClr val="tx2"/>
                </a:solidFill>
              </a:rPr>
              <a:t>two sets of functional dependencies F and G are </a:t>
            </a:r>
            <a:r>
              <a:rPr lang="en-GB" sz="2000" b="1" dirty="0">
                <a:solidFill>
                  <a:schemeClr val="tx2"/>
                </a:solidFill>
              </a:rPr>
              <a:t>equivalent</a:t>
            </a:r>
            <a:r>
              <a:rPr lang="en-GB" sz="2000" dirty="0">
                <a:solidFill>
                  <a:schemeClr val="tx2"/>
                </a:solidFill>
              </a:rPr>
              <a:t>, i.e., </a:t>
            </a:r>
            <a:r>
              <a:rPr lang="en-US" sz="2000" dirty="0">
                <a:sym typeface="Symbol" pitchFamily="18" charset="2"/>
              </a:rPr>
              <a:t>F</a:t>
            </a:r>
            <a:r>
              <a:rPr lang="en-US" sz="2000" baseline="30000" dirty="0">
                <a:sym typeface="Symbol" pitchFamily="18" charset="2"/>
              </a:rPr>
              <a:t>+</a:t>
            </a:r>
            <a:r>
              <a:rPr lang="en-GB" sz="2000" dirty="0">
                <a:solidFill>
                  <a:schemeClr val="tx2"/>
                </a:solidFill>
              </a:rPr>
              <a:t> = G</a:t>
            </a:r>
            <a:r>
              <a:rPr lang="en-US" sz="2000" baseline="30000" dirty="0">
                <a:sym typeface="Symbol" pitchFamily="18" charset="2"/>
              </a:rPr>
              <a:t>+</a:t>
            </a:r>
            <a:endParaRPr lang="en-GB" sz="2000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For each functional dependency </a:t>
            </a:r>
            <a:r>
              <a:rPr lang="en-GB" sz="1800" dirty="0"/>
              <a:t>Y</a:t>
            </a:r>
            <a:r>
              <a:rPr lang="en-US" sz="1800" dirty="0">
                <a:sym typeface="Symbol" pitchFamily="18" charset="2"/>
              </a:rPr>
              <a:t>Z in F </a:t>
            </a:r>
          </a:p>
          <a:p>
            <a:pPr marL="1085850" lvl="2" eaLnBrk="1" hangingPunct="1">
              <a:lnSpc>
                <a:spcPct val="80000"/>
              </a:lnSpc>
            </a:pPr>
            <a:r>
              <a:rPr lang="en-US" sz="1600" dirty="0">
                <a:sym typeface="Symbol" pitchFamily="18" charset="2"/>
              </a:rPr>
              <a:t>Compute Y</a:t>
            </a:r>
            <a:r>
              <a:rPr lang="en-US" sz="1600" baseline="30000" dirty="0">
                <a:sym typeface="Symbol" pitchFamily="18" charset="2"/>
              </a:rPr>
              <a:t>+</a:t>
            </a:r>
            <a:r>
              <a:rPr lang="en-US" sz="1600" dirty="0">
                <a:sym typeface="Symbol" pitchFamily="18" charset="2"/>
              </a:rPr>
              <a:t> with respect to G</a:t>
            </a:r>
          </a:p>
          <a:p>
            <a:pPr marL="1085850" lvl="2" eaLnBrk="1" hangingPunct="1">
              <a:lnSpc>
                <a:spcPct val="80000"/>
              </a:lnSpc>
            </a:pPr>
            <a:r>
              <a:rPr lang="en-US" sz="1600" dirty="0">
                <a:sym typeface="Symbol" pitchFamily="18" charset="2"/>
              </a:rPr>
              <a:t>If Z  Y</a:t>
            </a:r>
            <a:r>
              <a:rPr lang="en-US" sz="1600" baseline="30000" dirty="0">
                <a:sym typeface="Symbol" pitchFamily="18" charset="2"/>
              </a:rPr>
              <a:t>+ </a:t>
            </a:r>
            <a:r>
              <a:rPr lang="en-US" sz="1600" dirty="0">
                <a:sym typeface="Symbol" pitchFamily="18" charset="2"/>
              </a:rPr>
              <a:t>then </a:t>
            </a:r>
            <a:r>
              <a:rPr lang="en-GB" sz="1600" dirty="0"/>
              <a:t>Y</a:t>
            </a:r>
            <a:r>
              <a:rPr lang="en-US" sz="1600" dirty="0">
                <a:sym typeface="Symbol" pitchFamily="18" charset="2"/>
              </a:rPr>
              <a:t>Z is in </a:t>
            </a:r>
            <a:r>
              <a:rPr lang="en-GB" sz="1600" dirty="0">
                <a:solidFill>
                  <a:schemeClr val="tx2"/>
                </a:solidFill>
              </a:rPr>
              <a:t>G</a:t>
            </a:r>
            <a:r>
              <a:rPr lang="en-US" sz="1600" baseline="30000" dirty="0">
                <a:sym typeface="Symbol" pitchFamily="18" charset="2"/>
              </a:rPr>
              <a:t>+ </a:t>
            </a:r>
            <a:endParaRPr lang="en-US" sz="1600" dirty="0">
              <a:sym typeface="Symbol" pitchFamily="18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sym typeface="Symbol" pitchFamily="18" charset="2"/>
              </a:rPr>
              <a:t>And vice versa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43400" y="4800600"/>
            <a:ext cx="3581400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B30019"/>
                </a:solidFill>
                <a:latin typeface="+mj-lt"/>
                <a:cs typeface="Times"/>
              </a:rPr>
              <a:t>If </a:t>
            </a:r>
            <a:r>
              <a:rPr lang="en-US" sz="1000" b="1" i="1" dirty="0">
                <a:solidFill>
                  <a:srgbClr val="B30019"/>
                </a:solidFill>
                <a:latin typeface="+mj-lt"/>
                <a:cs typeface="Times"/>
              </a:rPr>
              <a:t>G</a:t>
            </a:r>
            <a:r>
              <a:rPr lang="en-US" sz="1000" b="1" dirty="0">
                <a:solidFill>
                  <a:srgbClr val="B30019"/>
                </a:solidFill>
                <a:latin typeface="+mj-lt"/>
              </a:rPr>
              <a:t> can cover </a:t>
            </a:r>
            <a:r>
              <a:rPr lang="en-US" sz="1000" b="1" i="1" dirty="0">
                <a:solidFill>
                  <a:srgbClr val="B30019"/>
                </a:solidFill>
                <a:latin typeface="+mj-lt"/>
                <a:cs typeface="Times"/>
              </a:rPr>
              <a:t>F</a:t>
            </a:r>
            <a:r>
              <a:rPr lang="en-US" sz="1000" b="1" dirty="0">
                <a:solidFill>
                  <a:srgbClr val="B30019"/>
                </a:solidFill>
                <a:latin typeface="+mj-lt"/>
              </a:rPr>
              <a:t>, but </a:t>
            </a:r>
            <a:r>
              <a:rPr lang="en-US" sz="1000" b="1" i="1" dirty="0">
                <a:solidFill>
                  <a:srgbClr val="B30019"/>
                </a:solidFill>
                <a:latin typeface="+mj-lt"/>
                <a:cs typeface="Times"/>
              </a:rPr>
              <a:t>F</a:t>
            </a:r>
            <a:r>
              <a:rPr lang="en-US" sz="1000" b="1" dirty="0">
                <a:solidFill>
                  <a:srgbClr val="B30019"/>
                </a:solidFill>
                <a:latin typeface="+mj-lt"/>
              </a:rPr>
              <a:t> cannot cover </a:t>
            </a:r>
            <a:r>
              <a:rPr lang="en-US" sz="1000" b="1" i="1" dirty="0">
                <a:solidFill>
                  <a:srgbClr val="B30019"/>
                </a:solidFill>
                <a:latin typeface="+mj-lt"/>
                <a:cs typeface="Times"/>
              </a:rPr>
              <a:t>G</a:t>
            </a:r>
            <a:r>
              <a:rPr lang="en-US" sz="1000" b="1" dirty="0">
                <a:solidFill>
                  <a:srgbClr val="B30019"/>
                </a:solidFill>
                <a:latin typeface="+mj-lt"/>
              </a:rPr>
              <a:t>, then </a:t>
            </a:r>
            <a:r>
              <a:rPr lang="en-US" sz="1000" b="1" i="1" dirty="0">
                <a:solidFill>
                  <a:srgbClr val="B30019"/>
                </a:solidFill>
                <a:latin typeface="+mj-lt"/>
                <a:cs typeface="Times"/>
              </a:rPr>
              <a:t>G</a:t>
            </a:r>
            <a:r>
              <a:rPr lang="en-US" sz="1000" b="1" baseline="30000" dirty="0">
                <a:solidFill>
                  <a:srgbClr val="B30019"/>
                </a:solidFill>
                <a:latin typeface="+mj-lt"/>
              </a:rPr>
              <a:t>+</a:t>
            </a:r>
            <a:r>
              <a:rPr lang="en-US" sz="1000" b="1" dirty="0">
                <a:solidFill>
                  <a:srgbClr val="B30019"/>
                </a:solidFill>
                <a:latin typeface="+mj-lt"/>
              </a:rPr>
              <a:t>≠</a:t>
            </a:r>
            <a:r>
              <a:rPr lang="en-US" sz="1000" b="1" i="1" dirty="0">
                <a:solidFill>
                  <a:srgbClr val="B30019"/>
                </a:solidFill>
                <a:latin typeface="+mj-lt"/>
                <a:cs typeface="Times"/>
              </a:rPr>
              <a:t>F</a:t>
            </a:r>
            <a:r>
              <a:rPr lang="en-US" sz="1000" b="1" baseline="30000" dirty="0">
                <a:solidFill>
                  <a:srgbClr val="B30019"/>
                </a:solidFill>
                <a:latin typeface="+mj-lt"/>
              </a:rPr>
              <a:t>+</a:t>
            </a:r>
            <a:r>
              <a:rPr lang="en-US" sz="1000" b="1" dirty="0">
                <a:solidFill>
                  <a:srgbClr val="B30019"/>
                </a:solidFill>
                <a:latin typeface="+mj-lt"/>
                <a:sym typeface="Symbol" pitchFamily="18" charset="2"/>
              </a:rPr>
              <a:t>.</a:t>
            </a:r>
            <a:endParaRPr lang="en-GB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31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31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31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31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31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31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31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31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31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31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0CB3487C-48CD-4A9C-B4B4-804DF59D031D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16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915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457200"/>
            <a:ext cx="7924800" cy="609600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dirty="0">
                <a:latin typeface="Trebuchet MS" panose="020B0603020202020204" pitchFamily="34" charset="0"/>
              </a:rPr>
              <a:t>Redundancy of FDs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Some FDs in a given set of FDs can be inferred (i.e. redundant FDs)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solidFill>
                  <a:schemeClr val="tx2"/>
                </a:solidFill>
              </a:rPr>
              <a:t>A</a:t>
            </a:r>
            <a:r>
              <a:rPr lang="en-US" sz="1800" dirty="0">
                <a:solidFill>
                  <a:schemeClr val="tx2"/>
                </a:solidFill>
                <a:sym typeface="Symbol" pitchFamily="18" charset="2"/>
              </a:rPr>
              <a:t></a:t>
            </a:r>
            <a:r>
              <a:rPr lang="en-US" sz="1800" dirty="0">
                <a:solidFill>
                  <a:schemeClr val="tx2"/>
                </a:solidFill>
              </a:rPr>
              <a:t>C </a:t>
            </a:r>
            <a:r>
              <a:rPr lang="en-US" sz="1800" dirty="0"/>
              <a:t>is redundant in: {A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/>
              <a:t>B, B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/>
              <a:t>C,</a:t>
            </a:r>
            <a:r>
              <a:rPr lang="en-US" sz="1800" dirty="0">
                <a:solidFill>
                  <a:srgbClr val="FF0000"/>
                </a:solidFill>
              </a:rPr>
              <a:t>A</a:t>
            </a:r>
            <a:r>
              <a:rPr lang="en-US" sz="1800" dirty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sz="1800" dirty="0">
                <a:solidFill>
                  <a:srgbClr val="FF0000"/>
                </a:solidFill>
              </a:rPr>
              <a:t> C</a:t>
            </a:r>
            <a:r>
              <a:rPr lang="en-US" sz="1800" dirty="0"/>
              <a:t>} </a:t>
            </a:r>
            <a:r>
              <a:rPr lang="en-US" sz="1800" b="1" dirty="0"/>
              <a:t>Why?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1800" dirty="0"/>
              <a:t>(because A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olidFill>
                  <a:srgbClr val="FF0000"/>
                </a:solidFill>
              </a:rPr>
              <a:t>C</a:t>
            </a:r>
            <a:r>
              <a:rPr lang="en-US" sz="1800" dirty="0"/>
              <a:t> is inferred from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/>
              <a:t>{A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/>
              <a:t>B, B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/>
              <a:t>C})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</a:rPr>
              <a:t>Some attributes in an FD may be redundant (i.e. redundant attributes)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Example of </a:t>
            </a:r>
            <a:r>
              <a:rPr lang="en-US" sz="1800" dirty="0">
                <a:solidFill>
                  <a:srgbClr val="FF0000"/>
                </a:solidFill>
              </a:rPr>
              <a:t>extraneous/redundant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attribute on RHS</a:t>
            </a:r>
            <a:r>
              <a:rPr lang="en-US" sz="1800" dirty="0"/>
              <a:t>:  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dirty="0"/>
              <a:t>{A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/>
              <a:t>B, B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/>
              <a:t>C, A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olidFill>
                  <a:srgbClr val="FF0000"/>
                </a:solidFill>
              </a:rPr>
              <a:t>C</a:t>
            </a:r>
            <a:r>
              <a:rPr lang="en-US" sz="1800" dirty="0"/>
              <a:t>D}  can be simplified to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dirty="0"/>
              <a:t>{A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/>
              <a:t>B, B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/>
              <a:t>C, A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/>
              <a:t>D}  </a:t>
            </a:r>
            <a:r>
              <a:rPr lang="en-US" sz="1800" b="1" dirty="0"/>
              <a:t>Why?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dirty="0"/>
              <a:t>(because A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olidFill>
                  <a:srgbClr val="FF0000"/>
                </a:solidFill>
              </a:rPr>
              <a:t>C</a:t>
            </a:r>
            <a:r>
              <a:rPr lang="en-US" sz="1800" dirty="0"/>
              <a:t> is inferred from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/>
              <a:t>{A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/>
              <a:t>B, B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/>
              <a:t>C} and with A</a:t>
            </a:r>
            <a:r>
              <a:rPr lang="en-US" sz="1800" dirty="0">
                <a:sym typeface="Symbol" pitchFamily="18" charset="2"/>
              </a:rPr>
              <a:t>  </a:t>
            </a:r>
            <a:r>
              <a:rPr lang="en-US" sz="1800" dirty="0"/>
              <a:t>D we then have A</a:t>
            </a:r>
            <a:r>
              <a:rPr lang="en-US" sz="1800" dirty="0">
                <a:sym typeface="Symbol" pitchFamily="18" charset="2"/>
              </a:rPr>
              <a:t>  </a:t>
            </a:r>
            <a:r>
              <a:rPr lang="en-US" sz="1800" dirty="0">
                <a:solidFill>
                  <a:srgbClr val="FF0000"/>
                </a:solidFill>
              </a:rPr>
              <a:t>C</a:t>
            </a:r>
            <a:r>
              <a:rPr lang="en-US" sz="1800" dirty="0"/>
              <a:t>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Example of </a:t>
            </a:r>
            <a:r>
              <a:rPr lang="en-US" sz="1800" dirty="0">
                <a:solidFill>
                  <a:srgbClr val="FF0000"/>
                </a:solidFill>
              </a:rPr>
              <a:t>extraneous/redundant attribute on LHS</a:t>
            </a:r>
            <a:r>
              <a:rPr lang="en-US" sz="1800" dirty="0"/>
              <a:t>:  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dirty="0"/>
              <a:t>{A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/>
              <a:t>B, B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/>
              <a:t>C, A</a:t>
            </a:r>
            <a:r>
              <a:rPr lang="en-US" sz="1800" dirty="0">
                <a:solidFill>
                  <a:srgbClr val="FF0000"/>
                </a:solidFill>
              </a:rPr>
              <a:t>C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/>
              <a:t>D}  can be simplified to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dirty="0"/>
              <a:t>{A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/>
              <a:t>B, B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/>
              <a:t>C, A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/>
              <a:t>D} </a:t>
            </a:r>
            <a:r>
              <a:rPr lang="en-US" sz="1800" b="1" dirty="0"/>
              <a:t>Why?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dirty="0"/>
              <a:t>(because of A</a:t>
            </a:r>
            <a:r>
              <a:rPr lang="en-US" sz="1800" dirty="0">
                <a:sym typeface="Symbol" pitchFamily="18" charset="2"/>
              </a:rPr>
              <a:t>D is inferred from</a:t>
            </a:r>
            <a:r>
              <a:rPr lang="en-US" sz="1800" dirty="0"/>
              <a:t> {A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/>
              <a:t>C, AC</a:t>
            </a:r>
            <a:r>
              <a:rPr lang="en-US" sz="1800" dirty="0">
                <a:sym typeface="Symbol" pitchFamily="18" charset="2"/>
              </a:rPr>
              <a:t>D} and </a:t>
            </a:r>
            <a:r>
              <a:rPr lang="en-US" sz="1800" dirty="0"/>
              <a:t>A</a:t>
            </a:r>
            <a:r>
              <a:rPr lang="en-US" sz="1800" dirty="0">
                <a:solidFill>
                  <a:srgbClr val="FF0000"/>
                </a:solidFill>
              </a:rPr>
              <a:t>C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/>
              <a:t>D is inferred from A</a:t>
            </a:r>
            <a:r>
              <a:rPr lang="en-US" sz="1800" dirty="0">
                <a:sym typeface="Symbol" pitchFamily="18" charset="2"/>
              </a:rPr>
              <a:t>D</a:t>
            </a:r>
            <a:r>
              <a:rPr lang="en-US" sz="18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1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91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91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91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91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91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91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91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91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91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914400" y="2895600"/>
            <a:ext cx="7162800" cy="2438400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38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C053234B-F14A-460B-B554-3A50A591CD33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17</a:t>
            </a:fld>
            <a:endParaRPr lang="en-US" altLang="zh-TW" sz="1400" dirty="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620000" cy="609600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dirty="0">
                <a:latin typeface="Trebuchet MS" panose="020B0603020202020204" pitchFamily="34" charset="0"/>
              </a:rPr>
              <a:t>Canonical Cover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1" y="1114425"/>
            <a:ext cx="7848600" cy="4876800"/>
          </a:xfrm>
        </p:spPr>
        <p:txBody>
          <a:bodyPr/>
          <a:lstStyle/>
          <a:p>
            <a:pPr eaLnBrk="1" hangingPunct="1"/>
            <a:r>
              <a:rPr lang="en-US" sz="2000" dirty="0">
                <a:sym typeface="Greek Symbols" pitchFamily="18" charset="2"/>
              </a:rPr>
              <a:t>A </a:t>
            </a:r>
            <a:r>
              <a:rPr lang="en-US" sz="2000" dirty="0">
                <a:solidFill>
                  <a:schemeClr val="tx2"/>
                </a:solidFill>
                <a:sym typeface="Greek Symbols" pitchFamily="18" charset="2"/>
              </a:rPr>
              <a:t>canonical cover</a:t>
            </a:r>
            <a:r>
              <a:rPr lang="en-US" sz="2000" dirty="0">
                <a:sym typeface="Greek Symbols" pitchFamily="18" charset="2"/>
              </a:rPr>
              <a:t> for F is a set of dependencies F</a:t>
            </a:r>
            <a:r>
              <a:rPr lang="en-US" sz="2000" baseline="-25000" dirty="0">
                <a:sym typeface="Greek Symbols" pitchFamily="18" charset="2"/>
              </a:rPr>
              <a:t>c </a:t>
            </a:r>
            <a:r>
              <a:rPr lang="en-US" sz="2000" dirty="0">
                <a:sym typeface="Greek Symbols" pitchFamily="18" charset="2"/>
              </a:rPr>
              <a:t>such that </a:t>
            </a:r>
          </a:p>
          <a:p>
            <a:pPr lvl="1" eaLnBrk="1" hangingPunct="1"/>
            <a:r>
              <a:rPr lang="en-US" sz="1800" dirty="0">
                <a:sym typeface="Greek Symbols" pitchFamily="18" charset="2"/>
              </a:rPr>
              <a:t>F and F</a:t>
            </a:r>
            <a:r>
              <a:rPr lang="en-US" sz="1800" baseline="-25000" dirty="0">
                <a:sym typeface="Greek Symbols" pitchFamily="18" charset="2"/>
              </a:rPr>
              <a:t>c </a:t>
            </a:r>
            <a:r>
              <a:rPr lang="en-US" sz="1800" dirty="0">
                <a:sym typeface="Greek Symbols" pitchFamily="18" charset="2"/>
              </a:rPr>
              <a:t>are equivalent </a:t>
            </a:r>
          </a:p>
          <a:p>
            <a:pPr lvl="1" eaLnBrk="1" hangingPunct="1"/>
            <a:r>
              <a:rPr lang="en-US" sz="1800" dirty="0">
                <a:sym typeface="Greek Symbols" pitchFamily="18" charset="2"/>
              </a:rPr>
              <a:t>F</a:t>
            </a:r>
            <a:r>
              <a:rPr lang="en-US" baseline="-25000" dirty="0">
                <a:sym typeface="Greek Symbols" pitchFamily="18" charset="2"/>
              </a:rPr>
              <a:t>c</a:t>
            </a:r>
            <a:r>
              <a:rPr lang="en-US" dirty="0">
                <a:sym typeface="Greek Symbols" pitchFamily="18" charset="2"/>
              </a:rPr>
              <a:t> </a:t>
            </a:r>
            <a:r>
              <a:rPr lang="en-US" sz="1800" dirty="0">
                <a:sym typeface="Greek Symbols" pitchFamily="18" charset="2"/>
              </a:rPr>
              <a:t>contains no redundancy</a:t>
            </a:r>
          </a:p>
          <a:p>
            <a:pPr lvl="1" eaLnBrk="1" hangingPunct="1"/>
            <a:r>
              <a:rPr lang="en-US" sz="1800" dirty="0">
                <a:sym typeface="Greek Symbols" pitchFamily="18" charset="2"/>
              </a:rPr>
              <a:t>The left side of each functional dependency in F</a:t>
            </a:r>
            <a:r>
              <a:rPr lang="en-US" baseline="-25000" dirty="0">
                <a:sym typeface="Greek Symbols" pitchFamily="18" charset="2"/>
              </a:rPr>
              <a:t>c</a:t>
            </a:r>
            <a:r>
              <a:rPr lang="en-US" dirty="0">
                <a:sym typeface="Greek Symbols" pitchFamily="18" charset="2"/>
              </a:rPr>
              <a:t> </a:t>
            </a:r>
            <a:r>
              <a:rPr lang="en-US" sz="1800" dirty="0">
                <a:sym typeface="Greek Symbols" pitchFamily="18" charset="2"/>
              </a:rPr>
              <a:t>is unique.</a:t>
            </a:r>
          </a:p>
          <a:p>
            <a:pPr marL="857250" lvl="2" indent="0" eaLnBrk="1" hangingPunct="1">
              <a:buNone/>
            </a:pPr>
            <a:r>
              <a:rPr lang="en-US" sz="1600" dirty="0">
                <a:solidFill>
                  <a:srgbClr val="0000FF"/>
                </a:solidFill>
              </a:rPr>
              <a:t>For instance, if we have two FD X</a:t>
            </a:r>
            <a:r>
              <a:rPr lang="en-US" sz="1600" dirty="0">
                <a:solidFill>
                  <a:srgbClr val="0000FF"/>
                </a:solidFill>
                <a:sym typeface="Symbol" pitchFamily="18" charset="2"/>
              </a:rPr>
              <a:t>Y, </a:t>
            </a:r>
            <a:r>
              <a:rPr lang="en-US" sz="1600" dirty="0">
                <a:solidFill>
                  <a:srgbClr val="0000FF"/>
                </a:solidFill>
              </a:rPr>
              <a:t>X</a:t>
            </a:r>
            <a:r>
              <a:rPr lang="en-US" sz="1600" dirty="0">
                <a:solidFill>
                  <a:srgbClr val="0000FF"/>
                </a:solidFill>
                <a:sym typeface="Symbol" pitchFamily="18" charset="2"/>
              </a:rPr>
              <a:t>Z, we convert them to</a:t>
            </a:r>
            <a:r>
              <a:rPr lang="en-US" sz="1600" dirty="0">
                <a:solidFill>
                  <a:srgbClr val="0000FF"/>
                </a:solidFill>
              </a:rPr>
              <a:t> X</a:t>
            </a:r>
            <a:r>
              <a:rPr lang="en-US" sz="1600" dirty="0">
                <a:solidFill>
                  <a:srgbClr val="0000FF"/>
                </a:solidFill>
                <a:sym typeface="Symbol" pitchFamily="18" charset="2"/>
              </a:rPr>
              <a:t>YZ.</a:t>
            </a:r>
            <a:endParaRPr lang="en-US" sz="1600" dirty="0">
              <a:sym typeface="Greek Symbols" pitchFamily="18" charset="2"/>
            </a:endParaRPr>
          </a:p>
          <a:p>
            <a:pPr marL="0" indent="0" eaLnBrk="1" hangingPunct="1">
              <a:buNone/>
            </a:pPr>
            <a:r>
              <a:rPr lang="en-US" sz="2000" dirty="0"/>
              <a:t>   Algorithm for canonical cover of F:</a:t>
            </a:r>
            <a:br>
              <a:rPr lang="en-US" sz="2000" dirty="0"/>
            </a:br>
            <a:r>
              <a:rPr lang="en-US" sz="2000" dirty="0"/>
              <a:t>       </a:t>
            </a:r>
            <a:r>
              <a:rPr lang="en-US" sz="2000" b="1" dirty="0"/>
              <a:t>repeat</a:t>
            </a:r>
            <a:br>
              <a:rPr lang="en-US" sz="2000" b="1" dirty="0"/>
            </a:br>
            <a:r>
              <a:rPr lang="en-US" sz="2000" b="1" dirty="0"/>
              <a:t>	</a:t>
            </a:r>
            <a:r>
              <a:rPr lang="en-US" sz="2000" dirty="0"/>
              <a:t>Use the union rule to replace any dependencies in F</a:t>
            </a:r>
            <a:br>
              <a:rPr lang="en-US" sz="2000" dirty="0"/>
            </a:br>
            <a:r>
              <a:rPr lang="en-US" sz="2000" dirty="0"/>
              <a:t>		 X</a:t>
            </a:r>
            <a:r>
              <a:rPr lang="en-US" sz="2000" baseline="-25000" dirty="0">
                <a:sym typeface="Greek Symbols" pitchFamily="18" charset="2"/>
              </a:rPr>
              <a:t>1</a:t>
            </a:r>
            <a:r>
              <a:rPr lang="en-US" sz="2000" dirty="0">
                <a:sym typeface="Greek Symbols" pitchFamily="18" charset="2"/>
              </a:rPr>
              <a:t>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Monotype Sorts" pitchFamily="2" charset="2"/>
              </a:rPr>
              <a:t> </a:t>
            </a:r>
            <a:r>
              <a:rPr lang="en-US" sz="2000" dirty="0">
                <a:sym typeface="Symbol" pitchFamily="18" charset="2"/>
              </a:rPr>
              <a:t>Y</a:t>
            </a:r>
            <a:r>
              <a:rPr lang="en-US" sz="2000" baseline="-25000" dirty="0">
                <a:sym typeface="Greek Symbols" pitchFamily="18" charset="2"/>
              </a:rPr>
              <a:t>1</a:t>
            </a:r>
            <a:r>
              <a:rPr lang="en-US" sz="2000" dirty="0">
                <a:sym typeface="Greek Symbols" pitchFamily="18" charset="2"/>
              </a:rPr>
              <a:t> and </a:t>
            </a:r>
            <a:r>
              <a:rPr lang="en-US" sz="2000" dirty="0">
                <a:sym typeface="Symbol" pitchFamily="18" charset="2"/>
              </a:rPr>
              <a:t>X</a:t>
            </a:r>
            <a:r>
              <a:rPr lang="en-US" sz="2000" baseline="-25000" dirty="0">
                <a:sym typeface="Greek Symbols" pitchFamily="18" charset="2"/>
              </a:rPr>
              <a:t>1</a:t>
            </a:r>
            <a:r>
              <a:rPr lang="en-US" sz="2000" dirty="0">
                <a:sym typeface="Greek Symbols" pitchFamily="18" charset="2"/>
              </a:rPr>
              <a:t>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Monotype Sorts" pitchFamily="2" charset="2"/>
              </a:rPr>
              <a:t> </a:t>
            </a:r>
            <a:r>
              <a:rPr lang="en-US" sz="2000" dirty="0">
                <a:sym typeface="Symbol" pitchFamily="18" charset="2"/>
              </a:rPr>
              <a:t>Y</a:t>
            </a:r>
            <a:r>
              <a:rPr lang="en-US" sz="2000" baseline="-25000" dirty="0">
                <a:sym typeface="Greek Symbols" pitchFamily="18" charset="2"/>
              </a:rPr>
              <a:t>2</a:t>
            </a:r>
            <a:r>
              <a:rPr lang="en-US" sz="2000" dirty="0">
                <a:sym typeface="Greek Symbols" pitchFamily="18" charset="2"/>
              </a:rPr>
              <a:t> with </a:t>
            </a:r>
            <a:r>
              <a:rPr lang="en-US" sz="2000" dirty="0">
                <a:sym typeface="Symbol" pitchFamily="18" charset="2"/>
              </a:rPr>
              <a:t>X</a:t>
            </a:r>
            <a:r>
              <a:rPr lang="en-US" sz="2000" baseline="-25000" dirty="0">
                <a:sym typeface="Greek Symbols" pitchFamily="18" charset="2"/>
              </a:rPr>
              <a:t>1</a:t>
            </a:r>
            <a:r>
              <a:rPr lang="en-US" sz="2000" dirty="0">
                <a:sym typeface="Greek Symbols" pitchFamily="18" charset="2"/>
              </a:rPr>
              <a:t>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Monotype Sorts" pitchFamily="2" charset="2"/>
              </a:rPr>
              <a:t> </a:t>
            </a:r>
            <a:r>
              <a:rPr lang="en-US" sz="2000" dirty="0">
                <a:sym typeface="Symbol" pitchFamily="18" charset="2"/>
              </a:rPr>
              <a:t>Y</a:t>
            </a:r>
            <a:r>
              <a:rPr lang="en-US" sz="2000" baseline="-25000" dirty="0">
                <a:sym typeface="Greek Symbols" pitchFamily="18" charset="2"/>
              </a:rPr>
              <a:t>1</a:t>
            </a:r>
            <a:r>
              <a:rPr lang="en-US" sz="2000" dirty="0">
                <a:sym typeface="Greek Symbols" pitchFamily="18" charset="2"/>
              </a:rPr>
              <a:t> </a:t>
            </a:r>
            <a:r>
              <a:rPr lang="en-US" sz="2000" dirty="0">
                <a:sym typeface="Symbol" pitchFamily="18" charset="2"/>
              </a:rPr>
              <a:t>Y</a:t>
            </a:r>
            <a:r>
              <a:rPr lang="en-US" sz="2000" baseline="-25000" dirty="0">
                <a:sym typeface="Greek Symbols" pitchFamily="18" charset="2"/>
              </a:rPr>
              <a:t>2</a:t>
            </a:r>
            <a:r>
              <a:rPr lang="en-US" sz="2000" dirty="0">
                <a:sym typeface="Greek Symbols" pitchFamily="18" charset="2"/>
              </a:rPr>
              <a:t> </a:t>
            </a:r>
            <a:br>
              <a:rPr lang="en-US" sz="2000" dirty="0">
                <a:sym typeface="Greek Symbols" pitchFamily="18" charset="2"/>
              </a:rPr>
            </a:br>
            <a:r>
              <a:rPr lang="en-US" sz="2000" dirty="0">
                <a:sym typeface="Greek Symbols" pitchFamily="18" charset="2"/>
              </a:rPr>
              <a:t>	Find a functional dependency </a:t>
            </a:r>
            <a:r>
              <a:rPr lang="en-US" sz="2000" dirty="0">
                <a:sym typeface="Symbol" pitchFamily="18" charset="2"/>
              </a:rPr>
              <a:t>X</a:t>
            </a:r>
            <a:r>
              <a:rPr lang="en-US" sz="2000" dirty="0">
                <a:sym typeface="Greek Symbols" pitchFamily="18" charset="2"/>
              </a:rPr>
              <a:t>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Monotype Sorts" pitchFamily="2" charset="2"/>
              </a:rPr>
              <a:t> </a:t>
            </a:r>
            <a:r>
              <a:rPr lang="en-US" sz="2000" dirty="0">
                <a:sym typeface="Symbol" pitchFamily="18" charset="2"/>
              </a:rPr>
              <a:t>Y</a:t>
            </a:r>
            <a:r>
              <a:rPr lang="en-US" sz="2000" dirty="0">
                <a:sym typeface="Greek Symbols" pitchFamily="18" charset="2"/>
              </a:rPr>
              <a:t> with an </a:t>
            </a:r>
            <a:br>
              <a:rPr lang="en-US" sz="2000" dirty="0">
                <a:sym typeface="Greek Symbols" pitchFamily="18" charset="2"/>
              </a:rPr>
            </a:br>
            <a:r>
              <a:rPr lang="en-US" sz="2000" dirty="0">
                <a:sym typeface="Greek Symbols" pitchFamily="18" charset="2"/>
              </a:rPr>
              <a:t>		extraneous attribute either in </a:t>
            </a:r>
            <a:r>
              <a:rPr lang="en-US" sz="2000" dirty="0">
                <a:sym typeface="Symbol" pitchFamily="18" charset="2"/>
              </a:rPr>
              <a:t>X</a:t>
            </a:r>
            <a:r>
              <a:rPr lang="en-US" sz="2000" dirty="0">
                <a:sym typeface="Greek Symbols" pitchFamily="18" charset="2"/>
              </a:rPr>
              <a:t> or in </a:t>
            </a:r>
            <a:r>
              <a:rPr lang="en-US" sz="2000" dirty="0">
                <a:sym typeface="Symbol" pitchFamily="18" charset="2"/>
              </a:rPr>
              <a:t>Y</a:t>
            </a:r>
            <a:r>
              <a:rPr lang="en-US" sz="2000" dirty="0">
                <a:sym typeface="Monotype Sorts" pitchFamily="2" charset="2"/>
              </a:rPr>
              <a:t> </a:t>
            </a:r>
            <a:br>
              <a:rPr lang="en-US" sz="2000" dirty="0">
                <a:sym typeface="Greek Symbols" pitchFamily="18" charset="2"/>
              </a:rPr>
            </a:br>
            <a:r>
              <a:rPr lang="en-US" sz="2000" dirty="0">
                <a:sym typeface="Greek Symbols" pitchFamily="18" charset="2"/>
              </a:rPr>
              <a:t>	If an extraneous attribute is found, delete it from </a:t>
            </a:r>
            <a:r>
              <a:rPr lang="en-US" sz="2000" dirty="0">
                <a:sym typeface="Symbol" pitchFamily="18" charset="2"/>
              </a:rPr>
              <a:t>X</a:t>
            </a:r>
            <a:r>
              <a:rPr lang="en-US" sz="2000" dirty="0">
                <a:sym typeface="Greek Symbols" pitchFamily="18" charset="2"/>
              </a:rPr>
              <a:t>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Monotype Sorts" pitchFamily="2" charset="2"/>
              </a:rPr>
              <a:t> </a:t>
            </a:r>
            <a:r>
              <a:rPr lang="en-US" sz="2000" dirty="0">
                <a:sym typeface="Symbol" pitchFamily="18" charset="2"/>
              </a:rPr>
              <a:t>Y</a:t>
            </a:r>
            <a:r>
              <a:rPr lang="en-US" sz="2000" dirty="0">
                <a:sym typeface="Greek Symbols" pitchFamily="18" charset="2"/>
              </a:rPr>
              <a:t> </a:t>
            </a:r>
            <a:br>
              <a:rPr lang="en-US" sz="2000" dirty="0">
                <a:sym typeface="Greek Symbols" pitchFamily="18" charset="2"/>
              </a:rPr>
            </a:br>
            <a:r>
              <a:rPr lang="en-US" sz="2000" dirty="0">
                <a:sym typeface="Greek Symbols" pitchFamily="18" charset="2"/>
              </a:rPr>
              <a:t>       </a:t>
            </a:r>
            <a:r>
              <a:rPr lang="en-US" sz="2000" b="1" dirty="0">
                <a:sym typeface="Greek Symbols" pitchFamily="18" charset="2"/>
              </a:rPr>
              <a:t>until </a:t>
            </a:r>
            <a:r>
              <a:rPr lang="en-US" sz="2000" dirty="0">
                <a:sym typeface="Greek Symbols" pitchFamily="18" charset="2"/>
              </a:rPr>
              <a:t>F does not change</a:t>
            </a:r>
          </a:p>
          <a:p>
            <a:pPr eaLnBrk="1" hangingPunct="1"/>
            <a:r>
              <a:rPr lang="en-US" sz="2000" dirty="0">
                <a:sym typeface="Greek Symbols" pitchFamily="18" charset="2"/>
              </a:rPr>
              <a:t>Note: Union rule may become applicable after some extraneous attributes have been deleted, so it has to be re-applied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F4AD7C58-1F11-43A7-94B6-B96EF2E470CE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18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36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1" y="304800"/>
            <a:ext cx="7696200" cy="685800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dirty="0">
                <a:latin typeface="Trebuchet MS" panose="020B0603020202020204" pitchFamily="34" charset="0"/>
              </a:rPr>
              <a:t>Example of Computing a Canonical Cover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371600"/>
            <a:ext cx="7696200" cy="46863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  <a:tabLst>
                <a:tab pos="684213" algn="l"/>
                <a:tab pos="2917825" algn="l"/>
              </a:tabLst>
            </a:pPr>
            <a:r>
              <a:rPr lang="en-US" sz="2000" dirty="0"/>
              <a:t>R = (A, B, C)</a:t>
            </a:r>
            <a:br>
              <a:rPr lang="en-US" sz="2000" dirty="0"/>
            </a:br>
            <a:r>
              <a:rPr lang="en-US" sz="2000" dirty="0"/>
              <a:t>F = {A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Monotype Sorts" pitchFamily="2" charset="2"/>
              </a:rPr>
              <a:t> BC</a:t>
            </a:r>
            <a:br>
              <a:rPr lang="en-US" sz="2000" dirty="0">
                <a:sym typeface="Monotype Sorts" pitchFamily="2" charset="2"/>
              </a:rPr>
            </a:br>
            <a:r>
              <a:rPr lang="en-US" sz="2000" dirty="0">
                <a:sym typeface="Monotype Sorts" pitchFamily="2" charset="2"/>
              </a:rPr>
              <a:t>	B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Monotype Sorts" pitchFamily="2" charset="2"/>
              </a:rPr>
              <a:t> C</a:t>
            </a:r>
            <a:br>
              <a:rPr lang="en-US" sz="2000" dirty="0">
                <a:sym typeface="Monotype Sorts" pitchFamily="2" charset="2"/>
              </a:rPr>
            </a:br>
            <a:r>
              <a:rPr lang="en-US" sz="2000" dirty="0">
                <a:sym typeface="Monotype Sorts" pitchFamily="2" charset="2"/>
              </a:rPr>
              <a:t>	A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Monotype Sorts" pitchFamily="2" charset="2"/>
              </a:rPr>
              <a:t> B</a:t>
            </a:r>
            <a:br>
              <a:rPr lang="en-US" sz="2000" dirty="0">
                <a:sym typeface="Monotype Sorts" pitchFamily="2" charset="2"/>
              </a:rPr>
            </a:br>
            <a:r>
              <a:rPr lang="en-US" sz="2000" dirty="0">
                <a:sym typeface="Monotype Sorts" pitchFamily="2" charset="2"/>
              </a:rPr>
              <a:t>	AB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Monotype Sorts" pitchFamily="2" charset="2"/>
              </a:rPr>
              <a:t> C}</a:t>
            </a:r>
          </a:p>
          <a:p>
            <a:pPr eaLnBrk="1" hangingPunct="1">
              <a:lnSpc>
                <a:spcPct val="90000"/>
              </a:lnSpc>
              <a:tabLst>
                <a:tab pos="684213" algn="l"/>
                <a:tab pos="2917825" algn="l"/>
              </a:tabLst>
            </a:pPr>
            <a:endParaRPr lang="en-US" sz="2000" dirty="0">
              <a:sym typeface="Monotype Sorts" pitchFamily="2" charset="2"/>
            </a:endParaRPr>
          </a:p>
          <a:p>
            <a:pPr eaLnBrk="1" hangingPunct="1">
              <a:lnSpc>
                <a:spcPct val="90000"/>
              </a:lnSpc>
              <a:tabLst>
                <a:tab pos="684213" algn="l"/>
                <a:tab pos="2917825" algn="l"/>
              </a:tabLst>
            </a:pPr>
            <a:r>
              <a:rPr lang="en-US" sz="2000" dirty="0">
                <a:sym typeface="Monotype Sorts" pitchFamily="2" charset="2"/>
              </a:rPr>
              <a:t>Combine </a:t>
            </a:r>
            <a:r>
              <a:rPr lang="en-US" sz="2000" dirty="0">
                <a:solidFill>
                  <a:srgbClr val="FF0000"/>
                </a:solidFill>
                <a:sym typeface="Monotype Sorts" pitchFamily="2" charset="2"/>
              </a:rPr>
              <a:t>A</a:t>
            </a:r>
            <a:r>
              <a:rPr lang="en-US" sz="2000" dirty="0">
                <a:sym typeface="Monotype Sorts" pitchFamily="2" charset="2"/>
              </a:rPr>
              <a:t>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Monotype Sorts" pitchFamily="2" charset="2"/>
              </a:rPr>
              <a:t> BC and </a:t>
            </a:r>
            <a:r>
              <a:rPr lang="en-US" sz="2000" dirty="0">
                <a:solidFill>
                  <a:srgbClr val="FF0000"/>
                </a:solidFill>
                <a:sym typeface="Monotype Sorts" pitchFamily="2" charset="2"/>
              </a:rPr>
              <a:t>A</a:t>
            </a:r>
            <a:r>
              <a:rPr lang="en-US" sz="2000" dirty="0">
                <a:sym typeface="Monotype Sorts" pitchFamily="2" charset="2"/>
              </a:rPr>
              <a:t>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Monotype Sorts" pitchFamily="2" charset="2"/>
              </a:rPr>
              <a:t> B into A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Monotype Sorts" pitchFamily="2" charset="2"/>
              </a:rPr>
              <a:t> BC</a:t>
            </a:r>
          </a:p>
          <a:p>
            <a:pPr lvl="1" eaLnBrk="1" hangingPunct="1">
              <a:lnSpc>
                <a:spcPct val="90000"/>
              </a:lnSpc>
              <a:tabLst>
                <a:tab pos="684213" algn="l"/>
                <a:tab pos="2917825" algn="l"/>
              </a:tabLst>
            </a:pPr>
            <a:r>
              <a:rPr lang="en-US" sz="1800" dirty="0">
                <a:sym typeface="Monotype Sorts" pitchFamily="2" charset="2"/>
              </a:rPr>
              <a:t>Set is now </a:t>
            </a:r>
            <a:r>
              <a:rPr lang="en-US" sz="1800" dirty="0"/>
              <a:t>{A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BC, B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C, AB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C}</a:t>
            </a:r>
          </a:p>
          <a:p>
            <a:pPr eaLnBrk="1" hangingPunct="1">
              <a:lnSpc>
                <a:spcPct val="90000"/>
              </a:lnSpc>
              <a:tabLst>
                <a:tab pos="684213" algn="l"/>
                <a:tab pos="2917825" algn="l"/>
              </a:tabLst>
            </a:pPr>
            <a:r>
              <a:rPr lang="en-US" sz="2000" dirty="0">
                <a:sym typeface="Monotype Sorts" pitchFamily="2" charset="2"/>
              </a:rPr>
              <a:t>A is extraneous in </a:t>
            </a:r>
            <a:r>
              <a:rPr lang="en-US" sz="2000" dirty="0">
                <a:solidFill>
                  <a:srgbClr val="FF0000"/>
                </a:solidFill>
                <a:sym typeface="Monotype Sorts" pitchFamily="2" charset="2"/>
              </a:rPr>
              <a:t>A</a:t>
            </a:r>
            <a:r>
              <a:rPr lang="en-US" sz="2000" dirty="0">
                <a:sym typeface="Monotype Sorts" pitchFamily="2" charset="2"/>
              </a:rPr>
              <a:t>B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Monotype Sorts" pitchFamily="2" charset="2"/>
              </a:rPr>
              <a:t> C because of B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Monotype Sorts" pitchFamily="2" charset="2"/>
              </a:rPr>
              <a:t> C.</a:t>
            </a:r>
          </a:p>
          <a:p>
            <a:pPr lvl="1" eaLnBrk="1" hangingPunct="1">
              <a:lnSpc>
                <a:spcPct val="90000"/>
              </a:lnSpc>
              <a:tabLst>
                <a:tab pos="684213" algn="l"/>
                <a:tab pos="2917825" algn="l"/>
              </a:tabLst>
            </a:pPr>
            <a:r>
              <a:rPr lang="en-US" sz="1800" dirty="0">
                <a:sym typeface="Monotype Sorts" pitchFamily="2" charset="2"/>
              </a:rPr>
              <a:t>Set is now </a:t>
            </a:r>
            <a:r>
              <a:rPr lang="en-US" sz="1800" dirty="0"/>
              <a:t>{A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BC, B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C}</a:t>
            </a:r>
          </a:p>
          <a:p>
            <a:pPr eaLnBrk="1" hangingPunct="1">
              <a:lnSpc>
                <a:spcPct val="90000"/>
              </a:lnSpc>
              <a:tabLst>
                <a:tab pos="684213" algn="l"/>
                <a:tab pos="2917825" algn="l"/>
              </a:tabLst>
            </a:pPr>
            <a:r>
              <a:rPr lang="en-US" sz="2000" dirty="0">
                <a:sym typeface="Monotype Sorts" pitchFamily="2" charset="2"/>
              </a:rPr>
              <a:t>C is extraneous in A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Monotype Sorts" pitchFamily="2" charset="2"/>
              </a:rPr>
              <a:t> B</a:t>
            </a:r>
            <a:r>
              <a:rPr lang="en-US" sz="2000" dirty="0">
                <a:solidFill>
                  <a:srgbClr val="FF0000"/>
                </a:solidFill>
                <a:sym typeface="Monotype Sorts" pitchFamily="2" charset="2"/>
              </a:rPr>
              <a:t>C</a:t>
            </a:r>
            <a:r>
              <a:rPr lang="en-US" sz="2000" dirty="0">
                <a:sym typeface="Monotype Sorts" pitchFamily="2" charset="2"/>
              </a:rPr>
              <a:t> because of A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Monotype Sorts" pitchFamily="2" charset="2"/>
              </a:rPr>
              <a:t> B and B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Monotype Sorts" pitchFamily="2" charset="2"/>
              </a:rPr>
              <a:t> C.</a:t>
            </a:r>
          </a:p>
          <a:p>
            <a:pPr eaLnBrk="1" hangingPunct="1">
              <a:lnSpc>
                <a:spcPct val="90000"/>
              </a:lnSpc>
              <a:tabLst>
                <a:tab pos="684213" algn="l"/>
                <a:tab pos="2917825" algn="l"/>
              </a:tabLst>
            </a:pPr>
            <a:r>
              <a:rPr lang="en-US" sz="2000" dirty="0">
                <a:sym typeface="Monotype Sorts" pitchFamily="2" charset="2"/>
              </a:rPr>
              <a:t>The canonical cover is: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684213" algn="l"/>
                <a:tab pos="2917825" algn="l"/>
              </a:tabLst>
            </a:pPr>
            <a:r>
              <a:rPr lang="en-US" sz="2000" dirty="0">
                <a:sym typeface="Monotype Sorts" pitchFamily="2" charset="2"/>
              </a:rPr>
              <a:t>			A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Monotype Sorts" pitchFamily="2" charset="2"/>
              </a:rPr>
              <a:t> B</a:t>
            </a:r>
            <a:br>
              <a:rPr lang="en-US" sz="2000" dirty="0">
                <a:sym typeface="Monotype Sorts" pitchFamily="2" charset="2"/>
              </a:rPr>
            </a:br>
            <a:r>
              <a:rPr lang="en-US" sz="2000" dirty="0">
                <a:sym typeface="Monotype Sorts" pitchFamily="2" charset="2"/>
              </a:rPr>
              <a:t>		B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Monotype Sorts" pitchFamily="2" charset="2"/>
              </a:rPr>
              <a:t>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3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3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36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7F3BDFB-AA16-4C73-90A4-2ACA2C53B2C4}" type="slidenum">
              <a:rPr lang="en-US" altLang="zh-TW" smtClean="0"/>
              <a:pPr/>
              <a:t>19</a:t>
            </a:fld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00CC99"/>
          </a:soli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r>
              <a:rPr lang="en-US" kern="0" dirty="0"/>
              <a:t>Summary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0" y="1600200"/>
            <a:ext cx="7696200" cy="4419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r>
              <a:rPr lang="en-US" altLang="zh-TW" kern="0" dirty="0">
                <a:sym typeface="Symbol" pitchFamily="18" charset="2"/>
              </a:rPr>
              <a:t>X  Y</a:t>
            </a:r>
            <a:r>
              <a:rPr lang="en-US" kern="0" dirty="0"/>
              <a:t>: definition and meaning of FDs</a:t>
            </a:r>
          </a:p>
          <a:p>
            <a:r>
              <a:rPr lang="en-US" kern="0" dirty="0"/>
              <a:t>FD and Keys</a:t>
            </a:r>
          </a:p>
          <a:p>
            <a:r>
              <a:rPr lang="en-US" kern="0" dirty="0"/>
              <a:t>FD Closure: </a:t>
            </a:r>
            <a:r>
              <a:rPr lang="en-US" altLang="zh-TW" kern="0" dirty="0">
                <a:solidFill>
                  <a:schemeClr val="tx2"/>
                </a:solidFill>
                <a:latin typeface="Tahoma" pitchFamily="34" charset="0"/>
              </a:rPr>
              <a:t>F</a:t>
            </a:r>
            <a:r>
              <a:rPr lang="en-US" altLang="zh-TW" kern="0" baseline="30000" dirty="0">
                <a:solidFill>
                  <a:schemeClr val="tx2"/>
                </a:solidFill>
                <a:latin typeface="Tahoma" pitchFamily="34" charset="0"/>
              </a:rPr>
              <a:t>+</a:t>
            </a:r>
            <a:endParaRPr lang="en-US" kern="0" dirty="0"/>
          </a:p>
          <a:p>
            <a:r>
              <a:rPr lang="en-US" kern="0" dirty="0"/>
              <a:t>Armstrong’s Axiom and FD inference rules</a:t>
            </a:r>
          </a:p>
          <a:p>
            <a:r>
              <a:rPr lang="en-US" kern="0" dirty="0"/>
              <a:t>Attribute Closure </a:t>
            </a:r>
            <a:r>
              <a:rPr lang="en-US" altLang="zh-TW" kern="0" dirty="0">
                <a:sym typeface="Symbol" pitchFamily="18" charset="2"/>
              </a:rPr>
              <a:t>X</a:t>
            </a:r>
            <a:r>
              <a:rPr lang="en-US" altLang="zh-TW" kern="0" baseline="30000" dirty="0">
                <a:sym typeface="Symbol" pitchFamily="18" charset="2"/>
              </a:rPr>
              <a:t>+</a:t>
            </a:r>
            <a:endParaRPr lang="en-US" kern="0" dirty="0"/>
          </a:p>
          <a:p>
            <a:r>
              <a:rPr lang="en-US" altLang="zh-TW" kern="0" dirty="0">
                <a:sym typeface="Symbol" pitchFamily="18" charset="2"/>
              </a:rPr>
              <a:t>X  Y is in F</a:t>
            </a:r>
            <a:r>
              <a:rPr lang="en-US" altLang="zh-TW" kern="0" baseline="30000" dirty="0">
                <a:sym typeface="Symbol" pitchFamily="18" charset="2"/>
              </a:rPr>
              <a:t>+</a:t>
            </a:r>
            <a:r>
              <a:rPr lang="en-US" altLang="zh-TW" kern="0" dirty="0">
                <a:sym typeface="Symbol" pitchFamily="18" charset="2"/>
              </a:rPr>
              <a:t>  Y  X</a:t>
            </a:r>
            <a:r>
              <a:rPr lang="en-US" altLang="zh-TW" kern="0" baseline="30000" dirty="0">
                <a:sym typeface="Symbol" pitchFamily="18" charset="2"/>
              </a:rPr>
              <a:t>+</a:t>
            </a:r>
          </a:p>
          <a:p>
            <a:r>
              <a:rPr lang="en-US" kern="0" dirty="0"/>
              <a:t>Canonical Cover: Make F concise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75052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62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029200"/>
          </a:xfrm>
        </p:spPr>
        <p:txBody>
          <a:bodyPr>
            <a:noAutofit/>
          </a:bodyPr>
          <a:lstStyle/>
          <a:p>
            <a:pPr marL="0" indent="0">
              <a:buFont typeface="Zapf Dingbats" charset="0"/>
              <a:buNone/>
              <a:defRPr/>
            </a:pPr>
            <a:r>
              <a:rPr lang="en-US" sz="2000" dirty="0"/>
              <a:t>Let R be a relation schema, </a:t>
            </a:r>
            <a:r>
              <a:rPr lang="en-US" sz="2000" i="1" dirty="0"/>
              <a:t>X</a:t>
            </a:r>
            <a:r>
              <a:rPr lang="en-US" sz="2000" dirty="0"/>
              <a:t>, </a:t>
            </a:r>
            <a:r>
              <a:rPr lang="en-US" sz="2000" i="1" dirty="0"/>
              <a:t>Y</a:t>
            </a:r>
            <a:r>
              <a:rPr lang="en-US" sz="2000" dirty="0"/>
              <a:t> be </a:t>
            </a:r>
            <a:r>
              <a:rPr lang="en-US" sz="2000" dirty="0">
                <a:solidFill>
                  <a:srgbClr val="FF0000"/>
                </a:solidFill>
              </a:rPr>
              <a:t>sets of attributes</a:t>
            </a:r>
            <a:r>
              <a:rPr lang="en-US" sz="2000" dirty="0"/>
              <a:t> in R. Then </a:t>
            </a:r>
            <a:r>
              <a:rPr lang="en-US" sz="2000" i="1" dirty="0"/>
              <a:t>f:X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i="1" dirty="0"/>
              <a:t>Y </a:t>
            </a:r>
            <a:r>
              <a:rPr lang="en-US" sz="2000" dirty="0"/>
              <a:t>is a </a:t>
            </a:r>
            <a:r>
              <a:rPr lang="en-US" sz="2000" i="1" dirty="0">
                <a:solidFill>
                  <a:srgbClr val="FF0000"/>
                </a:solidFill>
              </a:rPr>
              <a:t>functional dependency (FD)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if </a:t>
            </a:r>
            <a:r>
              <a:rPr lang="en-US" sz="2000" i="1" dirty="0">
                <a:solidFill>
                  <a:srgbClr val="3319FF"/>
                </a:solidFill>
              </a:rPr>
              <a:t>for every instance of R</a:t>
            </a:r>
            <a:r>
              <a:rPr lang="en-US" sz="2000" dirty="0"/>
              <a:t>, for a given value of </a:t>
            </a:r>
            <a:r>
              <a:rPr lang="en-US" sz="2000" i="1" dirty="0"/>
              <a:t>x</a:t>
            </a:r>
            <a:r>
              <a:rPr lang="en-US" sz="2000" dirty="0"/>
              <a:t> in </a:t>
            </a:r>
            <a:r>
              <a:rPr lang="en-US" sz="2000" i="1" dirty="0"/>
              <a:t>X,</a:t>
            </a:r>
            <a:r>
              <a:rPr lang="en-US" sz="2000" dirty="0"/>
              <a:t> there will be </a:t>
            </a:r>
            <a:r>
              <a:rPr lang="en-US" sz="2000" u="sng" dirty="0">
                <a:solidFill>
                  <a:srgbClr val="FF0000"/>
                </a:solidFill>
              </a:rPr>
              <a:t>at most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one value of </a:t>
            </a:r>
            <a:r>
              <a:rPr lang="en-US" sz="2000" i="1" dirty="0"/>
              <a:t>y</a:t>
            </a:r>
            <a:r>
              <a:rPr lang="en-US" sz="2000" dirty="0"/>
              <a:t> in </a:t>
            </a:r>
            <a:r>
              <a:rPr lang="en-US" sz="2000" i="1" dirty="0"/>
              <a:t>Y.</a:t>
            </a:r>
          </a:p>
          <a:p>
            <a:pPr>
              <a:spcBef>
                <a:spcPts val="3000"/>
              </a:spcBef>
              <a:defRPr/>
            </a:pPr>
            <a:r>
              <a:rPr lang="en-US" sz="2000" dirty="0"/>
              <a:t>In general, </a:t>
            </a:r>
            <a:r>
              <a:rPr lang="en-US" sz="2000" i="1" dirty="0"/>
              <a:t>X</a:t>
            </a:r>
            <a:r>
              <a:rPr lang="en-US" sz="2000" dirty="0"/>
              <a:t> </a:t>
            </a:r>
            <a:r>
              <a:rPr lang="en-US" sz="2000" i="1" dirty="0"/>
              <a:t>(</a:t>
            </a:r>
            <a:r>
              <a:rPr lang="en-US" sz="2000" dirty="0"/>
              <a:t>and </a:t>
            </a:r>
            <a:r>
              <a:rPr lang="en-US" sz="2000" i="1" dirty="0"/>
              <a:t>Y)</a:t>
            </a:r>
            <a:r>
              <a:rPr lang="en-US" sz="2000" dirty="0"/>
              <a:t> can be a combination of sets of attributes.</a:t>
            </a:r>
          </a:p>
          <a:p>
            <a:pPr marL="365760" lvl="1" indent="0">
              <a:buNone/>
              <a:defRPr/>
            </a:pPr>
            <a:r>
              <a:rPr lang="en-US" sz="1800" dirty="0"/>
              <a:t>E.g., if </a:t>
            </a:r>
            <a:r>
              <a:rPr lang="en-US" sz="1800" i="1" dirty="0"/>
              <a:t>X </a:t>
            </a:r>
            <a:r>
              <a:rPr lang="en-US" sz="1800" dirty="0">
                <a:latin typeface="Symbol" charset="2"/>
                <a:cs typeface="Symbol" charset="2"/>
              </a:rPr>
              <a:t>º</a:t>
            </a:r>
            <a:r>
              <a:rPr lang="en-US" sz="1800" dirty="0">
                <a:cs typeface="Symbol" charset="2"/>
              </a:rPr>
              <a:t> </a:t>
            </a:r>
            <a:r>
              <a:rPr lang="en-US" sz="1800" i="1" dirty="0"/>
              <a:t>X</a:t>
            </a:r>
            <a:r>
              <a:rPr lang="en-US" sz="1800" baseline="-25000" dirty="0"/>
              <a:t>1</a:t>
            </a:r>
            <a:r>
              <a:rPr lang="en-US" sz="1800" dirty="0"/>
              <a:t> U </a:t>
            </a:r>
            <a:r>
              <a:rPr lang="en-US" sz="1800" i="1" dirty="0"/>
              <a:t>X</a:t>
            </a:r>
            <a:r>
              <a:rPr lang="en-US" sz="1800" baseline="-25000" dirty="0"/>
              <a:t>2</a:t>
            </a:r>
            <a:r>
              <a:rPr lang="en-US" sz="1800" dirty="0"/>
              <a:t> U … U </a:t>
            </a:r>
            <a:r>
              <a:rPr lang="en-US" sz="1800" i="1" dirty="0" err="1"/>
              <a:t>X</a:t>
            </a:r>
            <a:r>
              <a:rPr lang="en-US" sz="1800" baseline="-25000" dirty="0" err="1"/>
              <a:t>n</a:t>
            </a:r>
            <a:r>
              <a:rPr lang="en-US" sz="1800" dirty="0"/>
              <a:t>, then we can write </a:t>
            </a:r>
            <a:r>
              <a:rPr lang="en-US" sz="1800" i="1" dirty="0"/>
              <a:t>X</a:t>
            </a:r>
            <a:r>
              <a:rPr lang="en-US" sz="1800" baseline="-25000" dirty="0"/>
              <a:t>1</a:t>
            </a:r>
            <a:r>
              <a:rPr lang="en-US" sz="1800" i="1" dirty="0"/>
              <a:t>X</a:t>
            </a:r>
            <a:r>
              <a:rPr lang="en-US" sz="1800" baseline="-25000" dirty="0"/>
              <a:t>2</a:t>
            </a:r>
            <a:r>
              <a:rPr lang="en-US" sz="1800" dirty="0"/>
              <a:t>…</a:t>
            </a:r>
            <a:r>
              <a:rPr lang="en-US" sz="1800" i="1" dirty="0" err="1"/>
              <a:t>X</a:t>
            </a:r>
            <a:r>
              <a:rPr lang="en-US" sz="1800" baseline="-25000" dirty="0" err="1"/>
              <a:t>n</a:t>
            </a:r>
            <a:r>
              <a:rPr lang="en-US" sz="1800" dirty="0" err="1">
                <a:sym typeface="Symbol" charset="0"/>
              </a:rPr>
              <a:t></a:t>
            </a:r>
            <a:r>
              <a:rPr lang="en-US" sz="1800" i="1" dirty="0" err="1"/>
              <a:t>Y</a:t>
            </a:r>
            <a:endParaRPr lang="en-US" sz="1800" i="1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We normally omit the </a:t>
            </a:r>
            <a:r>
              <a:rPr lang="ja-JP" altLang="en-US" sz="2000" dirty="0"/>
              <a:t>“</a:t>
            </a:r>
            <a:r>
              <a:rPr lang="en-US" sz="2000" i="1" dirty="0"/>
              <a:t>f:</a:t>
            </a:r>
            <a:r>
              <a:rPr lang="ja-JP" altLang="en-US" sz="2000" i="1" dirty="0"/>
              <a:t>”</a:t>
            </a:r>
            <a:r>
              <a:rPr lang="en-US" sz="2000" dirty="0"/>
              <a:t> and simply write the FD as </a:t>
            </a:r>
            <a:r>
              <a:rPr lang="en-US" sz="2000" i="1" dirty="0"/>
              <a:t>X</a:t>
            </a:r>
            <a:r>
              <a:rPr lang="en-US" sz="2000" dirty="0">
                <a:sym typeface="Symbol" charset="0"/>
              </a:rPr>
              <a:t></a:t>
            </a:r>
            <a:r>
              <a:rPr lang="en-US" sz="2000" i="1" dirty="0"/>
              <a:t>Y.</a:t>
            </a:r>
            <a:endParaRPr lang="en-US" sz="2000" dirty="0"/>
          </a:p>
          <a:p>
            <a:pPr lvl="1">
              <a:defRPr/>
            </a:pPr>
            <a:r>
              <a:rPr lang="en-US" sz="1800" i="1" dirty="0"/>
              <a:t>X</a:t>
            </a:r>
            <a:r>
              <a:rPr lang="en-US" sz="1800" dirty="0"/>
              <a:t> is called the </a:t>
            </a:r>
            <a:r>
              <a:rPr lang="en-US" sz="1800" u="sng" dirty="0">
                <a:solidFill>
                  <a:srgbClr val="FF0000"/>
                </a:solidFill>
              </a:rPr>
              <a:t>determinant set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or </a:t>
            </a:r>
            <a:r>
              <a:rPr lang="en-US" sz="1800" dirty="0">
                <a:solidFill>
                  <a:srgbClr val="3319FF"/>
                </a:solidFill>
              </a:rPr>
              <a:t>left hand side (LHS)</a:t>
            </a:r>
            <a:r>
              <a:rPr lang="en-US" sz="1800" dirty="0"/>
              <a:t> of the FD.</a:t>
            </a:r>
          </a:p>
          <a:p>
            <a:pPr lvl="1">
              <a:defRPr/>
            </a:pPr>
            <a:r>
              <a:rPr lang="en-US" sz="1800" i="1" dirty="0"/>
              <a:t>Y</a:t>
            </a:r>
            <a:r>
              <a:rPr lang="en-US" sz="1800" dirty="0"/>
              <a:t> is called the </a:t>
            </a:r>
            <a:r>
              <a:rPr lang="en-US" sz="1800" u="sng" dirty="0">
                <a:solidFill>
                  <a:srgbClr val="FF0000"/>
                </a:solidFill>
              </a:rPr>
              <a:t>dependent set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or </a:t>
            </a:r>
            <a:r>
              <a:rPr lang="en-US" sz="1800" dirty="0">
                <a:solidFill>
                  <a:srgbClr val="3319FF"/>
                </a:solidFill>
              </a:rPr>
              <a:t>right hand side (RHS)</a:t>
            </a:r>
            <a:r>
              <a:rPr lang="en-US" sz="1800" dirty="0"/>
              <a:t> of the FD.</a:t>
            </a:r>
          </a:p>
          <a:p>
            <a:pPr marL="731520" lvl="1" indent="-457200" algn="ctr">
              <a:buClr>
                <a:srgbClr val="FF00FF"/>
              </a:buClr>
              <a:buSzPct val="120000"/>
              <a:buFont typeface="MS Reference Sans Serif" pitchFamily="34" charset="0"/>
              <a:buChar char="☞"/>
              <a:defRPr/>
            </a:pPr>
            <a:r>
              <a:rPr lang="en-US" sz="1800" b="1" dirty="0">
                <a:solidFill>
                  <a:srgbClr val="B30019"/>
                </a:solidFill>
              </a:rPr>
              <a:t>We say that </a:t>
            </a:r>
            <a:r>
              <a:rPr lang="en-US" sz="1800" b="1" i="1" dirty="0">
                <a:solidFill>
                  <a:srgbClr val="0000FF"/>
                </a:solidFill>
              </a:rPr>
              <a:t>X</a:t>
            </a:r>
            <a:r>
              <a:rPr lang="en-US" sz="1800" b="1" dirty="0">
                <a:solidFill>
                  <a:srgbClr val="0000FF"/>
                </a:solidFill>
              </a:rPr>
              <a:t> determines </a:t>
            </a:r>
            <a:r>
              <a:rPr lang="en-US" sz="1800" b="1" i="1" dirty="0">
                <a:solidFill>
                  <a:srgbClr val="0000FF"/>
                </a:solidFill>
              </a:rPr>
              <a:t>Y</a:t>
            </a:r>
            <a:r>
              <a:rPr lang="en-US" sz="1800" b="1" i="1" dirty="0">
                <a:solidFill>
                  <a:srgbClr val="B30019"/>
                </a:solidFill>
              </a:rPr>
              <a:t> </a:t>
            </a:r>
            <a:r>
              <a:rPr lang="en-US" sz="1800" b="1" dirty="0">
                <a:solidFill>
                  <a:srgbClr val="B30019"/>
                </a:solidFill>
              </a:rPr>
              <a:t>or</a:t>
            </a:r>
            <a:r>
              <a:rPr lang="en-US" sz="1800" b="1" i="1" dirty="0">
                <a:solidFill>
                  <a:srgbClr val="B30019"/>
                </a:solidFill>
              </a:rPr>
              <a:t> </a:t>
            </a:r>
            <a:r>
              <a:rPr lang="en-US" sz="1800" b="1" i="1" dirty="0">
                <a:solidFill>
                  <a:srgbClr val="0000FF"/>
                </a:solidFill>
              </a:rPr>
              <a:t>Y </a:t>
            </a:r>
            <a:r>
              <a:rPr lang="en-US" sz="1800" b="1" dirty="0">
                <a:solidFill>
                  <a:srgbClr val="0000FF"/>
                </a:solidFill>
              </a:rPr>
              <a:t>depends on </a:t>
            </a:r>
            <a:r>
              <a:rPr lang="en-US" sz="1800" b="1" i="1" dirty="0">
                <a:solidFill>
                  <a:srgbClr val="0000FF"/>
                </a:solidFill>
              </a:rPr>
              <a:t>X</a:t>
            </a:r>
            <a:r>
              <a:rPr lang="en-US" sz="1800" b="1" dirty="0">
                <a:solidFill>
                  <a:srgbClr val="B30019"/>
                </a:solidFill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FUNCTIONAL DEPENDENCY (FD): </a:t>
            </a:r>
            <a:r>
              <a:rPr lang="en-US" dirty="0">
                <a:solidFill>
                  <a:srgbClr val="B30019"/>
                </a:solidFill>
              </a:rPr>
              <a:t>DEFINITION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75CD5907-DFD9-4146-8A67-8B782BA7FA4F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13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5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5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5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5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5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5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6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62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685800" y="1297491"/>
            <a:ext cx="7772400" cy="3116221"/>
          </a:xfrm>
        </p:spPr>
        <p:txBody>
          <a:bodyPr>
            <a:noAutofit/>
          </a:bodyPr>
          <a:lstStyle/>
          <a:p>
            <a:pPr marL="0" indent="0" algn="ctr">
              <a:spcBef>
                <a:spcPts val="1200"/>
              </a:spcBef>
              <a:buFont typeface="Zapf Dingbats" charset="0"/>
              <a:buNone/>
              <a:defRPr/>
            </a:pPr>
            <a:r>
              <a:rPr lang="en-US" dirty="0">
                <a:latin typeface="Arial Narrow"/>
                <a:cs typeface="Arial Narrow"/>
              </a:rPr>
              <a:t>PGStudent(</a:t>
            </a:r>
            <a:r>
              <a:rPr lang="en-US" u="sng" dirty="0">
                <a:solidFill>
                  <a:srgbClr val="FF0000"/>
                </a:solidFill>
                <a:latin typeface="Arial Narrow"/>
                <a:cs typeface="Arial Narrow"/>
              </a:rPr>
              <a:t>student_id</a:t>
            </a:r>
            <a:r>
              <a:rPr lang="en-US" dirty="0">
                <a:latin typeface="Arial Narrow"/>
                <a:cs typeface="Arial Narrow"/>
              </a:rPr>
              <a:t>, name, supervisor_id, specialization)</a:t>
            </a:r>
          </a:p>
          <a:p>
            <a:pPr marL="365760" lvl="1" indent="0" eaLnBrk="1" hangingPunct="1">
              <a:buNone/>
            </a:pPr>
            <a:r>
              <a:rPr lang="en-US" dirty="0"/>
              <a:t>{</a:t>
            </a:r>
            <a:r>
              <a:rPr lang="en-US" dirty="0">
                <a:latin typeface="Arial Narrow"/>
                <a:cs typeface="Arial Narrow"/>
              </a:rPr>
              <a:t>supervisor_id</a:t>
            </a:r>
            <a:r>
              <a:rPr lang="en-US" dirty="0"/>
              <a:t>} </a:t>
            </a:r>
            <a:r>
              <a:rPr lang="en-US" dirty="0">
                <a:sym typeface="Symbol" pitchFamily="18" charset="2"/>
              </a:rPr>
              <a:t> </a:t>
            </a:r>
            <a:r>
              <a:rPr lang="en-US" dirty="0"/>
              <a:t>{</a:t>
            </a:r>
            <a:r>
              <a:rPr lang="en-US" dirty="0">
                <a:latin typeface="Arial Narrow"/>
                <a:cs typeface="Arial Narrow"/>
              </a:rPr>
              <a:t>specialization</a:t>
            </a:r>
            <a:r>
              <a:rPr lang="en-US" dirty="0"/>
              <a:t>} means</a:t>
            </a:r>
          </a:p>
          <a:p>
            <a:pPr marL="1085850" lvl="2" eaLnBrk="1" hangingPunct="1"/>
            <a:r>
              <a:rPr lang="en-US" dirty="0">
                <a:latin typeface="+mn-lt"/>
              </a:rPr>
              <a:t>If two student records have the same supervisor (e.g., Dimitris), then their specialization (e.g., Databases) must be the same.</a:t>
            </a:r>
          </a:p>
          <a:p>
            <a:pPr marL="1085850" lvl="2" eaLnBrk="1" hangingPunct="1"/>
            <a:r>
              <a:rPr lang="en-US" dirty="0">
                <a:latin typeface="+mn-lt"/>
              </a:rPr>
              <a:t>On the other hand, if the supervisors of two students are different, then their specializations may be the same or different. </a:t>
            </a:r>
          </a:p>
          <a:p>
            <a:pPr indent="0" eaLnBrk="1" hangingPunct="1">
              <a:buNone/>
            </a:pPr>
            <a:r>
              <a:rPr lang="en-US" sz="1800" dirty="0"/>
              <a:t>With curly braces omitted, we write: </a:t>
            </a:r>
            <a:r>
              <a:rPr lang="en-US" sz="1800" dirty="0">
                <a:latin typeface="Arial Narrow"/>
                <a:cs typeface="Arial Narrow"/>
              </a:rPr>
              <a:t>supervisor_id</a:t>
            </a:r>
            <a:r>
              <a:rPr lang="en-US" sz="1800" dirty="0"/>
              <a:t> </a:t>
            </a:r>
            <a:r>
              <a:rPr lang="en-US" sz="1800" dirty="0">
                <a:sym typeface="Symbol" pitchFamily="18" charset="2"/>
              </a:rPr>
              <a:t> </a:t>
            </a:r>
            <a:r>
              <a:rPr lang="en-US" sz="1800" dirty="0">
                <a:latin typeface="Arial Narrow"/>
                <a:cs typeface="Arial Narrow"/>
              </a:rPr>
              <a:t>specialization</a:t>
            </a:r>
          </a:p>
        </p:txBody>
      </p:sp>
      <p:grpSp>
        <p:nvGrpSpPr>
          <p:cNvPr id="115715" name="Group 41"/>
          <p:cNvGrpSpPr>
            <a:grpSpLocks noChangeAspect="1"/>
          </p:cNvGrpSpPr>
          <p:nvPr/>
        </p:nvGrpSpPr>
        <p:grpSpPr bwMode="auto">
          <a:xfrm>
            <a:off x="152400" y="4544609"/>
            <a:ext cx="4208430" cy="1551391"/>
            <a:chOff x="595" y="1907"/>
            <a:chExt cx="4362" cy="1608"/>
          </a:xfrm>
        </p:grpSpPr>
        <p:grpSp>
          <p:nvGrpSpPr>
            <p:cNvPr id="115716" name="Group 39"/>
            <p:cNvGrpSpPr>
              <a:grpSpLocks/>
            </p:cNvGrpSpPr>
            <p:nvPr/>
          </p:nvGrpSpPr>
          <p:grpSpPr bwMode="auto">
            <a:xfrm>
              <a:off x="3662" y="1907"/>
              <a:ext cx="1295" cy="1556"/>
              <a:chOff x="3662" y="1907"/>
              <a:chExt cx="1295" cy="1556"/>
            </a:xfrm>
          </p:grpSpPr>
          <p:sp>
            <p:nvSpPr>
              <p:cNvPr id="295949" name="Text Box 13"/>
              <p:cNvSpPr txBox="1">
                <a:spLocks noChangeArrowheads="1"/>
              </p:cNvSpPr>
              <p:nvPr/>
            </p:nvSpPr>
            <p:spPr bwMode="auto">
              <a:xfrm>
                <a:off x="3662" y="1907"/>
                <a:ext cx="1295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sz="1400" b="1" dirty="0">
                    <a:solidFill>
                      <a:srgbClr val="0000FF"/>
                    </a:solidFill>
                    <a:latin typeface="Arial Narrow"/>
                    <a:cs typeface="Arial Narrow"/>
                  </a:rPr>
                  <a:t>specialization</a:t>
                </a:r>
              </a:p>
            </p:txBody>
          </p:sp>
          <p:sp>
            <p:nvSpPr>
              <p:cNvPr id="295950" name="Freeform 14"/>
              <p:cNvSpPr>
                <a:spLocks/>
              </p:cNvSpPr>
              <p:nvPr/>
            </p:nvSpPr>
            <p:spPr bwMode="auto">
              <a:xfrm>
                <a:off x="3703" y="2191"/>
                <a:ext cx="1212" cy="1272"/>
              </a:xfrm>
              <a:custGeom>
                <a:avLst/>
                <a:gdLst>
                  <a:gd name="T0" fmla="*/ 680 w 1789"/>
                  <a:gd name="T1" fmla="*/ 44 h 1484"/>
                  <a:gd name="T2" fmla="*/ 349 w 1789"/>
                  <a:gd name="T3" fmla="*/ 44 h 1484"/>
                  <a:gd name="T4" fmla="*/ 104 w 1789"/>
                  <a:gd name="T5" fmla="*/ 332 h 1484"/>
                  <a:gd name="T6" fmla="*/ 29 w 1789"/>
                  <a:gd name="T7" fmla="*/ 545 h 1484"/>
                  <a:gd name="T8" fmla="*/ 147 w 1789"/>
                  <a:gd name="T9" fmla="*/ 1078 h 1484"/>
                  <a:gd name="T10" fmla="*/ 189 w 1789"/>
                  <a:gd name="T11" fmla="*/ 1153 h 1484"/>
                  <a:gd name="T12" fmla="*/ 392 w 1789"/>
                  <a:gd name="T13" fmla="*/ 1452 h 1484"/>
                  <a:gd name="T14" fmla="*/ 541 w 1789"/>
                  <a:gd name="T15" fmla="*/ 1484 h 1484"/>
                  <a:gd name="T16" fmla="*/ 1117 w 1789"/>
                  <a:gd name="T17" fmla="*/ 1388 h 1484"/>
                  <a:gd name="T18" fmla="*/ 1512 w 1789"/>
                  <a:gd name="T19" fmla="*/ 1249 h 1484"/>
                  <a:gd name="T20" fmla="*/ 1789 w 1789"/>
                  <a:gd name="T21" fmla="*/ 694 h 1484"/>
                  <a:gd name="T22" fmla="*/ 1608 w 1789"/>
                  <a:gd name="T23" fmla="*/ 268 h 1484"/>
                  <a:gd name="T24" fmla="*/ 1053 w 1789"/>
                  <a:gd name="T25" fmla="*/ 65 h 1484"/>
                  <a:gd name="T26" fmla="*/ 829 w 1789"/>
                  <a:gd name="T27" fmla="*/ 54 h 1484"/>
                  <a:gd name="T28" fmla="*/ 680 w 1789"/>
                  <a:gd name="T29" fmla="*/ 44 h 1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89" h="1484">
                    <a:moveTo>
                      <a:pt x="680" y="44"/>
                    </a:moveTo>
                    <a:cubicBezTo>
                      <a:pt x="529" y="20"/>
                      <a:pt x="476" y="0"/>
                      <a:pt x="349" y="44"/>
                    </a:cubicBezTo>
                    <a:cubicBezTo>
                      <a:pt x="260" y="132"/>
                      <a:pt x="166" y="221"/>
                      <a:pt x="104" y="332"/>
                    </a:cubicBezTo>
                    <a:cubicBezTo>
                      <a:pt x="64" y="401"/>
                      <a:pt x="56" y="456"/>
                      <a:pt x="29" y="545"/>
                    </a:cubicBezTo>
                    <a:cubicBezTo>
                      <a:pt x="44" y="951"/>
                      <a:pt x="0" y="717"/>
                      <a:pt x="147" y="1078"/>
                    </a:cubicBezTo>
                    <a:cubicBezTo>
                      <a:pt x="177" y="1152"/>
                      <a:pt x="129" y="1093"/>
                      <a:pt x="189" y="1153"/>
                    </a:cubicBezTo>
                    <a:cubicBezTo>
                      <a:pt x="210" y="1200"/>
                      <a:pt x="311" y="1434"/>
                      <a:pt x="392" y="1452"/>
                    </a:cubicBezTo>
                    <a:cubicBezTo>
                      <a:pt x="441" y="1462"/>
                      <a:pt x="491" y="1473"/>
                      <a:pt x="541" y="1484"/>
                    </a:cubicBezTo>
                    <a:cubicBezTo>
                      <a:pt x="734" y="1459"/>
                      <a:pt x="923" y="1408"/>
                      <a:pt x="1117" y="1388"/>
                    </a:cubicBezTo>
                    <a:cubicBezTo>
                      <a:pt x="1254" y="1340"/>
                      <a:pt x="1388" y="1323"/>
                      <a:pt x="1512" y="1249"/>
                    </a:cubicBezTo>
                    <a:cubicBezTo>
                      <a:pt x="1627" y="1093"/>
                      <a:pt x="1745" y="882"/>
                      <a:pt x="1789" y="694"/>
                    </a:cubicBezTo>
                    <a:cubicBezTo>
                      <a:pt x="1764" y="617"/>
                      <a:pt x="1726" y="346"/>
                      <a:pt x="1608" y="268"/>
                    </a:cubicBezTo>
                    <a:cubicBezTo>
                      <a:pt x="1492" y="92"/>
                      <a:pt x="1243" y="77"/>
                      <a:pt x="1053" y="65"/>
                    </a:cubicBezTo>
                    <a:cubicBezTo>
                      <a:pt x="978" y="60"/>
                      <a:pt x="903" y="58"/>
                      <a:pt x="829" y="54"/>
                    </a:cubicBezTo>
                    <a:cubicBezTo>
                      <a:pt x="641" y="43"/>
                      <a:pt x="617" y="44"/>
                      <a:pt x="680" y="44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295951" name="Oval 15"/>
            <p:cNvSpPr>
              <a:spLocks noChangeArrowheads="1"/>
            </p:cNvSpPr>
            <p:nvPr/>
          </p:nvSpPr>
          <p:spPr bwMode="auto">
            <a:xfrm flipH="1">
              <a:off x="4336" y="2564"/>
              <a:ext cx="96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5952" name="Oval 16"/>
            <p:cNvSpPr>
              <a:spLocks noChangeArrowheads="1"/>
            </p:cNvSpPr>
            <p:nvPr/>
          </p:nvSpPr>
          <p:spPr bwMode="auto">
            <a:xfrm flipH="1">
              <a:off x="4042" y="2744"/>
              <a:ext cx="96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5958" name="Oval 22"/>
            <p:cNvSpPr>
              <a:spLocks noChangeArrowheads="1"/>
            </p:cNvSpPr>
            <p:nvPr/>
          </p:nvSpPr>
          <p:spPr bwMode="auto">
            <a:xfrm flipH="1">
              <a:off x="4439" y="3104"/>
              <a:ext cx="96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cxnSp>
          <p:nvCxnSpPr>
            <p:cNvPr id="295963" name="AutoShape 27"/>
            <p:cNvCxnSpPr>
              <a:cxnSpLocks noChangeShapeType="1"/>
              <a:stCxn id="295944" idx="5"/>
              <a:endCxn id="295958" idx="4"/>
            </p:cNvCxnSpPr>
            <p:nvPr/>
          </p:nvCxnSpPr>
          <p:spPr bwMode="auto">
            <a:xfrm rot="5400000" flipH="1" flipV="1">
              <a:off x="2762" y="1522"/>
              <a:ext cx="53" cy="3402"/>
            </a:xfrm>
            <a:prstGeom prst="curvedConnector3">
              <a:avLst>
                <a:gd name="adj1" fmla="val -58490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5964" name="AutoShape 28"/>
            <p:cNvCxnSpPr>
              <a:cxnSpLocks noChangeShapeType="1"/>
              <a:stCxn id="295941" idx="5"/>
              <a:endCxn id="295952" idx="5"/>
            </p:cNvCxnSpPr>
            <p:nvPr/>
          </p:nvCxnSpPr>
          <p:spPr bwMode="auto">
            <a:xfrm rot="16200000" flipH="1">
              <a:off x="2403" y="1172"/>
              <a:ext cx="342" cy="2964"/>
            </a:xfrm>
            <a:prstGeom prst="curvedConnector3">
              <a:avLst>
                <a:gd name="adj1" fmla="val 146491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5965" name="AutoShape 29"/>
            <p:cNvCxnSpPr>
              <a:cxnSpLocks noChangeShapeType="1"/>
              <a:stCxn id="295942" idx="7"/>
              <a:endCxn id="295952" idx="0"/>
            </p:cNvCxnSpPr>
            <p:nvPr/>
          </p:nvCxnSpPr>
          <p:spPr bwMode="auto">
            <a:xfrm rot="5400000" flipV="1">
              <a:off x="2914" y="1568"/>
              <a:ext cx="116" cy="2236"/>
            </a:xfrm>
            <a:prstGeom prst="curvedConnector3">
              <a:avLst>
                <a:gd name="adj1" fmla="val -13620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15723" name="Group 40"/>
            <p:cNvGrpSpPr>
              <a:grpSpLocks/>
            </p:cNvGrpSpPr>
            <p:nvPr/>
          </p:nvGrpSpPr>
          <p:grpSpPr bwMode="auto">
            <a:xfrm>
              <a:off x="595" y="1907"/>
              <a:ext cx="1601" cy="1608"/>
              <a:chOff x="595" y="1907"/>
              <a:chExt cx="1601" cy="1608"/>
            </a:xfrm>
          </p:grpSpPr>
          <p:sp>
            <p:nvSpPr>
              <p:cNvPr id="295939" name="Text Box 3"/>
              <p:cNvSpPr txBox="1">
                <a:spLocks noChangeArrowheads="1"/>
              </p:cNvSpPr>
              <p:nvPr/>
            </p:nvSpPr>
            <p:spPr bwMode="auto">
              <a:xfrm>
                <a:off x="595" y="1907"/>
                <a:ext cx="1601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sz="1400" b="1" dirty="0">
                    <a:solidFill>
                      <a:srgbClr val="0000FF"/>
                    </a:solidFill>
                    <a:latin typeface="Arial Narrow"/>
                    <a:cs typeface="Arial Narrow"/>
                  </a:rPr>
                  <a:t>supervisor_id</a:t>
                </a:r>
              </a:p>
            </p:txBody>
          </p:sp>
          <p:sp>
            <p:nvSpPr>
              <p:cNvPr id="295940" name="Freeform 4"/>
              <p:cNvSpPr>
                <a:spLocks/>
              </p:cNvSpPr>
              <p:nvPr/>
            </p:nvSpPr>
            <p:spPr bwMode="auto">
              <a:xfrm>
                <a:off x="700" y="2215"/>
                <a:ext cx="1391" cy="1300"/>
              </a:xfrm>
              <a:custGeom>
                <a:avLst/>
                <a:gdLst>
                  <a:gd name="T0" fmla="*/ 629 w 1711"/>
                  <a:gd name="T1" fmla="*/ 1 h 1356"/>
                  <a:gd name="T2" fmla="*/ 309 w 1711"/>
                  <a:gd name="T3" fmla="*/ 33 h 1356"/>
                  <a:gd name="T4" fmla="*/ 171 w 1711"/>
                  <a:gd name="T5" fmla="*/ 97 h 1356"/>
                  <a:gd name="T6" fmla="*/ 85 w 1711"/>
                  <a:gd name="T7" fmla="*/ 246 h 1356"/>
                  <a:gd name="T8" fmla="*/ 21 w 1711"/>
                  <a:gd name="T9" fmla="*/ 673 h 1356"/>
                  <a:gd name="T10" fmla="*/ 53 w 1711"/>
                  <a:gd name="T11" fmla="*/ 1004 h 1356"/>
                  <a:gd name="T12" fmla="*/ 384 w 1711"/>
                  <a:gd name="T13" fmla="*/ 1196 h 1356"/>
                  <a:gd name="T14" fmla="*/ 587 w 1711"/>
                  <a:gd name="T15" fmla="*/ 1270 h 1356"/>
                  <a:gd name="T16" fmla="*/ 693 w 1711"/>
                  <a:gd name="T17" fmla="*/ 1324 h 1356"/>
                  <a:gd name="T18" fmla="*/ 992 w 1711"/>
                  <a:gd name="T19" fmla="*/ 1356 h 1356"/>
                  <a:gd name="T20" fmla="*/ 1291 w 1711"/>
                  <a:gd name="T21" fmla="*/ 1292 h 1356"/>
                  <a:gd name="T22" fmla="*/ 1472 w 1711"/>
                  <a:gd name="T23" fmla="*/ 1228 h 1356"/>
                  <a:gd name="T24" fmla="*/ 1547 w 1711"/>
                  <a:gd name="T25" fmla="*/ 1121 h 1356"/>
                  <a:gd name="T26" fmla="*/ 1557 w 1711"/>
                  <a:gd name="T27" fmla="*/ 1057 h 1356"/>
                  <a:gd name="T28" fmla="*/ 1643 w 1711"/>
                  <a:gd name="T29" fmla="*/ 854 h 1356"/>
                  <a:gd name="T30" fmla="*/ 1653 w 1711"/>
                  <a:gd name="T31" fmla="*/ 822 h 1356"/>
                  <a:gd name="T32" fmla="*/ 1653 w 1711"/>
                  <a:gd name="T33" fmla="*/ 449 h 1356"/>
                  <a:gd name="T34" fmla="*/ 1547 w 1711"/>
                  <a:gd name="T35" fmla="*/ 300 h 1356"/>
                  <a:gd name="T36" fmla="*/ 1067 w 1711"/>
                  <a:gd name="T37" fmla="*/ 22 h 1356"/>
                  <a:gd name="T38" fmla="*/ 779 w 1711"/>
                  <a:gd name="T39" fmla="*/ 22 h 1356"/>
                  <a:gd name="T40" fmla="*/ 693 w 1711"/>
                  <a:gd name="T41" fmla="*/ 12 h 1356"/>
                  <a:gd name="T42" fmla="*/ 629 w 1711"/>
                  <a:gd name="T43" fmla="*/ 1 h 1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11" h="1356">
                    <a:moveTo>
                      <a:pt x="629" y="1"/>
                    </a:moveTo>
                    <a:cubicBezTo>
                      <a:pt x="522" y="11"/>
                      <a:pt x="415" y="20"/>
                      <a:pt x="309" y="33"/>
                    </a:cubicBezTo>
                    <a:cubicBezTo>
                      <a:pt x="258" y="38"/>
                      <a:pt x="171" y="97"/>
                      <a:pt x="171" y="97"/>
                    </a:cubicBezTo>
                    <a:cubicBezTo>
                      <a:pt x="142" y="146"/>
                      <a:pt x="96" y="189"/>
                      <a:pt x="85" y="246"/>
                    </a:cubicBezTo>
                    <a:cubicBezTo>
                      <a:pt x="24" y="528"/>
                      <a:pt x="125" y="520"/>
                      <a:pt x="21" y="673"/>
                    </a:cubicBezTo>
                    <a:cubicBezTo>
                      <a:pt x="3" y="824"/>
                      <a:pt x="0" y="776"/>
                      <a:pt x="53" y="1004"/>
                    </a:cubicBezTo>
                    <a:cubicBezTo>
                      <a:pt x="77" y="1111"/>
                      <a:pt x="330" y="1176"/>
                      <a:pt x="384" y="1196"/>
                    </a:cubicBezTo>
                    <a:cubicBezTo>
                      <a:pt x="452" y="1220"/>
                      <a:pt x="517" y="1245"/>
                      <a:pt x="587" y="1270"/>
                    </a:cubicBezTo>
                    <a:cubicBezTo>
                      <a:pt x="624" y="1283"/>
                      <a:pt x="654" y="1313"/>
                      <a:pt x="693" y="1324"/>
                    </a:cubicBezTo>
                    <a:cubicBezTo>
                      <a:pt x="769" y="1345"/>
                      <a:pt x="917" y="1350"/>
                      <a:pt x="992" y="1356"/>
                    </a:cubicBezTo>
                    <a:cubicBezTo>
                      <a:pt x="1091" y="1334"/>
                      <a:pt x="1192" y="1318"/>
                      <a:pt x="1291" y="1292"/>
                    </a:cubicBezTo>
                    <a:cubicBezTo>
                      <a:pt x="1351" y="1275"/>
                      <a:pt x="1408" y="1242"/>
                      <a:pt x="1472" y="1228"/>
                    </a:cubicBezTo>
                    <a:cubicBezTo>
                      <a:pt x="1497" y="1192"/>
                      <a:pt x="1527" y="1160"/>
                      <a:pt x="1547" y="1121"/>
                    </a:cubicBezTo>
                    <a:cubicBezTo>
                      <a:pt x="1556" y="1101"/>
                      <a:pt x="1549" y="1077"/>
                      <a:pt x="1557" y="1057"/>
                    </a:cubicBezTo>
                    <a:cubicBezTo>
                      <a:pt x="1581" y="987"/>
                      <a:pt x="1615" y="922"/>
                      <a:pt x="1643" y="854"/>
                    </a:cubicBezTo>
                    <a:cubicBezTo>
                      <a:pt x="1647" y="843"/>
                      <a:pt x="1649" y="832"/>
                      <a:pt x="1653" y="822"/>
                    </a:cubicBezTo>
                    <a:cubicBezTo>
                      <a:pt x="1665" y="726"/>
                      <a:pt x="1711" y="539"/>
                      <a:pt x="1653" y="449"/>
                    </a:cubicBezTo>
                    <a:cubicBezTo>
                      <a:pt x="1619" y="397"/>
                      <a:pt x="1590" y="342"/>
                      <a:pt x="1547" y="300"/>
                    </a:cubicBezTo>
                    <a:cubicBezTo>
                      <a:pt x="1446" y="203"/>
                      <a:pt x="1195" y="55"/>
                      <a:pt x="1067" y="22"/>
                    </a:cubicBezTo>
                    <a:cubicBezTo>
                      <a:pt x="880" y="34"/>
                      <a:pt x="947" y="38"/>
                      <a:pt x="779" y="22"/>
                    </a:cubicBezTo>
                    <a:cubicBezTo>
                      <a:pt x="750" y="19"/>
                      <a:pt x="721" y="15"/>
                      <a:pt x="693" y="12"/>
                    </a:cubicBezTo>
                    <a:cubicBezTo>
                      <a:pt x="596" y="0"/>
                      <a:pt x="580" y="1"/>
                      <a:pt x="629" y="1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295941" name="Oval 5"/>
            <p:cNvSpPr>
              <a:spLocks noChangeArrowheads="1"/>
            </p:cNvSpPr>
            <p:nvPr/>
          </p:nvSpPr>
          <p:spPr bwMode="auto">
            <a:xfrm>
              <a:off x="1010" y="2401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5942" name="Oval 6"/>
            <p:cNvSpPr>
              <a:spLocks noChangeArrowheads="1"/>
            </p:cNvSpPr>
            <p:nvPr/>
          </p:nvSpPr>
          <p:spPr bwMode="auto">
            <a:xfrm>
              <a:off x="1772" y="2614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5943" name="Oval 7"/>
            <p:cNvSpPr>
              <a:spLocks noChangeArrowheads="1"/>
            </p:cNvSpPr>
            <p:nvPr/>
          </p:nvSpPr>
          <p:spPr bwMode="auto">
            <a:xfrm>
              <a:off x="823" y="2871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5944" name="Oval 8"/>
            <p:cNvSpPr>
              <a:spLocks noChangeArrowheads="1"/>
            </p:cNvSpPr>
            <p:nvPr/>
          </p:nvSpPr>
          <p:spPr bwMode="auto">
            <a:xfrm>
              <a:off x="1003" y="317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5946" name="Oval 10"/>
            <p:cNvSpPr>
              <a:spLocks noChangeArrowheads="1"/>
            </p:cNvSpPr>
            <p:nvPr/>
          </p:nvSpPr>
          <p:spPr bwMode="auto">
            <a:xfrm>
              <a:off x="1462" y="3127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5947" name="Oval 11"/>
            <p:cNvSpPr>
              <a:spLocks noChangeArrowheads="1"/>
            </p:cNvSpPr>
            <p:nvPr/>
          </p:nvSpPr>
          <p:spPr bwMode="auto">
            <a:xfrm>
              <a:off x="1502" y="2367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cxnSp>
          <p:nvCxnSpPr>
            <p:cNvPr id="295972" name="AutoShape 36"/>
            <p:cNvCxnSpPr>
              <a:cxnSpLocks noChangeShapeType="1"/>
              <a:stCxn id="295946" idx="5"/>
              <a:endCxn id="295958" idx="5"/>
            </p:cNvCxnSpPr>
            <p:nvPr/>
          </p:nvCxnSpPr>
          <p:spPr bwMode="auto">
            <a:xfrm rot="5400000" flipH="1" flipV="1">
              <a:off x="2987" y="1742"/>
              <a:ext cx="24" cy="2909"/>
            </a:xfrm>
            <a:prstGeom prst="curvedConnector3">
              <a:avLst>
                <a:gd name="adj1" fmla="val -658333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5973" name="AutoShape 37"/>
            <p:cNvCxnSpPr>
              <a:cxnSpLocks noChangeShapeType="1"/>
              <a:stCxn id="295947" idx="7"/>
              <a:endCxn id="295951" idx="0"/>
            </p:cNvCxnSpPr>
            <p:nvPr/>
          </p:nvCxnSpPr>
          <p:spPr bwMode="auto">
            <a:xfrm rot="5400000" flipV="1">
              <a:off x="2893" y="1072"/>
              <a:ext cx="183" cy="2800"/>
            </a:xfrm>
            <a:prstGeom prst="curvedConnector3">
              <a:avLst>
                <a:gd name="adj1" fmla="val -8633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5974" name="AutoShape 38"/>
            <p:cNvCxnSpPr>
              <a:cxnSpLocks noChangeShapeType="1"/>
              <a:stCxn id="295943" idx="6"/>
              <a:endCxn id="295958" idx="6"/>
            </p:cNvCxnSpPr>
            <p:nvPr/>
          </p:nvCxnSpPr>
          <p:spPr bwMode="auto">
            <a:xfrm>
              <a:off x="919" y="2919"/>
              <a:ext cx="3520" cy="232"/>
            </a:xfrm>
            <a:prstGeom prst="curvedConnector3">
              <a:avLst>
                <a:gd name="adj1" fmla="val 24773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/>
              <a:t>FUNCTIONAL DEPENDENCY (FD): </a:t>
            </a:r>
            <a:r>
              <a:rPr lang="en-US" dirty="0">
                <a:solidFill>
                  <a:srgbClr val="B30019"/>
                </a:solidFill>
              </a:rPr>
              <a:t>EXAMPLE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827219"/>
              </p:ext>
            </p:extLst>
          </p:nvPr>
        </p:nvGraphicFramePr>
        <p:xfrm>
          <a:off x="4652655" y="4321254"/>
          <a:ext cx="4267200" cy="1837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29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PGStudent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Helvetica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86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100" u="none" dirty="0" err="1">
                          <a:solidFill>
                            <a:srgbClr val="FF0000"/>
                          </a:solidFill>
                          <a:latin typeface="+mn-lt"/>
                          <a:cs typeface="Helvetica"/>
                        </a:rPr>
                        <a:t>Student_id</a:t>
                      </a:r>
                      <a:endParaRPr lang="en-US" sz="1100" u="none" dirty="0">
                        <a:solidFill>
                          <a:srgbClr val="FF0000"/>
                        </a:solidFill>
                        <a:latin typeface="+mn-lt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100" u="none" dirty="0">
                          <a:solidFill>
                            <a:srgbClr val="002060"/>
                          </a:solidFill>
                          <a:latin typeface="+mn-lt"/>
                          <a:cs typeface="Helvetica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100" u="none" dirty="0" err="1">
                          <a:solidFill>
                            <a:srgbClr val="002060"/>
                          </a:solidFill>
                          <a:latin typeface="+mn-lt"/>
                          <a:cs typeface="Helvetica"/>
                        </a:rPr>
                        <a:t>supervisor_id</a:t>
                      </a:r>
                      <a:endParaRPr lang="en-US" sz="1100" u="none" dirty="0">
                        <a:solidFill>
                          <a:srgbClr val="002060"/>
                        </a:solidFill>
                        <a:latin typeface="+mn-lt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  <a:latin typeface="+mn-lt"/>
                          <a:cs typeface="Helvetica"/>
                        </a:rPr>
                        <a:t>specialization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86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Ji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888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Data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 Mining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86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002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Christos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333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Database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86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005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Amanda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888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Data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 Mining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86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007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Serafeim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333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Database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5615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008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Libin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222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Big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 Data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86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009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Xiaotian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888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Helvetica"/>
                        </a:rPr>
                        <a:t>Database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7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75CD5907-DFD9-4146-8A67-8B782BA7FA4F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3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21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75CD5907-DFD9-4146-8A67-8B782BA7FA4F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4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50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620000" cy="685800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dirty="0">
                <a:latin typeface="Trebuchet MS" panose="020B0603020202020204" pitchFamily="34" charset="0"/>
              </a:rPr>
              <a:t>Trivial FDs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19200"/>
            <a:ext cx="7543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A functional dependency X </a:t>
            </a:r>
            <a:r>
              <a:rPr lang="en-US" sz="2000" dirty="0">
                <a:sym typeface="Symbol" pitchFamily="18" charset="2"/>
              </a:rPr>
              <a:t> Y is 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trivial</a:t>
            </a:r>
            <a:r>
              <a:rPr lang="en-US" sz="2000" dirty="0">
                <a:sym typeface="Symbol" pitchFamily="18" charset="2"/>
              </a:rPr>
              <a:t> if Y</a:t>
            </a:r>
            <a:r>
              <a:rPr lang="en-US" sz="2000" b="1" i="1" dirty="0"/>
              <a:t> </a:t>
            </a:r>
            <a:r>
              <a:rPr lang="en-US" sz="2000" dirty="0">
                <a:sym typeface="Symbol" pitchFamily="18" charset="2"/>
              </a:rPr>
              <a:t>is a subset of X</a:t>
            </a:r>
            <a:endParaRPr 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name</a:t>
            </a:r>
            <a:r>
              <a:rPr lang="en-US" dirty="0"/>
              <a:t>, </a:t>
            </a:r>
            <a:r>
              <a:rPr lang="en-US" dirty="0" err="1"/>
              <a:t>supervisor_id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name</a:t>
            </a:r>
            <a:endParaRPr lang="en-US" dirty="0"/>
          </a:p>
          <a:p>
            <a:pPr marL="1085850" lvl="2" eaLnBrk="1" hangingPunct="1">
              <a:lnSpc>
                <a:spcPct val="90000"/>
              </a:lnSpc>
            </a:pPr>
            <a:r>
              <a:rPr lang="en-US" dirty="0"/>
              <a:t>If two records have the same value on both the name and </a:t>
            </a:r>
            <a:r>
              <a:rPr lang="en-US" dirty="0" err="1"/>
              <a:t>supervisor_id</a:t>
            </a:r>
            <a:r>
              <a:rPr lang="en-US" dirty="0"/>
              <a:t> attributes, then they obviously have the same name. </a:t>
            </a:r>
          </a:p>
          <a:p>
            <a:pPr marL="1085850" lvl="2" eaLnBrk="1" hangingPunct="1">
              <a:lnSpc>
                <a:spcPct val="90000"/>
              </a:lnSpc>
            </a:pPr>
            <a:r>
              <a:rPr lang="en-US" dirty="0"/>
              <a:t>Trivial dependencies hold for all relation instances  </a:t>
            </a:r>
          </a:p>
          <a:p>
            <a:pPr eaLnBrk="1" hangingPunct="1">
              <a:lnSpc>
                <a:spcPct val="90000"/>
              </a:lnSpc>
            </a:pPr>
            <a:endParaRPr lang="en-GB" sz="2000" dirty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A functional dependency</a:t>
            </a:r>
            <a:r>
              <a:rPr lang="en-US" sz="2000" b="1" i="1" dirty="0"/>
              <a:t> </a:t>
            </a:r>
            <a:r>
              <a:rPr lang="en-US" sz="2000" dirty="0"/>
              <a:t>X </a:t>
            </a:r>
            <a:r>
              <a:rPr lang="en-US" sz="2000" dirty="0">
                <a:sym typeface="Symbol" pitchFamily="18" charset="2"/>
              </a:rPr>
              <a:t> Y is 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non-trivial</a:t>
            </a:r>
            <a:r>
              <a:rPr lang="en-US" sz="2000" dirty="0">
                <a:sym typeface="Symbol" pitchFamily="18" charset="2"/>
              </a:rPr>
              <a:t> if YX = 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/>
              <a:t>supervisor_id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specialization</a:t>
            </a:r>
          </a:p>
          <a:p>
            <a:pPr marL="1085850" lvl="2" eaLnBrk="1" hangingPunct="1">
              <a:lnSpc>
                <a:spcPct val="90000"/>
              </a:lnSpc>
            </a:pPr>
            <a:r>
              <a:rPr lang="en-GB" dirty="0"/>
              <a:t>Non-trivial FDs </a:t>
            </a:r>
            <a:r>
              <a:rPr lang="en-US" dirty="0"/>
              <a:t>are given in the form of constraints when designing a database.</a:t>
            </a:r>
          </a:p>
          <a:p>
            <a:pPr marL="1543050" lvl="3" eaLnBrk="1" hangingPunct="1">
              <a:lnSpc>
                <a:spcPct val="90000"/>
              </a:lnSpc>
            </a:pPr>
            <a:r>
              <a:rPr lang="en-US" sz="1800" dirty="0">
                <a:latin typeface="+mn-lt"/>
              </a:rPr>
              <a:t>For instance, the specialization of a student must be the same as that of the supervisor. </a:t>
            </a:r>
          </a:p>
          <a:p>
            <a:pPr marL="1085850" lvl="2" eaLnBrk="1" hangingPunct="1">
              <a:lnSpc>
                <a:spcPct val="90000"/>
              </a:lnSpc>
            </a:pPr>
            <a:r>
              <a:rPr lang="en-GB" dirty="0"/>
              <a:t>Non-trivial FDs</a:t>
            </a:r>
            <a:r>
              <a:rPr lang="en-US" dirty="0"/>
              <a:t> constrain the set of legal relation instances. For instance, if I try to insert two students under the same supervisor with different specializations, the insertion will be rejected by the DBMS.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50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50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50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50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A94470E9-2A54-479B-8B3B-802D7384EA9F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5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56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81000"/>
            <a:ext cx="8077200" cy="685800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dirty="0">
                <a:latin typeface="Trebuchet MS" panose="020B0603020202020204" pitchFamily="34" charset="0"/>
              </a:rPr>
              <a:t>Functional Dependencies and Keys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114425"/>
            <a:ext cx="8115300" cy="4905375"/>
          </a:xfrm>
        </p:spPr>
        <p:txBody>
          <a:bodyPr/>
          <a:lstStyle/>
          <a:p>
            <a:pPr eaLnBrk="1" hangingPunct="1"/>
            <a:r>
              <a:rPr lang="en-US" sz="2000" dirty="0"/>
              <a:t>A FD is a generalization of the notion of a </a:t>
            </a:r>
            <a:r>
              <a:rPr lang="en-US" sz="2000" i="1" dirty="0">
                <a:solidFill>
                  <a:srgbClr val="FF0000"/>
                </a:solidFill>
              </a:rPr>
              <a:t>key</a:t>
            </a:r>
            <a:r>
              <a:rPr lang="en-US" sz="2000" i="1" dirty="0"/>
              <a:t>.</a:t>
            </a:r>
            <a:r>
              <a:rPr lang="en-US" sz="2000" dirty="0"/>
              <a:t> </a:t>
            </a:r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/>
              <a:t>For </a:t>
            </a:r>
            <a:r>
              <a:rPr lang="en-US" sz="2000" dirty="0" err="1"/>
              <a:t>PGStudent</a:t>
            </a:r>
            <a:r>
              <a:rPr lang="en-US" sz="2000" dirty="0"/>
              <a:t> (</a:t>
            </a:r>
            <a:r>
              <a:rPr lang="en-US" sz="2000" u="sng" dirty="0" err="1"/>
              <a:t>student_id</a:t>
            </a:r>
            <a:r>
              <a:rPr lang="en-US" sz="2000" dirty="0"/>
              <a:t>, name, </a:t>
            </a:r>
            <a:r>
              <a:rPr lang="en-US" sz="2000" dirty="0" err="1"/>
              <a:t>supervisor_id</a:t>
            </a:r>
            <a:r>
              <a:rPr lang="en-US" sz="2000" dirty="0"/>
              <a:t>, specialization), </a:t>
            </a:r>
            <a:br>
              <a:rPr lang="en-US" sz="2000" dirty="0"/>
            </a:br>
            <a:r>
              <a:rPr lang="en-US" sz="2000" dirty="0"/>
              <a:t>we write:</a:t>
            </a:r>
          </a:p>
          <a:p>
            <a:pPr marL="0" indent="0" eaLnBrk="1" hangingPunct="1">
              <a:buNone/>
            </a:pPr>
            <a:r>
              <a:rPr lang="en-US" sz="2000" dirty="0"/>
              <a:t>	</a:t>
            </a:r>
            <a:r>
              <a:rPr lang="en-US" sz="2000" dirty="0" err="1"/>
              <a:t>student_id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 name, </a:t>
            </a:r>
            <a:r>
              <a:rPr lang="en-US" sz="2000" dirty="0" err="1"/>
              <a:t>supervisor_id</a:t>
            </a:r>
            <a:r>
              <a:rPr lang="en-US" sz="2000" dirty="0"/>
              <a:t>, specialization</a:t>
            </a:r>
          </a:p>
          <a:p>
            <a:pPr marL="0" indent="0" eaLnBrk="1" hangingPunct="1">
              <a:buNone/>
            </a:pPr>
            <a:endParaRPr lang="en-US" sz="2000" dirty="0"/>
          </a:p>
          <a:p>
            <a:pPr lvl="1" eaLnBrk="1" hangingPunct="1"/>
            <a:r>
              <a:rPr lang="en-US" dirty="0"/>
              <a:t>The </a:t>
            </a:r>
            <a:r>
              <a:rPr lang="en-US" dirty="0" err="1"/>
              <a:t>student_id</a:t>
            </a:r>
            <a:r>
              <a:rPr lang="en-US" dirty="0"/>
              <a:t> determines all attributes (i.e., the entire tuple)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If two tuples in the relation student have the same </a:t>
            </a:r>
            <a:r>
              <a:rPr lang="en-US" dirty="0" err="1"/>
              <a:t>student_id</a:t>
            </a:r>
            <a:r>
              <a:rPr lang="en-US" dirty="0"/>
              <a:t>, then they must have the same values on all attributes. 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In other words </a:t>
            </a:r>
            <a:r>
              <a:rPr lang="en-US" dirty="0">
                <a:solidFill>
                  <a:srgbClr val="FF0000"/>
                </a:solidFill>
              </a:rPr>
              <a:t>they must be the same tuple</a:t>
            </a:r>
            <a:r>
              <a:rPr lang="en-US" dirty="0"/>
              <a:t> (since the relational model does not allow duplicate records)</a:t>
            </a:r>
            <a:endParaRPr lang="en-US" sz="1800" dirty="0"/>
          </a:p>
          <a:p>
            <a:pPr eaLnBrk="1" hangingPunct="1">
              <a:buFontTx/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1E590DF7-3345-4600-9006-F787363BADA5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6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587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57200"/>
            <a:ext cx="7772400" cy="685800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dirty="0" err="1">
                <a:latin typeface="Trebuchet MS" panose="020B0603020202020204" pitchFamily="34" charset="0"/>
              </a:rPr>
              <a:t>Superkeys</a:t>
            </a:r>
            <a:r>
              <a:rPr lang="en-US" dirty="0">
                <a:latin typeface="Trebuchet MS" panose="020B0603020202020204" pitchFamily="34" charset="0"/>
              </a:rPr>
              <a:t> and Candidate Keys using FD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71600"/>
            <a:ext cx="7772400" cy="4419600"/>
          </a:xfrm>
        </p:spPr>
        <p:txBody>
          <a:bodyPr/>
          <a:lstStyle/>
          <a:p>
            <a:pPr eaLnBrk="1" hangingPunct="1"/>
            <a:r>
              <a:rPr lang="en-US" sz="2000" dirty="0"/>
              <a:t>A set of attributes that determines the entire tuple is a </a:t>
            </a:r>
            <a:r>
              <a:rPr lang="en-US" sz="2000" b="1" dirty="0" err="1">
                <a:solidFill>
                  <a:srgbClr val="FF0000"/>
                </a:solidFill>
              </a:rPr>
              <a:t>superkey</a:t>
            </a:r>
            <a:endParaRPr lang="en-US" sz="2000" b="1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dirty="0"/>
              <a:t>{</a:t>
            </a:r>
            <a:r>
              <a:rPr lang="en-US" dirty="0" err="1"/>
              <a:t>student_id</a:t>
            </a:r>
            <a:r>
              <a:rPr lang="en-US" dirty="0"/>
              <a:t>, name} is a </a:t>
            </a:r>
            <a:r>
              <a:rPr lang="en-US" dirty="0" err="1"/>
              <a:t>superkey</a:t>
            </a:r>
            <a:r>
              <a:rPr lang="en-US" dirty="0"/>
              <a:t> for the </a:t>
            </a:r>
            <a:r>
              <a:rPr lang="en-US" dirty="0" err="1"/>
              <a:t>PGstudent</a:t>
            </a:r>
            <a:r>
              <a:rPr lang="en-US" dirty="0"/>
              <a:t> table. </a:t>
            </a:r>
          </a:p>
          <a:p>
            <a:pPr lvl="1" eaLnBrk="1" hangingPunct="1"/>
            <a:r>
              <a:rPr lang="en-US" dirty="0"/>
              <a:t>Also {</a:t>
            </a:r>
            <a:r>
              <a:rPr lang="en-US" dirty="0" err="1"/>
              <a:t>student_id</a:t>
            </a:r>
            <a:r>
              <a:rPr lang="en-US" dirty="0"/>
              <a:t>, name, </a:t>
            </a:r>
            <a:r>
              <a:rPr lang="en-US" dirty="0" err="1"/>
              <a:t>supervisor_id</a:t>
            </a:r>
            <a:r>
              <a:rPr lang="en-US" dirty="0"/>
              <a:t>} etc. </a:t>
            </a:r>
          </a:p>
          <a:p>
            <a:pPr eaLnBrk="1" hangingPunct="1"/>
            <a:r>
              <a:rPr lang="en-US" sz="2000" dirty="0"/>
              <a:t>A </a:t>
            </a:r>
            <a:r>
              <a:rPr lang="en-US" sz="2000" dirty="0">
                <a:solidFill>
                  <a:schemeClr val="tx2"/>
                </a:solidFill>
              </a:rPr>
              <a:t>minimal</a:t>
            </a:r>
            <a:r>
              <a:rPr lang="en-US" sz="2000" dirty="0"/>
              <a:t> set of attributes that determines the entire tuple is a </a:t>
            </a:r>
            <a:r>
              <a:rPr lang="en-US" sz="2000" b="1" dirty="0">
                <a:solidFill>
                  <a:srgbClr val="FF0000"/>
                </a:solidFill>
              </a:rPr>
              <a:t>candidate key</a:t>
            </a:r>
            <a:endParaRPr lang="en-US" sz="2000" b="1" i="1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dirty="0"/>
              <a:t>{</a:t>
            </a:r>
            <a:r>
              <a:rPr lang="en-US" dirty="0" err="1"/>
              <a:t>student_id</a:t>
            </a:r>
            <a:r>
              <a:rPr lang="en-US" dirty="0"/>
              <a:t>, name} is not a candidate key because I can remove the name. </a:t>
            </a:r>
          </a:p>
          <a:p>
            <a:pPr lvl="1" eaLnBrk="1" hangingPunct="1"/>
            <a:r>
              <a:rPr lang="en-US" dirty="0" err="1"/>
              <a:t>student_id</a:t>
            </a:r>
            <a:r>
              <a:rPr lang="en-US" dirty="0"/>
              <a:t> is a candidate key – so is HKID (provided that it is stored in the table). </a:t>
            </a:r>
          </a:p>
          <a:p>
            <a:pPr eaLnBrk="1" hangingPunct="1"/>
            <a:r>
              <a:rPr lang="en-US" sz="2000" dirty="0"/>
              <a:t>If there are multiple candidate keys, the DB designer chooses one as the </a:t>
            </a:r>
            <a:r>
              <a:rPr lang="en-US" sz="2000" b="1" dirty="0">
                <a:solidFill>
                  <a:srgbClr val="FF0000"/>
                </a:solidFill>
              </a:rPr>
              <a:t>primary key</a:t>
            </a:r>
            <a:r>
              <a:rPr lang="en-US" sz="2000" b="1" dirty="0"/>
              <a:t>.</a:t>
            </a:r>
            <a:endParaRPr lang="en-GB" sz="2000" b="1" dirty="0"/>
          </a:p>
          <a:p>
            <a:pPr lvl="1" eaLnBrk="1" hangingPunct="1">
              <a:buFontTx/>
              <a:buNone/>
            </a:pPr>
            <a:r>
              <a:rPr lang="en-US" dirty="0"/>
              <a:t> </a:t>
            </a:r>
          </a:p>
          <a:p>
            <a:pPr lvl="1" eaLnBrk="1" hangingPunct="1"/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58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58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648797B-0DDF-46DB-89EF-714173F42A89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7</a:t>
            </a:fld>
            <a:endParaRPr lang="en-US" altLang="zh-TW" sz="1400" dirty="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zh-TW" dirty="0"/>
              <a:t>Closure of a Set of Functional Dependencies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dirty="0"/>
              <a:t>Given a set of functional dependencies F, there are certain other functional dependencies that are logically implied by F.</a:t>
            </a:r>
          </a:p>
          <a:p>
            <a:pPr eaLnBrk="1" hangingPunct="1"/>
            <a:r>
              <a:rPr lang="en-US" altLang="zh-TW" sz="2000" dirty="0"/>
              <a:t>The set of all functional dependencies </a:t>
            </a:r>
            <a:r>
              <a:rPr lang="en-US" altLang="zh-TW" sz="2000" i="1" dirty="0">
                <a:solidFill>
                  <a:srgbClr val="FF3300"/>
                </a:solidFill>
              </a:rPr>
              <a:t>logically implied</a:t>
            </a:r>
            <a:r>
              <a:rPr lang="en-US" altLang="zh-TW" sz="2000" dirty="0"/>
              <a:t> by F is the </a:t>
            </a:r>
            <a:r>
              <a:rPr lang="en-US" altLang="zh-TW" sz="2000" dirty="0">
                <a:solidFill>
                  <a:srgbClr val="FF3300"/>
                </a:solidFill>
              </a:rPr>
              <a:t>closure</a:t>
            </a:r>
            <a:r>
              <a:rPr lang="en-US" altLang="zh-TW" sz="2000" dirty="0"/>
              <a:t> of F.</a:t>
            </a:r>
          </a:p>
          <a:p>
            <a:pPr eaLnBrk="1" hangingPunct="1"/>
            <a:r>
              <a:rPr lang="en-US" altLang="zh-TW" sz="2000" dirty="0"/>
              <a:t>We denote the closure of F by F</a:t>
            </a:r>
            <a:r>
              <a:rPr lang="en-US" altLang="zh-TW" sz="2000" baseline="30000" dirty="0"/>
              <a:t>+</a:t>
            </a:r>
            <a:r>
              <a:rPr lang="en-US" altLang="zh-TW" sz="2000" dirty="0"/>
              <a:t>.</a:t>
            </a:r>
          </a:p>
          <a:p>
            <a:pPr eaLnBrk="1" hangingPunct="1"/>
            <a:r>
              <a:rPr lang="en-US" altLang="zh-TW" sz="2000" dirty="0"/>
              <a:t>We can find all of F</a:t>
            </a:r>
            <a:r>
              <a:rPr lang="en-US" altLang="zh-TW" sz="2000" baseline="30000" dirty="0"/>
              <a:t>+</a:t>
            </a:r>
            <a:r>
              <a:rPr lang="en-US" altLang="zh-TW" sz="2000" dirty="0"/>
              <a:t> by applying Armstrong’s Axioms:</a:t>
            </a:r>
            <a:br>
              <a:rPr lang="en-US" altLang="zh-TW" sz="2000" dirty="0"/>
            </a:br>
            <a:endParaRPr lang="en-US" altLang="zh-TW" sz="2000" dirty="0"/>
          </a:p>
          <a:p>
            <a:pPr marL="457200" lvl="1" indent="0" eaLnBrk="1" hangingPunct="1">
              <a:buNone/>
            </a:pPr>
            <a:r>
              <a:rPr lang="en-US" altLang="zh-TW" sz="1800" b="1" dirty="0"/>
              <a:t>A1</a:t>
            </a:r>
            <a:r>
              <a:rPr lang="en-US" altLang="zh-TW" sz="1800" dirty="0"/>
              <a:t> if </a:t>
            </a:r>
            <a:r>
              <a:rPr lang="en-US" altLang="zh-TW" sz="1800" dirty="0">
                <a:sym typeface="Symbol" pitchFamily="18" charset="2"/>
              </a:rPr>
              <a:t>Y  X, then X  Y</a:t>
            </a:r>
            <a:r>
              <a:rPr lang="en-US" altLang="zh-TW" sz="1800" dirty="0"/>
              <a:t> (</a:t>
            </a:r>
            <a:r>
              <a:rPr lang="en-US" altLang="zh-TW" sz="1800" i="1" dirty="0">
                <a:solidFill>
                  <a:srgbClr val="FF3300"/>
                </a:solidFill>
              </a:rPr>
              <a:t>reflexivity</a:t>
            </a:r>
            <a:r>
              <a:rPr lang="en-US" altLang="zh-TW" sz="1800" dirty="0"/>
              <a:t>)</a:t>
            </a:r>
          </a:p>
          <a:p>
            <a:pPr marL="457200" lvl="1" indent="0" eaLnBrk="1" hangingPunct="1">
              <a:buNone/>
            </a:pPr>
            <a:r>
              <a:rPr lang="en-US" altLang="zh-TW" sz="1800" b="1" dirty="0"/>
              <a:t>A2 </a:t>
            </a:r>
            <a:r>
              <a:rPr lang="en-US" altLang="zh-TW" sz="1800" dirty="0"/>
              <a:t>if </a:t>
            </a:r>
            <a:r>
              <a:rPr lang="en-US" altLang="zh-TW" sz="1800" dirty="0">
                <a:sym typeface="Symbol" pitchFamily="18" charset="2"/>
              </a:rPr>
              <a:t>X  Y, then ZX  ZY (</a:t>
            </a:r>
            <a:r>
              <a:rPr lang="en-US" altLang="zh-TW" sz="1800" i="1" dirty="0">
                <a:solidFill>
                  <a:srgbClr val="FF3300"/>
                </a:solidFill>
                <a:sym typeface="Symbol" pitchFamily="18" charset="2"/>
              </a:rPr>
              <a:t>augmentation</a:t>
            </a:r>
            <a:r>
              <a:rPr lang="en-US" altLang="zh-TW" sz="1800" dirty="0">
                <a:sym typeface="Symbol" pitchFamily="18" charset="2"/>
              </a:rPr>
              <a:t>)</a:t>
            </a:r>
          </a:p>
          <a:p>
            <a:pPr marL="457200" lvl="1" indent="0" eaLnBrk="1" hangingPunct="1">
              <a:buNone/>
            </a:pPr>
            <a:r>
              <a:rPr lang="en-US" altLang="zh-TW" sz="1800" b="1" dirty="0">
                <a:sym typeface="Symbol" pitchFamily="18" charset="2"/>
              </a:rPr>
              <a:t>A3</a:t>
            </a:r>
            <a:r>
              <a:rPr lang="en-US" altLang="zh-TW" sz="1800" dirty="0">
                <a:sym typeface="Symbol" pitchFamily="18" charset="2"/>
              </a:rPr>
              <a:t> if X  Y and Y Z, then X  Z (</a:t>
            </a:r>
            <a:r>
              <a:rPr lang="en-US" altLang="zh-TW" sz="1800" i="1" dirty="0">
                <a:solidFill>
                  <a:srgbClr val="FF3300"/>
                </a:solidFill>
                <a:sym typeface="Symbol" pitchFamily="18" charset="2"/>
              </a:rPr>
              <a:t>transitivity</a:t>
            </a:r>
            <a:r>
              <a:rPr lang="en-US" altLang="zh-TW" sz="1800" dirty="0">
                <a:sym typeface="Symbol" pitchFamily="18" charset="2"/>
              </a:rPr>
              <a:t>)</a:t>
            </a:r>
            <a:br>
              <a:rPr lang="en-US" altLang="zh-TW" sz="1800" dirty="0">
                <a:sym typeface="Symbol" pitchFamily="18" charset="2"/>
              </a:rPr>
            </a:br>
            <a:br>
              <a:rPr lang="en-US" altLang="zh-TW" sz="1800" dirty="0">
                <a:sym typeface="Symbol" pitchFamily="18" charset="2"/>
              </a:rPr>
            </a:br>
            <a:r>
              <a:rPr lang="en-US" altLang="zh-TW" sz="1800" dirty="0">
                <a:sym typeface="Symbol" pitchFamily="18" charset="2"/>
              </a:rPr>
              <a:t>These rules (A1, A2, A3) are </a:t>
            </a:r>
            <a:r>
              <a:rPr lang="en-US" altLang="zh-TW" sz="1800" dirty="0">
                <a:solidFill>
                  <a:srgbClr val="0070C0"/>
                </a:solidFill>
                <a:sym typeface="Symbol" pitchFamily="18" charset="2"/>
              </a:rPr>
              <a:t>sound</a:t>
            </a:r>
            <a:r>
              <a:rPr lang="en-US" altLang="zh-TW" sz="1800" dirty="0">
                <a:sym typeface="Symbol" pitchFamily="18" charset="2"/>
              </a:rPr>
              <a:t> and </a:t>
            </a:r>
            <a:r>
              <a:rPr lang="en-US" altLang="zh-TW" sz="1800" dirty="0">
                <a:solidFill>
                  <a:srgbClr val="0070C0"/>
                </a:solidFill>
                <a:sym typeface="Symbol" pitchFamily="18" charset="2"/>
              </a:rPr>
              <a:t>complete</a:t>
            </a:r>
            <a:r>
              <a:rPr lang="en-US" altLang="zh-TW" sz="1800" dirty="0"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Armstrong Axioms and Closure</a:t>
            </a:r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670560" y="2399607"/>
            <a:ext cx="7863840" cy="2248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1371600" indent="-1371600">
              <a:spcBef>
                <a:spcPts val="4800"/>
              </a:spcBef>
              <a:buClr>
                <a:schemeClr val="tx1"/>
              </a:buClr>
              <a:buSzPct val="65000"/>
              <a:buFont typeface="Zapf Dingbats" charset="0"/>
              <a:buNone/>
              <a:defRPr/>
            </a:pPr>
            <a:r>
              <a:rPr lang="en-US" sz="1800" b="1" dirty="0">
                <a:solidFill>
                  <a:srgbClr val="B5011F"/>
                </a:solidFill>
                <a:latin typeface="+mn-lt"/>
              </a:rPr>
              <a:t>sound:</a:t>
            </a:r>
            <a:r>
              <a:rPr lang="en-US" sz="1800" dirty="0">
                <a:latin typeface="+mn-lt"/>
              </a:rPr>
              <a:t>	Given a set of FDs, </a:t>
            </a:r>
            <a:r>
              <a:rPr lang="en-US" sz="1800" i="1" dirty="0">
                <a:latin typeface="+mn-lt"/>
                <a:cs typeface="Times"/>
              </a:rPr>
              <a:t>F</a:t>
            </a:r>
            <a:r>
              <a:rPr lang="en-US" sz="1800" dirty="0">
                <a:latin typeface="+mn-lt"/>
              </a:rPr>
              <a:t>, specified on a relation schema R, any FD that we can infer from </a:t>
            </a:r>
            <a:r>
              <a:rPr lang="en-US" sz="1800" i="1" dirty="0">
                <a:latin typeface="+mn-lt"/>
                <a:cs typeface="Times"/>
              </a:rPr>
              <a:t>F</a:t>
            </a:r>
            <a:r>
              <a:rPr lang="en-US" sz="1800" dirty="0">
                <a:latin typeface="+mn-lt"/>
              </a:rPr>
              <a:t> by using A1 to A3 </a:t>
            </a:r>
            <a:r>
              <a:rPr lang="en-US" sz="1800" i="1" dirty="0">
                <a:solidFill>
                  <a:srgbClr val="FF0000"/>
                </a:solidFill>
                <a:latin typeface="+mn-lt"/>
              </a:rPr>
              <a:t>will hold</a:t>
            </a:r>
            <a:r>
              <a:rPr lang="en-US" sz="1800" dirty="0">
                <a:latin typeface="+mn-lt"/>
              </a:rPr>
              <a:t> in every relation instance </a:t>
            </a:r>
            <a:r>
              <a:rPr lang="en-US" sz="1800" i="1" dirty="0">
                <a:latin typeface="+mn-lt"/>
              </a:rPr>
              <a:t>r</a:t>
            </a:r>
            <a:r>
              <a:rPr lang="en-US" sz="1800" dirty="0">
                <a:latin typeface="+mn-lt"/>
              </a:rPr>
              <a:t> of R that satisfies </a:t>
            </a:r>
            <a:r>
              <a:rPr lang="en-US" sz="1800" i="1" dirty="0">
                <a:latin typeface="+mn-lt"/>
                <a:cs typeface="Times"/>
              </a:rPr>
              <a:t>F</a:t>
            </a:r>
            <a:r>
              <a:rPr lang="en-US" sz="1800" dirty="0">
                <a:latin typeface="+mn-lt"/>
              </a:rPr>
              <a:t>.</a:t>
            </a:r>
          </a:p>
          <a:p>
            <a:pPr marL="1371600" indent="-1371600">
              <a:spcBef>
                <a:spcPts val="4800"/>
              </a:spcBef>
              <a:buClr>
                <a:schemeClr val="tx1"/>
              </a:buClr>
              <a:buSzPct val="65000"/>
              <a:buFont typeface="Zapf Dingbats" charset="0"/>
              <a:buNone/>
              <a:defRPr/>
            </a:pPr>
            <a:r>
              <a:rPr lang="en-US" sz="1800" b="1" dirty="0">
                <a:solidFill>
                  <a:srgbClr val="B5011F"/>
                </a:solidFill>
                <a:latin typeface="+mn-lt"/>
              </a:rPr>
              <a:t>complete:</a:t>
            </a:r>
            <a:r>
              <a:rPr lang="en-US" sz="1800" dirty="0">
                <a:latin typeface="+mn-lt"/>
              </a:rPr>
              <a:t>	Using A1,A2 and A3 repeatedly to infer FDs will infer </a:t>
            </a:r>
            <a:r>
              <a:rPr lang="en-US" sz="1800" i="1" dirty="0">
                <a:solidFill>
                  <a:srgbClr val="FF0000"/>
                </a:solidFill>
                <a:latin typeface="+mn-lt"/>
              </a:rPr>
              <a:t>all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800" dirty="0">
                <a:latin typeface="+mn-lt"/>
              </a:rPr>
              <a:t>the FDs that can be inferred from </a:t>
            </a:r>
            <a:r>
              <a:rPr lang="en-US" sz="1800" i="1" dirty="0">
                <a:latin typeface="+mn-lt"/>
                <a:cs typeface="Times"/>
              </a:rPr>
              <a:t>F</a:t>
            </a:r>
            <a:r>
              <a:rPr lang="en-US" sz="1800" dirty="0">
                <a:latin typeface="+mn-lt"/>
              </a:rPr>
              <a:t>.</a:t>
            </a:r>
          </a:p>
        </p:txBody>
      </p:sp>
      <p:sp>
        <p:nvSpPr>
          <p:cNvPr id="478213" name="Rectangle 5"/>
          <p:cNvSpPr>
            <a:spLocks noChangeArrowheads="1"/>
          </p:cNvSpPr>
          <p:nvPr/>
        </p:nvSpPr>
        <p:spPr bwMode="auto">
          <a:xfrm>
            <a:off x="1023264" y="1551595"/>
            <a:ext cx="7097473" cy="414216"/>
          </a:xfrm>
          <a:prstGeom prst="rect">
            <a:avLst/>
          </a:prstGeom>
          <a:solidFill>
            <a:srgbClr val="FFFF99"/>
          </a:solidFill>
          <a:ln w="57150">
            <a:solidFill>
              <a:schemeClr val="hlink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lIns="90487" tIns="44450" rIns="90487" bIns="91440" anchor="ctr">
            <a:spAutoFit/>
          </a:bodyPr>
          <a:lstStyle/>
          <a:p>
            <a:pPr algn="ctr">
              <a:buClr>
                <a:srgbClr val="FF00FF"/>
              </a:buClr>
              <a:buSzPct val="120000"/>
              <a:buFont typeface="Zapf Dingbats" charset="0"/>
              <a:buNone/>
              <a:defRPr/>
            </a:pPr>
            <a:r>
              <a:rPr lang="en-US" sz="1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Inference rules </a:t>
            </a:r>
            <a:r>
              <a:rPr lang="en-US" sz="1800" b="1" dirty="0">
                <a:solidFill>
                  <a:srgbClr val="B300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A1, A2 and A3</a:t>
            </a:r>
            <a:r>
              <a:rPr lang="en-US" sz="1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are 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sound</a:t>
            </a:r>
            <a:r>
              <a:rPr lang="en-US" sz="1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and 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complete.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74234" y="5035562"/>
            <a:ext cx="6595533" cy="734483"/>
          </a:xfrm>
          <a:prstGeom prst="rect">
            <a:avLst/>
          </a:prstGeom>
          <a:solidFill>
            <a:srgbClr val="FFFFCC"/>
          </a:solidFill>
          <a:ln w="38100" cmpd="sng">
            <a:solidFill>
              <a:srgbClr val="000090"/>
            </a:solidFill>
          </a:ln>
          <a:effectLst/>
          <a:extLst/>
        </p:spPr>
        <p:txBody>
          <a:bodyPr lIns="90487" tIns="44450" rIns="90487" bIns="44450"/>
          <a:lstStyle/>
          <a:p>
            <a:pPr algn="ctr" eaLnBrk="1" hangingPunct="1">
              <a:spcBef>
                <a:spcPts val="4800"/>
              </a:spcBef>
            </a:pPr>
            <a:r>
              <a:rPr lang="en-US" altLang="zh-TW" sz="1800" b="1" dirty="0">
                <a:solidFill>
                  <a:srgbClr val="B30019"/>
                </a:solidFill>
                <a:latin typeface="+mj-lt"/>
              </a:rPr>
              <a:t>The set of all functional dependencies </a:t>
            </a:r>
            <a:r>
              <a:rPr lang="en-US" altLang="zh-TW" sz="1800" b="1" i="1" dirty="0">
                <a:solidFill>
                  <a:srgbClr val="0000FF"/>
                </a:solidFill>
                <a:latin typeface="+mj-lt"/>
              </a:rPr>
              <a:t>logically implied</a:t>
            </a:r>
            <a:r>
              <a:rPr lang="en-US" altLang="zh-TW" sz="1800" b="1" dirty="0">
                <a:solidFill>
                  <a:srgbClr val="B30019"/>
                </a:solidFill>
                <a:latin typeface="+mj-lt"/>
              </a:rPr>
              <a:t> by </a:t>
            </a:r>
            <a:r>
              <a:rPr lang="en-US" altLang="zh-TW" sz="1800" b="1" i="1" dirty="0">
                <a:solidFill>
                  <a:srgbClr val="B30019"/>
                </a:solidFill>
                <a:latin typeface="+mj-lt"/>
                <a:cs typeface="Times"/>
              </a:rPr>
              <a:t>F</a:t>
            </a:r>
            <a:r>
              <a:rPr lang="en-US" altLang="zh-TW" sz="1800" b="1" dirty="0">
                <a:solidFill>
                  <a:srgbClr val="B30019"/>
                </a:solidFill>
                <a:latin typeface="+mj-lt"/>
              </a:rPr>
              <a:t> is called the </a:t>
            </a:r>
            <a:r>
              <a:rPr lang="en-US" altLang="zh-TW" sz="1800" b="1" dirty="0">
                <a:solidFill>
                  <a:srgbClr val="0000FF"/>
                </a:solidFill>
                <a:latin typeface="+mj-lt"/>
              </a:rPr>
              <a:t>closure</a:t>
            </a:r>
            <a:r>
              <a:rPr lang="en-US" altLang="zh-TW" sz="1800" b="1" dirty="0">
                <a:solidFill>
                  <a:srgbClr val="B30019"/>
                </a:solidFill>
                <a:latin typeface="+mj-lt"/>
              </a:rPr>
              <a:t> of </a:t>
            </a:r>
            <a:r>
              <a:rPr lang="en-US" altLang="zh-TW" sz="1800" b="1" i="1" dirty="0">
                <a:solidFill>
                  <a:srgbClr val="B30019"/>
                </a:solidFill>
                <a:latin typeface="+mj-lt"/>
                <a:cs typeface="Times"/>
              </a:rPr>
              <a:t>F</a:t>
            </a:r>
            <a:r>
              <a:rPr lang="en-US" altLang="zh-TW" sz="1800" b="1" dirty="0">
                <a:solidFill>
                  <a:srgbClr val="B30019"/>
                </a:solidFill>
                <a:latin typeface="+mj-lt"/>
              </a:rPr>
              <a:t> denoted as </a:t>
            </a:r>
            <a:r>
              <a:rPr lang="en-US" altLang="zh-TW" sz="1800" b="1" i="1" dirty="0">
                <a:solidFill>
                  <a:srgbClr val="B30019"/>
                </a:solidFill>
                <a:latin typeface="+mj-lt"/>
                <a:cs typeface="Times"/>
              </a:rPr>
              <a:t>F</a:t>
            </a:r>
            <a:r>
              <a:rPr lang="en-US" altLang="zh-TW" sz="1800" b="1" i="1" baseline="30000" dirty="0">
                <a:solidFill>
                  <a:srgbClr val="B30019"/>
                </a:solidFill>
                <a:latin typeface="+mj-lt"/>
              </a:rPr>
              <a:t>+</a:t>
            </a:r>
            <a:r>
              <a:rPr lang="en-US" altLang="zh-TW" sz="1800" b="1" dirty="0">
                <a:solidFill>
                  <a:srgbClr val="B30019"/>
                </a:solidFill>
                <a:latin typeface="+mj-lt"/>
              </a:rPr>
              <a:t>.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75CD5907-DFD9-4146-8A67-8B782BA7FA4F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8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0558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8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8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78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78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2" grpId="0" build="p" autoUpdateAnimBg="0"/>
      <p:bldP spid="478213" grpId="0" animBg="1" autoUpdateAnimBg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57E25B76-870A-4DA1-BB45-07669077A758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9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Examples of Armstrong’s Axioms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 eaLnBrk="1" hangingPunct="1">
              <a:buFontTx/>
              <a:buChar char="•"/>
            </a:pPr>
            <a:r>
              <a:rPr lang="en-US" altLang="zh-TW" dirty="0"/>
              <a:t>if </a:t>
            </a:r>
            <a:r>
              <a:rPr lang="en-US" altLang="zh-TW" dirty="0">
                <a:sym typeface="Symbol" pitchFamily="18" charset="2"/>
              </a:rPr>
              <a:t>Y  X, then X  Y</a:t>
            </a:r>
            <a:r>
              <a:rPr lang="en-US" altLang="zh-TW" dirty="0"/>
              <a:t> (</a:t>
            </a:r>
            <a:r>
              <a:rPr lang="en-US" altLang="zh-TW" i="1" dirty="0">
                <a:solidFill>
                  <a:srgbClr val="FF3300"/>
                </a:solidFill>
              </a:rPr>
              <a:t>reflexivity</a:t>
            </a:r>
            <a:r>
              <a:rPr lang="en-US" altLang="zh-TW" dirty="0"/>
              <a:t> generates trivial FDs)</a:t>
            </a:r>
            <a:br>
              <a:rPr lang="en-US" altLang="zh-TW" dirty="0"/>
            </a:br>
            <a:r>
              <a:rPr lang="en-US" altLang="zh-TW" dirty="0">
                <a:solidFill>
                  <a:schemeClr val="accent2"/>
                </a:solidFill>
              </a:rPr>
              <a:t>name </a:t>
            </a:r>
            <a:r>
              <a:rPr lang="en-US" altLang="zh-TW" dirty="0">
                <a:solidFill>
                  <a:schemeClr val="accent2"/>
                </a:solidFill>
                <a:sym typeface="Symbol" pitchFamily="18" charset="2"/>
              </a:rPr>
              <a:t></a:t>
            </a:r>
            <a:r>
              <a:rPr lang="en-US" altLang="zh-TW" dirty="0">
                <a:solidFill>
                  <a:schemeClr val="accent2"/>
                </a:solidFill>
              </a:rPr>
              <a:t> name	</a:t>
            </a:r>
            <a:br>
              <a:rPr lang="en-US" altLang="zh-TW" dirty="0">
                <a:solidFill>
                  <a:schemeClr val="accent2"/>
                </a:solidFill>
              </a:rPr>
            </a:br>
            <a:r>
              <a:rPr lang="en-US" altLang="zh-TW" dirty="0">
                <a:solidFill>
                  <a:schemeClr val="accent2"/>
                </a:solidFill>
              </a:rPr>
              <a:t>name</a:t>
            </a:r>
            <a:r>
              <a:rPr lang="en-US" dirty="0"/>
              <a:t>, </a:t>
            </a:r>
            <a:r>
              <a:rPr lang="en-US" dirty="0" err="1"/>
              <a:t>supervisor_id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</a:t>
            </a:r>
            <a:r>
              <a:rPr lang="en-US" altLang="zh-TW" dirty="0">
                <a:solidFill>
                  <a:schemeClr val="accent2"/>
                </a:solidFill>
              </a:rPr>
              <a:t>name</a:t>
            </a:r>
            <a:br>
              <a:rPr lang="en-US" altLang="zh-TW" dirty="0">
                <a:solidFill>
                  <a:schemeClr val="accent2"/>
                </a:solidFill>
              </a:rPr>
            </a:br>
            <a:r>
              <a:rPr lang="en-US" altLang="zh-TW" dirty="0" err="1">
                <a:solidFill>
                  <a:schemeClr val="accent2"/>
                </a:solidFill>
              </a:rPr>
              <a:t>name</a:t>
            </a:r>
            <a:r>
              <a:rPr lang="en-US" dirty="0"/>
              <a:t>, </a:t>
            </a:r>
            <a:r>
              <a:rPr lang="en-US" dirty="0" err="1"/>
              <a:t>supervisor_id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altLang="zh-TW" dirty="0">
                <a:solidFill>
                  <a:schemeClr val="accent2"/>
                </a:solidFill>
              </a:rPr>
              <a:t> </a:t>
            </a:r>
            <a:r>
              <a:rPr lang="en-US" dirty="0" err="1"/>
              <a:t>supervisor_id</a:t>
            </a:r>
            <a:r>
              <a:rPr lang="en-US" dirty="0"/>
              <a:t> </a:t>
            </a:r>
            <a:br>
              <a:rPr lang="en-US" altLang="zh-TW" dirty="0">
                <a:solidFill>
                  <a:schemeClr val="accent2"/>
                </a:solidFill>
              </a:rPr>
            </a:br>
            <a:endParaRPr lang="en-US" altLang="zh-TW" dirty="0"/>
          </a:p>
          <a:p>
            <a:pPr eaLnBrk="1" hangingPunct="1"/>
            <a:r>
              <a:rPr lang="en-US" altLang="zh-TW" sz="2000" dirty="0"/>
              <a:t>if </a:t>
            </a:r>
            <a:r>
              <a:rPr lang="en-US" altLang="zh-TW" sz="2000" dirty="0">
                <a:sym typeface="Symbol" pitchFamily="18" charset="2"/>
              </a:rPr>
              <a:t>X  Y, then </a:t>
            </a:r>
            <a:r>
              <a:rPr lang="en-US" altLang="zh-TW" sz="2000" dirty="0">
                <a:solidFill>
                  <a:schemeClr val="accent2"/>
                </a:solidFill>
                <a:sym typeface="Symbol" pitchFamily="18" charset="2"/>
              </a:rPr>
              <a:t>Z</a:t>
            </a:r>
            <a:r>
              <a:rPr lang="en-US" altLang="zh-TW" sz="2000" dirty="0">
                <a:sym typeface="Symbol" pitchFamily="18" charset="2"/>
              </a:rPr>
              <a:t>X  </a:t>
            </a:r>
            <a:r>
              <a:rPr lang="en-US" altLang="zh-TW" sz="2000" dirty="0">
                <a:solidFill>
                  <a:schemeClr val="accent2"/>
                </a:solidFill>
                <a:sym typeface="Symbol" pitchFamily="18" charset="2"/>
              </a:rPr>
              <a:t>Z</a:t>
            </a:r>
            <a:r>
              <a:rPr lang="en-US" altLang="zh-TW" sz="2000" dirty="0">
                <a:sym typeface="Symbol" pitchFamily="18" charset="2"/>
              </a:rPr>
              <a:t>Y (</a:t>
            </a:r>
            <a:r>
              <a:rPr lang="en-US" altLang="zh-TW" sz="2000" i="1" dirty="0">
                <a:solidFill>
                  <a:srgbClr val="FF3300"/>
                </a:solidFill>
                <a:sym typeface="Symbol" pitchFamily="18" charset="2"/>
              </a:rPr>
              <a:t>augmentation</a:t>
            </a:r>
            <a:r>
              <a:rPr lang="en-US" altLang="zh-TW" sz="2000" dirty="0">
                <a:sym typeface="Symbol" pitchFamily="18" charset="2"/>
              </a:rPr>
              <a:t>)</a:t>
            </a:r>
            <a:br>
              <a:rPr lang="en-US" altLang="zh-TW" sz="2000" dirty="0">
                <a:sym typeface="Symbol" pitchFamily="18" charset="2"/>
              </a:rPr>
            </a:br>
            <a:r>
              <a:rPr lang="en-US" altLang="zh-TW" sz="2000" dirty="0" err="1"/>
              <a:t>student_id</a:t>
            </a:r>
            <a:r>
              <a:rPr lang="en-US" altLang="zh-TW" sz="2000" dirty="0"/>
              <a:t> </a:t>
            </a:r>
            <a:r>
              <a:rPr lang="en-US" altLang="zh-TW" sz="2000" dirty="0">
                <a:sym typeface="Symbol" pitchFamily="18" charset="2"/>
              </a:rPr>
              <a:t></a:t>
            </a:r>
            <a:r>
              <a:rPr lang="en-US" altLang="zh-TW" sz="2000" dirty="0"/>
              <a:t> name</a:t>
            </a:r>
            <a:r>
              <a:rPr lang="en-US" altLang="zh-TW" sz="2000" dirty="0">
                <a:solidFill>
                  <a:schemeClr val="accent2"/>
                </a:solidFill>
              </a:rPr>
              <a:t>			(given)</a:t>
            </a:r>
            <a:br>
              <a:rPr lang="en-US" altLang="zh-TW" sz="2000" dirty="0">
                <a:solidFill>
                  <a:schemeClr val="accent2"/>
                </a:solidFill>
              </a:rPr>
            </a:br>
            <a:r>
              <a:rPr lang="en-US" sz="2000" dirty="0" err="1">
                <a:solidFill>
                  <a:srgbClr val="2D2DB9"/>
                </a:solidFill>
              </a:rPr>
              <a:t>supervisor_id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student_id</a:t>
            </a:r>
            <a:r>
              <a:rPr lang="en-US" altLang="zh-TW" sz="2000" dirty="0"/>
              <a:t> </a:t>
            </a:r>
            <a:r>
              <a:rPr lang="en-US" altLang="zh-TW" sz="2000" dirty="0">
                <a:sym typeface="Symbol" pitchFamily="18" charset="2"/>
              </a:rPr>
              <a:t></a:t>
            </a:r>
            <a:r>
              <a:rPr lang="en-US" sz="2000" dirty="0" err="1">
                <a:solidFill>
                  <a:srgbClr val="2D2DB9"/>
                </a:solidFill>
              </a:rPr>
              <a:t>supervisor_id</a:t>
            </a:r>
            <a:r>
              <a:rPr lang="en-US" altLang="zh-TW" sz="2000" dirty="0"/>
              <a:t>, name</a:t>
            </a:r>
            <a:r>
              <a:rPr lang="en-US" altLang="zh-TW" sz="2000" dirty="0">
                <a:solidFill>
                  <a:schemeClr val="accent2"/>
                </a:solidFill>
              </a:rPr>
              <a:t> </a:t>
            </a:r>
            <a:br>
              <a:rPr lang="en-US" altLang="zh-TW" sz="2000" dirty="0">
                <a:solidFill>
                  <a:schemeClr val="accent2"/>
                </a:solidFill>
              </a:rPr>
            </a:br>
            <a:endParaRPr lang="en-US" altLang="zh-TW" sz="2000" dirty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TW" sz="2000" dirty="0">
                <a:sym typeface="Symbol" pitchFamily="18" charset="2"/>
              </a:rPr>
              <a:t>if X  Y and Y Z, then X  Z (</a:t>
            </a:r>
            <a:r>
              <a:rPr lang="en-US" altLang="zh-TW" sz="2000" i="1" dirty="0">
                <a:solidFill>
                  <a:srgbClr val="FF3300"/>
                </a:solidFill>
                <a:sym typeface="Symbol" pitchFamily="18" charset="2"/>
              </a:rPr>
              <a:t>transitivity</a:t>
            </a:r>
            <a:r>
              <a:rPr lang="en-US" altLang="zh-TW" sz="2000" dirty="0">
                <a:sym typeface="Symbol" pitchFamily="18" charset="2"/>
              </a:rPr>
              <a:t>)</a:t>
            </a:r>
            <a:br>
              <a:rPr lang="en-US" altLang="zh-TW" sz="2000" dirty="0">
                <a:sym typeface="Symbol" pitchFamily="18" charset="2"/>
              </a:rPr>
            </a:br>
            <a:r>
              <a:rPr lang="en-US" altLang="zh-TW" sz="2000" dirty="0" err="1"/>
              <a:t>student_id</a:t>
            </a:r>
            <a:r>
              <a:rPr lang="en-US" altLang="zh-TW" sz="2000" dirty="0"/>
              <a:t> </a:t>
            </a:r>
            <a:r>
              <a:rPr lang="en-US" altLang="zh-TW" sz="2000" dirty="0">
                <a:sym typeface="Symbol" pitchFamily="18" charset="2"/>
              </a:rPr>
              <a:t> </a:t>
            </a:r>
            <a:r>
              <a:rPr lang="en-US" sz="2000" dirty="0" err="1"/>
              <a:t>supervisor_id</a:t>
            </a:r>
            <a:r>
              <a:rPr lang="en-US" sz="2000" dirty="0">
                <a:solidFill>
                  <a:srgbClr val="2D2DB9"/>
                </a:solidFill>
              </a:rPr>
              <a:t>	</a:t>
            </a:r>
            <a:r>
              <a:rPr lang="en-US" altLang="zh-TW" sz="2000" dirty="0">
                <a:solidFill>
                  <a:schemeClr val="accent2"/>
                </a:solidFill>
              </a:rPr>
              <a:t>		(given) </a:t>
            </a:r>
            <a:br>
              <a:rPr lang="en-US" altLang="zh-TW" sz="2000" dirty="0">
                <a:solidFill>
                  <a:schemeClr val="accent2"/>
                </a:solidFill>
              </a:rPr>
            </a:br>
            <a:r>
              <a:rPr lang="en-US" sz="2000" dirty="0" err="1"/>
              <a:t>supervisor_id</a:t>
            </a:r>
            <a:r>
              <a:rPr lang="en-US" altLang="zh-TW" sz="2000" dirty="0"/>
              <a:t> </a:t>
            </a:r>
            <a:r>
              <a:rPr lang="en-US" altLang="zh-TW" sz="2000" dirty="0">
                <a:sym typeface="Symbol" pitchFamily="18" charset="2"/>
              </a:rPr>
              <a:t></a:t>
            </a:r>
            <a:r>
              <a:rPr lang="en-US" altLang="zh-TW" sz="2000" dirty="0"/>
              <a:t> specialization</a:t>
            </a:r>
            <a:r>
              <a:rPr lang="en-US" altLang="zh-TW" sz="2000" dirty="0">
                <a:solidFill>
                  <a:schemeClr val="accent2"/>
                </a:solidFill>
              </a:rPr>
              <a:t>	(given)</a:t>
            </a:r>
            <a:br>
              <a:rPr lang="en-US" altLang="zh-TW" sz="2000" dirty="0">
                <a:solidFill>
                  <a:schemeClr val="accent2"/>
                </a:solidFill>
              </a:rPr>
            </a:br>
            <a:r>
              <a:rPr lang="en-US" altLang="zh-TW" sz="2000" dirty="0" err="1">
                <a:solidFill>
                  <a:srgbClr val="FF0000"/>
                </a:solidFill>
              </a:rPr>
              <a:t>student_id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sym typeface="Symbol" pitchFamily="18" charset="2"/>
              </a:rPr>
              <a:t> </a:t>
            </a:r>
            <a:r>
              <a:rPr lang="en-US" altLang="zh-TW" sz="2000" dirty="0">
                <a:solidFill>
                  <a:srgbClr val="FF0000"/>
                </a:solidFill>
              </a:rPr>
              <a:t>specialization</a:t>
            </a:r>
            <a:r>
              <a:rPr lang="en-US" altLang="zh-TW" sz="2000" dirty="0">
                <a:solidFill>
                  <a:schemeClr val="accent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2492</Words>
  <Application>Microsoft Office PowerPoint</Application>
  <PresentationFormat>On-screen Show (4:3)</PresentationFormat>
  <Paragraphs>239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新細明體</vt:lpstr>
      <vt:lpstr>Arial Narrow</vt:lpstr>
      <vt:lpstr>Greek Symbols</vt:lpstr>
      <vt:lpstr>Helvetica</vt:lpstr>
      <vt:lpstr>Monotype Sorts</vt:lpstr>
      <vt:lpstr>MS Reference Sans Serif</vt:lpstr>
      <vt:lpstr>Symbol</vt:lpstr>
      <vt:lpstr>Tahoma</vt:lpstr>
      <vt:lpstr>Times</vt:lpstr>
      <vt:lpstr>Times New Roman</vt:lpstr>
      <vt:lpstr>Trebuchet MS</vt:lpstr>
      <vt:lpstr>Zapf Dingbats</vt:lpstr>
      <vt:lpstr>Default Design</vt:lpstr>
      <vt:lpstr>PowerPoint Presentation</vt:lpstr>
      <vt:lpstr>FUNCTIONAL DEPENDENCY (FD): DEFINITION</vt:lpstr>
      <vt:lpstr>FUNCTIONAL DEPENDENCY (FD): EXAMPLE</vt:lpstr>
      <vt:lpstr>Trivial FDs</vt:lpstr>
      <vt:lpstr>Functional Dependencies and Keys</vt:lpstr>
      <vt:lpstr>Superkeys and Candidate Keys using FD</vt:lpstr>
      <vt:lpstr>Closure of a Set of Functional Dependencies</vt:lpstr>
      <vt:lpstr>Armstrong Axioms and Closure</vt:lpstr>
      <vt:lpstr>Examples of Armstrong’s Axioms</vt:lpstr>
      <vt:lpstr>Additional Rules</vt:lpstr>
      <vt:lpstr>PowerPoint Presentation</vt:lpstr>
      <vt:lpstr>Closure of Attribute Sets</vt:lpstr>
      <vt:lpstr>Algorithm for Computing Attribute Closure </vt:lpstr>
      <vt:lpstr>Closure of a Set of Attributes: Example</vt:lpstr>
      <vt:lpstr>Uses of Attribute Closure</vt:lpstr>
      <vt:lpstr>Redundancy of FDs</vt:lpstr>
      <vt:lpstr>Canonical Cover</vt:lpstr>
      <vt:lpstr>Example of Computing a Canonical Cover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Query Language(SQL)</dc:title>
  <dc:creator>dimitris</dc:creator>
  <cp:lastModifiedBy>Wilfred Ng</cp:lastModifiedBy>
  <cp:revision>96</cp:revision>
  <dcterms:modified xsi:type="dcterms:W3CDTF">2020-03-05T09:08:44Z</dcterms:modified>
</cp:coreProperties>
</file>