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3" r:id="rId2"/>
    <p:sldId id="324" r:id="rId3"/>
    <p:sldId id="343" r:id="rId4"/>
    <p:sldId id="344" r:id="rId5"/>
    <p:sldId id="338" r:id="rId6"/>
    <p:sldId id="337" r:id="rId7"/>
    <p:sldId id="327" r:id="rId8"/>
    <p:sldId id="339" r:id="rId9"/>
    <p:sldId id="328" r:id="rId10"/>
    <p:sldId id="342" r:id="rId11"/>
    <p:sldId id="330" r:id="rId12"/>
    <p:sldId id="340" r:id="rId13"/>
    <p:sldId id="345" r:id="rId14"/>
    <p:sldId id="333" r:id="rId15"/>
    <p:sldId id="334" r:id="rId16"/>
    <p:sldId id="336" r:id="rId17"/>
    <p:sldId id="335" r:id="rId18"/>
    <p:sldId id="346" r:id="rId19"/>
  </p:sldIdLst>
  <p:sldSz cx="9144000" cy="6858000" type="screen4x3"/>
  <p:notesSz cx="6743700" cy="9906000"/>
  <p:defaultTex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9" autoAdjust="0"/>
    <p:restoredTop sz="94660"/>
  </p:normalViewPr>
  <p:slideViewPr>
    <p:cSldViewPr>
      <p:cViewPr varScale="1">
        <p:scale>
          <a:sx n="163" d="100"/>
          <a:sy n="163" d="100"/>
        </p:scale>
        <p:origin x="4272"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4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fred Siu Hung NG" userId="38b4c1f6-7666-4f79-a963-440eee93df6e" providerId="ADAL" clId="{174AA4F3-FC04-4D91-82DC-0ED505FFC498}"/>
    <pc:docChg chg="custSel modSld">
      <pc:chgData name="Wilfred Siu Hung NG" userId="38b4c1f6-7666-4f79-a963-440eee93df6e" providerId="ADAL" clId="{174AA4F3-FC04-4D91-82DC-0ED505FFC498}" dt="2020-03-24T13:56:38.607" v="142" actId="1035"/>
      <pc:docMkLst>
        <pc:docMk/>
      </pc:docMkLst>
      <pc:sldChg chg="addSp delSp modSp">
        <pc:chgData name="Wilfred Siu Hung NG" userId="38b4c1f6-7666-4f79-a963-440eee93df6e" providerId="ADAL" clId="{174AA4F3-FC04-4D91-82DC-0ED505FFC498}" dt="2020-03-24T13:56:38.607" v="142" actId="1035"/>
        <pc:sldMkLst>
          <pc:docMk/>
          <pc:sldMk cId="0" sldId="324"/>
        </pc:sldMkLst>
        <pc:spChg chg="add del">
          <ac:chgData name="Wilfred Siu Hung NG" userId="38b4c1f6-7666-4f79-a963-440eee93df6e" providerId="ADAL" clId="{174AA4F3-FC04-4D91-82DC-0ED505FFC498}" dt="2020-03-24T13:51:42.100" v="87" actId="478"/>
          <ac:spMkLst>
            <pc:docMk/>
            <pc:sldMk cId="0" sldId="324"/>
            <ac:spMk id="4" creationId="{CADB69EB-753A-4537-BB41-29AE634DCDF0}"/>
          </ac:spMkLst>
        </pc:spChg>
        <pc:spChg chg="add mod">
          <ac:chgData name="Wilfred Siu Hung NG" userId="38b4c1f6-7666-4f79-a963-440eee93df6e" providerId="ADAL" clId="{174AA4F3-FC04-4D91-82DC-0ED505FFC498}" dt="2020-03-24T13:55:25.201" v="121" actId="20577"/>
          <ac:spMkLst>
            <pc:docMk/>
            <pc:sldMk cId="0" sldId="324"/>
            <ac:spMk id="7" creationId="{900C21A2-CBCD-4EF4-973B-880323237B98}"/>
          </ac:spMkLst>
        </pc:spChg>
        <pc:spChg chg="mod">
          <ac:chgData name="Wilfred Siu Hung NG" userId="38b4c1f6-7666-4f79-a963-440eee93df6e" providerId="ADAL" clId="{174AA4F3-FC04-4D91-82DC-0ED505FFC498}" dt="2020-03-24T13:56:38.607" v="142" actId="1035"/>
          <ac:spMkLst>
            <pc:docMk/>
            <pc:sldMk cId="0" sldId="324"/>
            <ac:spMk id="3076" creationId="{00000000-0000-0000-0000-000000000000}"/>
          </ac:spMkLst>
        </pc:spChg>
        <pc:graphicFrameChg chg="add mod modGraphic">
          <ac:chgData name="Wilfred Siu Hung NG" userId="38b4c1f6-7666-4f79-a963-440eee93df6e" providerId="ADAL" clId="{174AA4F3-FC04-4D91-82DC-0ED505FFC498}" dt="2020-03-24T13:55:52.503" v="137" actId="20577"/>
          <ac:graphicFrameMkLst>
            <pc:docMk/>
            <pc:sldMk cId="0" sldId="324"/>
            <ac:graphicFrameMk id="2" creationId="{0647EE7A-D457-4251-B36F-0F99CB9731E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225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5299" name="Rectangle 3"/>
          <p:cNvSpPr>
            <a:spLocks noGrp="1" noChangeArrowheads="1"/>
          </p:cNvSpPr>
          <p:nvPr>
            <p:ph type="dt" idx="1"/>
          </p:nvPr>
        </p:nvSpPr>
        <p:spPr bwMode="auto">
          <a:xfrm>
            <a:off x="3819525" y="0"/>
            <a:ext cx="292258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6388" name="Rectangle 4"/>
          <p:cNvSpPr>
            <a:spLocks noGrp="1" noRot="1" noChangeAspect="1" noChangeArrowheads="1" noTextEdit="1"/>
          </p:cNvSpPr>
          <p:nvPr>
            <p:ph type="sldImg" idx="2"/>
          </p:nvPr>
        </p:nvSpPr>
        <p:spPr bwMode="auto">
          <a:xfrm>
            <a:off x="895350"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1" name="Rectangle 5"/>
          <p:cNvSpPr>
            <a:spLocks noGrp="1" noChangeArrowheads="1"/>
          </p:cNvSpPr>
          <p:nvPr>
            <p:ph type="body" sz="quarter" idx="3"/>
          </p:nvPr>
        </p:nvSpPr>
        <p:spPr bwMode="auto">
          <a:xfrm>
            <a:off x="674688" y="4705350"/>
            <a:ext cx="5394325"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5302" name="Rectangle 6"/>
          <p:cNvSpPr>
            <a:spLocks noGrp="1" noChangeArrowheads="1"/>
          </p:cNvSpPr>
          <p:nvPr>
            <p:ph type="ftr" sz="quarter" idx="4"/>
          </p:nvPr>
        </p:nvSpPr>
        <p:spPr bwMode="auto">
          <a:xfrm>
            <a:off x="0" y="9409113"/>
            <a:ext cx="29225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5303" name="Rectangle 7"/>
          <p:cNvSpPr>
            <a:spLocks noGrp="1" noChangeArrowheads="1"/>
          </p:cNvSpPr>
          <p:nvPr>
            <p:ph type="sldNum" sz="quarter" idx="5"/>
          </p:nvPr>
        </p:nvSpPr>
        <p:spPr bwMode="auto">
          <a:xfrm>
            <a:off x="3819525" y="9409113"/>
            <a:ext cx="292258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8E1E9A7-E1BD-4C50-BF9C-38391C2A049E}" type="slidenum">
              <a:rPr lang="en-US"/>
              <a:pPr/>
              <a:t>‹#›</a:t>
            </a:fld>
            <a:endParaRPr lang="en-US"/>
          </a:p>
        </p:txBody>
      </p:sp>
    </p:spTree>
    <p:extLst>
      <p:ext uri="{BB962C8B-B14F-4D97-AF65-F5344CB8AC3E}">
        <p14:creationId xmlns:p14="http://schemas.microsoft.com/office/powerpoint/2010/main" val="1806760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8B3B0E0-7229-4224-A8FD-4EA1A90A4FC4}" type="slidenum">
              <a:rPr lang="en-US" sz="1200"/>
              <a:pPr eaLnBrk="1" hangingPunct="1"/>
              <a:t>2</a:t>
            </a:fld>
            <a:endParaRPr 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63766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F4B8A85-CABC-41FB-B461-EDEEC6C09603}" type="slidenum">
              <a:rPr lang="en-US" sz="1200"/>
              <a:pPr eaLnBrk="1" hangingPunct="1"/>
              <a:t>16</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68953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29831A7-D364-49BF-9933-DA3502EA6B6B}" type="slidenum">
              <a:rPr lang="en-US" sz="1200"/>
              <a:pPr eaLnBrk="1" hangingPunct="1"/>
              <a:t>17</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15272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8F4B8A85-CABC-41FB-B461-EDEEC6C09603}" type="slidenum">
              <a:rPr lang="en-US" sz="1200"/>
              <a:pPr eaLnBrk="1" hangingPunct="1"/>
              <a:t>18</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6895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96291" name="Rectangle 3"/>
          <p:cNvSpPr>
            <a:spLocks noGrp="1" noChangeArrowheads="1"/>
          </p:cNvSpPr>
          <p:nvPr>
            <p:ph type="body" idx="1"/>
          </p:nvPr>
        </p:nvSpPr>
        <p:spPr/>
        <p:txBody>
          <a:bodyPr/>
          <a:lstStyle/>
          <a:p>
            <a:pPr>
              <a:defRPr/>
            </a:pPr>
            <a:endParaRPr lang="en-US" dirty="0">
              <a:cs typeface="+mn-cs"/>
            </a:endParaRPr>
          </a:p>
        </p:txBody>
      </p:sp>
    </p:spTree>
    <p:extLst>
      <p:ext uri="{BB962C8B-B14F-4D97-AF65-F5344CB8AC3E}">
        <p14:creationId xmlns:p14="http://schemas.microsoft.com/office/powerpoint/2010/main" val="2923188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96291" name="Rectangle 3"/>
          <p:cNvSpPr>
            <a:spLocks noGrp="1" noChangeArrowheads="1"/>
          </p:cNvSpPr>
          <p:nvPr>
            <p:ph type="body" idx="1"/>
          </p:nvPr>
        </p:nvSpPr>
        <p:spPr/>
        <p:txBody>
          <a:bodyPr/>
          <a:lstStyle/>
          <a:p>
            <a:pPr>
              <a:defRPr/>
            </a:pPr>
            <a:endParaRPr lang="en-US" dirty="0">
              <a:cs typeface="+mn-cs"/>
            </a:endParaRPr>
          </a:p>
        </p:txBody>
      </p:sp>
    </p:spTree>
    <p:extLst>
      <p:ext uri="{BB962C8B-B14F-4D97-AF65-F5344CB8AC3E}">
        <p14:creationId xmlns:p14="http://schemas.microsoft.com/office/powerpoint/2010/main" val="4111905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1BB27CC-29C9-4520-9E30-2AB16500C834}" type="slidenum">
              <a:rPr lang="en-US" sz="1200"/>
              <a:pPr eaLnBrk="1" hangingPunct="1"/>
              <a:t>7</a:t>
            </a:fld>
            <a:endParaRPr 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35280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B8E3E2B-4C2A-47AE-BAE3-657F7E56B52E}" type="slidenum">
              <a:rPr lang="en-US" sz="1200"/>
              <a:pPr eaLnBrk="1" hangingPunct="1"/>
              <a:t>9</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06318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3C0B7065-E23E-4297-8213-44F67420077A}" type="slidenum">
              <a:rPr lang="en-US" sz="1200"/>
              <a:pPr eaLnBrk="1" hangingPunct="1"/>
              <a:t>11</a:t>
            </a:fld>
            <a:endParaRPr lang="en-US" sz="1200"/>
          </a:p>
        </p:txBody>
      </p:sp>
      <p:sp>
        <p:nvSpPr>
          <p:cNvPr id="23555" name="Rectangle 2"/>
          <p:cNvSpPr>
            <a:spLocks noChangeArrowheads="1"/>
          </p:cNvSpPr>
          <p:nvPr/>
        </p:nvSpPr>
        <p:spPr bwMode="auto">
          <a:xfrm>
            <a:off x="3819525" y="0"/>
            <a:ext cx="2924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3556" name="Rectangle 3"/>
          <p:cNvSpPr>
            <a:spLocks noChangeArrowheads="1"/>
          </p:cNvSpPr>
          <p:nvPr/>
        </p:nvSpPr>
        <p:spPr bwMode="auto">
          <a:xfrm>
            <a:off x="3819525" y="9412288"/>
            <a:ext cx="29241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kumimoji="0" lang="en-US" sz="1000" i="1"/>
              <a:t>6</a:t>
            </a:r>
          </a:p>
        </p:txBody>
      </p:sp>
      <p:sp>
        <p:nvSpPr>
          <p:cNvPr id="23557" name="Rectangle 4"/>
          <p:cNvSpPr>
            <a:spLocks noChangeArrowheads="1"/>
          </p:cNvSpPr>
          <p:nvPr/>
        </p:nvSpPr>
        <p:spPr bwMode="auto">
          <a:xfrm>
            <a:off x="0" y="9412288"/>
            <a:ext cx="29225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3558" name="Rectangle 5"/>
          <p:cNvSpPr>
            <a:spLocks noChangeArrowheads="1"/>
          </p:cNvSpPr>
          <p:nvPr/>
        </p:nvSpPr>
        <p:spPr bwMode="auto">
          <a:xfrm>
            <a:off x="0" y="0"/>
            <a:ext cx="29225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3559" name="Rectangle 6"/>
          <p:cNvSpPr>
            <a:spLocks noGrp="1" noRot="1" noChangeAspect="1" noChangeArrowheads="1" noTextEdit="1"/>
          </p:cNvSpPr>
          <p:nvPr>
            <p:ph type="sldImg"/>
          </p:nvPr>
        </p:nvSpPr>
        <p:spPr>
          <a:xfrm>
            <a:off x="904875" y="750888"/>
            <a:ext cx="4933950" cy="3700462"/>
          </a:xfrm>
          <a:ln w="12700" cap="flat">
            <a:solidFill>
              <a:schemeClr val="tx1"/>
            </a:solidFill>
          </a:ln>
        </p:spPr>
      </p:sp>
      <p:sp>
        <p:nvSpPr>
          <p:cNvPr id="23560" name="Rectangle 7"/>
          <p:cNvSpPr>
            <a:spLocks noGrp="1" noChangeArrowheads="1"/>
          </p:cNvSpPr>
          <p:nvPr>
            <p:ph type="body" idx="1"/>
          </p:nvPr>
        </p:nvSpPr>
        <p:spPr>
          <a:xfrm>
            <a:off x="896938" y="4705350"/>
            <a:ext cx="4948237"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p>
        </p:txBody>
      </p:sp>
    </p:spTree>
    <p:extLst>
      <p:ext uri="{BB962C8B-B14F-4D97-AF65-F5344CB8AC3E}">
        <p14:creationId xmlns:p14="http://schemas.microsoft.com/office/powerpoint/2010/main" val="339299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3C0B7065-E23E-4297-8213-44F67420077A}" type="slidenum">
              <a:rPr lang="en-US" sz="1200"/>
              <a:pPr eaLnBrk="1" hangingPunct="1"/>
              <a:t>13</a:t>
            </a:fld>
            <a:endParaRPr lang="en-US" sz="1200"/>
          </a:p>
        </p:txBody>
      </p:sp>
      <p:sp>
        <p:nvSpPr>
          <p:cNvPr id="23555" name="Rectangle 2"/>
          <p:cNvSpPr>
            <a:spLocks noChangeArrowheads="1"/>
          </p:cNvSpPr>
          <p:nvPr/>
        </p:nvSpPr>
        <p:spPr bwMode="auto">
          <a:xfrm>
            <a:off x="3819525" y="0"/>
            <a:ext cx="2924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3556" name="Rectangle 3"/>
          <p:cNvSpPr>
            <a:spLocks noChangeArrowheads="1"/>
          </p:cNvSpPr>
          <p:nvPr/>
        </p:nvSpPr>
        <p:spPr bwMode="auto">
          <a:xfrm>
            <a:off x="3819525" y="9412288"/>
            <a:ext cx="29241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kumimoji="0" lang="en-US" sz="1000" i="1"/>
              <a:t>6</a:t>
            </a:r>
          </a:p>
        </p:txBody>
      </p:sp>
      <p:sp>
        <p:nvSpPr>
          <p:cNvPr id="23557" name="Rectangle 4"/>
          <p:cNvSpPr>
            <a:spLocks noChangeArrowheads="1"/>
          </p:cNvSpPr>
          <p:nvPr/>
        </p:nvSpPr>
        <p:spPr bwMode="auto">
          <a:xfrm>
            <a:off x="0" y="9412288"/>
            <a:ext cx="29225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3558" name="Rectangle 5"/>
          <p:cNvSpPr>
            <a:spLocks noChangeArrowheads="1"/>
          </p:cNvSpPr>
          <p:nvPr/>
        </p:nvSpPr>
        <p:spPr bwMode="auto">
          <a:xfrm>
            <a:off x="0" y="0"/>
            <a:ext cx="29225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3559" name="Rectangle 6"/>
          <p:cNvSpPr>
            <a:spLocks noGrp="1" noRot="1" noChangeAspect="1" noChangeArrowheads="1" noTextEdit="1"/>
          </p:cNvSpPr>
          <p:nvPr>
            <p:ph type="sldImg"/>
          </p:nvPr>
        </p:nvSpPr>
        <p:spPr>
          <a:xfrm>
            <a:off x="904875" y="750888"/>
            <a:ext cx="4933950" cy="3700462"/>
          </a:xfrm>
          <a:ln w="12700" cap="flat">
            <a:solidFill>
              <a:schemeClr val="tx1"/>
            </a:solidFill>
          </a:ln>
        </p:spPr>
      </p:sp>
      <p:sp>
        <p:nvSpPr>
          <p:cNvPr id="23560" name="Rectangle 7"/>
          <p:cNvSpPr>
            <a:spLocks noGrp="1" noChangeArrowheads="1"/>
          </p:cNvSpPr>
          <p:nvPr>
            <p:ph type="body" idx="1"/>
          </p:nvPr>
        </p:nvSpPr>
        <p:spPr>
          <a:xfrm>
            <a:off x="896938" y="4705350"/>
            <a:ext cx="4948237"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p>
        </p:txBody>
      </p:sp>
    </p:spTree>
    <p:extLst>
      <p:ext uri="{BB962C8B-B14F-4D97-AF65-F5344CB8AC3E}">
        <p14:creationId xmlns:p14="http://schemas.microsoft.com/office/powerpoint/2010/main" val="3392993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99B313D8-89A4-47B4-8BD3-D4ED2C67649F}" type="slidenum">
              <a:rPr lang="en-US" sz="1200"/>
              <a:pPr eaLnBrk="1" hangingPunct="1"/>
              <a:t>14</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24277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D3A56C73-9F50-4981-99CF-E61190133DC6}" type="slidenum">
              <a:rPr lang="en-US" sz="1200"/>
              <a:pPr eaLnBrk="1" hangingPunct="1"/>
              <a:t>15</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6795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A3F370D8-8462-44C4-8169-3633AEA10D05}" type="slidenum">
              <a:rPr lang="en-US" altLang="zh-TW"/>
              <a:pPr/>
              <a:t>‹#›</a:t>
            </a:fld>
            <a:endParaRPr lang="en-US" altLang="zh-TW"/>
          </a:p>
          <a:p>
            <a:endParaRPr lang="en-US" altLang="zh-TW"/>
          </a:p>
        </p:txBody>
      </p:sp>
    </p:spTree>
    <p:extLst>
      <p:ext uri="{BB962C8B-B14F-4D97-AF65-F5344CB8AC3E}">
        <p14:creationId xmlns:p14="http://schemas.microsoft.com/office/powerpoint/2010/main" val="310244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A565511F-2000-47E1-8A94-204C7F199658}" type="slidenum">
              <a:rPr lang="en-US" altLang="zh-TW"/>
              <a:pPr/>
              <a:t>‹#›</a:t>
            </a:fld>
            <a:endParaRPr lang="en-US" altLang="zh-TW"/>
          </a:p>
          <a:p>
            <a:endParaRPr lang="en-US" altLang="zh-TW"/>
          </a:p>
        </p:txBody>
      </p:sp>
    </p:spTree>
    <p:extLst>
      <p:ext uri="{BB962C8B-B14F-4D97-AF65-F5344CB8AC3E}">
        <p14:creationId xmlns:p14="http://schemas.microsoft.com/office/powerpoint/2010/main" val="356247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02937148-328F-4C7D-B569-983B7F9DA550}" type="slidenum">
              <a:rPr lang="en-US" altLang="zh-TW"/>
              <a:pPr/>
              <a:t>‹#›</a:t>
            </a:fld>
            <a:endParaRPr lang="en-US" altLang="zh-TW"/>
          </a:p>
          <a:p>
            <a:endParaRPr lang="en-US" altLang="zh-TW"/>
          </a:p>
        </p:txBody>
      </p:sp>
    </p:spTree>
    <p:extLst>
      <p:ext uri="{BB962C8B-B14F-4D97-AF65-F5344CB8AC3E}">
        <p14:creationId xmlns:p14="http://schemas.microsoft.com/office/powerpoint/2010/main" val="212890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0D41AE7B-9DA7-4A2C-B0CC-2D9BF5F64BC9}" type="slidenum">
              <a:rPr lang="en-US" altLang="zh-TW"/>
              <a:pPr/>
              <a:t>‹#›</a:t>
            </a:fld>
            <a:endParaRPr lang="en-US" altLang="zh-TW"/>
          </a:p>
          <a:p>
            <a:endParaRPr lang="en-US" altLang="zh-TW"/>
          </a:p>
        </p:txBody>
      </p:sp>
    </p:spTree>
    <p:extLst>
      <p:ext uri="{BB962C8B-B14F-4D97-AF65-F5344CB8AC3E}">
        <p14:creationId xmlns:p14="http://schemas.microsoft.com/office/powerpoint/2010/main" val="351618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B05276C5-8D6C-4EAE-8167-CF293ED86D29}" type="slidenum">
              <a:rPr lang="en-US" altLang="zh-TW"/>
              <a:pPr/>
              <a:t>‹#›</a:t>
            </a:fld>
            <a:endParaRPr lang="en-US" altLang="zh-TW"/>
          </a:p>
          <a:p>
            <a:endParaRPr lang="en-US" altLang="zh-TW"/>
          </a:p>
        </p:txBody>
      </p:sp>
    </p:spTree>
    <p:extLst>
      <p:ext uri="{BB962C8B-B14F-4D97-AF65-F5344CB8AC3E}">
        <p14:creationId xmlns:p14="http://schemas.microsoft.com/office/powerpoint/2010/main" val="378992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27CC3FC7-CC55-4D04-B126-A3487BDB43C4}" type="slidenum">
              <a:rPr lang="en-US" altLang="zh-TW"/>
              <a:pPr/>
              <a:t>‹#›</a:t>
            </a:fld>
            <a:endParaRPr lang="en-US" altLang="zh-TW"/>
          </a:p>
          <a:p>
            <a:endParaRPr lang="en-US" altLang="zh-TW"/>
          </a:p>
        </p:txBody>
      </p:sp>
    </p:spTree>
    <p:extLst>
      <p:ext uri="{BB962C8B-B14F-4D97-AF65-F5344CB8AC3E}">
        <p14:creationId xmlns:p14="http://schemas.microsoft.com/office/powerpoint/2010/main" val="373474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2DF9842F-002D-4B45-A0C1-1E2986BD24CB}" type="slidenum">
              <a:rPr lang="en-US" altLang="zh-TW"/>
              <a:pPr/>
              <a:t>‹#›</a:t>
            </a:fld>
            <a:endParaRPr lang="en-US" altLang="zh-TW"/>
          </a:p>
          <a:p>
            <a:endParaRPr lang="en-US" altLang="zh-TW"/>
          </a:p>
        </p:txBody>
      </p:sp>
    </p:spTree>
    <p:extLst>
      <p:ext uri="{BB962C8B-B14F-4D97-AF65-F5344CB8AC3E}">
        <p14:creationId xmlns:p14="http://schemas.microsoft.com/office/powerpoint/2010/main" val="373508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5FBA1EC8-1676-4F57-B5BD-F1224A46B2F5}" type="slidenum">
              <a:rPr lang="en-US" altLang="zh-TW"/>
              <a:pPr/>
              <a:t>‹#›</a:t>
            </a:fld>
            <a:endParaRPr lang="en-US" altLang="zh-TW"/>
          </a:p>
          <a:p>
            <a:endParaRPr lang="en-US" altLang="zh-TW"/>
          </a:p>
        </p:txBody>
      </p:sp>
    </p:spTree>
    <p:extLst>
      <p:ext uri="{BB962C8B-B14F-4D97-AF65-F5344CB8AC3E}">
        <p14:creationId xmlns:p14="http://schemas.microsoft.com/office/powerpoint/2010/main" val="1759125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1EFAD8C8-86F0-4499-8F58-FE7F36F268E0}" type="slidenum">
              <a:rPr lang="en-US" altLang="zh-TW"/>
              <a:pPr/>
              <a:t>‹#›</a:t>
            </a:fld>
            <a:endParaRPr lang="en-US" altLang="zh-TW"/>
          </a:p>
          <a:p>
            <a:endParaRPr lang="en-US" altLang="zh-TW"/>
          </a:p>
        </p:txBody>
      </p:sp>
    </p:spTree>
    <p:extLst>
      <p:ext uri="{BB962C8B-B14F-4D97-AF65-F5344CB8AC3E}">
        <p14:creationId xmlns:p14="http://schemas.microsoft.com/office/powerpoint/2010/main" val="374163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F74D2D21-05F0-43D5-B4C0-9319082764A9}" type="slidenum">
              <a:rPr lang="en-US" altLang="zh-TW"/>
              <a:pPr/>
              <a:t>‹#›</a:t>
            </a:fld>
            <a:endParaRPr lang="en-US" altLang="zh-TW"/>
          </a:p>
          <a:p>
            <a:endParaRPr lang="en-US" altLang="zh-TW"/>
          </a:p>
        </p:txBody>
      </p:sp>
    </p:spTree>
    <p:extLst>
      <p:ext uri="{BB962C8B-B14F-4D97-AF65-F5344CB8AC3E}">
        <p14:creationId xmlns:p14="http://schemas.microsoft.com/office/powerpoint/2010/main" val="346970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ftr" sz="quarter" idx="10"/>
          </p:nvPr>
        </p:nvSpPr>
        <p:spPr>
          <a:ln/>
        </p:spPr>
        <p:txBody>
          <a:bodyPr/>
          <a:lstStyle>
            <a:lvl1pPr>
              <a:defRPr/>
            </a:lvl1pPr>
          </a:lstStyle>
          <a:p>
            <a:r>
              <a:rPr lang="en-US" altLang="zh-TW"/>
              <a:t>COMP231 Spring 2009                  CSE, HKUST   Slide </a:t>
            </a:r>
            <a:fld id="{BB4E7A10-0D63-4299-BD4E-A4CD6297F9F3}" type="slidenum">
              <a:rPr lang="en-US" altLang="zh-TW"/>
              <a:pPr/>
              <a:t>‹#›</a:t>
            </a:fld>
            <a:endParaRPr lang="en-US" altLang="zh-TW"/>
          </a:p>
          <a:p>
            <a:endParaRPr lang="en-US" altLang="zh-TW"/>
          </a:p>
        </p:txBody>
      </p:sp>
    </p:spTree>
    <p:extLst>
      <p:ext uri="{BB962C8B-B14F-4D97-AF65-F5344CB8AC3E}">
        <p14:creationId xmlns:p14="http://schemas.microsoft.com/office/powerpoint/2010/main" val="808868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762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685800" y="16002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31" name="Rectangle 7"/>
          <p:cNvSpPr>
            <a:spLocks noGrp="1" noChangeArrowheads="1"/>
          </p:cNvSpPr>
          <p:nvPr>
            <p:ph type="ftr" sz="quarter" idx="3"/>
          </p:nvPr>
        </p:nvSpPr>
        <p:spPr bwMode="auto">
          <a:xfrm>
            <a:off x="457200" y="6248400"/>
            <a:ext cx="822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solidFill>
                  <a:schemeClr val="accent2"/>
                </a:solidFill>
              </a:defRPr>
            </a:lvl1pPr>
          </a:lstStyle>
          <a:p>
            <a:r>
              <a:rPr lang="en-US" altLang="zh-TW"/>
              <a:t>COMP231 Spring 2009                  CSE, HKUST   Slide </a:t>
            </a:r>
            <a:fld id="{E6605AD6-F85B-4251-9B5C-AF8D39146110}" type="slidenum">
              <a:rPr lang="en-US" altLang="zh-TW"/>
              <a:pPr/>
              <a:t>‹#›</a:t>
            </a:fld>
            <a:endParaRPr lang="en-US" altLang="zh-TW"/>
          </a:p>
          <a:p>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kumimoji="1" sz="2800">
          <a:solidFill>
            <a:schemeClr val="tx2"/>
          </a:solidFill>
          <a:latin typeface="+mj-lt"/>
          <a:ea typeface="+mj-ea"/>
          <a:cs typeface="+mj-cs"/>
        </a:defRPr>
      </a:lvl1pPr>
      <a:lvl2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2pPr>
      <a:lvl3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3pPr>
      <a:lvl4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4pPr>
      <a:lvl5pPr algn="ctr" rtl="0" eaLnBrk="0" fontAlgn="base" hangingPunct="0">
        <a:spcBef>
          <a:spcPct val="0"/>
        </a:spcBef>
        <a:spcAft>
          <a:spcPct val="0"/>
        </a:spcAft>
        <a:defRPr kumimoji="1" sz="2800">
          <a:solidFill>
            <a:schemeClr val="tx2"/>
          </a:solidFill>
          <a:latin typeface="Tahoma" pitchFamily="34" charset="0"/>
          <a:ea typeface="新細明體" pitchFamily="18" charset="-120"/>
        </a:defRPr>
      </a:lvl5pPr>
      <a:lvl6pPr marL="457200" algn="ctr" rtl="0" fontAlgn="base">
        <a:spcBef>
          <a:spcPct val="0"/>
        </a:spcBef>
        <a:spcAft>
          <a:spcPct val="0"/>
        </a:spcAft>
        <a:defRPr kumimoji="1" sz="2800">
          <a:solidFill>
            <a:schemeClr val="tx2"/>
          </a:solidFill>
          <a:latin typeface="Tahoma" pitchFamily="34" charset="0"/>
          <a:ea typeface="新細明體" pitchFamily="18" charset="-120"/>
        </a:defRPr>
      </a:lvl6pPr>
      <a:lvl7pPr marL="914400" algn="ctr" rtl="0" fontAlgn="base">
        <a:spcBef>
          <a:spcPct val="0"/>
        </a:spcBef>
        <a:spcAft>
          <a:spcPct val="0"/>
        </a:spcAft>
        <a:defRPr kumimoji="1" sz="2800">
          <a:solidFill>
            <a:schemeClr val="tx2"/>
          </a:solidFill>
          <a:latin typeface="Tahoma" pitchFamily="34" charset="0"/>
          <a:ea typeface="新細明體" pitchFamily="18" charset="-120"/>
        </a:defRPr>
      </a:lvl7pPr>
      <a:lvl8pPr marL="1371600" algn="ctr" rtl="0" fontAlgn="base">
        <a:spcBef>
          <a:spcPct val="0"/>
        </a:spcBef>
        <a:spcAft>
          <a:spcPct val="0"/>
        </a:spcAft>
        <a:defRPr kumimoji="1" sz="2800">
          <a:solidFill>
            <a:schemeClr val="tx2"/>
          </a:solidFill>
          <a:latin typeface="Tahoma" pitchFamily="34" charset="0"/>
          <a:ea typeface="新細明體" pitchFamily="18" charset="-120"/>
        </a:defRPr>
      </a:lvl8pPr>
      <a:lvl9pPr marL="1828800" algn="ctr" rtl="0" fontAlgn="base">
        <a:spcBef>
          <a:spcPct val="0"/>
        </a:spcBef>
        <a:spcAft>
          <a:spcPct val="0"/>
        </a:spcAft>
        <a:defRPr kumimoji="1" sz="28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mn-ea"/>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mn-ea"/>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mn-ea"/>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kust.zoom.us/j/50769895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E6C948E1-BE54-42AE-BBE7-710890A410A2}" type="slidenum">
              <a:rPr lang="en-US" altLang="zh-TW" sz="1400">
                <a:solidFill>
                  <a:schemeClr val="accent2"/>
                </a:solidFill>
              </a:rPr>
              <a:pPr eaLnBrk="1" hangingPunct="1"/>
              <a:t>1</a:t>
            </a:fld>
            <a:endParaRPr lang="en-US" altLang="zh-TW" sz="1400">
              <a:solidFill>
                <a:schemeClr val="accent2"/>
              </a:solidFill>
            </a:endParaRPr>
          </a:p>
          <a:p>
            <a:pPr eaLnBrk="1" hangingPunct="1"/>
            <a:endParaRPr lang="en-US" altLang="zh-TW" sz="1400">
              <a:solidFill>
                <a:schemeClr val="accent2"/>
              </a:solidFill>
            </a:endParaRPr>
          </a:p>
        </p:txBody>
      </p:sp>
      <p:sp>
        <p:nvSpPr>
          <p:cNvPr id="75778" name="Rectangle 2"/>
          <p:cNvSpPr>
            <a:spLocks noChangeArrowheads="1"/>
          </p:cNvSpPr>
          <p:nvPr/>
        </p:nvSpPr>
        <p:spPr bwMode="auto">
          <a:xfrm>
            <a:off x="762000" y="1295400"/>
            <a:ext cx="7772400" cy="1143000"/>
          </a:xfrm>
          <a:prstGeom prst="rect">
            <a:avLst/>
          </a:prstGeom>
          <a:solidFill>
            <a:srgbClr val="CCFFCC"/>
          </a:solidFill>
          <a:ln w="9525">
            <a:noFill/>
            <a:miter lim="800000"/>
            <a:headEnd/>
            <a:tailEnd/>
          </a:ln>
          <a:effectLst>
            <a:outerShdw dist="135003" dir="2928844" algn="ctr" rotWithShape="0">
              <a:schemeClr val="accent1"/>
            </a:outerShdw>
          </a:effectLst>
        </p:spPr>
        <p:txBody>
          <a:bodyPr anchor="ctr"/>
          <a:lstStyle/>
          <a:p>
            <a:pPr algn="ctr">
              <a:defRPr/>
            </a:pPr>
            <a:r>
              <a:rPr lang="en-US" altLang="zh-TW" sz="2800" dirty="0">
                <a:latin typeface="Tahoma" pitchFamily="34" charset="0"/>
                <a:hlinkClick r:id="" action="ppaction://noaction">
                  <a:snd r:embed="rId2" name="TYPE.WAV"/>
                </a:hlinkClick>
              </a:rPr>
              <a:t>Comp 3311 Database Management Systems</a:t>
            </a:r>
          </a:p>
        </p:txBody>
      </p:sp>
      <p:sp>
        <p:nvSpPr>
          <p:cNvPr id="2052" name="Rectangle 3"/>
          <p:cNvSpPr>
            <a:spLocks noChangeArrowheads="1"/>
          </p:cNvSpPr>
          <p:nvPr/>
        </p:nvSpPr>
        <p:spPr bwMode="auto">
          <a:xfrm>
            <a:off x="1371600" y="3886200"/>
            <a:ext cx="647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en-US" altLang="zh-TW">
                <a:solidFill>
                  <a:srgbClr val="FF5050"/>
                </a:solidFill>
                <a:latin typeface="Tahoma" pitchFamily="34" charset="0"/>
              </a:rPr>
              <a:t>11. Midterm Review</a:t>
            </a:r>
          </a:p>
          <a:p>
            <a:pPr algn="ctr">
              <a:spcBef>
                <a:spcPct val="20000"/>
              </a:spcBef>
            </a:pPr>
            <a:endParaRPr lang="en-US" altLang="zh-TW">
              <a:latin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5112"/>
            <a:ext cx="7772400" cy="877888"/>
          </a:xfrm>
        </p:spPr>
        <p:txBody>
          <a:bodyPr/>
          <a:lstStyle/>
          <a:p>
            <a:r>
              <a:rPr lang="en-US" dirty="0"/>
              <a:t>BANK RELATIONAL SCHEMA</a:t>
            </a:r>
          </a:p>
        </p:txBody>
      </p:sp>
      <p:sp>
        <p:nvSpPr>
          <p:cNvPr id="3" name="Content Placeholder 2"/>
          <p:cNvSpPr>
            <a:spLocks noGrp="1"/>
          </p:cNvSpPr>
          <p:nvPr>
            <p:ph idx="1"/>
          </p:nvPr>
        </p:nvSpPr>
        <p:spPr>
          <a:xfrm>
            <a:off x="685800" y="1447800"/>
            <a:ext cx="3886200" cy="5029200"/>
          </a:xfrm>
        </p:spPr>
        <p:txBody>
          <a:bodyPr/>
          <a:lstStyle/>
          <a:p>
            <a:pPr marL="0" indent="0">
              <a:spcBef>
                <a:spcPts val="1200"/>
              </a:spcBef>
              <a:buNone/>
            </a:pPr>
            <a:r>
              <a:rPr lang="en-US" sz="1600" dirty="0">
                <a:latin typeface="Arial Narrow"/>
                <a:cs typeface="Arial Narrow"/>
              </a:rPr>
              <a:t>Account(</a:t>
            </a:r>
            <a:r>
              <a:rPr lang="en-US" sz="1600" u="sng" dirty="0">
                <a:solidFill>
                  <a:srgbClr val="FF0000"/>
                </a:solidFill>
                <a:latin typeface="Arial Narrow"/>
                <a:cs typeface="Arial Narrow"/>
              </a:rPr>
              <a:t>account_number</a:t>
            </a:r>
            <a:r>
              <a:rPr lang="en-US" sz="1600" dirty="0">
                <a:latin typeface="Arial Narrow"/>
                <a:cs typeface="Arial Narrow"/>
              </a:rPr>
              <a:t>, balance)</a:t>
            </a:r>
          </a:p>
          <a:p>
            <a:pPr marL="0" indent="0">
              <a:spcBef>
                <a:spcPts val="1200"/>
              </a:spcBef>
              <a:buNone/>
            </a:pPr>
            <a:r>
              <a:rPr lang="en-US" sz="1600" dirty="0">
                <a:latin typeface="Arial Narrow"/>
                <a:cs typeface="Arial Narrow"/>
              </a:rPr>
              <a:t>Saving(</a:t>
            </a:r>
            <a:r>
              <a:rPr lang="en-US" sz="1600" u="sng" dirty="0">
                <a:solidFill>
                  <a:srgbClr val="FF0000"/>
                </a:solidFill>
                <a:latin typeface="Arial Narrow"/>
                <a:cs typeface="Arial Narrow"/>
              </a:rPr>
              <a:t>account_number</a:t>
            </a:r>
            <a:r>
              <a:rPr lang="en-US" sz="1600" dirty="0">
                <a:latin typeface="Arial Narrow"/>
                <a:cs typeface="Arial Narrow"/>
              </a:rPr>
              <a:t>, interest_rate)</a:t>
            </a:r>
          </a:p>
          <a:p>
            <a:pPr indent="0">
              <a:spcBef>
                <a:spcPts val="0"/>
              </a:spcBef>
              <a:buNone/>
            </a:pPr>
            <a:r>
              <a:rPr lang="en-US" sz="1600" dirty="0">
                <a:solidFill>
                  <a:srgbClr val="0000FF"/>
                </a:solidFill>
                <a:latin typeface="Arial Narrow"/>
                <a:cs typeface="Arial Narrow"/>
              </a:rPr>
              <a:t>account_number </a:t>
            </a:r>
            <a:r>
              <a:rPr lang="en-US" sz="1600" dirty="0">
                <a:solidFill>
                  <a:srgbClr val="000000"/>
                </a:solidFill>
                <a:latin typeface="Arial Narrow"/>
                <a:cs typeface="Arial Narrow"/>
              </a:rPr>
              <a:t>references</a:t>
            </a:r>
            <a:r>
              <a:rPr lang="en-US" sz="1600" dirty="0">
                <a:solidFill>
                  <a:srgbClr val="0000FF"/>
                </a:solidFill>
                <a:latin typeface="Arial Narrow"/>
                <a:cs typeface="Arial Narrow"/>
              </a:rPr>
              <a:t> Account</a:t>
            </a:r>
            <a:endParaRPr lang="en-US" sz="1600" dirty="0">
              <a:solidFill>
                <a:srgbClr val="000000"/>
              </a:solidFill>
              <a:latin typeface="Arial Narrow"/>
              <a:cs typeface="Arial Narrow"/>
            </a:endParaRPr>
          </a:p>
          <a:p>
            <a:pPr marL="548640" indent="0">
              <a:spcBef>
                <a:spcPts val="0"/>
              </a:spcBef>
              <a:buNone/>
            </a:pPr>
            <a:r>
              <a:rPr lang="en-US" sz="1600" dirty="0">
                <a:solidFill>
                  <a:srgbClr val="000000"/>
                </a:solidFill>
                <a:latin typeface="Arial Narrow"/>
                <a:cs typeface="Arial Narrow"/>
              </a:rPr>
              <a:t>on delete cascade</a:t>
            </a:r>
            <a:endParaRPr lang="en-US" sz="1600" dirty="0">
              <a:latin typeface="Arial Narrow"/>
              <a:cs typeface="Arial Narrow"/>
            </a:endParaRPr>
          </a:p>
          <a:p>
            <a:pPr marL="0" indent="0">
              <a:spcBef>
                <a:spcPts val="1200"/>
              </a:spcBef>
              <a:buNone/>
            </a:pPr>
            <a:r>
              <a:rPr lang="en-US" sz="1600" dirty="0">
                <a:latin typeface="Arial Narrow"/>
                <a:cs typeface="Arial Narrow"/>
              </a:rPr>
              <a:t>Checking(</a:t>
            </a:r>
            <a:r>
              <a:rPr lang="en-US" sz="1600" u="sng" dirty="0">
                <a:solidFill>
                  <a:srgbClr val="FF0000"/>
                </a:solidFill>
                <a:latin typeface="Arial Narrow"/>
                <a:cs typeface="Arial Narrow"/>
              </a:rPr>
              <a:t>account_number</a:t>
            </a:r>
            <a:r>
              <a:rPr lang="en-US" sz="1600" dirty="0">
                <a:latin typeface="Arial Narrow"/>
                <a:cs typeface="Arial Narrow"/>
              </a:rPr>
              <a:t>, overdraft)</a:t>
            </a:r>
          </a:p>
          <a:p>
            <a:pPr indent="0">
              <a:spcBef>
                <a:spcPts val="0"/>
              </a:spcBef>
              <a:buNone/>
            </a:pPr>
            <a:r>
              <a:rPr lang="en-US" sz="1600" dirty="0">
                <a:solidFill>
                  <a:srgbClr val="0000FF"/>
                </a:solidFill>
                <a:latin typeface="Arial Narrow"/>
                <a:cs typeface="Arial Narrow"/>
              </a:rPr>
              <a:t>account_number </a:t>
            </a:r>
            <a:r>
              <a:rPr lang="en-US" sz="1600" dirty="0">
                <a:solidFill>
                  <a:srgbClr val="000000"/>
                </a:solidFill>
                <a:latin typeface="Arial Narrow"/>
                <a:cs typeface="Arial Narrow"/>
              </a:rPr>
              <a:t>references</a:t>
            </a:r>
            <a:r>
              <a:rPr lang="en-US" sz="1600" dirty="0">
                <a:solidFill>
                  <a:srgbClr val="0000FF"/>
                </a:solidFill>
                <a:latin typeface="Arial Narrow"/>
                <a:cs typeface="Arial Narrow"/>
              </a:rPr>
              <a:t> Account</a:t>
            </a:r>
            <a:endParaRPr lang="en-US" sz="1600" dirty="0">
              <a:solidFill>
                <a:srgbClr val="000000"/>
              </a:solidFill>
              <a:latin typeface="Arial Narrow"/>
              <a:cs typeface="Arial Narrow"/>
            </a:endParaRPr>
          </a:p>
          <a:p>
            <a:pPr marL="548640" indent="0">
              <a:spcBef>
                <a:spcPts val="0"/>
              </a:spcBef>
              <a:buNone/>
            </a:pPr>
            <a:r>
              <a:rPr lang="en-US" sz="1600" dirty="0">
                <a:solidFill>
                  <a:srgbClr val="000000"/>
                </a:solidFill>
                <a:latin typeface="Arial Narrow"/>
                <a:cs typeface="Arial Narrow"/>
              </a:rPr>
              <a:t>on </a:t>
            </a:r>
            <a:r>
              <a:rPr lang="en-US" sz="1600">
                <a:solidFill>
                  <a:srgbClr val="000000"/>
                </a:solidFill>
                <a:latin typeface="Arial Narrow"/>
                <a:cs typeface="Arial Narrow"/>
              </a:rPr>
              <a:t>delete cascade</a:t>
            </a:r>
            <a:endParaRPr lang="en-US" sz="1600" dirty="0">
              <a:latin typeface="Arial Narrow"/>
              <a:cs typeface="Arial Narrow"/>
            </a:endParaRPr>
          </a:p>
          <a:p>
            <a:pPr marL="0" indent="0">
              <a:spcBef>
                <a:spcPts val="1200"/>
              </a:spcBef>
              <a:buNone/>
            </a:pPr>
            <a:r>
              <a:rPr lang="en-US" sz="1600" dirty="0">
                <a:latin typeface="Arial Narrow"/>
                <a:cs typeface="Arial Narrow"/>
              </a:rPr>
              <a:t>Customer(</a:t>
            </a:r>
            <a:r>
              <a:rPr lang="en-US" sz="1600" u="sng" dirty="0">
                <a:solidFill>
                  <a:srgbClr val="FF0000"/>
                </a:solidFill>
                <a:latin typeface="Arial Narrow"/>
                <a:cs typeface="Arial Narrow"/>
              </a:rPr>
              <a:t>customer_id</a:t>
            </a:r>
            <a:r>
              <a:rPr lang="en-US" sz="1600" dirty="0">
                <a:latin typeface="Arial Narrow"/>
                <a:cs typeface="Arial Narrow"/>
              </a:rPr>
              <a:t>, name, address)</a:t>
            </a:r>
            <a:r>
              <a:rPr lang="en-US" sz="1600" baseline="30000" dirty="0">
                <a:latin typeface="Arial Narrow"/>
                <a:cs typeface="Arial Narrow"/>
              </a:rPr>
              <a:t>*</a:t>
            </a:r>
          </a:p>
          <a:p>
            <a:pPr marL="0" indent="0">
              <a:spcBef>
                <a:spcPts val="1200"/>
              </a:spcBef>
              <a:buNone/>
            </a:pPr>
            <a:r>
              <a:rPr lang="en-US" sz="1600" dirty="0">
                <a:latin typeface="Arial Narrow"/>
                <a:cs typeface="Arial Narrow"/>
              </a:rPr>
              <a:t>Branch(</a:t>
            </a:r>
            <a:r>
              <a:rPr lang="en-US" sz="1600" u="sng" dirty="0">
                <a:solidFill>
                  <a:srgbClr val="FF0000"/>
                </a:solidFill>
                <a:latin typeface="Arial Narrow"/>
                <a:cs typeface="Arial Narrow"/>
              </a:rPr>
              <a:t>branch_name</a:t>
            </a:r>
            <a:r>
              <a:rPr lang="en-US" sz="1600" dirty="0">
                <a:latin typeface="Arial Narrow"/>
                <a:cs typeface="Arial Narrow"/>
              </a:rPr>
              <a:t>, city assets)</a:t>
            </a:r>
          </a:p>
          <a:p>
            <a:pPr marL="3175">
              <a:spcBef>
                <a:spcPts val="1200"/>
              </a:spcBef>
              <a:buNone/>
            </a:pPr>
            <a:r>
              <a:rPr lang="en-US" sz="1600" dirty="0">
                <a:latin typeface="Arial Narrow"/>
                <a:cs typeface="Arial Narrow"/>
              </a:rPr>
              <a:t>Loan(</a:t>
            </a:r>
            <a:r>
              <a:rPr lang="en-US" sz="1600" u="sng" dirty="0">
                <a:solidFill>
                  <a:srgbClr val="FF0000"/>
                </a:solidFill>
                <a:latin typeface="Arial Narrow"/>
                <a:cs typeface="Arial Narrow"/>
              </a:rPr>
              <a:t>loan#</a:t>
            </a:r>
            <a:r>
              <a:rPr lang="en-US" sz="1600" dirty="0">
                <a:latin typeface="Arial Narrow"/>
                <a:cs typeface="Arial Narrow"/>
              </a:rPr>
              <a:t>, amount, </a:t>
            </a:r>
            <a:r>
              <a:rPr lang="en-US" sz="1600" dirty="0">
                <a:solidFill>
                  <a:srgbClr val="0000FF"/>
                </a:solidFill>
                <a:latin typeface="Arial Narrow"/>
                <a:cs typeface="Arial Narrow"/>
              </a:rPr>
              <a:t>branch_name</a:t>
            </a:r>
            <a:r>
              <a:rPr lang="en-US" sz="1600" dirty="0">
                <a:latin typeface="Arial Narrow"/>
                <a:cs typeface="Arial Narrow"/>
              </a:rPr>
              <a:t>, </a:t>
            </a:r>
            <a:r>
              <a:rPr lang="en-US" sz="1600" dirty="0">
                <a:solidFill>
                  <a:srgbClr val="0000FF"/>
                </a:solidFill>
                <a:latin typeface="Arial Narrow"/>
                <a:cs typeface="Arial Narrow"/>
              </a:rPr>
              <a:t>customer_id</a:t>
            </a:r>
            <a:r>
              <a:rPr lang="en-US" sz="1600" dirty="0">
                <a:latin typeface="Arial Narrow"/>
                <a:cs typeface="Arial Narrow"/>
              </a:rPr>
              <a:t>)</a:t>
            </a:r>
          </a:p>
          <a:p>
            <a:pPr marL="365760" lvl="1" indent="0">
              <a:spcBef>
                <a:spcPts val="0"/>
              </a:spcBef>
              <a:buNone/>
            </a:pPr>
            <a:r>
              <a:rPr lang="en-US" sz="1600" dirty="0">
                <a:solidFill>
                  <a:srgbClr val="0000FF"/>
                </a:solidFill>
                <a:latin typeface="Arial Narrow"/>
                <a:cs typeface="Arial Narrow"/>
              </a:rPr>
              <a:t>branch_name</a:t>
            </a:r>
            <a:r>
              <a:rPr lang="en-US" sz="1600" dirty="0">
                <a:latin typeface="Arial Narrow"/>
                <a:cs typeface="Arial Narrow"/>
              </a:rPr>
              <a:t> references </a:t>
            </a:r>
            <a:r>
              <a:rPr lang="en-US" sz="1600" dirty="0">
                <a:solidFill>
                  <a:srgbClr val="0000FF"/>
                </a:solidFill>
                <a:latin typeface="Arial Narrow"/>
                <a:cs typeface="Arial Narrow"/>
              </a:rPr>
              <a:t>Branch</a:t>
            </a:r>
          </a:p>
          <a:p>
            <a:pPr marL="548640" lvl="1" indent="0">
              <a:spcBef>
                <a:spcPts val="0"/>
              </a:spcBef>
              <a:buNone/>
            </a:pPr>
            <a:r>
              <a:rPr lang="en-US" sz="1600" dirty="0">
                <a:latin typeface="Arial Narrow"/>
                <a:cs typeface="Arial Narrow"/>
              </a:rPr>
              <a:t>on delete cascade</a:t>
            </a:r>
          </a:p>
          <a:p>
            <a:pPr marL="365760" lvl="1" indent="0">
              <a:spcBef>
                <a:spcPts val="0"/>
              </a:spcBef>
              <a:buNone/>
            </a:pPr>
            <a:r>
              <a:rPr lang="en-US" sz="1600" dirty="0">
                <a:solidFill>
                  <a:srgbClr val="0000FF"/>
                </a:solidFill>
                <a:latin typeface="Arial Narrow"/>
                <a:cs typeface="Arial Narrow"/>
              </a:rPr>
              <a:t>customer_id</a:t>
            </a:r>
            <a:r>
              <a:rPr lang="en-US" sz="1600" dirty="0">
                <a:latin typeface="Arial Narrow"/>
                <a:cs typeface="Arial Narrow"/>
              </a:rPr>
              <a:t> references </a:t>
            </a:r>
            <a:r>
              <a:rPr lang="en-US" sz="1600" dirty="0">
                <a:solidFill>
                  <a:srgbClr val="0000FF"/>
                </a:solidFill>
                <a:latin typeface="Arial Narrow"/>
                <a:cs typeface="Arial Narrow"/>
              </a:rPr>
              <a:t>Customer</a:t>
            </a:r>
          </a:p>
          <a:p>
            <a:pPr marL="548640" lvl="1" indent="0">
              <a:spcBef>
                <a:spcPts val="0"/>
              </a:spcBef>
              <a:buNone/>
            </a:pPr>
            <a:r>
              <a:rPr lang="en-US" sz="1600" dirty="0">
                <a:latin typeface="Arial Narrow"/>
                <a:cs typeface="Arial Narrow"/>
              </a:rPr>
              <a:t>on delete set null</a:t>
            </a:r>
          </a:p>
          <a:p>
            <a:pPr marL="0" lvl="1" indent="0">
              <a:spcBef>
                <a:spcPts val="1800"/>
              </a:spcBef>
              <a:buNone/>
            </a:pPr>
            <a:r>
              <a:rPr lang="en-US" sz="900" dirty="0">
                <a:cs typeface="Arial Narrow"/>
              </a:rPr>
              <a:t>* Using option 1 for </a:t>
            </a:r>
            <a:r>
              <a:rPr lang="en-US" sz="900" dirty="0">
                <a:solidFill>
                  <a:srgbClr val="0000FF"/>
                </a:solidFill>
                <a:latin typeface="Arial Narrow"/>
                <a:cs typeface="Arial Narrow"/>
              </a:rPr>
              <a:t>address</a:t>
            </a:r>
            <a:r>
              <a:rPr lang="en-US" sz="900" dirty="0">
                <a:cs typeface="Arial Narrow"/>
              </a:rPr>
              <a:t> composite attribute.</a:t>
            </a:r>
          </a:p>
        </p:txBody>
      </p:sp>
      <p:sp>
        <p:nvSpPr>
          <p:cNvPr id="4" name="Content Placeholder 2"/>
          <p:cNvSpPr txBox="1">
            <a:spLocks/>
          </p:cNvSpPr>
          <p:nvPr/>
        </p:nvSpPr>
        <p:spPr bwMode="auto">
          <a:xfrm>
            <a:off x="4570196" y="1447800"/>
            <a:ext cx="388800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65760" indent="-365760" algn="l" rtl="0" eaLnBrk="0" fontAlgn="base" hangingPunct="0">
              <a:spcBef>
                <a:spcPts val="4800"/>
              </a:spcBef>
              <a:spcAft>
                <a:spcPct val="0"/>
              </a:spcAft>
              <a:buClr>
                <a:schemeClr val="tx1"/>
              </a:buClr>
              <a:buSzPct val="65000"/>
              <a:buFont typeface="Wingdings" pitchFamily="2" charset="2"/>
              <a:buChar char=""/>
              <a:defRPr sz="2000">
                <a:solidFill>
                  <a:schemeClr val="tx1"/>
                </a:solidFill>
                <a:latin typeface="+mn-lt"/>
                <a:ea typeface="+mn-ea"/>
                <a:cs typeface="ＭＳ Ｐゴシック" charset="0"/>
              </a:defRPr>
            </a:lvl1pPr>
            <a:lvl2pPr marL="640080" indent="-274320" algn="l" rtl="0" eaLnBrk="0" fontAlgn="base" hangingPunct="0">
              <a:spcBef>
                <a:spcPts val="1200"/>
              </a:spcBef>
              <a:spcAft>
                <a:spcPct val="0"/>
              </a:spcAft>
              <a:buSzPct val="100000"/>
              <a:buChar char="–"/>
              <a:defRPr>
                <a:solidFill>
                  <a:schemeClr val="tx1"/>
                </a:solidFill>
                <a:latin typeface="+mn-lt"/>
                <a:ea typeface="+mn-ea"/>
              </a:defRPr>
            </a:lvl2pPr>
            <a:lvl3pPr marL="914400" indent="-274320" algn="l" rtl="0" eaLnBrk="0" fontAlgn="base" hangingPunct="0">
              <a:spcBef>
                <a:spcPts val="600"/>
              </a:spcBef>
              <a:spcAft>
                <a:spcPct val="0"/>
              </a:spcAft>
              <a:buClr>
                <a:srgbClr val="FF00FF"/>
              </a:buClr>
              <a:buSzPct val="100000"/>
              <a:buFont typeface="Wingdings" pitchFamily="2" charset="2"/>
              <a:buChar char="Ø"/>
              <a:defRPr sz="1600">
                <a:solidFill>
                  <a:schemeClr val="tx1"/>
                </a:solidFill>
                <a:latin typeface="Arial"/>
                <a:ea typeface="+mn-ea"/>
                <a:cs typeface="Arial"/>
              </a:defRPr>
            </a:lvl3pPr>
            <a:lvl4pPr marL="1143000" indent="-228600" algn="l" rtl="0" eaLnBrk="0" fontAlgn="base" hangingPunct="0">
              <a:spcBef>
                <a:spcPts val="300"/>
              </a:spcBef>
              <a:spcAft>
                <a:spcPct val="0"/>
              </a:spcAft>
              <a:buSzPct val="100000"/>
              <a:buFont typeface="Courier New"/>
              <a:buChar char="o"/>
              <a:defRPr sz="1400">
                <a:solidFill>
                  <a:schemeClr val="tx1"/>
                </a:solidFill>
                <a:latin typeface="Arial"/>
                <a:ea typeface="+mn-ea"/>
                <a:cs typeface="Arial"/>
              </a:defRPr>
            </a:lvl4pPr>
            <a:lvl5pPr marL="1371600" indent="-228600" algn="l" rtl="0" eaLnBrk="0" fontAlgn="base" hangingPunct="0">
              <a:spcBef>
                <a:spcPts val="0"/>
              </a:spcBef>
              <a:spcAft>
                <a:spcPct val="0"/>
              </a:spcAft>
              <a:buChar char="»"/>
              <a:defRPr sz="14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pPr marL="0" lvl="1" indent="0">
              <a:buFontTx/>
              <a:buNone/>
            </a:pPr>
            <a:r>
              <a:rPr lang="en-US" sz="1600" dirty="0">
                <a:latin typeface="Arial Narrow"/>
                <a:cs typeface="Arial Narrow"/>
              </a:rPr>
              <a:t>Payment(</a:t>
            </a:r>
            <a:r>
              <a:rPr lang="en-US" sz="1600" u="sng" dirty="0">
                <a:solidFill>
                  <a:srgbClr val="FF0000"/>
                </a:solidFill>
                <a:latin typeface="Arial Narrow"/>
                <a:cs typeface="Arial Narrow"/>
              </a:rPr>
              <a:t>loan#, number</a:t>
            </a:r>
            <a:r>
              <a:rPr lang="en-US" sz="1600" dirty="0">
                <a:latin typeface="Arial Narrow"/>
                <a:cs typeface="Arial Narrow"/>
              </a:rPr>
              <a:t>, date, amount)</a:t>
            </a:r>
          </a:p>
          <a:p>
            <a:pPr marL="365760" lvl="1" indent="0">
              <a:spcBef>
                <a:spcPts val="0"/>
              </a:spcBef>
              <a:buFontTx/>
              <a:buNone/>
            </a:pPr>
            <a:r>
              <a:rPr lang="en-US" sz="1600" dirty="0">
                <a:solidFill>
                  <a:srgbClr val="0000FF"/>
                </a:solidFill>
                <a:latin typeface="Arial Narrow"/>
                <a:cs typeface="Arial Narrow"/>
              </a:rPr>
              <a:t>loan#</a:t>
            </a:r>
            <a:r>
              <a:rPr lang="en-US" sz="1600" dirty="0">
                <a:latin typeface="Arial Narrow"/>
                <a:cs typeface="Arial Narrow"/>
              </a:rPr>
              <a:t> references </a:t>
            </a:r>
            <a:r>
              <a:rPr lang="en-US" sz="1600" dirty="0">
                <a:solidFill>
                  <a:srgbClr val="0000FF"/>
                </a:solidFill>
                <a:latin typeface="Arial Narrow"/>
                <a:cs typeface="Arial Narrow"/>
              </a:rPr>
              <a:t>Loan</a:t>
            </a:r>
          </a:p>
          <a:p>
            <a:pPr marL="548640" lvl="1" indent="0">
              <a:spcBef>
                <a:spcPts val="0"/>
              </a:spcBef>
              <a:buFontTx/>
              <a:buNone/>
            </a:pPr>
            <a:r>
              <a:rPr lang="en-US" sz="1600" dirty="0">
                <a:latin typeface="Arial Narrow"/>
                <a:cs typeface="Arial Narrow"/>
              </a:rPr>
              <a:t>on delete cascade</a:t>
            </a:r>
          </a:p>
          <a:p>
            <a:pPr lvl="2" indent="-914400">
              <a:spcBef>
                <a:spcPts val="1200"/>
              </a:spcBef>
              <a:buClr>
                <a:schemeClr val="tx1"/>
              </a:buClr>
              <a:buFont typeface="Wingdings" pitchFamily="2" charset="2"/>
              <a:buNone/>
            </a:pPr>
            <a:r>
              <a:rPr lang="en-US" dirty="0">
                <a:latin typeface="Arial Narrow"/>
                <a:cs typeface="Arial Narrow"/>
              </a:rPr>
              <a:t>Deposits_to(</a:t>
            </a:r>
            <a:r>
              <a:rPr lang="en-US" u="sng" dirty="0">
                <a:solidFill>
                  <a:srgbClr val="FF0000"/>
                </a:solidFill>
                <a:latin typeface="Arial Narrow"/>
                <a:cs typeface="Arial Narrow"/>
              </a:rPr>
              <a:t>account_number, customer_id</a:t>
            </a:r>
            <a:r>
              <a:rPr lang="en-US" dirty="0">
                <a:solidFill>
                  <a:srgbClr val="000000"/>
                </a:solidFill>
                <a:latin typeface="Arial Narrow"/>
                <a:cs typeface="Arial Narrow"/>
              </a:rPr>
              <a:t>, access_date)</a:t>
            </a:r>
            <a:endParaRPr lang="en-US" dirty="0">
              <a:latin typeface="Arial Narrow"/>
              <a:cs typeface="Arial Narrow"/>
            </a:endParaRPr>
          </a:p>
          <a:p>
            <a:pPr marL="365760" lvl="1" indent="0">
              <a:spcBef>
                <a:spcPts val="0"/>
              </a:spcBef>
              <a:buFontTx/>
              <a:buNone/>
            </a:pPr>
            <a:r>
              <a:rPr lang="en-US" sz="1600" dirty="0">
                <a:solidFill>
                  <a:srgbClr val="0000FF"/>
                </a:solidFill>
                <a:latin typeface="Arial Narrow"/>
                <a:cs typeface="Arial Narrow"/>
              </a:rPr>
              <a:t>account_number</a:t>
            </a:r>
            <a:r>
              <a:rPr lang="en-US" sz="1600" dirty="0">
                <a:latin typeface="Arial Narrow"/>
                <a:cs typeface="Arial Narrow"/>
              </a:rPr>
              <a:t> references </a:t>
            </a:r>
            <a:r>
              <a:rPr lang="en-US" sz="1600" dirty="0">
                <a:solidFill>
                  <a:srgbClr val="0000FF"/>
                </a:solidFill>
                <a:latin typeface="Arial Narrow"/>
                <a:cs typeface="Arial Narrow"/>
              </a:rPr>
              <a:t>Account</a:t>
            </a:r>
          </a:p>
          <a:p>
            <a:pPr marL="548640" lvl="1" indent="0">
              <a:spcBef>
                <a:spcPts val="0"/>
              </a:spcBef>
              <a:buFontTx/>
              <a:buNone/>
            </a:pPr>
            <a:r>
              <a:rPr lang="en-US" sz="1600" dirty="0">
                <a:latin typeface="Arial Narrow"/>
                <a:cs typeface="Arial Narrow"/>
              </a:rPr>
              <a:t>on delete cascade</a:t>
            </a:r>
          </a:p>
          <a:p>
            <a:pPr marL="365760" lvl="1" indent="0">
              <a:spcBef>
                <a:spcPts val="0"/>
              </a:spcBef>
              <a:buFontTx/>
              <a:buNone/>
            </a:pPr>
            <a:r>
              <a:rPr lang="en-US" sz="1600" dirty="0">
                <a:solidFill>
                  <a:srgbClr val="0000FF"/>
                </a:solidFill>
                <a:latin typeface="Arial Narrow"/>
                <a:cs typeface="Arial Narrow"/>
              </a:rPr>
              <a:t>customer_id</a:t>
            </a:r>
            <a:r>
              <a:rPr lang="en-US" sz="1600" dirty="0">
                <a:latin typeface="Arial Narrow"/>
                <a:cs typeface="Arial Narrow"/>
              </a:rPr>
              <a:t> references </a:t>
            </a:r>
            <a:r>
              <a:rPr lang="en-US" sz="1600" dirty="0">
                <a:solidFill>
                  <a:srgbClr val="0000FF"/>
                </a:solidFill>
                <a:latin typeface="Arial Narrow"/>
                <a:cs typeface="Arial Narrow"/>
              </a:rPr>
              <a:t>Customer</a:t>
            </a:r>
          </a:p>
          <a:p>
            <a:pPr marL="548640" lvl="1" indent="0">
              <a:spcBef>
                <a:spcPts val="0"/>
              </a:spcBef>
              <a:buFontTx/>
              <a:buNone/>
            </a:pPr>
            <a:r>
              <a:rPr lang="en-US" sz="1600" dirty="0">
                <a:latin typeface="Arial Narrow"/>
                <a:cs typeface="Arial Narrow"/>
              </a:rPr>
              <a:t>on delete cascade</a:t>
            </a:r>
          </a:p>
          <a:p>
            <a:pPr marL="0" lvl="1" indent="0">
              <a:buClr>
                <a:schemeClr val="tx1"/>
              </a:buClr>
              <a:buFontTx/>
              <a:buNone/>
            </a:pPr>
            <a:r>
              <a:rPr lang="en-US" sz="1600" dirty="0">
                <a:latin typeface="Arial Narrow"/>
                <a:cs typeface="Arial Narrow"/>
              </a:rPr>
              <a:t>Takes_out(</a:t>
            </a:r>
            <a:r>
              <a:rPr lang="en-US" sz="1600" u="sng" dirty="0">
                <a:solidFill>
                  <a:srgbClr val="FF0000"/>
                </a:solidFill>
                <a:latin typeface="Arial Narrow"/>
                <a:cs typeface="Arial Narrow"/>
              </a:rPr>
              <a:t>customer_id, loan#</a:t>
            </a:r>
            <a:r>
              <a:rPr lang="en-US" sz="1600" dirty="0">
                <a:latin typeface="Arial Narrow"/>
                <a:cs typeface="Arial Narrow"/>
              </a:rPr>
              <a:t>)</a:t>
            </a:r>
          </a:p>
          <a:p>
            <a:pPr marL="365760" lvl="1" indent="0">
              <a:spcBef>
                <a:spcPts val="0"/>
              </a:spcBef>
              <a:buFontTx/>
              <a:buNone/>
            </a:pPr>
            <a:r>
              <a:rPr lang="en-US" sz="1600" dirty="0">
                <a:solidFill>
                  <a:srgbClr val="0000FF"/>
                </a:solidFill>
                <a:latin typeface="Arial Narrow"/>
                <a:cs typeface="Arial Narrow"/>
              </a:rPr>
              <a:t>customer_id</a:t>
            </a:r>
            <a:r>
              <a:rPr lang="en-US" sz="1600" dirty="0">
                <a:latin typeface="Arial Narrow"/>
                <a:cs typeface="Arial Narrow"/>
              </a:rPr>
              <a:t> references </a:t>
            </a:r>
            <a:r>
              <a:rPr lang="en-US" sz="1600" dirty="0">
                <a:solidFill>
                  <a:srgbClr val="0000FF"/>
                </a:solidFill>
                <a:latin typeface="Arial Narrow"/>
                <a:cs typeface="Arial Narrow"/>
              </a:rPr>
              <a:t>Customer</a:t>
            </a:r>
          </a:p>
          <a:p>
            <a:pPr marL="548640" lvl="1" indent="0">
              <a:spcBef>
                <a:spcPts val="0"/>
              </a:spcBef>
              <a:buFontTx/>
              <a:buNone/>
            </a:pPr>
            <a:r>
              <a:rPr lang="en-US" sz="1600" dirty="0">
                <a:latin typeface="Arial Narrow"/>
                <a:cs typeface="Arial Narrow"/>
              </a:rPr>
              <a:t>on delete cascade</a:t>
            </a:r>
          </a:p>
          <a:p>
            <a:pPr marL="365760" lvl="1" indent="0">
              <a:spcBef>
                <a:spcPts val="0"/>
              </a:spcBef>
              <a:buFontTx/>
              <a:buNone/>
            </a:pPr>
            <a:r>
              <a:rPr lang="en-US" sz="1600" dirty="0">
                <a:solidFill>
                  <a:srgbClr val="0000FF"/>
                </a:solidFill>
                <a:latin typeface="Arial Narrow"/>
                <a:cs typeface="Arial Narrow"/>
              </a:rPr>
              <a:t>loan#</a:t>
            </a:r>
            <a:r>
              <a:rPr lang="en-US" sz="1600" dirty="0">
                <a:latin typeface="Arial Narrow"/>
                <a:cs typeface="Arial Narrow"/>
              </a:rPr>
              <a:t> references </a:t>
            </a:r>
            <a:r>
              <a:rPr lang="en-US" sz="1600" dirty="0">
                <a:solidFill>
                  <a:srgbClr val="0000FF"/>
                </a:solidFill>
                <a:latin typeface="Arial Narrow"/>
                <a:cs typeface="Arial Narrow"/>
              </a:rPr>
              <a:t>Loan</a:t>
            </a:r>
          </a:p>
          <a:p>
            <a:pPr marL="548640" lvl="1" indent="0">
              <a:spcBef>
                <a:spcPts val="0"/>
              </a:spcBef>
              <a:buFontTx/>
              <a:buNone/>
            </a:pPr>
            <a:r>
              <a:rPr lang="en-US" sz="1600" dirty="0">
                <a:latin typeface="Arial Narrow"/>
                <a:cs typeface="Arial Narrow"/>
              </a:rPr>
              <a:t>on delete cascade</a:t>
            </a:r>
          </a:p>
          <a:p>
            <a:pPr marL="0" indent="0">
              <a:spcBef>
                <a:spcPts val="1200"/>
              </a:spcBef>
              <a:buNone/>
            </a:pPr>
            <a:r>
              <a:rPr lang="en-US" sz="1600" dirty="0">
                <a:latin typeface="Arial Narrow" panose="020B0606020202030204" pitchFamily="34" charset="0"/>
              </a:rPr>
              <a:t>Customer_phone(</a:t>
            </a:r>
            <a:r>
              <a:rPr lang="en-US" sz="1600" u="sng" dirty="0">
                <a:solidFill>
                  <a:srgbClr val="FF0000"/>
                </a:solidFill>
                <a:latin typeface="Arial Narrow" panose="020B0606020202030204" pitchFamily="34" charset="0"/>
              </a:rPr>
              <a:t>customer_id, phone#</a:t>
            </a:r>
            <a:r>
              <a:rPr lang="en-US" sz="1600" dirty="0">
                <a:latin typeface="Arial Narrow" panose="020B0606020202030204" pitchFamily="34" charset="0"/>
              </a:rPr>
              <a:t>)</a:t>
            </a:r>
          </a:p>
          <a:p>
            <a:pPr indent="0">
              <a:spcBef>
                <a:spcPts val="0"/>
              </a:spcBef>
              <a:buNone/>
            </a:pPr>
            <a:r>
              <a:rPr lang="en-US" sz="1600" dirty="0">
                <a:solidFill>
                  <a:srgbClr val="0000FF"/>
                </a:solidFill>
                <a:latin typeface="Arial Narrow" panose="020B0606020202030204" pitchFamily="34" charset="0"/>
              </a:rPr>
              <a:t>customer_id </a:t>
            </a:r>
            <a:r>
              <a:rPr lang="en-US" sz="1600" dirty="0">
                <a:solidFill>
                  <a:srgbClr val="000000"/>
                </a:solidFill>
                <a:latin typeface="Arial Narrow" panose="020B0606020202030204" pitchFamily="34" charset="0"/>
              </a:rPr>
              <a:t>references</a:t>
            </a:r>
            <a:r>
              <a:rPr lang="en-US" sz="1600" dirty="0">
                <a:solidFill>
                  <a:srgbClr val="0000FF"/>
                </a:solidFill>
                <a:latin typeface="Arial Narrow" panose="020B0606020202030204" pitchFamily="34" charset="0"/>
              </a:rPr>
              <a:t> Customer</a:t>
            </a:r>
            <a:endParaRPr lang="en-US" sz="1600" dirty="0">
              <a:solidFill>
                <a:srgbClr val="000000"/>
              </a:solidFill>
              <a:latin typeface="Arial Narrow" panose="020B0606020202030204" pitchFamily="34" charset="0"/>
            </a:endParaRPr>
          </a:p>
          <a:p>
            <a:pPr marL="548640" indent="0">
              <a:spcBef>
                <a:spcPts val="0"/>
              </a:spcBef>
              <a:buNone/>
            </a:pPr>
            <a:r>
              <a:rPr lang="en-US" sz="1600" dirty="0">
                <a:solidFill>
                  <a:srgbClr val="000000"/>
                </a:solidFill>
                <a:latin typeface="Arial Narrow" panose="020B0606020202030204" pitchFamily="34" charset="0"/>
              </a:rPr>
              <a:t>on delete cascade</a:t>
            </a:r>
          </a:p>
          <a:p>
            <a:pPr marL="548640" lvl="1" indent="0">
              <a:spcBef>
                <a:spcPts val="0"/>
              </a:spcBef>
              <a:buFontTx/>
              <a:buNone/>
            </a:pPr>
            <a:endParaRPr lang="en-US" sz="1600" dirty="0">
              <a:latin typeface="Arial Narrow"/>
              <a:cs typeface="Arial Narrow"/>
            </a:endParaRPr>
          </a:p>
          <a:p>
            <a:endParaRPr lang="en-US" sz="1600" dirty="0"/>
          </a:p>
        </p:txBody>
      </p:sp>
    </p:spTree>
    <p:extLst>
      <p:ext uri="{BB962C8B-B14F-4D97-AF65-F5344CB8AC3E}">
        <p14:creationId xmlns:p14="http://schemas.microsoft.com/office/powerpoint/2010/main" val="70530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193B397-BAAB-4DE7-A6B6-1B2EECAE7E3F}" type="slidenum">
              <a:rPr lang="en-US" altLang="zh-TW" sz="1400">
                <a:solidFill>
                  <a:schemeClr val="accent2"/>
                </a:solidFill>
              </a:rPr>
              <a:pPr eaLnBrk="1" hangingPunct="1"/>
              <a:t>11</a:t>
            </a:fld>
            <a:endParaRPr lang="en-US" altLang="zh-TW" sz="1400">
              <a:solidFill>
                <a:schemeClr val="accent2"/>
              </a:solidFill>
            </a:endParaRPr>
          </a:p>
          <a:p>
            <a:pPr eaLnBrk="1" hangingPunct="1"/>
            <a:endParaRPr lang="en-US" altLang="zh-TW" sz="1400">
              <a:solidFill>
                <a:schemeClr val="accent2"/>
              </a:solidFill>
            </a:endParaRPr>
          </a:p>
        </p:txBody>
      </p:sp>
      <p:sp>
        <p:nvSpPr>
          <p:cNvPr id="9219"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220"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221" name="Rectangle 4"/>
          <p:cNvSpPr>
            <a:spLocks noGrp="1" noChangeArrowheads="1"/>
          </p:cNvSpPr>
          <p:nvPr>
            <p:ph type="title"/>
          </p:nvPr>
        </p:nvSpPr>
        <p:spPr/>
        <p:txBody>
          <a:bodyPr/>
          <a:lstStyle/>
          <a:p>
            <a:pPr eaLnBrk="1" hangingPunct="1"/>
            <a:r>
              <a:rPr lang="en-US"/>
              <a:t>Relational Algebra</a:t>
            </a:r>
          </a:p>
        </p:txBody>
      </p:sp>
      <p:sp>
        <p:nvSpPr>
          <p:cNvPr id="9222" name="Rectangle 5"/>
          <p:cNvSpPr>
            <a:spLocks noGrp="1" noChangeArrowheads="1"/>
          </p:cNvSpPr>
          <p:nvPr>
            <p:ph type="body" idx="1"/>
          </p:nvPr>
        </p:nvSpPr>
        <p:spPr/>
        <p:txBody>
          <a:bodyPr/>
          <a:lstStyle/>
          <a:p>
            <a:pPr eaLnBrk="1" hangingPunct="1">
              <a:lnSpc>
                <a:spcPct val="90000"/>
              </a:lnSpc>
            </a:pPr>
            <a:r>
              <a:rPr lang="en-US" dirty="0"/>
              <a:t>Basic operations:</a:t>
            </a:r>
          </a:p>
          <a:p>
            <a:pPr lvl="1" eaLnBrk="1" hangingPunct="1">
              <a:lnSpc>
                <a:spcPct val="90000"/>
              </a:lnSpc>
            </a:pPr>
            <a:r>
              <a:rPr lang="en-US" dirty="0"/>
              <a:t>Selection  (   </a:t>
            </a:r>
            <a:r>
              <a:rPr lang="en-US" dirty="0">
                <a:sym typeface="Symbol" pitchFamily="18" charset="2"/>
              </a:rPr>
              <a:t></a:t>
            </a:r>
            <a:r>
              <a:rPr lang="en-US" dirty="0"/>
              <a:t>  ) </a:t>
            </a:r>
          </a:p>
          <a:p>
            <a:pPr lvl="1" eaLnBrk="1" hangingPunct="1">
              <a:lnSpc>
                <a:spcPct val="90000"/>
              </a:lnSpc>
            </a:pPr>
            <a:r>
              <a:rPr lang="en-US" dirty="0"/>
              <a:t>Projection  (  </a:t>
            </a:r>
            <a:r>
              <a:rPr lang="en-US" dirty="0">
                <a:sym typeface="Symbol" pitchFamily="18" charset="2"/>
              </a:rPr>
              <a:t></a:t>
            </a:r>
            <a:r>
              <a:rPr lang="en-US" dirty="0"/>
              <a:t>   ) </a:t>
            </a:r>
          </a:p>
          <a:p>
            <a:pPr lvl="1" eaLnBrk="1" hangingPunct="1">
              <a:lnSpc>
                <a:spcPct val="90000"/>
              </a:lnSpc>
            </a:pPr>
            <a:r>
              <a:rPr lang="en-US" dirty="0"/>
              <a:t>Cross-product  (   x  ) </a:t>
            </a:r>
          </a:p>
          <a:p>
            <a:pPr lvl="1" eaLnBrk="1" hangingPunct="1">
              <a:lnSpc>
                <a:spcPct val="90000"/>
              </a:lnSpc>
            </a:pPr>
            <a:r>
              <a:rPr lang="en-US" dirty="0"/>
              <a:t>Set-difference  (   -  ) </a:t>
            </a:r>
          </a:p>
          <a:p>
            <a:pPr lvl="1" eaLnBrk="1" hangingPunct="1">
              <a:lnSpc>
                <a:spcPct val="90000"/>
              </a:lnSpc>
            </a:pPr>
            <a:r>
              <a:rPr lang="en-US" dirty="0"/>
              <a:t>Union  (   </a:t>
            </a:r>
            <a:r>
              <a:rPr lang="en-US" dirty="0">
                <a:sym typeface="Symbol" pitchFamily="18" charset="2"/>
              </a:rPr>
              <a:t></a:t>
            </a:r>
            <a:r>
              <a:rPr lang="en-US" dirty="0"/>
              <a:t>  ) </a:t>
            </a:r>
          </a:p>
          <a:p>
            <a:pPr lvl="1" eaLnBrk="1" hangingPunct="1">
              <a:lnSpc>
                <a:spcPct val="90000"/>
              </a:lnSpc>
            </a:pPr>
            <a:r>
              <a:rPr lang="en-US" dirty="0"/>
              <a:t>renaming ( </a:t>
            </a:r>
            <a:r>
              <a:rPr lang="en-US" dirty="0">
                <a:sym typeface="Symbol" pitchFamily="18" charset="2"/>
              </a:rPr>
              <a:t></a:t>
            </a:r>
            <a:r>
              <a:rPr lang="en-US" dirty="0"/>
              <a:t> )</a:t>
            </a:r>
          </a:p>
          <a:p>
            <a:pPr eaLnBrk="1" hangingPunct="1">
              <a:lnSpc>
                <a:spcPct val="90000"/>
              </a:lnSpc>
            </a:pPr>
            <a:r>
              <a:rPr lang="en-US" dirty="0"/>
              <a:t>Additional operations:</a:t>
            </a:r>
          </a:p>
          <a:p>
            <a:pPr lvl="1" eaLnBrk="1" hangingPunct="1">
              <a:lnSpc>
                <a:spcPct val="90000"/>
              </a:lnSpc>
            </a:pPr>
            <a:r>
              <a:rPr lang="en-US" dirty="0"/>
              <a:t>Intersection (</a:t>
            </a:r>
            <a:r>
              <a:rPr lang="en-GB" b="1" dirty="0">
                <a:solidFill>
                  <a:srgbClr val="0000FF"/>
                </a:solidFill>
                <a:sym typeface="Symbol" pitchFamily="18" charset="2"/>
              </a:rPr>
              <a:t></a:t>
            </a:r>
            <a:r>
              <a:rPr lang="en-US" dirty="0"/>
              <a:t>), </a:t>
            </a:r>
            <a:r>
              <a:rPr lang="en-US" i="1" dirty="0"/>
              <a:t>join </a:t>
            </a:r>
            <a:r>
              <a:rPr lang="en-US" dirty="0"/>
              <a:t>(   ), division (/)</a:t>
            </a:r>
          </a:p>
        </p:txBody>
      </p:sp>
      <p:grpSp>
        <p:nvGrpSpPr>
          <p:cNvPr id="7" name="Group 9"/>
          <p:cNvGrpSpPr>
            <a:grpSpLocks noChangeAspect="1"/>
          </p:cNvGrpSpPr>
          <p:nvPr/>
        </p:nvGrpSpPr>
        <p:grpSpPr bwMode="auto">
          <a:xfrm>
            <a:off x="4114800" y="4511040"/>
            <a:ext cx="195099" cy="137160"/>
            <a:chOff x="1104" y="2064"/>
            <a:chExt cx="192" cy="144"/>
          </a:xfrm>
        </p:grpSpPr>
        <p:sp>
          <p:nvSpPr>
            <p:cNvPr id="8" name="Line 10"/>
            <p:cNvSpPr>
              <a:spLocks noChangeShapeType="1"/>
            </p:cNvSpPr>
            <p:nvPr/>
          </p:nvSpPr>
          <p:spPr bwMode="auto">
            <a:xfrm>
              <a:off x="1104" y="2064"/>
              <a:ext cx="0" cy="144"/>
            </a:xfrm>
            <a:prstGeom prst="line">
              <a:avLst/>
            </a:prstGeom>
            <a:noFill/>
            <a:ln w="19050" cmpd="sng">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9" name="Line 11"/>
            <p:cNvSpPr>
              <a:spLocks noChangeShapeType="1"/>
            </p:cNvSpPr>
            <p:nvPr/>
          </p:nvSpPr>
          <p:spPr bwMode="auto">
            <a:xfrm flipV="1">
              <a:off x="1104" y="2064"/>
              <a:ext cx="192" cy="144"/>
            </a:xfrm>
            <a:prstGeom prst="line">
              <a:avLst/>
            </a:prstGeom>
            <a:noFill/>
            <a:ln w="19050" cmpd="sng">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10" name="Line 12"/>
            <p:cNvSpPr>
              <a:spLocks noChangeShapeType="1"/>
            </p:cNvSpPr>
            <p:nvPr/>
          </p:nvSpPr>
          <p:spPr bwMode="auto">
            <a:xfrm>
              <a:off x="1296" y="2064"/>
              <a:ext cx="0" cy="144"/>
            </a:xfrm>
            <a:prstGeom prst="line">
              <a:avLst/>
            </a:prstGeom>
            <a:noFill/>
            <a:ln w="19050" cmpd="sng">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11" name="Line 13"/>
            <p:cNvSpPr>
              <a:spLocks noChangeShapeType="1"/>
            </p:cNvSpPr>
            <p:nvPr/>
          </p:nvSpPr>
          <p:spPr bwMode="auto">
            <a:xfrm>
              <a:off x="1104" y="2064"/>
              <a:ext cx="192" cy="144"/>
            </a:xfrm>
            <a:prstGeom prst="line">
              <a:avLst/>
            </a:prstGeom>
            <a:noFill/>
            <a:ln w="19050" cmpd="sng">
              <a:solidFill>
                <a:srgbClr val="0000FF"/>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gr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SQL: </a:t>
            </a:r>
            <a:r>
              <a:rPr lang="en-US" altLang="zh-TW" dirty="0">
                <a:solidFill>
                  <a:srgbClr val="B30019"/>
                </a:solidFill>
              </a:rPr>
              <a:t>BASIC STRUCTURE</a:t>
            </a:r>
            <a:endParaRPr lang="en-US" dirty="0">
              <a:solidFill>
                <a:srgbClr val="B30019"/>
              </a:solidFill>
            </a:endParaRPr>
          </a:p>
        </p:txBody>
      </p:sp>
      <p:sp>
        <p:nvSpPr>
          <p:cNvPr id="3" name="Content Placeholder 2"/>
          <p:cNvSpPr>
            <a:spLocks noGrp="1"/>
          </p:cNvSpPr>
          <p:nvPr>
            <p:ph idx="1"/>
          </p:nvPr>
        </p:nvSpPr>
        <p:spPr>
          <a:xfrm>
            <a:off x="685800" y="1371600"/>
            <a:ext cx="7772400" cy="1329484"/>
          </a:xfrm>
        </p:spPr>
        <p:txBody>
          <a:bodyPr/>
          <a:lstStyle/>
          <a:p>
            <a:pPr eaLnBrk="1" hangingPunct="1">
              <a:spcBef>
                <a:spcPts val="2400"/>
              </a:spcBef>
            </a:pPr>
            <a:r>
              <a:rPr lang="en-US" altLang="zh-TW" dirty="0"/>
              <a:t>SQL is based on </a:t>
            </a:r>
            <a:r>
              <a:rPr lang="en-US" altLang="zh-TW" dirty="0">
                <a:solidFill>
                  <a:srgbClr val="0000FF"/>
                </a:solidFill>
              </a:rPr>
              <a:t>set and relational algebra operations</a:t>
            </a:r>
            <a:r>
              <a:rPr lang="en-US" altLang="zh-TW" dirty="0"/>
              <a:t> with certain modifications and enhancements.</a:t>
            </a:r>
          </a:p>
          <a:p>
            <a:pPr eaLnBrk="1" hangingPunct="1">
              <a:spcBef>
                <a:spcPts val="2400"/>
              </a:spcBef>
            </a:pPr>
            <a:r>
              <a:rPr lang="en-US" altLang="zh-TW" dirty="0"/>
              <a:t>A SQL query has the form (where […] means optional):</a:t>
            </a:r>
            <a:endParaRPr lang="en-US" altLang="zh-TW" sz="1800" dirty="0"/>
          </a:p>
        </p:txBody>
      </p:sp>
      <p:sp>
        <p:nvSpPr>
          <p:cNvPr id="6" name="Content Placeholder 2"/>
          <p:cNvSpPr txBox="1">
            <a:spLocks/>
          </p:cNvSpPr>
          <p:nvPr/>
        </p:nvSpPr>
        <p:spPr bwMode="auto">
          <a:xfrm>
            <a:off x="2786208" y="3016572"/>
            <a:ext cx="3385992" cy="1936428"/>
          </a:xfrm>
          <a:prstGeom prst="rect">
            <a:avLst/>
          </a:prstGeom>
          <a:solidFill>
            <a:srgbClr val="FFFFCC"/>
          </a:solidFill>
          <a:ln w="28575" cmpd="sng">
            <a:solidFill>
              <a:srgbClr val="000090"/>
            </a:solidFill>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0487" tIns="44450" rIns="90487" bIns="44450" numCol="1" anchor="t" anchorCtr="0" compatLnSpc="1">
            <a:prstTxWarp prst="textNoShape">
              <a:avLst/>
            </a:prstTxWarp>
            <a:spAutoFit/>
          </a:bodyPr>
          <a:lstStyle>
            <a:lvl1pPr marL="365760" indent="-365760" algn="l" rtl="0" eaLnBrk="0" fontAlgn="base" hangingPunct="0">
              <a:spcBef>
                <a:spcPts val="4800"/>
              </a:spcBef>
              <a:spcAft>
                <a:spcPct val="0"/>
              </a:spcAft>
              <a:buClr>
                <a:schemeClr val="tx1"/>
              </a:buClr>
              <a:buSzPct val="65000"/>
              <a:buFont typeface="Wingdings" pitchFamily="2" charset="2"/>
              <a:buChar char=""/>
              <a:defRPr sz="2000">
                <a:solidFill>
                  <a:schemeClr val="tx1"/>
                </a:solidFill>
                <a:latin typeface="+mn-lt"/>
                <a:ea typeface="+mn-ea"/>
                <a:cs typeface="ＭＳ Ｐゴシック" charset="0"/>
              </a:defRPr>
            </a:lvl1pPr>
            <a:lvl2pPr marL="640080" indent="-274320" algn="l" rtl="0" eaLnBrk="0" fontAlgn="base" hangingPunct="0">
              <a:spcBef>
                <a:spcPts val="1200"/>
              </a:spcBef>
              <a:spcAft>
                <a:spcPct val="0"/>
              </a:spcAft>
              <a:buSzPct val="100000"/>
              <a:buChar char="–"/>
              <a:defRPr>
                <a:solidFill>
                  <a:schemeClr val="tx1"/>
                </a:solidFill>
                <a:latin typeface="+mn-lt"/>
                <a:ea typeface="+mn-ea"/>
              </a:defRPr>
            </a:lvl2pPr>
            <a:lvl3pPr marL="914400" indent="-274320" algn="l" rtl="0" eaLnBrk="0" fontAlgn="base" hangingPunct="0">
              <a:spcBef>
                <a:spcPts val="600"/>
              </a:spcBef>
              <a:spcAft>
                <a:spcPct val="0"/>
              </a:spcAft>
              <a:buClr>
                <a:srgbClr val="FF00FF"/>
              </a:buClr>
              <a:buSzPct val="100000"/>
              <a:buFont typeface="Wingdings" pitchFamily="2" charset="2"/>
              <a:buChar char="Ø"/>
              <a:defRPr sz="1600">
                <a:solidFill>
                  <a:schemeClr val="tx1"/>
                </a:solidFill>
                <a:latin typeface="Arial"/>
                <a:ea typeface="+mn-ea"/>
                <a:cs typeface="Arial"/>
              </a:defRPr>
            </a:lvl3pPr>
            <a:lvl4pPr marL="1143000" indent="-228600" algn="l" rtl="0" eaLnBrk="0" fontAlgn="base" hangingPunct="0">
              <a:spcBef>
                <a:spcPts val="300"/>
              </a:spcBef>
              <a:spcAft>
                <a:spcPct val="0"/>
              </a:spcAft>
              <a:buSzPct val="100000"/>
              <a:buFont typeface="Courier New"/>
              <a:buChar char="o"/>
              <a:defRPr sz="1400">
                <a:solidFill>
                  <a:schemeClr val="tx1"/>
                </a:solidFill>
                <a:latin typeface="Arial"/>
                <a:ea typeface="+mn-ea"/>
                <a:cs typeface="Arial"/>
              </a:defRPr>
            </a:lvl4pPr>
            <a:lvl5pPr marL="1371600" indent="-228600" algn="l" rtl="0" eaLnBrk="0" fontAlgn="base" hangingPunct="0">
              <a:spcBef>
                <a:spcPts val="0"/>
              </a:spcBef>
              <a:spcAft>
                <a:spcPct val="0"/>
              </a:spcAft>
              <a:buChar char="»"/>
              <a:defRPr sz="14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pPr marL="0" indent="0">
              <a:spcBef>
                <a:spcPts val="0"/>
              </a:spcBef>
              <a:buFont typeface="Wingdings" pitchFamily="2" charset="2"/>
              <a:buNone/>
            </a:pPr>
            <a:r>
              <a:rPr lang="en-US" b="1" dirty="0">
                <a:solidFill>
                  <a:srgbClr val="0000FF"/>
                </a:solidFill>
                <a:latin typeface="Arial Narrow"/>
                <a:cs typeface="Arial Narrow"/>
              </a:rPr>
              <a:t>select</a:t>
            </a:r>
            <a:r>
              <a:rPr lang="en-US" dirty="0">
                <a:solidFill>
                  <a:srgbClr val="0000FF"/>
                </a:solidFill>
                <a:latin typeface="Arial Narrow"/>
                <a:cs typeface="Arial Narrow"/>
              </a:rPr>
              <a:t> </a:t>
            </a:r>
            <a:r>
              <a:rPr lang="en-US" i="1" dirty="0">
                <a:latin typeface="Arial Narrow"/>
                <a:cs typeface="Arial Narrow"/>
              </a:rPr>
              <a:t>select-clause</a:t>
            </a:r>
          </a:p>
          <a:p>
            <a:pPr marL="0" indent="0">
              <a:spcBef>
                <a:spcPts val="0"/>
              </a:spcBef>
              <a:buFont typeface="Wingdings" pitchFamily="2" charset="2"/>
              <a:buNone/>
            </a:pPr>
            <a:r>
              <a:rPr lang="en-US" b="1" dirty="0">
                <a:solidFill>
                  <a:srgbClr val="0000FF"/>
                </a:solidFill>
                <a:latin typeface="Arial Narrow"/>
                <a:cs typeface="Arial Narrow"/>
              </a:rPr>
              <a:t>from</a:t>
            </a:r>
            <a:r>
              <a:rPr lang="en-US" dirty="0">
                <a:solidFill>
                  <a:srgbClr val="0000FF"/>
                </a:solidFill>
                <a:latin typeface="Arial Narrow"/>
                <a:cs typeface="Arial Narrow"/>
              </a:rPr>
              <a:t> </a:t>
            </a:r>
            <a:r>
              <a:rPr lang="en-US" i="1" dirty="0">
                <a:latin typeface="Arial Narrow"/>
                <a:cs typeface="Arial Narrow"/>
              </a:rPr>
              <a:t>from-clause</a:t>
            </a:r>
            <a:endParaRPr lang="en-US" i="1" baseline="-25000" dirty="0">
              <a:latin typeface="Arial Narrow"/>
              <a:cs typeface="Arial Narrow"/>
            </a:endParaRPr>
          </a:p>
          <a:p>
            <a:pPr marL="0" indent="0">
              <a:spcBef>
                <a:spcPts val="0"/>
              </a:spcBef>
              <a:buFont typeface="Wingdings" pitchFamily="2" charset="2"/>
              <a:buNone/>
            </a:pPr>
            <a:r>
              <a:rPr lang="en-US" dirty="0">
                <a:latin typeface="Arial Narrow"/>
                <a:cs typeface="Arial Narrow"/>
              </a:rPr>
              <a:t>[</a:t>
            </a:r>
            <a:r>
              <a:rPr lang="en-US" b="1" dirty="0">
                <a:solidFill>
                  <a:srgbClr val="0000FF"/>
                </a:solidFill>
                <a:latin typeface="Arial Narrow"/>
                <a:cs typeface="Arial Narrow"/>
              </a:rPr>
              <a:t>where</a:t>
            </a:r>
            <a:r>
              <a:rPr lang="en-US" dirty="0">
                <a:solidFill>
                  <a:srgbClr val="0000FF"/>
                </a:solidFill>
                <a:latin typeface="Arial Narrow"/>
                <a:cs typeface="Arial Narrow"/>
              </a:rPr>
              <a:t> </a:t>
            </a:r>
            <a:r>
              <a:rPr lang="en-US" i="1" dirty="0">
                <a:latin typeface="Arial Narrow"/>
                <a:cs typeface="Arial Narrow"/>
              </a:rPr>
              <a:t>where-clause</a:t>
            </a:r>
            <a:r>
              <a:rPr lang="en-US" dirty="0">
                <a:latin typeface="Arial Narrow"/>
                <a:cs typeface="Arial Narrow"/>
              </a:rPr>
              <a:t>]</a:t>
            </a:r>
          </a:p>
          <a:p>
            <a:pPr marL="0" indent="0">
              <a:spcBef>
                <a:spcPts val="0"/>
              </a:spcBef>
              <a:buFont typeface="Wingdings" pitchFamily="2" charset="2"/>
              <a:buNone/>
            </a:pPr>
            <a:r>
              <a:rPr lang="en-US" dirty="0">
                <a:latin typeface="Arial Narrow"/>
                <a:cs typeface="Arial Narrow"/>
              </a:rPr>
              <a:t>[</a:t>
            </a:r>
            <a:r>
              <a:rPr lang="en-US" b="1" dirty="0">
                <a:solidFill>
                  <a:srgbClr val="0000FF"/>
                </a:solidFill>
                <a:latin typeface="Arial Narrow"/>
                <a:cs typeface="Arial Narrow"/>
              </a:rPr>
              <a:t>order by</a:t>
            </a:r>
            <a:r>
              <a:rPr lang="en-US" dirty="0">
                <a:latin typeface="Arial Narrow"/>
                <a:cs typeface="Arial Narrow"/>
              </a:rPr>
              <a:t> </a:t>
            </a:r>
            <a:r>
              <a:rPr lang="en-US" i="1" dirty="0">
                <a:latin typeface="Arial Narrow"/>
                <a:cs typeface="Arial Narrow"/>
              </a:rPr>
              <a:t>order-by-expression</a:t>
            </a:r>
            <a:r>
              <a:rPr lang="en-US" dirty="0">
                <a:latin typeface="Arial Narrow"/>
                <a:cs typeface="Arial Narrow"/>
              </a:rPr>
              <a:t>]</a:t>
            </a:r>
          </a:p>
          <a:p>
            <a:pPr marL="0" indent="0">
              <a:spcBef>
                <a:spcPts val="0"/>
              </a:spcBef>
              <a:buFont typeface="Wingdings" pitchFamily="2" charset="2"/>
              <a:buNone/>
            </a:pPr>
            <a:r>
              <a:rPr lang="en-US" dirty="0">
                <a:latin typeface="Arial Narrow"/>
                <a:cs typeface="Arial Narrow"/>
              </a:rPr>
              <a:t>[</a:t>
            </a:r>
            <a:r>
              <a:rPr lang="en-US" b="1" dirty="0">
                <a:solidFill>
                  <a:srgbClr val="0000FF"/>
                </a:solidFill>
                <a:latin typeface="Arial Narrow"/>
                <a:cs typeface="Arial Narrow"/>
              </a:rPr>
              <a:t>group by</a:t>
            </a:r>
            <a:r>
              <a:rPr lang="en-US" dirty="0">
                <a:latin typeface="Arial Narrow"/>
                <a:cs typeface="Arial Narrow"/>
              </a:rPr>
              <a:t> </a:t>
            </a:r>
            <a:r>
              <a:rPr lang="en-US" i="1" dirty="0">
                <a:latin typeface="Arial Narrow"/>
                <a:cs typeface="Arial Narrow"/>
              </a:rPr>
              <a:t>group-by-attributes</a:t>
            </a:r>
            <a:r>
              <a:rPr lang="en-US" dirty="0">
                <a:latin typeface="Arial Narrow"/>
                <a:cs typeface="Arial Narrow"/>
              </a:rPr>
              <a:t>]</a:t>
            </a:r>
          </a:p>
          <a:p>
            <a:pPr marL="0" indent="0">
              <a:spcBef>
                <a:spcPts val="0"/>
              </a:spcBef>
              <a:buFont typeface="Wingdings" pitchFamily="2" charset="2"/>
              <a:buNone/>
            </a:pPr>
            <a:r>
              <a:rPr lang="en-US" dirty="0">
                <a:latin typeface="Arial Narrow"/>
                <a:cs typeface="Arial Narrow"/>
              </a:rPr>
              <a:t>[</a:t>
            </a:r>
            <a:r>
              <a:rPr lang="en-US" b="1" dirty="0">
                <a:solidFill>
                  <a:srgbClr val="0000FF"/>
                </a:solidFill>
                <a:latin typeface="Arial Narrow"/>
                <a:cs typeface="Arial Narrow"/>
              </a:rPr>
              <a:t>having</a:t>
            </a:r>
            <a:r>
              <a:rPr lang="en-US" dirty="0">
                <a:solidFill>
                  <a:srgbClr val="0000FF"/>
                </a:solidFill>
                <a:latin typeface="Arial Narrow"/>
                <a:cs typeface="Arial Narrow"/>
              </a:rPr>
              <a:t> </a:t>
            </a:r>
            <a:r>
              <a:rPr lang="en-US" i="1" dirty="0">
                <a:latin typeface="Arial Narrow"/>
                <a:cs typeface="Arial Narrow"/>
              </a:rPr>
              <a:t>condition-for-each-group</a:t>
            </a:r>
            <a:r>
              <a:rPr lang="en-US" dirty="0">
                <a:latin typeface="Arial Narrow"/>
                <a:cs typeface="Arial Narrow"/>
              </a:rPr>
              <a:t>];</a:t>
            </a:r>
          </a:p>
        </p:txBody>
      </p:sp>
      <p:sp>
        <p:nvSpPr>
          <p:cNvPr id="9" name="Content Placeholder 2"/>
          <p:cNvSpPr txBox="1">
            <a:spLocks/>
          </p:cNvSpPr>
          <p:nvPr/>
        </p:nvSpPr>
        <p:spPr bwMode="auto">
          <a:xfrm>
            <a:off x="685800" y="5114713"/>
            <a:ext cx="7772400" cy="128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65760" indent="-365760" algn="l" rtl="0" eaLnBrk="0" fontAlgn="base" hangingPunct="0">
              <a:spcBef>
                <a:spcPts val="4800"/>
              </a:spcBef>
              <a:spcAft>
                <a:spcPct val="0"/>
              </a:spcAft>
              <a:buClr>
                <a:schemeClr val="tx1"/>
              </a:buClr>
              <a:buSzPct val="65000"/>
              <a:buFont typeface="Wingdings" pitchFamily="2" charset="2"/>
              <a:buChar char=""/>
              <a:defRPr sz="2000">
                <a:solidFill>
                  <a:schemeClr val="tx1"/>
                </a:solidFill>
                <a:latin typeface="+mn-lt"/>
                <a:ea typeface="+mn-ea"/>
                <a:cs typeface="ＭＳ Ｐゴシック" charset="0"/>
              </a:defRPr>
            </a:lvl1pPr>
            <a:lvl2pPr marL="640080" indent="-274320" algn="l" rtl="0" eaLnBrk="0" fontAlgn="base" hangingPunct="0">
              <a:spcBef>
                <a:spcPts val="1200"/>
              </a:spcBef>
              <a:spcAft>
                <a:spcPct val="0"/>
              </a:spcAft>
              <a:buSzPct val="100000"/>
              <a:buChar char="–"/>
              <a:defRPr>
                <a:solidFill>
                  <a:schemeClr val="tx1"/>
                </a:solidFill>
                <a:latin typeface="+mn-lt"/>
                <a:ea typeface="+mn-ea"/>
              </a:defRPr>
            </a:lvl2pPr>
            <a:lvl3pPr marL="914400" indent="-274320" algn="l" rtl="0" eaLnBrk="0" fontAlgn="base" hangingPunct="0">
              <a:spcBef>
                <a:spcPts val="600"/>
              </a:spcBef>
              <a:spcAft>
                <a:spcPct val="0"/>
              </a:spcAft>
              <a:buClr>
                <a:srgbClr val="FF00FF"/>
              </a:buClr>
              <a:buSzPct val="100000"/>
              <a:buFont typeface="Wingdings" pitchFamily="2" charset="2"/>
              <a:buChar char="Ø"/>
              <a:defRPr sz="1600">
                <a:solidFill>
                  <a:schemeClr val="tx1"/>
                </a:solidFill>
                <a:latin typeface="Arial"/>
                <a:ea typeface="+mn-ea"/>
                <a:cs typeface="Arial"/>
              </a:defRPr>
            </a:lvl3pPr>
            <a:lvl4pPr marL="1143000" indent="-228600" algn="l" rtl="0" eaLnBrk="0" fontAlgn="base" hangingPunct="0">
              <a:spcBef>
                <a:spcPts val="300"/>
              </a:spcBef>
              <a:spcAft>
                <a:spcPct val="0"/>
              </a:spcAft>
              <a:buSzPct val="100000"/>
              <a:buFont typeface="Courier New"/>
              <a:buChar char="o"/>
              <a:defRPr sz="1400">
                <a:solidFill>
                  <a:schemeClr val="tx1"/>
                </a:solidFill>
                <a:latin typeface="Arial"/>
                <a:ea typeface="+mn-ea"/>
                <a:cs typeface="Arial"/>
              </a:defRPr>
            </a:lvl4pPr>
            <a:lvl5pPr marL="1371600" indent="-228600" algn="l" rtl="0" eaLnBrk="0" fontAlgn="base" hangingPunct="0">
              <a:spcBef>
                <a:spcPts val="0"/>
              </a:spcBef>
              <a:spcAft>
                <a:spcPct val="0"/>
              </a:spcAft>
              <a:buChar char="»"/>
              <a:defRPr sz="14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pPr eaLnBrk="1" hangingPunct="1">
              <a:spcBef>
                <a:spcPts val="2400"/>
              </a:spcBef>
            </a:pPr>
            <a:r>
              <a:rPr lang="en-US" altLang="zh-TW" dirty="0">
                <a:sym typeface="Symbol" pitchFamily="18" charset="2"/>
              </a:rPr>
              <a:t>The result of an SQL query is a relation (but it may contain duplicates).</a:t>
            </a:r>
          </a:p>
          <a:p>
            <a:pPr eaLnBrk="1" hangingPunct="1">
              <a:spcBef>
                <a:spcPts val="2400"/>
              </a:spcBef>
            </a:pPr>
            <a:r>
              <a:rPr lang="en-US" altLang="zh-TW" dirty="0">
                <a:sym typeface="Symbol" pitchFamily="18" charset="2"/>
              </a:rPr>
              <a:t>SQL statements can be nested.</a:t>
            </a:r>
            <a:endParaRPr lang="en-US" altLang="zh-TW" dirty="0"/>
          </a:p>
          <a:p>
            <a:endParaRPr lang="en-US" dirty="0"/>
          </a:p>
        </p:txBody>
      </p:sp>
    </p:spTree>
    <p:extLst>
      <p:ext uri="{BB962C8B-B14F-4D97-AF65-F5344CB8AC3E}">
        <p14:creationId xmlns:p14="http://schemas.microsoft.com/office/powerpoint/2010/main" val="197628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F193B397-BAAB-4DE7-A6B6-1B2EECAE7E3F}" type="slidenum">
              <a:rPr lang="en-US" altLang="zh-TW" sz="1400">
                <a:solidFill>
                  <a:schemeClr val="accent2"/>
                </a:solidFill>
              </a:rPr>
              <a:pPr eaLnBrk="1" hangingPunct="1"/>
              <a:t>13</a:t>
            </a:fld>
            <a:endParaRPr lang="en-US" altLang="zh-TW" sz="1400">
              <a:solidFill>
                <a:schemeClr val="accent2"/>
              </a:solidFill>
            </a:endParaRPr>
          </a:p>
          <a:p>
            <a:pPr eaLnBrk="1" hangingPunct="1"/>
            <a:endParaRPr lang="en-US" altLang="zh-TW" sz="1400">
              <a:solidFill>
                <a:schemeClr val="accent2"/>
              </a:solidFill>
            </a:endParaRPr>
          </a:p>
        </p:txBody>
      </p:sp>
      <p:sp>
        <p:nvSpPr>
          <p:cNvPr id="9219"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220"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9221" name="Rectangle 4"/>
          <p:cNvSpPr>
            <a:spLocks noGrp="1" noChangeArrowheads="1"/>
          </p:cNvSpPr>
          <p:nvPr>
            <p:ph type="title"/>
          </p:nvPr>
        </p:nvSpPr>
        <p:spPr/>
        <p:txBody>
          <a:bodyPr/>
          <a:lstStyle/>
          <a:p>
            <a:pPr eaLnBrk="1" hangingPunct="1"/>
            <a:r>
              <a:rPr lang="en-US" dirty="0"/>
              <a:t>SQL FEATURES</a:t>
            </a:r>
          </a:p>
        </p:txBody>
      </p:sp>
      <p:sp>
        <p:nvSpPr>
          <p:cNvPr id="9222" name="Rectangle 5"/>
          <p:cNvSpPr>
            <a:spLocks noGrp="1" noChangeArrowheads="1"/>
          </p:cNvSpPr>
          <p:nvPr>
            <p:ph type="body" idx="1"/>
          </p:nvPr>
        </p:nvSpPr>
        <p:spPr/>
        <p:txBody>
          <a:bodyPr/>
          <a:lstStyle/>
          <a:p>
            <a:pPr eaLnBrk="1" hangingPunct="1">
              <a:spcBef>
                <a:spcPts val="4800"/>
              </a:spcBef>
            </a:pPr>
            <a:r>
              <a:rPr lang="en-US" dirty="0"/>
              <a:t>Duplicate removal: </a:t>
            </a:r>
            <a:r>
              <a:rPr lang="en-US" b="1" dirty="0">
                <a:solidFill>
                  <a:srgbClr val="0000FF"/>
                </a:solidFill>
              </a:rPr>
              <a:t>distinct</a:t>
            </a:r>
            <a:r>
              <a:rPr lang="en-US" dirty="0"/>
              <a:t>.</a:t>
            </a:r>
          </a:p>
          <a:p>
            <a:pPr eaLnBrk="1" hangingPunct="1">
              <a:lnSpc>
                <a:spcPct val="90000"/>
              </a:lnSpc>
            </a:pPr>
            <a:r>
              <a:rPr lang="en-US" dirty="0"/>
              <a:t>An aggregation function (e.g., </a:t>
            </a:r>
            <a:r>
              <a:rPr lang="en-US" b="1" dirty="0">
                <a:solidFill>
                  <a:srgbClr val="0000FF"/>
                </a:solidFill>
              </a:rPr>
              <a:t>max</a:t>
            </a:r>
            <a:r>
              <a:rPr lang="en-US" dirty="0"/>
              <a:t>, </a:t>
            </a:r>
            <a:r>
              <a:rPr lang="en-US" b="1" dirty="0">
                <a:solidFill>
                  <a:srgbClr val="0000FF"/>
                </a:solidFill>
              </a:rPr>
              <a:t>sum</a:t>
            </a:r>
            <a:r>
              <a:rPr lang="en-US" dirty="0"/>
              <a:t>, …)</a:t>
            </a:r>
          </a:p>
          <a:p>
            <a:pPr lvl="1" eaLnBrk="1" hangingPunct="1"/>
            <a:r>
              <a:rPr lang="en-US" b="1" dirty="0"/>
              <a:t>without</a:t>
            </a:r>
            <a:r>
              <a:rPr lang="en-US" dirty="0"/>
              <a:t> </a:t>
            </a:r>
            <a:r>
              <a:rPr lang="en-US" b="1" dirty="0">
                <a:solidFill>
                  <a:srgbClr val="0000FF"/>
                </a:solidFill>
              </a:rPr>
              <a:t>group by</a:t>
            </a:r>
            <a:r>
              <a:rPr lang="en-US" dirty="0"/>
              <a:t> </a:t>
            </a:r>
            <a:r>
              <a:rPr lang="en-US" dirty="0">
                <a:solidFill>
                  <a:srgbClr val="FF0000"/>
                </a:solidFill>
              </a:rPr>
              <a:t>returns a single value</a:t>
            </a:r>
            <a:r>
              <a:rPr lang="en-US" dirty="0"/>
              <a:t>. </a:t>
            </a:r>
          </a:p>
          <a:p>
            <a:pPr lvl="1" eaLnBrk="1" hangingPunct="1"/>
            <a:r>
              <a:rPr lang="en-US" b="1" dirty="0"/>
              <a:t>with</a:t>
            </a:r>
            <a:r>
              <a:rPr lang="en-US" dirty="0"/>
              <a:t> </a:t>
            </a:r>
            <a:r>
              <a:rPr lang="en-US" b="1" dirty="0">
                <a:solidFill>
                  <a:srgbClr val="0000FF"/>
                </a:solidFill>
              </a:rPr>
              <a:t>group by</a:t>
            </a:r>
            <a:r>
              <a:rPr lang="en-US" dirty="0"/>
              <a:t> returns </a:t>
            </a:r>
            <a:r>
              <a:rPr lang="en-US" dirty="0">
                <a:solidFill>
                  <a:srgbClr val="FF0000"/>
                </a:solidFill>
              </a:rPr>
              <a:t>a single value </a:t>
            </a:r>
            <a:r>
              <a:rPr lang="en-US" i="1" u="sng" dirty="0">
                <a:solidFill>
                  <a:srgbClr val="FF0000"/>
                </a:solidFill>
              </a:rPr>
              <a:t>for each group</a:t>
            </a:r>
            <a:r>
              <a:rPr lang="en-US" dirty="0"/>
              <a:t>. </a:t>
            </a:r>
          </a:p>
          <a:p>
            <a:pPr lvl="1" eaLnBrk="1" hangingPunct="1"/>
            <a:r>
              <a:rPr lang="en-US" dirty="0"/>
              <a:t>Null is ignored except count(*)</a:t>
            </a:r>
          </a:p>
          <a:p>
            <a:pPr lvl="1" eaLnBrk="1" hangingPunct="1"/>
            <a:r>
              <a:rPr lang="en-US" dirty="0"/>
              <a:t>Count always return a non-negative integer</a:t>
            </a:r>
          </a:p>
          <a:p>
            <a:pPr eaLnBrk="1" hangingPunct="1">
              <a:lnSpc>
                <a:spcPct val="90000"/>
              </a:lnSpc>
            </a:pPr>
            <a:r>
              <a:rPr lang="en-US" dirty="0"/>
              <a:t>All non-aggregation attributes in the </a:t>
            </a:r>
            <a:r>
              <a:rPr lang="en-US" b="1" dirty="0">
                <a:solidFill>
                  <a:srgbClr val="0000FF"/>
                </a:solidFill>
              </a:rPr>
              <a:t>select </a:t>
            </a:r>
            <a:r>
              <a:rPr lang="en-US" dirty="0"/>
              <a:t>clause</a:t>
            </a:r>
            <a:r>
              <a:rPr lang="en-US" dirty="0">
                <a:solidFill>
                  <a:srgbClr val="0000FF"/>
                </a:solidFill>
              </a:rPr>
              <a:t> </a:t>
            </a:r>
            <a:r>
              <a:rPr lang="en-US" dirty="0"/>
              <a:t>with a </a:t>
            </a:r>
            <a:r>
              <a:rPr lang="en-US" b="1" dirty="0">
                <a:solidFill>
                  <a:srgbClr val="0000FF"/>
                </a:solidFill>
              </a:rPr>
              <a:t>group by</a:t>
            </a:r>
            <a:r>
              <a:rPr lang="en-US" dirty="0"/>
              <a:t> must also appear in the </a:t>
            </a:r>
            <a:r>
              <a:rPr lang="en-US" b="1" dirty="0">
                <a:solidFill>
                  <a:srgbClr val="0000FF"/>
                </a:solidFill>
              </a:rPr>
              <a:t>group by </a:t>
            </a:r>
            <a:r>
              <a:rPr lang="en-US" dirty="0">
                <a:solidFill>
                  <a:srgbClr val="000000"/>
                </a:solidFill>
              </a:rPr>
              <a:t>clause</a:t>
            </a:r>
            <a:r>
              <a:rPr lang="en-US" dirty="0"/>
              <a:t>.</a:t>
            </a:r>
          </a:p>
          <a:p>
            <a:pPr eaLnBrk="1" hangingPunct="1">
              <a:lnSpc>
                <a:spcPct val="90000"/>
              </a:lnSpc>
            </a:pPr>
            <a:r>
              <a:rPr lang="en-US" dirty="0"/>
              <a:t>If an attribute appears in a </a:t>
            </a:r>
            <a:r>
              <a:rPr lang="en-US" b="1" dirty="0">
                <a:solidFill>
                  <a:srgbClr val="0000FF"/>
                </a:solidFill>
              </a:rPr>
              <a:t>group by</a:t>
            </a:r>
            <a:r>
              <a:rPr lang="en-US" dirty="0"/>
              <a:t> clause, it may not necessarily appear in the </a:t>
            </a:r>
            <a:r>
              <a:rPr lang="en-US" b="1" dirty="0">
                <a:solidFill>
                  <a:srgbClr val="0000FF"/>
                </a:solidFill>
              </a:rPr>
              <a:t>select</a:t>
            </a:r>
            <a:r>
              <a:rPr lang="en-US" dirty="0">
                <a:solidFill>
                  <a:srgbClr val="0000FF"/>
                </a:solidFill>
              </a:rPr>
              <a:t> </a:t>
            </a:r>
            <a:r>
              <a:rPr lang="en-US" dirty="0"/>
              <a:t>clause.</a:t>
            </a:r>
          </a:p>
          <a:p>
            <a:pPr eaLnBrk="1" hangingPunct="1">
              <a:lnSpc>
                <a:spcPct val="90000"/>
              </a:lnSpc>
            </a:pPr>
            <a:endParaRPr lang="en-US" dirty="0"/>
          </a:p>
        </p:txBody>
      </p:sp>
    </p:spTree>
    <p:extLst>
      <p:ext uri="{BB962C8B-B14F-4D97-AF65-F5344CB8AC3E}">
        <p14:creationId xmlns:p14="http://schemas.microsoft.com/office/powerpoint/2010/main" val="2663738850"/>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23C2CFF-F6C5-4E7B-B791-0EE081CA95BB}" type="slidenum">
              <a:rPr lang="en-US" altLang="zh-TW" sz="1400">
                <a:solidFill>
                  <a:schemeClr val="accent2"/>
                </a:solidFill>
              </a:rPr>
              <a:pPr eaLnBrk="1" hangingPunct="1"/>
              <a:t>14</a:t>
            </a:fld>
            <a:endParaRPr lang="en-US" altLang="zh-TW" sz="1400" dirty="0">
              <a:solidFill>
                <a:schemeClr val="accent2"/>
              </a:solidFill>
            </a:endParaRPr>
          </a:p>
          <a:p>
            <a:pPr eaLnBrk="1" hangingPunct="1"/>
            <a:endParaRPr lang="en-US" altLang="zh-TW" sz="1400" dirty="0">
              <a:solidFill>
                <a:schemeClr val="accent2"/>
              </a:solidFill>
            </a:endParaRPr>
          </a:p>
        </p:txBody>
      </p:sp>
      <p:sp>
        <p:nvSpPr>
          <p:cNvPr id="12291" name="Rectangle 2"/>
          <p:cNvSpPr>
            <a:spLocks noGrp="1" noChangeArrowheads="1"/>
          </p:cNvSpPr>
          <p:nvPr>
            <p:ph type="title"/>
          </p:nvPr>
        </p:nvSpPr>
        <p:spPr/>
        <p:txBody>
          <a:bodyPr/>
          <a:lstStyle/>
          <a:p>
            <a:pPr eaLnBrk="1" hangingPunct="1"/>
            <a:r>
              <a:rPr lang="en-US" dirty="0"/>
              <a:t>Functional Dependencies (FDs)</a:t>
            </a:r>
          </a:p>
        </p:txBody>
      </p:sp>
      <p:sp>
        <p:nvSpPr>
          <p:cNvPr id="594947" name="Rectangle 3"/>
          <p:cNvSpPr>
            <a:spLocks noGrp="1" noChangeArrowheads="1"/>
          </p:cNvSpPr>
          <p:nvPr>
            <p:ph type="body" idx="1"/>
          </p:nvPr>
        </p:nvSpPr>
        <p:spPr/>
        <p:txBody>
          <a:bodyPr/>
          <a:lstStyle/>
          <a:p>
            <a:pPr eaLnBrk="1" hangingPunct="1">
              <a:lnSpc>
                <a:spcPct val="80000"/>
              </a:lnSpc>
            </a:pPr>
            <a:r>
              <a:rPr lang="en-US" sz="1600" dirty="0">
                <a:sym typeface="Symbol" pitchFamily="18" charset="2"/>
              </a:rPr>
              <a:t>A FD X </a:t>
            </a:r>
            <a:r>
              <a:rPr lang="en-US" sz="1600" dirty="0">
                <a:sym typeface="Monotype Sorts" charset="0"/>
              </a:rPr>
              <a:t> </a:t>
            </a:r>
            <a:r>
              <a:rPr lang="en-US" sz="1600" dirty="0">
                <a:sym typeface="Symbol" pitchFamily="18" charset="2"/>
              </a:rPr>
              <a:t>Y </a:t>
            </a:r>
            <a:r>
              <a:rPr lang="en-US" sz="1600" dirty="0">
                <a:solidFill>
                  <a:schemeClr val="tx2"/>
                </a:solidFill>
                <a:sym typeface="Symbol" pitchFamily="18" charset="2"/>
              </a:rPr>
              <a:t>holds on</a:t>
            </a:r>
            <a:r>
              <a:rPr lang="en-US" sz="1600" dirty="0">
                <a:sym typeface="Symbol" pitchFamily="18" charset="2"/>
              </a:rPr>
              <a:t> R, if and only if, for any legal relations r(R), whenever any two tuples t</a:t>
            </a:r>
            <a:r>
              <a:rPr lang="en-US" sz="1600" baseline="-25000" dirty="0">
                <a:sym typeface="Symbol" pitchFamily="18" charset="2"/>
              </a:rPr>
              <a:t>1</a:t>
            </a:r>
            <a:r>
              <a:rPr lang="en-US" sz="1600" dirty="0">
                <a:sym typeface="Symbol" pitchFamily="18" charset="2"/>
              </a:rPr>
              <a:t> and t</a:t>
            </a:r>
            <a:r>
              <a:rPr lang="en-US" sz="1600" baseline="-25000" dirty="0">
                <a:sym typeface="Symbol" pitchFamily="18" charset="2"/>
              </a:rPr>
              <a:t>2</a:t>
            </a:r>
            <a:r>
              <a:rPr lang="en-US" sz="1600" dirty="0">
                <a:sym typeface="Symbol" pitchFamily="18" charset="2"/>
              </a:rPr>
              <a:t> of r agree on the attributes X, they also agree on the attributes Y</a:t>
            </a:r>
          </a:p>
          <a:p>
            <a:pPr eaLnBrk="1" hangingPunct="1">
              <a:lnSpc>
                <a:spcPct val="80000"/>
              </a:lnSpc>
            </a:pPr>
            <a:endParaRPr lang="en-US" sz="1600" dirty="0">
              <a:sym typeface="Symbol" pitchFamily="18" charset="2"/>
            </a:endParaRPr>
          </a:p>
          <a:p>
            <a:pPr eaLnBrk="1" hangingPunct="1">
              <a:lnSpc>
                <a:spcPct val="80000"/>
              </a:lnSpc>
            </a:pPr>
            <a:r>
              <a:rPr lang="en-US" sz="1600" dirty="0"/>
              <a:t>The set of all functional dependencies logically implied by </a:t>
            </a:r>
            <a:r>
              <a:rPr lang="en-US" sz="1600" i="1" dirty="0"/>
              <a:t>F</a:t>
            </a:r>
            <a:r>
              <a:rPr lang="en-US" sz="1600" dirty="0"/>
              <a:t> is the </a:t>
            </a:r>
            <a:r>
              <a:rPr lang="en-US" sz="1600" i="1" dirty="0">
                <a:solidFill>
                  <a:srgbClr val="FF0000"/>
                </a:solidFill>
              </a:rPr>
              <a:t>FD</a:t>
            </a:r>
            <a:r>
              <a:rPr lang="en-US" sz="1600" dirty="0"/>
              <a:t> </a:t>
            </a:r>
            <a:r>
              <a:rPr lang="en-US" sz="1600" i="1" dirty="0">
                <a:solidFill>
                  <a:srgbClr val="FF3300"/>
                </a:solidFill>
              </a:rPr>
              <a:t>closure</a:t>
            </a:r>
            <a:r>
              <a:rPr lang="en-US" sz="1600" dirty="0"/>
              <a:t> of </a:t>
            </a:r>
            <a:r>
              <a:rPr lang="en-US" sz="1600" i="1" dirty="0"/>
              <a:t>F</a:t>
            </a:r>
            <a:r>
              <a:rPr lang="en-US" sz="1600" dirty="0"/>
              <a:t>. (i.e. </a:t>
            </a:r>
            <a:r>
              <a:rPr lang="en-US" altLang="zh-TW" sz="1600" i="1" dirty="0">
                <a:solidFill>
                  <a:srgbClr val="FF0000"/>
                </a:solidFill>
                <a:latin typeface="Tahoma" pitchFamily="34" charset="0"/>
                <a:ea typeface="新細明體" charset="-120"/>
              </a:rPr>
              <a:t>F</a:t>
            </a:r>
            <a:r>
              <a:rPr lang="en-US" altLang="zh-TW" sz="1600" i="1" baseline="30000" dirty="0">
                <a:solidFill>
                  <a:srgbClr val="FF0000"/>
                </a:solidFill>
                <a:latin typeface="Tahoma" pitchFamily="34" charset="0"/>
                <a:ea typeface="新細明體" charset="-120"/>
              </a:rPr>
              <a:t>+</a:t>
            </a:r>
            <a:r>
              <a:rPr lang="en-US" sz="1600" dirty="0"/>
              <a:t>)</a:t>
            </a:r>
          </a:p>
          <a:p>
            <a:pPr eaLnBrk="1" hangingPunct="1">
              <a:lnSpc>
                <a:spcPct val="80000"/>
              </a:lnSpc>
            </a:pPr>
            <a:endParaRPr lang="en-US" sz="1600" dirty="0"/>
          </a:p>
          <a:p>
            <a:pPr eaLnBrk="1" hangingPunct="1">
              <a:lnSpc>
                <a:spcPct val="80000"/>
              </a:lnSpc>
            </a:pPr>
            <a:r>
              <a:rPr lang="en-US" sz="1600" dirty="0">
                <a:sym typeface="Greek Symbols" pitchFamily="18" charset="2"/>
              </a:rPr>
              <a:t>For computing the closure we use Armstrong’s axioms</a:t>
            </a:r>
          </a:p>
          <a:p>
            <a:pPr marL="457200" lvl="1" indent="0" eaLnBrk="1" hangingPunct="1">
              <a:lnSpc>
                <a:spcPct val="80000"/>
              </a:lnSpc>
              <a:buNone/>
            </a:pPr>
            <a:r>
              <a:rPr lang="en-US" sz="1400" dirty="0"/>
              <a:t>A1 if </a:t>
            </a:r>
            <a:r>
              <a:rPr lang="en-US" sz="1400" dirty="0">
                <a:sym typeface="Symbol" pitchFamily="18" charset="2"/>
              </a:rPr>
              <a:t>Y  X, then X </a:t>
            </a:r>
            <a:r>
              <a:rPr lang="en-US" sz="1400" dirty="0">
                <a:sym typeface="Monotype Sorts" charset="0"/>
              </a:rPr>
              <a:t> </a:t>
            </a:r>
            <a:r>
              <a:rPr lang="en-US" sz="1400" dirty="0">
                <a:sym typeface="Symbol" pitchFamily="18" charset="2"/>
              </a:rPr>
              <a:t>Y                      </a:t>
            </a:r>
            <a:r>
              <a:rPr lang="en-US" sz="1400" b="1" dirty="0">
                <a:sym typeface="Symbol" pitchFamily="18" charset="2"/>
              </a:rPr>
              <a:t>(reflexivity) </a:t>
            </a:r>
            <a:endParaRPr lang="en-US" sz="1400" dirty="0">
              <a:solidFill>
                <a:schemeClr val="bg2"/>
              </a:solidFill>
              <a:sym typeface="Symbol" pitchFamily="18" charset="2"/>
            </a:endParaRPr>
          </a:p>
          <a:p>
            <a:pPr marL="457200" lvl="1" indent="0" eaLnBrk="1" hangingPunct="1">
              <a:lnSpc>
                <a:spcPct val="80000"/>
              </a:lnSpc>
              <a:buNone/>
            </a:pPr>
            <a:r>
              <a:rPr lang="en-US" sz="1400" dirty="0">
                <a:sym typeface="Symbol" pitchFamily="18" charset="2"/>
              </a:rPr>
              <a:t>A2 if X </a:t>
            </a:r>
            <a:r>
              <a:rPr lang="en-US" sz="1400" dirty="0">
                <a:sym typeface="Monotype Sorts" charset="0"/>
              </a:rPr>
              <a:t> </a:t>
            </a:r>
            <a:r>
              <a:rPr lang="en-US" sz="1400" dirty="0">
                <a:sym typeface="Symbol" pitchFamily="18" charset="2"/>
              </a:rPr>
              <a:t>Y, then ZX </a:t>
            </a:r>
            <a:r>
              <a:rPr lang="en-US" sz="1400" dirty="0">
                <a:sym typeface="Monotype Sorts" charset="0"/>
              </a:rPr>
              <a:t> </a:t>
            </a:r>
            <a:r>
              <a:rPr lang="en-US" sz="1400" dirty="0">
                <a:sym typeface="Symbol" pitchFamily="18" charset="2"/>
              </a:rPr>
              <a:t>Z</a:t>
            </a:r>
            <a:r>
              <a:rPr lang="en-US" sz="1400" dirty="0">
                <a:sym typeface="Monotype Sorts" charset="0"/>
              </a:rPr>
              <a:t>Y</a:t>
            </a:r>
            <a:r>
              <a:rPr lang="en-US" sz="1400" dirty="0">
                <a:sym typeface="Symbol" pitchFamily="18" charset="2"/>
              </a:rPr>
              <a:t>               </a:t>
            </a:r>
            <a:r>
              <a:rPr lang="en-US" sz="1400" b="1" dirty="0">
                <a:sym typeface="Symbol" pitchFamily="18" charset="2"/>
              </a:rPr>
              <a:t>(augmentation)</a:t>
            </a:r>
            <a:endParaRPr lang="en-US" sz="1400" dirty="0">
              <a:sym typeface="Symbol" pitchFamily="18" charset="2"/>
            </a:endParaRPr>
          </a:p>
          <a:p>
            <a:pPr marL="457200" lvl="1" indent="0" eaLnBrk="1" hangingPunct="1">
              <a:lnSpc>
                <a:spcPct val="80000"/>
              </a:lnSpc>
              <a:buNone/>
            </a:pPr>
            <a:r>
              <a:rPr lang="en-US" sz="1400" dirty="0">
                <a:sym typeface="Symbol" pitchFamily="18" charset="2"/>
              </a:rPr>
              <a:t>A3 if X </a:t>
            </a:r>
            <a:r>
              <a:rPr lang="en-US" sz="1400" dirty="0">
                <a:sym typeface="Monotype Sorts" charset="0"/>
              </a:rPr>
              <a:t> </a:t>
            </a:r>
            <a:r>
              <a:rPr lang="en-US" sz="1400" dirty="0">
                <a:sym typeface="Symbol" pitchFamily="18" charset="2"/>
              </a:rPr>
              <a:t>Y, and Y  Z</a:t>
            </a:r>
            <a:r>
              <a:rPr lang="en-US" sz="1400" dirty="0">
                <a:sym typeface="Monotype Sorts" charset="0"/>
              </a:rPr>
              <a:t>, then </a:t>
            </a:r>
            <a:r>
              <a:rPr lang="en-US" sz="1400" dirty="0">
                <a:sym typeface="Symbol" pitchFamily="18" charset="2"/>
              </a:rPr>
              <a:t>X </a:t>
            </a:r>
            <a:r>
              <a:rPr lang="en-US" sz="1400" dirty="0">
                <a:sym typeface="Monotype Sorts" charset="0"/>
              </a:rPr>
              <a:t> </a:t>
            </a:r>
            <a:r>
              <a:rPr lang="en-US" sz="1400" dirty="0">
                <a:sym typeface="Symbol" pitchFamily="18" charset="2"/>
              </a:rPr>
              <a:t>Z</a:t>
            </a:r>
            <a:r>
              <a:rPr lang="en-US" sz="1400" dirty="0">
                <a:sym typeface="Greek Symbols" pitchFamily="18" charset="2"/>
              </a:rPr>
              <a:t>   </a:t>
            </a:r>
            <a:r>
              <a:rPr lang="en-US" sz="1400" b="1" dirty="0">
                <a:sym typeface="Greek Symbols" pitchFamily="18" charset="2"/>
              </a:rPr>
              <a:t>(transitivity)</a:t>
            </a:r>
          </a:p>
          <a:p>
            <a:pPr eaLnBrk="1" hangingPunct="1">
              <a:lnSpc>
                <a:spcPct val="80000"/>
              </a:lnSpc>
            </a:pPr>
            <a:endParaRPr lang="en-US" sz="1600" dirty="0"/>
          </a:p>
          <a:p>
            <a:pPr eaLnBrk="1" hangingPunct="1">
              <a:lnSpc>
                <a:spcPct val="80000"/>
              </a:lnSpc>
            </a:pPr>
            <a:r>
              <a:rPr lang="en-US" sz="1600" dirty="0"/>
              <a:t>Given a set of attributes X</a:t>
            </a:r>
            <a:r>
              <a:rPr lang="en-US" sz="1600" dirty="0">
                <a:latin typeface="Symbol" pitchFamily="18" charset="2"/>
                <a:sym typeface="Greek Symbols" pitchFamily="18" charset="2"/>
              </a:rPr>
              <a:t>,</a:t>
            </a:r>
            <a:r>
              <a:rPr lang="en-US" sz="1600" dirty="0"/>
              <a:t> the </a:t>
            </a:r>
            <a:r>
              <a:rPr lang="en-US" sz="1600" i="1" dirty="0">
                <a:solidFill>
                  <a:srgbClr val="FF0000"/>
                </a:solidFill>
              </a:rPr>
              <a:t>attribute</a:t>
            </a:r>
            <a:r>
              <a:rPr lang="en-US" sz="1600" i="1" dirty="0"/>
              <a:t> </a:t>
            </a:r>
            <a:r>
              <a:rPr lang="en-US" sz="1600" i="1" dirty="0">
                <a:solidFill>
                  <a:srgbClr val="FF3300"/>
                </a:solidFill>
              </a:rPr>
              <a:t>closure</a:t>
            </a:r>
            <a:r>
              <a:rPr lang="en-US" sz="1600" dirty="0"/>
              <a:t> of X</a:t>
            </a:r>
            <a:r>
              <a:rPr lang="en-US" sz="1600" dirty="0">
                <a:sym typeface="Greek Symbols" pitchFamily="18" charset="2"/>
              </a:rPr>
              <a:t> </a:t>
            </a:r>
            <a:r>
              <a:rPr lang="en-US" sz="1600" dirty="0">
                <a:solidFill>
                  <a:schemeClr val="tx2"/>
                </a:solidFill>
                <a:sym typeface="Greek Symbols" pitchFamily="18" charset="2"/>
              </a:rPr>
              <a:t>under</a:t>
            </a:r>
            <a:r>
              <a:rPr lang="en-US" sz="1600" dirty="0">
                <a:sym typeface="Greek Symbols" pitchFamily="18" charset="2"/>
              </a:rPr>
              <a:t> F (denoted by </a:t>
            </a:r>
            <a:r>
              <a:rPr lang="en-US" sz="1600" i="1" dirty="0">
                <a:solidFill>
                  <a:srgbClr val="FF0000"/>
                </a:solidFill>
              </a:rPr>
              <a:t>X</a:t>
            </a:r>
            <a:r>
              <a:rPr lang="en-US" sz="1600" i="1" baseline="30000" dirty="0">
                <a:solidFill>
                  <a:srgbClr val="FF0000"/>
                </a:solidFill>
                <a:sym typeface="Greek Symbols" pitchFamily="18" charset="2"/>
              </a:rPr>
              <a:t>+</a:t>
            </a:r>
            <a:r>
              <a:rPr lang="en-US" sz="1600" dirty="0">
                <a:sym typeface="Greek Symbols" pitchFamily="18" charset="2"/>
              </a:rPr>
              <a:t>) is the set of attributes that are functionally determined by </a:t>
            </a:r>
            <a:r>
              <a:rPr lang="en-US" sz="1600" dirty="0"/>
              <a:t>X</a:t>
            </a:r>
            <a:r>
              <a:rPr lang="en-US" sz="1600" dirty="0">
                <a:sym typeface="Greek Symbols" pitchFamily="18" charset="2"/>
              </a:rPr>
              <a:t> under F</a:t>
            </a:r>
          </a:p>
          <a:p>
            <a:pPr eaLnBrk="1" hangingPunct="1">
              <a:lnSpc>
                <a:spcPct val="80000"/>
              </a:lnSpc>
            </a:pPr>
            <a:endParaRPr lang="en-US" sz="1600" dirty="0">
              <a:sym typeface="Greek Symbols" pitchFamily="18" charset="2"/>
            </a:endParaRPr>
          </a:p>
          <a:p>
            <a:pPr eaLnBrk="1" hangingPunct="1">
              <a:lnSpc>
                <a:spcPct val="80000"/>
              </a:lnSpc>
            </a:pPr>
            <a:r>
              <a:rPr lang="en-US" sz="1600" dirty="0">
                <a:sym typeface="Greek Symbols" pitchFamily="18" charset="2"/>
              </a:rPr>
              <a:t>If </a:t>
            </a:r>
            <a:r>
              <a:rPr lang="en-US" sz="1600" dirty="0"/>
              <a:t>X determines all attributes, then it is a </a:t>
            </a:r>
            <a:r>
              <a:rPr lang="en-US" sz="1600" i="1" dirty="0" err="1">
                <a:solidFill>
                  <a:srgbClr val="FF3300"/>
                </a:solidFill>
              </a:rPr>
              <a:t>superkey</a:t>
            </a:r>
            <a:r>
              <a:rPr lang="en-US" sz="1600" dirty="0"/>
              <a:t>. If it is also </a:t>
            </a:r>
            <a:r>
              <a:rPr lang="en-US" sz="1600" i="1" dirty="0">
                <a:solidFill>
                  <a:srgbClr val="FF0000"/>
                </a:solidFill>
              </a:rPr>
              <a:t>minimal</a:t>
            </a:r>
            <a:r>
              <a:rPr lang="en-US" sz="1600" dirty="0"/>
              <a:t>, then it is a </a:t>
            </a:r>
            <a:r>
              <a:rPr lang="en-US" sz="1600" i="1" dirty="0">
                <a:solidFill>
                  <a:srgbClr val="FF3300"/>
                </a:solidFill>
              </a:rPr>
              <a:t>candidate key</a:t>
            </a:r>
            <a:r>
              <a:rPr lang="en-US" sz="1600" dirty="0"/>
              <a:t>. One candidate key is chosen to be the </a:t>
            </a:r>
            <a:r>
              <a:rPr lang="en-US" sz="1600" i="1" dirty="0">
                <a:solidFill>
                  <a:srgbClr val="FF0000"/>
                </a:solidFill>
              </a:rPr>
              <a:t>primary key</a:t>
            </a:r>
            <a:r>
              <a:rPr lang="en-US" sz="1600" dirty="0"/>
              <a:t> to id a tuple</a:t>
            </a:r>
          </a:p>
          <a:p>
            <a:pPr eaLnBrk="1" hangingPunct="1">
              <a:lnSpc>
                <a:spcPct val="80000"/>
              </a:lnSpc>
            </a:pPr>
            <a:endParaRPr lang="en-US" sz="1600" dirty="0"/>
          </a:p>
          <a:p>
            <a:pPr eaLnBrk="1" hangingPunct="1">
              <a:lnSpc>
                <a:spcPct val="80000"/>
              </a:lnSpc>
            </a:pPr>
            <a:r>
              <a:rPr lang="en-US" sz="1600" dirty="0"/>
              <a:t>A </a:t>
            </a:r>
            <a:r>
              <a:rPr lang="en-US" sz="1600" i="1" dirty="0">
                <a:solidFill>
                  <a:srgbClr val="FF3300"/>
                </a:solidFill>
              </a:rPr>
              <a:t>canonical cover</a:t>
            </a:r>
            <a:r>
              <a:rPr lang="en-US" sz="1600" i="1" dirty="0"/>
              <a:t> </a:t>
            </a:r>
            <a:r>
              <a:rPr lang="en-US" sz="1600" dirty="0"/>
              <a:t>of F is a </a:t>
            </a:r>
            <a:r>
              <a:rPr lang="en-US" sz="1600" i="1" dirty="0">
                <a:solidFill>
                  <a:srgbClr val="FF0000"/>
                </a:solidFill>
              </a:rPr>
              <a:t>minimal set</a:t>
            </a:r>
            <a:r>
              <a:rPr lang="en-US" sz="1600" dirty="0"/>
              <a:t> of functional dependencies equivalent to F, without any redundant dependencies or redundant attributes</a:t>
            </a:r>
            <a:endParaRPr lang="en-US" sz="1600" dirty="0">
              <a:sym typeface="Greek Symbol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4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49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49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949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949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9494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9494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94947">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949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B24ED57-F0A6-4630-A9B3-B7375E1246CE}" type="slidenum">
              <a:rPr lang="en-US" altLang="zh-TW" sz="1400">
                <a:solidFill>
                  <a:schemeClr val="accent2"/>
                </a:solidFill>
              </a:rPr>
              <a:pPr eaLnBrk="1" hangingPunct="1"/>
              <a:t>15</a:t>
            </a:fld>
            <a:endParaRPr lang="en-US" altLang="zh-TW" sz="1400" dirty="0">
              <a:solidFill>
                <a:schemeClr val="accent2"/>
              </a:solidFill>
            </a:endParaRPr>
          </a:p>
          <a:p>
            <a:pPr eaLnBrk="1" hangingPunct="1"/>
            <a:endParaRPr lang="en-US" altLang="zh-TW" sz="1400" dirty="0">
              <a:solidFill>
                <a:schemeClr val="accent2"/>
              </a:solidFill>
            </a:endParaRPr>
          </a:p>
        </p:txBody>
      </p:sp>
      <p:sp>
        <p:nvSpPr>
          <p:cNvPr id="13315" name="Rectangle 2"/>
          <p:cNvSpPr>
            <a:spLocks noGrp="1" noChangeArrowheads="1"/>
          </p:cNvSpPr>
          <p:nvPr>
            <p:ph type="title"/>
          </p:nvPr>
        </p:nvSpPr>
        <p:spPr/>
        <p:txBody>
          <a:bodyPr/>
          <a:lstStyle/>
          <a:p>
            <a:pPr eaLnBrk="1" hangingPunct="1"/>
            <a:r>
              <a:rPr lang="en-US"/>
              <a:t>Database Design</a:t>
            </a:r>
          </a:p>
        </p:txBody>
      </p:sp>
      <p:sp>
        <p:nvSpPr>
          <p:cNvPr id="13316" name="Rectangle 3"/>
          <p:cNvSpPr>
            <a:spLocks noGrp="1" noChangeArrowheads="1"/>
          </p:cNvSpPr>
          <p:nvPr>
            <p:ph type="body" idx="1"/>
          </p:nvPr>
        </p:nvSpPr>
        <p:spPr/>
        <p:txBody>
          <a:bodyPr/>
          <a:lstStyle/>
          <a:p>
            <a:pPr eaLnBrk="1" hangingPunct="1">
              <a:lnSpc>
                <a:spcPct val="80000"/>
              </a:lnSpc>
            </a:pPr>
            <a:r>
              <a:rPr lang="en-US" dirty="0"/>
              <a:t>Goal </a:t>
            </a:r>
          </a:p>
          <a:p>
            <a:pPr lvl="1" eaLnBrk="1" hangingPunct="1">
              <a:lnSpc>
                <a:spcPct val="80000"/>
              </a:lnSpc>
            </a:pPr>
            <a:r>
              <a:rPr lang="en-US" dirty="0"/>
              <a:t>remove redundancy &amp; preserve constraints</a:t>
            </a:r>
          </a:p>
          <a:p>
            <a:pPr eaLnBrk="1" hangingPunct="1">
              <a:lnSpc>
                <a:spcPct val="80000"/>
              </a:lnSpc>
            </a:pPr>
            <a:r>
              <a:rPr lang="en-US" dirty="0"/>
              <a:t>Major normal forms</a:t>
            </a:r>
          </a:p>
          <a:p>
            <a:pPr lvl="1" eaLnBrk="1" hangingPunct="1">
              <a:lnSpc>
                <a:spcPct val="80000"/>
              </a:lnSpc>
            </a:pPr>
            <a:r>
              <a:rPr lang="en-US" dirty="0">
                <a:solidFill>
                  <a:srgbClr val="FF0000"/>
                </a:solidFill>
              </a:rPr>
              <a:t>BCNF</a:t>
            </a:r>
            <a:r>
              <a:rPr lang="en-US" dirty="0"/>
              <a:t>: for every non-trivial FD without useless attributes  </a:t>
            </a:r>
            <a:r>
              <a:rPr lang="en-US" dirty="0">
                <a:sym typeface="Symbol" pitchFamily="18" charset="2"/>
              </a:rPr>
              <a:t>X</a:t>
            </a:r>
            <a:r>
              <a:rPr lang="en-US" dirty="0">
                <a:sym typeface="Greek Symbols" pitchFamily="18" charset="2"/>
              </a:rPr>
              <a:t> </a:t>
            </a:r>
            <a:r>
              <a:rPr lang="en-US" dirty="0">
                <a:sym typeface="Symbol" pitchFamily="18" charset="2"/>
              </a:rPr>
              <a:t></a:t>
            </a:r>
            <a:r>
              <a:rPr lang="en-US" dirty="0">
                <a:sym typeface="Monotype Sorts" charset="0"/>
              </a:rPr>
              <a:t> </a:t>
            </a:r>
            <a:r>
              <a:rPr lang="en-US" dirty="0">
                <a:sym typeface="Symbol" pitchFamily="18" charset="2"/>
              </a:rPr>
              <a:t>Y</a:t>
            </a:r>
            <a:r>
              <a:rPr lang="en-US" dirty="0">
                <a:sym typeface="Greek Symbols" pitchFamily="18" charset="2"/>
              </a:rPr>
              <a:t>, X</a:t>
            </a:r>
            <a:r>
              <a:rPr lang="en-US" dirty="0"/>
              <a:t> is a candidate key. </a:t>
            </a:r>
          </a:p>
          <a:p>
            <a:pPr lvl="1" eaLnBrk="1" hangingPunct="1">
              <a:lnSpc>
                <a:spcPct val="80000"/>
              </a:lnSpc>
            </a:pPr>
            <a:r>
              <a:rPr lang="en-US" dirty="0">
                <a:solidFill>
                  <a:srgbClr val="FF0000"/>
                </a:solidFill>
              </a:rPr>
              <a:t>3NF</a:t>
            </a:r>
            <a:r>
              <a:rPr lang="en-US" dirty="0"/>
              <a:t>: a table in BCNF also satisfies 3NF. In addition, 3NF allows FDs where every attribute in Y is prime</a:t>
            </a:r>
            <a:r>
              <a:rPr lang="en-US" dirty="0">
                <a:sym typeface="Greek Symbols" pitchFamily="18" charset="2"/>
              </a:rPr>
              <a:t>.</a:t>
            </a:r>
          </a:p>
          <a:p>
            <a:pPr lvl="1" eaLnBrk="1" hangingPunct="1">
              <a:lnSpc>
                <a:spcPct val="80000"/>
              </a:lnSpc>
            </a:pPr>
            <a:r>
              <a:rPr lang="en-US" dirty="0">
                <a:solidFill>
                  <a:srgbClr val="FF0000"/>
                </a:solidFill>
                <a:sym typeface="Greek Symbols" pitchFamily="18" charset="2"/>
              </a:rPr>
              <a:t>2NF</a:t>
            </a:r>
            <a:r>
              <a:rPr lang="en-US" dirty="0">
                <a:sym typeface="Greek Symbols" pitchFamily="18" charset="2"/>
              </a:rPr>
              <a:t>:</a:t>
            </a:r>
            <a:r>
              <a:rPr lang="en-US" dirty="0"/>
              <a:t> a table in 3NF also satisfies 2NF. In addition, 2NF allows FDs where X is not a proper subset of a candidate key</a:t>
            </a:r>
            <a:r>
              <a:rPr lang="en-US" dirty="0">
                <a:sym typeface="Greek Symbols" pitchFamily="18" charset="2"/>
              </a:rPr>
              <a:t>.</a:t>
            </a:r>
          </a:p>
          <a:p>
            <a:pPr lvl="1" eaLnBrk="1" hangingPunct="1">
              <a:lnSpc>
                <a:spcPct val="80000"/>
              </a:lnSpc>
            </a:pPr>
            <a:r>
              <a:rPr lang="en-US" dirty="0">
                <a:solidFill>
                  <a:srgbClr val="FF0000"/>
                </a:solidFill>
                <a:sym typeface="Greek Symbols" pitchFamily="18" charset="2"/>
              </a:rPr>
              <a:t>1NF</a:t>
            </a:r>
            <a:r>
              <a:rPr lang="en-US" dirty="0">
                <a:sym typeface="Greek Symbols" pitchFamily="18" charset="2"/>
              </a:rPr>
              <a:t>: every relational table is 1NF because all attribute values are atomic.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278EBD4-D8BF-44C5-ACC0-0EDFEDA1C05D}" type="slidenum">
              <a:rPr lang="en-US" altLang="zh-TW" sz="1400">
                <a:solidFill>
                  <a:schemeClr val="accent2"/>
                </a:solidFill>
              </a:rPr>
              <a:pPr eaLnBrk="1" hangingPunct="1"/>
              <a:t>16</a:t>
            </a:fld>
            <a:endParaRPr lang="en-US" altLang="zh-TW" sz="1400">
              <a:solidFill>
                <a:schemeClr val="accent2"/>
              </a:solidFill>
            </a:endParaRPr>
          </a:p>
          <a:p>
            <a:pPr eaLnBrk="1" hangingPunct="1"/>
            <a:endParaRPr lang="en-US" altLang="zh-TW" sz="1400">
              <a:solidFill>
                <a:schemeClr val="accent2"/>
              </a:solidFill>
            </a:endParaRPr>
          </a:p>
        </p:txBody>
      </p:sp>
      <p:sp>
        <p:nvSpPr>
          <p:cNvPr id="15363" name="Rectangle 2"/>
          <p:cNvSpPr>
            <a:spLocks noGrp="1" noChangeArrowheads="1"/>
          </p:cNvSpPr>
          <p:nvPr>
            <p:ph type="title"/>
          </p:nvPr>
        </p:nvSpPr>
        <p:spPr>
          <a:xfrm>
            <a:off x="762000" y="381000"/>
            <a:ext cx="7772400" cy="762000"/>
          </a:xfrm>
        </p:spPr>
        <p:txBody>
          <a:bodyPr/>
          <a:lstStyle/>
          <a:p>
            <a:pPr eaLnBrk="1" hangingPunct="1"/>
            <a:r>
              <a:rPr lang="en-US"/>
              <a:t>3NF Decomposition Algorithm</a:t>
            </a:r>
          </a:p>
        </p:txBody>
      </p:sp>
      <p:sp>
        <p:nvSpPr>
          <p:cNvPr id="15364" name="Rectangle 3"/>
          <p:cNvSpPr>
            <a:spLocks noGrp="1" noChangeArrowheads="1"/>
          </p:cNvSpPr>
          <p:nvPr>
            <p:ph type="body" idx="1"/>
          </p:nvPr>
        </p:nvSpPr>
        <p:spPr>
          <a:xfrm>
            <a:off x="685800" y="1266825"/>
            <a:ext cx="8088313" cy="2924175"/>
          </a:xfrm>
        </p:spPr>
        <p:txBody>
          <a:bodyPr/>
          <a:lstStyle/>
          <a:p>
            <a:pPr eaLnBrk="1" hangingPunct="1">
              <a:lnSpc>
                <a:spcPct val="90000"/>
              </a:lnSpc>
              <a:buFontTx/>
              <a:buNone/>
              <a:tabLst>
                <a:tab pos="461963" algn="l"/>
                <a:tab pos="1027113" algn="l"/>
                <a:tab pos="1309688" algn="l"/>
                <a:tab pos="1711325" algn="l"/>
              </a:tabLst>
            </a:pPr>
            <a:r>
              <a:rPr lang="en-US" dirty="0"/>
              <a:t>Let F</a:t>
            </a:r>
            <a:r>
              <a:rPr lang="en-US" baseline="-25000" dirty="0"/>
              <a:t>c</a:t>
            </a:r>
            <a:r>
              <a:rPr lang="en-US" dirty="0"/>
              <a:t> be a </a:t>
            </a:r>
            <a:r>
              <a:rPr lang="en-US" dirty="0">
                <a:solidFill>
                  <a:schemeClr val="tx2"/>
                </a:solidFill>
              </a:rPr>
              <a:t>canonical cover</a:t>
            </a:r>
            <a:r>
              <a:rPr lang="en-US" dirty="0"/>
              <a:t> for F</a:t>
            </a:r>
          </a:p>
          <a:p>
            <a:pPr eaLnBrk="1" hangingPunct="1">
              <a:lnSpc>
                <a:spcPct val="90000"/>
              </a:lnSpc>
              <a:buFontTx/>
              <a:buNone/>
              <a:tabLst>
                <a:tab pos="461963" algn="l"/>
                <a:tab pos="1027113" algn="l"/>
                <a:tab pos="1309688" algn="l"/>
                <a:tab pos="1711325" algn="l"/>
              </a:tabLst>
            </a:pPr>
            <a:r>
              <a:rPr lang="en-US" b="1" dirty="0"/>
              <a:t>for each </a:t>
            </a:r>
            <a:r>
              <a:rPr lang="en-US" dirty="0">
                <a:sym typeface="Symbol" pitchFamily="18" charset="2"/>
              </a:rPr>
              <a:t>X</a:t>
            </a:r>
            <a:r>
              <a:rPr lang="en-US" dirty="0">
                <a:sym typeface="Greek Symbols" pitchFamily="18" charset="2"/>
              </a:rPr>
              <a:t> </a:t>
            </a:r>
            <a:r>
              <a:rPr lang="en-US" dirty="0">
                <a:sym typeface="Symbol" pitchFamily="18" charset="2"/>
              </a:rPr>
              <a:t></a:t>
            </a:r>
            <a:r>
              <a:rPr lang="en-US" dirty="0">
                <a:sym typeface="Monotype Sorts" charset="0"/>
              </a:rPr>
              <a:t> </a:t>
            </a:r>
            <a:r>
              <a:rPr lang="en-US" dirty="0">
                <a:sym typeface="Symbol" pitchFamily="18" charset="2"/>
              </a:rPr>
              <a:t>Y</a:t>
            </a:r>
            <a:r>
              <a:rPr lang="en-US" dirty="0">
                <a:sym typeface="Greek Symbols" pitchFamily="18" charset="2"/>
              </a:rPr>
              <a:t> in canonical cover F</a:t>
            </a:r>
            <a:r>
              <a:rPr lang="en-US" baseline="-25000" dirty="0">
                <a:sym typeface="Greek Symbols" pitchFamily="18" charset="2"/>
              </a:rPr>
              <a:t>c</a:t>
            </a:r>
            <a:r>
              <a:rPr lang="en-US" dirty="0">
                <a:sym typeface="Greek Symbols" pitchFamily="18" charset="2"/>
              </a:rPr>
              <a:t> </a:t>
            </a:r>
          </a:p>
          <a:p>
            <a:pPr eaLnBrk="1" hangingPunct="1">
              <a:lnSpc>
                <a:spcPct val="90000"/>
              </a:lnSpc>
              <a:buFontTx/>
              <a:buNone/>
              <a:tabLst>
                <a:tab pos="461963" algn="l"/>
                <a:tab pos="1027113" algn="l"/>
                <a:tab pos="1309688" algn="l"/>
                <a:tab pos="1711325" algn="l"/>
              </a:tabLst>
            </a:pPr>
            <a:r>
              <a:rPr lang="en-US" dirty="0">
                <a:sym typeface="Greek Symbols" pitchFamily="18" charset="2"/>
              </a:rPr>
              <a:t>				create (X,Y)					</a:t>
            </a:r>
          </a:p>
          <a:p>
            <a:pPr eaLnBrk="1" hangingPunct="1">
              <a:lnSpc>
                <a:spcPct val="90000"/>
              </a:lnSpc>
              <a:buFontTx/>
              <a:buNone/>
              <a:tabLst>
                <a:tab pos="461963" algn="l"/>
                <a:tab pos="1027113" algn="l"/>
                <a:tab pos="1309688" algn="l"/>
                <a:tab pos="1711325" algn="l"/>
              </a:tabLst>
            </a:pPr>
            <a:r>
              <a:rPr lang="en-US" b="1" dirty="0">
                <a:sym typeface="Greek Symbols" pitchFamily="18" charset="2"/>
              </a:rPr>
              <a:t>if</a:t>
            </a:r>
            <a:r>
              <a:rPr lang="en-US" dirty="0">
                <a:sym typeface="Greek Symbols" pitchFamily="18" charset="2"/>
              </a:rPr>
              <a:t> none of the created tables</a:t>
            </a:r>
            <a:r>
              <a:rPr lang="en-US" dirty="0">
                <a:sym typeface="Symbol" pitchFamily="18" charset="2"/>
              </a:rPr>
              <a:t> contains a candidate key</a:t>
            </a:r>
          </a:p>
          <a:p>
            <a:pPr eaLnBrk="1" hangingPunct="1">
              <a:lnSpc>
                <a:spcPct val="90000"/>
              </a:lnSpc>
              <a:buFontTx/>
              <a:buNone/>
              <a:tabLst>
                <a:tab pos="461963" algn="l"/>
                <a:tab pos="1027113" algn="l"/>
                <a:tab pos="1309688" algn="l"/>
                <a:tab pos="1711325" algn="l"/>
              </a:tabLst>
            </a:pPr>
            <a:r>
              <a:rPr lang="en-US" dirty="0">
                <a:sym typeface="Symbol" pitchFamily="18" charset="2"/>
              </a:rPr>
              <a:t>				</a:t>
            </a:r>
            <a:r>
              <a:rPr lang="en-US" dirty="0">
                <a:sym typeface="Greek Symbols" pitchFamily="18" charset="2"/>
              </a:rPr>
              <a:t>create a table with</a:t>
            </a:r>
            <a:r>
              <a:rPr lang="en-US" dirty="0">
                <a:sym typeface="Symbol" pitchFamily="18" charset="2"/>
              </a:rPr>
              <a:t> any candidate key for R;</a:t>
            </a:r>
          </a:p>
        </p:txBody>
      </p:sp>
      <p:sp>
        <p:nvSpPr>
          <p:cNvPr id="601092" name="Text Box 4"/>
          <p:cNvSpPr txBox="1">
            <a:spLocks noChangeArrowheads="1"/>
          </p:cNvSpPr>
          <p:nvPr/>
        </p:nvSpPr>
        <p:spPr bwMode="auto">
          <a:xfrm>
            <a:off x="609600" y="4724400"/>
            <a:ext cx="76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kumimoji="0" lang="en-US" dirty="0">
                <a:latin typeface="Arial" charset="0"/>
                <a:sym typeface="Greek Symbols" pitchFamily="18" charset="2"/>
              </a:rPr>
              <a:t>The final tables are in 3NF.  The decomposition from the algorithm is both </a:t>
            </a:r>
            <a:r>
              <a:rPr kumimoji="0" lang="en-US" dirty="0">
                <a:solidFill>
                  <a:srgbClr val="FF3300"/>
                </a:solidFill>
                <a:latin typeface="Arial" charset="0"/>
                <a:sym typeface="Greek Symbols" pitchFamily="18" charset="2"/>
              </a:rPr>
              <a:t>lossless-join </a:t>
            </a:r>
            <a:r>
              <a:rPr kumimoji="0" lang="en-US" dirty="0">
                <a:latin typeface="Arial" charset="0"/>
                <a:sym typeface="Greek Symbols" pitchFamily="18" charset="2"/>
              </a:rPr>
              <a:t>and </a:t>
            </a:r>
            <a:r>
              <a:rPr kumimoji="0" lang="en-US" dirty="0">
                <a:solidFill>
                  <a:srgbClr val="FF3300"/>
                </a:solidFill>
                <a:latin typeface="Arial" charset="0"/>
                <a:sym typeface="Greek Symbols" pitchFamily="18" charset="2"/>
              </a:rPr>
              <a:t>dependency-preserving, </a:t>
            </a:r>
            <a:r>
              <a:rPr kumimoji="0" lang="en-US" dirty="0">
                <a:latin typeface="Arial" charset="0"/>
                <a:sym typeface="Greek Symbols" pitchFamily="18" charset="2"/>
              </a:rPr>
              <a:t>but the tables may have</a:t>
            </a:r>
            <a:r>
              <a:rPr kumimoji="0" lang="en-US" dirty="0">
                <a:solidFill>
                  <a:srgbClr val="FF3300"/>
                </a:solidFill>
                <a:latin typeface="Arial" charset="0"/>
                <a:sym typeface="Greek Symbols" pitchFamily="18" charset="2"/>
              </a:rPr>
              <a:t> redundancy.</a:t>
            </a:r>
            <a:endParaRPr kumimoji="0"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1092"/>
                                        </p:tgtEl>
                                        <p:attrNameLst>
                                          <p:attrName>style.visibility</p:attrName>
                                        </p:attrNameLst>
                                      </p:cBhvr>
                                      <p:to>
                                        <p:strVal val="visible"/>
                                      </p:to>
                                    </p:set>
                                    <p:animEffect transition="in" filter="box(in)">
                                      <p:cBhvr>
                                        <p:cTn id="7" dur="500"/>
                                        <p:tgtEl>
                                          <p:spTgt spid="601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03E06D60-7088-45DF-8059-5BE7C9242430}" type="slidenum">
              <a:rPr lang="en-US" altLang="zh-TW" sz="1400">
                <a:solidFill>
                  <a:schemeClr val="accent2"/>
                </a:solidFill>
              </a:rPr>
              <a:pPr eaLnBrk="1" hangingPunct="1"/>
              <a:t>17</a:t>
            </a:fld>
            <a:endParaRPr lang="en-US" altLang="zh-TW" sz="1400" dirty="0">
              <a:solidFill>
                <a:schemeClr val="accent2"/>
              </a:solidFill>
            </a:endParaRPr>
          </a:p>
          <a:p>
            <a:pPr eaLnBrk="1" hangingPunct="1"/>
            <a:endParaRPr lang="en-US" altLang="zh-TW" sz="1400" dirty="0">
              <a:solidFill>
                <a:schemeClr val="accent2"/>
              </a:solidFill>
            </a:endParaRPr>
          </a:p>
        </p:txBody>
      </p:sp>
      <p:sp>
        <p:nvSpPr>
          <p:cNvPr id="14339" name="Rectangle 2"/>
          <p:cNvSpPr>
            <a:spLocks noGrp="1" noChangeArrowheads="1"/>
          </p:cNvSpPr>
          <p:nvPr>
            <p:ph type="title"/>
          </p:nvPr>
        </p:nvSpPr>
        <p:spPr/>
        <p:txBody>
          <a:bodyPr/>
          <a:lstStyle/>
          <a:p>
            <a:pPr eaLnBrk="1" hangingPunct="1"/>
            <a:r>
              <a:rPr lang="en-US"/>
              <a:t>BCNF Decomposition Algorithm</a:t>
            </a:r>
          </a:p>
        </p:txBody>
      </p:sp>
      <p:sp>
        <p:nvSpPr>
          <p:cNvPr id="14340" name="Rectangle 3"/>
          <p:cNvSpPr>
            <a:spLocks noGrp="1" noChangeArrowheads="1"/>
          </p:cNvSpPr>
          <p:nvPr>
            <p:ph type="body" idx="1"/>
          </p:nvPr>
        </p:nvSpPr>
        <p:spPr/>
        <p:txBody>
          <a:bodyPr/>
          <a:lstStyle/>
          <a:p>
            <a:pPr eaLnBrk="1" hangingPunct="1">
              <a:buFontTx/>
              <a:buNone/>
            </a:pPr>
            <a:r>
              <a:rPr lang="en-US" dirty="0">
                <a:solidFill>
                  <a:schemeClr val="tx2"/>
                </a:solidFill>
                <a:sym typeface="Greek Symbols" pitchFamily="18" charset="2"/>
              </a:rPr>
              <a:t>Compute F</a:t>
            </a:r>
            <a:r>
              <a:rPr lang="en-US" baseline="30000" dirty="0">
                <a:solidFill>
                  <a:schemeClr val="tx2"/>
                </a:solidFill>
                <a:sym typeface="Greek Symbols" pitchFamily="18" charset="2"/>
              </a:rPr>
              <a:t>+</a:t>
            </a:r>
            <a:r>
              <a:rPr lang="en-US" dirty="0">
                <a:solidFill>
                  <a:schemeClr val="tx2"/>
                </a:solidFill>
                <a:sym typeface="Greek Symbols" pitchFamily="18" charset="2"/>
              </a:rPr>
              <a:t>;</a:t>
            </a:r>
          </a:p>
          <a:p>
            <a:pPr eaLnBrk="1" hangingPunct="1">
              <a:buFontTx/>
              <a:buNone/>
            </a:pPr>
            <a:r>
              <a:rPr lang="en-US" dirty="0">
                <a:solidFill>
                  <a:schemeClr val="tx2"/>
                </a:solidFill>
                <a:sym typeface="Greek Symbols" pitchFamily="18" charset="2"/>
              </a:rPr>
              <a:t>Result = {R}; </a:t>
            </a:r>
          </a:p>
          <a:p>
            <a:pPr eaLnBrk="1" hangingPunct="1">
              <a:buFontTx/>
              <a:buNone/>
            </a:pPr>
            <a:r>
              <a:rPr lang="en-US" dirty="0">
                <a:solidFill>
                  <a:schemeClr val="tx2"/>
                </a:solidFill>
                <a:sym typeface="Greek Symbols" pitchFamily="18" charset="2"/>
              </a:rPr>
              <a:t>While (any </a:t>
            </a:r>
            <a:r>
              <a:rPr lang="en-US" dirty="0">
                <a:solidFill>
                  <a:schemeClr val="tx2"/>
                </a:solidFill>
                <a:sym typeface="Symbol" pitchFamily="18" charset="2"/>
              </a:rPr>
              <a:t>XY in </a:t>
            </a:r>
            <a:r>
              <a:rPr lang="en-US" dirty="0">
                <a:solidFill>
                  <a:schemeClr val="tx2"/>
                </a:solidFill>
                <a:sym typeface="Greek Symbols" pitchFamily="18" charset="2"/>
              </a:rPr>
              <a:t>F</a:t>
            </a:r>
            <a:r>
              <a:rPr lang="en-US" baseline="30000" dirty="0">
                <a:solidFill>
                  <a:schemeClr val="tx2"/>
                </a:solidFill>
                <a:sym typeface="Greek Symbols" pitchFamily="18" charset="2"/>
              </a:rPr>
              <a:t>+ </a:t>
            </a:r>
            <a:r>
              <a:rPr lang="en-US" dirty="0">
                <a:solidFill>
                  <a:schemeClr val="tx2"/>
                </a:solidFill>
                <a:sym typeface="Symbol" pitchFamily="18" charset="2"/>
              </a:rPr>
              <a:t>on a schema </a:t>
            </a:r>
            <a:r>
              <a:rPr lang="en-US" dirty="0" err="1">
                <a:solidFill>
                  <a:schemeClr val="tx2"/>
                </a:solidFill>
                <a:sym typeface="Symbol" pitchFamily="18" charset="2"/>
              </a:rPr>
              <a:t>R</a:t>
            </a:r>
            <a:r>
              <a:rPr lang="en-US" baseline="-25000" dirty="0" err="1">
                <a:solidFill>
                  <a:schemeClr val="tx2"/>
                </a:solidFill>
                <a:sym typeface="Symbol" pitchFamily="18" charset="2"/>
              </a:rPr>
              <a:t>i</a:t>
            </a:r>
            <a:r>
              <a:rPr lang="en-US" baseline="-25000" dirty="0">
                <a:solidFill>
                  <a:schemeClr val="tx2"/>
                </a:solidFill>
                <a:sym typeface="Symbol" pitchFamily="18" charset="2"/>
              </a:rPr>
              <a:t> </a:t>
            </a:r>
            <a:r>
              <a:rPr lang="en-US" dirty="0">
                <a:solidFill>
                  <a:schemeClr val="tx2"/>
                </a:solidFill>
                <a:sym typeface="Symbol" pitchFamily="18" charset="2"/>
              </a:rPr>
              <a:t>in Result violates BCNF) {</a:t>
            </a:r>
          </a:p>
          <a:p>
            <a:pPr eaLnBrk="1" hangingPunct="1">
              <a:buFontTx/>
              <a:buNone/>
            </a:pPr>
            <a:r>
              <a:rPr lang="en-US" dirty="0">
                <a:solidFill>
                  <a:schemeClr val="tx2"/>
                </a:solidFill>
                <a:sym typeface="Symbol" pitchFamily="18" charset="2"/>
              </a:rPr>
              <a:t>   Create a new table (X</a:t>
            </a:r>
            <a:r>
              <a:rPr lang="en-US" dirty="0">
                <a:solidFill>
                  <a:schemeClr val="tx2"/>
                </a:solidFill>
                <a:sym typeface="Greek Symbols" pitchFamily="18" charset="2"/>
              </a:rPr>
              <a:t>,</a:t>
            </a:r>
            <a:r>
              <a:rPr lang="en-US" dirty="0">
                <a:solidFill>
                  <a:schemeClr val="tx2"/>
                </a:solidFill>
                <a:sym typeface="Symbol" pitchFamily="18" charset="2"/>
              </a:rPr>
              <a:t>Y</a:t>
            </a:r>
            <a:r>
              <a:rPr lang="en-US" dirty="0">
                <a:solidFill>
                  <a:schemeClr val="tx2"/>
                </a:solidFill>
                <a:sym typeface="Greek Symbols" pitchFamily="18" charset="2"/>
              </a:rPr>
              <a:t>);</a:t>
            </a:r>
            <a:r>
              <a:rPr lang="en-US" dirty="0">
                <a:solidFill>
                  <a:schemeClr val="tx2"/>
                </a:solidFill>
                <a:sym typeface="Symbol" pitchFamily="18" charset="2"/>
              </a:rPr>
              <a:t> </a:t>
            </a:r>
          </a:p>
          <a:p>
            <a:pPr eaLnBrk="1" hangingPunct="1">
              <a:buFontTx/>
              <a:buNone/>
            </a:pPr>
            <a:r>
              <a:rPr lang="en-US" dirty="0">
                <a:solidFill>
                  <a:schemeClr val="tx2"/>
                </a:solidFill>
                <a:sym typeface="Symbol" pitchFamily="18" charset="2"/>
              </a:rPr>
              <a:t>	Result = (Result-{</a:t>
            </a:r>
            <a:r>
              <a:rPr lang="en-US" dirty="0" err="1">
                <a:solidFill>
                  <a:schemeClr val="tx2"/>
                </a:solidFill>
                <a:sym typeface="Symbol" pitchFamily="18" charset="2"/>
              </a:rPr>
              <a:t>R</a:t>
            </a:r>
            <a:r>
              <a:rPr lang="en-US" baseline="-25000" dirty="0" err="1">
                <a:solidFill>
                  <a:schemeClr val="tx2"/>
                </a:solidFill>
                <a:sym typeface="Symbol" pitchFamily="18" charset="2"/>
              </a:rPr>
              <a:t>i</a:t>
            </a:r>
            <a:r>
              <a:rPr lang="en-US" dirty="0">
                <a:solidFill>
                  <a:schemeClr val="tx2"/>
                </a:solidFill>
                <a:sym typeface="Symbol" pitchFamily="18" charset="2"/>
              </a:rPr>
              <a:t>}) U {(</a:t>
            </a:r>
            <a:r>
              <a:rPr lang="en-US" dirty="0" err="1">
                <a:solidFill>
                  <a:schemeClr val="tx2"/>
                </a:solidFill>
                <a:sym typeface="Symbol" pitchFamily="18" charset="2"/>
              </a:rPr>
              <a:t>R</a:t>
            </a:r>
            <a:r>
              <a:rPr lang="en-US" baseline="-25000" dirty="0" err="1">
                <a:solidFill>
                  <a:schemeClr val="tx2"/>
                </a:solidFill>
                <a:sym typeface="Symbol" pitchFamily="18" charset="2"/>
              </a:rPr>
              <a:t>i</a:t>
            </a:r>
            <a:r>
              <a:rPr lang="en-US" dirty="0">
                <a:solidFill>
                  <a:schemeClr val="tx2"/>
                </a:solidFill>
                <a:sym typeface="Symbol" pitchFamily="18" charset="2"/>
              </a:rPr>
              <a:t> - Y)} U {(X</a:t>
            </a:r>
            <a:r>
              <a:rPr lang="en-US" dirty="0">
                <a:solidFill>
                  <a:schemeClr val="tx2"/>
                </a:solidFill>
                <a:sym typeface="Greek Symbols" pitchFamily="18" charset="2"/>
              </a:rPr>
              <a:t>,</a:t>
            </a:r>
            <a:r>
              <a:rPr lang="en-US" dirty="0">
                <a:solidFill>
                  <a:schemeClr val="tx2"/>
                </a:solidFill>
                <a:sym typeface="Symbol" pitchFamily="18" charset="2"/>
              </a:rPr>
              <a:t>Y</a:t>
            </a:r>
            <a:r>
              <a:rPr lang="en-US" dirty="0">
                <a:solidFill>
                  <a:schemeClr val="tx2"/>
                </a:solidFill>
                <a:sym typeface="Greek Symbols" pitchFamily="18" charset="2"/>
              </a:rPr>
              <a:t>)};</a:t>
            </a:r>
          </a:p>
          <a:p>
            <a:pPr eaLnBrk="1" hangingPunct="1">
              <a:buFontTx/>
              <a:buNone/>
            </a:pPr>
            <a:r>
              <a:rPr lang="en-US" dirty="0">
                <a:solidFill>
                  <a:schemeClr val="tx2"/>
                </a:solidFill>
                <a:sym typeface="Greek Symbols" pitchFamily="18" charset="2"/>
              </a:rPr>
              <a:t>}</a:t>
            </a:r>
            <a:r>
              <a:rPr lang="en-US" dirty="0">
                <a:solidFill>
                  <a:schemeClr val="tx2"/>
                </a:solidFill>
                <a:sym typeface="Symbol" pitchFamily="18" charset="2"/>
              </a:rPr>
              <a:t>  </a:t>
            </a:r>
            <a:r>
              <a:rPr lang="en-US" dirty="0">
                <a:sym typeface="Greek Symbols" pitchFamily="18" charset="2"/>
              </a:rPr>
              <a:t> </a:t>
            </a:r>
          </a:p>
        </p:txBody>
      </p:sp>
      <p:sp>
        <p:nvSpPr>
          <p:cNvPr id="599044" name="Text Box 4"/>
          <p:cNvSpPr txBox="1">
            <a:spLocks noChangeArrowheads="1"/>
          </p:cNvSpPr>
          <p:nvPr/>
        </p:nvSpPr>
        <p:spPr bwMode="auto">
          <a:xfrm>
            <a:off x="685800" y="5029200"/>
            <a:ext cx="769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r>
              <a:rPr kumimoji="0" lang="en-US" dirty="0">
                <a:latin typeface="Arial" charset="0"/>
                <a:sym typeface="Greek Symbols" pitchFamily="18" charset="2"/>
              </a:rPr>
              <a:t>The final tables are in BCNF, which do not have </a:t>
            </a:r>
            <a:r>
              <a:rPr kumimoji="0" lang="en-US" dirty="0">
                <a:solidFill>
                  <a:srgbClr val="FF3300"/>
                </a:solidFill>
                <a:latin typeface="Arial" charset="0"/>
                <a:sym typeface="Greek Symbols" pitchFamily="18" charset="2"/>
              </a:rPr>
              <a:t>redundancy</a:t>
            </a:r>
            <a:r>
              <a:rPr kumimoji="0" lang="en-US" dirty="0">
                <a:latin typeface="Arial" charset="0"/>
                <a:sym typeface="Greek Symbols" pitchFamily="18" charset="2"/>
              </a:rPr>
              <a:t>.  The decomposition from the algorithm is </a:t>
            </a:r>
            <a:r>
              <a:rPr kumimoji="0" lang="en-US">
                <a:solidFill>
                  <a:srgbClr val="FF3300"/>
                </a:solidFill>
                <a:latin typeface="Arial" charset="0"/>
                <a:sym typeface="Greek Symbols" pitchFamily="18" charset="2"/>
              </a:rPr>
              <a:t>lossless-join,</a:t>
            </a:r>
            <a:r>
              <a:rPr kumimoji="0" lang="en-US">
                <a:latin typeface="Arial" charset="0"/>
                <a:sym typeface="Greek Symbols" pitchFamily="18" charset="2"/>
              </a:rPr>
              <a:t> </a:t>
            </a:r>
            <a:r>
              <a:rPr kumimoji="0" lang="en-US" dirty="0">
                <a:latin typeface="Arial" charset="0"/>
                <a:sym typeface="Greek Symbols" pitchFamily="18" charset="2"/>
              </a:rPr>
              <a:t>but may </a:t>
            </a:r>
            <a:r>
              <a:rPr kumimoji="0" lang="en-US" dirty="0">
                <a:solidFill>
                  <a:srgbClr val="FF3300"/>
                </a:solidFill>
                <a:latin typeface="Arial" charset="0"/>
                <a:sym typeface="Greek Symbols" pitchFamily="18" charset="2"/>
              </a:rPr>
              <a:t>not</a:t>
            </a:r>
            <a:r>
              <a:rPr kumimoji="0" lang="en-US" dirty="0">
                <a:latin typeface="Arial" charset="0"/>
                <a:sym typeface="Greek Symbols" pitchFamily="18" charset="2"/>
              </a:rPr>
              <a:t> </a:t>
            </a:r>
            <a:r>
              <a:rPr kumimoji="0" lang="en-US" dirty="0">
                <a:solidFill>
                  <a:srgbClr val="FF3300"/>
                </a:solidFill>
                <a:latin typeface="Arial" charset="0"/>
                <a:sym typeface="Greek Symbols" pitchFamily="18" charset="2"/>
              </a:rPr>
              <a:t>preserve</a:t>
            </a:r>
            <a:r>
              <a:rPr kumimoji="0" lang="en-US" dirty="0">
                <a:latin typeface="Arial" charset="0"/>
                <a:sym typeface="Greek Symbols" pitchFamily="18" charset="2"/>
              </a:rPr>
              <a:t> </a:t>
            </a:r>
            <a:r>
              <a:rPr kumimoji="0" lang="en-US" dirty="0">
                <a:solidFill>
                  <a:srgbClr val="FF3300"/>
                </a:solidFill>
                <a:latin typeface="Arial" charset="0"/>
                <a:sym typeface="Greek Symbols" pitchFamily="18" charset="2"/>
              </a:rPr>
              <a:t>FDs.</a:t>
            </a:r>
            <a:endParaRPr kumimoji="0" lang="en-US"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9044"/>
                                        </p:tgtEl>
                                        <p:attrNameLst>
                                          <p:attrName>style.visibility</p:attrName>
                                        </p:attrNameLst>
                                      </p:cBhvr>
                                      <p:to>
                                        <p:strVal val="visible"/>
                                      </p:to>
                                    </p:set>
                                    <p:animEffect transition="in" filter="box(in)">
                                      <p:cBhvr>
                                        <p:cTn id="7" dur="500"/>
                                        <p:tgtEl>
                                          <p:spTgt spid="599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2278EBD4-D8BF-44C5-ACC0-0EDFEDA1C05D}" type="slidenum">
              <a:rPr lang="en-US" altLang="zh-TW" sz="1400">
                <a:solidFill>
                  <a:schemeClr val="accent2"/>
                </a:solidFill>
              </a:rPr>
              <a:pPr eaLnBrk="1" hangingPunct="1"/>
              <a:t>18</a:t>
            </a:fld>
            <a:endParaRPr lang="en-US" altLang="zh-TW" sz="1400">
              <a:solidFill>
                <a:schemeClr val="accent2"/>
              </a:solidFill>
            </a:endParaRPr>
          </a:p>
          <a:p>
            <a:pPr eaLnBrk="1" hangingPunct="1"/>
            <a:endParaRPr lang="en-US" altLang="zh-TW" sz="1400">
              <a:solidFill>
                <a:schemeClr val="accent2"/>
              </a:solidFill>
            </a:endParaRPr>
          </a:p>
        </p:txBody>
      </p:sp>
      <p:sp>
        <p:nvSpPr>
          <p:cNvPr id="15363" name="Rectangle 2"/>
          <p:cNvSpPr>
            <a:spLocks noGrp="1" noChangeArrowheads="1"/>
          </p:cNvSpPr>
          <p:nvPr>
            <p:ph type="title"/>
          </p:nvPr>
        </p:nvSpPr>
        <p:spPr>
          <a:xfrm>
            <a:off x="762000" y="381000"/>
            <a:ext cx="7772400" cy="762000"/>
          </a:xfrm>
        </p:spPr>
        <p:txBody>
          <a:bodyPr/>
          <a:lstStyle/>
          <a:p>
            <a:pPr eaLnBrk="1" hangingPunct="1"/>
            <a:r>
              <a:rPr lang="en-US" dirty="0"/>
              <a:t>That’s all, folks!</a:t>
            </a:r>
          </a:p>
        </p:txBody>
      </p:sp>
      <p:pic>
        <p:nvPicPr>
          <p:cNvPr id="7" name="Picture 6" descr="C:\Documents and Settings\scclass.CSZ712\Local Settings\Temporary Internet Files\Content.IE5\MN9W7TSS\MP91022098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123" y="1371600"/>
            <a:ext cx="3305894" cy="4953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相關圖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76400"/>
            <a:ext cx="4191000"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75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7F2AFF18-38E1-4C53-9CEA-6B5351CAC7CF}" type="slidenum">
              <a:rPr lang="en-US" altLang="zh-TW" sz="1400">
                <a:solidFill>
                  <a:schemeClr val="accent2"/>
                </a:solidFill>
              </a:rPr>
              <a:pPr eaLnBrk="1" hangingPunct="1"/>
              <a:t>2</a:t>
            </a:fld>
            <a:endParaRPr lang="en-US" altLang="zh-TW" sz="1400">
              <a:solidFill>
                <a:schemeClr val="accent2"/>
              </a:solidFill>
            </a:endParaRPr>
          </a:p>
          <a:p>
            <a:pPr eaLnBrk="1" hangingPunct="1"/>
            <a:endParaRPr lang="en-US" altLang="zh-TW" sz="1400">
              <a:solidFill>
                <a:schemeClr val="accent2"/>
              </a:solidFill>
            </a:endParaRPr>
          </a:p>
        </p:txBody>
      </p:sp>
      <p:sp>
        <p:nvSpPr>
          <p:cNvPr id="3075" name="Rectangle 2"/>
          <p:cNvSpPr>
            <a:spLocks noGrp="1" noChangeArrowheads="1"/>
          </p:cNvSpPr>
          <p:nvPr>
            <p:ph type="title"/>
          </p:nvPr>
        </p:nvSpPr>
        <p:spPr/>
        <p:txBody>
          <a:bodyPr/>
          <a:lstStyle/>
          <a:p>
            <a:pPr eaLnBrk="1" hangingPunct="1"/>
            <a:r>
              <a:rPr lang="en-US" dirty="0"/>
              <a:t>Main Topics at Logical Data Level</a:t>
            </a:r>
          </a:p>
        </p:txBody>
      </p:sp>
      <p:sp>
        <p:nvSpPr>
          <p:cNvPr id="3076" name="Rectangle 3"/>
          <p:cNvSpPr>
            <a:spLocks noGrp="1" noChangeArrowheads="1"/>
          </p:cNvSpPr>
          <p:nvPr>
            <p:ph type="body" idx="1"/>
          </p:nvPr>
        </p:nvSpPr>
        <p:spPr>
          <a:xfrm>
            <a:off x="685800" y="2514600"/>
            <a:ext cx="3762998" cy="3810000"/>
          </a:xfrm>
        </p:spPr>
        <p:txBody>
          <a:bodyPr/>
          <a:lstStyle/>
          <a:p>
            <a:pPr eaLnBrk="1" hangingPunct="1"/>
            <a:r>
              <a:rPr lang="en-US" sz="1800" dirty="0"/>
              <a:t>ER model (ER Diagram)</a:t>
            </a:r>
          </a:p>
          <a:p>
            <a:pPr lvl="1" eaLnBrk="1" hangingPunct="1"/>
            <a:r>
              <a:rPr lang="en-US" sz="1600" dirty="0"/>
              <a:t>Notation</a:t>
            </a:r>
          </a:p>
          <a:p>
            <a:pPr lvl="1" eaLnBrk="1" hangingPunct="1"/>
            <a:r>
              <a:rPr lang="en-US" sz="1600" dirty="0"/>
              <a:t>Conversion between ERD and RDM</a:t>
            </a:r>
          </a:p>
          <a:p>
            <a:pPr eaLnBrk="1" hangingPunct="1"/>
            <a:r>
              <a:rPr lang="en-US" sz="1800" dirty="0"/>
              <a:t>Relational data model</a:t>
            </a:r>
          </a:p>
          <a:p>
            <a:pPr lvl="1" eaLnBrk="1" hangingPunct="1"/>
            <a:r>
              <a:rPr lang="en-US" sz="1600" dirty="0"/>
              <a:t>Structures</a:t>
            </a:r>
          </a:p>
          <a:p>
            <a:pPr lvl="1" eaLnBrk="1" hangingPunct="1"/>
            <a:r>
              <a:rPr lang="en-US" sz="1600" dirty="0"/>
              <a:t>RA</a:t>
            </a:r>
          </a:p>
          <a:p>
            <a:pPr eaLnBrk="1" hangingPunct="1"/>
            <a:r>
              <a:rPr lang="en-US" sz="1800" dirty="0"/>
              <a:t>SQL</a:t>
            </a:r>
          </a:p>
          <a:p>
            <a:pPr lvl="1" eaLnBrk="1" hangingPunct="1"/>
            <a:r>
              <a:rPr lang="en-US" sz="1600" dirty="0"/>
              <a:t>DML</a:t>
            </a:r>
          </a:p>
          <a:p>
            <a:pPr lvl="1" eaLnBrk="1" hangingPunct="1"/>
            <a:r>
              <a:rPr lang="en-US" sz="1600" dirty="0"/>
              <a:t>DDL</a:t>
            </a:r>
          </a:p>
          <a:p>
            <a:pPr eaLnBrk="1" hangingPunct="1"/>
            <a:r>
              <a:rPr lang="en-US" sz="1800" dirty="0"/>
              <a:t>Database design</a:t>
            </a:r>
          </a:p>
          <a:p>
            <a:pPr lvl="1" eaLnBrk="1" hangingPunct="1"/>
            <a:r>
              <a:rPr lang="en-US" sz="1600" dirty="0"/>
              <a:t>FDs</a:t>
            </a:r>
          </a:p>
          <a:p>
            <a:pPr lvl="1" eaLnBrk="1" hangingPunct="1"/>
            <a:r>
              <a:rPr lang="en-US" sz="1600" dirty="0"/>
              <a:t>Normal Forms (3NF and BCNF)</a:t>
            </a:r>
            <a:endParaRPr lang="en-US" sz="1600" dirty="0">
              <a:solidFill>
                <a:srgbClr val="FF0000"/>
              </a:solidFill>
            </a:endParaRPr>
          </a:p>
        </p:txBody>
      </p:sp>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9002" y="1676400"/>
            <a:ext cx="4446588" cy="84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2362200" y="1600200"/>
            <a:ext cx="1371600" cy="6858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新細明體" pitchFamily="18" charset="-120"/>
            </a:endParaRPr>
          </a:p>
        </p:txBody>
      </p:sp>
      <p:sp>
        <p:nvSpPr>
          <p:cNvPr id="7" name="Rectangle 3">
            <a:extLst>
              <a:ext uri="{FF2B5EF4-FFF2-40B4-BE49-F238E27FC236}">
                <a16:creationId xmlns:a16="http://schemas.microsoft.com/office/drawing/2014/main" id="{900C21A2-CBCD-4EF4-973B-880323237B98}"/>
              </a:ext>
            </a:extLst>
          </p:cNvPr>
          <p:cNvSpPr txBox="1">
            <a:spLocks noChangeArrowheads="1"/>
          </p:cNvSpPr>
          <p:nvPr/>
        </p:nvSpPr>
        <p:spPr bwMode="auto">
          <a:xfrm>
            <a:off x="5000002" y="2590800"/>
            <a:ext cx="376299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ea typeface="+mn-ea"/>
              </a:defRPr>
            </a:lvl5pPr>
            <a:lvl6pPr marL="2514600" indent="-228600" algn="l" rtl="0" fontAlgn="base">
              <a:spcBef>
                <a:spcPct val="20000"/>
              </a:spcBef>
              <a:spcAft>
                <a:spcPct val="0"/>
              </a:spcAft>
              <a:buChar char="»"/>
              <a:defRPr kumimoji="1" sz="2000">
                <a:solidFill>
                  <a:schemeClr val="tx1"/>
                </a:solidFill>
                <a:latin typeface="Times New Roman" pitchFamily="18" charset="0"/>
                <a:ea typeface="+mn-ea"/>
              </a:defRPr>
            </a:lvl6pPr>
            <a:lvl7pPr marL="2971800" indent="-228600" algn="l" rtl="0" fontAlgn="base">
              <a:spcBef>
                <a:spcPct val="20000"/>
              </a:spcBef>
              <a:spcAft>
                <a:spcPct val="0"/>
              </a:spcAft>
              <a:buChar char="»"/>
              <a:defRPr kumimoji="1" sz="2000">
                <a:solidFill>
                  <a:schemeClr val="tx1"/>
                </a:solidFill>
                <a:latin typeface="Times New Roman" pitchFamily="18" charset="0"/>
                <a:ea typeface="+mn-ea"/>
              </a:defRPr>
            </a:lvl7pPr>
            <a:lvl8pPr marL="3429000" indent="-228600" algn="l" rtl="0" fontAlgn="base">
              <a:spcBef>
                <a:spcPct val="20000"/>
              </a:spcBef>
              <a:spcAft>
                <a:spcPct val="0"/>
              </a:spcAft>
              <a:buChar char="»"/>
              <a:defRPr kumimoji="1" sz="2000">
                <a:solidFill>
                  <a:schemeClr val="tx1"/>
                </a:solidFill>
                <a:latin typeface="Times New Roman" pitchFamily="18" charset="0"/>
                <a:ea typeface="+mn-ea"/>
              </a:defRPr>
            </a:lvl8pPr>
            <a:lvl9pPr marL="3886200" indent="-228600" algn="l" rtl="0" fontAlgn="base">
              <a:spcBef>
                <a:spcPct val="20000"/>
              </a:spcBef>
              <a:spcAft>
                <a:spcPct val="0"/>
              </a:spcAft>
              <a:buChar char="»"/>
              <a:defRPr kumimoji="1" sz="2000">
                <a:solidFill>
                  <a:schemeClr val="tx1"/>
                </a:solidFill>
                <a:latin typeface="Times New Roman" pitchFamily="18" charset="0"/>
                <a:ea typeface="+mn-ea"/>
              </a:defRPr>
            </a:lvl9pPr>
          </a:lstStyle>
          <a:p>
            <a:pPr marL="0" indent="0" eaLnBrk="1" hangingPunct="1">
              <a:buNone/>
            </a:pPr>
            <a:r>
              <a:rPr lang="en-US" sz="1800" kern="0" dirty="0"/>
              <a:t>Zoom proctored, Canvas-based</a:t>
            </a:r>
          </a:p>
          <a:p>
            <a:pPr marL="0" indent="0">
              <a:buNone/>
            </a:pPr>
            <a:r>
              <a:rPr lang="en-HK" sz="1600" u="sng" dirty="0">
                <a:highlight>
                  <a:srgbClr val="0000FF"/>
                </a:highlight>
                <a:hlinkClick r:id="rId4"/>
              </a:rPr>
              <a:t>https://hkust.zoom.us/j/507698956</a:t>
            </a:r>
            <a:endParaRPr lang="en-HK" sz="1600" u="sng" dirty="0">
              <a:highlight>
                <a:srgbClr val="0000FF"/>
              </a:highlight>
            </a:endParaRPr>
          </a:p>
          <a:p>
            <a:pPr marL="0" indent="0">
              <a:buNone/>
            </a:pPr>
            <a:endParaRPr lang="en-HK" sz="1600" u="sng" dirty="0"/>
          </a:p>
          <a:p>
            <a:pPr marL="0" indent="0">
              <a:buNone/>
            </a:pPr>
            <a:endParaRPr lang="en-HK" sz="1400" dirty="0"/>
          </a:p>
        </p:txBody>
      </p:sp>
      <p:graphicFrame>
        <p:nvGraphicFramePr>
          <p:cNvPr id="2" name="Table 1">
            <a:extLst>
              <a:ext uri="{FF2B5EF4-FFF2-40B4-BE49-F238E27FC236}">
                <a16:creationId xmlns:a16="http://schemas.microsoft.com/office/drawing/2014/main" id="{0647EE7A-D457-4251-B36F-0F99CB9731E2}"/>
              </a:ext>
            </a:extLst>
          </p:cNvPr>
          <p:cNvGraphicFramePr>
            <a:graphicFrameLocks noGrp="1"/>
          </p:cNvGraphicFramePr>
          <p:nvPr>
            <p:extLst>
              <p:ext uri="{D42A27DB-BD31-4B8C-83A1-F6EECF244321}">
                <p14:modId xmlns:p14="http://schemas.microsoft.com/office/powerpoint/2010/main" val="2737760886"/>
              </p:ext>
            </p:extLst>
          </p:nvPr>
        </p:nvGraphicFramePr>
        <p:xfrm>
          <a:off x="4800600" y="3454548"/>
          <a:ext cx="4038600" cy="2756664"/>
        </p:xfrm>
        <a:graphic>
          <a:graphicData uri="http://schemas.openxmlformats.org/drawingml/2006/table">
            <a:tbl>
              <a:tblPr firstRow="1" firstCol="1" bandRow="1">
                <a:tableStyleId>{5C22544A-7EE6-4342-B048-85BDC9FD1C3A}</a:tableStyleId>
              </a:tblPr>
              <a:tblGrid>
                <a:gridCol w="725707">
                  <a:extLst>
                    <a:ext uri="{9D8B030D-6E8A-4147-A177-3AD203B41FA5}">
                      <a16:colId xmlns:a16="http://schemas.microsoft.com/office/drawing/2014/main" val="1310927784"/>
                    </a:ext>
                  </a:extLst>
                </a:gridCol>
                <a:gridCol w="722093">
                  <a:extLst>
                    <a:ext uri="{9D8B030D-6E8A-4147-A177-3AD203B41FA5}">
                      <a16:colId xmlns:a16="http://schemas.microsoft.com/office/drawing/2014/main" val="1304484975"/>
                    </a:ext>
                  </a:extLst>
                </a:gridCol>
                <a:gridCol w="1186082">
                  <a:extLst>
                    <a:ext uri="{9D8B030D-6E8A-4147-A177-3AD203B41FA5}">
                      <a16:colId xmlns:a16="http://schemas.microsoft.com/office/drawing/2014/main" val="2738550502"/>
                    </a:ext>
                  </a:extLst>
                </a:gridCol>
                <a:gridCol w="718918">
                  <a:extLst>
                    <a:ext uri="{9D8B030D-6E8A-4147-A177-3AD203B41FA5}">
                      <a16:colId xmlns:a16="http://schemas.microsoft.com/office/drawing/2014/main" val="2872175548"/>
                    </a:ext>
                  </a:extLst>
                </a:gridCol>
                <a:gridCol w="685800">
                  <a:extLst>
                    <a:ext uri="{9D8B030D-6E8A-4147-A177-3AD203B41FA5}">
                      <a16:colId xmlns:a16="http://schemas.microsoft.com/office/drawing/2014/main" val="1907843615"/>
                    </a:ext>
                  </a:extLst>
                </a:gridCol>
              </a:tblGrid>
              <a:tr h="0">
                <a:tc>
                  <a:txBody>
                    <a:bodyPr/>
                    <a:lstStyle/>
                    <a:p>
                      <a:pPr>
                        <a:lnSpc>
                          <a:spcPct val="115000"/>
                        </a:lnSpc>
                        <a:spcAft>
                          <a:spcPts val="1000"/>
                        </a:spcAft>
                      </a:pPr>
                      <a:r>
                        <a:rPr lang="en-US" sz="1000">
                          <a:effectLst/>
                        </a:rPr>
                        <a:t>Midterm</a:t>
                      </a:r>
                      <a:endParaRPr lang="en-HK"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a:effectLst/>
                        </a:rPr>
                        <a:t>Question Type</a:t>
                      </a:r>
                      <a:endParaRPr lang="en-HK"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dirty="0">
                          <a:effectLst/>
                        </a:rPr>
                        <a:t>Weight</a:t>
                      </a:r>
                      <a:endParaRPr lang="en-H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a:effectLst/>
                        </a:rPr>
                        <a:t>Start time</a:t>
                      </a:r>
                      <a:endParaRPr lang="en-HK"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dirty="0">
                          <a:effectLst/>
                        </a:rPr>
                        <a:t>End time</a:t>
                      </a:r>
                      <a:endParaRPr lang="en-H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5145120"/>
                  </a:ext>
                </a:extLst>
              </a:tr>
              <a:tr h="0">
                <a:tc gridSpan="5">
                  <a:txBody>
                    <a:bodyPr/>
                    <a:lstStyle/>
                    <a:p>
                      <a:pPr>
                        <a:lnSpc>
                          <a:spcPct val="115000"/>
                        </a:lnSpc>
                        <a:spcAft>
                          <a:spcPts val="1000"/>
                        </a:spcAft>
                      </a:pPr>
                      <a:r>
                        <a:rPr lang="en-US" sz="1000" dirty="0">
                          <a:effectLst/>
                        </a:rPr>
                        <a:t>Answer the honor code questions (checking the boxes) as required by the university for the online exam. Please join the zoom meeting shown in the above URL 15 mins before the exam. </a:t>
                      </a:r>
                      <a:endParaRPr lang="en-H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pPr>
                        <a:lnSpc>
                          <a:spcPct val="115000"/>
                        </a:lnSpc>
                        <a:spcAft>
                          <a:spcPts val="1000"/>
                        </a:spcAft>
                      </a:pPr>
                      <a:endParaRPr lang="en-H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1514667"/>
                  </a:ext>
                </a:extLst>
              </a:tr>
              <a:tr h="0">
                <a:tc>
                  <a:txBody>
                    <a:bodyPr/>
                    <a:lstStyle/>
                    <a:p>
                      <a:pPr>
                        <a:lnSpc>
                          <a:spcPct val="115000"/>
                        </a:lnSpc>
                        <a:spcAft>
                          <a:spcPts val="1000"/>
                        </a:spcAft>
                      </a:pPr>
                      <a:r>
                        <a:rPr lang="en-US" sz="1000">
                          <a:effectLst/>
                        </a:rPr>
                        <a:t>Part I</a:t>
                      </a:r>
                      <a:endParaRPr lang="en-HK"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dirty="0">
                          <a:effectLst/>
                        </a:rPr>
                        <a:t>Multiple Choice</a:t>
                      </a:r>
                    </a:p>
                    <a:p>
                      <a:pPr>
                        <a:lnSpc>
                          <a:spcPct val="115000"/>
                        </a:lnSpc>
                        <a:spcAft>
                          <a:spcPts val="10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45 mins</a:t>
                      </a:r>
                      <a:endParaRPr lang="en-H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dirty="0">
                          <a:effectLst/>
                        </a:rPr>
                        <a:t>50% (at least 2% will be given for proper setting of video cam throughout)</a:t>
                      </a:r>
                      <a:endParaRPr lang="en-H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a:effectLst/>
                        </a:rPr>
                        <a:t>7:00pm</a:t>
                      </a:r>
                      <a:endParaRPr lang="en-HK"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dirty="0">
                          <a:effectLst/>
                        </a:rPr>
                        <a:t>7:45pm</a:t>
                      </a:r>
                      <a:endParaRPr lang="en-H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5022674"/>
                  </a:ext>
                </a:extLst>
              </a:tr>
              <a:tr h="0">
                <a:tc>
                  <a:txBody>
                    <a:bodyPr/>
                    <a:lstStyle/>
                    <a:p>
                      <a:pPr>
                        <a:lnSpc>
                          <a:spcPct val="115000"/>
                        </a:lnSpc>
                        <a:spcAft>
                          <a:spcPts val="1000"/>
                        </a:spcAft>
                      </a:pPr>
                      <a:r>
                        <a:rPr lang="en-US" sz="1000">
                          <a:effectLst/>
                        </a:rPr>
                        <a:t>Part II</a:t>
                      </a:r>
                      <a:endParaRPr lang="en-HK"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dirty="0">
                          <a:effectLst/>
                        </a:rPr>
                        <a:t>Oracle Databases</a:t>
                      </a:r>
                    </a:p>
                    <a:p>
                      <a:pPr>
                        <a:lnSpc>
                          <a:spcPct val="115000"/>
                        </a:lnSpc>
                        <a:spcAft>
                          <a:spcPts val="10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60 mins</a:t>
                      </a:r>
                      <a:endParaRPr lang="en-H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dirty="0">
                          <a:effectLst/>
                        </a:rPr>
                        <a:t>50% (at least 2% will be given for proper setting of video cam throughout)</a:t>
                      </a:r>
                      <a:endParaRPr lang="en-H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dirty="0">
                          <a:effectLst/>
                        </a:rPr>
                        <a:t>8:00pm</a:t>
                      </a:r>
                      <a:endParaRPr lang="en-H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000" dirty="0">
                          <a:effectLst/>
                        </a:rPr>
                        <a:t>9:00pm</a:t>
                      </a:r>
                      <a:endParaRPr lang="en-HK"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168088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kumimoji="1" sz="2400">
                <a:solidFill>
                  <a:schemeClr val="tx1"/>
                </a:solidFill>
                <a:latin typeface="Times New Roman" pitchFamily="18" charset="0"/>
                <a:ea typeface="PMingLiU" pitchFamily="18" charset="-120"/>
              </a:defRPr>
            </a:lvl1pPr>
            <a:lvl2pPr marL="742950" indent="-285750" algn="ctr" eaLnBrk="0" hangingPunct="0">
              <a:defRPr kumimoji="1" sz="2400">
                <a:solidFill>
                  <a:schemeClr val="tx1"/>
                </a:solidFill>
                <a:latin typeface="Times New Roman" pitchFamily="18" charset="0"/>
                <a:ea typeface="PMingLiU" pitchFamily="18" charset="-120"/>
              </a:defRPr>
            </a:lvl2pPr>
            <a:lvl3pPr marL="1143000" indent="-228600" algn="ctr" eaLnBrk="0" hangingPunct="0">
              <a:defRPr kumimoji="1" sz="2400">
                <a:solidFill>
                  <a:schemeClr val="tx1"/>
                </a:solidFill>
                <a:latin typeface="Times New Roman" pitchFamily="18" charset="0"/>
                <a:ea typeface="PMingLiU" pitchFamily="18" charset="-120"/>
              </a:defRPr>
            </a:lvl3pPr>
            <a:lvl4pPr marL="1600200" indent="-228600" algn="ctr" eaLnBrk="0" hangingPunct="0">
              <a:defRPr kumimoji="1" sz="2400">
                <a:solidFill>
                  <a:schemeClr val="tx1"/>
                </a:solidFill>
                <a:latin typeface="Times New Roman" pitchFamily="18" charset="0"/>
                <a:ea typeface="PMingLiU" pitchFamily="18" charset="-120"/>
              </a:defRPr>
            </a:lvl4pPr>
            <a:lvl5pPr marL="2057400" indent="-228600" algn="ctr" eaLnBrk="0" hangingPunct="0">
              <a:defRPr kumimoji="1" sz="2400">
                <a:solidFill>
                  <a:schemeClr val="tx1"/>
                </a:solidFill>
                <a:latin typeface="Times New Roman" pitchFamily="18" charset="0"/>
                <a:ea typeface="PMingLiU"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3D451D54-4EAB-41FC-9754-444D735E144A}" type="slidenum">
              <a:rPr lang="en-US" altLang="zh-TW" sz="1400">
                <a:solidFill>
                  <a:schemeClr val="accent2"/>
                </a:solidFill>
              </a:rPr>
              <a:pPr eaLnBrk="1" hangingPunct="1"/>
              <a:t>3</a:t>
            </a:fld>
            <a:endParaRPr lang="en-US" altLang="zh-TW" sz="1400">
              <a:solidFill>
                <a:schemeClr val="accent2"/>
              </a:solidFill>
            </a:endParaRPr>
          </a:p>
        </p:txBody>
      </p:sp>
      <p:sp>
        <p:nvSpPr>
          <p:cNvPr id="47107" name="Rectangle 2"/>
          <p:cNvSpPr>
            <a:spLocks noGrp="1" noChangeArrowheads="1"/>
          </p:cNvSpPr>
          <p:nvPr>
            <p:ph type="title"/>
          </p:nvPr>
        </p:nvSpPr>
        <p:spPr/>
        <p:txBody>
          <a:bodyPr/>
          <a:lstStyle/>
          <a:p>
            <a:pPr eaLnBrk="1" hangingPunct="1"/>
            <a:r>
              <a:rPr lang="en-US" sz="2800" dirty="0">
                <a:latin typeface="+mn-lt"/>
              </a:rPr>
              <a:t>Summary of ER Symbols I </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l="22081" t="1402" r="22781" b="53848"/>
          <a:stretch>
            <a:fillRect/>
          </a:stretch>
        </p:blipFill>
        <p:spPr bwMode="auto">
          <a:xfrm>
            <a:off x="1033145" y="1808163"/>
            <a:ext cx="6935788" cy="422116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45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kumimoji="1" sz="2400">
                <a:solidFill>
                  <a:schemeClr val="tx1"/>
                </a:solidFill>
                <a:latin typeface="Times New Roman" pitchFamily="18" charset="0"/>
                <a:ea typeface="PMingLiU" pitchFamily="18" charset="-120"/>
              </a:defRPr>
            </a:lvl1pPr>
            <a:lvl2pPr marL="742950" indent="-285750" algn="ctr" eaLnBrk="0" hangingPunct="0">
              <a:defRPr kumimoji="1" sz="2400">
                <a:solidFill>
                  <a:schemeClr val="tx1"/>
                </a:solidFill>
                <a:latin typeface="Times New Roman" pitchFamily="18" charset="0"/>
                <a:ea typeface="PMingLiU" pitchFamily="18" charset="-120"/>
              </a:defRPr>
            </a:lvl2pPr>
            <a:lvl3pPr marL="1143000" indent="-228600" algn="ctr" eaLnBrk="0" hangingPunct="0">
              <a:defRPr kumimoji="1" sz="2400">
                <a:solidFill>
                  <a:schemeClr val="tx1"/>
                </a:solidFill>
                <a:latin typeface="Times New Roman" pitchFamily="18" charset="0"/>
                <a:ea typeface="PMingLiU" pitchFamily="18" charset="-120"/>
              </a:defRPr>
            </a:lvl3pPr>
            <a:lvl4pPr marL="1600200" indent="-228600" algn="ctr" eaLnBrk="0" hangingPunct="0">
              <a:defRPr kumimoji="1" sz="2400">
                <a:solidFill>
                  <a:schemeClr val="tx1"/>
                </a:solidFill>
                <a:latin typeface="Times New Roman" pitchFamily="18" charset="0"/>
                <a:ea typeface="PMingLiU" pitchFamily="18" charset="-120"/>
              </a:defRPr>
            </a:lvl4pPr>
            <a:lvl5pPr marL="2057400" indent="-228600" algn="ctr" eaLnBrk="0" hangingPunct="0">
              <a:defRPr kumimoji="1" sz="2400">
                <a:solidFill>
                  <a:schemeClr val="tx1"/>
                </a:solidFill>
                <a:latin typeface="Times New Roman" pitchFamily="18" charset="0"/>
                <a:ea typeface="PMingLiU" pitchFamily="18" charset="-120"/>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PMingLiU" pitchFamily="18" charset="-120"/>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PMingLiU" pitchFamily="18" charset="-120"/>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PMingLiU" pitchFamily="18" charset="-120"/>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PMingLiU" pitchFamily="18" charset="-120"/>
              </a:defRPr>
            </a:lvl9pPr>
          </a:lstStyle>
          <a:p>
            <a:pPr eaLnBrk="1" hangingPunct="1"/>
            <a:fld id="{3D451D54-4EAB-41FC-9754-444D735E144A}" type="slidenum">
              <a:rPr lang="en-US" altLang="zh-TW" sz="1400">
                <a:solidFill>
                  <a:schemeClr val="accent2"/>
                </a:solidFill>
              </a:rPr>
              <a:pPr eaLnBrk="1" hangingPunct="1"/>
              <a:t>4</a:t>
            </a:fld>
            <a:endParaRPr lang="en-US" altLang="zh-TW" sz="1400">
              <a:solidFill>
                <a:schemeClr val="accent2"/>
              </a:solidFill>
            </a:endParaRPr>
          </a:p>
        </p:txBody>
      </p:sp>
      <p:sp>
        <p:nvSpPr>
          <p:cNvPr id="47107" name="Rectangle 2"/>
          <p:cNvSpPr>
            <a:spLocks noGrp="1" noChangeArrowheads="1"/>
          </p:cNvSpPr>
          <p:nvPr>
            <p:ph type="title"/>
          </p:nvPr>
        </p:nvSpPr>
        <p:spPr/>
        <p:txBody>
          <a:bodyPr/>
          <a:lstStyle/>
          <a:p>
            <a:pPr eaLnBrk="1" hangingPunct="1"/>
            <a:r>
              <a:rPr lang="en-US" sz="2800" dirty="0">
                <a:latin typeface="+mn-lt"/>
              </a:rPr>
              <a:t>Summary of ER Symbols II </a:t>
            </a:r>
          </a:p>
        </p:txBody>
      </p:sp>
      <p:sp>
        <p:nvSpPr>
          <p:cNvPr id="2" name="Rectangle 1"/>
          <p:cNvSpPr/>
          <p:nvPr/>
        </p:nvSpPr>
        <p:spPr bwMode="auto">
          <a:xfrm>
            <a:off x="5155474" y="2873829"/>
            <a:ext cx="531223" cy="269965"/>
          </a:xfrm>
          <a:prstGeom prst="rect">
            <a:avLst/>
          </a:prstGeom>
          <a:solidFill>
            <a:schemeClr val="bg1"/>
          </a:solid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en-US" sz="2400" b="0" i="0" u="none" strike="noStrike" cap="none" normalizeH="0" baseline="0">
              <a:ln>
                <a:noFill/>
              </a:ln>
              <a:solidFill>
                <a:schemeClr val="tx1"/>
              </a:solidFill>
              <a:effectLst/>
              <a:latin typeface="Times New Roman" pitchFamily="18" charset="0"/>
              <a:ea typeface="PMingLiU" pitchFamily="18" charset="-12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l="22081" t="46487" r="22781" b="6075"/>
          <a:stretch>
            <a:fillRect/>
          </a:stretch>
        </p:blipFill>
        <p:spPr bwMode="auto">
          <a:xfrm>
            <a:off x="1149985" y="1717993"/>
            <a:ext cx="6896100" cy="4449762"/>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06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a:spLocks noGrp="1" noChangeArrowheads="1"/>
          </p:cNvSpPr>
          <p:nvPr>
            <p:ph type="title"/>
          </p:nvPr>
        </p:nvSpPr>
        <p:spPr>
          <a:xfrm>
            <a:off x="685800" y="609600"/>
            <a:ext cx="7772400" cy="762000"/>
          </a:xfrm>
        </p:spPr>
        <p:txBody>
          <a:bodyPr/>
          <a:lstStyle/>
          <a:p>
            <a:pPr eaLnBrk="1" hangingPunct="1"/>
            <a:r>
              <a:rPr lang="en-US"/>
              <a:t>Symbols of ER Diagram (Cont.)</a:t>
            </a:r>
          </a:p>
        </p:txBody>
      </p:sp>
      <p:grpSp>
        <p:nvGrpSpPr>
          <p:cNvPr id="49" name="Group 48"/>
          <p:cNvGrpSpPr/>
          <p:nvPr/>
        </p:nvGrpSpPr>
        <p:grpSpPr>
          <a:xfrm>
            <a:off x="289720" y="2057400"/>
            <a:ext cx="8091735" cy="984885"/>
            <a:chOff x="199778" y="4549775"/>
            <a:chExt cx="8091735" cy="984885"/>
          </a:xfrm>
        </p:grpSpPr>
        <p:sp>
          <p:nvSpPr>
            <p:cNvPr id="51" name="Text Box 20"/>
            <p:cNvSpPr txBox="1">
              <a:spLocks noChangeArrowheads="1"/>
            </p:cNvSpPr>
            <p:nvPr/>
          </p:nvSpPr>
          <p:spPr bwMode="auto">
            <a:xfrm>
              <a:off x="199778" y="4549775"/>
              <a:ext cx="2567498"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365760" indent="-365760" algn="ctr">
                <a:defRPr/>
              </a:pPr>
              <a:r>
                <a:rPr lang="en-US" sz="1600" b="1" dirty="0">
                  <a:solidFill>
                    <a:srgbClr val="001999"/>
                  </a:solidFill>
                  <a:latin typeface="+mn-lt"/>
                  <a:cs typeface="+mn-cs"/>
                </a:rPr>
                <a:t>(a)	one-to-one</a:t>
              </a:r>
            </a:p>
            <a:p>
              <a:pPr algn="ctr">
                <a:defRPr/>
              </a:pPr>
              <a:r>
                <a:rPr lang="en-US" sz="1400" dirty="0">
                  <a:solidFill>
                    <a:srgbClr val="001999"/>
                  </a:solidFill>
                  <a:latin typeface="+mn-lt"/>
                </a:rPr>
                <a:t>All employees </a:t>
              </a:r>
            </a:p>
            <a:p>
              <a:pPr algn="ctr">
                <a:defRPr/>
              </a:pPr>
              <a:r>
                <a:rPr lang="en-US" sz="1400" dirty="0">
                  <a:solidFill>
                    <a:srgbClr val="001999"/>
                  </a:solidFill>
                  <a:latin typeface="+mn-lt"/>
                </a:rPr>
                <a:t>have a </a:t>
              </a:r>
              <a:r>
                <a:rPr lang="en-US" sz="1400" dirty="0" err="1">
                  <a:solidFill>
                    <a:srgbClr val="001999"/>
                  </a:solidFill>
                  <a:latin typeface="+mn-lt"/>
                </a:rPr>
                <a:t>dept</a:t>
              </a:r>
              <a:r>
                <a:rPr lang="en-US" sz="1400" dirty="0">
                  <a:solidFill>
                    <a:srgbClr val="001999"/>
                  </a:solidFill>
                  <a:latin typeface="+mn-lt"/>
                </a:rPr>
                <a:t>;</a:t>
              </a:r>
            </a:p>
            <a:p>
              <a:pPr algn="ctr">
                <a:defRPr/>
              </a:pPr>
              <a:r>
                <a:rPr lang="en-US" sz="1400" dirty="0">
                  <a:solidFill>
                    <a:srgbClr val="001999"/>
                  </a:solidFill>
                  <a:latin typeface="+mn-lt"/>
                </a:rPr>
                <a:t>a </a:t>
              </a:r>
              <a:r>
                <a:rPr lang="en-US" sz="1400" dirty="0" err="1">
                  <a:solidFill>
                    <a:srgbClr val="001999"/>
                  </a:solidFill>
                  <a:latin typeface="+mn-lt"/>
                </a:rPr>
                <a:t>dept</a:t>
              </a:r>
              <a:r>
                <a:rPr lang="en-US" sz="1400" dirty="0">
                  <a:solidFill>
                    <a:srgbClr val="001999"/>
                  </a:solidFill>
                  <a:latin typeface="+mn-lt"/>
                </a:rPr>
                <a:t> has only one employee</a:t>
              </a:r>
            </a:p>
          </p:txBody>
        </p:sp>
        <p:grpSp>
          <p:nvGrpSpPr>
            <p:cNvPr id="52" name="Group 137"/>
            <p:cNvGrpSpPr>
              <a:grpSpLocks/>
            </p:cNvGrpSpPr>
            <p:nvPr/>
          </p:nvGrpSpPr>
          <p:grpSpPr bwMode="auto">
            <a:xfrm>
              <a:off x="2738438" y="4549775"/>
              <a:ext cx="5553075" cy="581025"/>
              <a:chOff x="1707" y="2498"/>
              <a:chExt cx="3498" cy="366"/>
            </a:xfrm>
          </p:grpSpPr>
          <p:sp>
            <p:nvSpPr>
              <p:cNvPr id="53" name="Rectangle 17"/>
              <p:cNvSpPr>
                <a:spLocks noChangeArrowheads="1"/>
              </p:cNvSpPr>
              <p:nvPr/>
            </p:nvSpPr>
            <p:spPr bwMode="auto">
              <a:xfrm>
                <a:off x="1707" y="2547"/>
                <a:ext cx="86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Department</a:t>
                </a:r>
              </a:p>
            </p:txBody>
          </p:sp>
          <p:sp>
            <p:nvSpPr>
              <p:cNvPr id="54" name="Rectangle 18"/>
              <p:cNvSpPr>
                <a:spLocks noChangeArrowheads="1"/>
              </p:cNvSpPr>
              <p:nvPr/>
            </p:nvSpPr>
            <p:spPr bwMode="auto">
              <a:xfrm>
                <a:off x="4341" y="2547"/>
                <a:ext cx="86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Employee</a:t>
                </a:r>
              </a:p>
            </p:txBody>
          </p:sp>
          <p:cxnSp>
            <p:nvCxnSpPr>
              <p:cNvPr id="55" name="AutoShape 19"/>
              <p:cNvCxnSpPr>
                <a:cxnSpLocks noChangeShapeType="1"/>
                <a:stCxn id="53" idx="3"/>
                <a:endCxn id="58" idx="1"/>
              </p:cNvCxnSpPr>
              <p:nvPr/>
            </p:nvCxnSpPr>
            <p:spPr bwMode="auto">
              <a:xfrm>
                <a:off x="2571" y="2691"/>
                <a:ext cx="528" cy="1"/>
              </a:xfrm>
              <a:prstGeom prst="straightConnector1">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Rectangle 21"/>
              <p:cNvSpPr>
                <a:spLocks noChangeArrowheads="1"/>
              </p:cNvSpPr>
              <p:nvPr/>
            </p:nvSpPr>
            <p:spPr bwMode="auto">
              <a:xfrm>
                <a:off x="2564" y="2498"/>
                <a:ext cx="1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cs typeface="+mn-cs"/>
                  </a:rPr>
                  <a:t>1</a:t>
                </a:r>
              </a:p>
            </p:txBody>
          </p:sp>
          <p:sp>
            <p:nvSpPr>
              <p:cNvPr id="57" name="Rectangle 22"/>
              <p:cNvSpPr>
                <a:spLocks noChangeArrowheads="1"/>
              </p:cNvSpPr>
              <p:nvPr/>
            </p:nvSpPr>
            <p:spPr bwMode="auto">
              <a:xfrm>
                <a:off x="4198" y="2498"/>
                <a:ext cx="1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cs typeface="+mn-cs"/>
                  </a:rPr>
                  <a:t>1</a:t>
                </a:r>
              </a:p>
            </p:txBody>
          </p:sp>
          <p:sp>
            <p:nvSpPr>
              <p:cNvPr id="58" name="AutoShape 73"/>
              <p:cNvSpPr>
                <a:spLocks noChangeArrowheads="1"/>
              </p:cNvSpPr>
              <p:nvPr/>
            </p:nvSpPr>
            <p:spPr bwMode="auto">
              <a:xfrm>
                <a:off x="3099" y="2519"/>
                <a:ext cx="749" cy="345"/>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bIns="91440" anchor="ctr"/>
              <a:lstStyle/>
              <a:p>
                <a:pPr algn="ctr">
                  <a:defRPr/>
                </a:pPr>
                <a:endParaRPr lang="en-US" sz="1600" dirty="0">
                  <a:latin typeface="Arial Narrow" panose="020B0606020202030204" pitchFamily="34" charset="0"/>
                  <a:cs typeface="+mn-cs"/>
                </a:endParaRPr>
              </a:p>
              <a:p>
                <a:pPr algn="ctr">
                  <a:lnSpc>
                    <a:spcPct val="65000"/>
                  </a:lnSpc>
                  <a:defRPr/>
                </a:pPr>
                <a:r>
                  <a:rPr lang="en-US" sz="1600" dirty="0">
                    <a:latin typeface="Arial Narrow" panose="020B0606020202030204" pitchFamily="34" charset="0"/>
                    <a:cs typeface="+mn-cs"/>
                  </a:rPr>
                  <a:t>Managed-</a:t>
                </a:r>
                <a:br>
                  <a:rPr lang="en-US" sz="1600" dirty="0">
                    <a:latin typeface="Arial Narrow" panose="020B0606020202030204" pitchFamily="34" charset="0"/>
                    <a:cs typeface="+mn-cs"/>
                  </a:rPr>
                </a:br>
                <a:r>
                  <a:rPr lang="en-US" sz="1600" dirty="0">
                    <a:latin typeface="Arial Narrow" panose="020B0606020202030204" pitchFamily="34" charset="0"/>
                    <a:cs typeface="+mn-cs"/>
                  </a:rPr>
                  <a:t>by</a:t>
                </a:r>
              </a:p>
            </p:txBody>
          </p:sp>
        </p:grpSp>
      </p:grpSp>
      <p:grpSp>
        <p:nvGrpSpPr>
          <p:cNvPr id="71" name="Group 142"/>
          <p:cNvGrpSpPr>
            <a:grpSpLocks/>
          </p:cNvGrpSpPr>
          <p:nvPr/>
        </p:nvGrpSpPr>
        <p:grpSpPr bwMode="auto">
          <a:xfrm>
            <a:off x="458786" y="3035972"/>
            <a:ext cx="7923218" cy="984251"/>
            <a:chOff x="214" y="3049"/>
            <a:chExt cx="4991" cy="620"/>
          </a:xfrm>
        </p:grpSpPr>
        <p:sp>
          <p:nvSpPr>
            <p:cNvPr id="72" name="Text Box 28"/>
            <p:cNvSpPr txBox="1">
              <a:spLocks noChangeArrowheads="1"/>
            </p:cNvSpPr>
            <p:nvPr/>
          </p:nvSpPr>
          <p:spPr bwMode="auto">
            <a:xfrm>
              <a:off x="214" y="3049"/>
              <a:ext cx="1514"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365760" indent="-365760" algn="ctr">
                <a:defRPr/>
              </a:pPr>
              <a:r>
                <a:rPr lang="en-US" sz="1600" b="1" dirty="0">
                  <a:solidFill>
                    <a:srgbClr val="001999"/>
                  </a:solidFill>
                  <a:latin typeface="+mn-lt"/>
                  <a:cs typeface="+mn-cs"/>
                </a:rPr>
                <a:t>(b)</a:t>
              </a:r>
              <a:r>
                <a:rPr lang="en-US" sz="1600" b="1">
                  <a:solidFill>
                    <a:srgbClr val="001999"/>
                  </a:solidFill>
                  <a:latin typeface="+mn-lt"/>
                  <a:cs typeface="+mn-cs"/>
                </a:rPr>
                <a:t>	</a:t>
              </a:r>
              <a:r>
                <a:rPr lang="en-US" sz="1600" b="1">
                  <a:solidFill>
                    <a:srgbClr val="001999"/>
                  </a:solidFill>
                  <a:latin typeface="+mn-lt"/>
                </a:rPr>
                <a:t>one</a:t>
              </a:r>
              <a:r>
                <a:rPr lang="en-US" sz="1600" b="1">
                  <a:solidFill>
                    <a:srgbClr val="001999"/>
                  </a:solidFill>
                  <a:latin typeface="+mn-lt"/>
                  <a:cs typeface="+mn-cs"/>
                </a:rPr>
                <a:t>-to-many</a:t>
              </a:r>
              <a:endParaRPr lang="en-US" sz="1600" b="1" dirty="0">
                <a:solidFill>
                  <a:srgbClr val="001999"/>
                </a:solidFill>
                <a:latin typeface="+mn-lt"/>
                <a:cs typeface="+mn-cs"/>
              </a:endParaRPr>
            </a:p>
            <a:p>
              <a:pPr algn="ctr">
                <a:defRPr/>
              </a:pPr>
              <a:r>
                <a:rPr lang="en-US" sz="1400" dirty="0">
                  <a:solidFill>
                    <a:srgbClr val="001999"/>
                  </a:solidFill>
                  <a:latin typeface="+mn-lt"/>
                </a:rPr>
                <a:t>All employees </a:t>
              </a:r>
            </a:p>
            <a:p>
              <a:pPr algn="ctr">
                <a:defRPr/>
              </a:pPr>
              <a:r>
                <a:rPr lang="en-US" sz="1400" dirty="0">
                  <a:solidFill>
                    <a:srgbClr val="001999"/>
                  </a:solidFill>
                  <a:latin typeface="+mn-lt"/>
                </a:rPr>
                <a:t>have a </a:t>
              </a:r>
              <a:r>
                <a:rPr lang="en-US" sz="1400" dirty="0" err="1">
                  <a:solidFill>
                    <a:srgbClr val="001999"/>
                  </a:solidFill>
                  <a:latin typeface="+mn-lt"/>
                </a:rPr>
                <a:t>dept</a:t>
              </a:r>
              <a:r>
                <a:rPr lang="en-US" sz="1400" dirty="0">
                  <a:solidFill>
                    <a:srgbClr val="001999"/>
                  </a:solidFill>
                  <a:latin typeface="+mn-lt"/>
                </a:rPr>
                <a:t>; </a:t>
              </a:r>
            </a:p>
            <a:p>
              <a:pPr algn="ctr">
                <a:defRPr/>
              </a:pPr>
              <a:r>
                <a:rPr lang="en-US" sz="1400" dirty="0">
                  <a:solidFill>
                    <a:srgbClr val="001999"/>
                  </a:solidFill>
                  <a:latin typeface="+mn-lt"/>
                </a:rPr>
                <a:t>a </a:t>
              </a:r>
              <a:r>
                <a:rPr lang="en-US" sz="1400" dirty="0" err="1">
                  <a:solidFill>
                    <a:srgbClr val="001999"/>
                  </a:solidFill>
                  <a:latin typeface="+mn-lt"/>
                </a:rPr>
                <a:t>dept</a:t>
              </a:r>
              <a:r>
                <a:rPr lang="en-US" sz="1400" dirty="0">
                  <a:solidFill>
                    <a:srgbClr val="001999"/>
                  </a:solidFill>
                  <a:latin typeface="+mn-lt"/>
                </a:rPr>
                <a:t> has many employees</a:t>
              </a:r>
            </a:p>
          </p:txBody>
        </p:sp>
        <p:grpSp>
          <p:nvGrpSpPr>
            <p:cNvPr id="73" name="Group 138"/>
            <p:cNvGrpSpPr>
              <a:grpSpLocks/>
            </p:cNvGrpSpPr>
            <p:nvPr/>
          </p:nvGrpSpPr>
          <p:grpSpPr bwMode="auto">
            <a:xfrm>
              <a:off x="1707" y="3049"/>
              <a:ext cx="3498" cy="361"/>
              <a:chOff x="1707" y="3049"/>
              <a:chExt cx="3498" cy="361"/>
            </a:xfrm>
          </p:grpSpPr>
          <p:sp>
            <p:nvSpPr>
              <p:cNvPr id="74" name="AutoShape 75"/>
              <p:cNvSpPr>
                <a:spLocks noChangeArrowheads="1"/>
              </p:cNvSpPr>
              <p:nvPr/>
            </p:nvSpPr>
            <p:spPr bwMode="auto">
              <a:xfrm>
                <a:off x="3099" y="3065"/>
                <a:ext cx="749" cy="345"/>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Arial Narrow" panose="020B0606020202030204" pitchFamily="34" charset="0"/>
                    <a:cs typeface="+mn-cs"/>
                  </a:rPr>
                  <a:t>Works-in</a:t>
                </a:r>
              </a:p>
            </p:txBody>
          </p:sp>
          <p:sp>
            <p:nvSpPr>
              <p:cNvPr id="75" name="Rectangle 25"/>
              <p:cNvSpPr>
                <a:spLocks noChangeArrowheads="1"/>
              </p:cNvSpPr>
              <p:nvPr/>
            </p:nvSpPr>
            <p:spPr bwMode="auto">
              <a:xfrm>
                <a:off x="1707" y="3094"/>
                <a:ext cx="86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Department</a:t>
                </a:r>
              </a:p>
            </p:txBody>
          </p:sp>
          <p:sp>
            <p:nvSpPr>
              <p:cNvPr id="76" name="Rectangle 26"/>
              <p:cNvSpPr>
                <a:spLocks noChangeArrowheads="1"/>
              </p:cNvSpPr>
              <p:nvPr/>
            </p:nvSpPr>
            <p:spPr bwMode="auto">
              <a:xfrm>
                <a:off x="4341" y="3094"/>
                <a:ext cx="86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Employee</a:t>
                </a:r>
              </a:p>
            </p:txBody>
          </p:sp>
          <p:cxnSp>
            <p:nvCxnSpPr>
              <p:cNvPr id="77" name="AutoShape 27"/>
              <p:cNvCxnSpPr>
                <a:cxnSpLocks noChangeShapeType="1"/>
                <a:stCxn id="75" idx="3"/>
                <a:endCxn id="74" idx="1"/>
              </p:cNvCxnSpPr>
              <p:nvPr/>
            </p:nvCxnSpPr>
            <p:spPr bwMode="auto">
              <a:xfrm>
                <a:off x="2571" y="3238"/>
                <a:ext cx="528" cy="0"/>
              </a:xfrm>
              <a:prstGeom prst="straightConnector1">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8" name="Rectangle 29"/>
              <p:cNvSpPr>
                <a:spLocks noChangeArrowheads="1"/>
              </p:cNvSpPr>
              <p:nvPr/>
            </p:nvSpPr>
            <p:spPr bwMode="auto">
              <a:xfrm>
                <a:off x="2564" y="3049"/>
                <a:ext cx="1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rPr>
                  <a:t>1</a:t>
                </a:r>
                <a:endParaRPr lang="en-US" sz="1400" dirty="0">
                  <a:latin typeface="Arial Narrow" panose="020B0606020202030204" pitchFamily="34" charset="0"/>
                  <a:cs typeface="+mn-cs"/>
                </a:endParaRPr>
              </a:p>
            </p:txBody>
          </p:sp>
          <p:sp>
            <p:nvSpPr>
              <p:cNvPr id="79" name="Rectangle 30"/>
              <p:cNvSpPr>
                <a:spLocks noChangeArrowheads="1"/>
              </p:cNvSpPr>
              <p:nvPr/>
            </p:nvSpPr>
            <p:spPr bwMode="auto">
              <a:xfrm>
                <a:off x="4190" y="3049"/>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rPr>
                  <a:t>M</a:t>
                </a:r>
                <a:endParaRPr lang="en-US" sz="1400" dirty="0">
                  <a:latin typeface="Arial Narrow" panose="020B0606020202030204" pitchFamily="34" charset="0"/>
                  <a:cs typeface="+mn-cs"/>
                </a:endParaRPr>
              </a:p>
            </p:txBody>
          </p:sp>
        </p:grpSp>
      </p:grpSp>
      <p:grpSp>
        <p:nvGrpSpPr>
          <p:cNvPr id="83" name="Group 95"/>
          <p:cNvGrpSpPr>
            <a:grpSpLocks/>
          </p:cNvGrpSpPr>
          <p:nvPr/>
        </p:nvGrpSpPr>
        <p:grpSpPr bwMode="auto">
          <a:xfrm>
            <a:off x="825499" y="4013959"/>
            <a:ext cx="7613650" cy="584200"/>
            <a:chOff x="444" y="3600"/>
            <a:chExt cx="4796" cy="368"/>
          </a:xfrm>
        </p:grpSpPr>
        <p:sp>
          <p:nvSpPr>
            <p:cNvPr id="84" name="Text Box 96"/>
            <p:cNvSpPr txBox="1">
              <a:spLocks noChangeArrowheads="1"/>
            </p:cNvSpPr>
            <p:nvPr/>
          </p:nvSpPr>
          <p:spPr bwMode="auto">
            <a:xfrm>
              <a:off x="444" y="3600"/>
              <a:ext cx="115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365760" indent="-365760" algn="ctr">
                <a:defRPr/>
              </a:pPr>
              <a:r>
                <a:rPr lang="en-US" sz="1600" b="1" dirty="0">
                  <a:solidFill>
                    <a:srgbClr val="001999"/>
                  </a:solidFill>
                  <a:latin typeface="+mn-lt"/>
                  <a:cs typeface="+mn-cs"/>
                </a:rPr>
                <a:t>(c)	many-to-many</a:t>
              </a:r>
            </a:p>
            <a:p>
              <a:pPr algn="ctr">
                <a:defRPr/>
              </a:pPr>
              <a:r>
                <a:rPr lang="en-US" sz="1600" b="1" dirty="0">
                  <a:solidFill>
                    <a:srgbClr val="001999"/>
                  </a:solidFill>
                  <a:latin typeface="+mn-lt"/>
                  <a:cs typeface="+mn-cs"/>
                </a:rPr>
                <a:t>N:M</a:t>
              </a:r>
            </a:p>
          </p:txBody>
        </p:sp>
        <p:grpSp>
          <p:nvGrpSpPr>
            <p:cNvPr id="85" name="Group 97"/>
            <p:cNvGrpSpPr>
              <a:grpSpLocks/>
            </p:cNvGrpSpPr>
            <p:nvPr/>
          </p:nvGrpSpPr>
          <p:grpSpPr bwMode="auto">
            <a:xfrm>
              <a:off x="1707" y="3600"/>
              <a:ext cx="3533" cy="365"/>
              <a:chOff x="1707" y="3600"/>
              <a:chExt cx="3533" cy="365"/>
            </a:xfrm>
          </p:grpSpPr>
          <p:sp>
            <p:nvSpPr>
              <p:cNvPr id="86" name="Rectangle 98"/>
              <p:cNvSpPr>
                <a:spLocks noChangeArrowheads="1"/>
              </p:cNvSpPr>
              <p:nvPr/>
            </p:nvSpPr>
            <p:spPr bwMode="auto">
              <a:xfrm>
                <a:off x="1707" y="3648"/>
                <a:ext cx="86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Employee</a:t>
                </a:r>
              </a:p>
            </p:txBody>
          </p:sp>
          <p:sp>
            <p:nvSpPr>
              <p:cNvPr id="87" name="Rectangle 99"/>
              <p:cNvSpPr>
                <a:spLocks noChangeArrowheads="1"/>
              </p:cNvSpPr>
              <p:nvPr/>
            </p:nvSpPr>
            <p:spPr bwMode="auto">
              <a:xfrm>
                <a:off x="4376" y="3648"/>
                <a:ext cx="86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Project</a:t>
                </a:r>
              </a:p>
            </p:txBody>
          </p:sp>
          <p:cxnSp>
            <p:nvCxnSpPr>
              <p:cNvPr id="88" name="AutoShape 100"/>
              <p:cNvCxnSpPr>
                <a:cxnSpLocks noChangeShapeType="1"/>
                <a:stCxn id="86" idx="3"/>
                <a:endCxn id="91" idx="1"/>
              </p:cNvCxnSpPr>
              <p:nvPr/>
            </p:nvCxnSpPr>
            <p:spPr bwMode="auto">
              <a:xfrm>
                <a:off x="2571" y="3792"/>
                <a:ext cx="528" cy="1"/>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9" name="Rectangle 101"/>
              <p:cNvSpPr>
                <a:spLocks noChangeArrowheads="1"/>
              </p:cNvSpPr>
              <p:nvPr/>
            </p:nvSpPr>
            <p:spPr bwMode="auto">
              <a:xfrm>
                <a:off x="2564" y="3600"/>
                <a:ext cx="1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cs typeface="+mn-cs"/>
                  </a:rPr>
                  <a:t>N</a:t>
                </a:r>
              </a:p>
            </p:txBody>
          </p:sp>
          <p:sp>
            <p:nvSpPr>
              <p:cNvPr id="90" name="Rectangle 102"/>
              <p:cNvSpPr>
                <a:spLocks noChangeArrowheads="1"/>
              </p:cNvSpPr>
              <p:nvPr/>
            </p:nvSpPr>
            <p:spPr bwMode="auto">
              <a:xfrm>
                <a:off x="4190" y="3600"/>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cs typeface="+mn-cs"/>
                  </a:rPr>
                  <a:t>M</a:t>
                </a:r>
              </a:p>
            </p:txBody>
          </p:sp>
          <p:sp>
            <p:nvSpPr>
              <p:cNvPr id="91" name="AutoShape 103"/>
              <p:cNvSpPr>
                <a:spLocks noChangeArrowheads="1"/>
              </p:cNvSpPr>
              <p:nvPr/>
            </p:nvSpPr>
            <p:spPr bwMode="auto">
              <a:xfrm>
                <a:off x="3099" y="3620"/>
                <a:ext cx="749" cy="345"/>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bIns="91440" anchor="ctr"/>
              <a:lstStyle/>
              <a:p>
                <a:pPr algn="ctr">
                  <a:defRPr/>
                </a:pPr>
                <a:endParaRPr lang="en-US" sz="1600" dirty="0">
                  <a:latin typeface="Arial Narrow" panose="020B0606020202030204" pitchFamily="34" charset="0"/>
                  <a:cs typeface="+mn-cs"/>
                </a:endParaRPr>
              </a:p>
              <a:p>
                <a:pPr algn="ctr">
                  <a:lnSpc>
                    <a:spcPct val="65000"/>
                  </a:lnSpc>
                  <a:defRPr/>
                </a:pPr>
                <a:r>
                  <a:rPr lang="en-US" sz="1600" dirty="0">
                    <a:latin typeface="Arial Narrow" panose="020B0606020202030204" pitchFamily="34" charset="0"/>
                    <a:cs typeface="+mn-cs"/>
                  </a:rPr>
                  <a:t>Member-</a:t>
                </a:r>
              </a:p>
              <a:p>
                <a:pPr algn="ctr">
                  <a:lnSpc>
                    <a:spcPct val="65000"/>
                  </a:lnSpc>
                  <a:defRPr/>
                </a:pPr>
                <a:r>
                  <a:rPr lang="en-US" sz="1600" dirty="0">
                    <a:latin typeface="Arial Narrow" panose="020B0606020202030204" pitchFamily="34" charset="0"/>
                    <a:cs typeface="+mn-cs"/>
                  </a:rPr>
                  <a:t>of</a:t>
                </a:r>
              </a:p>
            </p:txBody>
          </p:sp>
          <p:cxnSp>
            <p:nvCxnSpPr>
              <p:cNvPr id="92" name="AutoShape 104"/>
              <p:cNvCxnSpPr>
                <a:cxnSpLocks noChangeShapeType="1"/>
                <a:stCxn id="91" idx="3"/>
                <a:endCxn id="87" idx="1"/>
              </p:cNvCxnSpPr>
              <p:nvPr/>
            </p:nvCxnSpPr>
            <p:spPr bwMode="auto">
              <a:xfrm flipV="1">
                <a:off x="3848" y="3792"/>
                <a:ext cx="528" cy="1"/>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grpSp>
        <p:nvGrpSpPr>
          <p:cNvPr id="95" name="Group 94"/>
          <p:cNvGrpSpPr/>
          <p:nvPr/>
        </p:nvGrpSpPr>
        <p:grpSpPr>
          <a:xfrm>
            <a:off x="825499" y="4991950"/>
            <a:ext cx="7632701" cy="1071562"/>
            <a:chOff x="665595" y="3541713"/>
            <a:chExt cx="7632701" cy="1071562"/>
          </a:xfrm>
        </p:grpSpPr>
        <p:sp>
          <p:nvSpPr>
            <p:cNvPr id="96" name="Text Box 25"/>
            <p:cNvSpPr txBox="1">
              <a:spLocks noChangeArrowheads="1"/>
            </p:cNvSpPr>
            <p:nvPr/>
          </p:nvSpPr>
          <p:spPr bwMode="auto">
            <a:xfrm>
              <a:off x="665595" y="3541713"/>
              <a:ext cx="17462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Times" charset="0"/>
                  <a:ea typeface="ＭＳ Ｐゴシック" charset="0"/>
                </a:defRPr>
              </a:lvl1pPr>
              <a:lvl2pPr>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eaLnBrk="0" fontAlgn="base" hangingPunct="0">
                <a:spcBef>
                  <a:spcPct val="0"/>
                </a:spcBef>
                <a:spcAft>
                  <a:spcPct val="0"/>
                </a:spcAft>
                <a:defRPr sz="2400">
                  <a:solidFill>
                    <a:schemeClr val="tx1"/>
                  </a:solidFill>
                  <a:latin typeface="Times" charset="0"/>
                  <a:ea typeface="ＭＳ Ｐゴシック" charset="0"/>
                </a:defRPr>
              </a:lvl6pPr>
              <a:lvl7pPr eaLnBrk="0" fontAlgn="base" hangingPunct="0">
                <a:spcBef>
                  <a:spcPct val="0"/>
                </a:spcBef>
                <a:spcAft>
                  <a:spcPct val="0"/>
                </a:spcAft>
                <a:defRPr sz="2400">
                  <a:solidFill>
                    <a:schemeClr val="tx1"/>
                  </a:solidFill>
                  <a:latin typeface="Times" charset="0"/>
                  <a:ea typeface="ＭＳ Ｐゴシック" charset="0"/>
                </a:defRPr>
              </a:lvl7pPr>
              <a:lvl8pPr eaLnBrk="0" fontAlgn="base" hangingPunct="0">
                <a:spcBef>
                  <a:spcPct val="0"/>
                </a:spcBef>
                <a:spcAft>
                  <a:spcPct val="0"/>
                </a:spcAft>
                <a:defRPr sz="2400">
                  <a:solidFill>
                    <a:schemeClr val="tx1"/>
                  </a:solidFill>
                  <a:latin typeface="Times" charset="0"/>
                  <a:ea typeface="ＭＳ Ｐゴシック" charset="0"/>
                </a:defRPr>
              </a:lvl8pPr>
              <a:lvl9pPr eaLnBrk="0" fontAlgn="base" hangingPunct="0">
                <a:spcBef>
                  <a:spcPct val="0"/>
                </a:spcBef>
                <a:spcAft>
                  <a:spcPct val="0"/>
                </a:spcAft>
                <a:defRPr sz="2400">
                  <a:solidFill>
                    <a:schemeClr val="tx1"/>
                  </a:solidFill>
                  <a:latin typeface="Times" charset="0"/>
                  <a:ea typeface="ＭＳ Ｐゴシック" charset="0"/>
                </a:defRPr>
              </a:lvl9pPr>
            </a:lstStyle>
            <a:p>
              <a:pPr marL="365760" indent="-365760">
                <a:defRPr/>
              </a:pPr>
              <a:r>
                <a:rPr lang="en-US" sz="1600" b="1" dirty="0">
                  <a:solidFill>
                    <a:srgbClr val="001999"/>
                  </a:solidFill>
                  <a:latin typeface="+mn-lt"/>
                  <a:cs typeface="+mn-cs"/>
                </a:rPr>
                <a:t>(e)relationship attribute</a:t>
              </a:r>
            </a:p>
          </p:txBody>
        </p:sp>
        <p:grpSp>
          <p:nvGrpSpPr>
            <p:cNvPr id="97" name="Group 96"/>
            <p:cNvGrpSpPr/>
            <p:nvPr/>
          </p:nvGrpSpPr>
          <p:grpSpPr>
            <a:xfrm>
              <a:off x="2689658" y="3541713"/>
              <a:ext cx="5608638" cy="1071562"/>
              <a:chOff x="2689658" y="3541713"/>
              <a:chExt cx="5608638" cy="1071562"/>
            </a:xfrm>
          </p:grpSpPr>
          <p:sp>
            <p:nvSpPr>
              <p:cNvPr id="98" name="Rectangle 22"/>
              <p:cNvSpPr>
                <a:spLocks noChangeArrowheads="1"/>
              </p:cNvSpPr>
              <p:nvPr/>
            </p:nvSpPr>
            <p:spPr bwMode="auto">
              <a:xfrm>
                <a:off x="2689658" y="3613943"/>
                <a:ext cx="1371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Employee</a:t>
                </a:r>
              </a:p>
            </p:txBody>
          </p:sp>
          <p:sp>
            <p:nvSpPr>
              <p:cNvPr id="99" name="Rectangle 23"/>
              <p:cNvSpPr>
                <a:spLocks noChangeArrowheads="1"/>
              </p:cNvSpPr>
              <p:nvPr/>
            </p:nvSpPr>
            <p:spPr bwMode="auto">
              <a:xfrm>
                <a:off x="6926696" y="3613943"/>
                <a:ext cx="1371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Project</a:t>
                </a:r>
              </a:p>
            </p:txBody>
          </p:sp>
          <p:cxnSp>
            <p:nvCxnSpPr>
              <p:cNvPr id="100" name="AutoShape 24"/>
              <p:cNvCxnSpPr>
                <a:cxnSpLocks noChangeShapeType="1"/>
                <a:stCxn id="98" idx="3"/>
                <a:endCxn id="103" idx="1"/>
              </p:cNvCxnSpPr>
              <p:nvPr/>
            </p:nvCxnSpPr>
            <p:spPr bwMode="auto">
              <a:xfrm>
                <a:off x="4061258" y="3842543"/>
                <a:ext cx="838200" cy="1"/>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26"/>
              <p:cNvSpPr>
                <a:spLocks noChangeArrowheads="1"/>
              </p:cNvSpPr>
              <p:nvPr/>
            </p:nvSpPr>
            <p:spPr bwMode="auto">
              <a:xfrm>
                <a:off x="4050146" y="3541713"/>
                <a:ext cx="28892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cs typeface="+mn-cs"/>
                  </a:rPr>
                  <a:t>N</a:t>
                </a:r>
              </a:p>
            </p:txBody>
          </p:sp>
          <p:sp>
            <p:nvSpPr>
              <p:cNvPr id="102" name="Rectangle 27"/>
              <p:cNvSpPr>
                <a:spLocks noChangeArrowheads="1"/>
              </p:cNvSpPr>
              <p:nvPr/>
            </p:nvSpPr>
            <p:spPr bwMode="auto">
              <a:xfrm>
                <a:off x="6644121" y="3541713"/>
                <a:ext cx="27940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cs typeface="+mn-cs"/>
                  </a:rPr>
                  <a:t>M</a:t>
                </a:r>
              </a:p>
            </p:txBody>
          </p:sp>
          <p:sp>
            <p:nvSpPr>
              <p:cNvPr id="103" name="AutoShape 48"/>
              <p:cNvSpPr>
                <a:spLocks noChangeArrowheads="1"/>
              </p:cNvSpPr>
              <p:nvPr/>
            </p:nvSpPr>
            <p:spPr bwMode="auto">
              <a:xfrm>
                <a:off x="4899458" y="3568700"/>
                <a:ext cx="1189038" cy="547687"/>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bIns="91440" anchor="ctr"/>
              <a:lstStyle/>
              <a:p>
                <a:pPr algn="ctr">
                  <a:defRPr/>
                </a:pPr>
                <a:endParaRPr lang="en-US" sz="1600" dirty="0">
                  <a:latin typeface="Arial Narrow" panose="020B0606020202030204" pitchFamily="34" charset="0"/>
                  <a:cs typeface="+mn-cs"/>
                </a:endParaRPr>
              </a:p>
              <a:p>
                <a:pPr algn="ctr">
                  <a:lnSpc>
                    <a:spcPct val="65000"/>
                  </a:lnSpc>
                  <a:defRPr/>
                </a:pPr>
                <a:r>
                  <a:rPr lang="en-US" sz="1600" dirty="0">
                    <a:latin typeface="Arial Narrow" panose="020B0606020202030204" pitchFamily="34" charset="0"/>
                    <a:cs typeface="+mn-cs"/>
                  </a:rPr>
                  <a:t>Member-</a:t>
                </a:r>
              </a:p>
              <a:p>
                <a:pPr algn="ctr">
                  <a:lnSpc>
                    <a:spcPct val="65000"/>
                  </a:lnSpc>
                  <a:defRPr/>
                </a:pPr>
                <a:r>
                  <a:rPr lang="en-US" sz="1600" dirty="0">
                    <a:latin typeface="Arial Narrow" panose="020B0606020202030204" pitchFamily="34" charset="0"/>
                    <a:cs typeface="+mn-cs"/>
                  </a:rPr>
                  <a:t>of</a:t>
                </a:r>
              </a:p>
            </p:txBody>
          </p:sp>
          <p:sp>
            <p:nvSpPr>
              <p:cNvPr id="104" name="Oval 50"/>
              <p:cNvSpPr>
                <a:spLocks noChangeArrowheads="1"/>
              </p:cNvSpPr>
              <p:nvPr/>
            </p:nvSpPr>
            <p:spPr bwMode="auto">
              <a:xfrm>
                <a:off x="5785283" y="4311650"/>
                <a:ext cx="523875" cy="3016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dirty="0">
                    <a:latin typeface="Arial Narrow" panose="020B0606020202030204" pitchFamily="34" charset="0"/>
                    <a:cs typeface="+mn-cs"/>
                  </a:rPr>
                  <a:t>time</a:t>
                </a:r>
              </a:p>
            </p:txBody>
          </p:sp>
          <p:cxnSp>
            <p:nvCxnSpPr>
              <p:cNvPr id="106" name="AutoShape 53"/>
              <p:cNvCxnSpPr>
                <a:cxnSpLocks noChangeShapeType="1"/>
                <a:stCxn id="103" idx="2"/>
                <a:endCxn id="104" idx="0"/>
              </p:cNvCxnSpPr>
              <p:nvPr/>
            </p:nvCxnSpPr>
            <p:spPr bwMode="auto">
              <a:xfrm rot="16200000" flipH="1">
                <a:off x="5672968" y="3937396"/>
                <a:ext cx="195263" cy="553244"/>
              </a:xfrm>
              <a:prstGeom prst="curvedConnector3">
                <a:avLst>
                  <a:gd name="adj1" fmla="val 50000"/>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cxnSp>
        <p:nvCxnSpPr>
          <p:cNvPr id="110" name="AutoShape 76"/>
          <p:cNvCxnSpPr>
            <a:cxnSpLocks noChangeShapeType="1"/>
          </p:cNvCxnSpPr>
          <p:nvPr/>
        </p:nvCxnSpPr>
        <p:spPr bwMode="auto">
          <a:xfrm flipV="1">
            <a:off x="6172200" y="2360612"/>
            <a:ext cx="838200" cy="1588"/>
          </a:xfrm>
          <a:prstGeom prst="straightConnector1">
            <a:avLst/>
          </a:prstGeom>
          <a:noFill/>
          <a:ln w="38100" cmpd="dbl">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1" name="AutoShape 76"/>
          <p:cNvCxnSpPr>
            <a:cxnSpLocks noChangeShapeType="1"/>
          </p:cNvCxnSpPr>
          <p:nvPr/>
        </p:nvCxnSpPr>
        <p:spPr bwMode="auto">
          <a:xfrm flipV="1">
            <a:off x="6172200" y="3351212"/>
            <a:ext cx="838200" cy="1588"/>
          </a:xfrm>
          <a:prstGeom prst="straightConnector1">
            <a:avLst/>
          </a:prstGeom>
          <a:noFill/>
          <a:ln w="38100" cmpd="dbl">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2" name="AutoShape 76"/>
          <p:cNvCxnSpPr>
            <a:cxnSpLocks noChangeShapeType="1"/>
          </p:cNvCxnSpPr>
          <p:nvPr/>
        </p:nvCxnSpPr>
        <p:spPr bwMode="auto">
          <a:xfrm flipV="1">
            <a:off x="6248400" y="5291987"/>
            <a:ext cx="838200" cy="1588"/>
          </a:xfrm>
          <a:prstGeom prst="straightConnector1">
            <a:avLst/>
          </a:prstGeom>
          <a:noFill/>
          <a:ln w="38100" cmpd="dbl">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89150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169" name="Group 52"/>
          <p:cNvGrpSpPr>
            <a:grpSpLocks/>
          </p:cNvGrpSpPr>
          <p:nvPr/>
        </p:nvGrpSpPr>
        <p:grpSpPr bwMode="auto">
          <a:xfrm>
            <a:off x="685800" y="2720909"/>
            <a:ext cx="7632700" cy="1782763"/>
            <a:chOff x="432" y="901"/>
            <a:chExt cx="4808" cy="1123"/>
          </a:xfrm>
        </p:grpSpPr>
        <p:grpSp>
          <p:nvGrpSpPr>
            <p:cNvPr id="263197" name="Group 47"/>
            <p:cNvGrpSpPr>
              <a:grpSpLocks/>
            </p:cNvGrpSpPr>
            <p:nvPr/>
          </p:nvGrpSpPr>
          <p:grpSpPr bwMode="auto">
            <a:xfrm>
              <a:off x="1707" y="901"/>
              <a:ext cx="3533" cy="1123"/>
              <a:chOff x="1707" y="901"/>
              <a:chExt cx="3533" cy="1123"/>
            </a:xfrm>
          </p:grpSpPr>
          <p:sp>
            <p:nvSpPr>
              <p:cNvPr id="155677" name="AutoShape 29"/>
              <p:cNvSpPr>
                <a:spLocks noChangeArrowheads="1"/>
              </p:cNvSpPr>
              <p:nvPr/>
            </p:nvSpPr>
            <p:spPr bwMode="auto">
              <a:xfrm>
                <a:off x="3099" y="916"/>
                <a:ext cx="749" cy="345"/>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Arial Narrow" panose="020B0606020202030204" pitchFamily="34" charset="0"/>
                    <a:cs typeface="+mn-cs"/>
                  </a:rPr>
                  <a:t>Uses</a:t>
                </a:r>
              </a:p>
            </p:txBody>
          </p:sp>
          <p:sp>
            <p:nvSpPr>
              <p:cNvPr id="155654" name="Rectangle 6"/>
              <p:cNvSpPr>
                <a:spLocks noChangeArrowheads="1"/>
              </p:cNvSpPr>
              <p:nvPr/>
            </p:nvSpPr>
            <p:spPr bwMode="auto">
              <a:xfrm>
                <a:off x="3472" y="1543"/>
                <a:ext cx="1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cs typeface="+mn-cs"/>
                  </a:rPr>
                  <a:t>P</a:t>
                </a:r>
              </a:p>
            </p:txBody>
          </p:sp>
          <p:sp>
            <p:nvSpPr>
              <p:cNvPr id="155656" name="Rectangle 8"/>
              <p:cNvSpPr>
                <a:spLocks noChangeArrowheads="1"/>
              </p:cNvSpPr>
              <p:nvPr/>
            </p:nvSpPr>
            <p:spPr bwMode="auto">
              <a:xfrm>
                <a:off x="3041" y="1736"/>
                <a:ext cx="86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Language</a:t>
                </a:r>
              </a:p>
            </p:txBody>
          </p:sp>
          <p:sp>
            <p:nvSpPr>
              <p:cNvPr id="155657" name="Rectangle 9"/>
              <p:cNvSpPr>
                <a:spLocks noChangeArrowheads="1"/>
              </p:cNvSpPr>
              <p:nvPr/>
            </p:nvSpPr>
            <p:spPr bwMode="auto">
              <a:xfrm>
                <a:off x="1707" y="945"/>
                <a:ext cx="86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Employee</a:t>
                </a:r>
              </a:p>
            </p:txBody>
          </p:sp>
          <p:sp>
            <p:nvSpPr>
              <p:cNvPr id="155658" name="Rectangle 10"/>
              <p:cNvSpPr>
                <a:spLocks noChangeArrowheads="1"/>
              </p:cNvSpPr>
              <p:nvPr/>
            </p:nvSpPr>
            <p:spPr bwMode="auto">
              <a:xfrm>
                <a:off x="4376" y="945"/>
                <a:ext cx="86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Project</a:t>
                </a:r>
              </a:p>
            </p:txBody>
          </p:sp>
          <p:sp>
            <p:nvSpPr>
              <p:cNvPr id="155659" name="Rectangle 11"/>
              <p:cNvSpPr>
                <a:spLocks noChangeArrowheads="1"/>
              </p:cNvSpPr>
              <p:nvPr/>
            </p:nvSpPr>
            <p:spPr bwMode="auto">
              <a:xfrm>
                <a:off x="2564" y="901"/>
                <a:ext cx="1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cs typeface="+mn-cs"/>
                  </a:rPr>
                  <a:t>N</a:t>
                </a:r>
              </a:p>
            </p:txBody>
          </p:sp>
          <p:sp>
            <p:nvSpPr>
              <p:cNvPr id="155660" name="Rectangle 12"/>
              <p:cNvSpPr>
                <a:spLocks noChangeArrowheads="1"/>
              </p:cNvSpPr>
              <p:nvPr/>
            </p:nvSpPr>
            <p:spPr bwMode="auto">
              <a:xfrm>
                <a:off x="4198" y="901"/>
                <a:ext cx="1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cs typeface="+mn-cs"/>
                  </a:rPr>
                  <a:t>M</a:t>
                </a:r>
              </a:p>
            </p:txBody>
          </p:sp>
          <p:cxnSp>
            <p:nvCxnSpPr>
              <p:cNvPr id="155662" name="AutoShape 14"/>
              <p:cNvCxnSpPr>
                <a:cxnSpLocks noChangeShapeType="1"/>
                <a:stCxn id="155657" idx="3"/>
                <a:endCxn id="155677" idx="1"/>
              </p:cNvCxnSpPr>
              <p:nvPr/>
            </p:nvCxnSpPr>
            <p:spPr bwMode="auto">
              <a:xfrm>
                <a:off x="2571" y="1089"/>
                <a:ext cx="528" cy="0"/>
              </a:xfrm>
              <a:prstGeom prst="straightConnector1">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5663" name="AutoShape 15"/>
              <p:cNvCxnSpPr>
                <a:cxnSpLocks noChangeShapeType="1"/>
                <a:stCxn id="155658" idx="1"/>
                <a:endCxn id="155677" idx="3"/>
              </p:cNvCxnSpPr>
              <p:nvPr/>
            </p:nvCxnSpPr>
            <p:spPr bwMode="auto">
              <a:xfrm flipH="1">
                <a:off x="3848" y="1089"/>
                <a:ext cx="528"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5664" name="AutoShape 16"/>
              <p:cNvCxnSpPr>
                <a:cxnSpLocks noChangeShapeType="1"/>
                <a:stCxn id="155677" idx="2"/>
                <a:endCxn id="155656" idx="0"/>
              </p:cNvCxnSpPr>
              <p:nvPr/>
            </p:nvCxnSpPr>
            <p:spPr bwMode="auto">
              <a:xfrm flipH="1">
                <a:off x="3473" y="1261"/>
                <a:ext cx="1" cy="475"/>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155696" name="Text Box 48"/>
            <p:cNvSpPr txBox="1">
              <a:spLocks noChangeArrowheads="1"/>
            </p:cNvSpPr>
            <p:nvPr/>
          </p:nvSpPr>
          <p:spPr bwMode="auto">
            <a:xfrm>
              <a:off x="432" y="901"/>
              <a:ext cx="121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defRPr sz="2400">
                  <a:solidFill>
                    <a:schemeClr val="tx1"/>
                  </a:solidFill>
                  <a:latin typeface="Times" charset="0"/>
                  <a:ea typeface="ＭＳ Ｐゴシック" charset="0"/>
                </a:defRPr>
              </a:lvl1pPr>
              <a:lvl2pPr>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eaLnBrk="0" fontAlgn="base" hangingPunct="0">
                <a:spcBef>
                  <a:spcPct val="0"/>
                </a:spcBef>
                <a:spcAft>
                  <a:spcPct val="0"/>
                </a:spcAft>
                <a:defRPr sz="2400">
                  <a:solidFill>
                    <a:schemeClr val="tx1"/>
                  </a:solidFill>
                  <a:latin typeface="Times" charset="0"/>
                  <a:ea typeface="ＭＳ Ｐゴシック" charset="0"/>
                </a:defRPr>
              </a:lvl6pPr>
              <a:lvl7pPr eaLnBrk="0" fontAlgn="base" hangingPunct="0">
                <a:spcBef>
                  <a:spcPct val="0"/>
                </a:spcBef>
                <a:spcAft>
                  <a:spcPct val="0"/>
                </a:spcAft>
                <a:defRPr sz="2400">
                  <a:solidFill>
                    <a:schemeClr val="tx1"/>
                  </a:solidFill>
                  <a:latin typeface="Times" charset="0"/>
                  <a:ea typeface="ＭＳ Ｐゴシック" charset="0"/>
                </a:defRPr>
              </a:lvl7pPr>
              <a:lvl8pPr eaLnBrk="0" fontAlgn="base" hangingPunct="0">
                <a:spcBef>
                  <a:spcPct val="0"/>
                </a:spcBef>
                <a:spcAft>
                  <a:spcPct val="0"/>
                </a:spcAft>
                <a:defRPr sz="2400">
                  <a:solidFill>
                    <a:schemeClr val="tx1"/>
                  </a:solidFill>
                  <a:latin typeface="Times" charset="0"/>
                  <a:ea typeface="ＭＳ Ｐゴシック" charset="0"/>
                </a:defRPr>
              </a:lvl8pPr>
              <a:lvl9pPr eaLnBrk="0" fontAlgn="base" hangingPunct="0">
                <a:spcBef>
                  <a:spcPct val="0"/>
                </a:spcBef>
                <a:spcAft>
                  <a:spcPct val="0"/>
                </a:spcAft>
                <a:defRPr sz="2400">
                  <a:solidFill>
                    <a:schemeClr val="tx1"/>
                  </a:solidFill>
                  <a:latin typeface="Times" charset="0"/>
                  <a:ea typeface="ＭＳ Ｐゴシック" charset="0"/>
                </a:defRPr>
              </a:lvl9pPr>
            </a:lstStyle>
            <a:p>
              <a:pPr marL="365760" indent="-365760">
                <a:defRPr/>
              </a:pPr>
              <a:r>
                <a:rPr lang="en-US" sz="1600" b="1" dirty="0">
                  <a:solidFill>
                    <a:srgbClr val="001999"/>
                  </a:solidFill>
                  <a:latin typeface="+mn-lt"/>
                  <a:cs typeface="+mn-cs"/>
                </a:rPr>
                <a:t>(g)	ternary relationship</a:t>
              </a:r>
            </a:p>
          </p:txBody>
        </p:sp>
      </p:grpSp>
      <p:grpSp>
        <p:nvGrpSpPr>
          <p:cNvPr id="5" name="Group 4"/>
          <p:cNvGrpSpPr/>
          <p:nvPr/>
        </p:nvGrpSpPr>
        <p:grpSpPr>
          <a:xfrm>
            <a:off x="685800" y="4700588"/>
            <a:ext cx="7319963" cy="1852612"/>
            <a:chOff x="685800" y="3657600"/>
            <a:chExt cx="7319963" cy="1852612"/>
          </a:xfrm>
        </p:grpSpPr>
        <p:sp>
          <p:nvSpPr>
            <p:cNvPr id="155714" name="Text Box 66"/>
            <p:cNvSpPr txBox="1">
              <a:spLocks noChangeArrowheads="1"/>
            </p:cNvSpPr>
            <p:nvPr/>
          </p:nvSpPr>
          <p:spPr bwMode="auto">
            <a:xfrm>
              <a:off x="685800" y="3657600"/>
              <a:ext cx="33384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400">
                  <a:solidFill>
                    <a:schemeClr val="tx1"/>
                  </a:solidFill>
                  <a:latin typeface="Times" charset="0"/>
                  <a:ea typeface="ＭＳ Ｐゴシック" charset="0"/>
                </a:defRPr>
              </a:lvl1pPr>
              <a:lvl2pPr>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eaLnBrk="0" fontAlgn="base" hangingPunct="0">
                <a:spcBef>
                  <a:spcPct val="0"/>
                </a:spcBef>
                <a:spcAft>
                  <a:spcPct val="0"/>
                </a:spcAft>
                <a:defRPr sz="2400">
                  <a:solidFill>
                    <a:schemeClr val="tx1"/>
                  </a:solidFill>
                  <a:latin typeface="Times" charset="0"/>
                  <a:ea typeface="ＭＳ Ｐゴシック" charset="0"/>
                </a:defRPr>
              </a:lvl6pPr>
              <a:lvl7pPr eaLnBrk="0" fontAlgn="base" hangingPunct="0">
                <a:spcBef>
                  <a:spcPct val="0"/>
                </a:spcBef>
                <a:spcAft>
                  <a:spcPct val="0"/>
                </a:spcAft>
                <a:defRPr sz="2400">
                  <a:solidFill>
                    <a:schemeClr val="tx1"/>
                  </a:solidFill>
                  <a:latin typeface="Times" charset="0"/>
                  <a:ea typeface="ＭＳ Ｐゴシック" charset="0"/>
                </a:defRPr>
              </a:lvl7pPr>
              <a:lvl8pPr eaLnBrk="0" fontAlgn="base" hangingPunct="0">
                <a:spcBef>
                  <a:spcPct val="0"/>
                </a:spcBef>
                <a:spcAft>
                  <a:spcPct val="0"/>
                </a:spcAft>
                <a:defRPr sz="2400">
                  <a:solidFill>
                    <a:schemeClr val="tx1"/>
                  </a:solidFill>
                  <a:latin typeface="Times" charset="0"/>
                  <a:ea typeface="ＭＳ Ｐゴシック" charset="0"/>
                </a:defRPr>
              </a:lvl8pPr>
              <a:lvl9pPr eaLnBrk="0" fontAlgn="base" hangingPunct="0">
                <a:spcBef>
                  <a:spcPct val="0"/>
                </a:spcBef>
                <a:spcAft>
                  <a:spcPct val="0"/>
                </a:spcAft>
                <a:defRPr sz="2400">
                  <a:solidFill>
                    <a:schemeClr val="tx1"/>
                  </a:solidFill>
                  <a:latin typeface="Times" charset="0"/>
                  <a:ea typeface="ＭＳ Ｐゴシック" charset="0"/>
                </a:defRPr>
              </a:lvl9pPr>
            </a:lstStyle>
            <a:p>
              <a:pPr marL="365760" indent="-365760">
                <a:defRPr/>
              </a:pPr>
              <a:r>
                <a:rPr lang="en-US" sz="1600" b="1" dirty="0">
                  <a:solidFill>
                    <a:srgbClr val="001999"/>
                  </a:solidFill>
                  <a:latin typeface="+mn-lt"/>
                  <a:cs typeface="+mn-cs"/>
                </a:rPr>
                <a:t>(h)	generalization/</a:t>
              </a:r>
              <a:r>
                <a:rPr lang="en-US" sz="1600" b="1" dirty="0">
                  <a:solidFill>
                    <a:srgbClr val="001999"/>
                  </a:solidFill>
                  <a:latin typeface="+mn-lt"/>
                </a:rPr>
                <a:t>specialization</a:t>
              </a:r>
              <a:endParaRPr lang="en-US" sz="1600" b="1" dirty="0">
                <a:solidFill>
                  <a:srgbClr val="001999"/>
                </a:solidFill>
                <a:latin typeface="+mn-lt"/>
                <a:cs typeface="+mn-cs"/>
              </a:endParaRPr>
            </a:p>
          </p:txBody>
        </p:sp>
        <p:grpSp>
          <p:nvGrpSpPr>
            <p:cNvPr id="4" name="Group 3"/>
            <p:cNvGrpSpPr/>
            <p:nvPr/>
          </p:nvGrpSpPr>
          <p:grpSpPr>
            <a:xfrm>
              <a:off x="3027363" y="3657600"/>
              <a:ext cx="4978400" cy="1852612"/>
              <a:chOff x="3027363" y="3657600"/>
              <a:chExt cx="4978400" cy="1852612"/>
            </a:xfrm>
          </p:grpSpPr>
          <p:cxnSp>
            <p:nvCxnSpPr>
              <p:cNvPr id="155718" name="AutoShape 70"/>
              <p:cNvCxnSpPr>
                <a:cxnSpLocks noChangeShapeType="1"/>
                <a:stCxn id="155719" idx="0"/>
              </p:cNvCxnSpPr>
              <p:nvPr/>
            </p:nvCxnSpPr>
            <p:spPr bwMode="auto">
              <a:xfrm flipV="1">
                <a:off x="3713163" y="4481512"/>
                <a:ext cx="1657350" cy="5715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5719" name="Rectangle 71"/>
              <p:cNvSpPr>
                <a:spLocks noChangeArrowheads="1"/>
              </p:cNvSpPr>
              <p:nvPr/>
            </p:nvSpPr>
            <p:spPr bwMode="auto">
              <a:xfrm>
                <a:off x="3027363" y="5053012"/>
                <a:ext cx="1371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Manager</a:t>
                </a:r>
              </a:p>
            </p:txBody>
          </p:sp>
          <p:sp>
            <p:nvSpPr>
              <p:cNvPr id="155720" name="Rectangle 72"/>
              <p:cNvSpPr>
                <a:spLocks noChangeArrowheads="1"/>
              </p:cNvSpPr>
              <p:nvPr/>
            </p:nvSpPr>
            <p:spPr bwMode="auto">
              <a:xfrm>
                <a:off x="6634163" y="5053012"/>
                <a:ext cx="1371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Technician</a:t>
                </a:r>
              </a:p>
            </p:txBody>
          </p:sp>
          <p:sp>
            <p:nvSpPr>
              <p:cNvPr id="155721" name="Rectangle 73"/>
              <p:cNvSpPr>
                <a:spLocks noChangeArrowheads="1"/>
              </p:cNvSpPr>
              <p:nvPr/>
            </p:nvSpPr>
            <p:spPr bwMode="auto">
              <a:xfrm>
                <a:off x="4830763" y="5053012"/>
                <a:ext cx="1371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Engineer</a:t>
                </a:r>
              </a:p>
            </p:txBody>
          </p:sp>
          <p:sp>
            <p:nvSpPr>
              <p:cNvPr id="155722" name="Rectangle 74"/>
              <p:cNvSpPr>
                <a:spLocks noChangeArrowheads="1"/>
              </p:cNvSpPr>
              <p:nvPr/>
            </p:nvSpPr>
            <p:spPr bwMode="auto">
              <a:xfrm>
                <a:off x="4830763" y="3657600"/>
                <a:ext cx="1371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Employee</a:t>
                </a:r>
              </a:p>
            </p:txBody>
          </p:sp>
          <p:cxnSp>
            <p:nvCxnSpPr>
              <p:cNvPr id="155724" name="AutoShape 76"/>
              <p:cNvCxnSpPr>
                <a:cxnSpLocks noChangeShapeType="1"/>
              </p:cNvCxnSpPr>
              <p:nvPr/>
            </p:nvCxnSpPr>
            <p:spPr bwMode="auto">
              <a:xfrm flipV="1">
                <a:off x="5494853" y="4114800"/>
                <a:ext cx="0" cy="22066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5725" name="AutoShape 77"/>
              <p:cNvCxnSpPr>
                <a:cxnSpLocks noChangeShapeType="1"/>
                <a:stCxn id="155720" idx="0"/>
              </p:cNvCxnSpPr>
              <p:nvPr/>
            </p:nvCxnSpPr>
            <p:spPr bwMode="auto">
              <a:xfrm flipH="1" flipV="1">
                <a:off x="5662613" y="4481512"/>
                <a:ext cx="1657350" cy="57150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5727" name="AutoShape 79"/>
              <p:cNvCxnSpPr>
                <a:cxnSpLocks noChangeShapeType="1"/>
                <a:stCxn id="155721" idx="0"/>
              </p:cNvCxnSpPr>
              <p:nvPr/>
            </p:nvCxnSpPr>
            <p:spPr bwMode="auto">
              <a:xfrm flipV="1">
                <a:off x="5516563" y="4627562"/>
                <a:ext cx="0" cy="42545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 name="Straight Connector 2"/>
              <p:cNvCxnSpPr/>
              <p:nvPr/>
            </p:nvCxnSpPr>
            <p:spPr bwMode="auto">
              <a:xfrm flipV="1">
                <a:off x="5538273" y="4114800"/>
                <a:ext cx="0" cy="22066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grpSp>
        <p:nvGrpSpPr>
          <p:cNvPr id="35" name="Group 34"/>
          <p:cNvGrpSpPr/>
          <p:nvPr/>
        </p:nvGrpSpPr>
        <p:grpSpPr>
          <a:xfrm>
            <a:off x="685800" y="1559964"/>
            <a:ext cx="7148514" cy="964029"/>
            <a:chOff x="665595" y="5224463"/>
            <a:chExt cx="7148514" cy="964029"/>
          </a:xfrm>
        </p:grpSpPr>
        <p:sp>
          <p:nvSpPr>
            <p:cNvPr id="36" name="Text Box 37"/>
            <p:cNvSpPr txBox="1">
              <a:spLocks noChangeArrowheads="1"/>
            </p:cNvSpPr>
            <p:nvPr/>
          </p:nvSpPr>
          <p:spPr bwMode="auto">
            <a:xfrm>
              <a:off x="665595" y="5224463"/>
              <a:ext cx="222208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400">
                  <a:solidFill>
                    <a:schemeClr val="tx1"/>
                  </a:solidFill>
                  <a:latin typeface="Times" charset="0"/>
                  <a:ea typeface="ＭＳ Ｐゴシック" charset="0"/>
                </a:defRPr>
              </a:lvl1pPr>
              <a:lvl2pPr marL="571500">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eaLnBrk="0" fontAlgn="base" hangingPunct="0">
                <a:spcBef>
                  <a:spcPct val="0"/>
                </a:spcBef>
                <a:spcAft>
                  <a:spcPct val="0"/>
                </a:spcAft>
                <a:defRPr sz="2400">
                  <a:solidFill>
                    <a:schemeClr val="tx1"/>
                  </a:solidFill>
                  <a:latin typeface="Times" charset="0"/>
                  <a:ea typeface="ＭＳ Ｐゴシック" charset="0"/>
                </a:defRPr>
              </a:lvl6pPr>
              <a:lvl7pPr eaLnBrk="0" fontAlgn="base" hangingPunct="0">
                <a:spcBef>
                  <a:spcPct val="0"/>
                </a:spcBef>
                <a:spcAft>
                  <a:spcPct val="0"/>
                </a:spcAft>
                <a:defRPr sz="2400">
                  <a:solidFill>
                    <a:schemeClr val="tx1"/>
                  </a:solidFill>
                  <a:latin typeface="Times" charset="0"/>
                  <a:ea typeface="ＭＳ Ｐゴシック" charset="0"/>
                </a:defRPr>
              </a:lvl7pPr>
              <a:lvl8pPr eaLnBrk="0" fontAlgn="base" hangingPunct="0">
                <a:spcBef>
                  <a:spcPct val="0"/>
                </a:spcBef>
                <a:spcAft>
                  <a:spcPct val="0"/>
                </a:spcAft>
                <a:defRPr sz="2400">
                  <a:solidFill>
                    <a:schemeClr val="tx1"/>
                  </a:solidFill>
                  <a:latin typeface="Times" charset="0"/>
                  <a:ea typeface="ＭＳ Ｐゴシック" charset="0"/>
                </a:defRPr>
              </a:lvl8pPr>
              <a:lvl9pPr eaLnBrk="0" fontAlgn="base" hangingPunct="0">
                <a:spcBef>
                  <a:spcPct val="0"/>
                </a:spcBef>
                <a:spcAft>
                  <a:spcPct val="0"/>
                </a:spcAft>
                <a:defRPr sz="2400">
                  <a:solidFill>
                    <a:schemeClr val="tx1"/>
                  </a:solidFill>
                  <a:latin typeface="Times" charset="0"/>
                  <a:ea typeface="ＭＳ Ｐゴシック" charset="0"/>
                </a:defRPr>
              </a:lvl9pPr>
            </a:lstStyle>
            <a:p>
              <a:pPr marL="365760" indent="-365760">
                <a:defRPr/>
              </a:pPr>
              <a:r>
                <a:rPr lang="en-US" sz="1600" b="1" dirty="0">
                  <a:solidFill>
                    <a:srgbClr val="001999"/>
                  </a:solidFill>
                  <a:latin typeface="+mn-lt"/>
                  <a:cs typeface="+mn-cs"/>
                </a:rPr>
                <a:t>(f)	recursive</a:t>
              </a:r>
            </a:p>
            <a:p>
              <a:pPr>
                <a:defRPr/>
              </a:pPr>
              <a:r>
                <a:rPr lang="en-US" sz="1600" b="1" dirty="0">
                  <a:solidFill>
                    <a:srgbClr val="001999"/>
                  </a:solidFill>
                  <a:latin typeface="+mn-lt"/>
                  <a:cs typeface="+mn-cs"/>
                </a:rPr>
                <a:t>	(with role names)</a:t>
              </a:r>
            </a:p>
          </p:txBody>
        </p:sp>
        <p:grpSp>
          <p:nvGrpSpPr>
            <p:cNvPr id="37" name="Group 36"/>
            <p:cNvGrpSpPr/>
            <p:nvPr/>
          </p:nvGrpSpPr>
          <p:grpSpPr>
            <a:xfrm>
              <a:off x="4051733" y="5224463"/>
              <a:ext cx="3762376" cy="964029"/>
              <a:chOff x="4051733" y="5224463"/>
              <a:chExt cx="3762376" cy="964029"/>
            </a:xfrm>
          </p:grpSpPr>
          <p:sp>
            <p:nvSpPr>
              <p:cNvPr id="38" name="Rectangle 56"/>
              <p:cNvSpPr>
                <a:spLocks noChangeArrowheads="1"/>
              </p:cNvSpPr>
              <p:nvPr/>
            </p:nvSpPr>
            <p:spPr bwMode="auto">
              <a:xfrm>
                <a:off x="4051733" y="5476876"/>
                <a:ext cx="13716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Arial Narrow" panose="020B0606020202030204" pitchFamily="34" charset="0"/>
                    <a:cs typeface="+mn-cs"/>
                  </a:rPr>
                  <a:t>Employee</a:t>
                </a:r>
              </a:p>
            </p:txBody>
          </p:sp>
          <p:sp>
            <p:nvSpPr>
              <p:cNvPr id="39" name="Rectangle 57"/>
              <p:cNvSpPr>
                <a:spLocks noChangeArrowheads="1"/>
              </p:cNvSpPr>
              <p:nvPr/>
            </p:nvSpPr>
            <p:spPr bwMode="auto">
              <a:xfrm>
                <a:off x="5429683" y="5241926"/>
                <a:ext cx="28098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cs typeface="+mn-cs"/>
                  </a:rPr>
                  <a:t>1</a:t>
                </a:r>
              </a:p>
            </p:txBody>
          </p:sp>
          <p:sp>
            <p:nvSpPr>
              <p:cNvPr id="40" name="Rectangle 58"/>
              <p:cNvSpPr>
                <a:spLocks noChangeArrowheads="1"/>
              </p:cNvSpPr>
              <p:nvPr/>
            </p:nvSpPr>
            <p:spPr bwMode="auto">
              <a:xfrm>
                <a:off x="5429683" y="5878000"/>
                <a:ext cx="28098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7" tIns="44450" rIns="90487" bIns="44450">
                <a:spAutoFit/>
              </a:bodyPr>
              <a:lstStyle/>
              <a:p>
                <a:pPr algn="ctr">
                  <a:defRPr/>
                </a:pPr>
                <a:r>
                  <a:rPr lang="en-US" sz="1400" dirty="0">
                    <a:latin typeface="Arial Narrow" panose="020B0606020202030204" pitchFamily="34" charset="0"/>
                    <a:cs typeface="+mn-cs"/>
                  </a:rPr>
                  <a:t>N</a:t>
                </a:r>
              </a:p>
            </p:txBody>
          </p:sp>
          <p:grpSp>
            <p:nvGrpSpPr>
              <p:cNvPr id="41" name="Group 85"/>
              <p:cNvGrpSpPr>
                <a:grpSpLocks/>
              </p:cNvGrpSpPr>
              <p:nvPr/>
            </p:nvGrpSpPr>
            <p:grpSpPr bwMode="auto">
              <a:xfrm>
                <a:off x="5440796" y="5545138"/>
                <a:ext cx="1541463" cy="320675"/>
                <a:chOff x="3440" y="2724"/>
                <a:chExt cx="971" cy="202"/>
              </a:xfrm>
            </p:grpSpPr>
            <p:sp>
              <p:nvSpPr>
                <p:cNvPr id="47" name="Line 60"/>
                <p:cNvSpPr>
                  <a:spLocks noChangeShapeType="1"/>
                </p:cNvSpPr>
                <p:nvPr/>
              </p:nvSpPr>
              <p:spPr bwMode="auto">
                <a:xfrm>
                  <a:off x="3440" y="2724"/>
                  <a:ext cx="945" cy="0"/>
                </a:xfrm>
                <a:prstGeom prst="line">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Narrow" panose="020B0606020202030204" pitchFamily="34" charset="0"/>
                    <a:cs typeface="+mn-cs"/>
                  </a:endParaRPr>
                </a:p>
              </p:txBody>
            </p:sp>
            <p:sp>
              <p:nvSpPr>
                <p:cNvPr id="48" name="Line 61"/>
                <p:cNvSpPr>
                  <a:spLocks noChangeShapeType="1"/>
                </p:cNvSpPr>
                <p:nvPr/>
              </p:nvSpPr>
              <p:spPr bwMode="auto">
                <a:xfrm>
                  <a:off x="3440" y="2926"/>
                  <a:ext cx="971"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Narrow" panose="020B0606020202030204" pitchFamily="34" charset="0"/>
                    <a:cs typeface="+mn-cs"/>
                  </a:endParaRPr>
                </a:p>
              </p:txBody>
            </p:sp>
          </p:grpSp>
          <p:sp>
            <p:nvSpPr>
              <p:cNvPr id="42" name="Text Box 62"/>
              <p:cNvSpPr txBox="1">
                <a:spLocks noChangeArrowheads="1"/>
              </p:cNvSpPr>
              <p:nvPr/>
            </p:nvSpPr>
            <p:spPr bwMode="auto">
              <a:xfrm>
                <a:off x="5881436" y="5224463"/>
                <a:ext cx="546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latin typeface="Arial Narrow" panose="020B0606020202030204" pitchFamily="34" charset="0"/>
                    <a:cs typeface="+mn-cs"/>
                  </a:rPr>
                  <a:t>boss</a:t>
                </a:r>
              </a:p>
            </p:txBody>
          </p:sp>
          <p:sp>
            <p:nvSpPr>
              <p:cNvPr id="43" name="Text Box 63"/>
              <p:cNvSpPr txBox="1">
                <a:spLocks noChangeArrowheads="1"/>
              </p:cNvSpPr>
              <p:nvPr/>
            </p:nvSpPr>
            <p:spPr bwMode="auto">
              <a:xfrm>
                <a:off x="5881436" y="5849938"/>
                <a:ext cx="68961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dirty="0">
                    <a:latin typeface="Arial Narrow" panose="020B0606020202030204" pitchFamily="34" charset="0"/>
                    <a:cs typeface="+mn-cs"/>
                  </a:rPr>
                  <a:t>worker</a:t>
                </a:r>
              </a:p>
            </p:txBody>
          </p:sp>
          <p:sp>
            <p:nvSpPr>
              <p:cNvPr id="44" name="AutoShape 64"/>
              <p:cNvSpPr>
                <a:spLocks noChangeArrowheads="1"/>
              </p:cNvSpPr>
              <p:nvPr/>
            </p:nvSpPr>
            <p:spPr bwMode="auto">
              <a:xfrm>
                <a:off x="6625071" y="5432426"/>
                <a:ext cx="1189038" cy="547688"/>
              </a:xfrm>
              <a:prstGeom prst="diamond">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bIns="91440" anchor="ctr"/>
              <a:lstStyle/>
              <a:p>
                <a:pPr algn="ctr">
                  <a:defRPr/>
                </a:pPr>
                <a:endParaRPr lang="en-US" sz="1600" dirty="0">
                  <a:latin typeface="Arial Narrow" panose="020B0606020202030204" pitchFamily="34" charset="0"/>
                  <a:cs typeface="+mn-cs"/>
                </a:endParaRPr>
              </a:p>
              <a:p>
                <a:pPr algn="ctr">
                  <a:lnSpc>
                    <a:spcPct val="65000"/>
                  </a:lnSpc>
                  <a:defRPr/>
                </a:pPr>
                <a:r>
                  <a:rPr lang="en-US" sz="1600" dirty="0">
                    <a:latin typeface="Arial Narrow" panose="020B0606020202030204" pitchFamily="34" charset="0"/>
                    <a:cs typeface="+mn-cs"/>
                  </a:rPr>
                  <a:t>Manager-</a:t>
                </a:r>
                <a:br>
                  <a:rPr lang="en-US" sz="1600" dirty="0">
                    <a:latin typeface="Arial Narrow" panose="020B0606020202030204" pitchFamily="34" charset="0"/>
                    <a:cs typeface="+mn-cs"/>
                  </a:rPr>
                </a:br>
                <a:r>
                  <a:rPr lang="en-US" sz="1600" dirty="0">
                    <a:latin typeface="Arial Narrow" panose="020B0606020202030204" pitchFamily="34" charset="0"/>
                    <a:cs typeface="+mn-cs"/>
                  </a:rPr>
                  <a:t>of</a:t>
                </a:r>
              </a:p>
            </p:txBody>
          </p:sp>
        </p:grpSp>
      </p:grpSp>
      <p:sp>
        <p:nvSpPr>
          <p:cNvPr id="50" name="Rectangle 2"/>
          <p:cNvSpPr>
            <a:spLocks noGrp="1" noChangeArrowheads="1"/>
          </p:cNvSpPr>
          <p:nvPr>
            <p:ph type="title"/>
          </p:nvPr>
        </p:nvSpPr>
        <p:spPr>
          <a:xfrm>
            <a:off x="685800" y="609600"/>
            <a:ext cx="7772400" cy="762000"/>
          </a:xfrm>
        </p:spPr>
        <p:txBody>
          <a:bodyPr/>
          <a:lstStyle/>
          <a:p>
            <a:pPr eaLnBrk="1" hangingPunct="1"/>
            <a:r>
              <a:rPr lang="en-US"/>
              <a:t>Symbols of ER Diagram (Cont.)</a:t>
            </a:r>
          </a:p>
        </p:txBody>
      </p:sp>
      <p:sp>
        <p:nvSpPr>
          <p:cNvPr id="9" name="Isosceles Triangle 8"/>
          <p:cNvSpPr/>
          <p:nvPr/>
        </p:nvSpPr>
        <p:spPr bwMode="auto">
          <a:xfrm flipV="1">
            <a:off x="5248274" y="5334000"/>
            <a:ext cx="542926" cy="360296"/>
          </a:xfrm>
          <a:prstGeom prst="triangl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GB" sz="2400" b="0" i="0" u="none" strike="noStrike" cap="none" normalizeH="0" baseline="0">
              <a:ln>
                <a:noFill/>
              </a:ln>
              <a:solidFill>
                <a:schemeClr val="tx1"/>
              </a:solidFill>
              <a:effectLst/>
              <a:latin typeface="Times New Roman" pitchFamily="18" charset="0"/>
              <a:ea typeface="新細明體" pitchFamily="18" charset="-120"/>
            </a:endParaRPr>
          </a:p>
        </p:txBody>
      </p:sp>
      <p:sp>
        <p:nvSpPr>
          <p:cNvPr id="10" name="TextBox 9"/>
          <p:cNvSpPr txBox="1"/>
          <p:nvPr/>
        </p:nvSpPr>
        <p:spPr>
          <a:xfrm>
            <a:off x="5295718" y="5334000"/>
            <a:ext cx="419282" cy="276999"/>
          </a:xfrm>
          <a:prstGeom prst="rect">
            <a:avLst/>
          </a:prstGeom>
          <a:noFill/>
        </p:spPr>
        <p:txBody>
          <a:bodyPr wrap="none" rtlCol="0">
            <a:spAutoFit/>
          </a:bodyPr>
          <a:lstStyle/>
          <a:p>
            <a:r>
              <a:rPr lang="en-US" sz="1200" dirty="0">
                <a:latin typeface="+mn-lt"/>
              </a:rPr>
              <a:t>ISA</a:t>
            </a:r>
            <a:endParaRPr lang="en-GB" sz="1200" dirty="0">
              <a:latin typeface="+mn-lt"/>
            </a:endParaRPr>
          </a:p>
        </p:txBody>
      </p:sp>
    </p:spTree>
    <p:extLst>
      <p:ext uri="{BB962C8B-B14F-4D97-AF65-F5344CB8AC3E}">
        <p14:creationId xmlns:p14="http://schemas.microsoft.com/office/powerpoint/2010/main" val="307804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DFE3C731-9141-44A6-AF34-C6A92484F721}" type="slidenum">
              <a:rPr lang="en-US" altLang="zh-TW" sz="1400">
                <a:solidFill>
                  <a:schemeClr val="accent2"/>
                </a:solidFill>
              </a:rPr>
              <a:pPr eaLnBrk="1" hangingPunct="1"/>
              <a:t>7</a:t>
            </a:fld>
            <a:endParaRPr lang="en-US" altLang="zh-TW" sz="1400">
              <a:solidFill>
                <a:schemeClr val="accent2"/>
              </a:solidFill>
            </a:endParaRPr>
          </a:p>
          <a:p>
            <a:pPr eaLnBrk="1" hangingPunct="1"/>
            <a:endParaRPr lang="en-US" altLang="zh-TW" sz="1400">
              <a:solidFill>
                <a:schemeClr val="accent2"/>
              </a:solidFill>
            </a:endParaRPr>
          </a:p>
        </p:txBody>
      </p:sp>
      <p:sp>
        <p:nvSpPr>
          <p:cNvPr id="6147" name="Rectangle 2"/>
          <p:cNvSpPr>
            <a:spLocks noGrp="1" noChangeArrowheads="1"/>
          </p:cNvSpPr>
          <p:nvPr>
            <p:ph type="title"/>
          </p:nvPr>
        </p:nvSpPr>
        <p:spPr>
          <a:xfrm>
            <a:off x="685800" y="381000"/>
            <a:ext cx="7772400" cy="685800"/>
          </a:xfrm>
        </p:spPr>
        <p:txBody>
          <a:bodyPr/>
          <a:lstStyle/>
          <a:p>
            <a:pPr eaLnBrk="1" hangingPunct="1"/>
            <a:r>
              <a:rPr lang="en-US"/>
              <a:t>E-R Diagram of a Bank</a:t>
            </a:r>
          </a:p>
        </p:txBody>
      </p:sp>
      <p:pic>
        <p:nvPicPr>
          <p:cNvPr id="6148" name="Picture 3"/>
          <p:cNvPicPr>
            <a:picLocks noChangeAspect="1" noChangeArrowheads="1"/>
          </p:cNvPicPr>
          <p:nvPr/>
        </p:nvPicPr>
        <p:blipFill>
          <a:blip r:embed="rId3">
            <a:extLst>
              <a:ext uri="{28A0092B-C50C-407E-A947-70E740481C1C}">
                <a14:useLocalDpi xmlns:a14="http://schemas.microsoft.com/office/drawing/2010/main" val="0"/>
              </a:ext>
            </a:extLst>
          </a:blip>
          <a:srcRect l="1160" t="2649" r="1656" b="3973"/>
          <a:stretch>
            <a:fillRect/>
          </a:stretch>
        </p:blipFill>
        <p:spPr bwMode="auto">
          <a:xfrm>
            <a:off x="1295400" y="1328738"/>
            <a:ext cx="6629400" cy="4776787"/>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86800" cy="459100"/>
          </a:xfrm>
        </p:spPr>
        <p:txBody>
          <a:bodyPr/>
          <a:lstStyle/>
          <a:p>
            <a:r>
              <a:rPr lang="en-US" dirty="0"/>
              <a:t>RELATIONAL MODEL</a:t>
            </a:r>
            <a:endParaRPr lang="en-US" dirty="0">
              <a:solidFill>
                <a:srgbClr val="B30019"/>
              </a:solidFill>
            </a:endParaRPr>
          </a:p>
        </p:txBody>
      </p:sp>
      <p:sp>
        <p:nvSpPr>
          <p:cNvPr id="3" name="Content Placeholder 2"/>
          <p:cNvSpPr>
            <a:spLocks noGrp="1"/>
          </p:cNvSpPr>
          <p:nvPr>
            <p:ph idx="1"/>
          </p:nvPr>
        </p:nvSpPr>
        <p:spPr>
          <a:xfrm>
            <a:off x="685800" y="1188720"/>
            <a:ext cx="7772400" cy="705697"/>
          </a:xfrm>
        </p:spPr>
        <p:txBody>
          <a:bodyPr/>
          <a:lstStyle/>
          <a:p>
            <a:pPr marL="0" indent="0">
              <a:buNone/>
            </a:pPr>
            <a:r>
              <a:rPr lang="en-US" dirty="0"/>
              <a:t>The relational model represents the data for an application as a collection of tables. </a:t>
            </a:r>
          </a:p>
        </p:txBody>
      </p:sp>
      <p:graphicFrame>
        <p:nvGraphicFramePr>
          <p:cNvPr id="5" name="Table 4"/>
          <p:cNvGraphicFramePr>
            <a:graphicFrameLocks noGrp="1"/>
          </p:cNvGraphicFramePr>
          <p:nvPr>
            <p:extLst/>
          </p:nvPr>
        </p:nvGraphicFramePr>
        <p:xfrm>
          <a:off x="673488" y="2084917"/>
          <a:ext cx="7797025" cy="2763520"/>
        </p:xfrm>
        <a:graphic>
          <a:graphicData uri="http://schemas.openxmlformats.org/drawingml/2006/table">
            <a:tbl>
              <a:tblPr firstRow="1" bandRow="1">
                <a:tableStyleId>{5C22544A-7EE6-4342-B048-85BDC9FD1C3A}</a:tableStyleId>
              </a:tblPr>
              <a:tblGrid>
                <a:gridCol w="1999179">
                  <a:extLst>
                    <a:ext uri="{9D8B030D-6E8A-4147-A177-3AD203B41FA5}">
                      <a16:colId xmlns:a16="http://schemas.microsoft.com/office/drawing/2014/main" val="20000"/>
                    </a:ext>
                  </a:extLst>
                </a:gridCol>
                <a:gridCol w="425210">
                  <a:extLst>
                    <a:ext uri="{9D8B030D-6E8A-4147-A177-3AD203B41FA5}">
                      <a16:colId xmlns:a16="http://schemas.microsoft.com/office/drawing/2014/main" val="20001"/>
                    </a:ext>
                  </a:extLst>
                </a:gridCol>
                <a:gridCol w="3576050">
                  <a:extLst>
                    <a:ext uri="{9D8B030D-6E8A-4147-A177-3AD203B41FA5}">
                      <a16:colId xmlns:a16="http://schemas.microsoft.com/office/drawing/2014/main" val="20002"/>
                    </a:ext>
                  </a:extLst>
                </a:gridCol>
                <a:gridCol w="1796586">
                  <a:extLst>
                    <a:ext uri="{9D8B030D-6E8A-4147-A177-3AD203B41FA5}">
                      <a16:colId xmlns:a16="http://schemas.microsoft.com/office/drawing/2014/main" val="20003"/>
                    </a:ext>
                  </a:extLst>
                </a:gridCol>
              </a:tblGrid>
              <a:tr h="370840">
                <a:tc>
                  <a:txBody>
                    <a:bodyPr/>
                    <a:lstStyle/>
                    <a:p>
                      <a:r>
                        <a:rPr lang="en-US" b="1" dirty="0">
                          <a:solidFill>
                            <a:srgbClr val="B30019"/>
                          </a:solidFill>
                        </a:rPr>
                        <a:t>Relational Model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1" dirty="0">
                        <a:solidFill>
                          <a:srgbClr val="B30019"/>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solidFill>
                            <a:srgbClr val="B30019"/>
                          </a:solidFill>
                        </a:rPr>
                        <a:t>Representation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solidFill>
                            <a:srgbClr val="B30019"/>
                          </a:solidFill>
                        </a:rPr>
                        <a:t>Notation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b="0" dirty="0">
                          <a:solidFill>
                            <a:schemeClr val="tx1"/>
                          </a:solidFill>
                        </a:rPr>
                        <a:t>Relation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sym typeface="Wingding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table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latin typeface="Arial Narrow" panose="020B0606020202030204" pitchFamily="34" charset="0"/>
                          <a:cs typeface="Abadi MT Condensed Light"/>
                        </a:rPr>
                        <a:t>R(A</a:t>
                      </a:r>
                      <a:r>
                        <a:rPr lang="en-US" b="0" baseline="-25000" dirty="0">
                          <a:solidFill>
                            <a:schemeClr val="tx1"/>
                          </a:solidFill>
                          <a:latin typeface="Arial Narrow" panose="020B0606020202030204" pitchFamily="34" charset="0"/>
                          <a:cs typeface="Abadi MT Condensed Light"/>
                        </a:rPr>
                        <a:t>1</a:t>
                      </a:r>
                      <a:r>
                        <a:rPr lang="en-US" b="0" dirty="0">
                          <a:solidFill>
                            <a:schemeClr val="tx1"/>
                          </a:solidFill>
                          <a:latin typeface="Arial Narrow" panose="020B0606020202030204" pitchFamily="34" charset="0"/>
                          <a:cs typeface="Abadi MT Condensed Light"/>
                        </a:rPr>
                        <a:t>, A</a:t>
                      </a:r>
                      <a:r>
                        <a:rPr lang="en-US" b="0" baseline="-25000" dirty="0">
                          <a:solidFill>
                            <a:schemeClr val="tx1"/>
                          </a:solidFill>
                          <a:latin typeface="Arial Narrow" panose="020B0606020202030204" pitchFamily="34" charset="0"/>
                          <a:cs typeface="Abadi MT Condensed Light"/>
                        </a:rPr>
                        <a:t>2</a:t>
                      </a:r>
                      <a:r>
                        <a:rPr lang="en-US" b="0" dirty="0">
                          <a:solidFill>
                            <a:schemeClr val="tx1"/>
                          </a:solidFill>
                          <a:latin typeface="Arial Narrow" panose="020B0606020202030204" pitchFamily="34" charset="0"/>
                          <a:cs typeface="Abadi MT Condensed Light"/>
                        </a:rPr>
                        <a:t>, …, A</a:t>
                      </a:r>
                      <a:r>
                        <a:rPr lang="en-US" b="0" baseline="-25000" dirty="0">
                          <a:solidFill>
                            <a:schemeClr val="tx1"/>
                          </a:solidFill>
                          <a:latin typeface="Arial Narrow" panose="020B0606020202030204" pitchFamily="34" charset="0"/>
                          <a:cs typeface="Abadi MT Condensed Light"/>
                        </a:rPr>
                        <a:t>n</a:t>
                      </a:r>
                      <a:r>
                        <a:rPr lang="en-US" b="0" dirty="0">
                          <a:solidFill>
                            <a:schemeClr val="tx1"/>
                          </a:solidFill>
                          <a:latin typeface="Arial Narrow" panose="020B0606020202030204" pitchFamily="34" charset="0"/>
                          <a:cs typeface="Abadi MT Condensed Light"/>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b="0" dirty="0">
                          <a:solidFill>
                            <a:schemeClr val="tx1"/>
                          </a:solidFill>
                        </a:rPr>
                        <a:t>Attribute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0" dirty="0">
                          <a:solidFill>
                            <a:schemeClr val="tx1"/>
                          </a:solidFill>
                          <a:sym typeface="Wingding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column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latin typeface="Arial Narrow" panose="020B0606020202030204" pitchFamily="34" charset="0"/>
                          <a:cs typeface="Abadi MT Condensed Light"/>
                        </a:rPr>
                        <a:t>A</a:t>
                      </a:r>
                      <a:r>
                        <a:rPr lang="en-US" b="0" baseline="-25000" dirty="0">
                          <a:solidFill>
                            <a:schemeClr val="tx1"/>
                          </a:solidFill>
                          <a:latin typeface="Arial Narrow" panose="020B0606020202030204" pitchFamily="34" charset="0"/>
                          <a:cs typeface="Abadi MT Condensed Light"/>
                        </a:rPr>
                        <a:t>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b="0" dirty="0">
                          <a:solidFill>
                            <a:schemeClr val="tx1"/>
                          </a:solidFill>
                        </a:rPr>
                        <a:t>Domain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0" dirty="0">
                          <a:solidFill>
                            <a:schemeClr val="tx1"/>
                          </a:solidFill>
                          <a:sym typeface="Wingding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type and range of attribute values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dom(</a:t>
                      </a:r>
                      <a:r>
                        <a:rPr lang="en-US" b="0" dirty="0">
                          <a:solidFill>
                            <a:schemeClr val="tx1"/>
                          </a:solidFill>
                          <a:latin typeface="Arial Narrow" panose="020B0606020202030204" pitchFamily="34" charset="0"/>
                          <a:cs typeface="Abadi MT Condensed Light"/>
                        </a:rPr>
                        <a:t>A</a:t>
                      </a:r>
                      <a:r>
                        <a:rPr lang="en-US" b="0" baseline="-25000" dirty="0">
                          <a:solidFill>
                            <a:schemeClr val="tx1"/>
                          </a:solidFill>
                          <a:latin typeface="Arial Narrow" panose="020B0606020202030204" pitchFamily="34" charset="0"/>
                          <a:cs typeface="Abadi MT Condensed Light"/>
                        </a:rPr>
                        <a:t>i</a:t>
                      </a:r>
                      <a:r>
                        <a:rPr lang="en-US"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b="0" dirty="0">
                          <a:solidFill>
                            <a:schemeClr val="tx1"/>
                          </a:solidFill>
                        </a:rPr>
                        <a:t>Tuple / Record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0" dirty="0">
                          <a:solidFill>
                            <a:schemeClr val="tx1"/>
                          </a:solidFill>
                          <a:sym typeface="Wingding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row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n-US" b="0" dirty="0">
                          <a:solidFill>
                            <a:schemeClr val="tx1"/>
                          </a:solidFill>
                        </a:rPr>
                        <a:t>Attribute value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0" dirty="0">
                          <a:solidFill>
                            <a:schemeClr val="tx1"/>
                          </a:solidFill>
                          <a:sym typeface="Wingding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value in table cell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8" name="Rectangle 3"/>
          <p:cNvSpPr txBox="1">
            <a:spLocks noChangeArrowheads="1"/>
          </p:cNvSpPr>
          <p:nvPr/>
        </p:nvSpPr>
        <p:spPr bwMode="auto">
          <a:xfrm>
            <a:off x="685800" y="4949295"/>
            <a:ext cx="7772400" cy="1451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65760" indent="-365760" algn="l" rtl="0" eaLnBrk="0" fontAlgn="base" hangingPunct="0">
              <a:spcBef>
                <a:spcPts val="2400"/>
              </a:spcBef>
              <a:spcAft>
                <a:spcPct val="0"/>
              </a:spcAft>
              <a:buClr>
                <a:schemeClr val="tx1"/>
              </a:buClr>
              <a:buSzPct val="65000"/>
              <a:buFont typeface="Wingdings" pitchFamily="2" charset="2"/>
              <a:buChar char=""/>
              <a:defRPr sz="2000">
                <a:solidFill>
                  <a:schemeClr val="tx1"/>
                </a:solidFill>
                <a:latin typeface="+mn-lt"/>
                <a:ea typeface="+mn-ea"/>
                <a:cs typeface="ＭＳ Ｐゴシック" charset="0"/>
              </a:defRPr>
            </a:lvl1pPr>
            <a:lvl2pPr marL="640080" indent="-274320" algn="l" rtl="0" eaLnBrk="0" fontAlgn="base" hangingPunct="0">
              <a:spcBef>
                <a:spcPts val="1200"/>
              </a:spcBef>
              <a:spcAft>
                <a:spcPct val="0"/>
              </a:spcAft>
              <a:buSzPct val="100000"/>
              <a:buChar char="–"/>
              <a:defRPr>
                <a:solidFill>
                  <a:schemeClr val="tx1"/>
                </a:solidFill>
                <a:latin typeface="+mn-lt"/>
                <a:ea typeface="+mn-ea"/>
              </a:defRPr>
            </a:lvl2pPr>
            <a:lvl3pPr marL="914400" indent="-274320" algn="l" rtl="0" eaLnBrk="0" fontAlgn="base" hangingPunct="0">
              <a:spcBef>
                <a:spcPts val="600"/>
              </a:spcBef>
              <a:spcAft>
                <a:spcPct val="0"/>
              </a:spcAft>
              <a:buClr>
                <a:srgbClr val="FF00FF"/>
              </a:buClr>
              <a:buSzPct val="100000"/>
              <a:buFont typeface="Wingdings" pitchFamily="2" charset="2"/>
              <a:buChar char="Ø"/>
              <a:defRPr sz="1600">
                <a:solidFill>
                  <a:schemeClr val="tx1"/>
                </a:solidFill>
                <a:latin typeface="Arial"/>
                <a:ea typeface="+mn-ea"/>
                <a:cs typeface="Arial"/>
              </a:defRPr>
            </a:lvl3pPr>
            <a:lvl4pPr marL="1143000" indent="-228600" algn="l" rtl="0" eaLnBrk="0" fontAlgn="base" hangingPunct="0">
              <a:spcBef>
                <a:spcPts val="300"/>
              </a:spcBef>
              <a:spcAft>
                <a:spcPct val="0"/>
              </a:spcAft>
              <a:buSzPct val="100000"/>
              <a:buFont typeface="Courier New"/>
              <a:buChar char="o"/>
              <a:defRPr sz="1400">
                <a:solidFill>
                  <a:schemeClr val="tx1"/>
                </a:solidFill>
                <a:latin typeface="Arial"/>
                <a:ea typeface="+mn-ea"/>
                <a:cs typeface="Arial"/>
              </a:defRPr>
            </a:lvl4pPr>
            <a:lvl5pPr marL="1371600" indent="-228600" algn="l" rtl="0" eaLnBrk="0" fontAlgn="base" hangingPunct="0">
              <a:spcBef>
                <a:spcPts val="0"/>
              </a:spcBef>
              <a:spcAft>
                <a:spcPct val="0"/>
              </a:spcAft>
              <a:buChar char="»"/>
              <a:defRPr sz="1400">
                <a:solidFill>
                  <a:schemeClr val="tx1"/>
                </a:solidFill>
                <a:latin typeface="Times" charset="0"/>
                <a:ea typeface="+mn-ea"/>
              </a:defRPr>
            </a:lvl5pPr>
            <a:lvl6pPr marL="2514600" indent="-228600" algn="l" rtl="0" eaLnBrk="0" fontAlgn="base" hangingPunct="0">
              <a:spcBef>
                <a:spcPct val="20000"/>
              </a:spcBef>
              <a:spcAft>
                <a:spcPct val="0"/>
              </a:spcAft>
              <a:buChar char="»"/>
              <a:defRPr sz="2000">
                <a:solidFill>
                  <a:schemeClr val="tx1"/>
                </a:solidFill>
                <a:latin typeface="Times" charset="0"/>
                <a:ea typeface="+mn-ea"/>
              </a:defRPr>
            </a:lvl6pPr>
            <a:lvl7pPr marL="2971800" indent="-228600" algn="l" rtl="0" eaLnBrk="0" fontAlgn="base" hangingPunct="0">
              <a:spcBef>
                <a:spcPct val="20000"/>
              </a:spcBef>
              <a:spcAft>
                <a:spcPct val="0"/>
              </a:spcAft>
              <a:buChar char="»"/>
              <a:defRPr sz="2000">
                <a:solidFill>
                  <a:schemeClr val="tx1"/>
                </a:solidFill>
                <a:latin typeface="Times" charset="0"/>
                <a:ea typeface="+mn-ea"/>
              </a:defRPr>
            </a:lvl7pPr>
            <a:lvl8pPr marL="3429000" indent="-228600" algn="l" rtl="0" eaLnBrk="0" fontAlgn="base" hangingPunct="0">
              <a:spcBef>
                <a:spcPct val="20000"/>
              </a:spcBef>
              <a:spcAft>
                <a:spcPct val="0"/>
              </a:spcAft>
              <a:buChar char="»"/>
              <a:defRPr sz="2000">
                <a:solidFill>
                  <a:schemeClr val="tx1"/>
                </a:solidFill>
                <a:latin typeface="Times" charset="0"/>
                <a:ea typeface="+mn-ea"/>
              </a:defRPr>
            </a:lvl8pPr>
            <a:lvl9pPr marL="3886200" indent="-228600" algn="l" rtl="0" eaLnBrk="0" fontAlgn="base" hangingPunct="0">
              <a:spcBef>
                <a:spcPct val="20000"/>
              </a:spcBef>
              <a:spcAft>
                <a:spcPct val="0"/>
              </a:spcAft>
              <a:buChar char="»"/>
              <a:defRPr sz="2000">
                <a:solidFill>
                  <a:schemeClr val="tx1"/>
                </a:solidFill>
                <a:latin typeface="Times" charset="0"/>
                <a:ea typeface="+mn-ea"/>
              </a:defRPr>
            </a:lvl9pPr>
          </a:lstStyle>
          <a:p>
            <a:pPr>
              <a:defRPr/>
            </a:pPr>
            <a:r>
              <a:rPr lang="en-US" kern="0" dirty="0">
                <a:cs typeface="+mn-cs"/>
              </a:rPr>
              <a:t>A set of </a:t>
            </a:r>
            <a:r>
              <a:rPr lang="en-US" kern="0" dirty="0">
                <a:solidFill>
                  <a:srgbClr val="FF0000"/>
                </a:solidFill>
                <a:cs typeface="+mn-cs"/>
              </a:rPr>
              <a:t>relation schemas </a:t>
            </a:r>
            <a:r>
              <a:rPr lang="en-US" kern="0" dirty="0">
                <a:cs typeface="+mn-cs"/>
              </a:rPr>
              <a:t>define a </a:t>
            </a:r>
            <a:r>
              <a:rPr lang="en-US" kern="0" dirty="0">
                <a:solidFill>
                  <a:srgbClr val="0000FF"/>
                </a:solidFill>
                <a:cs typeface="+mn-cs"/>
              </a:rPr>
              <a:t>relational database</a:t>
            </a:r>
            <a:r>
              <a:rPr lang="en-US" kern="0" dirty="0">
                <a:cs typeface="+mn-cs"/>
              </a:rPr>
              <a:t>.</a:t>
            </a:r>
          </a:p>
          <a:p>
            <a:pPr>
              <a:defRPr/>
            </a:pPr>
            <a:r>
              <a:rPr lang="en-US" kern="0" dirty="0">
                <a:solidFill>
                  <a:srgbClr val="FF0000"/>
                </a:solidFill>
                <a:cs typeface="+mn-cs"/>
              </a:rPr>
              <a:t>Tables</a:t>
            </a:r>
            <a:r>
              <a:rPr lang="en-US" kern="0" dirty="0">
                <a:cs typeface="+mn-cs"/>
              </a:rPr>
              <a:t> show the </a:t>
            </a:r>
            <a:r>
              <a:rPr lang="en-US" kern="0" dirty="0">
                <a:solidFill>
                  <a:srgbClr val="0000FF"/>
                </a:solidFill>
                <a:cs typeface="+mn-cs"/>
              </a:rPr>
              <a:t>instances </a:t>
            </a:r>
            <a:r>
              <a:rPr lang="en-US" kern="0" dirty="0"/>
              <a:t>of </a:t>
            </a:r>
            <a:r>
              <a:rPr lang="en-US" kern="0" dirty="0">
                <a:cs typeface="+mn-cs"/>
              </a:rPr>
              <a:t>relation schemas.</a:t>
            </a:r>
          </a:p>
        </p:txBody>
      </p:sp>
    </p:spTree>
    <p:extLst>
      <p:ext uri="{BB962C8B-B14F-4D97-AF65-F5344CB8AC3E}">
        <p14:creationId xmlns:p14="http://schemas.microsoft.com/office/powerpoint/2010/main" val="325922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新細明體" pitchFamily="18" charset="-120"/>
              </a:defRPr>
            </a:lvl1pPr>
            <a:lvl2pPr marL="742950" indent="-285750" eaLnBrk="0" hangingPunct="0">
              <a:defRPr kumimoji="1" sz="2400">
                <a:solidFill>
                  <a:schemeClr val="tx1"/>
                </a:solidFill>
                <a:latin typeface="Times New Roman" pitchFamily="18" charset="0"/>
                <a:ea typeface="新細明體" pitchFamily="18" charset="-120"/>
              </a:defRPr>
            </a:lvl2pPr>
            <a:lvl3pPr marL="1143000" indent="-228600" eaLnBrk="0" hangingPunct="0">
              <a:defRPr kumimoji="1" sz="2400">
                <a:solidFill>
                  <a:schemeClr val="tx1"/>
                </a:solidFill>
                <a:latin typeface="Times New Roman" pitchFamily="18" charset="0"/>
                <a:ea typeface="新細明體" pitchFamily="18" charset="-120"/>
              </a:defRPr>
            </a:lvl3pPr>
            <a:lvl4pPr marL="1600200" indent="-228600" eaLnBrk="0" hangingPunct="0">
              <a:defRPr kumimoji="1" sz="2400">
                <a:solidFill>
                  <a:schemeClr val="tx1"/>
                </a:solidFill>
                <a:latin typeface="Times New Roman" pitchFamily="18" charset="0"/>
                <a:ea typeface="新細明體" pitchFamily="18" charset="-120"/>
              </a:defRPr>
            </a:lvl4pPr>
            <a:lvl5pPr marL="2057400" indent="-228600" eaLnBrk="0" hangingPunct="0">
              <a:defRPr kumimoji="1"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imes New Roman" pitchFamily="18" charset="0"/>
                <a:ea typeface="新細明體" pitchFamily="18" charset="-120"/>
              </a:defRPr>
            </a:lvl9pPr>
          </a:lstStyle>
          <a:p>
            <a:pPr eaLnBrk="1" hangingPunct="1"/>
            <a:fld id="{5D4B74E2-949B-4463-A969-9854469FEB9A}" type="slidenum">
              <a:rPr lang="en-US" altLang="zh-TW" sz="1400">
                <a:solidFill>
                  <a:schemeClr val="accent2"/>
                </a:solidFill>
              </a:rPr>
              <a:pPr eaLnBrk="1" hangingPunct="1"/>
              <a:t>9</a:t>
            </a:fld>
            <a:endParaRPr lang="en-US" altLang="zh-TW" sz="1400">
              <a:solidFill>
                <a:schemeClr val="accent2"/>
              </a:solidFill>
            </a:endParaRPr>
          </a:p>
          <a:p>
            <a:pPr eaLnBrk="1" hangingPunct="1"/>
            <a:endParaRPr lang="en-US" altLang="zh-TW" sz="1400">
              <a:solidFill>
                <a:schemeClr val="accent2"/>
              </a:solidFill>
            </a:endParaRPr>
          </a:p>
        </p:txBody>
      </p:sp>
      <p:sp>
        <p:nvSpPr>
          <p:cNvPr id="7171" name="Rectangle 2"/>
          <p:cNvSpPr>
            <a:spLocks noGrp="1" noChangeArrowheads="1"/>
          </p:cNvSpPr>
          <p:nvPr>
            <p:ph type="title"/>
          </p:nvPr>
        </p:nvSpPr>
        <p:spPr/>
        <p:txBody>
          <a:bodyPr/>
          <a:lstStyle/>
          <a:p>
            <a:pPr eaLnBrk="1" hangingPunct="1"/>
            <a:r>
              <a:rPr lang="en-US"/>
              <a:t>Relational Model</a:t>
            </a:r>
          </a:p>
        </p:txBody>
      </p:sp>
      <p:sp>
        <p:nvSpPr>
          <p:cNvPr id="7172" name="Rectangle 3"/>
          <p:cNvSpPr>
            <a:spLocks noGrp="1" noChangeArrowheads="1"/>
          </p:cNvSpPr>
          <p:nvPr>
            <p:ph type="body" idx="1"/>
          </p:nvPr>
        </p:nvSpPr>
        <p:spPr>
          <a:xfrm>
            <a:off x="685800" y="1447800"/>
            <a:ext cx="7772400" cy="4419600"/>
          </a:xfrm>
        </p:spPr>
        <p:txBody>
          <a:bodyPr/>
          <a:lstStyle/>
          <a:p>
            <a:pPr marL="0" indent="0" eaLnBrk="1" hangingPunct="1">
              <a:buNone/>
            </a:pPr>
            <a:r>
              <a:rPr lang="en-US" dirty="0"/>
              <a:t>Automatic conversion between relational tables and ERD</a:t>
            </a:r>
          </a:p>
          <a:p>
            <a:pPr lvl="1" eaLnBrk="1" hangingPunct="1"/>
            <a:r>
              <a:rPr lang="en-US" dirty="0"/>
              <a:t>Entities </a:t>
            </a:r>
          </a:p>
          <a:p>
            <a:pPr lvl="1" eaLnBrk="1" hangingPunct="1"/>
            <a:r>
              <a:rPr lang="en-US" dirty="0"/>
              <a:t>Relationships </a:t>
            </a:r>
          </a:p>
        </p:txBody>
      </p:sp>
      <p:grpSp>
        <p:nvGrpSpPr>
          <p:cNvPr id="11" name="Group 10"/>
          <p:cNvGrpSpPr/>
          <p:nvPr/>
        </p:nvGrpSpPr>
        <p:grpSpPr>
          <a:xfrm>
            <a:off x="1324534" y="1905000"/>
            <a:ext cx="7362266" cy="4719657"/>
            <a:chOff x="915366" y="1310491"/>
            <a:chExt cx="7362266" cy="4719657"/>
          </a:xfrm>
        </p:grpSpPr>
        <p:cxnSp>
          <p:nvCxnSpPr>
            <p:cNvPr id="12" name="AutoShape 491"/>
            <p:cNvCxnSpPr>
              <a:cxnSpLocks noChangeShapeType="1"/>
            </p:cNvCxnSpPr>
            <p:nvPr/>
          </p:nvCxnSpPr>
          <p:spPr bwMode="auto">
            <a:xfrm flipV="1">
              <a:off x="1770553" y="3843870"/>
              <a:ext cx="0" cy="127963"/>
            </a:xfrm>
            <a:prstGeom prst="straightConnector1">
              <a:avLst/>
            </a:prstGeom>
            <a:noFill/>
            <a:ln w="63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471"/>
            <p:cNvSpPr>
              <a:spLocks noChangeArrowheads="1"/>
            </p:cNvSpPr>
            <p:nvPr/>
          </p:nvSpPr>
          <p:spPr bwMode="auto">
            <a:xfrm flipH="1">
              <a:off x="1828179" y="4408897"/>
              <a:ext cx="822960" cy="368300"/>
            </a:xfrm>
            <a:prstGeom prst="rect">
              <a:avLst/>
            </a:prstGeom>
            <a:solidFill>
              <a:schemeClr val="bg1"/>
            </a:solidFill>
            <a:ln w="6350"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Checking</a:t>
              </a:r>
            </a:p>
          </p:txBody>
        </p:sp>
        <p:sp>
          <p:nvSpPr>
            <p:cNvPr id="14" name="Rectangle 485"/>
            <p:cNvSpPr>
              <a:spLocks noChangeArrowheads="1"/>
            </p:cNvSpPr>
            <p:nvPr/>
          </p:nvSpPr>
          <p:spPr bwMode="auto">
            <a:xfrm flipH="1">
              <a:off x="915366" y="4406808"/>
              <a:ext cx="822960" cy="368300"/>
            </a:xfrm>
            <a:prstGeom prst="rect">
              <a:avLst/>
            </a:prstGeom>
            <a:solidFill>
              <a:schemeClr val="bg1"/>
            </a:solidFill>
            <a:ln w="6350"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Saving</a:t>
              </a:r>
            </a:p>
          </p:txBody>
        </p:sp>
        <p:cxnSp>
          <p:nvCxnSpPr>
            <p:cNvPr id="15" name="AutoShape 487"/>
            <p:cNvCxnSpPr>
              <a:cxnSpLocks noChangeShapeType="1"/>
            </p:cNvCxnSpPr>
            <p:nvPr/>
          </p:nvCxnSpPr>
          <p:spPr bwMode="auto">
            <a:xfrm flipV="1">
              <a:off x="1795953" y="3843870"/>
              <a:ext cx="0" cy="127963"/>
            </a:xfrm>
            <a:prstGeom prst="straightConnector1">
              <a:avLst/>
            </a:prstGeom>
            <a:noFill/>
            <a:ln w="63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AutoShape 488"/>
            <p:cNvCxnSpPr>
              <a:cxnSpLocks noChangeShapeType="1"/>
              <a:stCxn id="13" idx="0"/>
            </p:cNvCxnSpPr>
            <p:nvPr/>
          </p:nvCxnSpPr>
          <p:spPr bwMode="auto">
            <a:xfrm flipH="1" flipV="1">
              <a:off x="1847911" y="4127931"/>
              <a:ext cx="391748" cy="280966"/>
            </a:xfrm>
            <a:prstGeom prst="straightConnector1">
              <a:avLst/>
            </a:prstGeom>
            <a:noFill/>
            <a:ln w="63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489"/>
            <p:cNvCxnSpPr>
              <a:cxnSpLocks noChangeShapeType="1"/>
              <a:stCxn id="14" idx="0"/>
            </p:cNvCxnSpPr>
            <p:nvPr/>
          </p:nvCxnSpPr>
          <p:spPr bwMode="auto">
            <a:xfrm flipV="1">
              <a:off x="1326846" y="4127931"/>
              <a:ext cx="391749" cy="278877"/>
            </a:xfrm>
            <a:prstGeom prst="straightConnector1">
              <a:avLst/>
            </a:prstGeom>
            <a:noFill/>
            <a:ln w="63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Text Box 524"/>
            <p:cNvSpPr txBox="1">
              <a:spLocks noChangeArrowheads="1"/>
            </p:cNvSpPr>
            <p:nvPr/>
          </p:nvSpPr>
          <p:spPr bwMode="auto">
            <a:xfrm rot="18360000">
              <a:off x="1945942" y="4128010"/>
              <a:ext cx="235962" cy="307777"/>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sz="1400" dirty="0">
                <a:latin typeface="Arial Narrow"/>
                <a:cs typeface="Arial Narrow"/>
              </a:endParaRPr>
            </a:p>
          </p:txBody>
        </p:sp>
        <p:sp>
          <p:nvSpPr>
            <p:cNvPr id="19" name="Rectangle 533"/>
            <p:cNvSpPr>
              <a:spLocks noChangeArrowheads="1"/>
            </p:cNvSpPr>
            <p:nvPr/>
          </p:nvSpPr>
          <p:spPr bwMode="auto">
            <a:xfrm flipH="1">
              <a:off x="1371773" y="3477318"/>
              <a:ext cx="822960" cy="368300"/>
            </a:xfrm>
            <a:prstGeom prst="rect">
              <a:avLst/>
            </a:prstGeom>
            <a:solidFill>
              <a:schemeClr val="bg1"/>
            </a:solidFill>
            <a:ln w="6350"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Account</a:t>
              </a:r>
            </a:p>
          </p:txBody>
        </p:sp>
        <p:sp>
          <p:nvSpPr>
            <p:cNvPr id="20" name="Rectangle 6"/>
            <p:cNvSpPr>
              <a:spLocks noChangeArrowheads="1"/>
            </p:cNvSpPr>
            <p:nvPr/>
          </p:nvSpPr>
          <p:spPr bwMode="auto">
            <a:xfrm flipH="1">
              <a:off x="4073826" y="3477318"/>
              <a:ext cx="822960" cy="368300"/>
            </a:xfrm>
            <a:prstGeom prst="rect">
              <a:avLst/>
            </a:prstGeom>
            <a:solidFill>
              <a:schemeClr val="bg1"/>
            </a:solidFill>
            <a:ln w="6350"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Customer</a:t>
              </a:r>
            </a:p>
          </p:txBody>
        </p:sp>
        <p:sp>
          <p:nvSpPr>
            <p:cNvPr id="21" name="AutoShape 8"/>
            <p:cNvSpPr>
              <a:spLocks noChangeArrowheads="1"/>
            </p:cNvSpPr>
            <p:nvPr/>
          </p:nvSpPr>
          <p:spPr bwMode="auto">
            <a:xfrm>
              <a:off x="2699939" y="3455728"/>
              <a:ext cx="868680" cy="411480"/>
            </a:xfrm>
            <a:prstGeom prst="diamond">
              <a:avLst/>
            </a:prstGeom>
            <a:noFill/>
            <a:ln w="635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Deposits_to</a:t>
              </a:r>
            </a:p>
          </p:txBody>
        </p:sp>
        <p:cxnSp>
          <p:nvCxnSpPr>
            <p:cNvPr id="22" name="AutoShape 9"/>
            <p:cNvCxnSpPr>
              <a:cxnSpLocks noChangeShapeType="1"/>
              <a:stCxn id="19" idx="1"/>
              <a:endCxn id="21" idx="1"/>
            </p:cNvCxnSpPr>
            <p:nvPr/>
          </p:nvCxnSpPr>
          <p:spPr bwMode="auto">
            <a:xfrm>
              <a:off x="2194733" y="3661468"/>
              <a:ext cx="505206" cy="0"/>
            </a:xfrm>
            <a:prstGeom prst="straightConnector1">
              <a:avLst/>
            </a:prstGeom>
            <a:noFill/>
            <a:ln w="63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AutoShape 10"/>
            <p:cNvCxnSpPr>
              <a:cxnSpLocks noChangeShapeType="1"/>
              <a:stCxn id="21" idx="3"/>
              <a:endCxn id="20" idx="3"/>
            </p:cNvCxnSpPr>
            <p:nvPr/>
          </p:nvCxnSpPr>
          <p:spPr bwMode="auto">
            <a:xfrm>
              <a:off x="3568619" y="3661468"/>
              <a:ext cx="505207" cy="0"/>
            </a:xfrm>
            <a:prstGeom prst="straightConnector1">
              <a:avLst/>
            </a:prstGeom>
            <a:noFill/>
            <a:ln w="63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6"/>
            <p:cNvSpPr>
              <a:spLocks noChangeArrowheads="1"/>
            </p:cNvSpPr>
            <p:nvPr/>
          </p:nvSpPr>
          <p:spPr bwMode="auto">
            <a:xfrm flipH="1">
              <a:off x="6770892" y="3479134"/>
              <a:ext cx="822960" cy="368300"/>
            </a:xfrm>
            <a:prstGeom prst="rect">
              <a:avLst/>
            </a:prstGeom>
            <a:solidFill>
              <a:schemeClr val="bg1"/>
            </a:solidFill>
            <a:ln w="6350"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Loan</a:t>
              </a:r>
            </a:p>
          </p:txBody>
        </p:sp>
        <p:sp>
          <p:nvSpPr>
            <p:cNvPr id="25" name="AutoShape 8"/>
            <p:cNvSpPr>
              <a:spLocks noChangeArrowheads="1"/>
            </p:cNvSpPr>
            <p:nvPr/>
          </p:nvSpPr>
          <p:spPr bwMode="auto">
            <a:xfrm>
              <a:off x="5399499" y="3457544"/>
              <a:ext cx="868680" cy="411480"/>
            </a:xfrm>
            <a:prstGeom prst="diamond">
              <a:avLst/>
            </a:prstGeom>
            <a:noFill/>
            <a:ln w="635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Takes_out</a:t>
              </a:r>
            </a:p>
          </p:txBody>
        </p:sp>
        <p:cxnSp>
          <p:nvCxnSpPr>
            <p:cNvPr id="26" name="AutoShape 9"/>
            <p:cNvCxnSpPr>
              <a:cxnSpLocks noChangeShapeType="1"/>
              <a:stCxn id="20" idx="1"/>
              <a:endCxn id="25" idx="1"/>
            </p:cNvCxnSpPr>
            <p:nvPr/>
          </p:nvCxnSpPr>
          <p:spPr bwMode="auto">
            <a:xfrm>
              <a:off x="4896786" y="3661468"/>
              <a:ext cx="502713" cy="1816"/>
            </a:xfrm>
            <a:prstGeom prst="straightConnector1">
              <a:avLst/>
            </a:prstGeom>
            <a:noFill/>
            <a:ln w="63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0"/>
            <p:cNvCxnSpPr>
              <a:cxnSpLocks noChangeShapeType="1"/>
              <a:stCxn id="25" idx="3"/>
              <a:endCxn id="24" idx="3"/>
            </p:cNvCxnSpPr>
            <p:nvPr/>
          </p:nvCxnSpPr>
          <p:spPr bwMode="auto">
            <a:xfrm>
              <a:off x="6268179" y="3663284"/>
              <a:ext cx="502713" cy="0"/>
            </a:xfrm>
            <a:prstGeom prst="straightConnector1">
              <a:avLst/>
            </a:prstGeom>
            <a:noFill/>
            <a:ln w="635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AutoShape 513"/>
            <p:cNvSpPr>
              <a:spLocks noChangeArrowheads="1"/>
            </p:cNvSpPr>
            <p:nvPr/>
          </p:nvSpPr>
          <p:spPr bwMode="auto">
            <a:xfrm>
              <a:off x="6748032" y="2565900"/>
              <a:ext cx="868680" cy="411480"/>
            </a:xfrm>
            <a:prstGeom prst="diamond">
              <a:avLst/>
            </a:prstGeom>
            <a:noFill/>
            <a:ln w="635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Gives</a:t>
              </a:r>
            </a:p>
          </p:txBody>
        </p:sp>
        <p:sp>
          <p:nvSpPr>
            <p:cNvPr id="29" name="Rectangle 7"/>
            <p:cNvSpPr>
              <a:spLocks noChangeArrowheads="1"/>
            </p:cNvSpPr>
            <p:nvPr/>
          </p:nvSpPr>
          <p:spPr bwMode="auto">
            <a:xfrm flipH="1">
              <a:off x="6770892" y="1695847"/>
              <a:ext cx="822960" cy="368300"/>
            </a:xfrm>
            <a:prstGeom prst="rect">
              <a:avLst/>
            </a:prstGeom>
            <a:solidFill>
              <a:schemeClr val="bg1"/>
            </a:solidFill>
            <a:ln w="6350" cmpd="sng">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Branch</a:t>
              </a:r>
            </a:p>
          </p:txBody>
        </p:sp>
        <p:cxnSp>
          <p:nvCxnSpPr>
            <p:cNvPr id="30" name="Straight Connector 29"/>
            <p:cNvCxnSpPr>
              <a:stCxn id="28" idx="2"/>
              <a:endCxn id="24" idx="0"/>
            </p:cNvCxnSpPr>
            <p:nvPr/>
          </p:nvCxnSpPr>
          <p:spPr bwMode="auto">
            <a:xfrm>
              <a:off x="7182372" y="2977380"/>
              <a:ext cx="0" cy="501754"/>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a:stCxn id="28" idx="0"/>
              <a:endCxn id="29" idx="2"/>
            </p:cNvCxnSpPr>
            <p:nvPr/>
          </p:nvCxnSpPr>
          <p:spPr bwMode="auto">
            <a:xfrm flipV="1">
              <a:off x="7182372" y="2064147"/>
              <a:ext cx="0" cy="501753"/>
            </a:xfrm>
            <a:prstGeom prst="line">
              <a:avLst/>
            </a:prstGeom>
            <a:solidFill>
              <a:schemeClr val="accent1"/>
            </a:solidFill>
            <a:ln w="63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AutoShape 513"/>
            <p:cNvSpPr>
              <a:spLocks noChangeArrowheads="1"/>
            </p:cNvSpPr>
            <p:nvPr/>
          </p:nvSpPr>
          <p:spPr bwMode="auto">
            <a:xfrm>
              <a:off x="6748032" y="4349186"/>
              <a:ext cx="868680" cy="411480"/>
            </a:xfrm>
            <a:prstGeom prst="diamond">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Has</a:t>
              </a:r>
            </a:p>
          </p:txBody>
        </p:sp>
        <p:sp>
          <p:nvSpPr>
            <p:cNvPr id="33" name="Rectangle 576"/>
            <p:cNvSpPr>
              <a:spLocks noChangeArrowheads="1"/>
            </p:cNvSpPr>
            <p:nvPr/>
          </p:nvSpPr>
          <p:spPr bwMode="auto">
            <a:xfrm flipH="1">
              <a:off x="6770892" y="5262421"/>
              <a:ext cx="822960" cy="368300"/>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Payment</a:t>
              </a:r>
            </a:p>
          </p:txBody>
        </p:sp>
        <p:cxnSp>
          <p:nvCxnSpPr>
            <p:cNvPr id="34" name="Straight Connector 33"/>
            <p:cNvCxnSpPr>
              <a:stCxn id="32" idx="2"/>
              <a:endCxn id="33" idx="0"/>
            </p:cNvCxnSpPr>
            <p:nvPr/>
          </p:nvCxnSpPr>
          <p:spPr bwMode="auto">
            <a:xfrm>
              <a:off x="7182372" y="4760666"/>
              <a:ext cx="0" cy="501755"/>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 name="Straight Connector 34"/>
            <p:cNvCxnSpPr>
              <a:stCxn id="32" idx="0"/>
              <a:endCxn id="24" idx="2"/>
            </p:cNvCxnSpPr>
            <p:nvPr/>
          </p:nvCxnSpPr>
          <p:spPr bwMode="auto">
            <a:xfrm flipV="1">
              <a:off x="7182372" y="3847434"/>
              <a:ext cx="0" cy="501752"/>
            </a:xfrm>
            <a:prstGeom prst="line">
              <a:avLst/>
            </a:prstGeom>
            <a:solidFill>
              <a:schemeClr val="accent1"/>
            </a:solidFill>
            <a:ln w="63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6" name="Text Box 507"/>
            <p:cNvSpPr txBox="1">
              <a:spLocks noChangeArrowheads="1"/>
            </p:cNvSpPr>
            <p:nvPr/>
          </p:nvSpPr>
          <p:spPr bwMode="auto">
            <a:xfrm>
              <a:off x="7184216" y="5014537"/>
              <a:ext cx="2605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None/>
              </a:pPr>
              <a:r>
                <a:rPr lang="en-US" sz="1000" dirty="0">
                  <a:latin typeface="Arial Narrow"/>
                  <a:cs typeface="Arial Narrow"/>
                </a:rPr>
                <a:t>N</a:t>
              </a:r>
            </a:p>
          </p:txBody>
        </p:sp>
        <p:sp>
          <p:nvSpPr>
            <p:cNvPr id="37" name="Text Box 507"/>
            <p:cNvSpPr txBox="1">
              <a:spLocks noChangeArrowheads="1"/>
            </p:cNvSpPr>
            <p:nvPr/>
          </p:nvSpPr>
          <p:spPr bwMode="auto">
            <a:xfrm>
              <a:off x="7184216" y="3230675"/>
              <a:ext cx="2605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None/>
              </a:pPr>
              <a:r>
                <a:rPr lang="en-US" sz="1000" dirty="0">
                  <a:latin typeface="Arial Narrow"/>
                  <a:cs typeface="Arial Narrow"/>
                </a:rPr>
                <a:t>N</a:t>
              </a:r>
            </a:p>
          </p:txBody>
        </p:sp>
        <p:sp>
          <p:nvSpPr>
            <p:cNvPr id="38" name="Text Box 507"/>
            <p:cNvSpPr txBox="1">
              <a:spLocks noChangeArrowheads="1"/>
            </p:cNvSpPr>
            <p:nvPr/>
          </p:nvSpPr>
          <p:spPr bwMode="auto">
            <a:xfrm>
              <a:off x="4904866" y="3414825"/>
              <a:ext cx="2605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None/>
              </a:pPr>
              <a:r>
                <a:rPr lang="en-US" sz="1000" dirty="0">
                  <a:latin typeface="Arial Narrow"/>
                  <a:cs typeface="Arial Narrow"/>
                </a:rPr>
                <a:t>N</a:t>
              </a:r>
            </a:p>
          </p:txBody>
        </p:sp>
        <p:sp>
          <p:nvSpPr>
            <p:cNvPr id="39" name="Text Box 507"/>
            <p:cNvSpPr txBox="1">
              <a:spLocks noChangeArrowheads="1"/>
            </p:cNvSpPr>
            <p:nvPr/>
          </p:nvSpPr>
          <p:spPr bwMode="auto">
            <a:xfrm>
              <a:off x="2196796" y="3414825"/>
              <a:ext cx="2605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None/>
              </a:pPr>
              <a:r>
                <a:rPr lang="en-US" sz="1000" dirty="0">
                  <a:latin typeface="Arial Narrow"/>
                  <a:cs typeface="Arial Narrow"/>
                </a:rPr>
                <a:t>N</a:t>
              </a:r>
            </a:p>
          </p:txBody>
        </p:sp>
        <p:sp>
          <p:nvSpPr>
            <p:cNvPr id="40" name="Text Box 536"/>
            <p:cNvSpPr txBox="1">
              <a:spLocks noChangeArrowheads="1"/>
            </p:cNvSpPr>
            <p:nvPr/>
          </p:nvSpPr>
          <p:spPr bwMode="auto">
            <a:xfrm flipH="1">
              <a:off x="7184216" y="3852472"/>
              <a:ext cx="249238"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None/>
              </a:pPr>
              <a:r>
                <a:rPr lang="en-US" sz="1000" dirty="0">
                  <a:latin typeface="Arial Narrow"/>
                  <a:cs typeface="Arial Narrow"/>
                </a:rPr>
                <a:t>1</a:t>
              </a:r>
            </a:p>
          </p:txBody>
        </p:sp>
        <p:sp>
          <p:nvSpPr>
            <p:cNvPr id="41" name="Text Box 536"/>
            <p:cNvSpPr txBox="1">
              <a:spLocks noChangeArrowheads="1"/>
            </p:cNvSpPr>
            <p:nvPr/>
          </p:nvSpPr>
          <p:spPr bwMode="auto">
            <a:xfrm flipH="1">
              <a:off x="7184216" y="2071541"/>
              <a:ext cx="249238"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None/>
              </a:pPr>
              <a:r>
                <a:rPr lang="en-US" sz="1000" dirty="0">
                  <a:latin typeface="Arial Narrow"/>
                  <a:cs typeface="Arial Narrow"/>
                </a:rPr>
                <a:t>1</a:t>
              </a:r>
            </a:p>
          </p:txBody>
        </p:sp>
        <p:sp>
          <p:nvSpPr>
            <p:cNvPr id="42" name="Text Box 23"/>
            <p:cNvSpPr txBox="1">
              <a:spLocks noChangeArrowheads="1"/>
            </p:cNvSpPr>
            <p:nvPr/>
          </p:nvSpPr>
          <p:spPr bwMode="auto">
            <a:xfrm>
              <a:off x="6493611" y="3414825"/>
              <a:ext cx="2722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None/>
              </a:pPr>
              <a:r>
                <a:rPr lang="en-US" sz="1000" dirty="0">
                  <a:latin typeface="Arial Narrow"/>
                  <a:cs typeface="Arial Narrow"/>
                </a:rPr>
                <a:t>M</a:t>
              </a:r>
            </a:p>
          </p:txBody>
        </p:sp>
        <p:sp>
          <p:nvSpPr>
            <p:cNvPr id="43" name="Text Box 23"/>
            <p:cNvSpPr txBox="1">
              <a:spLocks noChangeArrowheads="1"/>
            </p:cNvSpPr>
            <p:nvPr/>
          </p:nvSpPr>
          <p:spPr bwMode="auto">
            <a:xfrm>
              <a:off x="3802726" y="3414825"/>
              <a:ext cx="27226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None/>
              </a:pPr>
              <a:r>
                <a:rPr lang="en-US" sz="1000" dirty="0">
                  <a:latin typeface="Arial Narrow"/>
                  <a:cs typeface="Arial Narrow"/>
                </a:rPr>
                <a:t>M</a:t>
              </a:r>
            </a:p>
          </p:txBody>
        </p:sp>
        <p:sp>
          <p:nvSpPr>
            <p:cNvPr id="44" name="Oval 43"/>
            <p:cNvSpPr/>
            <p:nvPr/>
          </p:nvSpPr>
          <p:spPr bwMode="auto">
            <a:xfrm>
              <a:off x="2699940" y="3092659"/>
              <a:ext cx="64008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Narrow"/>
                  <a:ea typeface="ＭＳ Ｐゴシック" charset="0"/>
                  <a:cs typeface="Arial Narrow"/>
                </a:rPr>
                <a:t>access_date</a:t>
              </a:r>
            </a:p>
          </p:txBody>
        </p:sp>
        <p:sp>
          <p:nvSpPr>
            <p:cNvPr id="45" name="Oval 44"/>
            <p:cNvSpPr/>
            <p:nvPr/>
          </p:nvSpPr>
          <p:spPr bwMode="auto">
            <a:xfrm>
              <a:off x="2148219" y="4030418"/>
              <a:ext cx="50292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Arial Narrow"/>
                  <a:cs typeface="Arial Narrow"/>
                </a:rPr>
                <a:t>overdraft</a:t>
              </a:r>
              <a:endParaRPr kumimoji="0" lang="en-US" sz="1000" b="0" i="0" u="none" strike="noStrike" cap="none" normalizeH="0" baseline="0" dirty="0">
                <a:ln>
                  <a:noFill/>
                </a:ln>
                <a:effectLst/>
                <a:latin typeface="Arial Narrow"/>
                <a:ea typeface="ＭＳ Ｐゴシック" charset="0"/>
                <a:cs typeface="Arial Narrow"/>
              </a:endParaRPr>
            </a:p>
          </p:txBody>
        </p:sp>
        <p:sp>
          <p:nvSpPr>
            <p:cNvPr id="46" name="Oval 45"/>
            <p:cNvSpPr/>
            <p:nvPr/>
          </p:nvSpPr>
          <p:spPr bwMode="auto">
            <a:xfrm>
              <a:off x="915366" y="4030418"/>
              <a:ext cx="64008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Arial Narrow"/>
                  <a:cs typeface="Arial Narrow"/>
                </a:rPr>
                <a:t>interest_rate</a:t>
              </a:r>
              <a:endParaRPr kumimoji="0" lang="en-US" sz="1000" b="0" i="0" u="none" strike="noStrike" cap="none" normalizeH="0" baseline="0" dirty="0">
                <a:ln>
                  <a:noFill/>
                </a:ln>
                <a:effectLst/>
                <a:latin typeface="Arial Narrow"/>
                <a:ea typeface="ＭＳ Ｐゴシック" charset="0"/>
                <a:cs typeface="Arial Narrow"/>
              </a:endParaRPr>
            </a:p>
          </p:txBody>
        </p:sp>
        <p:sp>
          <p:nvSpPr>
            <p:cNvPr id="47" name="Oval 46"/>
            <p:cNvSpPr/>
            <p:nvPr/>
          </p:nvSpPr>
          <p:spPr bwMode="auto">
            <a:xfrm>
              <a:off x="2040724" y="3092659"/>
              <a:ext cx="45720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Arial Narrow"/>
                  <a:cs typeface="Arial Narrow"/>
                </a:rPr>
                <a:t>balance</a:t>
              </a:r>
              <a:endParaRPr kumimoji="0" lang="en-US" sz="1000" b="0" i="0" u="none" strike="noStrike" cap="none" normalizeH="0" baseline="0" dirty="0">
                <a:ln>
                  <a:noFill/>
                </a:ln>
                <a:effectLst/>
                <a:latin typeface="Arial Narrow"/>
                <a:ea typeface="ＭＳ Ｐゴシック" charset="0"/>
                <a:cs typeface="Arial Narrow"/>
              </a:endParaRPr>
            </a:p>
          </p:txBody>
        </p:sp>
        <p:sp>
          <p:nvSpPr>
            <p:cNvPr id="48" name="Oval 47"/>
            <p:cNvSpPr/>
            <p:nvPr/>
          </p:nvSpPr>
          <p:spPr bwMode="auto">
            <a:xfrm>
              <a:off x="1071517" y="3092659"/>
              <a:ext cx="91440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u="sng" dirty="0">
                  <a:solidFill>
                    <a:srgbClr val="FF0000"/>
                  </a:solidFill>
                  <a:latin typeface="Arial Narrow"/>
                  <a:cs typeface="Arial Narrow"/>
                </a:rPr>
                <a:t>account_number</a:t>
              </a:r>
              <a:endParaRPr kumimoji="0" lang="en-US" sz="1000" b="0" i="0" u="sng" strike="noStrike" cap="none" normalizeH="0" baseline="0" dirty="0">
                <a:ln>
                  <a:noFill/>
                </a:ln>
                <a:solidFill>
                  <a:srgbClr val="FF0000"/>
                </a:solidFill>
                <a:effectLst/>
                <a:latin typeface="Arial Narrow"/>
                <a:cs typeface="Arial Narrow"/>
              </a:endParaRPr>
            </a:p>
          </p:txBody>
        </p:sp>
        <p:grpSp>
          <p:nvGrpSpPr>
            <p:cNvPr id="49" name="Group 48"/>
            <p:cNvGrpSpPr/>
            <p:nvPr/>
          </p:nvGrpSpPr>
          <p:grpSpPr>
            <a:xfrm>
              <a:off x="6530997" y="5847268"/>
              <a:ext cx="1297059" cy="182880"/>
              <a:chOff x="6530997" y="5847268"/>
              <a:chExt cx="1297059" cy="182880"/>
            </a:xfrm>
          </p:grpSpPr>
          <p:sp>
            <p:nvSpPr>
              <p:cNvPr id="87" name="Oval 86"/>
              <p:cNvSpPr/>
              <p:nvPr/>
            </p:nvSpPr>
            <p:spPr bwMode="auto">
              <a:xfrm>
                <a:off x="6530997" y="5847268"/>
                <a:ext cx="45720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u="dash" dirty="0">
                    <a:solidFill>
                      <a:srgbClr val="FF0000"/>
                    </a:solidFill>
                    <a:latin typeface="Arial Narrow"/>
                    <a:cs typeface="Arial Narrow"/>
                  </a:rPr>
                  <a:t>number</a:t>
                </a:r>
                <a:endParaRPr kumimoji="0" lang="en-US" sz="1000" b="0" i="0" u="dash" strike="noStrike" cap="none" normalizeH="0" baseline="0" dirty="0">
                  <a:ln>
                    <a:noFill/>
                  </a:ln>
                  <a:solidFill>
                    <a:srgbClr val="FF0000"/>
                  </a:solidFill>
                  <a:effectLst/>
                  <a:latin typeface="Arial Narrow"/>
                  <a:cs typeface="Arial Narrow"/>
                </a:endParaRPr>
              </a:p>
            </p:txBody>
          </p:sp>
          <p:sp>
            <p:nvSpPr>
              <p:cNvPr id="88" name="Oval 87"/>
              <p:cNvSpPr/>
              <p:nvPr/>
            </p:nvSpPr>
            <p:spPr bwMode="auto">
              <a:xfrm>
                <a:off x="7370856" y="5847268"/>
                <a:ext cx="45720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Narrow"/>
                    <a:ea typeface="ＭＳ Ｐゴシック" charset="0"/>
                    <a:cs typeface="Arial Narrow"/>
                  </a:rPr>
                  <a:t>amount</a:t>
                </a:r>
              </a:p>
            </p:txBody>
          </p:sp>
          <p:sp>
            <p:nvSpPr>
              <p:cNvPr id="89" name="Oval 88"/>
              <p:cNvSpPr/>
              <p:nvPr/>
            </p:nvSpPr>
            <p:spPr bwMode="auto">
              <a:xfrm>
                <a:off x="7042366" y="5847268"/>
                <a:ext cx="27432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Arial Narrow"/>
                    <a:cs typeface="Arial Narrow"/>
                  </a:rPr>
                  <a:t>date</a:t>
                </a:r>
                <a:endParaRPr kumimoji="0" lang="en-US" sz="1000" b="0" i="0" u="none" strike="noStrike" cap="none" normalizeH="0" baseline="0" dirty="0">
                  <a:ln>
                    <a:noFill/>
                  </a:ln>
                  <a:effectLst/>
                  <a:latin typeface="Arial Narrow"/>
                  <a:ea typeface="ＭＳ Ｐゴシック" charset="0"/>
                  <a:cs typeface="Arial Narrow"/>
                </a:endParaRPr>
              </a:p>
            </p:txBody>
          </p:sp>
        </p:grpSp>
        <p:sp>
          <p:nvSpPr>
            <p:cNvPr id="50" name="Oval 49"/>
            <p:cNvSpPr/>
            <p:nvPr/>
          </p:nvSpPr>
          <p:spPr bwMode="auto">
            <a:xfrm>
              <a:off x="7820666" y="3686618"/>
              <a:ext cx="456966"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Narrow"/>
                  <a:ea typeface="ＭＳ Ｐゴシック" charset="0"/>
                  <a:cs typeface="Arial Narrow"/>
                </a:rPr>
                <a:t>amount</a:t>
              </a:r>
            </a:p>
          </p:txBody>
        </p:sp>
        <p:sp>
          <p:nvSpPr>
            <p:cNvPr id="51" name="Oval 50"/>
            <p:cNvSpPr/>
            <p:nvPr/>
          </p:nvSpPr>
          <p:spPr bwMode="auto">
            <a:xfrm>
              <a:off x="7820666" y="3445958"/>
              <a:ext cx="36576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u="sng" dirty="0">
                  <a:solidFill>
                    <a:srgbClr val="FF0000"/>
                  </a:solidFill>
                  <a:latin typeface="Arial Narrow"/>
                  <a:cs typeface="Arial Narrow"/>
                </a:rPr>
                <a:t>loan#</a:t>
              </a:r>
              <a:endParaRPr kumimoji="0" lang="en-US" sz="1000" b="0" i="0" u="sng" strike="noStrike" cap="none" normalizeH="0" baseline="0" dirty="0">
                <a:ln>
                  <a:noFill/>
                </a:ln>
                <a:solidFill>
                  <a:srgbClr val="FF0000"/>
                </a:solidFill>
                <a:effectLst/>
                <a:latin typeface="Arial Narrow"/>
                <a:cs typeface="Arial Narrow"/>
              </a:endParaRPr>
            </a:p>
          </p:txBody>
        </p:sp>
        <p:sp>
          <p:nvSpPr>
            <p:cNvPr id="52" name="Oval 51"/>
            <p:cNvSpPr/>
            <p:nvPr/>
          </p:nvSpPr>
          <p:spPr bwMode="auto">
            <a:xfrm>
              <a:off x="7571990" y="1310491"/>
              <a:ext cx="36576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Narrow"/>
                  <a:ea typeface="ＭＳ Ｐゴシック" charset="0"/>
                  <a:cs typeface="Arial Narrow"/>
                </a:rPr>
                <a:t>assets</a:t>
              </a:r>
            </a:p>
          </p:txBody>
        </p:sp>
        <p:sp>
          <p:nvSpPr>
            <p:cNvPr id="53" name="Oval 52"/>
            <p:cNvSpPr/>
            <p:nvPr/>
          </p:nvSpPr>
          <p:spPr bwMode="auto">
            <a:xfrm>
              <a:off x="7250404" y="1310491"/>
              <a:ext cx="27432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Arial Narrow"/>
                  <a:cs typeface="Arial Narrow"/>
                </a:rPr>
                <a:t>city</a:t>
              </a:r>
              <a:endParaRPr kumimoji="0" lang="en-US" sz="1000" b="0" i="0" u="none" strike="noStrike" cap="none" normalizeH="0" baseline="0" dirty="0">
                <a:ln>
                  <a:noFill/>
                </a:ln>
                <a:effectLst/>
                <a:latin typeface="Arial Narrow"/>
                <a:ea typeface="ＭＳ Ｐゴシック" charset="0"/>
                <a:cs typeface="Arial Narrow"/>
              </a:endParaRPr>
            </a:p>
          </p:txBody>
        </p:sp>
        <p:sp>
          <p:nvSpPr>
            <p:cNvPr id="54" name="Oval 53"/>
            <p:cNvSpPr/>
            <p:nvPr/>
          </p:nvSpPr>
          <p:spPr bwMode="auto">
            <a:xfrm>
              <a:off x="6425898" y="1310491"/>
              <a:ext cx="77724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u="sng" dirty="0">
                  <a:solidFill>
                    <a:srgbClr val="FF0000"/>
                  </a:solidFill>
                  <a:latin typeface="Arial Narrow"/>
                  <a:cs typeface="Arial Narrow"/>
                </a:rPr>
                <a:t>branch_name</a:t>
              </a:r>
              <a:endParaRPr kumimoji="0" lang="en-US" sz="1000" b="0" i="0" u="sng" strike="noStrike" cap="none" normalizeH="0" baseline="0" dirty="0">
                <a:ln>
                  <a:noFill/>
                </a:ln>
                <a:solidFill>
                  <a:srgbClr val="FF0000"/>
                </a:solidFill>
                <a:effectLst/>
                <a:latin typeface="Arial Narrow"/>
                <a:cs typeface="Arial Narrow"/>
              </a:endParaRPr>
            </a:p>
          </p:txBody>
        </p:sp>
        <p:cxnSp>
          <p:nvCxnSpPr>
            <p:cNvPr id="55" name="Curved Connector 54"/>
            <p:cNvCxnSpPr>
              <a:stCxn id="46" idx="4"/>
              <a:endCxn id="14" idx="0"/>
            </p:cNvCxnSpPr>
            <p:nvPr/>
          </p:nvCxnSpPr>
          <p:spPr bwMode="auto">
            <a:xfrm rot="16200000" flipH="1">
              <a:off x="1184371" y="4264333"/>
              <a:ext cx="193510" cy="91440"/>
            </a:xfrm>
            <a:prstGeom prst="curvedConnector3">
              <a:avLst>
                <a:gd name="adj1" fmla="val 50000"/>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Curved Connector 55"/>
            <p:cNvCxnSpPr>
              <a:stCxn id="13" idx="0"/>
              <a:endCxn id="45" idx="4"/>
            </p:cNvCxnSpPr>
            <p:nvPr/>
          </p:nvCxnSpPr>
          <p:spPr bwMode="auto">
            <a:xfrm rot="5400000" flipH="1" flipV="1">
              <a:off x="2221870" y="4231088"/>
              <a:ext cx="195599" cy="160020"/>
            </a:xfrm>
            <a:prstGeom prst="curvedConnector3">
              <a:avLst>
                <a:gd name="adj1" fmla="val 50000"/>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Curved Connector 56"/>
            <p:cNvCxnSpPr>
              <a:stCxn id="19" idx="0"/>
              <a:endCxn id="48" idx="4"/>
            </p:cNvCxnSpPr>
            <p:nvPr/>
          </p:nvCxnSpPr>
          <p:spPr bwMode="auto">
            <a:xfrm rot="16200000" flipV="1">
              <a:off x="1555096" y="3249161"/>
              <a:ext cx="201779" cy="254536"/>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8" name="Curved Connector 57"/>
            <p:cNvCxnSpPr>
              <a:stCxn id="19" idx="0"/>
              <a:endCxn id="47" idx="4"/>
            </p:cNvCxnSpPr>
            <p:nvPr/>
          </p:nvCxnSpPr>
          <p:spPr bwMode="auto">
            <a:xfrm rot="5400000" flipH="1" flipV="1">
              <a:off x="1925399" y="3133394"/>
              <a:ext cx="201779" cy="486071"/>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9" name="Curved Connector 58"/>
            <p:cNvCxnSpPr>
              <a:stCxn id="84" idx="4"/>
              <a:endCxn id="20" idx="0"/>
            </p:cNvCxnSpPr>
            <p:nvPr/>
          </p:nvCxnSpPr>
          <p:spPr bwMode="auto">
            <a:xfrm rot="16200000" flipH="1">
              <a:off x="4029558" y="3021569"/>
              <a:ext cx="201779" cy="709717"/>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0" name="Curved Connector 59"/>
            <p:cNvCxnSpPr>
              <a:stCxn id="20" idx="0"/>
              <a:endCxn id="83" idx="4"/>
            </p:cNvCxnSpPr>
            <p:nvPr/>
          </p:nvCxnSpPr>
          <p:spPr bwMode="auto">
            <a:xfrm rot="16200000" flipV="1">
              <a:off x="4298932" y="3290944"/>
              <a:ext cx="201779" cy="170970"/>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Curved Connector 60"/>
            <p:cNvCxnSpPr>
              <a:stCxn id="20" idx="0"/>
              <a:endCxn id="82" idx="4"/>
            </p:cNvCxnSpPr>
            <p:nvPr/>
          </p:nvCxnSpPr>
          <p:spPr bwMode="auto">
            <a:xfrm rot="5400000" flipH="1" flipV="1">
              <a:off x="4522585" y="3238261"/>
              <a:ext cx="201779" cy="276337"/>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2" name="Curved Connector 61"/>
            <p:cNvCxnSpPr>
              <a:stCxn id="21" idx="0"/>
              <a:endCxn id="44" idx="4"/>
            </p:cNvCxnSpPr>
            <p:nvPr/>
          </p:nvCxnSpPr>
          <p:spPr bwMode="auto">
            <a:xfrm rot="16200000" flipV="1">
              <a:off x="2987036" y="3308484"/>
              <a:ext cx="180189" cy="114299"/>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Curved Connector 62"/>
            <p:cNvCxnSpPr>
              <a:stCxn id="24" idx="1"/>
              <a:endCxn id="51" idx="2"/>
            </p:cNvCxnSpPr>
            <p:nvPr/>
          </p:nvCxnSpPr>
          <p:spPr bwMode="auto">
            <a:xfrm flipV="1">
              <a:off x="7593852" y="3537398"/>
              <a:ext cx="226814" cy="125886"/>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4" name="Curved Connector 63"/>
            <p:cNvCxnSpPr>
              <a:stCxn id="24" idx="1"/>
              <a:endCxn id="50" idx="2"/>
            </p:cNvCxnSpPr>
            <p:nvPr/>
          </p:nvCxnSpPr>
          <p:spPr bwMode="auto">
            <a:xfrm>
              <a:off x="7593852" y="3663284"/>
              <a:ext cx="226814" cy="114774"/>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5" name="Curved Connector 64"/>
            <p:cNvCxnSpPr>
              <a:stCxn id="33" idx="2"/>
              <a:endCxn id="87" idx="0"/>
            </p:cNvCxnSpPr>
            <p:nvPr/>
          </p:nvCxnSpPr>
          <p:spPr bwMode="auto">
            <a:xfrm rot="5400000">
              <a:off x="6862712" y="5527607"/>
              <a:ext cx="216547" cy="422775"/>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6" name="Curved Connector 65"/>
            <p:cNvCxnSpPr>
              <a:stCxn id="33" idx="2"/>
              <a:endCxn id="89" idx="0"/>
            </p:cNvCxnSpPr>
            <p:nvPr/>
          </p:nvCxnSpPr>
          <p:spPr bwMode="auto">
            <a:xfrm rot="5400000">
              <a:off x="7072676" y="5737571"/>
              <a:ext cx="216547" cy="2846"/>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7" name="Curved Connector 66"/>
            <p:cNvCxnSpPr>
              <a:stCxn id="33" idx="2"/>
              <a:endCxn id="88" idx="0"/>
            </p:cNvCxnSpPr>
            <p:nvPr/>
          </p:nvCxnSpPr>
          <p:spPr bwMode="auto">
            <a:xfrm rot="16200000" flipH="1">
              <a:off x="7282641" y="5530452"/>
              <a:ext cx="216547" cy="417084"/>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8" name="Curved Connector 67"/>
            <p:cNvCxnSpPr>
              <a:stCxn id="54" idx="4"/>
              <a:endCxn id="29" idx="0"/>
            </p:cNvCxnSpPr>
            <p:nvPr/>
          </p:nvCxnSpPr>
          <p:spPr bwMode="auto">
            <a:xfrm rot="16200000" flipH="1">
              <a:off x="6897207" y="1410682"/>
              <a:ext cx="202476" cy="367854"/>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9" name="Curved Connector 68"/>
            <p:cNvCxnSpPr>
              <a:stCxn id="29" idx="0"/>
              <a:endCxn id="53" idx="4"/>
            </p:cNvCxnSpPr>
            <p:nvPr/>
          </p:nvCxnSpPr>
          <p:spPr bwMode="auto">
            <a:xfrm rot="5400000" flipH="1" flipV="1">
              <a:off x="7183730" y="1492013"/>
              <a:ext cx="202476" cy="205192"/>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Curved Connector 69"/>
            <p:cNvCxnSpPr>
              <a:stCxn id="29" idx="0"/>
              <a:endCxn id="52" idx="4"/>
            </p:cNvCxnSpPr>
            <p:nvPr/>
          </p:nvCxnSpPr>
          <p:spPr bwMode="auto">
            <a:xfrm rot="5400000" flipH="1" flipV="1">
              <a:off x="7367383" y="1308360"/>
              <a:ext cx="202476" cy="572498"/>
            </a:xfrm>
            <a:prstGeom prst="curvedConnector3">
              <a:avLst>
                <a:gd name="adj1" fmla="val 50000"/>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AutoShape 8"/>
            <p:cNvSpPr>
              <a:spLocks noChangeArrowheads="1"/>
            </p:cNvSpPr>
            <p:nvPr/>
          </p:nvSpPr>
          <p:spPr bwMode="auto">
            <a:xfrm>
              <a:off x="5399499" y="3934829"/>
              <a:ext cx="868680" cy="411480"/>
            </a:xfrm>
            <a:prstGeom prst="diamond">
              <a:avLst/>
            </a:prstGeom>
            <a:noFill/>
            <a:ln w="635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None/>
              </a:pPr>
              <a:r>
                <a:rPr lang="en-US" sz="1200" dirty="0">
                  <a:latin typeface="Arial Narrow"/>
                  <a:cs typeface="Arial Narrow"/>
                </a:rPr>
                <a:t>Guarantor_of</a:t>
              </a:r>
            </a:p>
          </p:txBody>
        </p:sp>
        <p:cxnSp>
          <p:nvCxnSpPr>
            <p:cNvPr id="72" name="Elbow Connector 71"/>
            <p:cNvCxnSpPr>
              <a:stCxn id="20" idx="2"/>
            </p:cNvCxnSpPr>
            <p:nvPr/>
          </p:nvCxnSpPr>
          <p:spPr bwMode="auto">
            <a:xfrm rot="16200000" flipH="1">
              <a:off x="4802587" y="3528337"/>
              <a:ext cx="294950" cy="929512"/>
            </a:xfrm>
            <a:prstGeom prst="bentConnector2">
              <a:avLst/>
            </a:prstGeom>
            <a:solidFill>
              <a:schemeClr val="accent1"/>
            </a:solidFill>
            <a:ln w="6350"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3" name="Elbow Connector 72"/>
            <p:cNvCxnSpPr>
              <a:stCxn id="71" idx="3"/>
            </p:cNvCxnSpPr>
            <p:nvPr/>
          </p:nvCxnSpPr>
          <p:spPr bwMode="auto">
            <a:xfrm flipV="1">
              <a:off x="6268179" y="3847435"/>
              <a:ext cx="708704" cy="293134"/>
            </a:xfrm>
            <a:prstGeom prst="bentConnector3">
              <a:avLst>
                <a:gd name="adj1" fmla="val 10100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4" name="Text Box 507"/>
            <p:cNvSpPr txBox="1">
              <a:spLocks noChangeArrowheads="1"/>
            </p:cNvSpPr>
            <p:nvPr/>
          </p:nvSpPr>
          <p:spPr bwMode="auto">
            <a:xfrm>
              <a:off x="6723371" y="3855635"/>
              <a:ext cx="2605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None/>
              </a:pPr>
              <a:r>
                <a:rPr lang="en-US" sz="1000" dirty="0">
                  <a:latin typeface="Arial Narrow"/>
                  <a:cs typeface="Arial Narrow"/>
                </a:rPr>
                <a:t>N</a:t>
              </a:r>
            </a:p>
          </p:txBody>
        </p:sp>
        <p:sp>
          <p:nvSpPr>
            <p:cNvPr id="75" name="Text Box 507"/>
            <p:cNvSpPr txBox="1">
              <a:spLocks noChangeArrowheads="1"/>
            </p:cNvSpPr>
            <p:nvPr/>
          </p:nvSpPr>
          <p:spPr bwMode="auto">
            <a:xfrm>
              <a:off x="4492105" y="3855635"/>
              <a:ext cx="24315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buNone/>
              </a:pPr>
              <a:r>
                <a:rPr lang="en-US" sz="1000" dirty="0">
                  <a:latin typeface="Arial Narrow"/>
                  <a:cs typeface="Arial Narrow"/>
                </a:rPr>
                <a:t>1</a:t>
              </a:r>
            </a:p>
          </p:txBody>
        </p:sp>
        <p:sp>
          <p:nvSpPr>
            <p:cNvPr id="76" name="Oval 8"/>
            <p:cNvSpPr>
              <a:spLocks noChangeArrowheads="1"/>
            </p:cNvSpPr>
            <p:nvPr/>
          </p:nvSpPr>
          <p:spPr bwMode="auto">
            <a:xfrm>
              <a:off x="4642499" y="2713439"/>
              <a:ext cx="274320" cy="182880"/>
            </a:xfrm>
            <a:prstGeom prst="ellipse">
              <a:avLst/>
            </a:prstGeom>
            <a:noFill/>
            <a:ln w="63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a:buNone/>
              </a:pPr>
              <a:r>
                <a:rPr lang="en-US" sz="1000" dirty="0">
                  <a:latin typeface="Arial Narrow" panose="020B0606020202030204" pitchFamily="34" charset="0"/>
                  <a:cs typeface="Abadi MT Condensed Light"/>
                </a:rPr>
                <a:t>city</a:t>
              </a:r>
            </a:p>
          </p:txBody>
        </p:sp>
        <p:sp>
          <p:nvSpPr>
            <p:cNvPr id="77" name="Oval 9"/>
            <p:cNvSpPr>
              <a:spLocks noChangeArrowheads="1"/>
            </p:cNvSpPr>
            <p:nvPr/>
          </p:nvSpPr>
          <p:spPr bwMode="auto">
            <a:xfrm>
              <a:off x="4973139" y="2713439"/>
              <a:ext cx="320040" cy="182880"/>
            </a:xfrm>
            <a:prstGeom prst="ellipse">
              <a:avLst/>
            </a:prstGeom>
            <a:noFill/>
            <a:ln w="63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a:buNone/>
              </a:pPr>
              <a:r>
                <a:rPr lang="en-US" sz="1000" dirty="0">
                  <a:latin typeface="Arial Narrow" panose="020B0606020202030204" pitchFamily="34" charset="0"/>
                  <a:cs typeface="Abadi MT Condensed Light"/>
                </a:rPr>
                <a:t>state</a:t>
              </a:r>
            </a:p>
          </p:txBody>
        </p:sp>
        <p:sp>
          <p:nvSpPr>
            <p:cNvPr id="78" name="Oval 10"/>
            <p:cNvSpPr>
              <a:spLocks noChangeArrowheads="1"/>
            </p:cNvSpPr>
            <p:nvPr/>
          </p:nvSpPr>
          <p:spPr bwMode="auto">
            <a:xfrm>
              <a:off x="4220419" y="2713439"/>
              <a:ext cx="365760" cy="182880"/>
            </a:xfrm>
            <a:prstGeom prst="ellipse">
              <a:avLst/>
            </a:prstGeom>
            <a:noFill/>
            <a:ln w="63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a:buNone/>
              </a:pPr>
              <a:r>
                <a:rPr lang="en-US" sz="1000" dirty="0">
                  <a:latin typeface="Arial Narrow" panose="020B0606020202030204" pitchFamily="34" charset="0"/>
                  <a:cs typeface="Abadi MT Condensed Light"/>
                </a:rPr>
                <a:t>street</a:t>
              </a:r>
            </a:p>
          </p:txBody>
        </p:sp>
        <p:cxnSp>
          <p:nvCxnSpPr>
            <p:cNvPr id="79" name="Curved Connector 78"/>
            <p:cNvCxnSpPr>
              <a:stCxn id="82" idx="0"/>
              <a:endCxn id="78" idx="4"/>
            </p:cNvCxnSpPr>
            <p:nvPr/>
          </p:nvCxnSpPr>
          <p:spPr bwMode="auto">
            <a:xfrm rot="16200000" flipV="1">
              <a:off x="4484301" y="2815317"/>
              <a:ext cx="196340" cy="358344"/>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0" name="Curved Connector 79"/>
            <p:cNvCxnSpPr>
              <a:stCxn id="82" idx="0"/>
              <a:endCxn id="76" idx="4"/>
            </p:cNvCxnSpPr>
            <p:nvPr/>
          </p:nvCxnSpPr>
          <p:spPr bwMode="auto">
            <a:xfrm rot="5400000" flipH="1" flipV="1">
              <a:off x="4672481" y="2985481"/>
              <a:ext cx="196340" cy="18016"/>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Curved Connector 80"/>
            <p:cNvCxnSpPr>
              <a:stCxn id="82" idx="0"/>
              <a:endCxn id="77" idx="4"/>
            </p:cNvCxnSpPr>
            <p:nvPr/>
          </p:nvCxnSpPr>
          <p:spPr bwMode="auto">
            <a:xfrm rot="5400000" flipH="1" flipV="1">
              <a:off x="4849231" y="2808731"/>
              <a:ext cx="196340" cy="371516"/>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2" name="Oval 81"/>
            <p:cNvSpPr/>
            <p:nvPr/>
          </p:nvSpPr>
          <p:spPr bwMode="auto">
            <a:xfrm>
              <a:off x="4533043" y="3092659"/>
              <a:ext cx="45720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Narrow"/>
                  <a:ea typeface="ＭＳ Ｐゴシック" charset="0"/>
                  <a:cs typeface="Arial Narrow"/>
                </a:rPr>
                <a:t>address</a:t>
              </a:r>
            </a:p>
          </p:txBody>
        </p:sp>
        <p:sp>
          <p:nvSpPr>
            <p:cNvPr id="83" name="Oval 82"/>
            <p:cNvSpPr/>
            <p:nvPr/>
          </p:nvSpPr>
          <p:spPr bwMode="auto">
            <a:xfrm>
              <a:off x="4154316" y="3092659"/>
              <a:ext cx="32004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effectLst/>
                  <a:latin typeface="Arial Narrow"/>
                  <a:ea typeface="ＭＳ Ｐゴシック" charset="0"/>
                  <a:cs typeface="Arial Narrow"/>
                </a:rPr>
                <a:t>name</a:t>
              </a:r>
            </a:p>
          </p:txBody>
        </p:sp>
        <p:sp>
          <p:nvSpPr>
            <p:cNvPr id="84" name="Oval 83"/>
            <p:cNvSpPr/>
            <p:nvPr/>
          </p:nvSpPr>
          <p:spPr bwMode="auto">
            <a:xfrm>
              <a:off x="3455549" y="3092659"/>
              <a:ext cx="640080" cy="182880"/>
            </a:xfrm>
            <a:prstGeom prst="ellipse">
              <a:avLst/>
            </a:prstGeom>
            <a:noFill/>
            <a:ln w="6350" cap="flat" cmpd="sng" algn="ctr">
              <a:solidFill>
                <a:schemeClr val="tx1"/>
              </a:solidFill>
              <a:prstDash val="solid"/>
              <a:round/>
              <a:headEnd type="none" w="med" len="med"/>
              <a:tailEnd type="none" w="med" len="med"/>
            </a:ln>
            <a:effectLst/>
            <a:extLst/>
          </p:spPr>
          <p:txBody>
            <a:bodyPr vert="horz" wrap="none" lIns="0" tIns="0" rIns="0" bIns="27432"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u="sng" dirty="0">
                  <a:solidFill>
                    <a:srgbClr val="FF0000"/>
                  </a:solidFill>
                  <a:latin typeface="Arial Narrow"/>
                  <a:cs typeface="Arial Narrow"/>
                </a:rPr>
                <a:t>customer_id</a:t>
              </a:r>
              <a:endParaRPr kumimoji="0" lang="en-US" sz="1000" b="0" i="0" u="sng" strike="noStrike" cap="none" normalizeH="0" baseline="0" dirty="0">
                <a:ln>
                  <a:noFill/>
                </a:ln>
                <a:solidFill>
                  <a:srgbClr val="FF0000"/>
                </a:solidFill>
                <a:effectLst/>
                <a:latin typeface="Arial Narrow"/>
                <a:cs typeface="Arial Narrow"/>
              </a:endParaRPr>
            </a:p>
          </p:txBody>
        </p:sp>
        <p:sp>
          <p:nvSpPr>
            <p:cNvPr id="85" name="Oval 13"/>
            <p:cNvSpPr>
              <a:spLocks noChangeArrowheads="1"/>
            </p:cNvSpPr>
            <p:nvPr/>
          </p:nvSpPr>
          <p:spPr bwMode="auto">
            <a:xfrm>
              <a:off x="5048931" y="3092659"/>
              <a:ext cx="457200" cy="182880"/>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b"/>
            <a:lstStyle/>
            <a:p>
              <a:pPr algn="ctr">
                <a:buNone/>
              </a:pPr>
              <a:r>
                <a:rPr lang="en-US" sz="1000" dirty="0">
                  <a:latin typeface="Arial Narrow" panose="020B0606020202030204" pitchFamily="34" charset="0"/>
                  <a:cs typeface="Abadi MT Condensed Light"/>
                </a:rPr>
                <a:t>phone#</a:t>
              </a:r>
            </a:p>
          </p:txBody>
        </p:sp>
        <p:cxnSp>
          <p:nvCxnSpPr>
            <p:cNvPr id="86" name="Curved Connector 85"/>
            <p:cNvCxnSpPr>
              <a:stCxn id="20" idx="0"/>
              <a:endCxn id="85" idx="4"/>
            </p:cNvCxnSpPr>
            <p:nvPr/>
          </p:nvCxnSpPr>
          <p:spPr bwMode="auto">
            <a:xfrm rot="5400000" flipH="1" flipV="1">
              <a:off x="4780529" y="2980317"/>
              <a:ext cx="201779" cy="792225"/>
            </a:xfrm>
            <a:prstGeom prst="curvedConnector3">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90" name="三角形 73"/>
          <p:cNvSpPr/>
          <p:nvPr/>
        </p:nvSpPr>
        <p:spPr bwMode="auto">
          <a:xfrm rot="10800000">
            <a:off x="2033867" y="4560801"/>
            <a:ext cx="341111" cy="284418"/>
          </a:xfrm>
          <a:prstGeom prst="triangle">
            <a:avLst/>
          </a:prstGeom>
          <a:no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3319FF"/>
              </a:solidFill>
              <a:effectLst/>
              <a:latin typeface="Helvetica" charset="0"/>
              <a:ea typeface="ＭＳ Ｐゴシック" charset="0"/>
            </a:endParaRPr>
          </a:p>
        </p:txBody>
      </p:sp>
      <p:sp>
        <p:nvSpPr>
          <p:cNvPr id="91" name="文本框 14"/>
          <p:cNvSpPr txBox="1"/>
          <p:nvPr/>
        </p:nvSpPr>
        <p:spPr>
          <a:xfrm>
            <a:off x="1881467" y="4785509"/>
            <a:ext cx="616714" cy="246221"/>
          </a:xfrm>
          <a:prstGeom prst="rect">
            <a:avLst/>
          </a:prstGeom>
          <a:noFill/>
        </p:spPr>
        <p:txBody>
          <a:bodyPr wrap="square" rtlCol="0">
            <a:spAutoFit/>
          </a:bodyPr>
          <a:lstStyle/>
          <a:p>
            <a:pPr>
              <a:buNone/>
            </a:pPr>
            <a:r>
              <a:rPr kumimoji="1" lang="en-US" altLang="zh-CN" sz="1000" dirty="0"/>
              <a:t>Disjoint</a:t>
            </a:r>
            <a:endParaRPr kumimoji="1" lang="zh-CN" altLang="en-US" sz="1000" dirty="0"/>
          </a:p>
        </p:txBody>
      </p:sp>
      <p:cxnSp>
        <p:nvCxnSpPr>
          <p:cNvPr id="92" name="Straight Connector 91"/>
          <p:cNvCxnSpPr/>
          <p:nvPr/>
        </p:nvCxnSpPr>
        <p:spPr bwMode="auto">
          <a:xfrm>
            <a:off x="7620000" y="5360902"/>
            <a:ext cx="0" cy="501755"/>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3" name="Straight Connector 92"/>
          <p:cNvCxnSpPr/>
          <p:nvPr/>
        </p:nvCxnSpPr>
        <p:spPr bwMode="auto">
          <a:xfrm>
            <a:off x="7620000" y="3576657"/>
            <a:ext cx="0" cy="501754"/>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rgbClr val="FFFF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1526</TotalTime>
  <Words>1372</Words>
  <Application>Microsoft Office PowerPoint</Application>
  <PresentationFormat>On-screen Show (4:3)</PresentationFormat>
  <Paragraphs>298</Paragraphs>
  <Slides>18</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MS PGothic</vt:lpstr>
      <vt:lpstr>PMingLiU</vt:lpstr>
      <vt:lpstr>PMingLiU</vt:lpstr>
      <vt:lpstr>Abadi MT Condensed Light</vt:lpstr>
      <vt:lpstr>Arial</vt:lpstr>
      <vt:lpstr>Arial Narrow</vt:lpstr>
      <vt:lpstr>Calibri</vt:lpstr>
      <vt:lpstr>Greek Symbols</vt:lpstr>
      <vt:lpstr>Helvetica</vt:lpstr>
      <vt:lpstr>Monotype Sorts</vt:lpstr>
      <vt:lpstr>Symbol</vt:lpstr>
      <vt:lpstr>Tahoma</vt:lpstr>
      <vt:lpstr>Times New Roman</vt:lpstr>
      <vt:lpstr>Wingdings</vt:lpstr>
      <vt:lpstr>Default Design</vt:lpstr>
      <vt:lpstr>PowerPoint Presentation</vt:lpstr>
      <vt:lpstr>Main Topics at Logical Data Level</vt:lpstr>
      <vt:lpstr>Summary of ER Symbols I </vt:lpstr>
      <vt:lpstr>Summary of ER Symbols II </vt:lpstr>
      <vt:lpstr>Symbols of ER Diagram (Cont.)</vt:lpstr>
      <vt:lpstr>Symbols of ER Diagram (Cont.)</vt:lpstr>
      <vt:lpstr>E-R Diagram of a Bank</vt:lpstr>
      <vt:lpstr>RELATIONAL MODEL</vt:lpstr>
      <vt:lpstr>Relational Model</vt:lpstr>
      <vt:lpstr>BANK RELATIONAL SCHEMA</vt:lpstr>
      <vt:lpstr>Relational Algebra</vt:lpstr>
      <vt:lpstr>SQL: BASIC STRUCTURE</vt:lpstr>
      <vt:lpstr>SQL FEATURES</vt:lpstr>
      <vt:lpstr>Functional Dependencies (FDs)</vt:lpstr>
      <vt:lpstr>Database Design</vt:lpstr>
      <vt:lpstr>3NF Decomposition Algorithm</vt:lpstr>
      <vt:lpstr>BCNF Decomposition Algorithm</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Query Language(SQL)</dc:title>
  <dc:creator>dimitris</dc:creator>
  <cp:lastModifiedBy>Wilfred Ng</cp:lastModifiedBy>
  <cp:revision>99</cp:revision>
  <dcterms:modified xsi:type="dcterms:W3CDTF">2020-03-24T13:57:38Z</dcterms:modified>
</cp:coreProperties>
</file>