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95"/>
  </p:notesMasterIdLst>
  <p:handoutMasterIdLst>
    <p:handoutMasterId r:id="rId96"/>
  </p:handoutMasterIdLst>
  <p:sldIdLst>
    <p:sldId id="315" r:id="rId2"/>
    <p:sldId id="316" r:id="rId3"/>
    <p:sldId id="421" r:id="rId4"/>
    <p:sldId id="317" r:id="rId5"/>
    <p:sldId id="318" r:id="rId6"/>
    <p:sldId id="319" r:id="rId7"/>
    <p:sldId id="320" r:id="rId8"/>
    <p:sldId id="432" r:id="rId9"/>
    <p:sldId id="422" r:id="rId10"/>
    <p:sldId id="433" r:id="rId11"/>
    <p:sldId id="321" r:id="rId12"/>
    <p:sldId id="322" r:id="rId13"/>
    <p:sldId id="323" r:id="rId14"/>
    <p:sldId id="326" r:id="rId15"/>
    <p:sldId id="434" r:id="rId16"/>
    <p:sldId id="423" r:id="rId17"/>
    <p:sldId id="339" r:id="rId18"/>
    <p:sldId id="330" r:id="rId19"/>
    <p:sldId id="331" r:id="rId20"/>
    <p:sldId id="332" r:id="rId21"/>
    <p:sldId id="333" r:id="rId22"/>
    <p:sldId id="334" r:id="rId23"/>
    <p:sldId id="336" r:id="rId24"/>
    <p:sldId id="337" r:id="rId25"/>
    <p:sldId id="338" r:id="rId26"/>
    <p:sldId id="340" r:id="rId27"/>
    <p:sldId id="342" r:id="rId28"/>
    <p:sldId id="343" r:id="rId29"/>
    <p:sldId id="344" r:id="rId30"/>
    <p:sldId id="345" r:id="rId31"/>
    <p:sldId id="431" r:id="rId32"/>
    <p:sldId id="346" r:id="rId33"/>
    <p:sldId id="348" r:id="rId34"/>
    <p:sldId id="435" r:id="rId35"/>
    <p:sldId id="424" r:id="rId36"/>
    <p:sldId id="349" r:id="rId37"/>
    <p:sldId id="351" r:id="rId38"/>
    <p:sldId id="352" r:id="rId39"/>
    <p:sldId id="436" r:id="rId40"/>
    <p:sldId id="425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418" r:id="rId56"/>
    <p:sldId id="367" r:id="rId57"/>
    <p:sldId id="419" r:id="rId58"/>
    <p:sldId id="369" r:id="rId59"/>
    <p:sldId id="370" r:id="rId60"/>
    <p:sldId id="371" r:id="rId61"/>
    <p:sldId id="376" r:id="rId62"/>
    <p:sldId id="372" r:id="rId63"/>
    <p:sldId id="373" r:id="rId64"/>
    <p:sldId id="374" r:id="rId65"/>
    <p:sldId id="375" r:id="rId66"/>
    <p:sldId id="377" r:id="rId67"/>
    <p:sldId id="378" r:id="rId68"/>
    <p:sldId id="379" r:id="rId69"/>
    <p:sldId id="380" r:id="rId70"/>
    <p:sldId id="437" r:id="rId71"/>
    <p:sldId id="426" r:id="rId72"/>
    <p:sldId id="381" r:id="rId73"/>
    <p:sldId id="382" r:id="rId74"/>
    <p:sldId id="383" r:id="rId75"/>
    <p:sldId id="384" r:id="rId76"/>
    <p:sldId id="438" r:id="rId77"/>
    <p:sldId id="427" r:id="rId78"/>
    <p:sldId id="412" r:id="rId79"/>
    <p:sldId id="410" r:id="rId80"/>
    <p:sldId id="407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</p:sldIdLst>
  <p:sldSz cx="9906000" cy="6858000" type="A4"/>
  <p:notesSz cx="9906000" cy="67945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669900"/>
    <a:srgbClr val="99FF33"/>
    <a:srgbClr val="990000"/>
    <a:srgbClr val="CC6600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556" autoAdjust="0"/>
  </p:normalViewPr>
  <p:slideViewPr>
    <p:cSldViewPr snapToGrid="0">
      <p:cViewPr varScale="1">
        <p:scale>
          <a:sx n="109" d="100"/>
          <a:sy n="109" d="100"/>
        </p:scale>
        <p:origin x="138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868"/>
    </p:cViewPr>
  </p:sorterViewPr>
  <p:notesViewPr>
    <p:cSldViewPr snapToGrid="0">
      <p:cViewPr varScale="1">
        <p:scale>
          <a:sx n="94" d="100"/>
          <a:sy n="94" d="100"/>
        </p:scale>
        <p:origin x="-120" y="-474"/>
      </p:cViewPr>
      <p:guideLst>
        <p:guide orient="horz" pos="214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/>
            </a:lvl1pPr>
          </a:lstStyle>
          <a:p>
            <a:pPr>
              <a:defRPr/>
            </a:pPr>
            <a:fld id="{A1AE0613-95BF-42C1-92C9-9CF70361C334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29270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13088" y="509588"/>
            <a:ext cx="3678237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7388"/>
            <a:ext cx="7921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/>
            </a:lvl1pPr>
          </a:lstStyle>
          <a:p>
            <a:pPr>
              <a:defRPr/>
            </a:pPr>
            <a:fld id="{759D095F-A7BA-4A67-B6C1-A22AF13D3A71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36962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hashmap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1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10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7D2769-6661-42AE-ADA1-3826AD9BEDA6}" type="slidenum">
              <a:rPr lang="en-GB" altLang="nl-BE" smtClean="0"/>
              <a:pPr/>
              <a:t>11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dirty="0">
                <a:hlinkClick r:id="rId3"/>
              </a:rPr>
              <a:t>Reference: https://www.w3schools.com/java/java_hashmap.asp</a:t>
            </a:r>
            <a:endParaRPr lang="nl-BE" altLang="nl-BE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060EA-6F94-4EE0-9895-03904EE59D0F}" type="slidenum">
              <a:rPr lang="en-GB" altLang="nl-BE" smtClean="0"/>
              <a:pPr/>
              <a:t>12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74239-35CD-4A0C-B081-7AF805A32494}" type="slidenum">
              <a:rPr lang="en-GB" altLang="nl-BE" smtClean="0"/>
              <a:pPr/>
              <a:t>13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45975-29BD-4595-A457-9C74EC0A872F}" type="slidenum">
              <a:rPr lang="en-GB" altLang="nl-BE" smtClean="0"/>
              <a:pPr/>
              <a:t>14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15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16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310592-D02C-4A6C-9122-FE4B903BF1BF}" type="slidenum">
              <a:rPr lang="en-GB" altLang="nl-BE" smtClean="0"/>
              <a:pPr/>
              <a:t>17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DA336-354E-4714-A885-FD117B115064}" type="slidenum">
              <a:rPr lang="en-GB" altLang="nl-BE" smtClean="0"/>
              <a:pPr/>
              <a:t>18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F6281-BD0A-498E-B8D2-416A55EBE838}" type="slidenum">
              <a:rPr lang="en-GB" altLang="nl-BE" smtClean="0"/>
              <a:pPr/>
              <a:t>19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A1B4C8-807A-4A69-B35D-AF40894DA0ED}" type="slidenum">
              <a:rPr lang="en-GB" altLang="nl-BE" smtClean="0"/>
              <a:pPr/>
              <a:t>20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22976-266D-43DA-9838-311A7C0447A9}" type="slidenum">
              <a:rPr lang="en-GB" altLang="nl-BE" smtClean="0"/>
              <a:pPr/>
              <a:t>21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B3D3C8-7B13-4CDC-8F4C-42B317A33F61}" type="slidenum">
              <a:rPr lang="en-GB" altLang="nl-BE" smtClean="0"/>
              <a:pPr/>
              <a:t>22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247E9B-F441-493C-B228-FEBF468B4BEB}" type="slidenum">
              <a:rPr lang="en-GB" altLang="nl-BE" smtClean="0"/>
              <a:pPr/>
              <a:t>23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A7D295-4053-4F79-92A6-9780F1495331}" type="slidenum">
              <a:rPr lang="en-GB" altLang="nl-BE" smtClean="0"/>
              <a:pPr/>
              <a:t>24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558E9-82B5-4EDB-A676-8D345BC89DE5}" type="slidenum">
              <a:rPr lang="en-GB" altLang="nl-BE" smtClean="0"/>
              <a:pPr/>
              <a:t>25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501D03-020A-419A-B413-F25D18034B83}" type="slidenum">
              <a:rPr lang="en-GB" altLang="nl-BE" smtClean="0"/>
              <a:pPr/>
              <a:t>26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F1772-AC72-438F-88F6-7726652A1475}" type="slidenum">
              <a:rPr lang="en-GB" altLang="nl-BE" smtClean="0"/>
              <a:pPr/>
              <a:t>27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393471-0B7A-4EBB-9A9C-3E4A2E573D46}" type="slidenum">
              <a:rPr lang="en-GB" altLang="nl-BE" smtClean="0"/>
              <a:pPr/>
              <a:t>28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C8E984-9C63-4CE4-8720-BEAFF3F97E83}" type="slidenum">
              <a:rPr lang="en-GB" altLang="nl-BE" smtClean="0"/>
              <a:pPr/>
              <a:t>29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3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E0E67E-89E8-4C12-AAF7-DDFFA254CFDE}" type="slidenum">
              <a:rPr lang="en-GB" altLang="nl-BE" smtClean="0"/>
              <a:pPr/>
              <a:t>30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604E8-9E7E-4F6A-835F-36B44AA5F047}" type="slidenum">
              <a:rPr lang="en-GB" altLang="nl-BE" smtClean="0"/>
              <a:pPr/>
              <a:t>31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604E8-9E7E-4F6A-835F-36B44AA5F047}" type="slidenum">
              <a:rPr lang="en-GB" altLang="nl-BE" smtClean="0"/>
              <a:pPr/>
              <a:t>32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42DFFD-9D04-4F7E-943A-28A533840E6E}" type="slidenum">
              <a:rPr lang="en-GB" altLang="nl-BE" smtClean="0"/>
              <a:pPr/>
              <a:t>33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34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35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8065E-A2D0-4E61-B16E-A3E9B655B5D9}" type="slidenum">
              <a:rPr lang="en-GB" altLang="nl-BE" smtClean="0"/>
              <a:pPr/>
              <a:t>36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B7AA52-A8E3-454B-A46D-9C74C2F3C1DB}" type="slidenum">
              <a:rPr lang="en-GB" altLang="nl-BE" smtClean="0"/>
              <a:pPr/>
              <a:t>37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A1FF-032F-4D8C-A5BF-70DCA146E953}" type="slidenum">
              <a:rPr lang="en-GB" altLang="nl-BE" smtClean="0"/>
              <a:pPr/>
              <a:t>38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39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DD47C-0118-4724-8B21-01D6FF152043}" type="slidenum">
              <a:rPr lang="en-GB" altLang="nl-BE" smtClean="0"/>
              <a:pPr/>
              <a:t>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40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09B03-6EC4-4E50-85E5-5D988AE0DDA1}" type="slidenum">
              <a:rPr lang="en-GB" altLang="nl-BE" smtClean="0"/>
              <a:pPr/>
              <a:t>41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EC84F9-32D8-4E84-B538-95FBE9506C42}" type="slidenum">
              <a:rPr lang="en-GB" altLang="nl-BE" smtClean="0"/>
              <a:pPr/>
              <a:t>42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83F18-3B4F-45D5-B291-9DE18DDFD042}" type="slidenum">
              <a:rPr lang="en-GB" altLang="nl-BE" smtClean="0"/>
              <a:pPr/>
              <a:t>43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F3DCA-16C2-4FEE-8C2A-542CB1448472}" type="slidenum">
              <a:rPr lang="en-GB" altLang="nl-BE" smtClean="0"/>
              <a:pPr/>
              <a:t>44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047E8A-D3EC-41AC-B99C-F7A803641810}" type="slidenum">
              <a:rPr lang="en-GB" altLang="nl-BE" smtClean="0"/>
              <a:pPr/>
              <a:t>45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21CF98-9220-4F78-BCD1-E155113A02C6}" type="slidenum">
              <a:rPr lang="en-GB" altLang="nl-BE" smtClean="0"/>
              <a:pPr/>
              <a:t>46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9F04A-CD86-438C-AF9B-F946C26B871A}" type="slidenum">
              <a:rPr lang="en-GB" altLang="nl-BE" smtClean="0"/>
              <a:pPr/>
              <a:t>47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B3B2C-764E-4BF4-9D02-4CA3154C2AC8}" type="slidenum">
              <a:rPr lang="en-GB" altLang="nl-BE" smtClean="0"/>
              <a:pPr/>
              <a:t>48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02AF8-F241-40FE-9589-FB2FE7103078}" type="slidenum">
              <a:rPr lang="en-GB" altLang="nl-BE" smtClean="0"/>
              <a:pPr/>
              <a:t>49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98233-1CCF-48AB-B1A3-800750DD1139}" type="slidenum">
              <a:rPr lang="en-GB" altLang="nl-BE" smtClean="0"/>
              <a:pPr/>
              <a:t>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CAE2F-F429-46D1-989C-A31E2F1FB632}" type="slidenum">
              <a:rPr lang="en-GB" altLang="nl-BE" smtClean="0"/>
              <a:pPr/>
              <a:t>50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04EF5-C5F5-48DE-90DB-AF1E3123706A}" type="slidenum">
              <a:rPr lang="en-GB" altLang="nl-BE" smtClean="0"/>
              <a:pPr/>
              <a:t>51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08DE9-0975-400B-9C56-2438639A52FF}" type="slidenum">
              <a:rPr lang="en-GB" altLang="nl-BE" smtClean="0"/>
              <a:pPr/>
              <a:t>52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851F56-5F64-4ECD-8838-4531ADB09866}" type="slidenum">
              <a:rPr lang="en-GB" altLang="nl-BE" smtClean="0"/>
              <a:pPr/>
              <a:t>53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1BFF8A-70C3-408E-9DC3-1FC5BC82686F}" type="slidenum">
              <a:rPr lang="en-GB" altLang="nl-BE" smtClean="0"/>
              <a:pPr/>
              <a:t>54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A5374-15A1-4B03-894C-7488A149E9F1}" type="slidenum">
              <a:rPr lang="en-GB" altLang="nl-BE" smtClean="0"/>
              <a:pPr/>
              <a:t>55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9341184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A5374-15A1-4B03-894C-7488A149E9F1}" type="slidenum">
              <a:rPr lang="en-GB" altLang="nl-BE" smtClean="0"/>
              <a:pPr/>
              <a:t>56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1BFF8A-70C3-408E-9DC3-1FC5BC82686F}" type="slidenum">
              <a:rPr lang="en-GB" altLang="nl-BE" smtClean="0"/>
              <a:pPr/>
              <a:t>57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9383900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E59708-5D55-48FB-8206-9C6AF6D9CBF3}" type="slidenum">
              <a:rPr lang="en-GB" altLang="nl-BE" smtClean="0"/>
              <a:pPr/>
              <a:t>58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69186-1BC5-43D8-B9BF-14F809C306DD}" type="slidenum">
              <a:rPr lang="en-GB" altLang="nl-BE" smtClean="0"/>
              <a:pPr/>
              <a:t>59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67742-FB12-420D-99A3-61AD093307BF}" type="slidenum">
              <a:rPr lang="en-GB" altLang="nl-BE" smtClean="0"/>
              <a:pPr/>
              <a:t>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A3E806-17BB-4C13-80B5-4AE356ED47D4}" type="slidenum">
              <a:rPr lang="en-GB" altLang="nl-BE" smtClean="0"/>
              <a:pPr/>
              <a:t>60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A77E9-A396-48CD-BE6C-17DFBFB4E689}" type="slidenum">
              <a:rPr lang="en-GB" altLang="nl-BE" smtClean="0"/>
              <a:pPr/>
              <a:t>61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7476B2-9F69-48B2-A447-39CB97BA39D4}" type="slidenum">
              <a:rPr lang="en-GB" altLang="nl-BE" smtClean="0"/>
              <a:pPr/>
              <a:t>62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DB0795-D3A6-45E2-B933-DDFAC163A45B}" type="slidenum">
              <a:rPr lang="en-GB" altLang="nl-BE" smtClean="0"/>
              <a:pPr/>
              <a:t>63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4A38BE-06C0-4F35-8D9B-91E74EE0829A}" type="slidenum">
              <a:rPr lang="en-GB" altLang="nl-BE" smtClean="0"/>
              <a:pPr/>
              <a:t>64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313EE-2881-442F-BCB5-961F7D638C0D}" type="slidenum">
              <a:rPr lang="en-GB" altLang="nl-BE" smtClean="0"/>
              <a:pPr/>
              <a:t>65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D1B33-7D7B-43BE-8AC7-8804CD449953}" type="slidenum">
              <a:rPr lang="en-GB" altLang="nl-BE" smtClean="0"/>
              <a:pPr/>
              <a:t>66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1273AC-849C-429E-9900-3185BB849621}" type="slidenum">
              <a:rPr lang="en-GB" altLang="nl-BE" smtClean="0"/>
              <a:pPr/>
              <a:t>67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9BD6E4-21BE-43E9-A387-7B0835E7E544}" type="slidenum">
              <a:rPr lang="en-GB" altLang="nl-BE" smtClean="0"/>
              <a:pPr/>
              <a:t>68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B366F-3B77-4A99-9131-F43F5FBAD82E}" type="slidenum">
              <a:rPr lang="en-GB" altLang="nl-BE" smtClean="0"/>
              <a:pPr/>
              <a:t>69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081C1-18F6-4898-84A1-6AEA255FD403}" type="slidenum">
              <a:rPr lang="en-GB" altLang="nl-BE" smtClean="0"/>
              <a:pPr/>
              <a:t>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70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71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4C4750-E307-41AA-8EB2-79767FBED47B}" type="slidenum">
              <a:rPr lang="en-GB" altLang="nl-BE" smtClean="0"/>
              <a:pPr/>
              <a:t>72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6A8A7-BC01-4FE5-BAC3-0DDBC3E53A25}" type="slidenum">
              <a:rPr lang="en-GB" altLang="nl-BE" smtClean="0"/>
              <a:pPr/>
              <a:t>73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265A69-6829-4A7D-B9FC-EF20199124C9}" type="slidenum">
              <a:rPr lang="en-GB" altLang="nl-BE" smtClean="0"/>
              <a:pPr/>
              <a:t>74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1D7F1-5476-4EEA-9BDE-8298312C040E}" type="slidenum">
              <a:rPr lang="en-GB" altLang="nl-BE" smtClean="0"/>
              <a:pPr/>
              <a:t>75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76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77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99F282-C907-41A9-A23F-44E12DB39321}" type="slidenum">
              <a:rPr lang="en-GB" altLang="nl-BE" smtClean="0"/>
              <a:pPr/>
              <a:t>78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DDE562-4FD8-4B79-AABE-2B598ED754D5}" type="slidenum">
              <a:rPr lang="en-GB" altLang="nl-BE" smtClean="0"/>
              <a:pPr/>
              <a:t>79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E43E7-3768-41E4-9934-5D63F943DDEB}" type="slidenum">
              <a:rPr lang="en-GB" altLang="nl-BE" smtClean="0"/>
              <a:pPr/>
              <a:t>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7516C8-793B-46AC-8E96-E2A5DCE82BE4}" type="slidenum">
              <a:rPr lang="en-GB" altLang="nl-BE" smtClean="0"/>
              <a:pPr/>
              <a:t>80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81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82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D14AB-FBC5-413E-B2C3-27DF5FE553E0}" type="slidenum">
              <a:rPr lang="en-GB" altLang="nl-BE" smtClean="0"/>
              <a:pPr/>
              <a:t>83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E967A-B69F-4128-9279-56530B98F65C}" type="slidenum">
              <a:rPr lang="en-GB" altLang="nl-BE" smtClean="0"/>
              <a:pPr/>
              <a:t>84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C4D8A-1F68-42EA-8BEC-C3F7FBAF588C}" type="slidenum">
              <a:rPr lang="en-GB" altLang="nl-BE" smtClean="0"/>
              <a:pPr/>
              <a:t>85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C1C79-B57A-49E8-858B-5FC9AD185B18}" type="slidenum">
              <a:rPr lang="en-GB" altLang="nl-BE" smtClean="0"/>
              <a:pPr/>
              <a:t>86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87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47D56-B8C5-4288-9725-CF438BE960C3}" type="slidenum">
              <a:rPr lang="en-GB" altLang="nl-BE" smtClean="0"/>
              <a:pPr/>
              <a:t>88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97C39-E5E1-40C5-A8E2-01686C36AF8B}" type="slidenum">
              <a:rPr lang="en-GB" altLang="nl-BE" smtClean="0"/>
              <a:pPr/>
              <a:t>89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40D3C-9F01-4BE6-8B33-9362D3C122C6}" type="slidenum">
              <a:rPr lang="en-US" altLang="nl-BE" sz="1000" b="1" smtClean="0"/>
              <a:pPr>
                <a:spcBef>
                  <a:spcPct val="0"/>
                </a:spcBef>
              </a:pPr>
              <a:t>9</a:t>
            </a:fld>
            <a:endParaRPr lang="en-US" altLang="nl-BE" sz="1000" b="1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9CED3-FD45-4828-8867-66785EF28710}" type="slidenum">
              <a:rPr lang="en-GB" altLang="nl-BE" smtClean="0"/>
              <a:pPr/>
              <a:t>90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5F4326-BD97-4EDB-948B-068FCE502531}" type="slidenum">
              <a:rPr lang="en-GB" altLang="nl-BE" smtClean="0"/>
              <a:pPr/>
              <a:t>91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90FAE-A37D-4596-8278-448DB4025C88}" type="slidenum">
              <a:rPr lang="en-GB" altLang="nl-BE" smtClean="0"/>
              <a:pPr/>
              <a:t>92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127E7BD-96B0-4D36-B7A9-9A5BFED32BF1}" type="slidenum">
              <a:rPr lang="en-US" altLang="nl-BE" sz="1000" b="1" smtClean="0"/>
              <a:pPr>
                <a:spcBef>
                  <a:spcPct val="0"/>
                </a:spcBef>
              </a:pPr>
              <a:t>93</a:t>
            </a:fld>
            <a:endParaRPr lang="en-US" altLang="nl-BE" sz="1000" b="1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74AB-F90C-4050-865A-FAFF0350A1C0}" type="datetimeFigureOut">
              <a:rPr lang="en-US"/>
              <a:pPr>
                <a:defRPr/>
              </a:pPr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118F5-5295-436B-A4CB-26803D2E71B8}" type="slidenum">
              <a:rPr lang="en-US" altLang="nl-BE"/>
              <a:pPr>
                <a:defRPr/>
              </a:pPr>
              <a:t>‹#›</a:t>
            </a:fld>
            <a:endParaRPr lang="en-US" altLang="nl-BE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87665-DF12-4E79-AD75-B1F3CE50F1EB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9630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F849-18D2-4805-BC41-DBA4D1CEE142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619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02-826E-45A0-8AD9-9925B31C7212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6017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4286-93CD-4159-9988-38010364F850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4132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4250-00AF-4D0C-AF22-F1E3CA870747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056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5DE1-CC11-4437-B87F-AC6380A8ACC2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1342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236A-F3EB-4A90-B24E-3754C6F07D8E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1739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B40A-2E22-420E-A06C-89EC58B0ADB6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4518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0027-1AFF-46F2-9A7A-879052724B78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13014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572A-B622-47F4-AE61-17533B4C4BA1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3010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4A2001-7C57-48ED-A18C-55BB8F14F963}" type="slidenum">
              <a:rPr lang="nl-NL" altLang="nl-BE"/>
              <a:pPr>
                <a:defRPr/>
              </a:pPr>
              <a:t>‹#›</a:t>
            </a:fld>
            <a:endParaRPr lang="nl-NL" altLang="nl-BE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117475" y="1196975"/>
            <a:ext cx="967105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584200" y="6742113"/>
            <a:ext cx="9204325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8" r:id="rId1"/>
    <p:sldLayoutId id="2147485678" r:id="rId2"/>
    <p:sldLayoutId id="2147485679" r:id="rId3"/>
    <p:sldLayoutId id="2147485680" r:id="rId4"/>
    <p:sldLayoutId id="2147485681" r:id="rId5"/>
    <p:sldLayoutId id="2147485682" r:id="rId6"/>
    <p:sldLayoutId id="2147485683" r:id="rId7"/>
    <p:sldLayoutId id="2147485684" r:id="rId8"/>
    <p:sldLayoutId id="2147485685" r:id="rId9"/>
    <p:sldLayoutId id="2147485686" r:id="rId10"/>
    <p:sldLayoutId id="2147485687" r:id="rId11"/>
  </p:sldLayoutIdLst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84kll5BBw8&amp;t=895s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bmbook.com/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b="1" dirty="0">
                <a:solidFill>
                  <a:srgbClr val="C00000"/>
                </a:solidFill>
              </a:rPr>
              <a:t>NoSQL Databases</a:t>
            </a:r>
            <a:endParaRPr lang="en-US" altLang="nl-BE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/>
              <a:t>Key</a:t>
            </a:r>
            <a:r>
              <a:rPr lang="en-US" sz="3200" b="1" dirty="0"/>
              <a:t>–v</a:t>
            </a:r>
            <a:r>
              <a:rPr lang="en-US" altLang="nl-BE" sz="3200" b="1" dirty="0"/>
              <a:t>alue stores</a:t>
            </a:r>
          </a:p>
          <a:p>
            <a:pPr lvl="1"/>
            <a:r>
              <a:rPr lang="en-US" altLang="nl-BE" sz="3200" b="1" dirty="0"/>
              <a:t>More Key</a:t>
            </a:r>
            <a:r>
              <a:rPr lang="en-US" sz="3200" b="1" dirty="0"/>
              <a:t>–</a:t>
            </a:r>
            <a:r>
              <a:rPr lang="en-US" altLang="nl-BE" sz="3200" b="1" dirty="0"/>
              <a:t>Value Stores Issues</a:t>
            </a:r>
          </a:p>
          <a:p>
            <a:pPr lvl="1"/>
            <a:r>
              <a:rPr lang="en-US" altLang="nl-BE" sz="3200" b="1" dirty="0"/>
              <a:t>Tuple and document stores</a:t>
            </a:r>
          </a:p>
          <a:p>
            <a:pPr lvl="1"/>
            <a:r>
              <a:rPr lang="en-US" altLang="nl-BE" sz="3200" b="1" dirty="0"/>
              <a:t>More Tuple and document stores Issues</a:t>
            </a:r>
          </a:p>
          <a:p>
            <a:pPr lvl="1"/>
            <a:r>
              <a:rPr lang="en-US" altLang="nl-BE" sz="3200" b="1" dirty="0"/>
              <a:t>Column-oriented Databases</a:t>
            </a:r>
          </a:p>
          <a:p>
            <a:pPr lvl="1"/>
            <a:r>
              <a:rPr lang="en-US" altLang="nl-BE" sz="3200" b="1" dirty="0"/>
              <a:t>Evaluating NOSQL Databases</a:t>
            </a:r>
          </a:p>
          <a:p>
            <a:pPr marL="457200" lvl="1" indent="0">
              <a:buNone/>
            </a:pPr>
            <a:endParaRPr lang="en-US" altLang="nl-BE" sz="32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</a:t>
            </a:r>
            <a:endParaRPr lang="nl-BE" altLang="nl-BE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altLang="nl-BE" dirty="0">
                <a:solidFill>
                  <a:srgbClr val="FF0000"/>
                </a:solidFill>
              </a:rPr>
              <a:t>value-based</a:t>
            </a:r>
            <a:r>
              <a:rPr lang="en-US" altLang="nl-BE" dirty="0"/>
              <a:t> database stores data as </a:t>
            </a:r>
            <a:br>
              <a:rPr lang="en-US" altLang="nl-BE" dirty="0"/>
            </a:br>
            <a:r>
              <a:rPr lang="en-US" altLang="nl-BE" dirty="0"/>
              <a:t>(key, value) pairs</a:t>
            </a:r>
          </a:p>
          <a:p>
            <a:pPr lvl="1"/>
            <a:r>
              <a:rPr lang="en-US" altLang="nl-BE" dirty="0"/>
              <a:t>Keys are unique </a:t>
            </a:r>
          </a:p>
          <a:p>
            <a:pPr lvl="1"/>
            <a:r>
              <a:rPr lang="en-US" altLang="nl-BE" dirty="0"/>
              <a:t>Use hash map, or hash table or dictionary </a:t>
            </a:r>
          </a:p>
          <a:p>
            <a:r>
              <a:rPr lang="en-US" altLang="nl-BE" dirty="0">
                <a:solidFill>
                  <a:srgbClr val="FF0000"/>
                </a:solidFill>
              </a:rPr>
              <a:t>Distribute hash table </a:t>
            </a:r>
            <a:r>
              <a:rPr lang="en-US" altLang="nl-BE" dirty="0"/>
              <a:t>over different locations (support horizontal scalability)</a:t>
            </a:r>
          </a:p>
          <a:p>
            <a:endParaRPr lang="nl-BE" altLang="nl-BE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D9D260-42CC-4E06-BEA4-8C31565F892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261184"/>
            <a:ext cx="8089900" cy="5448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</a:t>
            </a:r>
            <a:endParaRPr lang="nl-BE" altLang="nl-BE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28663" y="1311275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 dirty="0">
                <a:latin typeface="Consolas" panose="020B0609020204030204" pitchFamily="49" charset="0"/>
              </a:rPr>
              <a:t>import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java.util.HashMap</a:t>
            </a:r>
            <a:r>
              <a:rPr lang="en-US" altLang="nl-BE" sz="1400" dirty="0">
                <a:latin typeface="Consolas" panose="020B0609020204030204" pitchFamily="49" charset="0"/>
              </a:rPr>
              <a:t>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 dirty="0">
                <a:latin typeface="Consolas" panose="020B0609020204030204" pitchFamily="49" charset="0"/>
              </a:rPr>
              <a:t>import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java.util.Map</a:t>
            </a:r>
            <a:r>
              <a:rPr lang="en-US" altLang="nl-BE" sz="1400" dirty="0">
                <a:latin typeface="Consolas" panose="020B0609020204030204" pitchFamily="49" charset="0"/>
              </a:rPr>
              <a:t>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 dirty="0">
                <a:latin typeface="Consolas" panose="020B0609020204030204" pitchFamily="49" charset="0"/>
              </a:rPr>
              <a:t>public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class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KeyValueStoreExample</a:t>
            </a:r>
            <a:r>
              <a:rPr lang="en-US" altLang="nl-BE" sz="1400" dirty="0">
                <a:latin typeface="Consolas" panose="020B0609020204030204" pitchFamily="49" charset="0"/>
              </a:rPr>
              <a:t>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</a:t>
            </a:r>
            <a:r>
              <a:rPr lang="en-US" altLang="nl-BE" sz="1400" b="1" dirty="0">
                <a:latin typeface="Consolas" panose="020B0609020204030204" pitchFamily="49" charset="0"/>
              </a:rPr>
              <a:t>public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static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void</a:t>
            </a:r>
            <a:r>
              <a:rPr lang="en-US" altLang="nl-BE" sz="1400" dirty="0">
                <a:latin typeface="Consolas" panose="020B0609020204030204" pitchFamily="49" charset="0"/>
              </a:rPr>
              <a:t> main(String... </a:t>
            </a:r>
            <a:r>
              <a:rPr lang="en-US" altLang="nl-BE" sz="1400" dirty="0" err="1">
                <a:latin typeface="Consolas" panose="020B0609020204030204" pitchFamily="49" charset="0"/>
              </a:rPr>
              <a:t>args</a:t>
            </a:r>
            <a:r>
              <a:rPr lang="en-US" altLang="nl-BE" sz="1400" dirty="0">
                <a:latin typeface="Consolas" panose="020B0609020204030204" pitchFamily="49" charset="0"/>
              </a:rPr>
              <a:t>)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// Keep track of age based on name</a:t>
            </a:r>
            <a:endParaRPr lang="nl-BE" altLang="nl-BE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Map&lt;String, Integer&gt; 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</a:t>
            </a:r>
            <a:r>
              <a:rPr lang="en-US" altLang="nl-BE" sz="1400" dirty="0">
                <a:latin typeface="Consolas" panose="020B0609020204030204" pitchFamily="49" charset="0"/>
              </a:rPr>
              <a:t> =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HashMap</a:t>
            </a:r>
            <a:r>
              <a:rPr lang="en-US" altLang="nl-BE" sz="1400" dirty="0">
                <a:latin typeface="Consolas" panose="020B0609020204030204" pitchFamily="49" charset="0"/>
              </a:rPr>
              <a:t>&lt;&gt;();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// Store some entries</a:t>
            </a:r>
            <a:endParaRPr lang="nl-BE" altLang="nl-BE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put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wilfried</a:t>
            </a:r>
            <a:r>
              <a:rPr lang="en-US" altLang="nl-BE" sz="1400" dirty="0">
                <a:latin typeface="Consolas" panose="020B0609020204030204" pitchFamily="49" charset="0"/>
              </a:rPr>
              <a:t>", 34);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put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", 30);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put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bart</a:t>
            </a:r>
            <a:r>
              <a:rPr lang="en-US" altLang="nl-BE" sz="1400" dirty="0">
                <a:latin typeface="Consolas" panose="020B0609020204030204" pitchFamily="49" charset="0"/>
              </a:rPr>
              <a:t>", 46);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put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jeanne</a:t>
            </a:r>
            <a:r>
              <a:rPr lang="en-US" altLang="nl-BE" sz="1400" dirty="0">
                <a:latin typeface="Consolas" panose="020B0609020204030204" pitchFamily="49" charset="0"/>
              </a:rPr>
              <a:t>", 19);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// Get an entry</a:t>
            </a:r>
            <a:endParaRPr lang="nl-BE" altLang="nl-BE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b="1" dirty="0" err="1">
                <a:latin typeface="Consolas" panose="020B0609020204030204" pitchFamily="49" charset="0"/>
              </a:rPr>
              <a:t>int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age_of_wilfried</a:t>
            </a:r>
            <a:r>
              <a:rPr lang="en-US" altLang="nl-BE" sz="1400" dirty="0">
                <a:latin typeface="Consolas" panose="020B0609020204030204" pitchFamily="49" charset="0"/>
              </a:rPr>
              <a:t> = 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get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wilfried</a:t>
            </a:r>
            <a:r>
              <a:rPr lang="en-US" altLang="nl-BE" sz="1400" dirty="0">
                <a:latin typeface="Consolas" panose="020B0609020204030204" pitchFamily="49" charset="0"/>
              </a:rPr>
              <a:t>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Wilfried's</a:t>
            </a:r>
            <a:r>
              <a:rPr lang="en-US" altLang="nl-BE" sz="1400" dirty="0">
                <a:latin typeface="Consolas" panose="020B0609020204030204" pitchFamily="49" charset="0"/>
              </a:rPr>
              <a:t> age: " + </a:t>
            </a:r>
            <a:r>
              <a:rPr lang="en-US" altLang="nl-BE" sz="1400" dirty="0" err="1">
                <a:latin typeface="Consolas" panose="020B0609020204030204" pitchFamily="49" charset="0"/>
              </a:rPr>
              <a:t>age_of_wilfried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// Overrides the age of an entry using the unique key</a:t>
            </a:r>
            <a:endParaRPr lang="nl-BE" altLang="nl-BE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</a:t>
            </a:r>
            <a:r>
              <a:rPr lang="en-US" altLang="nl-BE" sz="1400" dirty="0" err="1">
                <a:latin typeface="Consolas" panose="020B0609020204030204" pitchFamily="49" charset="0"/>
              </a:rPr>
              <a:t>age_by_name.</a:t>
            </a:r>
            <a:r>
              <a:rPr lang="en-US" alt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put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", 50);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}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}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sz="1600" dirty="0">
              <a:latin typeface="Consolas" panose="020B0609020204030204" pitchFamily="49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0BAEE-4051-4380-9937-6E8CC1400E49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540023" y="1315614"/>
            <a:ext cx="1944687" cy="766763"/>
          </a:xfrm>
          <a:prstGeom prst="wedgeEllipseCallout">
            <a:avLst>
              <a:gd name="adj1" fmla="val -113550"/>
              <a:gd name="adj2" fmla="val -278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Java provides </a:t>
            </a:r>
            <a:r>
              <a:rPr lang="en-US" sz="1600" dirty="0" err="1">
                <a:solidFill>
                  <a:srgbClr val="FF0000"/>
                </a:solidFill>
              </a:rPr>
              <a:t>HashMap</a:t>
            </a:r>
            <a:r>
              <a:rPr lang="en-US" sz="1600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774739" y="2981131"/>
            <a:ext cx="1944687" cy="766763"/>
          </a:xfrm>
          <a:prstGeom prst="wedgeEllipseCallout">
            <a:avLst>
              <a:gd name="adj1" fmla="val -121946"/>
              <a:gd name="adj2" fmla="val -591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Create a </a:t>
            </a:r>
            <a:r>
              <a:rPr lang="en-US" sz="1600" dirty="0" err="1">
                <a:solidFill>
                  <a:srgbClr val="FF0000"/>
                </a:solidFill>
              </a:rPr>
              <a:t>HashMap</a:t>
            </a:r>
            <a:r>
              <a:rPr lang="en-US" sz="16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531427" y="4021195"/>
            <a:ext cx="2130421" cy="766763"/>
          </a:xfrm>
          <a:prstGeom prst="wedgeEllipseCallout">
            <a:avLst>
              <a:gd name="adj1" fmla="val -87004"/>
              <a:gd name="adj2" fmla="val -690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Add four entries using the put method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887815" y="5975378"/>
            <a:ext cx="1624807" cy="675795"/>
          </a:xfrm>
          <a:prstGeom prst="wedgeEllipseCallout">
            <a:avLst>
              <a:gd name="adj1" fmla="val -125865"/>
              <a:gd name="adj2" fmla="val -293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Update an entry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</a:t>
            </a:r>
            <a:endParaRPr lang="nl-BE" altLang="nl-BE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2575" y="1417638"/>
            <a:ext cx="8915400" cy="4525962"/>
          </a:xfrm>
        </p:spPr>
        <p:txBody>
          <a:bodyPr/>
          <a:lstStyle/>
          <a:p>
            <a:r>
              <a:rPr lang="en-US" altLang="nl-BE" sz="2800" dirty="0"/>
              <a:t>Keys (e.g., “</a:t>
            </a:r>
            <a:r>
              <a:rPr lang="en-US" altLang="nl-BE" sz="2800" dirty="0" err="1"/>
              <a:t>bart</a:t>
            </a:r>
            <a:r>
              <a:rPr lang="en-US" altLang="nl-BE" sz="2800" dirty="0"/>
              <a:t>”, “</a:t>
            </a:r>
            <a:r>
              <a:rPr lang="en-US" altLang="nl-BE" sz="2800" dirty="0" err="1"/>
              <a:t>seppe</a:t>
            </a:r>
            <a:r>
              <a:rPr lang="en-US" altLang="nl-BE" sz="2800" dirty="0"/>
              <a:t>”) are hashed by a  </a:t>
            </a:r>
            <a:r>
              <a:rPr lang="en-US" altLang="nl-BE" sz="2800" b="1" dirty="0"/>
              <a:t>hash function</a:t>
            </a:r>
          </a:p>
          <a:p>
            <a:pPr lvl="1"/>
            <a:r>
              <a:rPr lang="en-US" altLang="nl-BE" sz="2400" dirty="0"/>
              <a:t>Recall: a hash function takes an arbitrary value of arbitrary size and maps it to a key with a fixed size, which is called the </a:t>
            </a:r>
            <a:r>
              <a:rPr lang="en-US" altLang="nl-BE" sz="2400" dirty="0">
                <a:solidFill>
                  <a:srgbClr val="FF0000"/>
                </a:solidFill>
              </a:rPr>
              <a:t>hash value</a:t>
            </a:r>
          </a:p>
          <a:p>
            <a:pPr lvl="1"/>
            <a:r>
              <a:rPr lang="en-US" altLang="nl-BE" sz="2400" dirty="0"/>
              <a:t>Each hash value can then be mapped to a memory address</a:t>
            </a:r>
          </a:p>
          <a:p>
            <a:endParaRPr lang="en-US" altLang="nl-BE" sz="2800" dirty="0"/>
          </a:p>
          <a:p>
            <a:endParaRPr lang="en-US" altLang="nl-BE" sz="2800" dirty="0"/>
          </a:p>
          <a:p>
            <a:endParaRPr lang="en-US" altLang="nl-BE" sz="2800" dirty="0"/>
          </a:p>
          <a:p>
            <a:r>
              <a:rPr lang="en-US" altLang="nl-BE" sz="2800" dirty="0" err="1">
                <a:solidFill>
                  <a:srgbClr val="FF0000"/>
                </a:solidFill>
              </a:rPr>
              <a:t>Sharding</a:t>
            </a:r>
            <a:r>
              <a:rPr lang="en-US" altLang="nl-BE" sz="2800" dirty="0"/>
              <a:t>: to spread our hashes over three servers</a:t>
            </a:r>
          </a:p>
          <a:p>
            <a:pPr lvl="1"/>
            <a:r>
              <a:rPr lang="en-US" altLang="nl-BE" sz="2400" dirty="0"/>
              <a:t>Hash every key (“</a:t>
            </a:r>
            <a:r>
              <a:rPr lang="en-US" altLang="nl-BE" sz="2400" dirty="0" err="1"/>
              <a:t>wilfried</a:t>
            </a:r>
            <a:r>
              <a:rPr lang="en-US" altLang="nl-BE" sz="2400" dirty="0"/>
              <a:t>”, “</a:t>
            </a:r>
            <a:r>
              <a:rPr lang="en-US" altLang="nl-BE" sz="2400" dirty="0" err="1"/>
              <a:t>seppe</a:t>
            </a:r>
            <a:r>
              <a:rPr lang="en-US" altLang="nl-BE" sz="2400" dirty="0"/>
              <a:t>”) to a server identifier</a:t>
            </a:r>
          </a:p>
          <a:p>
            <a:pPr lvl="1"/>
            <a:r>
              <a:rPr lang="en-US" altLang="nl-BE" sz="2400" dirty="0"/>
              <a:t>index(hash) = mod(hash, </a:t>
            </a:r>
            <a:r>
              <a:rPr lang="en-US" altLang="nl-BE" sz="2400" dirty="0" err="1"/>
              <a:t>nrServers</a:t>
            </a:r>
            <a:r>
              <a:rPr lang="en-US" altLang="nl-BE" sz="2400" dirty="0"/>
              <a:t>) + 1 (i.e. hash of key hashes)</a:t>
            </a:r>
            <a:endParaRPr lang="nl-BE" altLang="nl-BE" sz="24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550BF1-CDAA-454F-AFB5-73003CFB92F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308" y="4024752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83" y="3600268"/>
            <a:ext cx="5743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</a:t>
            </a:r>
            <a:endParaRPr lang="nl-BE" altLang="nl-BE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D0558-E14A-4E92-B079-14A861C13F6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2514600"/>
            <a:ext cx="8046093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48648" y="1423111"/>
            <a:ext cx="8926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2400" dirty="0" err="1">
                <a:solidFill>
                  <a:srgbClr val="FF0000"/>
                </a:solidFill>
                <a:latin typeface="+mj-lt"/>
              </a:rPr>
              <a:t>Sharding</a:t>
            </a:r>
            <a:r>
              <a:rPr lang="en-US" altLang="nl-BE" sz="2400" dirty="0">
                <a:solidFill>
                  <a:srgbClr val="FF0000"/>
                </a:solidFill>
                <a:latin typeface="+mj-lt"/>
              </a:rPr>
              <a:t>- </a:t>
            </a:r>
            <a:r>
              <a:rPr lang="en-US" altLang="nl-BE" sz="2400" dirty="0">
                <a:latin typeface="+mj-lt"/>
              </a:rPr>
              <a:t>partitioning data and assigning it to different nodes (shards)</a:t>
            </a:r>
            <a:endParaRPr lang="nl-BE" altLang="nl-BE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96100" y="5532735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BE" sz="1400" dirty="0">
                <a:solidFill>
                  <a:srgbClr val="FF0000"/>
                </a:solidFill>
              </a:rPr>
              <a:t>For instance, hash 08 divided by 3 has a remainder of 2, which results in index 3 after adding 1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198368" y="3324225"/>
            <a:ext cx="2018357" cy="523875"/>
          </a:xfrm>
          <a:prstGeom prst="wedgeRectCallout">
            <a:avLst>
              <a:gd name="adj1" fmla="val -75218"/>
              <a:gd name="adj2" fmla="val 124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14533" y="3334821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index(hash) =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mod(hash, </a:t>
            </a:r>
            <a:r>
              <a:rPr lang="en-US" sz="1200" dirty="0" err="1">
                <a:solidFill>
                  <a:srgbClr val="FF0000"/>
                </a:solidFill>
              </a:rPr>
              <a:t>nrServers</a:t>
            </a:r>
            <a:r>
              <a:rPr lang="en-US" sz="1200" dirty="0">
                <a:solidFill>
                  <a:srgbClr val="FF0000"/>
                </a:solidFill>
              </a:rPr>
              <a:t>) + 1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308" y="19529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–v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alue stores</a:t>
            </a:r>
          </a:p>
          <a:p>
            <a:pPr lvl="1"/>
            <a:r>
              <a:rPr lang="en-US" altLang="nl-BE" sz="3200" b="1" dirty="0"/>
              <a:t>More Key</a:t>
            </a:r>
            <a:r>
              <a:rPr lang="en-US" sz="3200" b="1" dirty="0"/>
              <a:t>–</a:t>
            </a:r>
            <a:r>
              <a:rPr lang="en-US" altLang="nl-BE" sz="3200" b="1" dirty="0"/>
              <a:t>Value Stores Issues</a:t>
            </a:r>
          </a:p>
          <a:p>
            <a:pPr lvl="1"/>
            <a:r>
              <a:rPr lang="en-US" altLang="nl-BE" sz="3200" b="1" dirty="0"/>
              <a:t>Tuple and document stores</a:t>
            </a:r>
          </a:p>
          <a:p>
            <a:pPr lvl="1"/>
            <a:r>
              <a:rPr lang="en-US" altLang="nl-BE" sz="3200" b="1" dirty="0"/>
              <a:t>More Tuple and document stores Issues</a:t>
            </a:r>
          </a:p>
          <a:p>
            <a:pPr lvl="1"/>
            <a:r>
              <a:rPr lang="en-US" altLang="nl-BE" sz="3200" b="1" dirty="0"/>
              <a:t>Column-oriented Databases</a:t>
            </a:r>
          </a:p>
          <a:p>
            <a:pPr lvl="1"/>
            <a:r>
              <a:rPr lang="en-US" altLang="nl-BE" sz="3200" b="1" dirty="0"/>
              <a:t>Evaluating NOSQL Databases</a:t>
            </a:r>
          </a:p>
          <a:p>
            <a:pPr lvl="1"/>
            <a:endParaRPr lang="en-US" altLang="nl-BE" sz="32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More Key-Value Stores Issues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More Key</a:t>
            </a:r>
            <a:r>
              <a:rPr lang="en-US" dirty="0"/>
              <a:t>–</a:t>
            </a:r>
            <a:r>
              <a:rPr lang="en-US" altLang="nl-BE" dirty="0"/>
              <a:t>Value Stores Issues</a:t>
            </a:r>
            <a:endParaRPr lang="nl-BE" altLang="nl-BE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More issues of key-value store DB in the network</a:t>
            </a:r>
          </a:p>
          <a:p>
            <a:pPr lvl="1"/>
            <a:r>
              <a:rPr lang="en-US" altLang="nl-BE" dirty="0"/>
              <a:t>Request coordination</a:t>
            </a:r>
          </a:p>
          <a:p>
            <a:pPr lvl="1"/>
            <a:r>
              <a:rPr lang="en-US" altLang="nl-BE" dirty="0"/>
              <a:t>Consistent hashing</a:t>
            </a:r>
          </a:p>
          <a:p>
            <a:pPr lvl="1"/>
            <a:r>
              <a:rPr lang="en-US" altLang="nl-BE" dirty="0"/>
              <a:t>Replication and redundancy</a:t>
            </a:r>
          </a:p>
          <a:p>
            <a:pPr lvl="1"/>
            <a:r>
              <a:rPr lang="en-US" altLang="nl-BE" dirty="0"/>
              <a:t>Eventual consistency</a:t>
            </a:r>
            <a:endParaRPr lang="nl-BE" altLang="nl-BE" dirty="0"/>
          </a:p>
          <a:p>
            <a:pPr lvl="1"/>
            <a:r>
              <a:rPr lang="en-US" altLang="nl-BE" dirty="0"/>
              <a:t>Integrity constraints and querying</a:t>
            </a:r>
            <a:endParaRPr lang="nl-BE" altLang="nl-BE" dirty="0"/>
          </a:p>
          <a:p>
            <a:endParaRPr lang="nl-BE" altLang="nl-BE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5B811-CA94-478D-AB48-3812688613E6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Request Coordination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400" dirty="0"/>
              <a:t>In many NoSQL implementations (e.g., </a:t>
            </a:r>
            <a:r>
              <a:rPr lang="en-US" altLang="nl-BE" sz="2400" i="1" dirty="0"/>
              <a:t>Cassandra</a:t>
            </a:r>
            <a:r>
              <a:rPr lang="en-US" altLang="nl-BE" sz="2400" dirty="0"/>
              <a:t>, Google’s </a:t>
            </a:r>
            <a:r>
              <a:rPr lang="en-US" altLang="nl-BE" sz="2400" i="1" dirty="0" err="1"/>
              <a:t>BigTable</a:t>
            </a:r>
            <a:r>
              <a:rPr lang="en-US" altLang="nl-BE" sz="2400" dirty="0"/>
              <a:t>, Amazon’s </a:t>
            </a:r>
            <a:r>
              <a:rPr lang="en-US" altLang="nl-BE" sz="2400" i="1" dirty="0"/>
              <a:t>DynamoDB</a:t>
            </a:r>
            <a:r>
              <a:rPr lang="en-US" altLang="nl-BE" sz="2400" dirty="0"/>
              <a:t>), all nodes (data partitioning units) implement the same functionality (i.e. node transparent to users)</a:t>
            </a:r>
          </a:p>
          <a:p>
            <a:r>
              <a:rPr lang="en-US" altLang="nl-BE" sz="2400" dirty="0"/>
              <a:t>So all nodes in the network are able to perform the role of </a:t>
            </a:r>
            <a:r>
              <a:rPr lang="en-US" altLang="nl-BE" sz="2400" dirty="0">
                <a:solidFill>
                  <a:srgbClr val="FF0000"/>
                </a:solidFill>
              </a:rPr>
              <a:t>request coordinator </a:t>
            </a:r>
            <a:r>
              <a:rPr lang="en-US" altLang="nl-BE" sz="2400" dirty="0"/>
              <a:t>(</a:t>
            </a:r>
            <a:r>
              <a:rPr lang="en-US" altLang="nl-BE" sz="2400" b="1" dirty="0"/>
              <a:t>RC</a:t>
            </a:r>
            <a:r>
              <a:rPr lang="en-US" altLang="nl-BE" sz="2400" dirty="0"/>
              <a:t>)</a:t>
            </a:r>
          </a:p>
          <a:p>
            <a:r>
              <a:rPr lang="en-US" altLang="nl-BE" sz="2400" dirty="0"/>
              <a:t>Two basic components of a </a:t>
            </a:r>
            <a:r>
              <a:rPr lang="en-US" altLang="nl-BE" sz="2400" dirty="0">
                <a:solidFill>
                  <a:srgbClr val="FF0000"/>
                </a:solidFill>
              </a:rPr>
              <a:t>membership protocol</a:t>
            </a:r>
            <a:r>
              <a:rPr lang="en-US" altLang="nl-BE" sz="2400" dirty="0"/>
              <a:t> in RC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Dissemination:</a:t>
            </a:r>
            <a:r>
              <a:rPr lang="en-US" altLang="nl-BE" sz="2400" dirty="0"/>
              <a:t> Membership list updates are based on periodic and pairwise communications (support node awareness)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Failure detection: </a:t>
            </a:r>
            <a:r>
              <a:rPr lang="en-US" altLang="nl-BE" sz="2400" dirty="0"/>
              <a:t>Checking that nodes are not available in the network (to avoid nodes being down) </a:t>
            </a:r>
            <a:endParaRPr lang="nl-BE" altLang="nl-BE" sz="24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18304-89BE-4CCD-BF9F-52616A89EF60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b="1" dirty="0"/>
              <a:t>Consistent hashing</a:t>
            </a:r>
            <a:r>
              <a:rPr lang="en-US" altLang="nl-BE" sz="2800" dirty="0"/>
              <a:t> schemes are often used, which avoid having to remap too many keys to a new node when nodes are added or removed</a:t>
            </a:r>
          </a:p>
          <a:p>
            <a:r>
              <a:rPr lang="en-US" altLang="nl-BE" sz="2800" dirty="0"/>
              <a:t>Problem of simple server hashing:</a:t>
            </a:r>
          </a:p>
          <a:p>
            <a:pPr lvl="1"/>
            <a:r>
              <a:rPr lang="en-US" altLang="nl-BE" sz="2400" dirty="0"/>
              <a:t>Suppose we have a situation in which ten keys are distributed over three servers (</a:t>
            </a:r>
            <a:r>
              <a:rPr lang="en-US" altLang="nl-BE" sz="2400" i="1" dirty="0"/>
              <a:t>n</a:t>
            </a:r>
            <a:r>
              <a:rPr lang="en-US" altLang="nl-BE" sz="2400" dirty="0"/>
              <a:t> = 3) with the following hash function:</a:t>
            </a:r>
          </a:p>
          <a:p>
            <a:pPr lvl="1"/>
            <a:r>
              <a:rPr lang="en-US" altLang="nl-BE" sz="2400" i="1" dirty="0"/>
              <a:t>h</a:t>
            </a:r>
            <a:r>
              <a:rPr lang="en-US" altLang="nl-BE" sz="2400" dirty="0"/>
              <a:t>(</a:t>
            </a:r>
            <a:r>
              <a:rPr lang="en-US" altLang="nl-BE" sz="2400" i="1" dirty="0"/>
              <a:t>key</a:t>
            </a:r>
            <a:r>
              <a:rPr lang="en-US" altLang="nl-BE" sz="2400" dirty="0"/>
              <a:t>) = </a:t>
            </a:r>
            <a:r>
              <a:rPr lang="en-US" altLang="nl-BE" sz="2400" i="1" dirty="0"/>
              <a:t>key</a:t>
            </a:r>
            <a:r>
              <a:rPr lang="en-US" altLang="nl-BE" sz="2400" dirty="0"/>
              <a:t> modulo </a:t>
            </a:r>
            <a:r>
              <a:rPr lang="en-US" altLang="nl-BE" sz="2400" i="1" dirty="0"/>
              <a:t>n</a:t>
            </a:r>
            <a:r>
              <a:rPr lang="en-US" altLang="nl-BE" sz="2400" dirty="0"/>
              <a:t>	</a:t>
            </a:r>
          </a:p>
          <a:p>
            <a:r>
              <a:rPr lang="en-US" altLang="nl-BE" sz="2800" dirty="0"/>
              <a:t>What happens to the key distribution, if we</a:t>
            </a:r>
          </a:p>
          <a:p>
            <a:pPr lvl="1"/>
            <a:r>
              <a:rPr lang="en-US" altLang="nl-BE" sz="2400" dirty="0"/>
              <a:t>Remove one node (</a:t>
            </a:r>
            <a:r>
              <a:rPr lang="en-US" altLang="nl-BE" sz="2400" i="1" dirty="0"/>
              <a:t>n</a:t>
            </a:r>
            <a:r>
              <a:rPr lang="en-US" altLang="nl-BE" sz="2400" dirty="0"/>
              <a:t> =2)</a:t>
            </a:r>
          </a:p>
          <a:p>
            <a:pPr lvl="1"/>
            <a:r>
              <a:rPr lang="en-US" altLang="nl-BE" sz="2400" dirty="0"/>
              <a:t>Add one node (</a:t>
            </a:r>
            <a:r>
              <a:rPr lang="en-US" altLang="nl-BE" sz="2400" i="1" dirty="0"/>
              <a:t>n</a:t>
            </a:r>
            <a:r>
              <a:rPr lang="en-US" altLang="nl-BE" sz="2400" dirty="0"/>
              <a:t>= 4)</a:t>
            </a:r>
            <a:endParaRPr lang="nl-BE" altLang="nl-BE" sz="2400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9F3AC-E21C-4441-B879-090572B2717E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Introduction</a:t>
            </a:r>
            <a:endParaRPr lang="nl-BE" altLang="nl-BE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241610"/>
            <a:ext cx="8915400" cy="4525963"/>
          </a:xfrm>
        </p:spPr>
        <p:txBody>
          <a:bodyPr/>
          <a:lstStyle/>
          <a:p>
            <a:r>
              <a:rPr lang="en-US" altLang="nl-BE" sz="2800" b="1" dirty="0"/>
              <a:t>The NoSQL movement</a:t>
            </a:r>
          </a:p>
          <a:p>
            <a:r>
              <a:rPr lang="en-US" altLang="nl-BE" sz="2800" b="1" dirty="0"/>
              <a:t>NOSQL Databases</a:t>
            </a:r>
          </a:p>
          <a:p>
            <a:pPr lvl="1"/>
            <a:r>
              <a:rPr lang="en-US" altLang="nl-BE" sz="2400" b="1" dirty="0"/>
              <a:t>Key</a:t>
            </a:r>
            <a:r>
              <a:rPr lang="en-US" sz="2400" b="1" dirty="0"/>
              <a:t>–v</a:t>
            </a:r>
            <a:r>
              <a:rPr lang="en-US" altLang="nl-BE" sz="2400" b="1" dirty="0"/>
              <a:t>alue stores</a:t>
            </a:r>
          </a:p>
          <a:p>
            <a:pPr lvl="1"/>
            <a:r>
              <a:rPr lang="en-US" altLang="nl-BE" sz="2400" b="1" dirty="0"/>
              <a:t>More Key</a:t>
            </a:r>
            <a:r>
              <a:rPr lang="en-US" sz="2400" b="1" dirty="0"/>
              <a:t>–</a:t>
            </a:r>
            <a:r>
              <a:rPr lang="en-US" altLang="nl-BE" sz="2400" b="1" dirty="0"/>
              <a:t>Value Stores Issues</a:t>
            </a:r>
          </a:p>
          <a:p>
            <a:pPr lvl="1"/>
            <a:r>
              <a:rPr lang="en-US" altLang="nl-BE" sz="2400" b="1" dirty="0"/>
              <a:t>Tuple and document stores</a:t>
            </a:r>
          </a:p>
          <a:p>
            <a:pPr lvl="1"/>
            <a:r>
              <a:rPr lang="en-US" altLang="nl-BE" sz="2400" b="1" dirty="0"/>
              <a:t>More Tuple and document stores Issues</a:t>
            </a:r>
          </a:p>
          <a:p>
            <a:pPr lvl="1"/>
            <a:r>
              <a:rPr lang="en-US" altLang="nl-BE" sz="2400" b="1" dirty="0"/>
              <a:t>Column-oriented Databases</a:t>
            </a:r>
          </a:p>
          <a:p>
            <a:pPr lvl="1"/>
            <a:r>
              <a:rPr lang="en-US" altLang="nl-BE" sz="2400" b="1" dirty="0"/>
              <a:t>Evaluating NOSQL Databases</a:t>
            </a:r>
          </a:p>
          <a:p>
            <a:r>
              <a:rPr lang="en-US" altLang="nl-BE" sz="2800" b="1" dirty="0"/>
              <a:t>Appendix</a:t>
            </a:r>
          </a:p>
          <a:p>
            <a:pPr lvl="1"/>
            <a:r>
              <a:rPr lang="en-US" altLang="nl-BE" sz="2400" b="1" dirty="0"/>
              <a:t>Example of key-value stores: </a:t>
            </a:r>
            <a:r>
              <a:rPr lang="en-US" altLang="nl-BE" sz="2400" b="1" dirty="0" err="1"/>
              <a:t>Memcached</a:t>
            </a:r>
            <a:endParaRPr lang="en-US" altLang="nl-BE" sz="2400" b="1" dirty="0"/>
          </a:p>
          <a:p>
            <a:pPr lvl="1"/>
            <a:r>
              <a:rPr lang="en-US" altLang="nl-BE" sz="2400" b="1" dirty="0"/>
              <a:t>Graph Databases</a:t>
            </a:r>
          </a:p>
          <a:p>
            <a:pPr lvl="1"/>
            <a:r>
              <a:rPr lang="en-US" altLang="nl-BE" sz="2400" b="1" dirty="0"/>
              <a:t>Other NoSQL DB categories</a:t>
            </a:r>
            <a:endParaRPr lang="nl-BE" altLang="nl-BE" sz="24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0EDE9-C8DC-48E0-AC98-6C8CB53755C9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82156"/>
              </p:ext>
            </p:extLst>
          </p:nvPr>
        </p:nvGraphicFramePr>
        <p:xfrm>
          <a:off x="6938963" y="1216170"/>
          <a:ext cx="1930400" cy="491947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436321557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157099464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97995082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9725131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nl-BE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i="1" dirty="0">
                          <a:effectLst/>
                        </a:rPr>
                        <a:t>n</a:t>
                      </a:r>
                      <a:endParaRPr lang="nl-BE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 err="1">
                          <a:effectLst/>
                        </a:rPr>
                        <a:t>key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3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nl-BE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nl-BE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51732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0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23280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1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1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64864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2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2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2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02949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3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161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4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8527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5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2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24404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6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5804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7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5687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8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2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31606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9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nl-B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796577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6" y="2225766"/>
            <a:ext cx="6720944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62100" y="4975136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dirty="0">
                <a:solidFill>
                  <a:srgbClr val="FF0000"/>
                </a:solidFill>
              </a:rPr>
              <a:t>Change of the number of servers </a:t>
            </a:r>
            <a:r>
              <a:rPr lang="en-US" altLang="nl-BE" i="1" dirty="0">
                <a:solidFill>
                  <a:srgbClr val="FF0000"/>
                </a:solidFill>
              </a:rPr>
              <a:t>n</a:t>
            </a:r>
            <a:r>
              <a:rPr lang="en-US" altLang="nl-BE" dirty="0">
                <a:solidFill>
                  <a:srgbClr val="FF0000"/>
                </a:solidFill>
              </a:rPr>
              <a:t> </a:t>
            </a:r>
            <a:r>
              <a:rPr lang="en-US" altLang="nl-BE" dirty="0">
                <a:solidFill>
                  <a:srgbClr val="FF0000"/>
                </a:solidFill>
                <a:sym typeface="Wingdings" panose="05000000000000000000" pitchFamily="2" charset="2"/>
              </a:rPr>
              <a:t> m</a:t>
            </a:r>
            <a:r>
              <a:rPr lang="en-US" altLang="nl-BE" dirty="0">
                <a:solidFill>
                  <a:srgbClr val="FF0000"/>
                </a:solidFill>
              </a:rPr>
              <a:t>any items have to be moved to a different server (highlighted in red). </a:t>
            </a:r>
            <a:r>
              <a:rPr lang="en-US" altLang="nl-BE" dirty="0"/>
              <a:t>This is not desirable outcome where servers are likely to be removed or added.</a:t>
            </a:r>
            <a:endParaRPr lang="nl-BE" alt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36033" y="152005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D38F6-5558-4030-BF77-FEFE4FF7E059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2682875"/>
            <a:ext cx="4870555" cy="36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74713" y="1443335"/>
            <a:ext cx="4953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sz="2000" dirty="0">
                <a:latin typeface="+mj-lt"/>
              </a:rPr>
              <a:t>At the core of a </a:t>
            </a:r>
            <a:r>
              <a:rPr lang="en-US" altLang="nl-BE" sz="2000" dirty="0">
                <a:solidFill>
                  <a:srgbClr val="FF0000"/>
                </a:solidFill>
                <a:latin typeface="+mj-lt"/>
              </a:rPr>
              <a:t>consistent hashing </a:t>
            </a:r>
            <a:r>
              <a:rPr lang="en-US" altLang="nl-BE" sz="2000" dirty="0">
                <a:latin typeface="+mj-lt"/>
              </a:rPr>
              <a:t>setup is a so-called </a:t>
            </a:r>
            <a:r>
              <a:rPr lang="en-US" altLang="nl-BE" sz="2000" b="1" dirty="0">
                <a:solidFill>
                  <a:srgbClr val="FF0000"/>
                </a:solidFill>
                <a:latin typeface="+mj-lt"/>
              </a:rPr>
              <a:t>ring-topology </a:t>
            </a:r>
            <a:r>
              <a:rPr lang="en-US" altLang="nl-BE" sz="2000" dirty="0">
                <a:latin typeface="+mj-lt"/>
              </a:rPr>
              <a:t>(conceptual), which is basically a representation of the number range [0,1]:</a:t>
            </a:r>
            <a:endParaRPr lang="nl-BE" altLang="nl-BE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0029" y="451452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D34B6-B143-416C-86B5-6EC01C9EE1B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022474"/>
            <a:ext cx="821986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4999" y="1383178"/>
            <a:ext cx="5249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BE" sz="2000" dirty="0">
                <a:latin typeface="+mj-lt"/>
              </a:rPr>
              <a:t>All three servers with identifiers 0, 1, 2 are hashed to place them in </a:t>
            </a:r>
            <a:r>
              <a:rPr lang="en-US" altLang="nl-BE" sz="2000" dirty="0">
                <a:solidFill>
                  <a:srgbClr val="FF0000"/>
                </a:solidFill>
                <a:latin typeface="+mj-lt"/>
              </a:rPr>
              <a:t>a position on this ring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91" y="298564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9FCCF-BC93-4A0D-A788-02538883CBF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59" y="2635249"/>
            <a:ext cx="7062787" cy="373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000" y="1370192"/>
            <a:ext cx="516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BE" sz="2000" dirty="0">
                <a:latin typeface="+mj-lt"/>
              </a:rPr>
              <a:t>Hash each key to a position on the ring, and store the actual key</a:t>
            </a:r>
            <a:r>
              <a:rPr lang="en-US" sz="2000" dirty="0">
                <a:latin typeface="+mj-lt"/>
              </a:rPr>
              <a:t>–</a:t>
            </a:r>
            <a:r>
              <a:rPr lang="en-US" altLang="nl-BE" sz="2000" dirty="0">
                <a:latin typeface="+mj-lt"/>
              </a:rPr>
              <a:t>value pair on the </a:t>
            </a:r>
            <a:r>
              <a:rPr lang="en-US" altLang="nl-BE" sz="2000" dirty="0">
                <a:solidFill>
                  <a:srgbClr val="FF0000"/>
                </a:solidFill>
                <a:latin typeface="+mj-lt"/>
              </a:rPr>
              <a:t>first server that appears clockwise </a:t>
            </a:r>
            <a:r>
              <a:rPr lang="en-US" altLang="nl-BE" sz="2000" dirty="0">
                <a:latin typeface="+mj-lt"/>
              </a:rPr>
              <a:t>of the hashed point on the ring</a:t>
            </a:r>
            <a:endParaRPr lang="nl-BE" altLang="nl-BE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507" y="3258872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400" dirty="0"/>
              <a:t>Because of the uniformity property of a “good” hash function, roughly </a:t>
            </a:r>
            <a:r>
              <a:rPr lang="en-US" altLang="nl-BE" sz="2400" dirty="0">
                <a:solidFill>
                  <a:srgbClr val="FF0000"/>
                </a:solidFill>
              </a:rPr>
              <a:t>1/</a:t>
            </a:r>
            <a:r>
              <a:rPr lang="en-US" altLang="nl-BE" sz="2400" i="1" dirty="0">
                <a:solidFill>
                  <a:srgbClr val="FF0000"/>
                </a:solidFill>
              </a:rPr>
              <a:t>n</a:t>
            </a:r>
            <a:r>
              <a:rPr lang="en-US" altLang="nl-BE" sz="2400" dirty="0">
                <a:solidFill>
                  <a:srgbClr val="FF0000"/>
                </a:solidFill>
              </a:rPr>
              <a:t> of key</a:t>
            </a:r>
            <a:r>
              <a:rPr lang="en-US" sz="2400" dirty="0">
                <a:solidFill>
                  <a:srgbClr val="FF0000"/>
                </a:solidFill>
              </a:rPr>
              <a:t>–</a:t>
            </a:r>
            <a:r>
              <a:rPr lang="en-US" altLang="nl-BE" sz="2400" dirty="0">
                <a:solidFill>
                  <a:srgbClr val="FF0000"/>
                </a:solidFill>
              </a:rPr>
              <a:t>value pairs </a:t>
            </a:r>
            <a:r>
              <a:rPr lang="en-US" altLang="nl-BE" sz="2400" dirty="0"/>
              <a:t>will end up being stored on each server</a:t>
            </a:r>
          </a:p>
          <a:p>
            <a:r>
              <a:rPr lang="en-US" altLang="nl-BE" sz="2400" dirty="0"/>
              <a:t>Most of the key</a:t>
            </a:r>
            <a:r>
              <a:rPr lang="en-US" sz="2400" dirty="0"/>
              <a:t>–</a:t>
            </a:r>
            <a:r>
              <a:rPr lang="en-US" altLang="nl-BE" sz="2400" dirty="0"/>
              <a:t>value pairs will remain unaffected in the event that a machine is added or removed</a:t>
            </a:r>
          </a:p>
          <a:p>
            <a:r>
              <a:rPr lang="en-US" altLang="nl-BE" sz="2400" dirty="0"/>
              <a:t>If we add a new server, server #3, to the ring (next slide). Only the keys positioned on the blue highlighted section of the ring in the figure would have to be moved to the new server</a:t>
            </a:r>
          </a:p>
          <a:p>
            <a:r>
              <a:rPr lang="en-US" altLang="nl-BE" sz="2400" dirty="0"/>
              <a:t>Typically, the fraction of keys that need to be moved when using this setup is about </a:t>
            </a:r>
            <a:r>
              <a:rPr lang="en-US" altLang="nl-BE" sz="2400" i="1" dirty="0">
                <a:solidFill>
                  <a:srgbClr val="FF0000"/>
                </a:solidFill>
              </a:rPr>
              <a:t>k</a:t>
            </a:r>
            <a:r>
              <a:rPr lang="en-US" altLang="nl-BE" sz="2400" dirty="0">
                <a:solidFill>
                  <a:srgbClr val="FF0000"/>
                </a:solidFill>
              </a:rPr>
              <a:t>/(</a:t>
            </a:r>
            <a:r>
              <a:rPr lang="en-US" altLang="nl-BE" sz="2400" i="1" dirty="0">
                <a:solidFill>
                  <a:srgbClr val="FF0000"/>
                </a:solidFill>
              </a:rPr>
              <a:t>n</a:t>
            </a:r>
            <a:r>
              <a:rPr lang="en-US" altLang="nl-BE" sz="2400" dirty="0">
                <a:solidFill>
                  <a:srgbClr val="FF0000"/>
                </a:solidFill>
              </a:rPr>
              <a:t> + 1), </a:t>
            </a:r>
            <a:r>
              <a:rPr lang="en-US" altLang="nl-BE" sz="2400" dirty="0"/>
              <a:t>with </a:t>
            </a:r>
            <a:r>
              <a:rPr lang="en-US" altLang="nl-BE" sz="2400" i="1" dirty="0"/>
              <a:t>k</a:t>
            </a:r>
            <a:r>
              <a:rPr lang="en-US" altLang="nl-BE" sz="2400" dirty="0"/>
              <a:t> being the number of keys and </a:t>
            </a:r>
            <a:r>
              <a:rPr lang="en-US" altLang="nl-BE" sz="2400" i="1" dirty="0"/>
              <a:t>n</a:t>
            </a:r>
            <a:r>
              <a:rPr lang="en-US" altLang="nl-BE" sz="2400" dirty="0"/>
              <a:t> the number of servers. This is a much smaller fraction than was the case for modulo-based hashing</a:t>
            </a:r>
          </a:p>
          <a:p>
            <a:endParaRPr lang="nl-BE" altLang="nl-BE" sz="2800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26228-8AE3-40B8-ADD4-BA8C96157FAD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Consistent Hashing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91D4-D330-4585-B8E3-072161AF86F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444287"/>
            <a:ext cx="88963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744154" y="4169615"/>
            <a:ext cx="1944762" cy="370018"/>
          </a:xfrm>
          <a:prstGeom prst="wedgeRectCallout">
            <a:avLst>
              <a:gd name="adj1" fmla="val -75735"/>
              <a:gd name="adj2" fmla="val 2144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4153" y="4212647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Data moving to Server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308" y="154290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Replication and Redundancy</a:t>
            </a:r>
            <a:endParaRPr lang="nl-BE" altLang="nl-BE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93700" y="1489075"/>
            <a:ext cx="9169400" cy="4525963"/>
          </a:xfrm>
        </p:spPr>
        <p:txBody>
          <a:bodyPr/>
          <a:lstStyle/>
          <a:p>
            <a:r>
              <a:rPr lang="en-US" altLang="nl-BE" sz="2800" dirty="0">
                <a:solidFill>
                  <a:srgbClr val="FF0000"/>
                </a:solidFill>
              </a:rPr>
              <a:t>Problems</a:t>
            </a:r>
            <a:r>
              <a:rPr lang="en-US" altLang="nl-BE" sz="2800" dirty="0"/>
              <a:t> with consistent hashing:</a:t>
            </a:r>
          </a:p>
          <a:p>
            <a:pPr lvl="1"/>
            <a:r>
              <a:rPr lang="en-US" altLang="nl-BE" sz="2400" dirty="0"/>
              <a:t>If two servers end up being mapped too close to one another, one of these nodes ends up with few keys to store</a:t>
            </a:r>
          </a:p>
          <a:p>
            <a:pPr lvl="1"/>
            <a:r>
              <a:rPr lang="en-US" altLang="nl-BE" sz="2400" dirty="0"/>
              <a:t>In the case that a server is added, all of the keys moved to this new node originate from just one other server </a:t>
            </a:r>
          </a:p>
          <a:p>
            <a:r>
              <a:rPr lang="en-US" altLang="nl-BE" sz="2800" dirty="0"/>
              <a:t>Instead of mapping a server </a:t>
            </a:r>
            <a:r>
              <a:rPr lang="en-US" altLang="nl-BE" sz="2800" i="1" dirty="0"/>
              <a:t>s</a:t>
            </a:r>
            <a:r>
              <a:rPr lang="en-US" altLang="nl-BE" sz="2800" dirty="0"/>
              <a:t> to a single point on our ring, we map it to multiple positions, called </a:t>
            </a:r>
            <a:r>
              <a:rPr lang="en-US" altLang="nl-BE" sz="2800" dirty="0">
                <a:solidFill>
                  <a:srgbClr val="FF0000"/>
                </a:solidFill>
              </a:rPr>
              <a:t>replicas</a:t>
            </a:r>
            <a:r>
              <a:rPr lang="en-US" altLang="nl-BE" sz="2800" b="1" dirty="0"/>
              <a:t> </a:t>
            </a:r>
          </a:p>
          <a:p>
            <a:r>
              <a:rPr lang="en-US" altLang="nl-BE" sz="2800" dirty="0"/>
              <a:t>For each physical server </a:t>
            </a:r>
            <a:r>
              <a:rPr lang="en-US" altLang="nl-BE" sz="2800" i="1" dirty="0"/>
              <a:t>s</a:t>
            </a:r>
            <a:r>
              <a:rPr lang="en-US" altLang="nl-BE" sz="2800" dirty="0"/>
              <a:t>, we hence end up with </a:t>
            </a:r>
            <a:r>
              <a:rPr lang="en-US" altLang="nl-BE" sz="2800" i="1" dirty="0"/>
              <a:t>r</a:t>
            </a:r>
            <a:r>
              <a:rPr lang="en-US" altLang="nl-BE" sz="2800" dirty="0"/>
              <a:t> replicas  on the ring (</a:t>
            </a:r>
            <a:r>
              <a:rPr lang="en-US" altLang="nl-BE" sz="2800" dirty="0">
                <a:solidFill>
                  <a:srgbClr val="FF0000"/>
                </a:solidFill>
              </a:rPr>
              <a:t>virtual nodes</a:t>
            </a:r>
            <a:r>
              <a:rPr lang="en-US" altLang="nl-BE" sz="2800" dirty="0"/>
              <a:t>)</a:t>
            </a:r>
          </a:p>
          <a:p>
            <a:r>
              <a:rPr lang="en-US" altLang="nl-BE" sz="2800" dirty="0"/>
              <a:t>Note: each of the replicas still represents the same physical server (</a:t>
            </a:r>
            <a:r>
              <a:rPr lang="en-US" altLang="nl-BE" sz="2800" i="1" dirty="0"/>
              <a:t>do not confuse with data redundancy here</a:t>
            </a:r>
            <a:r>
              <a:rPr lang="en-US" altLang="nl-BE" sz="2800" dirty="0"/>
              <a:t>)</a:t>
            </a:r>
            <a:endParaRPr lang="nl-BE" altLang="nl-BE" sz="24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6D647-25ED-434D-A6E0-37233B0E51A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Replication and Redundancy</a:t>
            </a:r>
            <a:endParaRPr lang="nl-BE" altLang="nl-BE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dirty="0"/>
              <a:t>Key</a:t>
            </a:r>
            <a:r>
              <a:rPr lang="en-US" sz="2800" dirty="0"/>
              <a:t>–</a:t>
            </a:r>
            <a:r>
              <a:rPr lang="en-US" altLang="nl-BE" sz="2800" dirty="0"/>
              <a:t>value pairs are possibly </a:t>
            </a:r>
            <a:r>
              <a:rPr lang="en-US" altLang="nl-BE" sz="2800" dirty="0">
                <a:solidFill>
                  <a:srgbClr val="FF0000"/>
                </a:solidFill>
              </a:rPr>
              <a:t>duplicated</a:t>
            </a:r>
            <a:r>
              <a:rPr lang="en-US" altLang="nl-BE" sz="2800" dirty="0"/>
              <a:t> across multiple nodes:</a:t>
            </a:r>
          </a:p>
          <a:p>
            <a:pPr lvl="1"/>
            <a:r>
              <a:rPr lang="en-US" altLang="nl-BE" sz="2400" dirty="0"/>
              <a:t>by storing the key</a:t>
            </a:r>
            <a:r>
              <a:rPr lang="en-US" sz="2400" dirty="0"/>
              <a:t>–</a:t>
            </a:r>
            <a:r>
              <a:rPr lang="en-US" altLang="nl-BE" sz="2400" dirty="0"/>
              <a:t>value pair on two or more nodes clockwise from the key’s position on the ring</a:t>
            </a:r>
          </a:p>
          <a:p>
            <a:r>
              <a:rPr lang="en-US" altLang="nl-BE" sz="2800" dirty="0"/>
              <a:t>It is also possible to set up a full redundancy scheme in  each node</a:t>
            </a:r>
          </a:p>
          <a:p>
            <a:pPr lvl="1"/>
            <a:r>
              <a:rPr lang="en-US" altLang="nl-BE" sz="2400" dirty="0"/>
              <a:t>Server 2 being backed up (full redundant copy) over three hard drives or machines (e.g. RAID 1) </a:t>
            </a:r>
            <a:endParaRPr lang="nl-BE" altLang="nl-BE" sz="2400" dirty="0"/>
          </a:p>
          <a:p>
            <a:pPr lvl="1"/>
            <a:endParaRPr lang="nl-BE" altLang="nl-BE" sz="2400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CC5FE9-98F1-4BC3-BE4F-C6C1B334A74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Replication and Redundancy</a:t>
            </a:r>
            <a:endParaRPr lang="nl-BE" altLang="nl-BE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133362" y="6353178"/>
            <a:ext cx="2311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0B689-400D-4627-9D8A-0DA6E402F7C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7" y="1608279"/>
            <a:ext cx="7318199" cy="465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308" y="155366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Eventual Consistency</a:t>
            </a:r>
            <a:endParaRPr lang="nl-BE" altLang="nl-BE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r>
              <a:rPr lang="en-US" altLang="nl-BE" sz="2800" dirty="0">
                <a:solidFill>
                  <a:srgbClr val="FF0000"/>
                </a:solidFill>
              </a:rPr>
              <a:t>Membership protocol </a:t>
            </a:r>
            <a:r>
              <a:rPr lang="en-US" altLang="nl-BE" sz="2800" dirty="0"/>
              <a:t>does not guarantee that every node is aware of every other node </a:t>
            </a:r>
            <a:r>
              <a:rPr lang="en-US" altLang="nl-BE" sz="2800" i="1" dirty="0"/>
              <a:t>at all times</a:t>
            </a:r>
          </a:p>
          <a:p>
            <a:pPr lvl="1"/>
            <a:r>
              <a:rPr lang="en-US" altLang="nl-BE" sz="2400" dirty="0"/>
              <a:t>it will reach a consistent state over time (e.g. via continuous pairwise communications)</a:t>
            </a:r>
          </a:p>
          <a:p>
            <a:pPr lvl="1"/>
            <a:r>
              <a:rPr lang="en-US" altLang="nl-BE" sz="2400" dirty="0"/>
              <a:t>State of the network might not be perfectly consistent at any moment in time, though will become </a:t>
            </a:r>
            <a:r>
              <a:rPr lang="en-US" altLang="nl-BE" sz="2400" dirty="0">
                <a:solidFill>
                  <a:srgbClr val="FF0000"/>
                </a:solidFill>
              </a:rPr>
              <a:t>eventually consistent </a:t>
            </a:r>
            <a:r>
              <a:rPr lang="en-US" altLang="nl-BE" sz="2400" dirty="0"/>
              <a:t>at a future point in time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64122-DABF-443F-8F5F-7B6992A439C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57" y="3952876"/>
            <a:ext cx="478009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The NoSQL Movement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Eventual Consistency</a:t>
            </a:r>
            <a:endParaRPr lang="nl-BE" altLang="nl-BE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95300" y="1262063"/>
            <a:ext cx="9212263" cy="4525962"/>
          </a:xfrm>
        </p:spPr>
        <p:txBody>
          <a:bodyPr/>
          <a:lstStyle/>
          <a:p>
            <a:r>
              <a:rPr lang="en-US" altLang="nl-BE" sz="2400" b="1" dirty="0"/>
              <a:t>CAP theorem</a:t>
            </a:r>
            <a:r>
              <a:rPr lang="en-US" altLang="nl-BE" sz="2400" dirty="0"/>
              <a:t> states that a distributed computer system cannot guarantee the following three properties at the same time: </a:t>
            </a:r>
          </a:p>
          <a:p>
            <a:pPr lvl="1"/>
            <a:r>
              <a:rPr lang="en-US" altLang="nl-BE" sz="2000" dirty="0">
                <a:solidFill>
                  <a:srgbClr val="FF0000"/>
                </a:solidFill>
              </a:rPr>
              <a:t>Consistency</a:t>
            </a:r>
            <a:r>
              <a:rPr lang="en-US" altLang="nl-BE" sz="2000" dirty="0"/>
              <a:t> (all nodes see the same data at the same time)</a:t>
            </a:r>
          </a:p>
          <a:p>
            <a:pPr lvl="1"/>
            <a:r>
              <a:rPr lang="en-US" altLang="nl-BE" sz="2000" dirty="0">
                <a:solidFill>
                  <a:srgbClr val="FF0000"/>
                </a:solidFill>
              </a:rPr>
              <a:t>Availability </a:t>
            </a:r>
            <a:r>
              <a:rPr lang="en-US" altLang="nl-BE" sz="2000" dirty="0"/>
              <a:t>(guarantees that every request receives a response indicating a success or failure result) </a:t>
            </a:r>
          </a:p>
          <a:p>
            <a:pPr lvl="1"/>
            <a:r>
              <a:rPr lang="en-US" altLang="nl-BE" sz="2000" dirty="0">
                <a:solidFill>
                  <a:srgbClr val="FF0000"/>
                </a:solidFill>
              </a:rPr>
              <a:t>Partition tolerance </a:t>
            </a:r>
            <a:r>
              <a:rPr lang="en-US" altLang="nl-BE" sz="2000" dirty="0"/>
              <a:t>(the system continues to work even some nodes go down</a:t>
            </a:r>
            <a:r>
              <a:rPr lang="en-US" altLang="nl-BE" sz="2400" dirty="0"/>
              <a:t>)</a:t>
            </a:r>
          </a:p>
          <a:p>
            <a:r>
              <a:rPr lang="en-US" altLang="nl-BE" sz="2400" dirty="0"/>
              <a:t>Most NoSQL databases sacrifice the consistency part of CAP in their setup, instead striving for eventual consistency</a:t>
            </a:r>
            <a:endParaRPr lang="nl-BE" altLang="nl-BE" sz="2400" dirty="0"/>
          </a:p>
          <a:p>
            <a:pPr lvl="1"/>
            <a:endParaRPr lang="nl-BE" altLang="nl-BE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5BC2F-EA31-4BD8-9348-7A6A73A9841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4399278"/>
            <a:ext cx="6019800" cy="219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Eventual Consistency</a:t>
            </a:r>
            <a:endParaRPr lang="nl-BE" altLang="nl-BE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7EDA4-5B8B-4D59-B09B-7B9FB1C52B4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60" y="2003036"/>
            <a:ext cx="6457950" cy="428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308" y="1426515"/>
            <a:ext cx="452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Examples of NOSQL Systems</a:t>
            </a:r>
          </a:p>
        </p:txBody>
      </p:sp>
    </p:spTree>
    <p:extLst>
      <p:ext uri="{BB962C8B-B14F-4D97-AF65-F5344CB8AC3E}">
        <p14:creationId xmlns:p14="http://schemas.microsoft.com/office/powerpoint/2010/main" val="372304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Eventual Consistency</a:t>
            </a:r>
            <a:endParaRPr lang="nl-BE" altLang="nl-BE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39725" y="1601788"/>
            <a:ext cx="9226550" cy="4525962"/>
          </a:xfrm>
        </p:spPr>
        <p:txBody>
          <a:bodyPr/>
          <a:lstStyle/>
          <a:p>
            <a:r>
              <a:rPr lang="en-US" altLang="nl-BE" sz="2800" dirty="0"/>
              <a:t>The full </a:t>
            </a:r>
            <a:r>
              <a:rPr lang="en-US" altLang="nl-BE" sz="2800" dirty="0">
                <a:solidFill>
                  <a:srgbClr val="FF0000"/>
                </a:solidFill>
              </a:rPr>
              <a:t>BASE</a:t>
            </a:r>
            <a:r>
              <a:rPr lang="en-US" altLang="nl-BE" sz="2800" dirty="0"/>
              <a:t> acronym stands for:</a:t>
            </a:r>
            <a:endParaRPr lang="nl-BE" altLang="nl-BE" sz="2800" dirty="0"/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B</a:t>
            </a:r>
            <a:r>
              <a:rPr lang="en-US" altLang="nl-BE" sz="2400" dirty="0"/>
              <a:t>asically </a:t>
            </a:r>
            <a:r>
              <a:rPr lang="en-US" altLang="nl-BE" sz="2400" dirty="0">
                <a:solidFill>
                  <a:srgbClr val="FF0000"/>
                </a:solidFill>
              </a:rPr>
              <a:t>A</a:t>
            </a:r>
            <a:r>
              <a:rPr lang="en-US" altLang="nl-BE" sz="2400" dirty="0"/>
              <a:t>vailable: NoSQL databases adhere to the availability guarantee of the </a:t>
            </a:r>
            <a:r>
              <a:rPr lang="en-US" altLang="nl-BE" sz="2400" dirty="0">
                <a:solidFill>
                  <a:srgbClr val="FF0000"/>
                </a:solidFill>
              </a:rPr>
              <a:t>CAP theorem</a:t>
            </a:r>
            <a:endParaRPr lang="nl-BE" altLang="nl-BE" sz="2400" dirty="0">
              <a:solidFill>
                <a:srgbClr val="FF0000"/>
              </a:solidFill>
            </a:endParaRP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S</a:t>
            </a:r>
            <a:r>
              <a:rPr lang="en-US" altLang="nl-BE" sz="2400" dirty="0"/>
              <a:t>oft state: the system can change over time, even without receiving input</a:t>
            </a:r>
            <a:endParaRPr lang="nl-BE" altLang="nl-BE" sz="2400" dirty="0"/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E</a:t>
            </a:r>
            <a:r>
              <a:rPr lang="en-US" altLang="nl-BE" sz="2400" dirty="0"/>
              <a:t>ventual consistency: the system will become consistent over time</a:t>
            </a:r>
          </a:p>
          <a:p>
            <a:r>
              <a:rPr lang="en-US" altLang="nl-BE" sz="2800" dirty="0"/>
              <a:t>Most NoSQL databases follow the </a:t>
            </a:r>
            <a:r>
              <a:rPr lang="en-US" altLang="nl-BE" sz="2800" b="1" dirty="0"/>
              <a:t>BASE</a:t>
            </a:r>
            <a:r>
              <a:rPr lang="en-US" altLang="nl-BE" sz="2800" dirty="0"/>
              <a:t> principle</a:t>
            </a:r>
          </a:p>
          <a:p>
            <a:pPr marL="457200" lvl="1" indent="0">
              <a:buNone/>
            </a:pPr>
            <a:endParaRPr lang="nl-BE" altLang="nl-BE" sz="2400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7EDA4-5B8B-4D59-B09B-7B9FB1C52B4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Integrity Constraints and Querying</a:t>
            </a:r>
            <a:endParaRPr lang="nl-BE" altLang="nl-BE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95300" y="1458913"/>
            <a:ext cx="8915400" cy="4525962"/>
          </a:xfrm>
        </p:spPr>
        <p:txBody>
          <a:bodyPr/>
          <a:lstStyle/>
          <a:p>
            <a:r>
              <a:rPr lang="en-US" altLang="nl-BE" sz="2800" dirty="0"/>
              <a:t>Limitations of existing work of non-relational systems:</a:t>
            </a:r>
          </a:p>
          <a:p>
            <a:r>
              <a:rPr lang="en-US" altLang="nl-BE" sz="2800" dirty="0"/>
              <a:t>Key</a:t>
            </a:r>
            <a:r>
              <a:rPr lang="en-US" sz="2800" dirty="0"/>
              <a:t>–</a:t>
            </a:r>
            <a:r>
              <a:rPr lang="en-US" altLang="nl-BE" sz="2800" dirty="0"/>
              <a:t>value stores represent a very </a:t>
            </a:r>
            <a:r>
              <a:rPr lang="en-US" altLang="nl-BE" sz="2800" dirty="0">
                <a:solidFill>
                  <a:srgbClr val="FF0000"/>
                </a:solidFill>
              </a:rPr>
              <a:t>diverse</a:t>
            </a:r>
            <a:r>
              <a:rPr lang="en-US" altLang="nl-BE" sz="2800" dirty="0"/>
              <a:t> gamut of systems:</a:t>
            </a:r>
          </a:p>
          <a:p>
            <a:pPr lvl="1"/>
            <a:r>
              <a:rPr lang="en-US" altLang="nl-BE" sz="2400" dirty="0"/>
              <a:t>Full-blown DBMSs versus cache Layered Relational DBMSs</a:t>
            </a:r>
          </a:p>
          <a:p>
            <a:r>
              <a:rPr lang="en-US" altLang="nl-BE" sz="2800" dirty="0"/>
              <a:t>Only </a:t>
            </a:r>
            <a:r>
              <a:rPr lang="en-US" altLang="nl-BE" sz="2800" dirty="0">
                <a:solidFill>
                  <a:srgbClr val="FF0000"/>
                </a:solidFill>
              </a:rPr>
              <a:t>limited query facilities </a:t>
            </a:r>
            <a:r>
              <a:rPr lang="en-US" altLang="nl-BE" sz="2800" dirty="0"/>
              <a:t>are offered</a:t>
            </a:r>
          </a:p>
          <a:p>
            <a:pPr lvl="1"/>
            <a:r>
              <a:rPr lang="en-US" altLang="nl-BE" sz="2400" dirty="0"/>
              <a:t>e.g. </a:t>
            </a:r>
            <a:r>
              <a:rPr lang="en-US" altLang="nl-BE" sz="2400" i="1" dirty="0"/>
              <a:t>put</a:t>
            </a:r>
            <a:r>
              <a:rPr lang="en-US" altLang="nl-BE" sz="2400" dirty="0"/>
              <a:t> and </a:t>
            </a:r>
            <a:r>
              <a:rPr lang="en-US" altLang="nl-BE" sz="2400" i="1" dirty="0"/>
              <a:t>set</a:t>
            </a:r>
          </a:p>
          <a:p>
            <a:r>
              <a:rPr lang="en-US" altLang="nl-BE" sz="2800" dirty="0"/>
              <a:t>No means to enforce </a:t>
            </a:r>
            <a:r>
              <a:rPr lang="en-US" altLang="nl-BE" sz="2800" dirty="0">
                <a:solidFill>
                  <a:srgbClr val="FF0000"/>
                </a:solidFill>
              </a:rPr>
              <a:t>structural constraints </a:t>
            </a:r>
          </a:p>
          <a:p>
            <a:pPr lvl="1"/>
            <a:r>
              <a:rPr lang="en-US" altLang="nl-BE" sz="2400" dirty="0"/>
              <a:t>DBMS remains agnostic to the internal structure</a:t>
            </a:r>
          </a:p>
          <a:p>
            <a:r>
              <a:rPr lang="en-US" altLang="nl-BE" sz="2800" dirty="0"/>
              <a:t>No relationships, referential integrity constraints, or database schema can be defined over key-value stores</a:t>
            </a:r>
            <a:endParaRPr lang="nl-BE" altLang="nl-BE" sz="2800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AB106-BA91-4A69-81A0-8A9CCAF304B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–v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alue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Value Stores Issues</a:t>
            </a:r>
          </a:p>
          <a:p>
            <a:pPr lvl="1"/>
            <a:r>
              <a:rPr lang="en-US" altLang="nl-BE" sz="3200" b="1" dirty="0"/>
              <a:t>Tuple and document stores</a:t>
            </a:r>
          </a:p>
          <a:p>
            <a:pPr lvl="1"/>
            <a:r>
              <a:rPr lang="en-US" altLang="nl-BE" sz="3200" b="1" dirty="0"/>
              <a:t>More Tuple and document stores Issues</a:t>
            </a:r>
          </a:p>
          <a:p>
            <a:pPr lvl="1"/>
            <a:r>
              <a:rPr lang="en-US" altLang="nl-BE" sz="3200" b="1" dirty="0"/>
              <a:t>Column-oriented Databases</a:t>
            </a:r>
          </a:p>
          <a:p>
            <a:pPr lvl="1"/>
            <a:r>
              <a:rPr lang="en-US" altLang="nl-BE" sz="3200" b="1" dirty="0"/>
              <a:t>Evaluating NOSQL Databases</a:t>
            </a:r>
          </a:p>
          <a:p>
            <a:pPr lvl="1"/>
            <a:endParaRPr lang="en-US" altLang="nl-BE" sz="32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Tuple and Document Stores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2438" y="2990626"/>
            <a:ext cx="6336254" cy="43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247650" y="1535113"/>
            <a:ext cx="9410700" cy="4525962"/>
          </a:xfrm>
        </p:spPr>
        <p:txBody>
          <a:bodyPr/>
          <a:lstStyle/>
          <a:p>
            <a:r>
              <a:rPr lang="en-US" altLang="nl-BE" sz="2800" dirty="0"/>
              <a:t>A </a:t>
            </a:r>
            <a:r>
              <a:rPr lang="en-US" altLang="nl-BE" sz="2800" b="1" dirty="0"/>
              <a:t>tuple store</a:t>
            </a:r>
            <a:r>
              <a:rPr lang="en-US" altLang="nl-BE" sz="2800" dirty="0"/>
              <a:t> is similar to a key</a:t>
            </a:r>
            <a:r>
              <a:rPr lang="en-US" sz="2800" dirty="0"/>
              <a:t>–</a:t>
            </a:r>
            <a:r>
              <a:rPr lang="en-US" altLang="nl-BE" sz="2800" dirty="0"/>
              <a:t>value store</a:t>
            </a:r>
          </a:p>
          <a:p>
            <a:pPr lvl="1"/>
            <a:r>
              <a:rPr lang="en-US" altLang="nl-BE" sz="2400" dirty="0"/>
              <a:t>It does not store pairwise combinations of a key and a value</a:t>
            </a:r>
          </a:p>
          <a:p>
            <a:pPr lvl="1"/>
            <a:r>
              <a:rPr lang="en-US" altLang="nl-BE" sz="2400" dirty="0"/>
              <a:t>But instead stores a unique key together with </a:t>
            </a:r>
            <a:r>
              <a:rPr lang="en-US" altLang="nl-BE" sz="2400" dirty="0">
                <a:solidFill>
                  <a:srgbClr val="FF0000"/>
                </a:solidFill>
              </a:rPr>
              <a:t>a vector of data</a:t>
            </a:r>
          </a:p>
          <a:p>
            <a:r>
              <a:rPr lang="en-US" altLang="nl-BE" sz="2800" dirty="0">
                <a:solidFill>
                  <a:srgbClr val="FF0000"/>
                </a:solidFill>
              </a:rPr>
              <a:t>Example</a:t>
            </a:r>
            <a:r>
              <a:rPr lang="en-US" altLang="nl-BE" sz="2800" dirty="0"/>
              <a:t>: </a:t>
            </a:r>
            <a:r>
              <a:rPr lang="en-US" altLang="nl-BE" sz="2000" dirty="0">
                <a:latin typeface="Consolas" panose="020B0609020204030204" pitchFamily="49" charset="0"/>
              </a:rPr>
              <a:t>marc </a:t>
            </a:r>
            <a:r>
              <a:rPr lang="en-US" altLang="nl-BE" sz="20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nl-BE" sz="2000" dirty="0">
                <a:latin typeface="Consolas" panose="020B0609020204030204" pitchFamily="49" charset="0"/>
              </a:rPr>
              <a:t> ("Marc", "</a:t>
            </a:r>
            <a:r>
              <a:rPr lang="en-US" altLang="nl-BE" sz="2000" dirty="0" err="1">
                <a:latin typeface="Consolas" panose="020B0609020204030204" pitchFamily="49" charset="0"/>
              </a:rPr>
              <a:t>McLastName</a:t>
            </a:r>
            <a:r>
              <a:rPr lang="en-US" altLang="nl-BE" sz="2000" dirty="0">
                <a:latin typeface="Consolas" panose="020B0609020204030204" pitchFamily="49" charset="0"/>
              </a:rPr>
              <a:t>", 25, "Germany")</a:t>
            </a:r>
            <a:endParaRPr lang="nl-BE" altLang="nl-BE" sz="2000" dirty="0">
              <a:latin typeface="Consolas" panose="020B0609020204030204" pitchFamily="49" charset="0"/>
            </a:endParaRPr>
          </a:p>
          <a:p>
            <a:r>
              <a:rPr lang="en-US" altLang="nl-BE" sz="2800" dirty="0"/>
              <a:t>No requirement to have the same length or semantic ordering (schema-less)</a:t>
            </a:r>
          </a:p>
          <a:p>
            <a:pPr>
              <a:defRPr/>
            </a:pPr>
            <a:r>
              <a:rPr lang="en-US" altLang="nl-BE" sz="2800" dirty="0"/>
              <a:t>Various NoSQL implementations do permit organizing entries in </a:t>
            </a:r>
            <a:r>
              <a:rPr lang="en-US" altLang="nl-BE" sz="2800" dirty="0">
                <a:solidFill>
                  <a:srgbClr val="FF0000"/>
                </a:solidFill>
              </a:rPr>
              <a:t>semantical groups </a:t>
            </a:r>
            <a:r>
              <a:rPr lang="en-US" altLang="nl-BE" sz="2800" dirty="0"/>
              <a:t>(similar to </a:t>
            </a:r>
            <a:r>
              <a:rPr lang="en-US" altLang="nl-BE" sz="2800" dirty="0">
                <a:solidFill>
                  <a:srgbClr val="FF0000"/>
                </a:solidFill>
              </a:rPr>
              <a:t>collections </a:t>
            </a:r>
            <a:r>
              <a:rPr lang="en-US" altLang="nl-BE" sz="2800" dirty="0"/>
              <a:t>or tables)</a:t>
            </a:r>
          </a:p>
          <a:p>
            <a:pPr>
              <a:defRPr/>
            </a:pPr>
            <a:r>
              <a:rPr lang="en-US" altLang="nl-BE" sz="2800" dirty="0"/>
              <a:t>Examples:</a:t>
            </a:r>
          </a:p>
          <a:p>
            <a:pPr lvl="1">
              <a:defRPr/>
            </a:pPr>
            <a:r>
              <a:rPr lang="en-US" altLang="nl-BE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nl-BE" sz="1800" dirty="0" err="1">
                <a:latin typeface="Consolas" panose="020B0609020204030204" pitchFamily="49" charset="0"/>
              </a:rPr>
              <a:t>:marc</a:t>
            </a:r>
            <a:r>
              <a:rPr lang="en-US" altLang="nl-BE" sz="1800" dirty="0">
                <a:latin typeface="Consolas" panose="020B0609020204030204" pitchFamily="49" charset="0"/>
              </a:rPr>
              <a:t> </a:t>
            </a:r>
            <a:r>
              <a:rPr lang="en-US" altLang="nl-BE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nl-BE" sz="1800" dirty="0">
                <a:latin typeface="Consolas" panose="020B0609020204030204" pitchFamily="49" charset="0"/>
              </a:rPr>
              <a:t> ("Marc", "</a:t>
            </a:r>
            <a:r>
              <a:rPr lang="en-US" altLang="nl-BE" sz="1800" dirty="0" err="1">
                <a:latin typeface="Consolas" panose="020B0609020204030204" pitchFamily="49" charset="0"/>
              </a:rPr>
              <a:t>McLastName</a:t>
            </a:r>
            <a:r>
              <a:rPr lang="en-US" altLang="nl-BE" sz="1800" dirty="0">
                <a:latin typeface="Consolas" panose="020B0609020204030204" pitchFamily="49" charset="0"/>
              </a:rPr>
              <a:t>", 25, "Germany")</a:t>
            </a:r>
            <a:endParaRPr lang="nl-BE" altLang="nl-BE" sz="1800" dirty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nl-BE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nl-BE" sz="1800" dirty="0" err="1">
                <a:latin typeface="Consolas" panose="020B0609020204030204" pitchFamily="49" charset="0"/>
              </a:rPr>
              <a:t>:harry</a:t>
            </a:r>
            <a:r>
              <a:rPr lang="en-US" altLang="nl-BE" sz="1800" dirty="0">
                <a:latin typeface="Consolas" panose="020B0609020204030204" pitchFamily="49" charset="0"/>
              </a:rPr>
              <a:t> </a:t>
            </a:r>
            <a:r>
              <a:rPr lang="en-US" altLang="nl-BE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nl-BE" sz="1800" dirty="0">
                <a:latin typeface="Consolas" panose="020B0609020204030204" pitchFamily="49" charset="0"/>
              </a:rPr>
              <a:t> ("Harry", "Smith", 29, "Belgium")</a:t>
            </a:r>
            <a:endParaRPr lang="nl-BE" altLang="nl-BE" sz="1800" dirty="0">
              <a:latin typeface="Consolas" panose="020B0609020204030204" pitchFamily="49" charset="0"/>
            </a:endParaRPr>
          </a:p>
          <a:p>
            <a:endParaRPr lang="nl-BE" altLang="nl-BE" sz="2800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A8A2A-D0BB-4D44-9A77-D31C6A240ADE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250" y="3270250"/>
            <a:ext cx="5003800" cy="2743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r>
              <a:rPr lang="en-US" altLang="nl-BE" sz="2800" b="1" dirty="0"/>
              <a:t>Document stores </a:t>
            </a:r>
            <a:r>
              <a:rPr lang="en-US" altLang="nl-BE" sz="2800" dirty="0"/>
              <a:t>store a </a:t>
            </a:r>
            <a:r>
              <a:rPr lang="en-US" altLang="nl-BE" sz="2800" dirty="0">
                <a:solidFill>
                  <a:srgbClr val="FF0000"/>
                </a:solidFill>
              </a:rPr>
              <a:t>collection of attributes </a:t>
            </a:r>
            <a:r>
              <a:rPr lang="en-US" altLang="nl-BE" sz="2800" dirty="0"/>
              <a:t>that are labeled and unordered, representing items that are </a:t>
            </a:r>
            <a:r>
              <a:rPr lang="en-US" altLang="nl-BE" sz="2800" dirty="0">
                <a:solidFill>
                  <a:srgbClr val="FF0000"/>
                </a:solidFill>
              </a:rPr>
              <a:t>semi-structured</a:t>
            </a:r>
            <a:r>
              <a:rPr lang="en-US" altLang="nl-BE" sz="2800" dirty="0"/>
              <a:t> (similar to XML, YAML, CSV data)</a:t>
            </a:r>
            <a:endParaRPr lang="nl-BE" altLang="nl-BE" sz="2800" dirty="0"/>
          </a:p>
          <a:p>
            <a:r>
              <a:rPr lang="en-US" altLang="nl-BE" sz="2800" dirty="0">
                <a:solidFill>
                  <a:srgbClr val="FF0000"/>
                </a:solidFill>
              </a:rPr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	{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 	 Title = "Harry Potter"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	 ISBN = "111-1111111111"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	 Authors = [ "J.K. Rowling" ]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	 </a:t>
            </a:r>
            <a:r>
              <a:rPr lang="en-GB" altLang="nl-BE" sz="1600" dirty="0">
                <a:latin typeface="Consolas" panose="020B0609020204030204" pitchFamily="49" charset="0"/>
              </a:rPr>
              <a:t>Price = 32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600" dirty="0">
                <a:latin typeface="Consolas" panose="020B0609020204030204" pitchFamily="49" charset="0"/>
              </a:rPr>
              <a:t>	 Dimensions = "8.5 x 11.0 x 0.5"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600" dirty="0">
                <a:latin typeface="Consolas" panose="020B0609020204030204" pitchFamily="49" charset="0"/>
              </a:rPr>
              <a:t>	 </a:t>
            </a:r>
            <a:r>
              <a:rPr lang="en-GB" altLang="nl-BE" sz="1600" dirty="0" err="1">
                <a:latin typeface="Consolas" panose="020B0609020204030204" pitchFamily="49" charset="0"/>
              </a:rPr>
              <a:t>PageCount</a:t>
            </a:r>
            <a:r>
              <a:rPr lang="en-GB" altLang="nl-BE" sz="1600" dirty="0">
                <a:latin typeface="Consolas" panose="020B0609020204030204" pitchFamily="49" charset="0"/>
              </a:rPr>
              <a:t> = 234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600" dirty="0">
                <a:latin typeface="Consolas" panose="020B0609020204030204" pitchFamily="49" charset="0"/>
              </a:rPr>
              <a:t>	 Genre = "Fantasy"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	} </a:t>
            </a:r>
            <a:endParaRPr lang="nl-BE" altLang="nl-BE" sz="1600" dirty="0">
              <a:latin typeface="Consolas" panose="020B0609020204030204" pitchFamily="49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CE3F2-DF64-4F7A-8747-66734BF92B9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2850" y="2408000"/>
            <a:ext cx="6159500" cy="3771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8" y="1344613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Example</a:t>
            </a:r>
            <a:r>
              <a:rPr lang="en-US" sz="2800" dirty="0"/>
              <a:t> of JSON (JavaScript Object Notation) – a light weight data interchange format to share data</a:t>
            </a:r>
            <a:br>
              <a:rPr lang="en-US" sz="2800" dirty="0"/>
            </a:br>
            <a:r>
              <a:rPr lang="en-US" sz="3600" dirty="0"/>
              <a:t> 	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nl-BE" sz="11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"title": "Harry Potter",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"authors": ["J.K. Rowling", "R.J. </a:t>
            </a:r>
            <a:r>
              <a:rPr lang="en-US" sz="1400" dirty="0" err="1">
                <a:latin typeface="Consolas" panose="020B0609020204030204" pitchFamily="49" charset="0"/>
              </a:rPr>
              <a:t>Kowling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"price": 32.00,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"genres": ["fantasy"],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"dimensions":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"width": 8.5,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"height": 11.0,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"depth": 0.5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},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"pages": 234,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</a:t>
            </a:r>
            <a:r>
              <a:rPr lang="en-US" sz="1400" dirty="0" err="1">
                <a:latin typeface="Consolas" panose="020B0609020204030204" pitchFamily="49" charset="0"/>
              </a:rPr>
              <a:t>in_publication</a:t>
            </a:r>
            <a:r>
              <a:rPr lang="en-US" sz="1400" dirty="0">
                <a:latin typeface="Consolas" panose="020B0609020204030204" pitchFamily="49" charset="0"/>
              </a:rPr>
              <a:t>": true,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"subtitle": null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83E15-80DF-4014-8F1F-AB5522A794A7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BF639E7C-5C0D-402B-82EE-EDAD6B55E4D7}"/>
              </a:ext>
            </a:extLst>
          </p:cNvPr>
          <p:cNvSpPr/>
          <p:nvPr/>
        </p:nvSpPr>
        <p:spPr>
          <a:xfrm>
            <a:off x="5627503" y="2408000"/>
            <a:ext cx="1471797" cy="394782"/>
          </a:xfrm>
          <a:prstGeom prst="wedgeEllipseCallout">
            <a:avLst>
              <a:gd name="adj1" fmla="val -105191"/>
              <a:gd name="adj2" fmla="val 57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Value pair</a:t>
            </a:r>
          </a:p>
        </p:txBody>
      </p:sp>
      <p:sp>
        <p:nvSpPr>
          <p:cNvPr id="8" name="Oval Callout 6">
            <a:extLst>
              <a:ext uri="{FF2B5EF4-FFF2-40B4-BE49-F238E27FC236}">
                <a16:creationId xmlns:a16="http://schemas.microsoft.com/office/drawing/2014/main" id="{EC3C7CC0-B069-4523-B99A-3980F9250D4A}"/>
              </a:ext>
            </a:extLst>
          </p:cNvPr>
          <p:cNvSpPr/>
          <p:nvPr/>
        </p:nvSpPr>
        <p:spPr>
          <a:xfrm>
            <a:off x="7511163" y="2666325"/>
            <a:ext cx="1471797" cy="394782"/>
          </a:xfrm>
          <a:prstGeom prst="wedgeEllipseCallout">
            <a:avLst>
              <a:gd name="adj1" fmla="val -105191"/>
              <a:gd name="adj2" fmla="val 57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9" name="Oval Callout 6">
            <a:extLst>
              <a:ext uri="{FF2B5EF4-FFF2-40B4-BE49-F238E27FC236}">
                <a16:creationId xmlns:a16="http://schemas.microsoft.com/office/drawing/2014/main" id="{4EFDD553-AA8C-4FD4-8ED1-BAF5C737600C}"/>
              </a:ext>
            </a:extLst>
          </p:cNvPr>
          <p:cNvSpPr/>
          <p:nvPr/>
        </p:nvSpPr>
        <p:spPr>
          <a:xfrm>
            <a:off x="206373" y="2863716"/>
            <a:ext cx="1471797" cy="394782"/>
          </a:xfrm>
          <a:prstGeom prst="wedgeEllipseCallout">
            <a:avLst>
              <a:gd name="adj1" fmla="val 81193"/>
              <a:gd name="adj2" fmla="val 1952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–v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alue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Value Stores Issues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Tuple and document stores</a:t>
            </a:r>
          </a:p>
          <a:p>
            <a:pPr lvl="1"/>
            <a:r>
              <a:rPr lang="en-US" altLang="nl-BE" sz="3200" b="1" dirty="0"/>
              <a:t>More Tuple and document stores Issues</a:t>
            </a:r>
          </a:p>
          <a:p>
            <a:pPr lvl="1"/>
            <a:r>
              <a:rPr lang="en-US" altLang="nl-BE" sz="3200" b="1" dirty="0"/>
              <a:t>Column-oriented Databases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The NoSQL Movement</a:t>
            </a:r>
            <a:endParaRPr lang="nl-BE" alt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34963" y="1555750"/>
            <a:ext cx="9358312" cy="5302250"/>
          </a:xfrm>
        </p:spPr>
        <p:txBody>
          <a:bodyPr/>
          <a:lstStyle/>
          <a:p>
            <a:r>
              <a:rPr lang="en-US" altLang="nl-BE" sz="2800" dirty="0"/>
              <a:t>RDBMSs put a lot of emphasis on keeping data consistent</a:t>
            </a:r>
          </a:p>
          <a:p>
            <a:pPr lvl="1"/>
            <a:r>
              <a:rPr lang="en-US" altLang="nl-BE" sz="2400" dirty="0"/>
              <a:t>Entire database is consistent at all times (</a:t>
            </a:r>
            <a:r>
              <a:rPr lang="en-US" altLang="nl-BE" sz="2400" dirty="0">
                <a:solidFill>
                  <a:srgbClr val="FF0000"/>
                </a:solidFill>
              </a:rPr>
              <a:t>ACID</a:t>
            </a:r>
            <a:r>
              <a:rPr lang="en-US" altLang="nl-BE" sz="2400" dirty="0"/>
              <a:t>)</a:t>
            </a:r>
          </a:p>
          <a:p>
            <a:r>
              <a:rPr lang="en-US" altLang="nl-BE" sz="2800" dirty="0"/>
              <a:t>Focus on consistency may hamper </a:t>
            </a:r>
            <a:r>
              <a:rPr lang="en-US" altLang="nl-BE" sz="2800" dirty="0">
                <a:solidFill>
                  <a:srgbClr val="FF0000"/>
                </a:solidFill>
              </a:rPr>
              <a:t>flexibility</a:t>
            </a:r>
            <a:r>
              <a:rPr lang="en-US" altLang="nl-BE" sz="2800" dirty="0"/>
              <a:t> and </a:t>
            </a:r>
            <a:r>
              <a:rPr lang="en-US" altLang="nl-BE" sz="2800" dirty="0">
                <a:solidFill>
                  <a:srgbClr val="FF0000"/>
                </a:solidFill>
              </a:rPr>
              <a:t>scalability</a:t>
            </a:r>
          </a:p>
          <a:p>
            <a:r>
              <a:rPr lang="en-US" altLang="nl-BE" sz="2800" dirty="0"/>
              <a:t>As the data volumes or number of parallel transactions increase, capacity can be increased by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Vertical scaling</a:t>
            </a:r>
            <a:r>
              <a:rPr lang="en-US" altLang="nl-BE" sz="2400" dirty="0"/>
              <a:t>: extending storage capacity and/or CPU power of the database server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Horizontal scaling</a:t>
            </a:r>
            <a:r>
              <a:rPr lang="en-US" altLang="nl-BE" sz="2400" dirty="0"/>
              <a:t>: multiple DBMS servers being arranged in a cluster</a:t>
            </a:r>
            <a:endParaRPr lang="nl-BE" altLang="nl-BE" sz="24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4DAD7-2D20-4814-A4EE-EB262A3EA6E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More Tuple and Document Store Issues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9296399" cy="1143000"/>
          </a:xfrm>
        </p:spPr>
        <p:txBody>
          <a:bodyPr/>
          <a:lstStyle/>
          <a:p>
            <a:r>
              <a:rPr lang="en-US" altLang="nl-BE" dirty="0"/>
              <a:t>More Tuple and Document Store Issues</a:t>
            </a:r>
            <a:endParaRPr lang="nl-BE" altLang="nl-BE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More issues about tuple and document store DB:</a:t>
            </a:r>
          </a:p>
          <a:p>
            <a:pPr lvl="1"/>
            <a:r>
              <a:rPr lang="en-US" altLang="nl-BE" dirty="0"/>
              <a:t>Items with keys</a:t>
            </a:r>
          </a:p>
          <a:p>
            <a:pPr lvl="1"/>
            <a:r>
              <a:rPr lang="en-US" altLang="nl-BE" dirty="0"/>
              <a:t>Filters and queries</a:t>
            </a:r>
          </a:p>
          <a:p>
            <a:pPr lvl="1"/>
            <a:r>
              <a:rPr lang="en-US" altLang="nl-BE" dirty="0"/>
              <a:t>Complex queries and aggregation with MapReduce</a:t>
            </a:r>
          </a:p>
          <a:p>
            <a:pPr lvl="1"/>
            <a:r>
              <a:rPr lang="en-US" altLang="nl-BE" dirty="0"/>
              <a:t>SQL after all …</a:t>
            </a:r>
            <a:endParaRPr lang="nl-BE" altLang="nl-BE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E6BED-792F-421E-9BEE-4F368DD1592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7900" y="5127182"/>
            <a:ext cx="6159500" cy="1485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Items with Keys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95300" y="1460500"/>
            <a:ext cx="8915400" cy="4525963"/>
          </a:xfrm>
        </p:spPr>
        <p:txBody>
          <a:bodyPr/>
          <a:lstStyle/>
          <a:p>
            <a:r>
              <a:rPr lang="en-US" altLang="nl-BE" sz="2800" dirty="0"/>
              <a:t>Most </a:t>
            </a:r>
            <a:r>
              <a:rPr lang="en-US" altLang="nl-BE" sz="2800" dirty="0">
                <a:solidFill>
                  <a:srgbClr val="FF0000"/>
                </a:solidFill>
              </a:rPr>
              <a:t>NoSQL document stores </a:t>
            </a:r>
            <a:r>
              <a:rPr lang="en-US" altLang="nl-BE" sz="2800" dirty="0"/>
              <a:t>will allow you to store items in tables (collections) in a schema-less manner, but will enforce that a </a:t>
            </a:r>
            <a:r>
              <a:rPr lang="en-US" altLang="nl-BE" sz="2800" dirty="0">
                <a:solidFill>
                  <a:srgbClr val="FF0000"/>
                </a:solidFill>
              </a:rPr>
              <a:t>primary key </a:t>
            </a:r>
            <a:r>
              <a:rPr lang="en-US" altLang="nl-BE" sz="2800" dirty="0"/>
              <a:t>be specified</a:t>
            </a:r>
          </a:p>
          <a:p>
            <a:pPr lvl="1"/>
            <a:r>
              <a:rPr lang="en-US" altLang="nl-BE" sz="2400" dirty="0"/>
              <a:t>MongoDB  uses </a:t>
            </a:r>
            <a:r>
              <a:rPr lang="en-US" altLang="nl-BE" sz="2400" dirty="0">
                <a:solidFill>
                  <a:srgbClr val="FF0000"/>
                </a:solidFill>
              </a:rPr>
              <a:t>_id</a:t>
            </a:r>
            <a:r>
              <a:rPr lang="en-US" altLang="nl-BE" sz="2400" dirty="0"/>
              <a:t> as the PK attribute in an item</a:t>
            </a:r>
          </a:p>
          <a:p>
            <a:pPr lvl="1"/>
            <a:r>
              <a:rPr lang="en-US" altLang="nl-BE" sz="2400" dirty="0"/>
              <a:t>User-defined or auto-generated</a:t>
            </a:r>
          </a:p>
          <a:p>
            <a:r>
              <a:rPr lang="en-US" altLang="nl-BE" sz="2800" dirty="0"/>
              <a:t>A primary key will be used as a partitioning key to create a hash and determine where the data will be stored</a:t>
            </a:r>
          </a:p>
          <a:p>
            <a:r>
              <a:rPr lang="en-US" altLang="nl-BE" sz="2800" dirty="0">
                <a:solidFill>
                  <a:srgbClr val="FF0000"/>
                </a:solidFill>
              </a:rPr>
              <a:t>Example</a:t>
            </a:r>
            <a:r>
              <a:rPr lang="en-US" altLang="nl-BE" sz="2800" dirty="0"/>
              <a:t> of MongoDB:</a:t>
            </a:r>
          </a:p>
          <a:p>
            <a:pPr marL="457200" lvl="1" indent="0"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{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 “</a:t>
            </a:r>
            <a:r>
              <a:rPr lang="en-US" alt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_id</a:t>
            </a:r>
            <a:r>
              <a:rPr lang="en-US" altLang="nl-BE" sz="1600" dirty="0">
                <a:latin typeface="Consolas" panose="020B0609020204030204" pitchFamily="49" charset="0"/>
              </a:rPr>
              <a:t>”: </a:t>
            </a:r>
            <a:r>
              <a:rPr lang="en-US" altLang="nl-BE" sz="1600" dirty="0" err="1">
                <a:latin typeface="Consolas" panose="020B0609020204030204" pitchFamily="49" charset="0"/>
              </a:rPr>
              <a:t>ObjectId</a:t>
            </a:r>
            <a:r>
              <a:rPr lang="en-US" altLang="nl-BE" sz="1600" dirty="0">
                <a:latin typeface="Consolas" panose="020B0609020204030204" pitchFamily="49" charset="0"/>
              </a:rPr>
              <a:t>(“56349fh4ht49jv4j9jv4jvj94jv49”),</a:t>
            </a:r>
          </a:p>
          <a:p>
            <a:pPr marL="457200" lvl="1" indent="0"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 “title”: “Harry Patter”,</a:t>
            </a:r>
          </a:p>
          <a:p>
            <a:pPr marL="457200" lvl="1" indent="0"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 “price”: 32</a:t>
            </a:r>
          </a:p>
          <a:p>
            <a:pPr marL="457200" lvl="1" indent="0"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} </a:t>
            </a:r>
            <a:endParaRPr lang="nl-BE" altLang="nl-B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altLang="nl-BE" sz="2800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46A3C-CA35-4899-817B-AB732459EB8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1308100"/>
            <a:ext cx="9385300" cy="505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17638"/>
            <a:ext cx="9474200" cy="4525962"/>
          </a:xfrm>
        </p:spPr>
        <p:txBody>
          <a:bodyPr/>
          <a:lstStyle/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org.bson.Document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com.mongodb.MongoClient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com.mongodb.client.FindIterable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com.mongodb.client.MongoDatabase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java.util.ArrayList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com.mongodb.client.model.Filters</a:t>
            </a:r>
            <a:r>
              <a:rPr lang="en-US" sz="1200" dirty="0">
                <a:latin typeface="Consolas" panose="020B0609020204030204" pitchFamily="49" charset="0"/>
              </a:rPr>
              <a:t>.*;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java.util.Arrays.</a:t>
            </a:r>
            <a:r>
              <a:rPr lang="en-US" sz="1200" i="1" dirty="0" err="1">
                <a:latin typeface="Consolas" panose="020B0609020204030204" pitchFamily="49" charset="0"/>
              </a:rPr>
              <a:t>asList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 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MongoDBExample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mongoClient.getDatabase</a:t>
            </a:r>
            <a:r>
              <a:rPr lang="en-US" sz="1200" dirty="0">
                <a:latin typeface="Consolas" panose="020B0609020204030204" pitchFamily="49" charset="0"/>
              </a:rPr>
              <a:t>("test");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// Delete all books first</a:t>
            </a:r>
            <a:endParaRPr lang="nl-BE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deleteMany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Document());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// Add some books</a:t>
            </a:r>
            <a:endParaRPr lang="nl-BE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insertMany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&lt;Document&gt;() {{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First Book", "</a:t>
            </a:r>
            <a:r>
              <a:rPr lang="en-US" sz="1200" dirty="0" err="1">
                <a:latin typeface="Consolas" panose="020B0609020204030204" pitchFamily="49" charset="0"/>
              </a:rPr>
              <a:t>Wilfried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Lemahieu</a:t>
            </a:r>
            <a:r>
              <a:rPr lang="en-US" sz="1200" dirty="0">
                <a:latin typeface="Consolas" panose="020B0609020204030204" pitchFamily="49" charset="0"/>
              </a:rPr>
              <a:t>", 12,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String[]{"drama"}));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Second Book", "</a:t>
            </a:r>
            <a:r>
              <a:rPr lang="en-US" sz="1200" dirty="0" err="1">
                <a:latin typeface="Consolas" panose="020B0609020204030204" pitchFamily="49" charset="0"/>
              </a:rPr>
              <a:t>Seppe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", 437,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String[]{"fantasy", "thriller"}));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Third Book", "</a:t>
            </a:r>
            <a:r>
              <a:rPr lang="en-US" sz="1200" dirty="0" err="1">
                <a:latin typeface="Consolas" panose="020B0609020204030204" pitchFamily="49" charset="0"/>
              </a:rPr>
              <a:t>Seppe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", 200, </a:t>
            </a:r>
            <a:r>
              <a:rPr lang="en-US" sz="1200" b="1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latin typeface="Consolas" panose="020B0609020204030204" pitchFamily="49" charset="0"/>
              </a:rPr>
              <a:t>String[]{"educational"}));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("Java Programming", "Bart", "Baesens", 100,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String[]{"educational"}));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}});</a:t>
            </a:r>
          </a:p>
          <a:p>
            <a:pPr marL="265113" indent="0">
              <a:buFont typeface="Arial" panose="020B0604020202020204" pitchFamily="34" charset="0"/>
              <a:buNone/>
              <a:defRPr/>
            </a:pP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3DC528-526F-4B5B-A99A-FBDB82DFBC95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4700" y="143063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dirty="0"/>
              <a:t>Java code here shows how you can </a:t>
            </a:r>
            <a:r>
              <a:rPr lang="en-US" altLang="nl-BE" dirty="0">
                <a:solidFill>
                  <a:srgbClr val="FF0000"/>
                </a:solidFill>
              </a:rPr>
              <a:t>connect to a MongoDB instance</a:t>
            </a:r>
            <a:r>
              <a:rPr lang="en-US" altLang="nl-BE" dirty="0"/>
              <a:t>, insert some documents, query, and update them.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539138" y="2710543"/>
            <a:ext cx="2474233" cy="907143"/>
          </a:xfrm>
          <a:prstGeom prst="wedgeEllipseCallout">
            <a:avLst>
              <a:gd name="adj1" fmla="val -105191"/>
              <a:gd name="adj2" fmla="val 57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Set up a </a:t>
            </a:r>
            <a:r>
              <a:rPr lang="en-US" sz="1600" dirty="0" err="1">
                <a:solidFill>
                  <a:srgbClr val="FF0000"/>
                </a:solidFill>
              </a:rPr>
              <a:t>MongoClient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MongoDatabase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4700" y="1362530"/>
            <a:ext cx="5016500" cy="10458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6662057" y="3701144"/>
            <a:ext cx="2926441" cy="1382486"/>
          </a:xfrm>
          <a:prstGeom prst="wedgeEllipseCallout">
            <a:avLst>
              <a:gd name="adj1" fmla="val -98249"/>
              <a:gd name="adj2" fmla="val 194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Use the </a:t>
            </a:r>
            <a:r>
              <a:rPr lang="en-US" sz="1600" dirty="0" err="1">
                <a:solidFill>
                  <a:srgbClr val="FF0000"/>
                </a:solidFill>
              </a:rPr>
              <a:t>deleteMany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InsertMany</a:t>
            </a:r>
            <a:r>
              <a:rPr lang="en-US" sz="1600" dirty="0">
                <a:solidFill>
                  <a:srgbClr val="FF0000"/>
                </a:solidFill>
              </a:rPr>
              <a:t> methods to delete and insert book entries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257799" y="5950858"/>
            <a:ext cx="3755572" cy="798286"/>
          </a:xfrm>
          <a:prstGeom prst="wedgeEllipseCallout">
            <a:avLst>
              <a:gd name="adj1" fmla="val -97070"/>
              <a:gd name="adj2" fmla="val -291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Use the helper method to get title, author, </a:t>
            </a:r>
            <a:r>
              <a:rPr lang="en-US" sz="1600" dirty="0" err="1">
                <a:solidFill>
                  <a:srgbClr val="FF0000"/>
                </a:solidFill>
              </a:rPr>
              <a:t>nrPages</a:t>
            </a:r>
            <a:r>
              <a:rPr lang="en-US" sz="1600" dirty="0">
                <a:solidFill>
                  <a:srgbClr val="FF0000"/>
                </a:solidFill>
              </a:rPr>
              <a:t> and genres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175" y="1247775"/>
            <a:ext cx="6495596" cy="542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75" y="1219200"/>
            <a:ext cx="70612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// Perform query</a:t>
            </a:r>
            <a:endParaRPr lang="nl-BE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FindIterable</a:t>
            </a:r>
            <a:r>
              <a:rPr lang="en-US" sz="1200" dirty="0">
                <a:latin typeface="Consolas" panose="020B0609020204030204" pitchFamily="49" charset="0"/>
              </a:rPr>
              <a:t>&lt;Document&gt; result =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i="1" dirty="0">
                <a:latin typeface="Consolas" panose="020B0609020204030204" pitchFamily="49" charset="0"/>
              </a:rPr>
              <a:t>and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i="1" dirty="0" err="1">
                <a:latin typeface="Consolas" panose="020B0609020204030204" pitchFamily="49" charset="0"/>
              </a:rPr>
              <a:t>eq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author.last_name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"), </a:t>
            </a:r>
            <a:r>
              <a:rPr lang="fr-BE" sz="1200" i="1" dirty="0" err="1">
                <a:latin typeface="Consolas" panose="020B0609020204030204" pitchFamily="49" charset="0"/>
              </a:rPr>
              <a:t>eq</a:t>
            </a:r>
            <a:r>
              <a:rPr lang="fr-BE" sz="1200" dirty="0">
                <a:latin typeface="Consolas" panose="020B0609020204030204" pitchFamily="49" charset="0"/>
              </a:rPr>
              <a:t>("genres", "thriller"),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fr-BE" sz="1200" i="1" dirty="0">
                <a:latin typeface="Consolas" panose="020B0609020204030204" pitchFamily="49" charset="0"/>
              </a:rPr>
              <a:t>gt</a:t>
            </a:r>
            <a:r>
              <a:rPr lang="fr-BE" sz="1200" dirty="0">
                <a:latin typeface="Consolas" panose="020B0609020204030204" pitchFamily="49" charset="0"/>
              </a:rPr>
              <a:t>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", 100)));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 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(Document r : result) {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latin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// Increase the number of pages:</a:t>
            </a:r>
            <a:endParaRPr lang="nl-BE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updateOne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Document("_id", </a:t>
            </a:r>
            <a:r>
              <a:rPr lang="en-US" sz="1200" dirty="0" err="1">
                <a:latin typeface="Consolas" panose="020B0609020204030204" pitchFamily="49" charset="0"/>
              </a:rPr>
              <a:t>r.get</a:t>
            </a:r>
            <a:r>
              <a:rPr lang="en-US" sz="1200" dirty="0">
                <a:latin typeface="Consolas" panose="020B0609020204030204" pitchFamily="49" charset="0"/>
              </a:rPr>
              <a:t>("_id")),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Document("$set", </a:t>
            </a:r>
            <a:br>
              <a:rPr lang="fr-BE" sz="1200" dirty="0">
                <a:latin typeface="Consolas" panose="020B0609020204030204" pitchFamily="49" charset="0"/>
              </a:rPr>
            </a:br>
            <a:r>
              <a:rPr lang="fr-BE" sz="1200" dirty="0">
                <a:latin typeface="Consolas" panose="020B0609020204030204" pitchFamily="49" charset="0"/>
              </a:rPr>
              <a:t>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", </a:t>
            </a:r>
            <a:r>
              <a:rPr lang="fr-BE" sz="1200" dirty="0" err="1">
                <a:latin typeface="Consolas" panose="020B0609020204030204" pitchFamily="49" charset="0"/>
              </a:rPr>
              <a:t>r.getInteger</a:t>
            </a:r>
            <a:r>
              <a:rPr lang="fr-BE" sz="1200" dirty="0">
                <a:latin typeface="Consolas" panose="020B0609020204030204" pitchFamily="49" charset="0"/>
              </a:rPr>
              <a:t>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") + 100)));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}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mongoClient.close</a:t>
            </a:r>
            <a:r>
              <a:rPr lang="en-US" sz="1200" dirty="0">
                <a:latin typeface="Consolas" panose="020B0609020204030204" pitchFamily="49" charset="0"/>
              </a:rPr>
              <a:t>();}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b="1" dirty="0">
                <a:latin typeface="Consolas" panose="020B0609020204030204" pitchFamily="49" charset="0"/>
              </a:rPr>
              <a:t>public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>
                <a:latin typeface="Consolas" panose="020B0609020204030204" pitchFamily="49" charset="0"/>
              </a:rPr>
              <a:t>static</a:t>
            </a:r>
            <a:r>
              <a:rPr lang="en-US" altLang="nl-BE" sz="1200" dirty="0">
                <a:latin typeface="Consolas" panose="020B0609020204030204" pitchFamily="49" charset="0"/>
              </a:rPr>
              <a:t> Document </a:t>
            </a:r>
            <a:r>
              <a:rPr lang="en-US" altLang="nl-BE" sz="1200" dirty="0" err="1">
                <a:latin typeface="Consolas" panose="020B0609020204030204" pitchFamily="49" charset="0"/>
              </a:rPr>
              <a:t>getBookDocument</a:t>
            </a:r>
            <a:r>
              <a:rPr lang="en-US" altLang="nl-BE" sz="1200" dirty="0">
                <a:latin typeface="Consolas" panose="020B0609020204030204" pitchFamily="49" charset="0"/>
              </a:rPr>
              <a:t>(String title, 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String </a:t>
            </a:r>
            <a:r>
              <a:rPr lang="en-US" altLang="nl-BE" sz="1200" dirty="0" err="1">
                <a:latin typeface="Consolas" panose="020B0609020204030204" pitchFamily="49" charset="0"/>
              </a:rPr>
              <a:t>authorFirst</a:t>
            </a:r>
            <a:r>
              <a:rPr lang="en-US" altLang="nl-BE" sz="1200" dirty="0">
                <a:latin typeface="Consolas" panose="020B0609020204030204" pitchFamily="49" charset="0"/>
              </a:rPr>
              <a:t>, String </a:t>
            </a:r>
            <a:r>
              <a:rPr lang="en-US" altLang="nl-BE" sz="1200" dirty="0" err="1">
                <a:latin typeface="Consolas" panose="020B0609020204030204" pitchFamily="49" charset="0"/>
              </a:rPr>
              <a:t>authorLast</a:t>
            </a:r>
            <a:r>
              <a:rPr lang="en-US" altLang="nl-BE" sz="1200" dirty="0">
                <a:latin typeface="Consolas" panose="020B0609020204030204" pitchFamily="49" charset="0"/>
              </a:rPr>
              <a:t>,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 err="1">
                <a:latin typeface="Consolas" panose="020B0609020204030204" pitchFamily="49" charset="0"/>
              </a:rPr>
              <a:t>int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, String[] genres) {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>
                <a:latin typeface="Consolas" panose="020B0609020204030204" pitchFamily="49" charset="0"/>
              </a:rPr>
              <a:t>return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>
                <a:latin typeface="Consolas" panose="020B0609020204030204" pitchFamily="49" charset="0"/>
              </a:rPr>
              <a:t>new</a:t>
            </a:r>
            <a:r>
              <a:rPr lang="en-US" altLang="nl-BE" sz="1200" dirty="0">
                <a:latin typeface="Consolas" panose="020B0609020204030204" pitchFamily="49" charset="0"/>
              </a:rPr>
              <a:t> Document("author", </a:t>
            </a:r>
            <a:r>
              <a:rPr lang="en-US" altLang="nl-BE" sz="1200" b="1" dirty="0">
                <a:latin typeface="Consolas" panose="020B0609020204030204" pitchFamily="49" charset="0"/>
              </a:rPr>
              <a:t>new</a:t>
            </a:r>
            <a:r>
              <a:rPr lang="en-US" altLang="nl-BE" sz="1200" dirty="0">
                <a:latin typeface="Consolas" panose="020B0609020204030204" pitchFamily="49" charset="0"/>
              </a:rPr>
              <a:t> Document()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first_name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authorFirst</a:t>
            </a:r>
            <a:r>
              <a:rPr lang="en-US" altLang="nl-BE" sz="1200" dirty="0">
                <a:latin typeface="Consolas" panose="020B0609020204030204" pitchFamily="49" charset="0"/>
              </a:rPr>
              <a:t>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last_name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authorLast</a:t>
            </a:r>
            <a:r>
              <a:rPr lang="en-US" altLang="nl-BE" sz="1200" dirty="0">
                <a:latin typeface="Consolas" panose="020B0609020204030204" pitchFamily="49" charset="0"/>
              </a:rPr>
              <a:t>))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.append("title", title)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.append("genres", </a:t>
            </a:r>
            <a:r>
              <a:rPr lang="en-US" altLang="nl-BE" sz="1200" i="1" dirty="0" err="1">
                <a:latin typeface="Consolas" panose="020B0609020204030204" pitchFamily="49" charset="0"/>
              </a:rPr>
              <a:t>asList</a:t>
            </a:r>
            <a:r>
              <a:rPr lang="en-US" altLang="nl-BE" sz="1200" dirty="0">
                <a:latin typeface="Consolas" panose="020B0609020204030204" pitchFamily="49" charset="0"/>
              </a:rPr>
              <a:t>(genres));}}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sz="1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endParaRPr lang="nl-BE" sz="1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40BDC9-012E-4F47-A087-78D106F496E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77340" y="1687286"/>
            <a:ext cx="2474233" cy="1023257"/>
          </a:xfrm>
          <a:prstGeom prst="wedgeEllipseCallout">
            <a:avLst>
              <a:gd name="adj1" fmla="val -69114"/>
              <a:gd name="adj2" fmla="val -216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Use the “find” method and pass a conjunctive (and) condition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920140" y="4767944"/>
            <a:ext cx="2757260" cy="849086"/>
          </a:xfrm>
          <a:prstGeom prst="wedgeEllipseCallout">
            <a:avLst>
              <a:gd name="adj1" fmla="val -69114"/>
              <a:gd name="adj2" fmla="val -216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The helper method “</a:t>
            </a:r>
            <a:r>
              <a:rPr lang="en-US" sz="1600" dirty="0" err="1">
                <a:solidFill>
                  <a:srgbClr val="FF0000"/>
                </a:solidFill>
              </a:rPr>
              <a:t>getBookDocument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22168" y="3200401"/>
            <a:ext cx="2474233" cy="1023257"/>
          </a:xfrm>
          <a:prstGeom prst="wedgeEllipseCallout">
            <a:avLst>
              <a:gd name="adj1" fmla="val -87592"/>
              <a:gd name="adj2" fmla="val -365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Update the pages in the result 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6232" y="2884690"/>
            <a:ext cx="9186014" cy="134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806BC6-15B2-417A-8F30-F0C05F21CC65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TextBox 4"/>
          <p:cNvSpPr txBox="1">
            <a:spLocks noChangeArrowheads="1"/>
          </p:cNvSpPr>
          <p:nvPr/>
        </p:nvSpPr>
        <p:spPr bwMode="auto">
          <a:xfrm>
            <a:off x="600532" y="3028002"/>
            <a:ext cx="90717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Document{{_id=567ef62bc0c3081f4c04b16c, </a:t>
            </a:r>
            <a:b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author=Document{{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Seppe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vanden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Broucke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}}, </a:t>
            </a:r>
            <a:b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title=My Second Book, </a:t>
            </a:r>
            <a:r>
              <a:rPr lang="en-US" alt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nrPages</a:t>
            </a:r>
            <a:r>
              <a:rPr lang="en-US" altLang="nl-B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=437, genres=[fantasy, thriller]}}</a:t>
            </a:r>
            <a:endParaRPr lang="nl-BE" altLang="nl-BE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nl-BE" alt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900" y="1581835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sz="2400" dirty="0">
                <a:latin typeface="+mj-lt"/>
              </a:rPr>
              <a:t>Running our Java code will produce the result as expected</a:t>
            </a:r>
            <a:endParaRPr lang="nl-BE" altLang="nl-BE" sz="2400" dirty="0">
              <a:latin typeface="+mj-l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811283" y="4920344"/>
            <a:ext cx="2757260" cy="849086"/>
          </a:xfrm>
          <a:prstGeom prst="wedgeEllipseCallout">
            <a:avLst>
              <a:gd name="adj1" fmla="val 7872"/>
              <a:gd name="adj2" fmla="val -1537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The “</a:t>
            </a:r>
            <a:r>
              <a:rPr lang="en-US" sz="1600" dirty="0" err="1">
                <a:solidFill>
                  <a:srgbClr val="FF0000"/>
                </a:solidFill>
              </a:rPr>
              <a:t>eq</a:t>
            </a:r>
            <a:r>
              <a:rPr lang="en-US" sz="1600" dirty="0">
                <a:solidFill>
                  <a:srgbClr val="FF0000"/>
                </a:solidFill>
              </a:rPr>
              <a:t>” filter searches through the list in genres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624" y="5542416"/>
            <a:ext cx="7048500" cy="1052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0324" y="1413328"/>
            <a:ext cx="8191500" cy="28538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95300" y="255588"/>
            <a:ext cx="8915400" cy="1143000"/>
          </a:xfrm>
        </p:spPr>
        <p:txBody>
          <a:bodyPr/>
          <a:lstStyle/>
          <a:p>
            <a:r>
              <a:rPr lang="en-US" altLang="nl-BE" dirty="0"/>
              <a:t>Filters and Queries</a:t>
            </a:r>
            <a:endParaRPr lang="nl-BE" altLang="nl-BE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65424" y="1519691"/>
            <a:ext cx="7777843" cy="26273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// Perform aggregation query</a:t>
            </a:r>
            <a:endParaRPr lang="nl-BE" altLang="nl-BE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 err="1">
                <a:latin typeface="Consolas" panose="020B0609020204030204" pitchFamily="49" charset="0"/>
              </a:rPr>
              <a:t>AggregateIterable</a:t>
            </a:r>
            <a:r>
              <a:rPr lang="en-US" altLang="nl-BE" sz="1400" dirty="0">
                <a:latin typeface="Consolas" panose="020B0609020204030204" pitchFamily="49" charset="0"/>
              </a:rPr>
              <a:t>&lt;Document&gt; result = </a:t>
            </a:r>
            <a:r>
              <a:rPr lang="en-US" altLang="nl-BE" sz="1400" dirty="0" err="1">
                <a:latin typeface="Consolas" panose="020B0609020204030204" pitchFamily="49" charset="0"/>
              </a:rPr>
              <a:t>db.getCollection</a:t>
            </a:r>
            <a:r>
              <a:rPr lang="en-US" altLang="nl-BE" sz="1400" dirty="0">
                <a:latin typeface="Consolas" panose="020B0609020204030204" pitchFamily="49" charset="0"/>
              </a:rPr>
              <a:t>("books")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   .aggregate(</a:t>
            </a:r>
            <a:r>
              <a:rPr lang="en-US" altLang="nl-BE" sz="1400" i="1" dirty="0" err="1">
                <a:latin typeface="Consolas" panose="020B0609020204030204" pitchFamily="49" charset="0"/>
              </a:rPr>
              <a:t>asList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Document("$group",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    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Document("_id", "$</a:t>
            </a:r>
            <a:r>
              <a:rPr lang="en-US" altLang="nl-BE" sz="1400" dirty="0" err="1">
                <a:latin typeface="Consolas" panose="020B0609020204030204" pitchFamily="49" charset="0"/>
              </a:rPr>
              <a:t>author.last_name</a:t>
            </a:r>
            <a:r>
              <a:rPr lang="en-US" altLang="nl-BE" sz="1400" dirty="0">
                <a:latin typeface="Consolas" panose="020B0609020204030204" pitchFamily="49" charset="0"/>
              </a:rPr>
              <a:t>")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	.append("</a:t>
            </a:r>
            <a:r>
              <a:rPr lang="en-US" altLang="nl-BE" sz="1400" dirty="0" err="1">
                <a:latin typeface="Consolas" panose="020B0609020204030204" pitchFamily="49" charset="0"/>
              </a:rPr>
              <a:t>page_sum</a:t>
            </a:r>
            <a:r>
              <a:rPr lang="en-US" altLang="nl-BE" sz="1400" dirty="0">
                <a:latin typeface="Consolas" panose="020B0609020204030204" pitchFamily="49" charset="0"/>
              </a:rPr>
              <a:t>",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Document("$sum", "$</a:t>
            </a:r>
            <a:r>
              <a:rPr lang="en-US" altLang="nl-BE" sz="1400" dirty="0" err="1">
                <a:latin typeface="Consolas" panose="020B0609020204030204" pitchFamily="49" charset="0"/>
              </a:rPr>
              <a:t>nrPages</a:t>
            </a:r>
            <a:r>
              <a:rPr lang="en-US" altLang="nl-BE" sz="1400" dirty="0">
                <a:latin typeface="Consolas" panose="020B0609020204030204" pitchFamily="49" charset="0"/>
              </a:rPr>
              <a:t>")))));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 dirty="0">
                <a:latin typeface="Consolas" panose="020B0609020204030204" pitchFamily="49" charset="0"/>
              </a:rPr>
              <a:t>for</a:t>
            </a:r>
            <a:r>
              <a:rPr lang="en-US" altLang="nl-BE" sz="1400" dirty="0">
                <a:latin typeface="Consolas" panose="020B0609020204030204" pitchFamily="49" charset="0"/>
              </a:rPr>
              <a:t> (Document r : result)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r.toString</a:t>
            </a:r>
            <a:r>
              <a:rPr lang="en-US" altLang="nl-BE" sz="1400" dirty="0">
                <a:latin typeface="Consolas" panose="020B0609020204030204" pitchFamily="49" charset="0"/>
              </a:rPr>
              <a:t>());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}</a:t>
            </a:r>
            <a:endParaRPr lang="nl-BE" altLang="nl-BE" sz="1400" dirty="0">
              <a:latin typeface="Consolas" panose="020B0609020204030204" pitchFamily="49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EDAA02-6339-462C-BADD-29A64F41EAF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92424" y="5605916"/>
            <a:ext cx="63769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Document{{_id=</a:t>
            </a:r>
            <a:r>
              <a:rPr lang="fr-BE" altLang="nl-B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Lemahieu</a:t>
            </a: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fr-BE" altLang="nl-B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page_sum</a:t>
            </a: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=12}}</a:t>
            </a:r>
            <a:endParaRPr lang="nl-BE" altLang="nl-BE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Document{{_id=Vanden Broucke, page_sum=637}}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Document{{_id=</a:t>
            </a:r>
            <a:r>
              <a:rPr lang="fr-BE" altLang="nl-B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Baesens</a:t>
            </a: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fr-BE" altLang="nl-B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page_sum</a:t>
            </a:r>
            <a:r>
              <a:rPr lang="fr-BE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=100}}</a:t>
            </a:r>
            <a:endParaRPr lang="nl-BE" altLang="nl-BE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6648" y="4465184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sz="2400" dirty="0">
                <a:latin typeface="+mj-lt"/>
              </a:rPr>
              <a:t>Running our Java code will produce the result you see here</a:t>
            </a:r>
            <a:endParaRPr lang="nl-BE" altLang="nl-BE" sz="2400" dirty="0">
              <a:latin typeface="+mj-l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143185" y="4223663"/>
            <a:ext cx="3566875" cy="1224922"/>
          </a:xfrm>
          <a:prstGeom prst="wedgeEllipseCallout">
            <a:avLst>
              <a:gd name="adj1" fmla="val -41985"/>
              <a:gd name="adj2" fmla="val -1387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The SUM operation is done to find the total number of pages across all books, grouped by authors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495300" y="1624013"/>
            <a:ext cx="8915400" cy="4525962"/>
          </a:xfrm>
        </p:spPr>
        <p:txBody>
          <a:bodyPr/>
          <a:lstStyle/>
          <a:p>
            <a:r>
              <a:rPr lang="en-US" altLang="nl-BE" sz="2800" dirty="0"/>
              <a:t>Queries can be slow because every filter (such as “</a:t>
            </a:r>
            <a:r>
              <a:rPr lang="en-US" altLang="nl-BE" sz="2800" dirty="0" err="1"/>
              <a:t>author.last_name</a:t>
            </a:r>
            <a:r>
              <a:rPr lang="en-US" altLang="nl-BE" sz="2800" dirty="0"/>
              <a:t> = </a:t>
            </a:r>
            <a:r>
              <a:rPr lang="en-US" altLang="nl-BE" sz="2800" dirty="0" err="1"/>
              <a:t>Baesens</a:t>
            </a:r>
            <a:r>
              <a:rPr lang="en-US" altLang="nl-BE" sz="2800" dirty="0"/>
              <a:t>”) entails a complete collection or table scan </a:t>
            </a:r>
          </a:p>
          <a:p>
            <a:r>
              <a:rPr lang="en-US" altLang="nl-BE" sz="2800" dirty="0"/>
              <a:t>Most document stores can define a variety of indexes (similar to relational indexes)</a:t>
            </a:r>
          </a:p>
          <a:p>
            <a:pPr lvl="1"/>
            <a:r>
              <a:rPr lang="en-US" altLang="nl-BE" sz="2400" dirty="0"/>
              <a:t>unique and non-unique indexes</a:t>
            </a:r>
          </a:p>
          <a:p>
            <a:pPr lvl="1"/>
            <a:r>
              <a:rPr lang="en-US" altLang="nl-BE" sz="2400" dirty="0"/>
              <a:t>compound indexes </a:t>
            </a:r>
          </a:p>
          <a:p>
            <a:pPr lvl="1"/>
            <a:r>
              <a:rPr lang="en-US" altLang="nl-BE" sz="2400" dirty="0"/>
              <a:t>geospatial indexes </a:t>
            </a:r>
          </a:p>
          <a:p>
            <a:pPr lvl="1"/>
            <a:r>
              <a:rPr lang="en-US" altLang="nl-BE" sz="2400" dirty="0"/>
              <a:t>text-based indexes</a:t>
            </a:r>
            <a:endParaRPr lang="nl-BE" altLang="nl-BE" sz="2400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ED5BF-8B95-4A19-975E-9EE0F7A74C70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4717365"/>
            <a:ext cx="6184900" cy="18358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900" y="2832100"/>
            <a:ext cx="6184900" cy="1384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 dirty="0"/>
              <a:t>Complex Queries and Aggregation with MapReduce</a:t>
            </a:r>
            <a:endParaRPr lang="nl-BE" altLang="nl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Document stores do not support connections between entities but three approaches are as follows:</a:t>
            </a:r>
          </a:p>
          <a:p>
            <a:pPr>
              <a:defRPr/>
            </a:pPr>
            <a:r>
              <a:rPr lang="en-US" sz="2800" b="1" dirty="0"/>
              <a:t>First approach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embedded documents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"title": "Databases for Beginners",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"authors": ["Jay Sequel", "John Smith"],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"pages": 234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"title": "Databases for Beginners",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"authors": [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": "Jay", 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": "Sequel", "age": 54},</a:t>
            </a:r>
            <a:endParaRPr lang="nl-B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": "John", 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": "Smith", "age": 32}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"pages": 234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0E87A-F6F2-4EF5-A295-C0EC51320BC5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TextBox 4"/>
          <p:cNvSpPr txBox="1">
            <a:spLocks noChangeArrowheads="1"/>
          </p:cNvSpPr>
          <p:nvPr/>
        </p:nvSpPr>
        <p:spPr bwMode="auto">
          <a:xfrm>
            <a:off x="7124700" y="4178300"/>
            <a:ext cx="2743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BUT this causes much data duplication – recall the update anomalies and normalization problems!</a:t>
            </a:r>
            <a:endParaRPr lang="nl-BE" altLang="nl-BE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695700" y="4229100"/>
            <a:ext cx="4953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" y="2057400"/>
            <a:ext cx="6502400" cy="40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AFD5D-B46E-416E-9ADC-7BD6B1986A69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Second approach</a:t>
            </a:r>
            <a:r>
              <a:rPr lang="en-US" sz="2800" dirty="0"/>
              <a:t>: create </a:t>
            </a:r>
            <a:r>
              <a:rPr lang="en-US" sz="2800" dirty="0">
                <a:solidFill>
                  <a:srgbClr val="FF0000"/>
                </a:solidFill>
              </a:rPr>
              <a:t>multiple entity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collections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4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book collection:</a:t>
            </a:r>
            <a:endParaRPr lang="nl-BE" sz="14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"title": "Databases for Beginners",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"authors": ["Jay Sequel", "John Smith"],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"pages": 234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authors collection:</a:t>
            </a:r>
            <a:endParaRPr lang="nl-BE" sz="14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"_id": 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Jay Sequel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"age": 54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marL="354013" indent="0"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"_id": “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John Smith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"age": 32</a:t>
            </a: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nl-BE" sz="1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nl-BE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95237" name="TextBox 4"/>
          <p:cNvSpPr txBox="1">
            <a:spLocks noChangeArrowheads="1"/>
          </p:cNvSpPr>
          <p:nvPr/>
        </p:nvSpPr>
        <p:spPr bwMode="auto">
          <a:xfrm>
            <a:off x="7277100" y="3303588"/>
            <a:ext cx="2540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1800" dirty="0">
                <a:solidFill>
                  <a:srgbClr val="FF0000"/>
                </a:solidFill>
                <a:latin typeface="Arial" panose="020B0604020202020204" pitchFamily="34" charset="0"/>
              </a:rPr>
              <a:t>BUT we should resolve complex relational queries over entities in the code level – no join operation!</a:t>
            </a:r>
            <a:endParaRPr lang="nl-BE" altLang="nl-BE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276600" y="3200400"/>
            <a:ext cx="953772" cy="1077686"/>
          </a:xfrm>
          <a:custGeom>
            <a:avLst/>
            <a:gdLst>
              <a:gd name="connsiteX0" fmla="*/ 0 w 953772"/>
              <a:gd name="connsiteY0" fmla="*/ 0 h 1077686"/>
              <a:gd name="connsiteX1" fmla="*/ 947057 w 953772"/>
              <a:gd name="connsiteY1" fmla="*/ 544286 h 1077686"/>
              <a:gd name="connsiteX2" fmla="*/ 348343 w 953772"/>
              <a:gd name="connsiteY2" fmla="*/ 1077686 h 107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772" h="1077686">
                <a:moveTo>
                  <a:pt x="0" y="0"/>
                </a:moveTo>
                <a:cubicBezTo>
                  <a:pt x="444500" y="182336"/>
                  <a:pt x="889000" y="364672"/>
                  <a:pt x="947057" y="544286"/>
                </a:cubicBezTo>
                <a:cubicBezTo>
                  <a:pt x="1005114" y="723900"/>
                  <a:pt x="676728" y="900793"/>
                  <a:pt x="348343" y="1077686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635829" y="3200400"/>
            <a:ext cx="2039244" cy="1883229"/>
          </a:xfrm>
          <a:custGeom>
            <a:avLst/>
            <a:gdLst>
              <a:gd name="connsiteX0" fmla="*/ 1099457 w 2039244"/>
              <a:gd name="connsiteY0" fmla="*/ 0 h 1883229"/>
              <a:gd name="connsiteX1" fmla="*/ 2002971 w 2039244"/>
              <a:gd name="connsiteY1" fmla="*/ 631371 h 1883229"/>
              <a:gd name="connsiteX2" fmla="*/ 0 w 2039244"/>
              <a:gd name="connsiteY2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244" h="1883229">
                <a:moveTo>
                  <a:pt x="1099457" y="0"/>
                </a:moveTo>
                <a:cubicBezTo>
                  <a:pt x="1642835" y="158750"/>
                  <a:pt x="2186214" y="317500"/>
                  <a:pt x="2002971" y="631371"/>
                </a:cubicBezTo>
                <a:cubicBezTo>
                  <a:pt x="1819728" y="945242"/>
                  <a:pt x="909864" y="1414235"/>
                  <a:pt x="0" y="1883229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The NoSQL Movement</a:t>
            </a:r>
            <a:endParaRPr lang="nl-BE" altLang="nl-BE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dirty="0"/>
              <a:t>RDBMSs are </a:t>
            </a:r>
            <a:r>
              <a:rPr lang="en-US" altLang="nl-BE" sz="2800" i="1" dirty="0"/>
              <a:t>not good </a:t>
            </a:r>
            <a:r>
              <a:rPr lang="en-US" altLang="nl-BE" sz="2800" dirty="0"/>
              <a:t>at extensive horizontal scaling</a:t>
            </a:r>
            <a:endParaRPr lang="nl-BE" altLang="nl-BE" sz="2800" dirty="0"/>
          </a:p>
          <a:p>
            <a:pPr lvl="1"/>
            <a:r>
              <a:rPr lang="en-US" altLang="nl-BE" sz="2400" dirty="0"/>
              <a:t>Large coordination overhead because of focus on consistency</a:t>
            </a:r>
          </a:p>
          <a:p>
            <a:pPr lvl="1"/>
            <a:r>
              <a:rPr lang="en-US" altLang="nl-BE" sz="2400" dirty="0"/>
              <a:t>Rigid database schemas </a:t>
            </a:r>
          </a:p>
          <a:p>
            <a:r>
              <a:rPr lang="en-US" altLang="nl-BE" sz="2800" dirty="0"/>
              <a:t>Need databases for situations dealing with 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massive volumes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flexible data structures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scalability and availability </a:t>
            </a:r>
          </a:p>
          <a:p>
            <a:r>
              <a:rPr lang="en-US" altLang="nl-BE" sz="2800" dirty="0"/>
              <a:t>New requirements are more important </a:t>
            </a:r>
            <a:r>
              <a:rPr lang="en-US" altLang="nl-BE" sz="2800" dirty="0">
                <a:sym typeface="Wingdings" panose="05000000000000000000" pitchFamily="2" charset="2"/>
              </a:rPr>
              <a:t> </a:t>
            </a:r>
            <a:r>
              <a:rPr lang="en-US" altLang="nl-BE" sz="2800" dirty="0"/>
              <a:t>NoSQL databases</a:t>
            </a:r>
            <a:endParaRPr lang="nl-BE" altLang="nl-BE" sz="2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1E1E3-86C4-4D4C-8EA0-0F14B644149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95300" y="1409700"/>
            <a:ext cx="8915400" cy="4525963"/>
          </a:xfrm>
        </p:spPr>
        <p:txBody>
          <a:bodyPr/>
          <a:lstStyle/>
          <a:p>
            <a:r>
              <a:rPr lang="en-US" altLang="nl-BE" sz="2800" b="1" dirty="0"/>
              <a:t>Third Approach</a:t>
            </a:r>
            <a:r>
              <a:rPr lang="en-US" altLang="nl-BE" sz="2800" dirty="0"/>
              <a:t>: </a:t>
            </a:r>
            <a:r>
              <a:rPr lang="en-US" altLang="nl-BE" sz="2800" b="1" dirty="0">
                <a:solidFill>
                  <a:srgbClr val="FF0000"/>
                </a:solidFill>
              </a:rPr>
              <a:t>MapReduce</a:t>
            </a:r>
          </a:p>
          <a:p>
            <a:pPr lvl="1"/>
            <a:r>
              <a:rPr lang="en-US" altLang="nl-BE" sz="2400" dirty="0"/>
              <a:t>A </a:t>
            </a:r>
            <a:r>
              <a:rPr lang="en-US" altLang="nl-BE" sz="2400" dirty="0">
                <a:solidFill>
                  <a:srgbClr val="FF0000"/>
                </a:solidFill>
              </a:rPr>
              <a:t>map-reduce pipeline </a:t>
            </a:r>
            <a:r>
              <a:rPr lang="en-US" altLang="nl-BE" sz="2400" dirty="0"/>
              <a:t>starts from a series of key</a:t>
            </a:r>
            <a:r>
              <a:rPr lang="en-US" sz="2400" dirty="0"/>
              <a:t>–</a:t>
            </a:r>
            <a:r>
              <a:rPr lang="en-US" altLang="nl-BE" sz="2400" dirty="0"/>
              <a:t>value pairs (k1,v1) and </a:t>
            </a:r>
            <a:r>
              <a:rPr lang="en-US" altLang="nl-BE" sz="2400" b="1" dirty="0">
                <a:solidFill>
                  <a:srgbClr val="0070C0"/>
                </a:solidFill>
              </a:rPr>
              <a:t>maps</a:t>
            </a:r>
            <a:r>
              <a:rPr lang="en-US" altLang="nl-BE" sz="2400" dirty="0"/>
              <a:t> each pair to one or more output pairs</a:t>
            </a:r>
          </a:p>
          <a:p>
            <a:pPr lvl="1"/>
            <a:r>
              <a:rPr lang="en-US" altLang="nl-BE" sz="2400" dirty="0"/>
              <a:t>The output entries are shuffled and distributed to the workers (e.g., each </a:t>
            </a:r>
            <a:r>
              <a:rPr lang="en-US" altLang="nl-BE" sz="2400" dirty="0">
                <a:solidFill>
                  <a:srgbClr val="FF0000"/>
                </a:solidFill>
              </a:rPr>
              <a:t>worker</a:t>
            </a:r>
            <a:r>
              <a:rPr lang="en-US" altLang="nl-BE" sz="2400" dirty="0"/>
              <a:t> can be viewed as a physical machine)</a:t>
            </a:r>
          </a:p>
          <a:p>
            <a:pPr lvl="1"/>
            <a:r>
              <a:rPr lang="en-US" altLang="nl-BE" sz="2400" dirty="0"/>
              <a:t>Workers then apply a </a:t>
            </a:r>
            <a:r>
              <a:rPr lang="en-US" altLang="nl-BE" sz="2400" b="1" dirty="0">
                <a:solidFill>
                  <a:srgbClr val="0070C0"/>
                </a:solidFill>
              </a:rPr>
              <a:t>reduce</a:t>
            </a:r>
            <a:r>
              <a:rPr lang="en-US" altLang="nl-BE" sz="2400" dirty="0"/>
              <a:t> function to each group of key</a:t>
            </a:r>
            <a:r>
              <a:rPr lang="en-US" sz="2400" dirty="0"/>
              <a:t>–</a:t>
            </a:r>
            <a:r>
              <a:rPr lang="en-US" altLang="nl-BE" sz="2400" dirty="0"/>
              <a:t>value pairs having the same key k2, producing a new list of values per output key (e.g. COUNT, SUM, AVG)</a:t>
            </a:r>
          </a:p>
          <a:p>
            <a:pPr lvl="1"/>
            <a:r>
              <a:rPr lang="en-US" altLang="nl-BE" sz="2400" dirty="0"/>
              <a:t>The final outputs are then (optionally) sorted per key k2 to produce the final outcome</a:t>
            </a:r>
          </a:p>
          <a:p>
            <a:pPr lvl="1"/>
            <a:r>
              <a:rPr lang="en-US" altLang="nl-BE" sz="2400" b="1" dirty="0">
                <a:solidFill>
                  <a:srgbClr val="0070C0"/>
                </a:solidFill>
              </a:rPr>
              <a:t>MapReduce</a:t>
            </a:r>
            <a:r>
              <a:rPr lang="en-US" altLang="nl-BE" sz="2400" dirty="0"/>
              <a:t> is a well-known </a:t>
            </a:r>
            <a:r>
              <a:rPr lang="en-US" altLang="nl-BE" sz="2400" dirty="0">
                <a:solidFill>
                  <a:srgbClr val="FF0000"/>
                </a:solidFill>
              </a:rPr>
              <a:t>programming model </a:t>
            </a:r>
            <a:r>
              <a:rPr lang="en-US" altLang="nl-BE" sz="2400" dirty="0"/>
              <a:t>made popular by Google and subsequently implemented by </a:t>
            </a:r>
            <a:r>
              <a:rPr lang="en-US" altLang="nl-BE" sz="2400" dirty="0">
                <a:solidFill>
                  <a:srgbClr val="FF0000"/>
                </a:solidFill>
              </a:rPr>
              <a:t>Apache Hadoop</a:t>
            </a:r>
            <a:endParaRPr lang="nl-BE" altLang="nl-BE" sz="2400" dirty="0">
              <a:solidFill>
                <a:srgbClr val="FF0000"/>
              </a:solidFill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F9B48-D0BF-460E-A789-617157423757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8700" y="5295900"/>
            <a:ext cx="6985000" cy="1117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3" y="1598613"/>
            <a:ext cx="9134475" cy="4525962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Query</a:t>
            </a:r>
            <a:r>
              <a:rPr lang="en-US" sz="2800" dirty="0"/>
              <a:t>: Get a summed count of pages for books per genre</a:t>
            </a:r>
          </a:p>
          <a:p>
            <a:pPr>
              <a:defRPr/>
            </a:pPr>
            <a:r>
              <a:rPr lang="en-US" sz="2800" dirty="0"/>
              <a:t>Create a list of input key–value pairs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>
              <a:defRPr/>
            </a:pPr>
            <a:r>
              <a:rPr lang="en-US" sz="2800" dirty="0">
                <a:solidFill>
                  <a:srgbClr val="0070C0"/>
                </a:solidFill>
              </a:rPr>
              <a:t>Map</a:t>
            </a:r>
            <a:r>
              <a:rPr lang="en-US" sz="2800" dirty="0"/>
              <a:t> function is a simple conversion to a </a:t>
            </a:r>
            <a:r>
              <a:rPr lang="en-US" sz="2800" dirty="0">
                <a:solidFill>
                  <a:srgbClr val="FF0000"/>
                </a:solidFill>
              </a:rPr>
              <a:t>genre</a:t>
            </a:r>
            <a:r>
              <a:rPr lang="en-US" sz="2800" dirty="0"/>
              <a:t>–</a:t>
            </a:r>
            <a:r>
              <a:rPr lang="en-US" sz="2800" dirty="0" err="1">
                <a:solidFill>
                  <a:srgbClr val="FF0000"/>
                </a:solidFill>
              </a:rPr>
              <a:t>nrPages</a:t>
            </a:r>
            <a:r>
              <a:rPr lang="en-US" sz="2800" dirty="0"/>
              <a:t> key–value pair (k1, v1)</a:t>
            </a:r>
          </a:p>
          <a:p>
            <a:pPr marL="452438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function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(k1, v1)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452438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fr-BE" sz="2000" b="1" dirty="0" err="1">
                <a:latin typeface="Consolas" panose="020B0609020204030204" pitchFamily="49" charset="0"/>
              </a:rPr>
              <a:t>emit</a:t>
            </a:r>
            <a:r>
              <a:rPr lang="fr-BE" sz="2000" b="1" dirty="0">
                <a:latin typeface="Consolas" panose="020B0609020204030204" pitchFamily="49" charset="0"/>
              </a:rPr>
              <a:t> output record (v1.</a:t>
            </a:r>
            <a:r>
              <a:rPr lang="fr-BE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genre</a:t>
            </a:r>
            <a:r>
              <a:rPr lang="fr-BE" sz="2000" b="1" dirty="0">
                <a:latin typeface="Consolas" panose="020B0609020204030204" pitchFamily="49" charset="0"/>
              </a:rPr>
              <a:t>, v1.</a:t>
            </a:r>
            <a:r>
              <a:rPr lang="fr-BE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nrPages</a:t>
            </a:r>
            <a:r>
              <a:rPr lang="fr-BE" sz="2000" b="1" dirty="0">
                <a:latin typeface="Consolas" panose="020B0609020204030204" pitchFamily="49" charset="0"/>
              </a:rPr>
              <a:t>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452438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end function</a:t>
            </a:r>
            <a:endParaRPr lang="nl-BE" sz="2000" b="1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nl-BE" sz="2800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851395-30EE-4EF2-83B4-CF1AFB3F372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35176"/>
              </p:ext>
            </p:extLst>
          </p:nvPr>
        </p:nvGraphicFramePr>
        <p:xfrm>
          <a:off x="2480469" y="2781300"/>
          <a:ext cx="4030662" cy="155257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19976">
                  <a:extLst>
                    <a:ext uri="{9D8B030D-6E8A-4147-A177-3AD203B41FA5}">
                      <a16:colId xmlns:a16="http://schemas.microsoft.com/office/drawing/2014/main" val="2270637783"/>
                    </a:ext>
                  </a:extLst>
                </a:gridCol>
                <a:gridCol w="3610686">
                  <a:extLst>
                    <a:ext uri="{9D8B030D-6E8A-4147-A177-3AD203B41FA5}">
                      <a16:colId xmlns:a16="http://schemas.microsoft.com/office/drawing/2014/main" val="1150725557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k1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v1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2049599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>
                          <a:effectLst/>
                        </a:rPr>
                        <a:t>1</a:t>
                      </a:r>
                      <a:endParaRPr lang="nl-BE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{genre: </a:t>
                      </a:r>
                      <a:r>
                        <a:rPr lang="nl-NL" sz="1600" dirty="0" err="1">
                          <a:effectLst/>
                        </a:rPr>
                        <a:t>education</a:t>
                      </a:r>
                      <a:r>
                        <a:rPr lang="nl-NL" sz="1600" dirty="0">
                          <a:effectLst/>
                        </a:rPr>
                        <a:t>, </a:t>
                      </a:r>
                      <a:r>
                        <a:rPr lang="nl-NL" sz="1600" dirty="0" err="1">
                          <a:effectLst/>
                        </a:rPr>
                        <a:t>nrPages</a:t>
                      </a:r>
                      <a:r>
                        <a:rPr lang="nl-NL" sz="1600" dirty="0">
                          <a:effectLst/>
                        </a:rPr>
                        <a:t>: 120}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559800392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>
                          <a:effectLst/>
                        </a:rPr>
                        <a:t>2</a:t>
                      </a:r>
                      <a:endParaRPr lang="nl-BE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{genre: thriller, </a:t>
                      </a:r>
                      <a:r>
                        <a:rPr lang="nl-NL" sz="1600" dirty="0" err="1">
                          <a:effectLst/>
                        </a:rPr>
                        <a:t>nrPages</a:t>
                      </a:r>
                      <a:r>
                        <a:rPr lang="nl-NL" sz="1600" dirty="0">
                          <a:effectLst/>
                        </a:rPr>
                        <a:t>: 100}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844867792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effectLst/>
                        </a:rPr>
                        <a:t>3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{genre: </a:t>
                      </a:r>
                      <a:r>
                        <a:rPr lang="nl-NL" sz="1600" dirty="0" err="1">
                          <a:effectLst/>
                        </a:rPr>
                        <a:t>fantasy</a:t>
                      </a:r>
                      <a:r>
                        <a:rPr lang="nl-NL" sz="1600" dirty="0">
                          <a:effectLst/>
                        </a:rPr>
                        <a:t>, </a:t>
                      </a:r>
                      <a:r>
                        <a:rPr lang="nl-NL" sz="1600" dirty="0" err="1">
                          <a:effectLst/>
                        </a:rPr>
                        <a:t>nrPages</a:t>
                      </a:r>
                      <a:r>
                        <a:rPr lang="nl-NL" sz="1600" dirty="0">
                          <a:effectLst/>
                        </a:rPr>
                        <a:t>: 20}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23029001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…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…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200789107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84950" y="4864099"/>
            <a:ext cx="6284679" cy="10577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17638"/>
            <a:ext cx="9007475" cy="45132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Workers have produced the following three output lists, with the keys corresponding to </a:t>
            </a:r>
            <a:r>
              <a:rPr lang="en-US" sz="2400" dirty="0">
                <a:solidFill>
                  <a:srgbClr val="FF0000"/>
                </a:solidFill>
              </a:rPr>
              <a:t>genres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A working operation will be started per unique key k2, for which its associated list of values will be reduced</a:t>
            </a:r>
          </a:p>
          <a:p>
            <a:pPr marL="354013" lvl="1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	function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reduce</a:t>
            </a:r>
            <a:r>
              <a:rPr lang="en-US" sz="1800" b="1" dirty="0">
                <a:latin typeface="Consolas" panose="020B0609020204030204" pitchFamily="49" charset="0"/>
              </a:rPr>
              <a:t>(k2, v2_list)</a:t>
            </a:r>
            <a:endParaRPr lang="nl-BE" sz="18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		emit output record (k2, sum(v2_list))</a:t>
            </a:r>
            <a:endParaRPr lang="nl-BE" sz="18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	end function</a:t>
            </a:r>
            <a:endParaRPr lang="nl-BE" sz="1800" b="1" dirty="0">
              <a:latin typeface="Consolas" panose="020B0609020204030204" pitchFamily="49" charset="0"/>
            </a:endParaRPr>
          </a:p>
          <a:p>
            <a:pPr marL="696913" lvl="1" indent="-342900">
              <a:defRPr/>
            </a:pPr>
            <a:r>
              <a:rPr lang="en-US" sz="2000" dirty="0"/>
              <a:t>For example (education,[120,200,20]) will be reduced to its sum, 340</a:t>
            </a:r>
          </a:p>
          <a:p>
            <a:pPr marL="354013" lvl="1" indent="0">
              <a:buFont typeface="Arial" panose="020B0604020202020204" pitchFamily="34" charset="0"/>
              <a:buNone/>
              <a:defRPr/>
            </a:pPr>
            <a:br>
              <a:rPr lang="en-US" sz="1800" b="1" dirty="0">
                <a:latin typeface="Consolas" panose="020B0609020204030204" pitchFamily="49" charset="0"/>
              </a:rPr>
            </a:br>
            <a:br>
              <a:rPr lang="en-US" sz="1800" b="1" dirty="0">
                <a:latin typeface="Consolas" panose="020B0609020204030204" pitchFamily="49" charset="0"/>
              </a:rPr>
            </a:br>
            <a:endParaRPr lang="nl-BE" sz="1800" b="1" dirty="0">
              <a:latin typeface="Consolas" panose="020B0609020204030204" pitchFamily="49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982CE-EBD5-4200-94F2-F77968E3F4E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85642"/>
              </p:ext>
            </p:extLst>
          </p:nvPr>
        </p:nvGraphicFramePr>
        <p:xfrm>
          <a:off x="1064537" y="2567218"/>
          <a:ext cx="1992313" cy="12192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05104">
                  <a:extLst>
                    <a:ext uri="{9D8B030D-6E8A-4147-A177-3AD203B41FA5}">
                      <a16:colId xmlns:a16="http://schemas.microsoft.com/office/drawing/2014/main" val="4291199128"/>
                    </a:ext>
                  </a:extLst>
                </a:gridCol>
                <a:gridCol w="987209">
                  <a:extLst>
                    <a:ext uri="{9D8B030D-6E8A-4147-A177-3AD203B41FA5}">
                      <a16:colId xmlns:a16="http://schemas.microsoft.com/office/drawing/2014/main" val="18509435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Worker</a:t>
                      </a:r>
                      <a:r>
                        <a:rPr lang="nl-NL" sz="1600" dirty="0">
                          <a:effectLst/>
                        </a:rPr>
                        <a:t> 1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8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k2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</a:rPr>
                        <a:t>v2</a:t>
                      </a:r>
                      <a:endParaRPr lang="nl-B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49896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effectLst/>
                        </a:rPr>
                        <a:t>education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120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367133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effectLst/>
                        </a:rPr>
                        <a:t>thriller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100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22309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effectLst/>
                        </a:rPr>
                        <a:t>fantasy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20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23824328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10951"/>
              </p:ext>
            </p:extLst>
          </p:nvPr>
        </p:nvGraphicFramePr>
        <p:xfrm>
          <a:off x="3635834" y="2567218"/>
          <a:ext cx="2280104" cy="9753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34142">
                  <a:extLst>
                    <a:ext uri="{9D8B030D-6E8A-4147-A177-3AD203B41FA5}">
                      <a16:colId xmlns:a16="http://schemas.microsoft.com/office/drawing/2014/main" val="2809054191"/>
                    </a:ext>
                  </a:extLst>
                </a:gridCol>
                <a:gridCol w="1245962">
                  <a:extLst>
                    <a:ext uri="{9D8B030D-6E8A-4147-A177-3AD203B41FA5}">
                      <a16:colId xmlns:a16="http://schemas.microsoft.com/office/drawing/2014/main" val="1742031215"/>
                    </a:ext>
                  </a:extLst>
                </a:gridCol>
              </a:tblGrid>
              <a:tr h="21357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Worker</a:t>
                      </a:r>
                      <a:r>
                        <a:rPr lang="nl-NL" sz="1600" dirty="0">
                          <a:effectLst/>
                        </a:rPr>
                        <a:t> 2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8189"/>
                  </a:ext>
                </a:extLst>
              </a:tr>
              <a:tr h="2419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k2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</a:rPr>
                        <a:t>v2</a:t>
                      </a:r>
                      <a:endParaRPr lang="nl-B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98055965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effectLst/>
                        </a:rPr>
                        <a:t>drama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500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61277327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effectLst/>
                        </a:rPr>
                        <a:t>education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200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89306124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46067"/>
              </p:ext>
            </p:extLst>
          </p:nvPr>
        </p:nvGraphicFramePr>
        <p:xfrm>
          <a:off x="6614437" y="2567218"/>
          <a:ext cx="2152650" cy="9753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59996">
                  <a:extLst>
                    <a:ext uri="{9D8B030D-6E8A-4147-A177-3AD203B41FA5}">
                      <a16:colId xmlns:a16="http://schemas.microsoft.com/office/drawing/2014/main" val="2143195670"/>
                    </a:ext>
                  </a:extLst>
                </a:gridCol>
                <a:gridCol w="1092654">
                  <a:extLst>
                    <a:ext uri="{9D8B030D-6E8A-4147-A177-3AD203B41FA5}">
                      <a16:colId xmlns:a16="http://schemas.microsoft.com/office/drawing/2014/main" val="1627966028"/>
                    </a:ext>
                  </a:extLst>
                </a:gridCol>
              </a:tblGrid>
              <a:tr h="21351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Worker</a:t>
                      </a:r>
                      <a:r>
                        <a:rPr lang="nl-NL" sz="1600" dirty="0">
                          <a:effectLst/>
                        </a:rPr>
                        <a:t> 3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64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</a:rPr>
                        <a:t>k2</a:t>
                      </a:r>
                      <a:endParaRPr lang="nl-B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</a:rPr>
                        <a:t>v2</a:t>
                      </a:r>
                      <a:endParaRPr lang="nl-B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291176564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effectLst/>
                        </a:rPr>
                        <a:t>education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20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3613754309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effectLst/>
                        </a:rPr>
                        <a:t>fantasy</a:t>
                      </a:r>
                      <a:endParaRPr lang="nl-B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10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425184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0150" y="4391025"/>
            <a:ext cx="4343400" cy="201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624013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Final output looks like this: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>
              <a:defRPr/>
            </a:pPr>
            <a:r>
              <a:rPr lang="en-US" sz="2800" dirty="0"/>
              <a:t>Equivalent SQL: </a:t>
            </a:r>
          </a:p>
          <a:p>
            <a:pPr marL="0" indent="0">
              <a:buNone/>
              <a:defRPr/>
            </a:pPr>
            <a:r>
              <a:rPr lang="en-US" sz="2800" dirty="0"/>
              <a:t>	SELECT genre, SUM(</a:t>
            </a:r>
            <a:r>
              <a:rPr lang="en-US" sz="2800" dirty="0" err="1"/>
              <a:t>nrPages</a:t>
            </a:r>
            <a:r>
              <a:rPr lang="en-US" sz="2800" dirty="0"/>
              <a:t>)</a:t>
            </a:r>
          </a:p>
          <a:p>
            <a:pPr marL="0" indent="0">
              <a:buNone/>
              <a:defRPr/>
            </a:pPr>
            <a:r>
              <a:rPr lang="en-US" sz="2800" dirty="0"/>
              <a:t>	FROM books</a:t>
            </a:r>
          </a:p>
          <a:p>
            <a:pPr marL="0" indent="0">
              <a:buNone/>
              <a:defRPr/>
            </a:pPr>
            <a:r>
              <a:rPr lang="en-US" sz="2800" dirty="0"/>
              <a:t>	GROUP BY genre</a:t>
            </a:r>
          </a:p>
          <a:p>
            <a:pPr marL="0" indent="0">
              <a:buNone/>
              <a:defRPr/>
            </a:pPr>
            <a:r>
              <a:rPr lang="en-US" sz="2800" dirty="0"/>
              <a:t>	ORDER BY genre</a:t>
            </a:r>
          </a:p>
          <a:p>
            <a:pPr marL="0" indent="0">
              <a:buNone/>
              <a:defRPr/>
            </a:pPr>
            <a:br>
              <a:rPr lang="en-US" sz="2800" dirty="0"/>
            </a:br>
            <a:br>
              <a:rPr lang="en-US" sz="2800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47FA40-15C2-436F-8DCA-BBD42017BB9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61418"/>
              </p:ext>
            </p:extLst>
          </p:nvPr>
        </p:nvGraphicFramePr>
        <p:xfrm>
          <a:off x="2228850" y="2298700"/>
          <a:ext cx="2673350" cy="147637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39800">
                  <a:extLst>
                    <a:ext uri="{9D8B030D-6E8A-4147-A177-3AD203B41FA5}">
                      <a16:colId xmlns:a16="http://schemas.microsoft.com/office/drawing/2014/main" val="392464002"/>
                    </a:ext>
                  </a:extLst>
                </a:gridCol>
                <a:gridCol w="1533550">
                  <a:extLst>
                    <a:ext uri="{9D8B030D-6E8A-4147-A177-3AD203B41FA5}">
                      <a16:colId xmlns:a16="http://schemas.microsoft.com/office/drawing/2014/main" val="261282799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k2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v3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300891772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 err="1">
                          <a:solidFill>
                            <a:srgbClr val="FF0000"/>
                          </a:solidFill>
                          <a:effectLst/>
                        </a:rPr>
                        <a:t>education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solidFill>
                            <a:srgbClr val="FF0000"/>
                          </a:solidFill>
                          <a:effectLst/>
                        </a:rPr>
                        <a:t>340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28738870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solidFill>
                            <a:srgbClr val="FF0000"/>
                          </a:solidFill>
                          <a:effectLst/>
                        </a:rPr>
                        <a:t>thriller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346298426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solidFill>
                            <a:srgbClr val="FF0000"/>
                          </a:solidFill>
                          <a:effectLst/>
                        </a:rPr>
                        <a:t>drama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b="0" dirty="0">
                          <a:solidFill>
                            <a:srgbClr val="FF0000"/>
                          </a:solidFill>
                          <a:effectLst/>
                        </a:rPr>
                        <a:t>500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52086508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fantasy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nl-BE" sz="16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391833913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8500" y="2832100"/>
            <a:ext cx="86741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7638"/>
            <a:ext cx="8915400" cy="3513137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Query</a:t>
            </a:r>
            <a:r>
              <a:rPr lang="en-US" sz="2800" dirty="0"/>
              <a:t>: Retrieve an average page count per book for each genre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/>
              <a:t>Reduce function now becomes</a:t>
            </a:r>
            <a:br>
              <a:rPr lang="en-US" sz="2800" dirty="0"/>
            </a:br>
            <a:r>
              <a:rPr lang="en-US" sz="1800" b="1" dirty="0">
                <a:latin typeface="Consolas" panose="020B0609020204030204" pitchFamily="49" charset="0"/>
              </a:rPr>
              <a:t>function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reduce</a:t>
            </a:r>
            <a:r>
              <a:rPr lang="en-US" sz="1800" b="1" dirty="0">
                <a:latin typeface="Consolas" panose="020B0609020204030204" pitchFamily="49" charset="0"/>
              </a:rPr>
              <a:t>(k2, v2_list)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	emit output record (k2, sum(v2_list)/length(v2_list))</a:t>
            </a:r>
            <a:endParaRPr lang="nl-BE" sz="1800" b="1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end function</a:t>
            </a:r>
          </a:p>
          <a:p>
            <a:pPr>
              <a:defRPr/>
            </a:pPr>
            <a:r>
              <a:rPr lang="en-US" sz="2800" dirty="0"/>
              <a:t>After mapping the input list, workers produce the same three output lists as before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endParaRPr lang="nl-BE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DB7EE-92DE-45DF-B433-0D48B182E68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0263" y="5106988"/>
          <a:ext cx="2433637" cy="107156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1963">
                  <a:extLst>
                    <a:ext uri="{9D8B030D-6E8A-4147-A177-3AD203B41FA5}">
                      <a16:colId xmlns:a16="http://schemas.microsoft.com/office/drawing/2014/main" val="1296516241"/>
                    </a:ext>
                  </a:extLst>
                </a:gridCol>
                <a:gridCol w="1521674">
                  <a:extLst>
                    <a:ext uri="{9D8B030D-6E8A-4147-A177-3AD203B41FA5}">
                      <a16:colId xmlns:a16="http://schemas.microsoft.com/office/drawing/2014/main" val="634842744"/>
                    </a:ext>
                  </a:extLst>
                </a:gridCol>
              </a:tblGrid>
              <a:tr h="2134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Worker</a:t>
                      </a:r>
                      <a:r>
                        <a:rPr lang="nl-NL" sz="1400" dirty="0">
                          <a:effectLst/>
                        </a:rPr>
                        <a:t>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06069"/>
                  </a:ext>
                </a:extLst>
              </a:tr>
              <a:tr h="217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2528544130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120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2883185463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>
                          <a:effectLst/>
                        </a:rPr>
                        <a:t>thriller</a:t>
                      </a:r>
                      <a:endParaRPr lang="nl-BE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3094621052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fantasy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1764712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05238" y="5106988"/>
          <a:ext cx="2559050" cy="8540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2273">
                  <a:extLst>
                    <a:ext uri="{9D8B030D-6E8A-4147-A177-3AD203B41FA5}">
                      <a16:colId xmlns:a16="http://schemas.microsoft.com/office/drawing/2014/main" val="1612652793"/>
                    </a:ext>
                  </a:extLst>
                </a:gridCol>
                <a:gridCol w="1646777">
                  <a:extLst>
                    <a:ext uri="{9D8B030D-6E8A-4147-A177-3AD203B41FA5}">
                      <a16:colId xmlns:a16="http://schemas.microsoft.com/office/drawing/2014/main" val="23809070"/>
                    </a:ext>
                  </a:extLst>
                </a:gridCol>
              </a:tblGrid>
              <a:tr h="21351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Worker</a:t>
                      </a:r>
                      <a:r>
                        <a:rPr lang="nl-NL" sz="1400" dirty="0">
                          <a:effectLst/>
                        </a:rPr>
                        <a:t> 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61087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k2</a:t>
                      </a:r>
                      <a:endParaRPr lang="nl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18577443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>
                          <a:effectLst/>
                        </a:rPr>
                        <a:t>drama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500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360938279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7879597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05625" y="5106988"/>
          <a:ext cx="1979613" cy="89693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2785">
                  <a:extLst>
                    <a:ext uri="{9D8B030D-6E8A-4147-A177-3AD203B41FA5}">
                      <a16:colId xmlns:a16="http://schemas.microsoft.com/office/drawing/2014/main" val="1527258211"/>
                    </a:ext>
                  </a:extLst>
                </a:gridCol>
                <a:gridCol w="1066828">
                  <a:extLst>
                    <a:ext uri="{9D8B030D-6E8A-4147-A177-3AD203B41FA5}">
                      <a16:colId xmlns:a16="http://schemas.microsoft.com/office/drawing/2014/main" val="3829440004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Worker 3</a:t>
                      </a:r>
                      <a:endParaRPr lang="nl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8972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694322555"/>
                  </a:ext>
                </a:extLst>
              </a:tr>
              <a:tr h="256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21155392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fantasy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94283966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495300" y="1201224"/>
            <a:ext cx="8915400" cy="4525963"/>
          </a:xfrm>
        </p:spPr>
        <p:txBody>
          <a:bodyPr/>
          <a:lstStyle/>
          <a:p>
            <a:r>
              <a:rPr lang="en-US" altLang="nl-BE" sz="2800" dirty="0"/>
              <a:t>Final output (Average) is as follows</a:t>
            </a:r>
          </a:p>
          <a:p>
            <a:endParaRPr lang="en-US" altLang="nl-BE" sz="2800" dirty="0"/>
          </a:p>
          <a:p>
            <a:endParaRPr lang="en-US" altLang="nl-BE" sz="2800" dirty="0"/>
          </a:p>
          <a:p>
            <a:r>
              <a:rPr lang="en-US" altLang="nl-BE" sz="2800" dirty="0">
                <a:solidFill>
                  <a:srgbClr val="FF0000"/>
                </a:solidFill>
              </a:rPr>
              <a:t>Note</a:t>
            </a:r>
            <a:r>
              <a:rPr lang="en-US" altLang="nl-BE" sz="2800" dirty="0"/>
              <a:t>: reduce operation can happen more than once, and can already start before all mapping operations have finished!</a:t>
            </a:r>
          </a:p>
          <a:p>
            <a:pPr lvl="1"/>
            <a:r>
              <a:rPr lang="en-US" altLang="nl-BE" sz="2400" dirty="0"/>
              <a:t>Need to ensure that results are correct by possibly rewriting map and reduce functions</a:t>
            </a:r>
          </a:p>
          <a:p>
            <a:pPr lvl="1"/>
            <a:r>
              <a:rPr lang="en-US" altLang="nl-BE" sz="2400" dirty="0">
                <a:solidFill>
                  <a:srgbClr val="FF0000"/>
                </a:solidFill>
              </a:rPr>
              <a:t>Incremental </a:t>
            </a:r>
            <a:r>
              <a:rPr lang="en-US" altLang="nl-BE" sz="2400" dirty="0"/>
              <a:t>computing average in reducer should keep the count of books</a:t>
            </a:r>
          </a:p>
          <a:p>
            <a:pPr lvl="1"/>
            <a:r>
              <a:rPr lang="en-US" altLang="nl-BE" sz="2400" dirty="0"/>
              <a:t>The above result and reducer do </a:t>
            </a:r>
            <a:r>
              <a:rPr lang="en-US" altLang="nl-BE" sz="2400" i="1" dirty="0"/>
              <a:t>not</a:t>
            </a:r>
            <a:r>
              <a:rPr lang="en-US" altLang="nl-BE" sz="2400" dirty="0"/>
              <a:t> support Incremental computing!</a:t>
            </a:r>
            <a:endParaRPr lang="nl-BE" altLang="nl-BE" sz="2400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34301-7201-4BF9-B9D3-2DF1CEF6304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16834"/>
              </p:ext>
            </p:extLst>
          </p:nvPr>
        </p:nvGraphicFramePr>
        <p:xfrm>
          <a:off x="2171361" y="1738390"/>
          <a:ext cx="5370513" cy="10668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2444">
                  <a:extLst>
                    <a:ext uri="{9D8B030D-6E8A-4147-A177-3AD203B41FA5}">
                      <a16:colId xmlns:a16="http://schemas.microsoft.com/office/drawing/2014/main" val="3722344555"/>
                    </a:ext>
                  </a:extLst>
                </a:gridCol>
                <a:gridCol w="4458069">
                  <a:extLst>
                    <a:ext uri="{9D8B030D-6E8A-4147-A177-3AD203B41FA5}">
                      <a16:colId xmlns:a16="http://schemas.microsoft.com/office/drawing/2014/main" val="996559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v3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215106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solidFill>
                            <a:srgbClr val="FF0000"/>
                          </a:solidFill>
                          <a:effectLst/>
                        </a:rPr>
                        <a:t>education</a:t>
                      </a:r>
                      <a:endParaRPr lang="nl-BE" sz="14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(120 + 200 + 20) / 3 = 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113.33</a:t>
                      </a:r>
                      <a:endParaRPr lang="nl-BE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71273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>
                          <a:solidFill>
                            <a:srgbClr val="FF0000"/>
                          </a:solidFill>
                          <a:effectLst/>
                        </a:rPr>
                        <a:t>thriller</a:t>
                      </a:r>
                      <a:endParaRPr lang="nl-BE" sz="14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100 / 1 = 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100.00</a:t>
                      </a:r>
                      <a:endParaRPr lang="nl-BE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30589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>
                          <a:solidFill>
                            <a:srgbClr val="FF0000"/>
                          </a:solidFill>
                          <a:effectLst/>
                        </a:rPr>
                        <a:t>drama</a:t>
                      </a:r>
                      <a:endParaRPr lang="nl-BE" sz="14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500 / 1 = 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500.00</a:t>
                      </a:r>
                      <a:endParaRPr lang="nl-BE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11921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solidFill>
                            <a:srgbClr val="FF0000"/>
                          </a:solidFill>
                          <a:effectLst/>
                        </a:rPr>
                        <a:t>fantasy</a:t>
                      </a:r>
                      <a:endParaRPr lang="nl-BE" sz="14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(20 + 10) / 2 = 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15.00</a:t>
                      </a:r>
                      <a:endParaRPr lang="nl-BE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963774366"/>
                  </a:ext>
                </a:extLst>
              </a:tr>
            </a:tbl>
          </a:graphicData>
        </a:graphic>
      </p:graphicFrame>
      <p:sp>
        <p:nvSpPr>
          <p:cNvPr id="2" name="Multiply 1"/>
          <p:cNvSpPr/>
          <p:nvPr/>
        </p:nvSpPr>
        <p:spPr>
          <a:xfrm>
            <a:off x="7616411" y="1936360"/>
            <a:ext cx="322729" cy="2904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650473" y="2529838"/>
            <a:ext cx="322729" cy="2904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354" y="2286001"/>
            <a:ext cx="7881583" cy="3732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495300" y="1492250"/>
            <a:ext cx="8915400" cy="4525963"/>
          </a:xfrm>
        </p:spPr>
        <p:txBody>
          <a:bodyPr/>
          <a:lstStyle/>
          <a:p>
            <a:r>
              <a:rPr lang="en-US" altLang="nl-BE" sz="2800" dirty="0"/>
              <a:t>Need to </a:t>
            </a:r>
            <a:r>
              <a:rPr lang="en-US" altLang="nl-BE" sz="2800" dirty="0">
                <a:solidFill>
                  <a:srgbClr val="FF0000"/>
                </a:solidFill>
              </a:rPr>
              <a:t>rewrite</a:t>
            </a:r>
            <a:r>
              <a:rPr lang="en-US" altLang="nl-BE" sz="2800" dirty="0"/>
              <a:t> the map and reduce functions as follows:</a:t>
            </a:r>
          </a:p>
          <a:p>
            <a:pPr marL="452438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pPr marL="452438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function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(k1, v1)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452438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fr-BE" sz="2000" b="1" dirty="0" err="1">
                <a:latin typeface="Consolas" panose="020B0609020204030204" pitchFamily="49" charset="0"/>
              </a:rPr>
              <a:t>emit</a:t>
            </a:r>
            <a:r>
              <a:rPr lang="fr-BE" sz="2000" b="1" dirty="0">
                <a:latin typeface="Consolas" panose="020B0609020204030204" pitchFamily="49" charset="0"/>
              </a:rPr>
              <a:t> output record (v1.genre, (v1.nrPages, 1))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452438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end function	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354013" lvl="1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</a:p>
          <a:p>
            <a:pPr marL="354013" lvl="1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reduce</a:t>
            </a:r>
            <a:r>
              <a:rPr lang="en-US" sz="2000" b="1" dirty="0">
                <a:latin typeface="Consolas" panose="020B0609020204030204" pitchFamily="49" charset="0"/>
              </a:rPr>
              <a:t>(k2, v2_list)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354013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for each () in v2_list do</a:t>
            </a:r>
          </a:p>
          <a:p>
            <a:pPr marL="354013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	s = s + </a:t>
            </a:r>
            <a:r>
              <a:rPr lang="en-US" sz="2000" b="1" dirty="0" err="1">
                <a:latin typeface="Consolas" panose="020B0609020204030204" pitchFamily="49" charset="0"/>
              </a:rPr>
              <a:t>nrPages</a:t>
            </a:r>
            <a:r>
              <a:rPr lang="en-US" sz="2000" b="1" dirty="0">
                <a:latin typeface="Consolas" panose="020B0609020204030204" pitchFamily="49" charset="0"/>
              </a:rPr>
              <a:t> * count</a:t>
            </a:r>
          </a:p>
          <a:p>
            <a:pPr marL="354013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</a:rPr>
              <a:t>newc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newc</a:t>
            </a:r>
            <a:r>
              <a:rPr lang="en-US" sz="2000" b="1" dirty="0">
                <a:latin typeface="Consolas" panose="020B0609020204030204" pitchFamily="49" charset="0"/>
              </a:rPr>
              <a:t> + count</a:t>
            </a:r>
          </a:p>
          <a:p>
            <a:pPr marL="354013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	emit output record (k2, (s/</a:t>
            </a:r>
            <a:r>
              <a:rPr lang="en-US" sz="2000" b="1" dirty="0" err="1">
                <a:latin typeface="Consolas" panose="020B0609020204030204" pitchFamily="49" charset="0"/>
              </a:rPr>
              <a:t>newc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newc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  <a:endParaRPr lang="nl-BE" sz="2000" b="1" dirty="0">
              <a:latin typeface="Consolas" panose="020B0609020204030204" pitchFamily="49" charset="0"/>
            </a:endParaRPr>
          </a:p>
          <a:p>
            <a:pPr marL="354013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	end function</a:t>
            </a:r>
            <a:endParaRPr lang="nl-BE" sz="2000" b="1" dirty="0">
              <a:latin typeface="Consolas" panose="020B0609020204030204" pitchFamily="49" charset="0"/>
            </a:endParaRPr>
          </a:p>
          <a:p>
            <a:endParaRPr lang="en-US" altLang="nl-BE" sz="2800" dirty="0"/>
          </a:p>
          <a:p>
            <a:endParaRPr lang="en-US" altLang="nl-BE" sz="2800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34301-7201-4BF9-B9D3-2DF1CEF6304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 dirty="0"/>
              <a:t>Complex Queries and Aggregation with MapReduce</a:t>
            </a:r>
            <a:endParaRPr lang="nl-BE" altLang="nl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85" y="1417638"/>
            <a:ext cx="8915400" cy="35131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Example</a:t>
            </a:r>
            <a:r>
              <a:rPr lang="en-US" sz="2800" dirty="0"/>
              <a:t>: After mapping the input list, workers produce the same three output lists as follows: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1800" dirty="0"/>
              <a:t>If we reduce the first two lists (Worker 1 and Worker 2)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nl-BE" sz="1800" dirty="0"/>
              <a:t>Then reduce the above list with Worker 3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DB7EE-92DE-45DF-B433-0D48B182E68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7455"/>
              </p:ext>
            </p:extLst>
          </p:nvPr>
        </p:nvGraphicFramePr>
        <p:xfrm>
          <a:off x="1041807" y="2343306"/>
          <a:ext cx="2433637" cy="149837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1963">
                  <a:extLst>
                    <a:ext uri="{9D8B030D-6E8A-4147-A177-3AD203B41FA5}">
                      <a16:colId xmlns:a16="http://schemas.microsoft.com/office/drawing/2014/main" val="1296516241"/>
                    </a:ext>
                  </a:extLst>
                </a:gridCol>
                <a:gridCol w="1521674">
                  <a:extLst>
                    <a:ext uri="{9D8B030D-6E8A-4147-A177-3AD203B41FA5}">
                      <a16:colId xmlns:a16="http://schemas.microsoft.com/office/drawing/2014/main" val="634842744"/>
                    </a:ext>
                  </a:extLst>
                </a:gridCol>
              </a:tblGrid>
              <a:tr h="2134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Worker</a:t>
                      </a:r>
                      <a:r>
                        <a:rPr lang="nl-NL" sz="1400" dirty="0">
                          <a:effectLst/>
                        </a:rPr>
                        <a:t>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06069"/>
                  </a:ext>
                </a:extLst>
              </a:tr>
              <a:tr h="217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2528544130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2883185463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50, 1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514985019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50, 1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4184436124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>
                          <a:effectLst/>
                        </a:rPr>
                        <a:t>thriller</a:t>
                      </a:r>
                      <a:endParaRPr lang="nl-BE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3094621052"/>
                  </a:ext>
                </a:extLst>
              </a:tr>
              <a:tr h="21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fantasy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0" marR="68550" marT="0" marB="0"/>
                </a:tc>
                <a:extLst>
                  <a:ext uri="{0D108BD9-81ED-4DB2-BD59-A6C34878D82A}">
                    <a16:rowId xmlns:a16="http://schemas.microsoft.com/office/drawing/2014/main" val="1764712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03512"/>
              </p:ext>
            </p:extLst>
          </p:nvPr>
        </p:nvGraphicFramePr>
        <p:xfrm>
          <a:off x="4016782" y="2343306"/>
          <a:ext cx="2559050" cy="149463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2273">
                  <a:extLst>
                    <a:ext uri="{9D8B030D-6E8A-4147-A177-3AD203B41FA5}">
                      <a16:colId xmlns:a16="http://schemas.microsoft.com/office/drawing/2014/main" val="1612652793"/>
                    </a:ext>
                  </a:extLst>
                </a:gridCol>
                <a:gridCol w="1646777">
                  <a:extLst>
                    <a:ext uri="{9D8B030D-6E8A-4147-A177-3AD203B41FA5}">
                      <a16:colId xmlns:a16="http://schemas.microsoft.com/office/drawing/2014/main" val="23809070"/>
                    </a:ext>
                  </a:extLst>
                </a:gridCol>
              </a:tblGrid>
              <a:tr h="21351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Worker</a:t>
                      </a:r>
                      <a:r>
                        <a:rPr lang="nl-NL" sz="1400" dirty="0">
                          <a:effectLst/>
                        </a:rPr>
                        <a:t> 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61087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k2</a:t>
                      </a:r>
                      <a:endParaRPr lang="nl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18577443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>
                          <a:effectLst/>
                        </a:rPr>
                        <a:t>drama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100,</a:t>
                      </a:r>
                      <a:r>
                        <a:rPr lang="nl-NL" sz="1400" baseline="0" dirty="0">
                          <a:effectLst/>
                        </a:rPr>
                        <a:t>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360938279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200, 1</a:t>
                      </a: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262825445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200, 1</a:t>
                      </a: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335368915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100, 1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787959758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</a:t>
                      </a: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100, 1</a:t>
                      </a: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23891547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66380"/>
              </p:ext>
            </p:extLst>
          </p:nvPr>
        </p:nvGraphicFramePr>
        <p:xfrm>
          <a:off x="7117169" y="2343306"/>
          <a:ext cx="1979613" cy="89693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12785">
                  <a:extLst>
                    <a:ext uri="{9D8B030D-6E8A-4147-A177-3AD203B41FA5}">
                      <a16:colId xmlns:a16="http://schemas.microsoft.com/office/drawing/2014/main" val="1527258211"/>
                    </a:ext>
                  </a:extLst>
                </a:gridCol>
                <a:gridCol w="1066828">
                  <a:extLst>
                    <a:ext uri="{9D8B030D-6E8A-4147-A177-3AD203B41FA5}">
                      <a16:colId xmlns:a16="http://schemas.microsoft.com/office/drawing/2014/main" val="3829440004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Worker 3</a:t>
                      </a:r>
                      <a:endParaRPr lang="nl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8972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k2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v2</a:t>
                      </a:r>
                      <a:endParaRPr lang="nl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694322555"/>
                  </a:ext>
                </a:extLst>
              </a:tr>
              <a:tr h="256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education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20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21155392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b="0" dirty="0" err="1">
                          <a:effectLst/>
                        </a:rPr>
                        <a:t>fantasy</a:t>
                      </a:r>
                      <a:endParaRPr lang="nl-BE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10</a:t>
                      </a:r>
                      <a:endParaRPr lang="nl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11" marR="68611" marT="0" marB="0"/>
                </a:tc>
                <a:extLst>
                  <a:ext uri="{0D108BD9-81ED-4DB2-BD59-A6C34878D82A}">
                    <a16:rowId xmlns:a16="http://schemas.microsoft.com/office/drawing/2014/main" val="94283966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64873"/>
              </p:ext>
            </p:extLst>
          </p:nvPr>
        </p:nvGraphicFramePr>
        <p:xfrm>
          <a:off x="3879180" y="4215400"/>
          <a:ext cx="3531555" cy="9144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54761">
                  <a:extLst>
                    <a:ext uri="{9D8B030D-6E8A-4147-A177-3AD203B41FA5}">
                      <a16:colId xmlns:a16="http://schemas.microsoft.com/office/drawing/2014/main" val="3722344555"/>
                    </a:ext>
                  </a:extLst>
                </a:gridCol>
                <a:gridCol w="2176794">
                  <a:extLst>
                    <a:ext uri="{9D8B030D-6E8A-4147-A177-3AD203B41FA5}">
                      <a16:colId xmlns:a16="http://schemas.microsoft.com/office/drawing/2014/main" val="996559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k2</a:t>
                      </a:r>
                      <a:endParaRPr lang="nl-B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First</a:t>
                      </a:r>
                      <a:r>
                        <a:rPr lang="nl-NL" sz="1200" baseline="0" dirty="0">
                          <a:effectLst/>
                        </a:rPr>
                        <a:t> reduced </a:t>
                      </a:r>
                      <a:r>
                        <a:rPr lang="nl-NL" sz="1200" dirty="0">
                          <a:effectLst/>
                        </a:rPr>
                        <a:t>v3</a:t>
                      </a:r>
                      <a:endParaRPr lang="nl-B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215106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 err="1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64.00,</a:t>
                      </a:r>
                      <a:r>
                        <a:rPr lang="en-US" sz="1200" baseline="0" dirty="0"/>
                        <a:t> 5</a:t>
                      </a:r>
                      <a:endParaRPr lang="en-US" sz="1200" dirty="0"/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71273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>
                          <a:solidFill>
                            <a:schemeClr val="tx1"/>
                          </a:solidFill>
                          <a:effectLst/>
                        </a:rPr>
                        <a:t>thriller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100.00, 1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30589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>
                          <a:solidFill>
                            <a:schemeClr val="tx1"/>
                          </a:solidFill>
                          <a:effectLst/>
                        </a:rPr>
                        <a:t>drama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166.7, 3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11921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 err="1">
                          <a:solidFill>
                            <a:schemeClr val="tx1"/>
                          </a:solidFill>
                          <a:effectLst/>
                        </a:rPr>
                        <a:t>fantasy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20.00, 1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9637743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2738" y="4219645"/>
            <a:ext cx="2947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(20 + 50 + 50 + 100 + 100) / 5 = 64.00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100 / 1 = 100.00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(100 + 200 + 200) / 3 = 166.67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(20 + 10) / 2 = 15.00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99414"/>
              </p:ext>
            </p:extLst>
          </p:nvPr>
        </p:nvGraphicFramePr>
        <p:xfrm>
          <a:off x="5351391" y="5592756"/>
          <a:ext cx="3531555" cy="9144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54761">
                  <a:extLst>
                    <a:ext uri="{9D8B030D-6E8A-4147-A177-3AD203B41FA5}">
                      <a16:colId xmlns:a16="http://schemas.microsoft.com/office/drawing/2014/main" val="3722344555"/>
                    </a:ext>
                  </a:extLst>
                </a:gridCol>
                <a:gridCol w="2176794">
                  <a:extLst>
                    <a:ext uri="{9D8B030D-6E8A-4147-A177-3AD203B41FA5}">
                      <a16:colId xmlns:a16="http://schemas.microsoft.com/office/drawing/2014/main" val="996559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k2</a:t>
                      </a:r>
                      <a:endParaRPr lang="nl-B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Second reduced v3’</a:t>
                      </a:r>
                      <a:endParaRPr lang="nl-B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215106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 err="1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56.67,</a:t>
                      </a:r>
                      <a:r>
                        <a:rPr lang="en-US" sz="1200" baseline="0" dirty="0"/>
                        <a:t> 6</a:t>
                      </a:r>
                      <a:endParaRPr lang="en-US" sz="1200" dirty="0"/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71273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>
                          <a:solidFill>
                            <a:schemeClr val="tx1"/>
                          </a:solidFill>
                          <a:effectLst/>
                        </a:rPr>
                        <a:t>thriller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100.00, 1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30589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>
                          <a:solidFill>
                            <a:schemeClr val="tx1"/>
                          </a:solidFill>
                          <a:effectLst/>
                        </a:rPr>
                        <a:t>drama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166.7, 3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11921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b="0" dirty="0" err="1">
                          <a:solidFill>
                            <a:schemeClr val="tx1"/>
                          </a:solidFill>
                          <a:effectLst/>
                        </a:rPr>
                        <a:t>fantasy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15.00, 2</a:t>
                      </a: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396377436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04082" y="5668482"/>
            <a:ext cx="2947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(64 * 5 + 20 * 1) / (5 + 1) = 64.00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100 / 1 = 100.00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(166.7 * 3) / 3 = 166.67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(20 * 1 + 10 * 1) / (2 + 1) = 15.00</a:t>
            </a:r>
          </a:p>
        </p:txBody>
      </p:sp>
      <p:sp>
        <p:nvSpPr>
          <p:cNvPr id="4" name="Down Arrow 3"/>
          <p:cNvSpPr/>
          <p:nvPr/>
        </p:nvSpPr>
        <p:spPr>
          <a:xfrm>
            <a:off x="5500048" y="5186362"/>
            <a:ext cx="272955" cy="320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3550306" y="2920025"/>
            <a:ext cx="330762" cy="34119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799901" y="3325739"/>
            <a:ext cx="272955" cy="2181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4" grpId="0" animBg="1"/>
      <p:bldP spid="10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95300" y="1511300"/>
            <a:ext cx="8915400" cy="4525963"/>
          </a:xfrm>
        </p:spPr>
        <p:txBody>
          <a:bodyPr/>
          <a:lstStyle/>
          <a:p>
            <a:r>
              <a:rPr lang="en-US" altLang="nl-BE" sz="2800" dirty="0">
                <a:solidFill>
                  <a:srgbClr val="FF0000"/>
                </a:solidFill>
              </a:rPr>
              <a:t>Example query </a:t>
            </a:r>
            <a:r>
              <a:rPr lang="en-US" altLang="nl-BE" sz="2800" dirty="0"/>
              <a:t>(in MongoDB) : </a:t>
            </a:r>
          </a:p>
          <a:p>
            <a:r>
              <a:rPr lang="en-US" altLang="nl-BE" sz="2800" dirty="0"/>
              <a:t>Return the average number of pages per genre, but now taking into account that books can have more than one genre associated with them</a:t>
            </a:r>
            <a:br>
              <a:rPr lang="en-US" altLang="nl-BE" sz="2000" dirty="0"/>
            </a:br>
            <a:br>
              <a:rPr lang="en-US" altLang="nl-BE" sz="2000" dirty="0"/>
            </a:br>
            <a:endParaRPr lang="nl-BE" altLang="nl-BE" sz="2000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9EE6E-E179-4F63-895B-66EB3EC077E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270000"/>
            <a:ext cx="7721600" cy="5397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74763"/>
            <a:ext cx="89154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org.bson.Document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com.mongodb.MongoClient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com.mongodb.client.MongoDatabase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java.util.ArrayList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java.util.List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java.util.Random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 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java.util.Arrays.</a:t>
            </a:r>
            <a:r>
              <a:rPr lang="en-US" sz="1400" i="1" dirty="0" err="1">
                <a:latin typeface="Consolas" panose="020B0609020204030204" pitchFamily="49" charset="0"/>
              </a:rPr>
              <a:t>asList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 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MongoDBAggregationExample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Random </a:t>
            </a:r>
            <a:r>
              <a:rPr lang="en-US" sz="1400" i="1" dirty="0">
                <a:latin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Random();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</a:rPr>
              <a:t> main(String...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MongoClient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mongoClient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MongoClient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MongoDatabase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db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mongoClient.getDatabase</a:t>
            </a:r>
            <a:r>
              <a:rPr lang="en-US" sz="1400" dirty="0">
                <a:latin typeface="Consolas" panose="020B0609020204030204" pitchFamily="49" charset="0"/>
              </a:rPr>
              <a:t>("test");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setupDatabase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(Document r : </a:t>
            </a:r>
            <a:r>
              <a:rPr lang="en-US" sz="1400" dirty="0" err="1">
                <a:latin typeface="Consolas" panose="020B0609020204030204" pitchFamily="49" charset="0"/>
              </a:rPr>
              <a:t>db.getCollection</a:t>
            </a:r>
            <a:r>
              <a:rPr lang="en-US" sz="1400" dirty="0">
                <a:latin typeface="Consolas" panose="020B0609020204030204" pitchFamily="49" charset="0"/>
              </a:rPr>
              <a:t>("books").find())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	</a:t>
            </a:r>
            <a:r>
              <a:rPr lang="en-US" sz="1400" dirty="0" err="1"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latin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</a:rPr>
              <a:t>(r);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 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mongoClient.close</a:t>
            </a:r>
            <a:r>
              <a:rPr lang="en-US" sz="1400" dirty="0">
                <a:latin typeface="Consolas" panose="020B0609020204030204" pitchFamily="49" charset="0"/>
              </a:rPr>
              <a:t>();}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nl-BE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592EB-8F82-4E99-92FC-8FDE788A0C1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268472" y="3831771"/>
            <a:ext cx="2474233" cy="907143"/>
          </a:xfrm>
          <a:prstGeom prst="wedgeEllipseCallout">
            <a:avLst>
              <a:gd name="adj1" fmla="val -105191"/>
              <a:gd name="adj2" fmla="val 57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Set up a </a:t>
            </a:r>
            <a:r>
              <a:rPr lang="en-US" sz="1600" dirty="0" err="1">
                <a:solidFill>
                  <a:srgbClr val="FF0000"/>
                </a:solidFill>
              </a:rPr>
              <a:t>MongoClient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MongoDatabase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402286" y="5083628"/>
            <a:ext cx="2427515" cy="907143"/>
          </a:xfrm>
          <a:prstGeom prst="wedgeEllipseCallout">
            <a:avLst>
              <a:gd name="adj1" fmla="val -139328"/>
              <a:gd name="adj2" fmla="val 56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Generate a random collection of books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The NoSQL Movement</a:t>
            </a:r>
            <a:endParaRPr lang="nl-BE" altLang="nl-BE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300" y="1281113"/>
            <a:ext cx="9045575" cy="4938712"/>
          </a:xfrm>
        </p:spPr>
        <p:txBody>
          <a:bodyPr/>
          <a:lstStyle/>
          <a:p>
            <a:r>
              <a:rPr lang="en-US" altLang="nl-BE" sz="2800" dirty="0"/>
              <a:t>NoSQL databases</a:t>
            </a:r>
          </a:p>
          <a:p>
            <a:pPr lvl="1"/>
            <a:r>
              <a:rPr lang="en-US" altLang="nl-BE" sz="2400" dirty="0"/>
              <a:t>Describes databases that store and manipulate data in formats other than tabular relations </a:t>
            </a:r>
            <a:r>
              <a:rPr lang="en-US" altLang="nl-BE" sz="2400" dirty="0">
                <a:sym typeface="Wingdings" panose="05000000000000000000" pitchFamily="2" charset="2"/>
              </a:rPr>
              <a:t> </a:t>
            </a:r>
            <a:r>
              <a:rPr lang="en-US" altLang="nl-BE" sz="2400" dirty="0">
                <a:solidFill>
                  <a:srgbClr val="FF0000"/>
                </a:solidFill>
              </a:rPr>
              <a:t>non-relational databases </a:t>
            </a:r>
          </a:p>
          <a:p>
            <a:r>
              <a:rPr lang="en-US" altLang="nl-BE" sz="2800" dirty="0"/>
              <a:t>NoSQL databases aim at near-linear horizontal scalability</a:t>
            </a:r>
          </a:p>
          <a:p>
            <a:pPr lvl="1"/>
            <a:r>
              <a:rPr lang="en-US" altLang="nl-BE" sz="2400" dirty="0"/>
              <a:t>By </a:t>
            </a:r>
            <a:r>
              <a:rPr lang="en-US" altLang="nl-BE" sz="2400" dirty="0">
                <a:solidFill>
                  <a:srgbClr val="FF0000"/>
                </a:solidFill>
              </a:rPr>
              <a:t>distributing data </a:t>
            </a:r>
            <a:r>
              <a:rPr lang="en-US" altLang="nl-BE" sz="2400" dirty="0"/>
              <a:t>over a cluster of database nodes for the sake of performance as well as availability</a:t>
            </a:r>
          </a:p>
          <a:p>
            <a:r>
              <a:rPr lang="en-US" altLang="nl-BE" sz="2800" dirty="0"/>
              <a:t>New concept of </a:t>
            </a:r>
            <a:r>
              <a:rPr lang="en-US" altLang="nl-BE" sz="2800" dirty="0">
                <a:solidFill>
                  <a:srgbClr val="FF0000"/>
                </a:solidFill>
              </a:rPr>
              <a:t>eventual consistency</a:t>
            </a:r>
          </a:p>
          <a:p>
            <a:pPr lvl="1"/>
            <a:r>
              <a:rPr lang="en-US" altLang="nl-BE" sz="2400" dirty="0"/>
              <a:t>Data (and its replicas) will become consistent at some point in time after each transaction</a:t>
            </a:r>
            <a:endParaRPr lang="nl-BE" altLang="nl-BE" sz="24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360A9-6311-4B09-A3E6-67BFB35A8D37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9300" y="1536700"/>
            <a:ext cx="8536214" cy="405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730250" y="1600200"/>
            <a:ext cx="908685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6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public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static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void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setupDatabase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MongoDatabase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db</a:t>
            </a:r>
            <a:r>
              <a:rPr lang="en-US" altLang="nl-BE" sz="1400" dirty="0">
                <a:latin typeface="Consolas" panose="020B0609020204030204" pitchFamily="49" charset="0"/>
              </a:rPr>
              <a:t>)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r>
              <a:rPr lang="en-US" altLang="nl-BE" sz="1400" dirty="0" err="1">
                <a:latin typeface="Consolas" panose="020B0609020204030204" pitchFamily="49" charset="0"/>
              </a:rPr>
              <a:t>db.getCollection</a:t>
            </a:r>
            <a:r>
              <a:rPr lang="en-US" altLang="nl-BE" sz="1400" dirty="0">
                <a:latin typeface="Consolas" panose="020B0609020204030204" pitchFamily="49" charset="0"/>
              </a:rPr>
              <a:t>("books").</a:t>
            </a:r>
            <a:r>
              <a:rPr lang="en-US" altLang="nl-BE" sz="1400" dirty="0" err="1">
                <a:latin typeface="Consolas" panose="020B0609020204030204" pitchFamily="49" charset="0"/>
              </a:rPr>
              <a:t>deleteMany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Document());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String[] </a:t>
            </a:r>
            <a:r>
              <a:rPr lang="en-US" altLang="nl-BE" sz="1400" dirty="0" err="1">
                <a:latin typeface="Consolas" panose="020B0609020204030204" pitchFamily="49" charset="0"/>
              </a:rPr>
              <a:t>possibleGenres</a:t>
            </a:r>
            <a:r>
              <a:rPr lang="en-US" altLang="nl-BE" sz="1400" dirty="0">
                <a:latin typeface="Consolas" panose="020B0609020204030204" pitchFamily="49" charset="0"/>
              </a:rPr>
              <a:t> =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String[]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		"drama", "thriller", "romance", "detective",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		"action", "educational", "humor", "fantasy" };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for</a:t>
            </a:r>
            <a:r>
              <a:rPr lang="en-US" altLang="nl-BE" sz="1400" dirty="0">
                <a:latin typeface="Consolas" panose="020B0609020204030204" pitchFamily="49" charset="0"/>
              </a:rPr>
              <a:t> (</a:t>
            </a:r>
            <a:r>
              <a:rPr lang="en-US" altLang="nl-BE" sz="1400" b="1" dirty="0" err="1">
                <a:latin typeface="Consolas" panose="020B0609020204030204" pitchFamily="49" charset="0"/>
              </a:rPr>
              <a:t>int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 = 0;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 &lt; 100;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++) </a:t>
            </a:r>
            <a:r>
              <a:rPr lang="en-US" altLang="nl-BE" sz="14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endParaRPr lang="nl-BE" altLang="nl-BE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 </a:t>
            </a:r>
            <a:r>
              <a:rPr lang="en-US" altLang="nl-BE" sz="1400" dirty="0" err="1">
                <a:latin typeface="Consolas" panose="020B0609020204030204" pitchFamily="49" charset="0"/>
              </a:rPr>
              <a:t>db.getCollection</a:t>
            </a:r>
            <a:r>
              <a:rPr lang="en-US" altLang="nl-BE" sz="1400" dirty="0">
                <a:latin typeface="Consolas" panose="020B0609020204030204" pitchFamily="49" charset="0"/>
              </a:rPr>
              <a:t>("books").</a:t>
            </a:r>
            <a:r>
              <a:rPr lang="en-US" altLang="nl-BE" sz="1400" dirty="0" err="1">
                <a:latin typeface="Consolas" panose="020B0609020204030204" pitchFamily="49" charset="0"/>
              </a:rPr>
              <a:t>insertOne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	 		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Document("_id",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)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.append("</a:t>
            </a:r>
            <a:r>
              <a:rPr lang="en-US" altLang="nl-BE" sz="1400" dirty="0" err="1">
                <a:latin typeface="Consolas" panose="020B0609020204030204" pitchFamily="49" charset="0"/>
              </a:rPr>
              <a:t>nrPages</a:t>
            </a:r>
            <a:r>
              <a:rPr lang="en-US" altLang="nl-BE" sz="1400" dirty="0">
                <a:latin typeface="Consolas" panose="020B0609020204030204" pitchFamily="49" charset="0"/>
              </a:rPr>
              <a:t>", </a:t>
            </a:r>
            <a:r>
              <a:rPr lang="en-US" altLang="nl-BE" sz="1400" i="1" dirty="0" err="1">
                <a:latin typeface="Consolas" panose="020B0609020204030204" pitchFamily="49" charset="0"/>
              </a:rPr>
              <a:t>r</a:t>
            </a:r>
            <a:r>
              <a:rPr lang="en-US" altLang="nl-BE" sz="1400" dirty="0" err="1">
                <a:latin typeface="Consolas" panose="020B0609020204030204" pitchFamily="49" charset="0"/>
              </a:rPr>
              <a:t>.nextInt</a:t>
            </a:r>
            <a:r>
              <a:rPr lang="en-US" altLang="nl-BE" sz="1400" dirty="0">
                <a:latin typeface="Consolas" panose="020B0609020204030204" pitchFamily="49" charset="0"/>
              </a:rPr>
              <a:t>(900) + 100)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.append("genres", </a:t>
            </a:r>
            <a:r>
              <a:rPr lang="en-US" altLang="nl-BE" sz="1400" i="1" dirty="0" err="1">
                <a:latin typeface="Consolas" panose="020B0609020204030204" pitchFamily="49" charset="0"/>
              </a:rPr>
              <a:t>getRandom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i="1" dirty="0" err="1">
                <a:latin typeface="Consolas" panose="020B0609020204030204" pitchFamily="49" charset="0"/>
              </a:rPr>
              <a:t>asList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possibleGenres</a:t>
            </a:r>
            <a:r>
              <a:rPr lang="en-US" altLang="nl-BE" sz="1400" dirty="0">
                <a:latin typeface="Consolas" panose="020B0609020204030204" pitchFamily="49" charset="0"/>
              </a:rPr>
              <a:t>), </a:t>
            </a:r>
            <a:r>
              <a:rPr lang="en-US" altLang="nl-BE" sz="1400" i="1" dirty="0" err="1">
                <a:latin typeface="Consolas" panose="020B0609020204030204" pitchFamily="49" charset="0"/>
              </a:rPr>
              <a:t>r</a:t>
            </a:r>
            <a:r>
              <a:rPr lang="en-US" altLang="nl-BE" sz="1400" dirty="0" err="1">
                <a:latin typeface="Consolas" panose="020B0609020204030204" pitchFamily="49" charset="0"/>
              </a:rPr>
              <a:t>.nextInt</a:t>
            </a:r>
            <a:r>
              <a:rPr lang="en-US" altLang="nl-BE" sz="1400" dirty="0">
                <a:latin typeface="Consolas" panose="020B0609020204030204" pitchFamily="49" charset="0"/>
              </a:rPr>
              <a:t>(3) + 1)));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r>
              <a:rPr lang="en-US" altLang="nl-BE" sz="14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nl-BE" altLang="nl-BE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}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AC289F-D22C-4D94-B892-46FDE6A35996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302830" y="5083628"/>
            <a:ext cx="2982684" cy="1513115"/>
          </a:xfrm>
          <a:prstGeom prst="wedgeEllipseCallout">
            <a:avLst>
              <a:gd name="adj1" fmla="val -186380"/>
              <a:gd name="adj2" fmla="val -610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Create 100 books and generate number of pages and genres randomly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5500" y="1333500"/>
            <a:ext cx="7975600" cy="287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863600" y="1328738"/>
            <a:ext cx="89154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public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b="1" dirty="0">
                <a:latin typeface="Consolas" panose="020B0609020204030204" pitchFamily="49" charset="0"/>
              </a:rPr>
              <a:t>static</a:t>
            </a:r>
            <a:r>
              <a:rPr lang="en-US" altLang="nl-BE" sz="1400" dirty="0">
                <a:latin typeface="Consolas" panose="020B0609020204030204" pitchFamily="49" charset="0"/>
              </a:rPr>
              <a:t> List&lt;String&gt; </a:t>
            </a:r>
            <a:r>
              <a:rPr lang="en-US" altLang="nl-BE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getRandom</a:t>
            </a:r>
            <a:r>
              <a:rPr lang="en-US" altLang="nl-BE" sz="1400" dirty="0">
                <a:latin typeface="Consolas" panose="020B0609020204030204" pitchFamily="49" charset="0"/>
              </a:rPr>
              <a:t>(List&lt;String&gt; </a:t>
            </a:r>
            <a:r>
              <a:rPr lang="en-US" altLang="nl-BE" sz="1400" dirty="0" err="1">
                <a:latin typeface="Consolas" panose="020B0609020204030204" pitchFamily="49" charset="0"/>
              </a:rPr>
              <a:t>els</a:t>
            </a:r>
            <a:r>
              <a:rPr lang="en-US" altLang="nl-BE" sz="1400" dirty="0">
                <a:latin typeface="Consolas" panose="020B0609020204030204" pitchFamily="49" charset="0"/>
              </a:rPr>
              <a:t>, </a:t>
            </a:r>
            <a:r>
              <a:rPr lang="en-US" altLang="nl-BE" sz="1400" b="1" dirty="0" err="1">
                <a:latin typeface="Consolas" panose="020B0609020204030204" pitchFamily="49" charset="0"/>
              </a:rPr>
              <a:t>int</a:t>
            </a:r>
            <a:r>
              <a:rPr lang="en-US" altLang="nl-BE" sz="1400" dirty="0">
                <a:latin typeface="Consolas" panose="020B0609020204030204" pitchFamily="49" charset="0"/>
              </a:rPr>
              <a:t> number) </a:t>
            </a:r>
            <a:r>
              <a:rPr lang="en-US" altLang="nl-BE" sz="14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endParaRPr lang="nl-BE" altLang="nl-BE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List&lt;String&gt; selected =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ArrayList</a:t>
            </a:r>
            <a:r>
              <a:rPr lang="en-US" altLang="nl-BE" sz="1400" dirty="0">
                <a:latin typeface="Consolas" panose="020B0609020204030204" pitchFamily="49" charset="0"/>
              </a:rPr>
              <a:t>&lt;&gt;();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List&lt;String&gt; remaining =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ArrayList</a:t>
            </a:r>
            <a:r>
              <a:rPr lang="en-US" altLang="nl-BE" sz="1400" dirty="0">
                <a:latin typeface="Consolas" panose="020B0609020204030204" pitchFamily="49" charset="0"/>
              </a:rPr>
              <a:t>&lt;&gt;(</a:t>
            </a:r>
            <a:r>
              <a:rPr lang="en-US" altLang="nl-BE" sz="1400" dirty="0" err="1">
                <a:latin typeface="Consolas" panose="020B0609020204030204" pitchFamily="49" charset="0"/>
              </a:rPr>
              <a:t>els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r>
              <a:rPr lang="en-US" altLang="nl-BE" sz="1400" b="1" dirty="0">
                <a:latin typeface="Consolas" panose="020B0609020204030204" pitchFamily="49" charset="0"/>
              </a:rPr>
              <a:t>for</a:t>
            </a:r>
            <a:r>
              <a:rPr lang="en-US" altLang="nl-BE" sz="1400" dirty="0">
                <a:latin typeface="Consolas" panose="020B0609020204030204" pitchFamily="49" charset="0"/>
              </a:rPr>
              <a:t> (</a:t>
            </a:r>
            <a:r>
              <a:rPr lang="en-US" altLang="nl-BE" sz="1400" b="1" dirty="0" err="1">
                <a:latin typeface="Consolas" panose="020B0609020204030204" pitchFamily="49" charset="0"/>
              </a:rPr>
              <a:t>int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 = 0;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 &lt; number; </a:t>
            </a:r>
            <a:r>
              <a:rPr lang="en-US" altLang="nl-BE" sz="1400" dirty="0" err="1">
                <a:latin typeface="Consolas" panose="020B0609020204030204" pitchFamily="49" charset="0"/>
              </a:rPr>
              <a:t>i</a:t>
            </a:r>
            <a:r>
              <a:rPr lang="en-US" altLang="nl-BE" sz="1400" dirty="0">
                <a:latin typeface="Consolas" panose="020B0609020204030204" pitchFamily="49" charset="0"/>
              </a:rPr>
              <a:t>++) {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	</a:t>
            </a:r>
            <a:r>
              <a:rPr lang="en-US" altLang="nl-BE" sz="1400" b="1" dirty="0" err="1">
                <a:latin typeface="Consolas" panose="020B0609020204030204" pitchFamily="49" charset="0"/>
              </a:rPr>
              <a:t>int</a:t>
            </a:r>
            <a:r>
              <a:rPr lang="en-US" altLang="nl-BE" sz="1400" dirty="0">
                <a:latin typeface="Consolas" panose="020B0609020204030204" pitchFamily="49" charset="0"/>
              </a:rPr>
              <a:t> s = </a:t>
            </a:r>
            <a:r>
              <a:rPr lang="en-US" altLang="nl-BE" sz="1400" i="1" dirty="0" err="1">
                <a:latin typeface="Consolas" panose="020B0609020204030204" pitchFamily="49" charset="0"/>
              </a:rPr>
              <a:t>r</a:t>
            </a:r>
            <a:r>
              <a:rPr lang="en-US" altLang="nl-BE" sz="1400" dirty="0" err="1">
                <a:latin typeface="Consolas" panose="020B0609020204030204" pitchFamily="49" charset="0"/>
              </a:rPr>
              <a:t>.nextInt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remaining.size</a:t>
            </a:r>
            <a:r>
              <a:rPr lang="en-US" altLang="nl-BE" sz="1400" dirty="0">
                <a:latin typeface="Consolas" panose="020B0609020204030204" pitchFamily="49" charset="0"/>
              </a:rPr>
              <a:t>());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	</a:t>
            </a:r>
            <a:r>
              <a:rPr lang="en-US" altLang="nl-BE" sz="1400" dirty="0" err="1">
                <a:latin typeface="Consolas" panose="020B0609020204030204" pitchFamily="49" charset="0"/>
              </a:rPr>
              <a:t>selected.add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remaining.get</a:t>
            </a:r>
            <a:r>
              <a:rPr lang="en-US" altLang="nl-BE" sz="1400" dirty="0">
                <a:latin typeface="Consolas" panose="020B0609020204030204" pitchFamily="49" charset="0"/>
              </a:rPr>
              <a:t>(s));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	</a:t>
            </a:r>
            <a:r>
              <a:rPr lang="en-US" altLang="nl-BE" sz="1400" dirty="0" err="1">
                <a:latin typeface="Consolas" panose="020B0609020204030204" pitchFamily="49" charset="0"/>
              </a:rPr>
              <a:t>remaining.remove</a:t>
            </a:r>
            <a:r>
              <a:rPr lang="en-US" altLang="nl-BE" sz="1400" dirty="0">
                <a:latin typeface="Consolas" panose="020B0609020204030204" pitchFamily="49" charset="0"/>
              </a:rPr>
              <a:t>(s);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r>
              <a:rPr lang="en-US" altLang="nl-BE" sz="14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nl-BE" altLang="nl-BE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	</a:t>
            </a:r>
            <a:r>
              <a:rPr lang="en-US" altLang="nl-BE" sz="1400" b="1" dirty="0">
                <a:latin typeface="Consolas" panose="020B0609020204030204" pitchFamily="49" charset="0"/>
              </a:rPr>
              <a:t>return</a:t>
            </a:r>
            <a:r>
              <a:rPr lang="en-US" altLang="nl-BE" sz="1400" dirty="0">
                <a:latin typeface="Consolas" panose="020B0609020204030204" pitchFamily="49" charset="0"/>
              </a:rPr>
              <a:t> selected;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}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nl-BE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Document{{_id=0,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=188, genres=[action, </a:t>
            </a:r>
            <a:r>
              <a:rPr lang="fr-BE" altLang="nl-BE" sz="1400" dirty="0" err="1">
                <a:solidFill>
                  <a:srgbClr val="FF0000"/>
                </a:solidFill>
              </a:rPr>
              <a:t>detective</a:t>
            </a:r>
            <a:r>
              <a:rPr lang="fr-BE" altLang="nl-BE" sz="1400" dirty="0">
                <a:solidFill>
                  <a:srgbClr val="FF0000"/>
                </a:solidFill>
              </a:rPr>
              <a:t>, romance]}}</a:t>
            </a:r>
            <a:endParaRPr lang="nl-BE" altLang="nl-BE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Document{{_id=1,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=976, genres=[romance, </a:t>
            </a:r>
            <a:r>
              <a:rPr lang="fr-BE" altLang="nl-BE" sz="1400" dirty="0" err="1">
                <a:solidFill>
                  <a:srgbClr val="FF0000"/>
                </a:solidFill>
              </a:rPr>
              <a:t>detective</a:t>
            </a:r>
            <a:r>
              <a:rPr lang="fr-BE" altLang="nl-BE" sz="1400" dirty="0">
                <a:solidFill>
                  <a:srgbClr val="FF0000"/>
                </a:solidFill>
              </a:rPr>
              <a:t>, </a:t>
            </a:r>
            <a:r>
              <a:rPr lang="fr-BE" altLang="nl-BE" sz="1400" dirty="0" err="1">
                <a:solidFill>
                  <a:srgbClr val="FF0000"/>
                </a:solidFill>
              </a:rPr>
              <a:t>humor</a:t>
            </a:r>
            <a:r>
              <a:rPr lang="fr-BE" altLang="nl-BE" sz="1400" dirty="0">
                <a:solidFill>
                  <a:srgbClr val="FF0000"/>
                </a:solidFill>
              </a:rPr>
              <a:t>]}}</a:t>
            </a:r>
            <a:endParaRPr lang="nl-BE" altLang="nl-BE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Document{{_id=2,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=652, genres=[thriller, </a:t>
            </a:r>
            <a:r>
              <a:rPr lang="fr-BE" altLang="nl-BE" sz="1400" dirty="0" err="1">
                <a:solidFill>
                  <a:srgbClr val="FF0000"/>
                </a:solidFill>
              </a:rPr>
              <a:t>fantasy</a:t>
            </a:r>
            <a:r>
              <a:rPr lang="fr-BE" altLang="nl-BE" sz="1400" dirty="0">
                <a:solidFill>
                  <a:srgbClr val="FF0000"/>
                </a:solidFill>
              </a:rPr>
              <a:t>, action]}}</a:t>
            </a:r>
            <a:endParaRPr lang="nl-BE" altLang="nl-BE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Document{{_id=3,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=590, genres=[</a:t>
            </a:r>
            <a:r>
              <a:rPr lang="fr-BE" altLang="nl-BE" sz="1400" dirty="0" err="1">
                <a:solidFill>
                  <a:srgbClr val="FF0000"/>
                </a:solidFill>
              </a:rPr>
              <a:t>fantasy</a:t>
            </a:r>
            <a:r>
              <a:rPr lang="fr-BE" altLang="nl-BE" sz="1400" dirty="0">
                <a:solidFill>
                  <a:srgbClr val="FF0000"/>
                </a:solidFill>
              </a:rPr>
              <a:t>]}}</a:t>
            </a:r>
            <a:endParaRPr lang="nl-BE" altLang="nl-BE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Document{{_id=4,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=703, genres=[</a:t>
            </a:r>
            <a:r>
              <a:rPr lang="fr-BE" altLang="nl-BE" sz="1400" dirty="0" err="1">
                <a:solidFill>
                  <a:srgbClr val="FF0000"/>
                </a:solidFill>
              </a:rPr>
              <a:t>educational</a:t>
            </a:r>
            <a:r>
              <a:rPr lang="fr-BE" altLang="nl-BE" sz="1400" dirty="0">
                <a:solidFill>
                  <a:srgbClr val="FF0000"/>
                </a:solidFill>
              </a:rPr>
              <a:t>, </a:t>
            </a:r>
            <a:r>
              <a:rPr lang="fr-BE" altLang="nl-BE" sz="1400" dirty="0" err="1">
                <a:solidFill>
                  <a:srgbClr val="FF0000"/>
                </a:solidFill>
              </a:rPr>
              <a:t>drama</a:t>
            </a:r>
            <a:r>
              <a:rPr lang="fr-BE" altLang="nl-BE" sz="1400" dirty="0">
                <a:solidFill>
                  <a:srgbClr val="FF0000"/>
                </a:solidFill>
              </a:rPr>
              <a:t>, thriller]}}</a:t>
            </a:r>
            <a:endParaRPr lang="nl-BE" altLang="nl-BE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Document{{_id=5, </a:t>
            </a:r>
            <a:r>
              <a:rPr lang="fr-BE" altLang="nl-BE" sz="1400" dirty="0" err="1">
                <a:solidFill>
                  <a:srgbClr val="FF0000"/>
                </a:solidFill>
              </a:rPr>
              <a:t>nrPages</a:t>
            </a:r>
            <a:r>
              <a:rPr lang="fr-BE" altLang="nl-BE" sz="1400" dirty="0">
                <a:solidFill>
                  <a:srgbClr val="FF0000"/>
                </a:solidFill>
              </a:rPr>
              <a:t>=913, genres=[</a:t>
            </a:r>
            <a:r>
              <a:rPr lang="fr-BE" altLang="nl-BE" sz="1400" dirty="0" err="1">
                <a:solidFill>
                  <a:srgbClr val="FF0000"/>
                </a:solidFill>
              </a:rPr>
              <a:t>detective</a:t>
            </a:r>
            <a:r>
              <a:rPr lang="fr-BE" altLang="nl-BE" sz="1400" dirty="0">
                <a:solidFill>
                  <a:srgbClr val="FF0000"/>
                </a:solidFill>
              </a:rPr>
              <a:t>]}}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.	.	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.	.	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400" dirty="0">
                <a:solidFill>
                  <a:srgbClr val="FF0000"/>
                </a:solidFill>
              </a:rPr>
              <a:t>	.	.	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altLang="nl-BE" sz="1600" dirty="0">
              <a:latin typeface="Consolas" panose="020B0609020204030204" pitchFamily="49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B3C45-86A0-4ABE-BCF0-A1E7A1A38246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100" y="4891314"/>
            <a:ext cx="1320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BE" b="1" dirty="0"/>
              <a:t>Output of </a:t>
            </a:r>
            <a:r>
              <a:rPr lang="en-US" altLang="nl-BE" b="1" dirty="0" err="1">
                <a:latin typeface="Consolas" panose="020B0609020204030204" pitchFamily="49" charset="0"/>
              </a:rPr>
              <a:t>getRandom</a:t>
            </a:r>
            <a:endParaRPr lang="en-US" b="1" dirty="0"/>
          </a:p>
        </p:txBody>
      </p:sp>
      <p:sp>
        <p:nvSpPr>
          <p:cNvPr id="7" name="Oval Callout 6"/>
          <p:cNvSpPr/>
          <p:nvPr/>
        </p:nvSpPr>
        <p:spPr>
          <a:xfrm>
            <a:off x="7268472" y="3298370"/>
            <a:ext cx="2474233" cy="1596963"/>
          </a:xfrm>
          <a:prstGeom prst="wedgeEllipseCallout">
            <a:avLst>
              <a:gd name="adj1" fmla="val -72634"/>
              <a:gd name="adj2" fmla="val -149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The “</a:t>
            </a:r>
            <a:r>
              <a:rPr lang="en-US" sz="1600" dirty="0" err="1">
                <a:solidFill>
                  <a:srgbClr val="FF0000"/>
                </a:solidFill>
              </a:rPr>
              <a:t>getRandom</a:t>
            </a:r>
            <a:r>
              <a:rPr lang="en-US" sz="1600" dirty="0">
                <a:solidFill>
                  <a:srgbClr val="FF0000"/>
                </a:solidFill>
              </a:rPr>
              <a:t>” method returns a list of strings representing the genres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76299" y="2070100"/>
            <a:ext cx="8570913" cy="455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750"/>
            <a:ext cx="8915400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Manual construction (badly scale!) of the </a:t>
            </a:r>
            <a:r>
              <a:rPr lang="en-US" sz="2400" dirty="0">
                <a:solidFill>
                  <a:srgbClr val="FF0000"/>
                </a:solidFill>
              </a:rPr>
              <a:t>aggregation query</a:t>
            </a:r>
            <a:r>
              <a:rPr lang="en-US" sz="2400" dirty="0"/>
              <a:t>:</a:t>
            </a:r>
          </a:p>
          <a:p>
            <a:pPr marL="0" indent="0">
              <a:buNone/>
              <a:defRPr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reportAggregate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MongoDatabase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Map&lt;String, List&lt;Integer&gt;&gt; counts =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HashMap</a:t>
            </a:r>
            <a:r>
              <a:rPr lang="en-US" sz="1200" dirty="0">
                <a:latin typeface="Consolas" panose="020B0609020204030204" pitchFamily="49" charset="0"/>
              </a:rPr>
              <a:t>&lt;&gt;();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(Document r :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("books").find())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(Object genre : </a:t>
            </a:r>
            <a:r>
              <a:rPr lang="en-US" sz="1200" dirty="0" err="1">
                <a:latin typeface="Consolas" panose="020B0609020204030204" pitchFamily="49" charset="0"/>
              </a:rPr>
              <a:t>r.get</a:t>
            </a:r>
            <a:r>
              <a:rPr lang="en-US" sz="1200" dirty="0">
                <a:latin typeface="Consolas" panose="020B0609020204030204" pitchFamily="49" charset="0"/>
              </a:rPr>
              <a:t>("genres", </a:t>
            </a:r>
            <a:r>
              <a:rPr lang="en-US" sz="1200" dirty="0" err="1">
                <a:latin typeface="Consolas" panose="020B0609020204030204" pitchFamily="49" charset="0"/>
              </a:rPr>
              <a:t>List.</a:t>
            </a:r>
            <a:r>
              <a:rPr lang="en-US" sz="1200" b="1" dirty="0" err="1"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))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</a:t>
            </a:r>
            <a:r>
              <a:rPr lang="en-US" sz="1200" b="1" dirty="0"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 (!</a:t>
            </a:r>
            <a:r>
              <a:rPr lang="en-US" sz="1200" dirty="0" err="1">
                <a:latin typeface="Consolas" panose="020B0609020204030204" pitchFamily="49" charset="0"/>
              </a:rPr>
              <a:t>counts.containsKey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genre.toString</a:t>
            </a:r>
            <a:r>
              <a:rPr lang="en-US" sz="1200" dirty="0">
                <a:latin typeface="Consolas" panose="020B0609020204030204" pitchFamily="49" charset="0"/>
              </a:rPr>
              <a:t>()))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latin typeface="Consolas" panose="020B0609020204030204" pitchFamily="49" charset="0"/>
              </a:rPr>
              <a:t>counts.put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genre.toString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&lt;Integer&gt;());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</a:t>
            </a:r>
            <a:r>
              <a:rPr lang="en-US" sz="1200" dirty="0" err="1">
                <a:latin typeface="Consolas" panose="020B0609020204030204" pitchFamily="49" charset="0"/>
              </a:rPr>
              <a:t>counts.get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genre.toString</a:t>
            </a:r>
            <a:r>
              <a:rPr lang="en-US" sz="1200" dirty="0">
                <a:latin typeface="Consolas" panose="020B0609020204030204" pitchFamily="49" charset="0"/>
              </a:rPr>
              <a:t>()).add(</a:t>
            </a:r>
            <a:r>
              <a:rPr lang="en-US" sz="1200" dirty="0" err="1">
                <a:latin typeface="Consolas" panose="020B0609020204030204" pitchFamily="49" charset="0"/>
              </a:rPr>
              <a:t>r.getInteger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nrPages</a:t>
            </a:r>
            <a:r>
              <a:rPr lang="en-US" sz="1200" dirty="0">
                <a:latin typeface="Consolas" panose="020B0609020204030204" pitchFamily="49" charset="0"/>
              </a:rPr>
              <a:t>"));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}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(Entry&lt;String, List&lt;Integer&gt;&gt; entry : </a:t>
            </a:r>
            <a:r>
              <a:rPr lang="en-US" sz="1200" dirty="0" err="1">
                <a:latin typeface="Consolas" panose="020B0609020204030204" pitchFamily="49" charset="0"/>
              </a:rPr>
              <a:t>counts.entrySet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latin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entry.getKey</a:t>
            </a:r>
            <a:r>
              <a:rPr lang="en-US" sz="1200" dirty="0">
                <a:latin typeface="Consolas" panose="020B0609020204030204" pitchFamily="49" charset="0"/>
              </a:rPr>
              <a:t>() + " --&gt; AVG = " + 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	</a:t>
            </a:r>
            <a:r>
              <a:rPr lang="en-US" sz="1200" i="1" dirty="0">
                <a:latin typeface="Consolas" panose="020B0609020204030204" pitchFamily="49" charset="0"/>
              </a:rPr>
              <a:t>sum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entry.getValue</a:t>
            </a:r>
            <a:r>
              <a:rPr lang="en-US" sz="1200" dirty="0">
                <a:latin typeface="Consolas" panose="020B0609020204030204" pitchFamily="49" charset="0"/>
              </a:rPr>
              <a:t>()) / (</a:t>
            </a:r>
            <a:r>
              <a:rPr lang="en-US" sz="1200" b="1" dirty="0"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</a:rPr>
              <a:t>entry.getValue</a:t>
            </a:r>
            <a:r>
              <a:rPr lang="en-US" sz="1200" dirty="0">
                <a:latin typeface="Consolas" panose="020B0609020204030204" pitchFamily="49" charset="0"/>
              </a:rPr>
              <a:t>().size());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 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sum(List&lt;Integer&gt; value)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0;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: value) sum +=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sum;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659EB-22CA-4D67-A63D-F9EF18A5C7B1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9813" name="TextBox 4"/>
          <p:cNvSpPr txBox="1">
            <a:spLocks noChangeArrowheads="1"/>
          </p:cNvSpPr>
          <p:nvPr/>
        </p:nvSpPr>
        <p:spPr bwMode="auto">
          <a:xfrm>
            <a:off x="6076950" y="5094288"/>
            <a:ext cx="3128963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romance --&gt; AVG = 497.39285714285717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drama --&gt; AVG = 536.88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detective --&gt; AVG = 597.1724137931035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humor --&gt; AVG = 603.5357142857143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fantasy --&gt; AVG = 540.0434782608696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educational --&gt; AVG = 536.1739130434783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action --&gt; AVG = 398.9032258064516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thriller --&gt; AVG = 513.5862068965517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nl-BE" altLang="nl-BE" sz="18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61755" y="564808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BE" dirty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477000" y="1689811"/>
            <a:ext cx="3341914" cy="1596963"/>
          </a:xfrm>
          <a:prstGeom prst="wedgeEllipseCallout">
            <a:avLst>
              <a:gd name="adj1" fmla="val -61869"/>
              <a:gd name="adj2" fmla="val 42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Loop through all books in the collection, iterates over its genres, and keep track of all page counts per genre in a </a:t>
            </a:r>
            <a:r>
              <a:rPr lang="en-US" sz="1600" dirty="0" err="1">
                <a:solidFill>
                  <a:srgbClr val="FF0000"/>
                </a:solidFill>
              </a:rPr>
              <a:t>hashmap</a:t>
            </a:r>
            <a:r>
              <a:rPr lang="en-US" sz="1600" dirty="0">
                <a:solidFill>
                  <a:srgbClr val="FF0000"/>
                </a:solidFill>
              </a:rPr>
              <a:t> structure.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4200" y="2273299"/>
            <a:ext cx="9190038" cy="4127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417638"/>
            <a:ext cx="9305925" cy="4525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If the list of genres is known beforehand, we can optimize by performing the aggregation per genre directly in MongoDB itself:</a:t>
            </a:r>
          </a:p>
          <a:p>
            <a:pPr>
              <a:defRPr/>
            </a:pPr>
            <a:endParaRPr lang="en-US" sz="2000" dirty="0"/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reportAggregate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MongoDatabase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String[] </a:t>
            </a:r>
            <a:r>
              <a:rPr lang="en-US" sz="1200" dirty="0" err="1">
                <a:latin typeface="Consolas" panose="020B0609020204030204" pitchFamily="49" charset="0"/>
              </a:rPr>
              <a:t>possibleGenres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"drama", "thriller", "romance", "detective",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"action", "educational", "humor", "fantasy" };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(String genre : </a:t>
            </a:r>
            <a:r>
              <a:rPr lang="en-US" sz="1200" dirty="0" err="1">
                <a:latin typeface="Consolas" panose="020B0609020204030204" pitchFamily="49" charset="0"/>
              </a:rPr>
              <a:t>possibleGenres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</a:rPr>
              <a:t>AggregateIterable</a:t>
            </a:r>
            <a:r>
              <a:rPr lang="en-US" sz="1200" dirty="0">
                <a:latin typeface="Consolas" panose="020B0609020204030204" pitchFamily="49" charset="0"/>
              </a:rPr>
              <a:t>&lt;Document&gt; </a:t>
            </a:r>
            <a:r>
              <a:rPr lang="en-US" sz="1200" dirty="0" err="1">
                <a:latin typeface="Consolas" panose="020B0609020204030204" pitchFamily="49" charset="0"/>
              </a:rPr>
              <a:t>iterable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("books").aggregate(</a:t>
            </a:r>
            <a:r>
              <a:rPr lang="en-US" sz="1200" i="1" dirty="0" err="1">
                <a:latin typeface="Consolas" panose="020B0609020204030204" pitchFamily="49" charset="0"/>
              </a:rPr>
              <a:t>asList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		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Document("$match",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Document("genres", genre)),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	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Document("$group",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Document("_id", genre)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		.append("</a:t>
            </a:r>
            <a:r>
              <a:rPr lang="fr-BE" sz="1200" dirty="0" err="1">
                <a:latin typeface="Consolas" panose="020B0609020204030204" pitchFamily="49" charset="0"/>
              </a:rPr>
              <a:t>average</a:t>
            </a:r>
            <a:r>
              <a:rPr lang="fr-BE" sz="1200" dirty="0">
                <a:latin typeface="Consolas" panose="020B0609020204030204" pitchFamily="49" charset="0"/>
              </a:rPr>
              <a:t>",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Document("$</a:t>
            </a:r>
            <a:r>
              <a:rPr lang="fr-BE" sz="1200" dirty="0" err="1">
                <a:latin typeface="Consolas" panose="020B0609020204030204" pitchFamily="49" charset="0"/>
              </a:rPr>
              <a:t>avg</a:t>
            </a:r>
            <a:r>
              <a:rPr lang="fr-BE" sz="1200" dirty="0">
                <a:latin typeface="Consolas" panose="020B0609020204030204" pitchFamily="49" charset="0"/>
              </a:rPr>
              <a:t>", "$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")))));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</a:t>
            </a:r>
            <a:r>
              <a:rPr lang="fr-BE" sz="1200" b="1" dirty="0">
                <a:latin typeface="Consolas" panose="020B0609020204030204" pitchFamily="49" charset="0"/>
              </a:rPr>
              <a:t>for</a:t>
            </a:r>
            <a:r>
              <a:rPr lang="fr-BE" sz="1200" dirty="0">
                <a:latin typeface="Consolas" panose="020B0609020204030204" pitchFamily="49" charset="0"/>
              </a:rPr>
              <a:t> (Document r : </a:t>
            </a:r>
            <a:r>
              <a:rPr lang="fr-BE" sz="1200" dirty="0" err="1">
                <a:latin typeface="Consolas" panose="020B0609020204030204" pitchFamily="49" charset="0"/>
              </a:rPr>
              <a:t>iterable</a:t>
            </a:r>
            <a:r>
              <a:rPr lang="fr-BE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	</a:t>
            </a:r>
            <a:r>
              <a:rPr lang="fr-BE" sz="1200" dirty="0" err="1">
                <a:latin typeface="Consolas" panose="020B0609020204030204" pitchFamily="49" charset="0"/>
              </a:rPr>
              <a:t>System.</a:t>
            </a:r>
            <a:r>
              <a:rPr lang="fr-BE" sz="1200" b="1" i="1" dirty="0" err="1">
                <a:latin typeface="Consolas" panose="020B0609020204030204" pitchFamily="49" charset="0"/>
              </a:rPr>
              <a:t>out</a:t>
            </a:r>
            <a:r>
              <a:rPr lang="fr-BE" sz="1200" dirty="0" err="1">
                <a:latin typeface="Consolas" panose="020B0609020204030204" pitchFamily="49" charset="0"/>
              </a:rPr>
              <a:t>.println</a:t>
            </a:r>
            <a:r>
              <a:rPr lang="fr-BE" sz="1200" dirty="0">
                <a:latin typeface="Consolas" panose="020B0609020204030204" pitchFamily="49" charset="0"/>
              </a:rPr>
              <a:t>(r);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		</a:t>
            </a: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sz="2000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E287AC-7FBA-462E-8F87-F0EEE93204C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1861" name="TextBox 4"/>
          <p:cNvSpPr txBox="1">
            <a:spLocks noChangeArrowheads="1"/>
          </p:cNvSpPr>
          <p:nvPr/>
        </p:nvSpPr>
        <p:spPr bwMode="auto">
          <a:xfrm>
            <a:off x="5668565" y="5211738"/>
            <a:ext cx="4195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Document{{_id=drama, average=536.88}}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Document{{_id=thriller, average=513.5862068965517}}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Document{{_id=romance, average=497.39285714285717}}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Document{{_id=detective, average=597.1724137931035}}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dirty="0">
                <a:solidFill>
                  <a:srgbClr val="FF0000"/>
                </a:solidFill>
                <a:latin typeface="Arial" panose="020B0604020202020204" pitchFamily="34" charset="0"/>
              </a:rPr>
              <a:t>Document{{_id=action, average=398.9032258064516}}</a:t>
            </a:r>
            <a:endParaRPr lang="nl-BE" altLang="nl-BE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 b="1" dirty="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endParaRPr lang="nl-BE" altLang="nl-BE" sz="1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6897" y="560363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BE" dirty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1725" y="5299075"/>
            <a:ext cx="6781800" cy="1333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1725" y="2609850"/>
            <a:ext cx="67818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6838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Assume now that we have millions of books in our database and we do not know the number of genres beforehand </a:t>
            </a:r>
            <a:r>
              <a:rPr lang="en-US" sz="2000" dirty="0">
                <a:sym typeface="Wingdings" panose="05000000000000000000" pitchFamily="2" charset="2"/>
              </a:rPr>
              <a:t> use 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MapReduce</a:t>
            </a:r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sym typeface="Wingdings" panose="05000000000000000000" pitchFamily="2" charset="2"/>
              </a:rPr>
              <a:t>Map</a:t>
            </a:r>
            <a:r>
              <a:rPr lang="en-US" sz="2000" dirty="0">
                <a:sym typeface="Wingdings" panose="05000000000000000000" pitchFamily="2" charset="2"/>
              </a:rPr>
              <a:t> in MongoDB: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function() {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	// No arguments, use “this” to refer to the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// local document item being processed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	emit(key, value);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  <a:endParaRPr lang="nl-BE" sz="2000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</a:rPr>
              <a:t>Reduce</a:t>
            </a:r>
            <a:r>
              <a:rPr lang="en-US" sz="2000" dirty="0"/>
              <a:t> in MongoDB: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function(key, values) {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	return result;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  <a:endParaRPr lang="nl-BE" sz="20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sz="2000" dirty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F44D58-469E-4D07-B830-7452A97A4FC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3873500"/>
            <a:ext cx="7721600" cy="283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400" y="1765300"/>
            <a:ext cx="7721600" cy="185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</a:rPr>
              <a:t>Map function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function() {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nrPages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this.nrPages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this.genres.forEach</a:t>
            </a:r>
            <a:r>
              <a:rPr lang="en-US" sz="1600" dirty="0">
                <a:latin typeface="Consolas" panose="020B0609020204030204" pitchFamily="49" charset="0"/>
              </a:rPr>
              <a:t>(function(genre) {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fr-BE" sz="1600" dirty="0" err="1">
                <a:latin typeface="Consolas" panose="020B0609020204030204" pitchFamily="49" charset="0"/>
              </a:rPr>
              <a:t>emit</a:t>
            </a:r>
            <a:r>
              <a:rPr lang="fr-BE" sz="1600" dirty="0">
                <a:latin typeface="Consolas" panose="020B0609020204030204" pitchFamily="49" charset="0"/>
              </a:rPr>
              <a:t>(genre, {</a:t>
            </a:r>
            <a:r>
              <a:rPr lang="fr-BE" sz="1600" dirty="0" err="1">
                <a:latin typeface="Consolas" panose="020B0609020204030204" pitchFamily="49" charset="0"/>
              </a:rPr>
              <a:t>average</a:t>
            </a:r>
            <a:r>
              <a:rPr lang="fr-BE" sz="1600" dirty="0">
                <a:latin typeface="Consolas" panose="020B0609020204030204" pitchFamily="49" charset="0"/>
              </a:rPr>
              <a:t>: </a:t>
            </a:r>
            <a:r>
              <a:rPr lang="fr-BE" sz="1600" dirty="0" err="1">
                <a:latin typeface="Consolas" panose="020B0609020204030204" pitchFamily="49" charset="0"/>
              </a:rPr>
              <a:t>nrPages</a:t>
            </a:r>
            <a:r>
              <a:rPr lang="fr-BE" sz="1600" dirty="0">
                <a:latin typeface="Consolas" panose="020B0609020204030204" pitchFamily="49" charset="0"/>
              </a:rPr>
              <a:t>, count: 1});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});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</a:rPr>
              <a:t>Reduce function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function(genre, values) {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s = 0; 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newc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values.forEach</a:t>
            </a:r>
            <a:r>
              <a:rPr lang="en-US" sz="1600" dirty="0">
                <a:latin typeface="Consolas" panose="020B0609020204030204" pitchFamily="49" charset="0"/>
              </a:rPr>
              <a:t>(function(</a:t>
            </a:r>
            <a:r>
              <a:rPr lang="en-US" sz="1600" dirty="0" err="1">
                <a:latin typeface="Consolas" panose="020B0609020204030204" pitchFamily="49" charset="0"/>
              </a:rPr>
              <a:t>curAvg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	s += </a:t>
            </a:r>
            <a:r>
              <a:rPr lang="en-US" sz="1600" dirty="0" err="1">
                <a:latin typeface="Consolas" panose="020B0609020204030204" pitchFamily="49" charset="0"/>
              </a:rPr>
              <a:t>curAvg.average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curAvg.count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newc</a:t>
            </a:r>
            <a:r>
              <a:rPr lang="en-US" sz="1600" dirty="0"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</a:rPr>
              <a:t>curAvg.count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});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{average: (s / </a:t>
            </a:r>
            <a:r>
              <a:rPr lang="en-US" sz="1600" dirty="0" err="1">
                <a:latin typeface="Consolas" panose="020B0609020204030204" pitchFamily="49" charset="0"/>
              </a:rPr>
              <a:t>newc</a:t>
            </a:r>
            <a:r>
              <a:rPr lang="en-US" sz="1600" dirty="0">
                <a:latin typeface="Consolas" panose="020B0609020204030204" pitchFamily="49" charset="0"/>
              </a:rPr>
              <a:t>), count: </a:t>
            </a:r>
            <a:r>
              <a:rPr lang="en-US" sz="1600" dirty="0" err="1">
                <a:latin typeface="Consolas" panose="020B0609020204030204" pitchFamily="49" charset="0"/>
              </a:rPr>
              <a:t>newc</a:t>
            </a:r>
            <a:r>
              <a:rPr lang="en-US" sz="1600" dirty="0">
                <a:latin typeface="Consolas" panose="020B0609020204030204" pitchFamily="49" charset="0"/>
              </a:rPr>
              <a:t>};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nl-BE" sz="16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endParaRPr lang="nl-BE" sz="18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0DE77-9153-4C30-9EA6-3C677823013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600" y="1333500"/>
            <a:ext cx="8585200" cy="505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reportAggregate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MongoDatabase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db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 map </a:t>
            </a:r>
            <a:r>
              <a:rPr lang="en-US" sz="1400" dirty="0">
                <a:latin typeface="Consolas" panose="020B0609020204030204" pitchFamily="49" charset="0"/>
              </a:rPr>
              <a:t>= "function() {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nrPages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this.nrPages</a:t>
            </a:r>
            <a:r>
              <a:rPr lang="en-US" sz="1400" dirty="0">
                <a:latin typeface="Consolas" panose="020B0609020204030204" pitchFamily="49" charset="0"/>
              </a:rPr>
              <a:t>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</a:t>
            </a:r>
            <a:r>
              <a:rPr lang="en-US" sz="1400" dirty="0" err="1">
                <a:latin typeface="Consolas" panose="020B0609020204030204" pitchFamily="49" charset="0"/>
              </a:rPr>
              <a:t>this.genres.forEach</a:t>
            </a:r>
            <a:r>
              <a:rPr lang="en-US" sz="1400" dirty="0">
                <a:latin typeface="Consolas" panose="020B0609020204030204" pitchFamily="49" charset="0"/>
              </a:rPr>
              <a:t>(function(genre) { " + 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</a:t>
            </a:r>
            <a:r>
              <a:rPr lang="fr-BE" sz="1400" dirty="0">
                <a:latin typeface="Consolas" panose="020B0609020204030204" pitchFamily="49" charset="0"/>
              </a:rPr>
              <a:t>" </a:t>
            </a:r>
            <a:r>
              <a:rPr lang="fr-BE" sz="1400" dirty="0" err="1">
                <a:latin typeface="Consolas" panose="020B0609020204030204" pitchFamily="49" charset="0"/>
              </a:rPr>
              <a:t>emit</a:t>
            </a:r>
            <a:r>
              <a:rPr lang="fr-BE" sz="1400" dirty="0">
                <a:latin typeface="Consolas" panose="020B0609020204030204" pitchFamily="49" charset="0"/>
              </a:rPr>
              <a:t>(genre, {</a:t>
            </a:r>
            <a:r>
              <a:rPr lang="fr-BE" sz="1400" dirty="0" err="1">
                <a:latin typeface="Consolas" panose="020B0609020204030204" pitchFamily="49" charset="0"/>
              </a:rPr>
              <a:t>average</a:t>
            </a:r>
            <a:r>
              <a:rPr lang="fr-BE" sz="1400" dirty="0">
                <a:latin typeface="Consolas" panose="020B0609020204030204" pitchFamily="49" charset="0"/>
              </a:rPr>
              <a:t>: </a:t>
            </a:r>
            <a:r>
              <a:rPr lang="fr-BE" sz="1400" dirty="0" err="1">
                <a:latin typeface="Consolas" panose="020B0609020204030204" pitchFamily="49" charset="0"/>
              </a:rPr>
              <a:t>nrPages</a:t>
            </a:r>
            <a:r>
              <a:rPr lang="fr-BE" sz="1400" dirty="0">
                <a:latin typeface="Consolas" panose="020B0609020204030204" pitchFamily="49" charset="0"/>
              </a:rPr>
              <a:t>, count: 1}); " + 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dirty="0">
                <a:latin typeface="Consolas" panose="020B0609020204030204" pitchFamily="49" charset="0"/>
              </a:rPr>
              <a:t>			</a:t>
            </a:r>
            <a:r>
              <a:rPr lang="en-US" sz="1400" dirty="0">
                <a:latin typeface="Consolas" panose="020B0609020204030204" pitchFamily="49" charset="0"/>
              </a:rPr>
              <a:t>" });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"} ";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 reduce </a:t>
            </a:r>
            <a:r>
              <a:rPr lang="en-US" sz="1400" dirty="0">
                <a:latin typeface="Consolas" panose="020B0609020204030204" pitchFamily="49" charset="0"/>
              </a:rPr>
              <a:t>= "function(genre, values) {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s = 0;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newc</a:t>
            </a:r>
            <a:r>
              <a:rPr lang="en-US" sz="1400" dirty="0">
                <a:latin typeface="Consolas" panose="020B0609020204030204" pitchFamily="49" charset="0"/>
              </a:rPr>
              <a:t> = 0;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</a:t>
            </a:r>
            <a:r>
              <a:rPr lang="en-US" sz="1400" dirty="0" err="1">
                <a:latin typeface="Consolas" panose="020B0609020204030204" pitchFamily="49" charset="0"/>
              </a:rPr>
              <a:t>values.forEach</a:t>
            </a:r>
            <a:r>
              <a:rPr lang="en-US" sz="1400" dirty="0">
                <a:latin typeface="Consolas" panose="020B0609020204030204" pitchFamily="49" charset="0"/>
              </a:rPr>
              <a:t>(function(</a:t>
            </a:r>
            <a:r>
              <a:rPr lang="en-US" sz="1400" dirty="0" err="1">
                <a:latin typeface="Consolas" panose="020B0609020204030204" pitchFamily="49" charset="0"/>
              </a:rPr>
              <a:t>curAvg</a:t>
            </a:r>
            <a:r>
              <a:rPr lang="en-US" sz="1400" dirty="0">
                <a:latin typeface="Consolas" panose="020B0609020204030204" pitchFamily="49" charset="0"/>
              </a:rPr>
              <a:t>) { " + 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s += </a:t>
            </a:r>
            <a:r>
              <a:rPr lang="en-US" sz="1400" dirty="0" err="1">
                <a:latin typeface="Consolas" panose="020B0609020204030204" pitchFamily="49" charset="0"/>
              </a:rPr>
              <a:t>curAvg.average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curAvg.count</a:t>
            </a:r>
            <a:r>
              <a:rPr lang="en-US" sz="1400" dirty="0">
                <a:latin typeface="Consolas" panose="020B0609020204030204" pitchFamily="49" charset="0"/>
              </a:rPr>
              <a:t>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</a:t>
            </a:r>
            <a:r>
              <a:rPr lang="en-US" sz="1400" dirty="0" err="1">
                <a:latin typeface="Consolas" panose="020B0609020204030204" pitchFamily="49" charset="0"/>
              </a:rPr>
              <a:t>newc</a:t>
            </a:r>
            <a:r>
              <a:rPr lang="en-US" sz="1400" dirty="0"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</a:rPr>
              <a:t>curAvg.count</a:t>
            </a:r>
            <a:r>
              <a:rPr lang="en-US" sz="1400" dirty="0">
                <a:latin typeface="Consolas" panose="020B0609020204030204" pitchFamily="49" charset="0"/>
              </a:rPr>
              <a:t>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}); " +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 return {average: (s / </a:t>
            </a:r>
            <a:r>
              <a:rPr lang="en-US" sz="1400" dirty="0" err="1">
                <a:latin typeface="Consolas" panose="020B0609020204030204" pitchFamily="49" charset="0"/>
              </a:rPr>
              <a:t>newc</a:t>
            </a:r>
            <a:r>
              <a:rPr lang="en-US" sz="1400" dirty="0">
                <a:latin typeface="Consolas" panose="020B0609020204030204" pitchFamily="49" charset="0"/>
              </a:rPr>
              <a:t>), count: </a:t>
            </a:r>
            <a:r>
              <a:rPr lang="en-US" sz="1400" dirty="0" err="1">
                <a:latin typeface="Consolas" panose="020B0609020204030204" pitchFamily="49" charset="0"/>
              </a:rPr>
              <a:t>newc</a:t>
            </a:r>
            <a:r>
              <a:rPr lang="en-US" sz="1400" dirty="0">
                <a:latin typeface="Consolas" panose="020B0609020204030204" pitchFamily="49" charset="0"/>
              </a:rPr>
              <a:t>}; " + 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	"} ";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MapReduceIterable</a:t>
            </a:r>
            <a:r>
              <a:rPr lang="en-US" sz="1400" dirty="0">
                <a:latin typeface="Consolas" panose="020B0609020204030204" pitchFamily="49" charset="0"/>
              </a:rPr>
              <a:t>&lt;Document&gt; result = </a:t>
            </a:r>
            <a:r>
              <a:rPr lang="en-US" sz="1400" dirty="0" err="1">
                <a:latin typeface="Consolas" panose="020B0609020204030204" pitchFamily="49" charset="0"/>
              </a:rPr>
              <a:t>db.getCollection</a:t>
            </a:r>
            <a:r>
              <a:rPr lang="en-US" sz="1400" dirty="0">
                <a:latin typeface="Consolas" panose="020B0609020204030204" pitchFamily="49" charset="0"/>
              </a:rPr>
              <a:t>("books").</a:t>
            </a:r>
            <a:r>
              <a:rPr lang="en-US" sz="1400" dirty="0" err="1">
                <a:latin typeface="Consolas" panose="020B0609020204030204" pitchFamily="49" charset="0"/>
              </a:rPr>
              <a:t>mapReduce</a:t>
            </a:r>
            <a:r>
              <a:rPr lang="en-US" sz="1400" dirty="0">
                <a:latin typeface="Consolas" panose="020B0609020204030204" pitchFamily="49" charset="0"/>
              </a:rPr>
              <a:t>(map, reduce);		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(Document r : result)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latin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</a:rPr>
              <a:t>(r);}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C9335-53AF-4373-95AC-18452D4BDEF0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8000" y="1524000"/>
            <a:ext cx="8420100" cy="2298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Complex Queries and Aggregation with MapReduce</a:t>
            </a:r>
            <a:endParaRPr lang="nl-BE" alt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Document{{_id=action, value=Document{{average=398.9032258064516, count=31.0}}}}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Document{{_id=detective, value=Document{{average=597.1724137931035, count=29.0}}}}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Document{{_id=drama, value=Document{{average=536.88, count=25.0}}}}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Document{{_id=educational, value=Document{{average=536.1739130434783, count=23.0}}}}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Document{{_id=fantasy, value=Document{{average=540.0434782608696, count=23.0}}}}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Document{{_id=humor, value=Document{{average=603.5357142857143, count=28.0}}}}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Document{{_id=romance, value=Document{{average=497.39285714285717, count=28.0}}}}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Document{{_id=thriller, value=Document{{average=513.5862068965517, count=29.0}}}}</a:t>
            </a:r>
            <a:endParaRPr lang="nl-B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900CF-0842-4C98-935B-6975187C05E5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6500" y="4808835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nl-BE" sz="2000" dirty="0">
                <a:latin typeface="+mj-lt"/>
              </a:rPr>
              <a:t>Running the Java code gives us the same result as before, but now achieved in a map</a:t>
            </a:r>
            <a:r>
              <a:rPr lang="en-US" sz="2000" dirty="0">
                <a:latin typeface="+mj-lt"/>
              </a:rPr>
              <a:t>–</a:t>
            </a:r>
            <a:r>
              <a:rPr lang="en-US" altLang="nl-BE" sz="2000" dirty="0">
                <a:latin typeface="+mj-lt"/>
              </a:rPr>
              <a:t>reduce fashion. </a:t>
            </a:r>
            <a:endParaRPr lang="nl-BE" altLang="nl-BE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8500" y="4635500"/>
            <a:ext cx="81153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SQL After All</a:t>
            </a:r>
            <a:endParaRPr lang="nl-BE" altLang="nl-BE" sz="3200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338138" y="1417638"/>
            <a:ext cx="8915400" cy="4525962"/>
          </a:xfrm>
        </p:spPr>
        <p:txBody>
          <a:bodyPr/>
          <a:lstStyle/>
          <a:p>
            <a:r>
              <a:rPr lang="en-US" altLang="nl-BE" sz="2800" dirty="0">
                <a:solidFill>
                  <a:srgbClr val="FF0000"/>
                </a:solidFill>
              </a:rPr>
              <a:t>GROUP BY</a:t>
            </a:r>
            <a:r>
              <a:rPr lang="en-US" altLang="nl-BE" sz="2800" dirty="0"/>
              <a:t>-style SQL queries are convertible to an equivalent </a:t>
            </a:r>
            <a:r>
              <a:rPr lang="en-US" altLang="nl-BE" sz="2800" dirty="0">
                <a:solidFill>
                  <a:srgbClr val="FF0000"/>
                </a:solidFill>
              </a:rPr>
              <a:t>map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en-US" altLang="nl-BE" sz="2800" dirty="0">
                <a:solidFill>
                  <a:srgbClr val="FF0000"/>
                </a:solidFill>
              </a:rPr>
              <a:t>reduce</a:t>
            </a:r>
            <a:r>
              <a:rPr lang="en-US" altLang="nl-BE" sz="2800" dirty="0"/>
              <a:t> pipeline</a:t>
            </a:r>
          </a:p>
          <a:p>
            <a:r>
              <a:rPr lang="en-US" altLang="nl-BE" sz="2800" dirty="0"/>
              <a:t>Many document store implementations express queries using an SQL interface</a:t>
            </a:r>
          </a:p>
          <a:p>
            <a:r>
              <a:rPr lang="en-US" altLang="nl-BE" sz="2800" dirty="0" err="1">
                <a:solidFill>
                  <a:srgbClr val="FF0000"/>
                </a:solidFill>
              </a:rPr>
              <a:t>Couchbase</a:t>
            </a:r>
            <a:r>
              <a:rPr lang="en-US" altLang="nl-BE" sz="2800" dirty="0"/>
              <a:t> also allows defining foreign keys and performing join operations (note: not standard SQL)</a:t>
            </a:r>
            <a:br>
              <a:rPr lang="en-US" altLang="nl-BE" sz="2800" dirty="0"/>
            </a:br>
            <a:endParaRPr lang="en-US" altLang="nl-BE" sz="2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2400" b="1" dirty="0">
                <a:latin typeface="Consolas" panose="020B0609020204030204" pitchFamily="49" charset="0"/>
              </a:rPr>
              <a:t>SELECT</a:t>
            </a:r>
            <a:r>
              <a:rPr lang="en-US" altLang="nl-BE" sz="2400" dirty="0">
                <a:latin typeface="Consolas" panose="020B0609020204030204" pitchFamily="49" charset="0"/>
              </a:rPr>
              <a:t> </a:t>
            </a:r>
            <a:r>
              <a:rPr lang="en-US" altLang="nl-BE" sz="2400" dirty="0" err="1">
                <a:latin typeface="Consolas" panose="020B0609020204030204" pitchFamily="49" charset="0"/>
              </a:rPr>
              <a:t>books.title</a:t>
            </a:r>
            <a:r>
              <a:rPr lang="en-US" altLang="nl-BE" sz="2400" dirty="0">
                <a:latin typeface="Consolas" panose="020B0609020204030204" pitchFamily="49" charset="0"/>
              </a:rPr>
              <a:t>, </a:t>
            </a:r>
            <a:r>
              <a:rPr lang="en-US" altLang="nl-BE" sz="2400" dirty="0" err="1">
                <a:latin typeface="Consolas" panose="020B0609020204030204" pitchFamily="49" charset="0"/>
              </a:rPr>
              <a:t>books.genres</a:t>
            </a:r>
            <a:r>
              <a:rPr lang="en-US" altLang="nl-BE" sz="2400" dirty="0">
                <a:latin typeface="Consolas" panose="020B0609020204030204" pitchFamily="49" charset="0"/>
              </a:rPr>
              <a:t>, authors.name</a:t>
            </a:r>
            <a:endParaRPr lang="nl-BE" altLang="nl-BE" sz="2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2400" b="1" dirty="0">
                <a:latin typeface="Consolas" panose="020B0609020204030204" pitchFamily="49" charset="0"/>
              </a:rPr>
              <a:t>FROM</a:t>
            </a:r>
            <a:r>
              <a:rPr lang="en-US" altLang="nl-BE" sz="2400" dirty="0">
                <a:latin typeface="Consolas" panose="020B0609020204030204" pitchFamily="49" charset="0"/>
              </a:rPr>
              <a:t> books</a:t>
            </a:r>
            <a:endParaRPr lang="nl-BE" altLang="nl-BE" sz="24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2400" b="1" dirty="0">
                <a:latin typeface="Consolas" panose="020B0609020204030204" pitchFamily="49" charset="0"/>
              </a:rPr>
              <a:t>JOIN</a:t>
            </a:r>
            <a:r>
              <a:rPr lang="en-US" altLang="nl-BE" sz="2400" dirty="0">
                <a:latin typeface="Consolas" panose="020B0609020204030204" pitchFamily="49" charset="0"/>
              </a:rPr>
              <a:t> authors </a:t>
            </a:r>
            <a:r>
              <a:rPr lang="en-US" altLang="nl-BE" sz="2400" b="1" dirty="0">
                <a:latin typeface="Consolas" panose="020B0609020204030204" pitchFamily="49" charset="0"/>
              </a:rPr>
              <a:t>ON KEYS</a:t>
            </a:r>
            <a:r>
              <a:rPr lang="en-US" altLang="nl-BE" sz="2400" dirty="0">
                <a:latin typeface="Consolas" panose="020B0609020204030204" pitchFamily="49" charset="0"/>
              </a:rPr>
              <a:t> </a:t>
            </a:r>
            <a:r>
              <a:rPr lang="en-US" altLang="nl-BE" sz="2400" dirty="0" err="1">
                <a:latin typeface="Consolas" panose="020B0609020204030204" pitchFamily="49" charset="0"/>
              </a:rPr>
              <a:t>books.authorId</a:t>
            </a:r>
            <a:endParaRPr lang="nl-BE" altLang="nl-BE" sz="2400" dirty="0">
              <a:latin typeface="Consolas" panose="020B0609020204030204" pitchFamily="49" charset="0"/>
            </a:endParaRPr>
          </a:p>
          <a:p>
            <a:endParaRPr lang="nl-BE" altLang="nl-BE" sz="2800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38B12-9ED7-4CF5-BFAC-297B734434B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SQL After All</a:t>
            </a:r>
            <a:endParaRPr lang="nl-BE" altLang="nl-BE"/>
          </a:p>
        </p:txBody>
      </p:sp>
      <p:sp>
        <p:nvSpPr>
          <p:cNvPr id="134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dirty="0"/>
              <a:t>Many RDBMS vendors start implementing NoSQL by the following:</a:t>
            </a:r>
          </a:p>
          <a:p>
            <a:pPr lvl="1"/>
            <a:r>
              <a:rPr lang="en-US" altLang="nl-BE" sz="2400" dirty="0"/>
              <a:t>Focusing on horizontal scalability and distributed querying</a:t>
            </a:r>
            <a:endParaRPr lang="nl-BE" altLang="nl-BE" sz="2400" dirty="0"/>
          </a:p>
          <a:p>
            <a:pPr lvl="1"/>
            <a:r>
              <a:rPr lang="en-US" altLang="nl-BE" sz="2400" dirty="0"/>
              <a:t>Dropping schema requirements</a:t>
            </a:r>
            <a:endParaRPr lang="nl-BE" altLang="nl-BE" sz="2400" dirty="0"/>
          </a:p>
          <a:p>
            <a:pPr lvl="1"/>
            <a:r>
              <a:rPr lang="en-US" altLang="nl-BE" sz="2400" dirty="0"/>
              <a:t>Support for nested data types or allowing storing JSON directly in tables</a:t>
            </a:r>
            <a:endParaRPr lang="nl-BE" altLang="nl-BE" sz="2400" dirty="0"/>
          </a:p>
          <a:p>
            <a:pPr lvl="1"/>
            <a:r>
              <a:rPr lang="en-US" altLang="nl-BE" sz="2400" dirty="0"/>
              <a:t>Support for map</a:t>
            </a:r>
            <a:r>
              <a:rPr lang="en-US" sz="2400" dirty="0"/>
              <a:t>–r</a:t>
            </a:r>
            <a:r>
              <a:rPr lang="en-US" altLang="nl-BE" sz="2400" dirty="0"/>
              <a:t>educe operations</a:t>
            </a:r>
            <a:endParaRPr lang="nl-BE" altLang="nl-BE" sz="2400" dirty="0"/>
          </a:p>
          <a:p>
            <a:pPr lvl="1"/>
            <a:r>
              <a:rPr lang="en-US" altLang="nl-BE" sz="2400" dirty="0"/>
              <a:t>Support for special data types, such as geospatial data</a:t>
            </a:r>
            <a:endParaRPr lang="nl-BE" altLang="nl-BE" sz="2400" dirty="0"/>
          </a:p>
          <a:p>
            <a:pPr lvl="1"/>
            <a:endParaRPr lang="nl-BE" altLang="nl-BE" sz="2400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5EBCA2-DF44-45AA-8D9B-DAAD35AFBD7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The NoSQL Movement</a:t>
            </a:r>
            <a:endParaRPr lang="nl-BE" altLang="nl-BE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955BF-E850-430A-9D39-5FC49E82AE7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59490"/>
              </p:ext>
            </p:extLst>
          </p:nvPr>
        </p:nvGraphicFramePr>
        <p:xfrm>
          <a:off x="723900" y="1373188"/>
          <a:ext cx="8458200" cy="512127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44001">
                  <a:extLst>
                    <a:ext uri="{9D8B030D-6E8A-4147-A177-3AD203B41FA5}">
                      <a16:colId xmlns:a16="http://schemas.microsoft.com/office/drawing/2014/main" val="3431550722"/>
                    </a:ext>
                  </a:extLst>
                </a:gridCol>
                <a:gridCol w="3358107">
                  <a:extLst>
                    <a:ext uri="{9D8B030D-6E8A-4147-A177-3AD203B41FA5}">
                      <a16:colId xmlns:a16="http://schemas.microsoft.com/office/drawing/2014/main" val="2879840230"/>
                    </a:ext>
                  </a:extLst>
                </a:gridCol>
                <a:gridCol w="3356092">
                  <a:extLst>
                    <a:ext uri="{9D8B030D-6E8A-4147-A177-3AD203B41FA5}">
                      <a16:colId xmlns:a16="http://schemas.microsoft.com/office/drawing/2014/main" val="2660886510"/>
                    </a:ext>
                  </a:extLst>
                </a:gridCol>
              </a:tblGrid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Relational Databases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NoSQL Databases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002478"/>
                  </a:ext>
                </a:extLst>
              </a:tr>
              <a:tr h="14632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Data paradigm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Relational tables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</a:t>
                      </a:r>
                      <a:r>
                        <a:rPr lang="en-US" sz="1600" dirty="0"/>
                        <a:t>–</a:t>
                      </a:r>
                      <a:r>
                        <a:rPr lang="en-US" sz="1600" dirty="0">
                          <a:effectLst/>
                        </a:rPr>
                        <a:t>value (tuple) based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Document based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Column based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Graph based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XML, object based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Others: time series, probabilistic, etc.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52733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Distribution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Single-node and distributed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Mainly distributed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518883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Scalability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Vertical scaling, harder to scale horizontally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Easy to scale horizontally, easy data replication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32811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</a:rPr>
                        <a:t>Openness</a:t>
                      </a:r>
                      <a:endParaRPr lang="nl-BE" sz="1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Closed and open source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Mainly open source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54106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Schema role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Schema-driven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Mainly schema-free or flexible schema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959248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Query language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SQL as query language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or simple querying facilities, or special-purpose languages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01694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Transaction mechanism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ACID: Atomicity, Consistency, Isolation, Durability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BASE: Basically Available, Soft state, Eventual consistency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929970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Feature set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Many features (triggers, views, stored procedures, etc.)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Simple API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44945"/>
                  </a:ext>
                </a:extLst>
              </a:tr>
              <a:tr h="7316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Data volume</a:t>
                      </a:r>
                      <a:endParaRPr lang="nl-BE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Capable of handling normal-sized datasets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Capable of handling huge amounts of data and/or very high frequencies of read/write requests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2098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–v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alue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Value Stores Issues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Tuple and document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Tuple and document stores Issues</a:t>
            </a:r>
          </a:p>
          <a:p>
            <a:pPr lvl="1"/>
            <a:r>
              <a:rPr lang="en-US" altLang="nl-BE" sz="3200" b="1" dirty="0"/>
              <a:t>Column-oriented Databases</a:t>
            </a:r>
          </a:p>
          <a:p>
            <a:pPr lvl="1"/>
            <a:r>
              <a:rPr lang="en-US" altLang="nl-BE" sz="3200" b="1" dirty="0"/>
              <a:t>Evaluating NOSQL Databases</a:t>
            </a:r>
          </a:p>
          <a:p>
            <a:pPr lvl="1"/>
            <a:endParaRPr lang="en-US" altLang="nl-BE" sz="32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Column-Oriented Databases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Column-Oriented Databases</a:t>
            </a:r>
            <a:endParaRPr lang="nl-BE" altLang="nl-BE" dirty="0"/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495300" y="1541463"/>
            <a:ext cx="8915400" cy="4525962"/>
          </a:xfrm>
        </p:spPr>
        <p:txBody>
          <a:bodyPr/>
          <a:lstStyle/>
          <a:p>
            <a:r>
              <a:rPr lang="en-US" altLang="nl-BE" sz="2800" dirty="0"/>
              <a:t>A </a:t>
            </a:r>
            <a:r>
              <a:rPr lang="en-US" altLang="nl-BE" sz="2800" b="1" dirty="0"/>
              <a:t>column-oriented DBMS</a:t>
            </a:r>
            <a:r>
              <a:rPr lang="en-US" altLang="nl-BE" sz="2800" dirty="0"/>
              <a:t> is a database management system that stores data tables </a:t>
            </a:r>
            <a:r>
              <a:rPr lang="en-US" altLang="nl-BE" sz="2800" dirty="0">
                <a:solidFill>
                  <a:srgbClr val="FF0000"/>
                </a:solidFill>
              </a:rPr>
              <a:t>as sections of columns of data</a:t>
            </a:r>
          </a:p>
          <a:p>
            <a:r>
              <a:rPr lang="en-US" altLang="nl-BE" sz="2800" dirty="0"/>
              <a:t>Useful if:</a:t>
            </a:r>
          </a:p>
          <a:p>
            <a:pPr lvl="1"/>
            <a:r>
              <a:rPr lang="en-US" altLang="nl-BE" sz="2400" dirty="0"/>
              <a:t>Aggregates are regularly computed over large numbers of similar data items</a:t>
            </a:r>
          </a:p>
          <a:p>
            <a:pPr lvl="1"/>
            <a:r>
              <a:rPr lang="en-US" altLang="nl-BE" sz="2400" dirty="0"/>
              <a:t>Data are sparse, i.e., columns with many null values</a:t>
            </a:r>
          </a:p>
          <a:p>
            <a:r>
              <a:rPr lang="en-US" altLang="nl-BE" sz="2800" dirty="0"/>
              <a:t>Can also be an RDBMS, key</a:t>
            </a:r>
            <a:r>
              <a:rPr lang="en-US" sz="2800" dirty="0"/>
              <a:t>–</a:t>
            </a:r>
            <a:r>
              <a:rPr lang="en-US" altLang="nl-BE" sz="2800" dirty="0"/>
              <a:t>value, or document store</a:t>
            </a:r>
            <a:endParaRPr lang="nl-BE" altLang="nl-BE" sz="2800" dirty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A57D2-AABB-452D-9BF8-3786448CA06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450" y="2114550"/>
            <a:ext cx="8677275" cy="1619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Column-Oriented Databases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9258300" cy="45259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Example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Id	Genre		Title			Price		Audiobook price</a:t>
            </a:r>
            <a:endParaRPr lang="nl-BE" sz="1800" b="1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1	fantasy		My first book		 20		30</a:t>
            </a:r>
            <a:endParaRPr lang="nl-BE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2	education	Beginners guide		 10		null</a:t>
            </a:r>
            <a:endParaRPr lang="nl-BE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3	education	SQL strikes back 		 40		null</a:t>
            </a:r>
            <a:endParaRPr lang="nl-BE" sz="1800" dirty="0"/>
          </a:p>
          <a:p>
            <a:pPr marL="800100" lvl="1" indent="-342900">
              <a:buFont typeface="Arial" panose="020B0604020202020204" pitchFamily="34" charset="0"/>
              <a:buAutoNum type="arabicPlain" startAt="4"/>
              <a:defRPr/>
            </a:pPr>
            <a:r>
              <a:rPr lang="en-US" sz="1800" dirty="0"/>
              <a:t>  fantasy		The rise of SQL		 10		null</a:t>
            </a:r>
            <a:br>
              <a:rPr lang="en-US" sz="1600" dirty="0"/>
            </a:br>
            <a:endParaRPr lang="en-US" sz="1600" dirty="0"/>
          </a:p>
          <a:p>
            <a:pPr>
              <a:defRPr/>
            </a:pPr>
            <a:r>
              <a:rPr lang="en-US" sz="2800" dirty="0"/>
              <a:t>Row-based databases are not efficient at performing operations that apply to the entire dataset</a:t>
            </a:r>
          </a:p>
          <a:p>
            <a:pPr lvl="1">
              <a:defRPr/>
            </a:pPr>
            <a:r>
              <a:rPr lang="en-US" sz="2400" dirty="0"/>
              <a:t>Query: Finding books with Price = 10</a:t>
            </a:r>
          </a:p>
          <a:p>
            <a:pPr lvl="1">
              <a:defRPr/>
            </a:pPr>
            <a:r>
              <a:rPr lang="en-US" sz="2400" dirty="0"/>
              <a:t>Need indexes which add overhead when frequent updates are done</a:t>
            </a:r>
            <a:endParaRPr lang="nl-BE" sz="2400" dirty="0"/>
          </a:p>
          <a:p>
            <a:pPr>
              <a:defRPr/>
            </a:pPr>
            <a:endParaRPr lang="nl-BE" sz="2800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31677-55EA-4CD9-A450-CB9DF38EE0A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950" y="2752725"/>
            <a:ext cx="8458200" cy="1362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Column-Oriented Databases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11300"/>
            <a:ext cx="9267825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In a column-oriented database, all values of a column are placed together on disk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endParaRPr lang="en-US" sz="1600" b="1" dirty="0"/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Genre</a:t>
            </a:r>
            <a:r>
              <a:rPr lang="en-US" sz="1800" dirty="0"/>
              <a:t>: fantasy:1,4 	education:2,3</a:t>
            </a:r>
            <a:endParaRPr lang="nl-BE" sz="1800" dirty="0"/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Title</a:t>
            </a:r>
            <a:r>
              <a:rPr lang="en-US" sz="1800" dirty="0"/>
              <a:t>:	My first book:1	Beginners guide:2	SQL strikes back:3	The rise of SQL:4</a:t>
            </a:r>
            <a:endParaRPr lang="nl-BE" sz="1800" dirty="0"/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Price</a:t>
            </a:r>
            <a:r>
              <a:rPr lang="en-US" sz="1800" dirty="0"/>
              <a:t>:	20:1	10:2,4	40:3	</a:t>
            </a:r>
            <a:endParaRPr lang="nl-BE" sz="1800" dirty="0"/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Audiobook price</a:t>
            </a:r>
            <a:r>
              <a:rPr lang="en-US" sz="1800" dirty="0"/>
              <a:t>: 30:1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800" dirty="0"/>
              <a:t>Operations such as “find all records with price equal to 10” can now be executed directly using “primary key 10” in Price to find book ids (i.e. 2, 4)</a:t>
            </a:r>
          </a:p>
          <a:p>
            <a:pPr>
              <a:defRPr/>
            </a:pPr>
            <a:r>
              <a:rPr lang="en-US" sz="2800" dirty="0"/>
              <a:t>Null values do not take up storage space anymore (Audiobook price has only one book id, 1)</a:t>
            </a:r>
            <a:endParaRPr lang="nl-BE" sz="1600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153C3-CF5B-4355-85FE-82E6E58B723F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Column-Oriented Databases</a:t>
            </a:r>
            <a:endParaRPr lang="nl-BE" altLang="nl-BE" dirty="0"/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dirty="0"/>
              <a:t>Disadvantages</a:t>
            </a:r>
          </a:p>
          <a:p>
            <a:pPr lvl="1"/>
            <a:r>
              <a:rPr lang="en-US" altLang="nl-BE" sz="2400" dirty="0"/>
              <a:t>Retrieving all attributes pertaining to a single entity becomes less efficient</a:t>
            </a:r>
          </a:p>
          <a:p>
            <a:pPr lvl="1"/>
            <a:r>
              <a:rPr lang="en-US" altLang="nl-BE" sz="2400" dirty="0"/>
              <a:t>Join operations will be slowed down </a:t>
            </a:r>
          </a:p>
          <a:p>
            <a:r>
              <a:rPr lang="en-US" altLang="nl-BE" sz="2800" dirty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altLang="nl-BE" sz="2400" dirty="0"/>
              <a:t>Google </a:t>
            </a:r>
            <a:r>
              <a:rPr lang="en-US" altLang="nl-BE" sz="2400" dirty="0" err="1"/>
              <a:t>BigTable</a:t>
            </a:r>
            <a:r>
              <a:rPr lang="en-US" altLang="nl-BE" sz="2400" dirty="0"/>
              <a:t>, Cassandra, </a:t>
            </a:r>
            <a:r>
              <a:rPr lang="en-US" altLang="nl-BE" sz="2400" dirty="0" err="1"/>
              <a:t>HBase</a:t>
            </a:r>
            <a:r>
              <a:rPr lang="en-US" altLang="nl-BE" sz="2400" dirty="0"/>
              <a:t>, and Parquet</a:t>
            </a:r>
            <a:endParaRPr lang="nl-BE" altLang="nl-BE" sz="2400" dirty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D7C9E-4657-40BD-BFD8-8B6EE9CA564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nl-BE" b="1" dirty="0"/>
              <a:t>NOSQL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790700"/>
            <a:ext cx="8915400" cy="4525963"/>
          </a:xfrm>
        </p:spPr>
        <p:txBody>
          <a:bodyPr/>
          <a:lstStyle/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–v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alue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Key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Value Stores Issues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Tuple and document stores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More Tuple and document stores Issues</a:t>
            </a:r>
          </a:p>
          <a:p>
            <a:pPr lvl="1"/>
            <a:r>
              <a:rPr lang="en-US" altLang="nl-BE" sz="3200" b="1" dirty="0">
                <a:solidFill>
                  <a:schemeClr val="bg1">
                    <a:lumMod val="65000"/>
                  </a:schemeClr>
                </a:solidFill>
              </a:rPr>
              <a:t>Column-oriented Databases</a:t>
            </a:r>
          </a:p>
          <a:p>
            <a:pPr lvl="1"/>
            <a:r>
              <a:rPr lang="en-US" altLang="nl-BE" sz="3200" b="1" dirty="0"/>
              <a:t>Evaluating NOSQL Databases</a:t>
            </a:r>
          </a:p>
          <a:p>
            <a:pPr lvl="1"/>
            <a:endParaRPr lang="en-US" altLang="nl-BE" sz="32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Evaluating NOSQL DBMSs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Evaluating NoSQL DBMSs</a:t>
            </a:r>
            <a:endParaRPr lang="nl-BE" altLang="nl-BE"/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>
          <a:xfrm>
            <a:off x="354013" y="1417638"/>
            <a:ext cx="9197975" cy="4525962"/>
          </a:xfrm>
        </p:spPr>
        <p:txBody>
          <a:bodyPr/>
          <a:lstStyle/>
          <a:p>
            <a:r>
              <a:rPr lang="en-US" altLang="nl-BE" sz="2400" dirty="0"/>
              <a:t>Most NoSQL implementations have yet to prove their true worth in the field</a:t>
            </a:r>
          </a:p>
          <a:p>
            <a:r>
              <a:rPr lang="en-US" altLang="nl-BE" sz="2400" dirty="0"/>
              <a:t>Some queries or aggregations are particularly difficult </a:t>
            </a:r>
          </a:p>
          <a:p>
            <a:pPr lvl="1"/>
            <a:r>
              <a:rPr lang="en-US" altLang="nl-BE" sz="2000" dirty="0"/>
              <a:t>map</a:t>
            </a:r>
            <a:r>
              <a:rPr lang="en-US" sz="2000" dirty="0"/>
              <a:t>–r</a:t>
            </a:r>
            <a:r>
              <a:rPr lang="en-US" altLang="nl-BE" sz="2000" dirty="0"/>
              <a:t>educe interfaces are harder to learn and use</a:t>
            </a:r>
          </a:p>
          <a:p>
            <a:r>
              <a:rPr lang="en-US" altLang="nl-BE" sz="2400" dirty="0"/>
              <a:t>Some early adopters of NoSQL were confronted with some sour lessons</a:t>
            </a:r>
          </a:p>
          <a:p>
            <a:pPr lvl="1"/>
            <a:r>
              <a:rPr lang="en-US" altLang="nl-BE" sz="2000" dirty="0"/>
              <a:t>e.g., Twitter and HealthCare.gov</a:t>
            </a:r>
          </a:p>
          <a:p>
            <a:r>
              <a:rPr lang="en-US" altLang="nl-BE" sz="2400" dirty="0"/>
              <a:t>NoSQL vendors start focusing again on robustness and durability, whereas RDBMS vendors start implementing features to build schema-free, scalable data stores </a:t>
            </a:r>
          </a:p>
          <a:p>
            <a:r>
              <a:rPr lang="en-US" altLang="nl-BE" sz="2400" dirty="0" err="1"/>
              <a:t>NewSQL</a:t>
            </a:r>
            <a:r>
              <a:rPr lang="en-US" altLang="nl-BE" sz="2400" dirty="0"/>
              <a:t>: blend the scalable performance and flexibility of NoSQL systems with the robustness guarantees of a traditional RDBMS</a:t>
            </a:r>
            <a:endParaRPr lang="nl-BE" altLang="nl-BE" sz="2400" dirty="0"/>
          </a:p>
          <a:p>
            <a:pPr lvl="1"/>
            <a:endParaRPr lang="en-US" altLang="nl-BE" sz="2000" dirty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334A6-6440-4794-9399-913C7D8416B4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Evaluating NoSQL DBMSs</a:t>
            </a:r>
            <a:endParaRPr lang="nl-BE" altLang="nl-BE" dirty="0"/>
          </a:p>
        </p:txBody>
      </p:sp>
      <p:sp>
        <p:nvSpPr>
          <p:cNvPr id="185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78478F-1A23-4FB6-81E6-9B0BA44BF76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97141"/>
              </p:ext>
            </p:extLst>
          </p:nvPr>
        </p:nvGraphicFramePr>
        <p:xfrm>
          <a:off x="735013" y="1417638"/>
          <a:ext cx="8675687" cy="493712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008355">
                  <a:extLst>
                    <a:ext uri="{9D8B030D-6E8A-4147-A177-3AD203B41FA5}">
                      <a16:colId xmlns:a16="http://schemas.microsoft.com/office/drawing/2014/main" val="1286446853"/>
                    </a:ext>
                  </a:extLst>
                </a:gridCol>
                <a:gridCol w="1926370">
                  <a:extLst>
                    <a:ext uri="{9D8B030D-6E8A-4147-A177-3AD203B41FA5}">
                      <a16:colId xmlns:a16="http://schemas.microsoft.com/office/drawing/2014/main" val="3327833684"/>
                    </a:ext>
                  </a:extLst>
                </a:gridCol>
                <a:gridCol w="2398206">
                  <a:extLst>
                    <a:ext uri="{9D8B030D-6E8A-4147-A177-3AD203B41FA5}">
                      <a16:colId xmlns:a16="http://schemas.microsoft.com/office/drawing/2014/main" val="3184598500"/>
                    </a:ext>
                  </a:extLst>
                </a:gridCol>
                <a:gridCol w="1342756">
                  <a:extLst>
                    <a:ext uri="{9D8B030D-6E8A-4147-A177-3AD203B41FA5}">
                      <a16:colId xmlns:a16="http://schemas.microsoft.com/office/drawing/2014/main" val="325908409"/>
                    </a:ext>
                  </a:extLst>
                </a:gridCol>
              </a:tblGrid>
              <a:tr h="548569">
                <a:tc>
                  <a:txBody>
                    <a:bodyPr/>
                    <a:lstStyle/>
                    <a:p>
                      <a:pPr algn="just"/>
                      <a:r>
                        <a:rPr lang="nl-BE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Database Issues:</a:t>
                      </a: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err="1">
                          <a:effectLst/>
                        </a:rPr>
                        <a:t>RDBMSs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NoSQL Databases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err="1">
                          <a:effectLst/>
                        </a:rPr>
                        <a:t>NewSQL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70828038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err="1">
                          <a:effectLst/>
                        </a:rPr>
                        <a:t>Relational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No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728147563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SQL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3075458000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Column stores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No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915162480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Scalability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3266109836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Eventually consistent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nl-BE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3532465712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No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953650707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Big volumes of data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423462559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Schema-</a:t>
                      </a:r>
                      <a:r>
                        <a:rPr lang="nl-BE" sz="2400" dirty="0" err="1">
                          <a:effectLst/>
                        </a:rPr>
                        <a:t>less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Yes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255404188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Introduction</a:t>
            </a:r>
            <a:endParaRPr lang="nl-BE" altLang="nl-BE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r>
              <a:rPr lang="en-US" altLang="nl-BE" sz="2800" b="1" dirty="0">
                <a:solidFill>
                  <a:schemeClr val="bg1">
                    <a:lumMod val="65000"/>
                  </a:schemeClr>
                </a:solidFill>
              </a:rPr>
              <a:t>The NoSQL movement</a:t>
            </a:r>
          </a:p>
          <a:p>
            <a:r>
              <a:rPr lang="en-US" altLang="nl-BE" sz="2800" b="1" dirty="0"/>
              <a:t>NOSQL Databases</a:t>
            </a:r>
          </a:p>
          <a:p>
            <a:pPr lvl="1"/>
            <a:r>
              <a:rPr lang="en-US" altLang="nl-BE" sz="2400" b="1" dirty="0"/>
              <a:t>Key</a:t>
            </a:r>
            <a:r>
              <a:rPr lang="en-US" sz="2400" b="1" dirty="0"/>
              <a:t>–v</a:t>
            </a:r>
            <a:r>
              <a:rPr lang="en-US" altLang="nl-BE" sz="2400" b="1" dirty="0"/>
              <a:t>alue stores</a:t>
            </a:r>
          </a:p>
          <a:p>
            <a:pPr lvl="1"/>
            <a:r>
              <a:rPr lang="en-US" altLang="nl-BE" sz="2400" b="1" dirty="0"/>
              <a:t>More Key</a:t>
            </a:r>
            <a:r>
              <a:rPr lang="en-US" sz="2400" b="1" dirty="0"/>
              <a:t>–</a:t>
            </a:r>
            <a:r>
              <a:rPr lang="en-US" altLang="nl-BE" sz="2400" b="1" dirty="0"/>
              <a:t>Value Stores Issues</a:t>
            </a:r>
          </a:p>
          <a:p>
            <a:pPr lvl="1"/>
            <a:r>
              <a:rPr lang="en-US" altLang="nl-BE" sz="2400" b="1" dirty="0"/>
              <a:t>Tuple and document stores</a:t>
            </a:r>
          </a:p>
          <a:p>
            <a:pPr lvl="1"/>
            <a:r>
              <a:rPr lang="en-US" altLang="nl-BE" sz="2400" b="1" dirty="0"/>
              <a:t>More Tuple and document stores Issues</a:t>
            </a:r>
          </a:p>
          <a:p>
            <a:pPr lvl="1"/>
            <a:r>
              <a:rPr lang="en-US" altLang="nl-BE" sz="2400" b="1" dirty="0"/>
              <a:t>Column-oriented Databases</a:t>
            </a:r>
          </a:p>
          <a:p>
            <a:pPr lvl="1"/>
            <a:r>
              <a:rPr lang="en-US" altLang="nl-BE" sz="2400" b="1" dirty="0"/>
              <a:t>Evaluating NOSQL Databases</a:t>
            </a:r>
          </a:p>
          <a:p>
            <a:r>
              <a:rPr lang="en-US" altLang="nl-BE" sz="2800" b="1" dirty="0"/>
              <a:t>Appendix</a:t>
            </a:r>
          </a:p>
          <a:p>
            <a:pPr lvl="1"/>
            <a:r>
              <a:rPr lang="en-US" altLang="nl-BE" sz="2400" b="1" dirty="0"/>
              <a:t>Example of key-value stores: </a:t>
            </a:r>
            <a:r>
              <a:rPr lang="en-US" altLang="nl-BE" sz="2400" b="1" dirty="0" err="1"/>
              <a:t>Memcached</a:t>
            </a:r>
            <a:endParaRPr lang="en-US" altLang="nl-BE" sz="2400" b="1" dirty="0"/>
          </a:p>
          <a:p>
            <a:pPr lvl="1"/>
            <a:r>
              <a:rPr lang="en-US" altLang="nl-BE" sz="2400" b="1" dirty="0"/>
              <a:t>Graph Databases</a:t>
            </a:r>
          </a:p>
          <a:p>
            <a:pPr lvl="1"/>
            <a:r>
              <a:rPr lang="en-US" altLang="nl-BE" sz="2400" b="1" dirty="0"/>
              <a:t>Other NoSQL DB categories</a:t>
            </a:r>
            <a:endParaRPr lang="nl-BE" altLang="nl-BE" sz="2400" b="1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1B32D-CB12-4362-8C8E-CE49FE46101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Conclusion</a:t>
            </a:r>
            <a:endParaRPr lang="nl-BE" altLang="nl-BE"/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800" b="1" dirty="0"/>
              <a:t>The NoSQL movement</a:t>
            </a:r>
          </a:p>
          <a:p>
            <a:r>
              <a:rPr lang="en-US" altLang="nl-BE" sz="2800" b="1" dirty="0"/>
              <a:t>NOSQL Databases</a:t>
            </a:r>
          </a:p>
          <a:p>
            <a:pPr lvl="1"/>
            <a:r>
              <a:rPr lang="en-US" altLang="nl-BE" sz="2400" b="1" dirty="0"/>
              <a:t>Key</a:t>
            </a:r>
            <a:r>
              <a:rPr lang="en-US" sz="2400" b="1" dirty="0"/>
              <a:t>–v</a:t>
            </a:r>
            <a:r>
              <a:rPr lang="en-US" altLang="nl-BE" sz="2400" b="1" dirty="0"/>
              <a:t>alue stores</a:t>
            </a:r>
          </a:p>
          <a:p>
            <a:pPr lvl="1"/>
            <a:r>
              <a:rPr lang="en-US" altLang="nl-BE" sz="2400" b="1" dirty="0"/>
              <a:t>More Key</a:t>
            </a:r>
            <a:r>
              <a:rPr lang="en-US" sz="2400" b="1" dirty="0"/>
              <a:t>–</a:t>
            </a:r>
            <a:r>
              <a:rPr lang="en-US" altLang="nl-BE" sz="2400" b="1" dirty="0"/>
              <a:t>Value Stores Issues</a:t>
            </a:r>
          </a:p>
          <a:p>
            <a:pPr lvl="1"/>
            <a:r>
              <a:rPr lang="en-US" altLang="nl-BE" sz="2400" b="1" dirty="0"/>
              <a:t>Tuple and document stores</a:t>
            </a:r>
          </a:p>
          <a:p>
            <a:pPr lvl="1"/>
            <a:r>
              <a:rPr lang="en-US" altLang="nl-BE" sz="2400" b="1" dirty="0"/>
              <a:t>More Tuple and document stores Issues</a:t>
            </a:r>
          </a:p>
          <a:p>
            <a:pPr lvl="1"/>
            <a:r>
              <a:rPr lang="en-US" altLang="nl-BE" sz="2400" b="1" dirty="0"/>
              <a:t>Column-oriented Databases</a:t>
            </a:r>
          </a:p>
          <a:p>
            <a:pPr lvl="1"/>
            <a:r>
              <a:rPr lang="en-US" altLang="nl-BE" sz="2400" b="1" dirty="0"/>
              <a:t>Evaluating NOSQL Databases</a:t>
            </a:r>
          </a:p>
          <a:p>
            <a:pPr lvl="1"/>
            <a:r>
              <a:rPr lang="en-HK" sz="2400" dirty="0">
                <a:hlinkClick r:id="rId3"/>
              </a:rPr>
              <a:t>Further Demo: https://www.youtube.com/watch?v=b84kll5BBw8&amp;t=895s</a:t>
            </a:r>
            <a:endParaRPr lang="en-US" altLang="nl-BE" sz="2400" b="1" dirty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763E8-B46E-4ED4-8A3A-0D1DB9E4FD2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Appendix</a:t>
            </a:r>
            <a:br>
              <a:rPr lang="en-US" altLang="nl-BE" dirty="0">
                <a:solidFill>
                  <a:srgbClr val="C00000"/>
                </a:solidFill>
              </a:rPr>
            </a:b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Key–Value Stores Example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 Example</a:t>
            </a:r>
            <a:endParaRPr lang="nl-BE" altLang="nl-BE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Example: </a:t>
            </a:r>
            <a:r>
              <a:rPr lang="en-US" altLang="nl-BE" dirty="0" err="1">
                <a:solidFill>
                  <a:srgbClr val="FF0000"/>
                </a:solidFill>
              </a:rPr>
              <a:t>Memcached</a:t>
            </a:r>
            <a:endParaRPr lang="en-US" altLang="nl-BE" dirty="0">
              <a:solidFill>
                <a:srgbClr val="FF0000"/>
              </a:solidFill>
            </a:endParaRPr>
          </a:p>
          <a:p>
            <a:pPr lvl="1"/>
            <a:r>
              <a:rPr lang="en-US" altLang="nl-BE" dirty="0"/>
              <a:t>Implements a distributed memory-driven hash table (i.e., a key</a:t>
            </a:r>
            <a:r>
              <a:rPr lang="en-US" dirty="0"/>
              <a:t>–</a:t>
            </a:r>
            <a:r>
              <a:rPr lang="en-US" altLang="nl-BE" dirty="0"/>
              <a:t>value store), which is put in front of a traditional database to speed up queries by caching recently accessed objects in RAM</a:t>
            </a:r>
          </a:p>
          <a:p>
            <a:pPr lvl="1"/>
            <a:r>
              <a:rPr lang="en-US" altLang="nl-BE" dirty="0"/>
              <a:t>Caching solution only (not persistent object stores)</a:t>
            </a:r>
            <a:endParaRPr lang="nl-BE" altLang="nl-BE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0531D-4239-4E07-BD16-3C012F371A5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 Example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663700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java.util.ArrayList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java.util.List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net.spy.memcached.AddrUtil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b="1" dirty="0">
                <a:latin typeface="Consolas" panose="020B0609020204030204" pitchFamily="49" charset="0"/>
              </a:rPr>
              <a:t>import</a:t>
            </a:r>
            <a:r>
              <a:rPr lang="fr-BE" sz="1400" dirty="0">
                <a:latin typeface="Consolas" panose="020B0609020204030204" pitchFamily="49" charset="0"/>
              </a:rPr>
              <a:t> </a:t>
            </a:r>
            <a:r>
              <a:rPr lang="fr-BE" sz="1400" dirty="0" err="1">
                <a:latin typeface="Consolas" panose="020B0609020204030204" pitchFamily="49" charset="0"/>
              </a:rPr>
              <a:t>net.spy.memcached.MemcachedClient</a:t>
            </a:r>
            <a:r>
              <a:rPr lang="fr-BE" sz="1400" dirty="0">
                <a:latin typeface="Consolas" panose="020B0609020204030204" pitchFamily="49" charset="0"/>
              </a:rPr>
              <a:t>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400" dirty="0">
                <a:latin typeface="Consolas" panose="020B0609020204030204" pitchFamily="49" charset="0"/>
              </a:rPr>
              <a:t> 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MemCachedExample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throws</a:t>
            </a:r>
            <a:r>
              <a:rPr lang="en-US" sz="1400" dirty="0">
                <a:latin typeface="Consolas" panose="020B0609020204030204" pitchFamily="49" charset="0"/>
              </a:rPr>
              <a:t> Exception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List&lt;String&gt; </a:t>
            </a:r>
            <a:r>
              <a:rPr lang="en-US" sz="1400" dirty="0" err="1">
                <a:latin typeface="Consolas" panose="020B0609020204030204" pitchFamily="49" charset="0"/>
              </a:rPr>
              <a:t>serverList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</a:rPr>
              <a:t>&lt;String&gt;()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{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.add</a:t>
            </a:r>
            <a:r>
              <a:rPr lang="en-US" sz="1400" dirty="0">
                <a:latin typeface="Consolas" panose="020B0609020204030204" pitchFamily="49" charset="0"/>
              </a:rPr>
              <a:t>("memcachedserver1.servers:11211");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.add</a:t>
            </a:r>
            <a:r>
              <a:rPr lang="en-US" sz="1400" dirty="0">
                <a:latin typeface="Consolas" panose="020B0609020204030204" pitchFamily="49" charset="0"/>
              </a:rPr>
              <a:t>("memcachedserver2.servers:11211");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.add</a:t>
            </a:r>
            <a:r>
              <a:rPr lang="en-US" sz="1400" dirty="0">
                <a:latin typeface="Consolas" panose="020B0609020204030204" pitchFamily="49" charset="0"/>
              </a:rPr>
              <a:t>("memcachedserver3.servers:11211");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}</a:t>
            </a:r>
            <a:endParaRPr 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};</a:t>
            </a:r>
            <a:endParaRPr lang="nl-BE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sz="24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D74D4-602B-4374-8E57-C200449DCBD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900" y="1536700"/>
            <a:ext cx="8636000" cy="391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 Example</a:t>
            </a:r>
            <a:endParaRPr lang="nl-BE" altLang="nl-BE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73100" y="1387475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</a:t>
            </a:r>
            <a:r>
              <a:rPr lang="en-US" altLang="nl-BE" sz="1400" dirty="0">
                <a:latin typeface="Consolas" panose="020B0609020204030204" pitchFamily="49" charset="0"/>
              </a:rPr>
              <a:t> = </a:t>
            </a:r>
            <a:r>
              <a:rPr lang="en-US" altLang="nl-BE" sz="1400" b="1" dirty="0">
                <a:latin typeface="Consolas" panose="020B0609020204030204" pitchFamily="49" charset="0"/>
              </a:rPr>
              <a:t>new</a:t>
            </a: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br>
              <a:rPr lang="en-US" altLang="nl-BE" sz="1400" dirty="0">
                <a:latin typeface="Consolas" panose="020B0609020204030204" pitchFamily="49" charset="0"/>
              </a:rPr>
            </a:b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AddrUtil.</a:t>
            </a:r>
            <a:r>
              <a:rPr lang="en-US" altLang="nl-BE" sz="1400" i="1" dirty="0" err="1">
                <a:latin typeface="Consolas" panose="020B0609020204030204" pitchFamily="49" charset="0"/>
              </a:rPr>
              <a:t>getAddresses</a:t>
            </a:r>
            <a:r>
              <a:rPr lang="en-US" altLang="nl-BE" sz="1400" dirty="0">
                <a:latin typeface="Consolas" panose="020B0609020204030204" pitchFamily="49" charset="0"/>
              </a:rPr>
              <a:t>(</a:t>
            </a:r>
            <a:r>
              <a:rPr lang="en-US" altLang="nl-BE" sz="1400" dirty="0" err="1">
                <a:latin typeface="Consolas" panose="020B0609020204030204" pitchFamily="49" charset="0"/>
              </a:rPr>
              <a:t>serverList</a:t>
            </a:r>
            <a:r>
              <a:rPr lang="en-US" altLang="nl-BE" sz="1400" dirty="0">
                <a:latin typeface="Consolas" panose="020B0609020204030204" pitchFamily="49" charset="0"/>
              </a:rPr>
              <a:t>));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ADD adds an entry and does nothing if the key already exists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Think of it as an INSERT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The second parameter (0) indicates the expiration - 0 means no expiry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memcachedClient.add</a:t>
            </a:r>
            <a:r>
              <a:rPr lang="en-US" altLang="nl-BE" sz="1400" dirty="0">
                <a:latin typeface="Consolas" panose="020B0609020204030204" pitchFamily="49" charset="0"/>
              </a:rPr>
              <a:t>("marc", 0, 34);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memcachedClient.add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", 0, 32);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memcachedClient.add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bart</a:t>
            </a:r>
            <a:r>
              <a:rPr lang="en-US" altLang="nl-BE" sz="1400" dirty="0">
                <a:latin typeface="Consolas" panose="020B0609020204030204" pitchFamily="49" charset="0"/>
              </a:rPr>
              <a:t>", 0, 66);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memcachedClient.add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jeanne</a:t>
            </a:r>
            <a:r>
              <a:rPr lang="en-US" altLang="nl-BE" sz="1400" dirty="0">
                <a:latin typeface="Consolas" panose="020B0609020204030204" pitchFamily="49" charset="0"/>
              </a:rPr>
              <a:t>", 0, 19);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SET sets an entry regardless of whether it exists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Think of it as an UPDATE-OR-INSERT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memcachedClient.add</a:t>
            </a:r>
            <a:r>
              <a:rPr lang="en-US" altLang="nl-BE" sz="1400" dirty="0">
                <a:latin typeface="Consolas" panose="020B0609020204030204" pitchFamily="49" charset="0"/>
              </a:rPr>
              <a:t>("marc", 0, 1111); // &lt;- ADD will have no effect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memcachedClient.set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jeanne</a:t>
            </a:r>
            <a:r>
              <a:rPr lang="en-US" altLang="nl-BE" sz="1400" dirty="0">
                <a:latin typeface="Consolas" panose="020B0609020204030204" pitchFamily="49" charset="0"/>
              </a:rPr>
              <a:t>", 0, 12); // &lt;- But SET will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8E926-24C2-484D-8B16-AA14EB3A99C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900" y="1358900"/>
            <a:ext cx="8636000" cy="481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Key</a:t>
            </a:r>
            <a:r>
              <a:rPr lang="en-US" dirty="0"/>
              <a:t>–</a:t>
            </a:r>
            <a:r>
              <a:rPr lang="en-US" altLang="nl-BE" dirty="0"/>
              <a:t>Value Stores Example</a:t>
            </a:r>
            <a:endParaRPr lang="nl-BE" altLang="nl-BE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14375" y="1125538"/>
            <a:ext cx="8772525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800" dirty="0">
                <a:latin typeface="Consolas" panose="020B0609020204030204" pitchFamily="49" charset="0"/>
              </a:rPr>
              <a:t> </a:t>
            </a:r>
            <a:r>
              <a:rPr lang="en-US" altLang="nl-BE" sz="1400" dirty="0">
                <a:latin typeface="Consolas" panose="020B0609020204030204" pitchFamily="49" charset="0"/>
              </a:rPr>
              <a:t>// REPLACE replaces an entry and does nothing if the key does not exist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Think of it as an UPDATE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memcachedClient.replace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not_existing_name</a:t>
            </a:r>
            <a:r>
              <a:rPr lang="en-US" altLang="nl-BE" sz="1400" dirty="0">
                <a:latin typeface="Consolas" panose="020B0609020204030204" pitchFamily="49" charset="0"/>
              </a:rPr>
              <a:t>", 0, 12); // &lt;- Will have no effect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memcachedClient.replace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jeanne</a:t>
            </a:r>
            <a:r>
              <a:rPr lang="en-US" altLang="nl-BE" sz="1400" dirty="0">
                <a:latin typeface="Consolas" panose="020B0609020204030204" pitchFamily="49" charset="0"/>
              </a:rPr>
              <a:t>", 0, 10);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DELETE deletes an entry, similar to an SQL DELETE statement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memcachedClient.delete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// GET retrieves an entry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Integer </a:t>
            </a:r>
            <a:r>
              <a:rPr lang="en-US" altLang="nl-BE" sz="1400" dirty="0" err="1">
                <a:latin typeface="Consolas" panose="020B0609020204030204" pitchFamily="49" charset="0"/>
              </a:rPr>
              <a:t>age_of_marc</a:t>
            </a:r>
            <a:r>
              <a:rPr lang="en-US" altLang="nl-BE" sz="1400" dirty="0">
                <a:latin typeface="Consolas" panose="020B0609020204030204" pitchFamily="49" charset="0"/>
              </a:rPr>
              <a:t> = (Integer)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memcachedClient.get</a:t>
            </a:r>
            <a:r>
              <a:rPr lang="en-US" altLang="nl-BE" sz="1400" dirty="0">
                <a:latin typeface="Consolas" panose="020B0609020204030204" pitchFamily="49" charset="0"/>
              </a:rPr>
              <a:t>("marc");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Integer </a:t>
            </a:r>
            <a:r>
              <a:rPr lang="en-US" altLang="nl-BE" sz="1400" dirty="0" err="1">
                <a:latin typeface="Consolas" panose="020B0609020204030204" pitchFamily="49" charset="0"/>
              </a:rPr>
              <a:t>age_of_short_lived</a:t>
            </a:r>
            <a:r>
              <a:rPr lang="en-US" altLang="nl-BE" sz="1400" dirty="0">
                <a:latin typeface="Consolas" panose="020B0609020204030204" pitchFamily="49" charset="0"/>
              </a:rPr>
              <a:t> = (Integer)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memcachedClient.get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short_lived_name</a:t>
            </a:r>
            <a:r>
              <a:rPr lang="en-US" altLang="nl-BE" sz="1400" dirty="0">
                <a:latin typeface="Consolas" panose="020B0609020204030204" pitchFamily="49" charset="0"/>
              </a:rPr>
              <a:t>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Integer </a:t>
            </a:r>
            <a:r>
              <a:rPr lang="en-US" altLang="nl-BE" sz="1400" dirty="0" err="1">
                <a:latin typeface="Consolas" panose="020B0609020204030204" pitchFamily="49" charset="0"/>
              </a:rPr>
              <a:t>age_of_not_existing</a:t>
            </a:r>
            <a:r>
              <a:rPr lang="en-US" altLang="nl-BE" sz="1400" dirty="0">
                <a:latin typeface="Consolas" panose="020B0609020204030204" pitchFamily="49" charset="0"/>
              </a:rPr>
              <a:t> = (Integer)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memcachedClient.get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not_existing_name</a:t>
            </a:r>
            <a:r>
              <a:rPr lang="en-US" altLang="nl-BE" sz="1400" dirty="0">
                <a:latin typeface="Consolas" panose="020B0609020204030204" pitchFamily="49" charset="0"/>
              </a:rPr>
              <a:t>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Integer </a:t>
            </a:r>
            <a:r>
              <a:rPr lang="en-US" altLang="nl-BE" sz="1400" dirty="0" err="1">
                <a:latin typeface="Consolas" panose="020B0609020204030204" pitchFamily="49" charset="0"/>
              </a:rPr>
              <a:t>age_of_seppe</a:t>
            </a:r>
            <a:r>
              <a:rPr lang="en-US" altLang="nl-BE" sz="1400" dirty="0">
                <a:latin typeface="Consolas" panose="020B0609020204030204" pitchFamily="49" charset="0"/>
              </a:rPr>
              <a:t> = (Integer)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memcachedClient.get</a:t>
            </a:r>
            <a:r>
              <a:rPr lang="en-US" altLang="nl-BE" sz="1400" dirty="0">
                <a:latin typeface="Consolas" panose="020B0609020204030204" pitchFamily="49" charset="0"/>
              </a:rPr>
              <a:t>("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");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("Age of Marc: " + </a:t>
            </a:r>
            <a:r>
              <a:rPr lang="en-US" altLang="nl-BE" sz="1400" dirty="0" err="1">
                <a:latin typeface="Consolas" panose="020B0609020204030204" pitchFamily="49" charset="0"/>
              </a:rPr>
              <a:t>age_of_marc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("Age of </a:t>
            </a:r>
            <a:r>
              <a:rPr lang="en-US" altLang="nl-BE" sz="1400" dirty="0" err="1">
                <a:latin typeface="Consolas" panose="020B0609020204030204" pitchFamily="49" charset="0"/>
              </a:rPr>
              <a:t>Seppe</a:t>
            </a:r>
            <a:r>
              <a:rPr lang="en-US" altLang="nl-BE" sz="1400" dirty="0">
                <a:latin typeface="Consolas" panose="020B0609020204030204" pitchFamily="49" charset="0"/>
              </a:rPr>
              <a:t> (deleted): " + </a:t>
            </a:r>
            <a:r>
              <a:rPr lang="en-US" altLang="nl-BE" sz="1400" dirty="0" err="1">
                <a:latin typeface="Consolas" panose="020B0609020204030204" pitchFamily="49" charset="0"/>
              </a:rPr>
              <a:t>age_of_seppe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("Age of not existing name: " + </a:t>
            </a:r>
            <a:r>
              <a:rPr lang="en-US" altLang="nl-BE" sz="1400" dirty="0" err="1">
                <a:latin typeface="Consolas" panose="020B0609020204030204" pitchFamily="49" charset="0"/>
              </a:rPr>
              <a:t>age_of_not_existing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System.</a:t>
            </a:r>
            <a:r>
              <a:rPr lang="en-US" altLang="nl-BE" sz="1400" b="1" i="1" dirty="0" err="1">
                <a:latin typeface="Consolas" panose="020B0609020204030204" pitchFamily="49" charset="0"/>
              </a:rPr>
              <a:t>out</a:t>
            </a:r>
            <a:r>
              <a:rPr lang="en-US" altLang="nl-BE" sz="1400" dirty="0" err="1">
                <a:latin typeface="Consolas" panose="020B0609020204030204" pitchFamily="49" charset="0"/>
              </a:rPr>
              <a:t>.println</a:t>
            </a:r>
            <a:r>
              <a:rPr lang="en-US" altLang="nl-BE" sz="1400" dirty="0">
                <a:latin typeface="Consolas" panose="020B0609020204030204" pitchFamily="49" charset="0"/>
              </a:rPr>
              <a:t>("Age of short lived name (expired): " + </a:t>
            </a:r>
            <a:r>
              <a:rPr lang="en-US" altLang="nl-BE" sz="1400" dirty="0" err="1">
                <a:latin typeface="Consolas" panose="020B0609020204030204" pitchFamily="49" charset="0"/>
              </a:rPr>
              <a:t>age_of_short_lived</a:t>
            </a:r>
            <a:r>
              <a:rPr lang="en-US" altLang="nl-BE" sz="1400" dirty="0">
                <a:latin typeface="Consolas" panose="020B0609020204030204" pitchFamily="49" charset="0"/>
              </a:rPr>
              <a:t>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 </a:t>
            </a:r>
            <a:r>
              <a:rPr lang="en-US" altLang="nl-BE" sz="1400" dirty="0" err="1">
                <a:latin typeface="Consolas" panose="020B0609020204030204" pitchFamily="49" charset="0"/>
              </a:rPr>
              <a:t>memcachedClient.shutdown</a:t>
            </a:r>
            <a:r>
              <a:rPr lang="en-US" altLang="nl-BE" sz="1400" dirty="0">
                <a:latin typeface="Consolas" panose="020B0609020204030204" pitchFamily="49" charset="0"/>
              </a:rPr>
              <a:t>();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  }</a:t>
            </a:r>
            <a:endParaRPr lang="nl-BE" altLang="nl-BE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dirty="0">
                <a:latin typeface="Consolas" panose="020B0609020204030204" pitchFamily="49" charset="0"/>
              </a:rPr>
              <a:t>}</a:t>
            </a:r>
            <a:endParaRPr lang="nl-BE" altLang="nl-BE" sz="1400" dirty="0">
              <a:latin typeface="Consolas" panose="020B0609020204030204" pitchFamily="49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57956-A521-4751-A93D-A8EBD63463B5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" y="1231900"/>
            <a:ext cx="8801100" cy="538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Graph-Based Databases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Graph-Based Databases</a:t>
            </a:r>
            <a:endParaRPr lang="nl-BE" altLang="nl-BE" dirty="0"/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1712913"/>
          </a:xfrm>
        </p:spPr>
        <p:txBody>
          <a:bodyPr/>
          <a:lstStyle/>
          <a:p>
            <a:r>
              <a:rPr lang="en-US" altLang="nl-BE" b="1" dirty="0"/>
              <a:t>Graph databases</a:t>
            </a:r>
            <a:r>
              <a:rPr lang="en-US" altLang="nl-BE" dirty="0"/>
              <a:t> apply graph theory to the storage of information of records</a:t>
            </a:r>
          </a:p>
          <a:p>
            <a:r>
              <a:rPr lang="en-US" altLang="nl-BE" dirty="0"/>
              <a:t>Graphs consist of </a:t>
            </a:r>
            <a:r>
              <a:rPr lang="en-US" altLang="nl-BE" b="1" dirty="0"/>
              <a:t>nodes</a:t>
            </a:r>
            <a:r>
              <a:rPr lang="en-US" altLang="nl-BE" dirty="0"/>
              <a:t> and </a:t>
            </a:r>
            <a:r>
              <a:rPr lang="en-US" altLang="nl-BE" b="1" dirty="0"/>
              <a:t>edges</a:t>
            </a:r>
            <a:r>
              <a:rPr lang="en-US" altLang="nl-BE" dirty="0"/>
              <a:t> </a:t>
            </a:r>
            <a:endParaRPr lang="nl-BE" altLang="nl-BE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E3AE10-8D29-4491-B017-1C861758C2D7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30600"/>
            <a:ext cx="2921000" cy="247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4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Graph-Based Databases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8" y="1531938"/>
            <a:ext cx="9002712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One-to-one, one-to-many, and many-to-many structures can easily be modeled in a graph</a:t>
            </a:r>
          </a:p>
          <a:p>
            <a:pPr>
              <a:defRPr/>
            </a:pPr>
            <a:r>
              <a:rPr lang="en-US" sz="2800" dirty="0"/>
              <a:t>Consider the N–M relationship between books and authors</a:t>
            </a:r>
          </a:p>
          <a:p>
            <a:pPr>
              <a:defRPr/>
            </a:pPr>
            <a:r>
              <a:rPr lang="en-US" sz="2800" dirty="0"/>
              <a:t>RDBMS needs three tables: Book, Author and </a:t>
            </a:r>
            <a:r>
              <a:rPr lang="en-US" sz="2800" dirty="0" err="1"/>
              <a:t>Books_Authors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SQL query to return all book titles for books written by a particular author would look like this:</a:t>
            </a:r>
            <a:br>
              <a:rPr lang="en-US" sz="2800" dirty="0"/>
            </a:br>
            <a:endParaRPr lang="en-US" sz="2800" dirty="0"/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title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books, authors, </a:t>
            </a:r>
            <a:r>
              <a:rPr lang="en-US" sz="2000" dirty="0" err="1">
                <a:latin typeface="Consolas" panose="020B0609020204030204" pitchFamily="49" charset="0"/>
              </a:rPr>
              <a:t>books_authors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</a:rPr>
              <a:t> author.id = </a:t>
            </a:r>
            <a:r>
              <a:rPr lang="en-US" sz="2000" dirty="0" err="1">
                <a:latin typeface="Consolas" panose="020B0609020204030204" pitchFamily="49" charset="0"/>
              </a:rPr>
              <a:t>books_authors.author_id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nl-BE" sz="20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AND</a:t>
            </a:r>
            <a:r>
              <a:rPr lang="en-US" sz="2000" dirty="0">
                <a:latin typeface="Consolas" panose="020B0609020204030204" pitchFamily="49" charset="0"/>
              </a:rPr>
              <a:t> books.id = </a:t>
            </a:r>
            <a:r>
              <a:rPr lang="en-US" sz="2000" dirty="0" err="1">
                <a:latin typeface="Consolas" panose="020B0609020204030204" pitchFamily="49" charset="0"/>
              </a:rPr>
              <a:t>books_authors.book_id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author.name = "Bart Baesens"</a:t>
            </a:r>
            <a:endParaRPr lang="nl-BE" sz="20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349A0-4F9A-4259-AD46-1FB0194652F0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100" y="4127500"/>
            <a:ext cx="7988300" cy="207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>
                <a:solidFill>
                  <a:srgbClr val="C00000"/>
                </a:solidFill>
              </a:rPr>
              <a:t>NOSQL Databases: Key Value Stores</a:t>
            </a:r>
            <a:endParaRPr lang="en-US" alt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Graph-Based Databases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527175"/>
            <a:ext cx="891540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In a graph database (using </a:t>
            </a:r>
            <a:r>
              <a:rPr lang="en-US" sz="2800" b="1" dirty="0"/>
              <a:t>Cypher query language</a:t>
            </a:r>
            <a:r>
              <a:rPr lang="en-US" sz="2800" dirty="0"/>
              <a:t> from Neo4j)</a:t>
            </a:r>
          </a:p>
          <a:p>
            <a:pPr marL="354013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nsolas" panose="020B0609020204030204" pitchFamily="49" charset="0"/>
              </a:rPr>
              <a:t>MATCH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b:Book</a:t>
            </a:r>
            <a:r>
              <a:rPr lang="en-US" sz="2400" dirty="0">
                <a:latin typeface="Consolas" panose="020B0609020204030204" pitchFamily="49" charset="0"/>
              </a:rPr>
              <a:t>)&lt;-[:WRITTEN_BY]-(</a:t>
            </a:r>
            <a:r>
              <a:rPr lang="en-US" sz="2400" dirty="0" err="1">
                <a:latin typeface="Consolas" panose="020B0609020204030204" pitchFamily="49" charset="0"/>
              </a:rPr>
              <a:t>a:Author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nl-BE" sz="2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 a.name = "Bart Baesens"</a:t>
            </a:r>
            <a:endParaRPr lang="nl-BE" sz="24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b.title</a:t>
            </a:r>
            <a:endParaRPr lang="nl-BE" sz="2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AC7AD6-20AF-4BCC-B66E-0418D62AC7F8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23" y="2884488"/>
            <a:ext cx="417267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Graph-Based Databases</a:t>
            </a:r>
            <a:endParaRPr lang="nl-BE" altLang="nl-BE" dirty="0"/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>
          <a:xfrm>
            <a:off x="495300" y="1531938"/>
            <a:ext cx="8915400" cy="4525962"/>
          </a:xfrm>
        </p:spPr>
        <p:txBody>
          <a:bodyPr/>
          <a:lstStyle/>
          <a:p>
            <a:r>
              <a:rPr lang="en-US" altLang="nl-BE" sz="2800" dirty="0"/>
              <a:t>A graph database is a hyper-relational database, in which JOIN tables are replaced by more interesting and semantically meaningful relationships that can be navigated and/or queried using graph traversal based on graph pattern matching. </a:t>
            </a:r>
          </a:p>
          <a:p>
            <a:r>
              <a:rPr lang="en-US" altLang="nl-BE" sz="2800" dirty="0"/>
              <a:t>Applications</a:t>
            </a:r>
          </a:p>
          <a:p>
            <a:pPr lvl="1"/>
            <a:r>
              <a:rPr lang="en-US" altLang="nl-BE" sz="2400" dirty="0"/>
              <a:t>Location-based services</a:t>
            </a:r>
          </a:p>
          <a:p>
            <a:pPr lvl="1"/>
            <a:r>
              <a:rPr lang="en-US" altLang="nl-BE" sz="2400" dirty="0"/>
              <a:t>Recommender systems </a:t>
            </a:r>
          </a:p>
          <a:p>
            <a:pPr lvl="1"/>
            <a:r>
              <a:rPr lang="en-US" altLang="nl-BE" sz="2400" dirty="0"/>
              <a:t>Social media (e.g., Twitter and </a:t>
            </a:r>
            <a:r>
              <a:rPr lang="en-US" altLang="nl-BE" sz="2400" dirty="0" err="1"/>
              <a:t>FlockDB</a:t>
            </a:r>
            <a:r>
              <a:rPr lang="en-US" altLang="nl-BE" sz="2400" dirty="0"/>
              <a:t>)</a:t>
            </a:r>
          </a:p>
          <a:p>
            <a:pPr lvl="1"/>
            <a:r>
              <a:rPr lang="en-US" altLang="nl-BE" sz="2400" dirty="0"/>
              <a:t>Knowledge-based systems </a:t>
            </a:r>
            <a:endParaRPr lang="nl-BE" altLang="nl-BE" sz="2400" dirty="0"/>
          </a:p>
          <a:p>
            <a:endParaRPr lang="en-US" altLang="nl-BE" sz="2800" dirty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6ED03-B224-4F3F-8FD6-73737E28B26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More NoSQL DB Categories</a:t>
            </a:r>
            <a:endParaRPr lang="nl-BE" altLang="nl-BE" dirty="0"/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XML databases</a:t>
            </a:r>
          </a:p>
          <a:p>
            <a:r>
              <a:rPr lang="en-US" altLang="nl-BE" dirty="0"/>
              <a:t>OO databases</a:t>
            </a:r>
          </a:p>
          <a:p>
            <a:r>
              <a:rPr lang="en-US" altLang="nl-BE" dirty="0"/>
              <a:t>Database systems to deal with time series and streaming events</a:t>
            </a:r>
          </a:p>
          <a:p>
            <a:r>
              <a:rPr lang="en-US" altLang="nl-BE" dirty="0"/>
              <a:t>Database systems to store and query geospatial data</a:t>
            </a:r>
          </a:p>
          <a:p>
            <a:r>
              <a:rPr lang="en-US" altLang="nl-BE" dirty="0"/>
              <a:t>Database systems such as </a:t>
            </a:r>
            <a:r>
              <a:rPr lang="en-US" altLang="nl-BE" dirty="0" err="1"/>
              <a:t>BayesDB</a:t>
            </a:r>
            <a:r>
              <a:rPr lang="en-US" altLang="nl-BE" dirty="0"/>
              <a:t> which let users query the probable implication of their data</a:t>
            </a:r>
            <a:endParaRPr lang="nl-BE" altLang="nl-BE" dirty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B5CEC-2955-4C4F-98FD-F2A6DD704FE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1722438"/>
            <a:ext cx="9144000" cy="27051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r>
              <a:rPr lang="en-US" altLang="nl-BE" dirty="0"/>
              <a:t>Acknowledgment</a:t>
            </a:r>
            <a:br>
              <a:rPr lang="en-US" altLang="nl-BE" dirty="0"/>
            </a:br>
            <a:r>
              <a:rPr lang="en-US" altLang="nl-BE" sz="2800" dirty="0"/>
              <a:t>This set of slides is mainly adopted from the course materials provided by the textbook: </a:t>
            </a:r>
            <a:br>
              <a:rPr lang="en-US" altLang="nl-BE" sz="2800" dirty="0"/>
            </a:br>
            <a:r>
              <a:rPr lang="en-US" altLang="nl-BE" sz="2800" dirty="0">
                <a:hlinkClick r:id="rId3"/>
              </a:rPr>
              <a:t>Principles of Database Management</a:t>
            </a:r>
            <a:br>
              <a:rPr lang="en-US" altLang="nl-BE" sz="2800" dirty="0"/>
            </a:br>
            <a:endParaRPr lang="en-US" altLang="nl-BE" sz="1600" dirty="0"/>
          </a:p>
        </p:txBody>
      </p:sp>
    </p:spTree>
    <p:extLst>
      <p:ext uri="{BB962C8B-B14F-4D97-AF65-F5344CB8AC3E}">
        <p14:creationId xmlns:p14="http://schemas.microsoft.com/office/powerpoint/2010/main" val="30887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Click="0" advTm="111000"/>
    </mc:Choice>
    <mc:Fallback xmlns="">
      <p:transition spd="slow" advClick="0" advTm="11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25242</TotalTime>
  <Words>7990</Words>
  <Application>Microsoft Office PowerPoint</Application>
  <PresentationFormat>A4 Paper (210x297 mm)</PresentationFormat>
  <Paragraphs>1253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Consolas</vt:lpstr>
      <vt:lpstr>Times New Roman</vt:lpstr>
      <vt:lpstr>Wingdings</vt:lpstr>
      <vt:lpstr>Office Theme</vt:lpstr>
      <vt:lpstr>  NoSQL Databases</vt:lpstr>
      <vt:lpstr>Introduction</vt:lpstr>
      <vt:lpstr>  The NoSQL Movement</vt:lpstr>
      <vt:lpstr>The NoSQL Movement</vt:lpstr>
      <vt:lpstr>The NoSQL Movement</vt:lpstr>
      <vt:lpstr>The NoSQL Movement</vt:lpstr>
      <vt:lpstr>The NoSQL Movement</vt:lpstr>
      <vt:lpstr>Introduction</vt:lpstr>
      <vt:lpstr>  NOSQL Databases: Key Value Stores</vt:lpstr>
      <vt:lpstr>NOSQL Databases</vt:lpstr>
      <vt:lpstr>Key–Value Stores</vt:lpstr>
      <vt:lpstr>Key–Value Stores</vt:lpstr>
      <vt:lpstr>Key–Value Stores</vt:lpstr>
      <vt:lpstr>Key–Value Stores</vt:lpstr>
      <vt:lpstr>NOSQL Databases</vt:lpstr>
      <vt:lpstr>  More Key-Value Stores Issues</vt:lpstr>
      <vt:lpstr>More Key–Value Stores Issues</vt:lpstr>
      <vt:lpstr>Request Coordination</vt:lpstr>
      <vt:lpstr>Consistent Hashing</vt:lpstr>
      <vt:lpstr>Consistent Hashing</vt:lpstr>
      <vt:lpstr>Consistent Hashing</vt:lpstr>
      <vt:lpstr>Consistent Hashing</vt:lpstr>
      <vt:lpstr>Consistent Hashing</vt:lpstr>
      <vt:lpstr>Consistent Hashing</vt:lpstr>
      <vt:lpstr>Consistent Hashing</vt:lpstr>
      <vt:lpstr>Replication and Redundancy</vt:lpstr>
      <vt:lpstr>Replication and Redundancy</vt:lpstr>
      <vt:lpstr>Replication and Redundancy</vt:lpstr>
      <vt:lpstr>Eventual Consistency</vt:lpstr>
      <vt:lpstr>Eventual Consistency</vt:lpstr>
      <vt:lpstr>Eventual Consistency</vt:lpstr>
      <vt:lpstr>Eventual Consistency</vt:lpstr>
      <vt:lpstr>Integrity Constraints and Querying</vt:lpstr>
      <vt:lpstr>NOSQL Databases</vt:lpstr>
      <vt:lpstr>  Tuple and Document Stores</vt:lpstr>
      <vt:lpstr>Tuple and Document Stores</vt:lpstr>
      <vt:lpstr>Tuple and Document Stores</vt:lpstr>
      <vt:lpstr>Tuple and Document Stores</vt:lpstr>
      <vt:lpstr>NOSQL Databases</vt:lpstr>
      <vt:lpstr>  More Tuple and Document Store Issues</vt:lpstr>
      <vt:lpstr>More Tuple and Document Store Issues</vt:lpstr>
      <vt:lpstr>Items with Keys</vt:lpstr>
      <vt:lpstr>Filters and Queries</vt:lpstr>
      <vt:lpstr>Filters and Queries</vt:lpstr>
      <vt:lpstr>Filters and Queries</vt:lpstr>
      <vt:lpstr>Filters and Queries</vt:lpstr>
      <vt:lpstr>Filters and Queries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Complex Queries and Aggregation with MapReduce</vt:lpstr>
      <vt:lpstr>SQL After All</vt:lpstr>
      <vt:lpstr>SQL After All</vt:lpstr>
      <vt:lpstr>NOSQL Databases</vt:lpstr>
      <vt:lpstr>  Column-Oriented Databases</vt:lpstr>
      <vt:lpstr>Column-Oriented Databases</vt:lpstr>
      <vt:lpstr>Column-Oriented Databases</vt:lpstr>
      <vt:lpstr>Column-Oriented Databases</vt:lpstr>
      <vt:lpstr>Column-Oriented Databases</vt:lpstr>
      <vt:lpstr>NOSQL Databases</vt:lpstr>
      <vt:lpstr>  Evaluating NOSQL DBMSs</vt:lpstr>
      <vt:lpstr>Evaluating NoSQL DBMSs</vt:lpstr>
      <vt:lpstr>Evaluating NoSQL DBMSs</vt:lpstr>
      <vt:lpstr>Conclusion</vt:lpstr>
      <vt:lpstr>  Appendix </vt:lpstr>
      <vt:lpstr>  Key–Value Stores Example</vt:lpstr>
      <vt:lpstr>Key–Value Stores Example</vt:lpstr>
      <vt:lpstr>Key–Value Stores Example</vt:lpstr>
      <vt:lpstr>Key–Value Stores Example</vt:lpstr>
      <vt:lpstr>Key–Value Stores Example</vt:lpstr>
      <vt:lpstr>  Graph-Based Databases</vt:lpstr>
      <vt:lpstr>Graph-Based Databases</vt:lpstr>
      <vt:lpstr>Graph-Based Databases</vt:lpstr>
      <vt:lpstr>Graph-Based Databases</vt:lpstr>
      <vt:lpstr>Graph-Based Databases</vt:lpstr>
      <vt:lpstr>More NoSQL DB Categories</vt:lpstr>
      <vt:lpstr> Acknowledgment This set of slides is mainly adopted from the course materials provided by the textbook:  Principles of Database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Emerging Trends, Challenges and Applications</dc:title>
  <dc:subject>OR48 - Data Mining Stream - Keynote</dc:subject>
  <dc:creator>C. Mues</dc:creator>
  <cp:lastModifiedBy>Wilfred Ng</cp:lastModifiedBy>
  <cp:revision>2507</cp:revision>
  <cp:lastPrinted>2015-08-19T09:29:19Z</cp:lastPrinted>
  <dcterms:created xsi:type="dcterms:W3CDTF">2004-11-17T11:45:10Z</dcterms:created>
  <dcterms:modified xsi:type="dcterms:W3CDTF">2020-05-10T09:12:08Z</dcterms:modified>
</cp:coreProperties>
</file>