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44" r:id="rId3"/>
    <p:sldId id="339" r:id="rId4"/>
    <p:sldId id="340" r:id="rId5"/>
    <p:sldId id="341" r:id="rId6"/>
    <p:sldId id="342" r:id="rId7"/>
    <p:sldId id="343" r:id="rId8"/>
    <p:sldId id="335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</p:sldIdLst>
  <p:sldSz cx="9144000" cy="6858000" type="screen4x3"/>
  <p:notesSz cx="67691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99"/>
    <a:srgbClr val="FF3300"/>
    <a:srgbClr val="66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436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14"/>
      </p:cViewPr>
      <p:guideLst>
        <p:guide orient="horz" pos="3120"/>
        <p:guide pos="21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4288" y="0"/>
            <a:ext cx="29067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06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4288" y="9372600"/>
            <a:ext cx="29067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F1493AB3-279E-4F3A-8D18-5B3F81B8C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9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05350"/>
            <a:ext cx="49657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61B0E587-B518-4044-905D-B13485EE60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6658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CSE, HKUST   Slide ‹#›</a:t>
            </a:r>
          </a:p>
        </p:txBody>
      </p:sp>
    </p:spTree>
    <p:extLst>
      <p:ext uri="{BB962C8B-B14F-4D97-AF65-F5344CB8AC3E}">
        <p14:creationId xmlns:p14="http://schemas.microsoft.com/office/powerpoint/2010/main" val="28710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CSE, HKUST   Slide ‹#›</a:t>
            </a:r>
          </a:p>
        </p:txBody>
      </p:sp>
    </p:spTree>
    <p:extLst>
      <p:ext uri="{BB962C8B-B14F-4D97-AF65-F5344CB8AC3E}">
        <p14:creationId xmlns:p14="http://schemas.microsoft.com/office/powerpoint/2010/main" val="72069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CSE, HKUST   Slide ‹#›</a:t>
            </a:r>
          </a:p>
        </p:txBody>
      </p:sp>
    </p:spTree>
    <p:extLst>
      <p:ext uri="{BB962C8B-B14F-4D97-AF65-F5344CB8AC3E}">
        <p14:creationId xmlns:p14="http://schemas.microsoft.com/office/powerpoint/2010/main" val="119168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CSE, HKUST   Slide ‹#›</a:t>
            </a:r>
          </a:p>
        </p:txBody>
      </p:sp>
    </p:spTree>
    <p:extLst>
      <p:ext uri="{BB962C8B-B14F-4D97-AF65-F5344CB8AC3E}">
        <p14:creationId xmlns:p14="http://schemas.microsoft.com/office/powerpoint/2010/main" val="53214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CSE, HKUST   Slide ‹#›</a:t>
            </a:r>
          </a:p>
        </p:txBody>
      </p:sp>
    </p:spTree>
    <p:extLst>
      <p:ext uri="{BB962C8B-B14F-4D97-AF65-F5344CB8AC3E}">
        <p14:creationId xmlns:p14="http://schemas.microsoft.com/office/powerpoint/2010/main" val="319369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CSE, HKUST   Slide ‹#›</a:t>
            </a:r>
          </a:p>
        </p:txBody>
      </p:sp>
    </p:spTree>
    <p:extLst>
      <p:ext uri="{BB962C8B-B14F-4D97-AF65-F5344CB8AC3E}">
        <p14:creationId xmlns:p14="http://schemas.microsoft.com/office/powerpoint/2010/main" val="234118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CSE, HKUST   Slide ‹#›</a:t>
            </a:r>
          </a:p>
        </p:txBody>
      </p:sp>
    </p:spTree>
    <p:extLst>
      <p:ext uri="{BB962C8B-B14F-4D97-AF65-F5344CB8AC3E}">
        <p14:creationId xmlns:p14="http://schemas.microsoft.com/office/powerpoint/2010/main" val="427839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CSE, HKUST   Slide ‹#›</a:t>
            </a:r>
          </a:p>
        </p:txBody>
      </p:sp>
    </p:spTree>
    <p:extLst>
      <p:ext uri="{BB962C8B-B14F-4D97-AF65-F5344CB8AC3E}">
        <p14:creationId xmlns:p14="http://schemas.microsoft.com/office/powerpoint/2010/main" val="67861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CSE, HKUST   Slide ‹#›</a:t>
            </a:r>
          </a:p>
        </p:txBody>
      </p:sp>
    </p:spTree>
    <p:extLst>
      <p:ext uri="{BB962C8B-B14F-4D97-AF65-F5344CB8AC3E}">
        <p14:creationId xmlns:p14="http://schemas.microsoft.com/office/powerpoint/2010/main" val="283646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CSE, HKUST   Slide ‹#›</a:t>
            </a:r>
          </a:p>
        </p:txBody>
      </p:sp>
    </p:spTree>
    <p:extLst>
      <p:ext uri="{BB962C8B-B14F-4D97-AF65-F5344CB8AC3E}">
        <p14:creationId xmlns:p14="http://schemas.microsoft.com/office/powerpoint/2010/main" val="17240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CSE, HKUST   Slide ‹#›</a:t>
            </a:r>
          </a:p>
        </p:txBody>
      </p:sp>
    </p:spTree>
    <p:extLst>
      <p:ext uri="{BB962C8B-B14F-4D97-AF65-F5344CB8AC3E}">
        <p14:creationId xmlns:p14="http://schemas.microsoft.com/office/powerpoint/2010/main" val="130839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CSE, HKUST   Slide 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35003" dir="2928844" algn="ctr" rotWithShape="0">
              <a:schemeClr val="accent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3200"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2. Entity Relationship (ER) Model </a:t>
            </a:r>
          </a:p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 2</a:t>
            </a:r>
          </a:p>
          <a:p>
            <a:pPr algn="ctr">
              <a:spcBef>
                <a:spcPct val="20000"/>
              </a:spcBef>
            </a:pPr>
            <a:endParaRPr lang="en-US" altLang="zh-TW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4643907" y="5162415"/>
            <a:ext cx="1612337" cy="608984"/>
            <a:chOff x="3765854" y="4868827"/>
            <a:chExt cx="1612337" cy="608984"/>
          </a:xfrm>
        </p:grpSpPr>
        <p:cxnSp>
          <p:nvCxnSpPr>
            <p:cNvPr id="100" name="Curved Connector 99"/>
            <p:cNvCxnSpPr>
              <a:stCxn id="106" idx="0"/>
              <a:endCxn id="105" idx="4"/>
            </p:cNvCxnSpPr>
            <p:nvPr/>
          </p:nvCxnSpPr>
          <p:spPr bwMode="auto">
            <a:xfrm rot="16200000" flipV="1">
              <a:off x="4103760" y="5010982"/>
              <a:ext cx="334663" cy="59899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Curved Connector 100"/>
            <p:cNvCxnSpPr>
              <a:stCxn id="106" idx="0"/>
              <a:endCxn id="103" idx="4"/>
            </p:cNvCxnSpPr>
            <p:nvPr/>
          </p:nvCxnSpPr>
          <p:spPr bwMode="auto">
            <a:xfrm rot="16200000" flipV="1">
              <a:off x="4369685" y="5276906"/>
              <a:ext cx="334663" cy="67145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Curved Connector 101"/>
            <p:cNvCxnSpPr>
              <a:stCxn id="106" idx="0"/>
              <a:endCxn id="104" idx="4"/>
            </p:cNvCxnSpPr>
            <p:nvPr/>
          </p:nvCxnSpPr>
          <p:spPr bwMode="auto">
            <a:xfrm rot="5400000" flipH="1" flipV="1">
              <a:off x="4669898" y="5043838"/>
              <a:ext cx="334663" cy="533283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3" name="Oval 33"/>
            <p:cNvSpPr>
              <a:spLocks noChangeArrowheads="1"/>
            </p:cNvSpPr>
            <p:nvPr/>
          </p:nvSpPr>
          <p:spPr bwMode="auto">
            <a:xfrm>
              <a:off x="4274843" y="4868827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sp>
          <p:nvSpPr>
            <p:cNvPr id="104" name="Oval 35"/>
            <p:cNvSpPr>
              <a:spLocks noChangeArrowheads="1"/>
            </p:cNvSpPr>
            <p:nvPr/>
          </p:nvSpPr>
          <p:spPr bwMode="auto">
            <a:xfrm>
              <a:off x="4829551" y="4868827"/>
              <a:ext cx="54864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office#</a:t>
              </a:r>
            </a:p>
          </p:txBody>
        </p:sp>
        <p:sp>
          <p:nvSpPr>
            <p:cNvPr id="105" name="Oval 38"/>
            <p:cNvSpPr>
              <a:spLocks noChangeArrowheads="1"/>
            </p:cNvSpPr>
            <p:nvPr/>
          </p:nvSpPr>
          <p:spPr bwMode="auto">
            <a:xfrm>
              <a:off x="3765854" y="4868827"/>
              <a:ext cx="41148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hkid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370078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</a:t>
            </a:r>
            <a:r>
              <a:rPr lang="en-US" sz="1800" dirty="0">
                <a:solidFill>
                  <a:srgbClr val="FF0000"/>
                </a:solidFill>
              </a:rPr>
              <a:t>student</a:t>
            </a:r>
            <a:r>
              <a:rPr lang="en-US" sz="1800" dirty="0">
                <a:solidFill>
                  <a:srgbClr val="000000"/>
                </a:solidFill>
              </a:rPr>
              <a:t> we store the student id and name.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</a:t>
            </a:r>
            <a:r>
              <a:rPr lang="en-US" sz="1800" dirty="0">
                <a:solidFill>
                  <a:srgbClr val="FF0000"/>
                </a:solidFill>
              </a:rPr>
              <a:t>course</a:t>
            </a:r>
            <a:r>
              <a:rPr lang="en-US" sz="1800" dirty="0">
                <a:solidFill>
                  <a:srgbClr val="000000"/>
                </a:solidFill>
              </a:rPr>
              <a:t> we store a unique course id, name and prerequisites.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</a:t>
            </a:r>
            <a:r>
              <a:rPr lang="en-US" sz="1800" dirty="0">
                <a:solidFill>
                  <a:srgbClr val="FF0000"/>
                </a:solidFill>
              </a:rPr>
              <a:t>offering</a:t>
            </a:r>
            <a:r>
              <a:rPr lang="en-US" sz="1800" dirty="0">
                <a:solidFill>
                  <a:srgbClr val="000000"/>
                </a:solidFill>
              </a:rPr>
              <a:t> of a course we store the section, semester and year.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For each staff assigned to a course offering's teaching team we store the hkid, name and office number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course offering that a student takes we store the grade.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Each course offering’s teaching team has one or more staff, who is either an </a:t>
            </a:r>
            <a:r>
              <a:rPr lang="en-US" sz="1800" dirty="0">
                <a:solidFill>
                  <a:srgbClr val="FF0000"/>
                </a:solidFill>
              </a:rPr>
              <a:t>instructor</a:t>
            </a:r>
            <a:r>
              <a:rPr lang="en-US" sz="1800" dirty="0">
                <a:solidFill>
                  <a:srgbClr val="000000"/>
                </a:solidFill>
              </a:rPr>
              <a:t> or a </a:t>
            </a:r>
            <a:r>
              <a:rPr lang="en-US" sz="1800" dirty="0">
                <a:solidFill>
                  <a:srgbClr val="FF0000"/>
                </a:solidFill>
              </a:rPr>
              <a:t>TA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instructor we store their academic title (i.e., professor, lecturer, etc.)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0030"/>
            <a:ext cx="8686800" cy="67627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ATTRIBUTES OF ENTITY TYPES</a:t>
            </a:r>
            <a:endParaRPr lang="en-US" sz="2800" dirty="0">
              <a:solidFill>
                <a:srgbClr val="B30019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2426" y="1546988"/>
            <a:ext cx="93663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course 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27224" y="1234337"/>
            <a:ext cx="57741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name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29271" y="1234337"/>
            <a:ext cx="100098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student id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80813" y="1546988"/>
            <a:ext cx="57741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name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70729" y="3669631"/>
            <a:ext cx="35921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title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47599" y="2446846"/>
            <a:ext cx="139852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office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21460" y="2446846"/>
            <a:ext cx="42345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hkid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68394" y="2446846"/>
            <a:ext cx="57741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name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33626" y="1857588"/>
            <a:ext cx="73138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section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84795" y="1857588"/>
            <a:ext cx="94925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semester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32595" y="1857588"/>
            <a:ext cx="44904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year</a:t>
            </a:r>
          </a:p>
        </p:txBody>
      </p:sp>
      <p:sp>
        <p:nvSpPr>
          <p:cNvPr id="60" name="Rectangle 43"/>
          <p:cNvSpPr>
            <a:spLocks noChangeArrowheads="1"/>
          </p:cNvSpPr>
          <p:nvPr/>
        </p:nvSpPr>
        <p:spPr bwMode="auto">
          <a:xfrm>
            <a:off x="3354912" y="5339598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Offering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785757" y="5162415"/>
            <a:ext cx="1319244" cy="608984"/>
            <a:chOff x="2268893" y="4868827"/>
            <a:chExt cx="1319244" cy="608984"/>
          </a:xfrm>
        </p:grpSpPr>
        <p:cxnSp>
          <p:nvCxnSpPr>
            <p:cNvPr id="87" name="Curved Connector 86"/>
            <p:cNvCxnSpPr>
              <a:stCxn id="90" idx="4"/>
              <a:endCxn id="91" idx="0"/>
            </p:cNvCxnSpPr>
            <p:nvPr/>
          </p:nvCxnSpPr>
          <p:spPr bwMode="auto">
            <a:xfrm rot="16200000" flipH="1">
              <a:off x="2627944" y="5172715"/>
              <a:ext cx="334663" cy="27552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Curved Connector 87"/>
            <p:cNvCxnSpPr>
              <a:stCxn id="91" idx="0"/>
              <a:endCxn id="89" idx="4"/>
            </p:cNvCxnSpPr>
            <p:nvPr/>
          </p:nvCxnSpPr>
          <p:spPr bwMode="auto">
            <a:xfrm rot="5400000" flipH="1" flipV="1">
              <a:off x="2978956" y="5097230"/>
              <a:ext cx="334663" cy="42649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9" name="Oval 33"/>
            <p:cNvSpPr>
              <a:spLocks noChangeArrowheads="1"/>
            </p:cNvSpPr>
            <p:nvPr/>
          </p:nvSpPr>
          <p:spPr bwMode="auto">
            <a:xfrm>
              <a:off x="3130937" y="4868827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sp>
          <p:nvSpPr>
            <p:cNvPr id="90" name="Oval 38"/>
            <p:cNvSpPr>
              <a:spLocks noChangeArrowheads="1"/>
            </p:cNvSpPr>
            <p:nvPr/>
          </p:nvSpPr>
          <p:spPr bwMode="auto">
            <a:xfrm>
              <a:off x="2268893" y="4868827"/>
              <a:ext cx="7772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course_id</a:t>
              </a:r>
            </a:p>
          </p:txBody>
        </p:sp>
      </p:grpSp>
      <p:sp>
        <p:nvSpPr>
          <p:cNvPr id="91" name="Rectangle 43"/>
          <p:cNvSpPr>
            <a:spLocks noChangeArrowheads="1"/>
          </p:cNvSpPr>
          <p:nvPr/>
        </p:nvSpPr>
        <p:spPr bwMode="auto">
          <a:xfrm>
            <a:off x="1855542" y="5771398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Course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263085" y="4717915"/>
            <a:ext cx="1374895" cy="621683"/>
            <a:chOff x="593201" y="4868827"/>
            <a:chExt cx="1374895" cy="621683"/>
          </a:xfrm>
        </p:grpSpPr>
        <p:cxnSp>
          <p:nvCxnSpPr>
            <p:cNvPr id="93" name="Curved Connector 92"/>
            <p:cNvCxnSpPr>
              <a:stCxn id="97" idx="0"/>
              <a:endCxn id="96" idx="4"/>
            </p:cNvCxnSpPr>
            <p:nvPr/>
          </p:nvCxnSpPr>
          <p:spPr bwMode="auto">
            <a:xfrm rot="16200000" flipV="1">
              <a:off x="968984" y="5178845"/>
              <a:ext cx="347363" cy="27596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urved Connector 93"/>
            <p:cNvCxnSpPr>
              <a:stCxn id="97" idx="0"/>
              <a:endCxn id="95" idx="4"/>
            </p:cNvCxnSpPr>
            <p:nvPr/>
          </p:nvCxnSpPr>
          <p:spPr bwMode="auto">
            <a:xfrm rot="5400000" flipH="1" flipV="1">
              <a:off x="1336391" y="5087405"/>
              <a:ext cx="347363" cy="458848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5" name="Oval 33"/>
            <p:cNvSpPr>
              <a:spLocks noChangeArrowheads="1"/>
            </p:cNvSpPr>
            <p:nvPr/>
          </p:nvSpPr>
          <p:spPr bwMode="auto">
            <a:xfrm>
              <a:off x="1510896" y="4868827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sp>
          <p:nvSpPr>
            <p:cNvPr id="96" name="Oval 38"/>
            <p:cNvSpPr>
              <a:spLocks noChangeArrowheads="1"/>
            </p:cNvSpPr>
            <p:nvPr/>
          </p:nvSpPr>
          <p:spPr bwMode="auto">
            <a:xfrm>
              <a:off x="593201" y="4868827"/>
              <a:ext cx="82296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student_id</a:t>
              </a:r>
            </a:p>
          </p:txBody>
        </p:sp>
      </p:grpSp>
      <p:sp>
        <p:nvSpPr>
          <p:cNvPr id="97" name="Rectangle 43"/>
          <p:cNvSpPr>
            <a:spLocks noChangeArrowheads="1"/>
          </p:cNvSpPr>
          <p:nvPr/>
        </p:nvSpPr>
        <p:spPr bwMode="auto">
          <a:xfrm>
            <a:off x="356172" y="5339598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Student</a:t>
            </a:r>
          </a:p>
        </p:txBody>
      </p:sp>
      <p:sp>
        <p:nvSpPr>
          <p:cNvPr id="98" name="Rectangle 43"/>
          <p:cNvSpPr>
            <a:spLocks noChangeArrowheads="1"/>
          </p:cNvSpPr>
          <p:nvPr/>
        </p:nvSpPr>
        <p:spPr bwMode="auto">
          <a:xfrm>
            <a:off x="7853144" y="5771398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TA</a:t>
            </a:r>
          </a:p>
        </p:txBody>
      </p:sp>
      <p:sp>
        <p:nvSpPr>
          <p:cNvPr id="106" name="Rectangle 43"/>
          <p:cNvSpPr>
            <a:spLocks noChangeArrowheads="1"/>
          </p:cNvSpPr>
          <p:nvPr/>
        </p:nvSpPr>
        <p:spPr bwMode="auto">
          <a:xfrm>
            <a:off x="4854281" y="5771398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0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Staff</a:t>
            </a:r>
          </a:p>
        </p:txBody>
      </p:sp>
      <p:sp>
        <p:nvSpPr>
          <p:cNvPr id="107" name="Rectangle 43"/>
          <p:cNvSpPr>
            <a:spLocks noChangeArrowheads="1"/>
          </p:cNvSpPr>
          <p:nvPr/>
        </p:nvSpPr>
        <p:spPr bwMode="auto">
          <a:xfrm>
            <a:off x="6353712" y="5339598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Instructor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363018" y="4717915"/>
            <a:ext cx="590769" cy="621682"/>
            <a:chOff x="5623560" y="4868827"/>
            <a:chExt cx="590769" cy="621682"/>
          </a:xfrm>
        </p:grpSpPr>
        <p:sp>
          <p:nvSpPr>
            <p:cNvPr id="109" name="Oval 33"/>
            <p:cNvSpPr>
              <a:spLocks noChangeArrowheads="1"/>
            </p:cNvSpPr>
            <p:nvPr/>
          </p:nvSpPr>
          <p:spPr bwMode="auto">
            <a:xfrm>
              <a:off x="5623560" y="4868827"/>
              <a:ext cx="36576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title</a:t>
              </a:r>
            </a:p>
          </p:txBody>
        </p:sp>
        <p:cxnSp>
          <p:nvCxnSpPr>
            <p:cNvPr id="110" name="Curved Connector 109"/>
            <p:cNvCxnSpPr>
              <a:stCxn id="109" idx="4"/>
              <a:endCxn id="107" idx="0"/>
            </p:cNvCxnSpPr>
            <p:nvPr/>
          </p:nvCxnSpPr>
          <p:spPr bwMode="auto">
            <a:xfrm rot="16200000" flipH="1">
              <a:off x="5836703" y="5112883"/>
              <a:ext cx="347363" cy="40788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3031007" y="4717915"/>
            <a:ext cx="1843477" cy="621684"/>
            <a:chOff x="6320843" y="3919837"/>
            <a:chExt cx="1843477" cy="621684"/>
          </a:xfrm>
        </p:grpSpPr>
        <p:cxnSp>
          <p:nvCxnSpPr>
            <p:cNvPr id="112" name="Curved Connector 111"/>
            <p:cNvCxnSpPr>
              <a:stCxn id="60" idx="0"/>
              <a:endCxn id="117" idx="4"/>
            </p:cNvCxnSpPr>
            <p:nvPr/>
          </p:nvCxnSpPr>
          <p:spPr bwMode="auto">
            <a:xfrm rot="16200000" flipV="1">
              <a:off x="6746312" y="4043009"/>
              <a:ext cx="347363" cy="64966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" name="Curved Connector 112"/>
            <p:cNvCxnSpPr>
              <a:stCxn id="60" idx="0"/>
              <a:endCxn id="115" idx="4"/>
            </p:cNvCxnSpPr>
            <p:nvPr/>
          </p:nvCxnSpPr>
          <p:spPr bwMode="auto">
            <a:xfrm rot="5400000" flipH="1" flipV="1">
              <a:off x="7103676" y="4335305"/>
              <a:ext cx="347363" cy="6506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" name="Curved Connector 113"/>
            <p:cNvCxnSpPr>
              <a:stCxn id="60" idx="0"/>
              <a:endCxn id="116" idx="4"/>
            </p:cNvCxnSpPr>
            <p:nvPr/>
          </p:nvCxnSpPr>
          <p:spPr bwMode="auto">
            <a:xfrm rot="5400000" flipH="1" flipV="1">
              <a:off x="7428020" y="4010961"/>
              <a:ext cx="347363" cy="71375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5" name="Oval 33"/>
            <p:cNvSpPr>
              <a:spLocks noChangeArrowheads="1"/>
            </p:cNvSpPr>
            <p:nvPr/>
          </p:nvSpPr>
          <p:spPr bwMode="auto">
            <a:xfrm>
              <a:off x="6944132" y="3919837"/>
              <a:ext cx="73152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semester</a:t>
              </a:r>
            </a:p>
          </p:txBody>
        </p:sp>
        <p:sp>
          <p:nvSpPr>
            <p:cNvPr id="116" name="Oval 35"/>
            <p:cNvSpPr>
              <a:spLocks noChangeArrowheads="1"/>
            </p:cNvSpPr>
            <p:nvPr/>
          </p:nvSpPr>
          <p:spPr bwMode="auto">
            <a:xfrm>
              <a:off x="7752840" y="3919837"/>
              <a:ext cx="41148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year</a:t>
              </a:r>
            </a:p>
          </p:txBody>
        </p:sp>
        <p:sp>
          <p:nvSpPr>
            <p:cNvPr id="117" name="Oval 38"/>
            <p:cNvSpPr>
              <a:spLocks noChangeArrowheads="1"/>
            </p:cNvSpPr>
            <p:nvPr/>
          </p:nvSpPr>
          <p:spPr bwMode="auto">
            <a:xfrm>
              <a:off x="6320843" y="3919837"/>
              <a:ext cx="5486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 Narrow" panose="020B0606020202030204" pitchFamily="34" charset="0"/>
                  <a:cs typeface="+mn-cs"/>
                </a:rPr>
                <a:t>section</a:t>
              </a:r>
            </a:p>
          </p:txBody>
        </p:sp>
      </p:grpSp>
      <p:sp>
        <p:nvSpPr>
          <p:cNvPr id="5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93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07219" y="3524129"/>
            <a:ext cx="6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685800" y="4965942"/>
            <a:ext cx="7772400" cy="147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generalization?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</a:t>
            </a:r>
            <a:r>
              <a:rPr lang="en-US" sz="1800" b="1" dirty="0">
                <a:solidFill>
                  <a:srgbClr val="0000FF"/>
                </a:solidFill>
              </a:rPr>
              <a:t>completeness constraint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</a:t>
            </a:r>
            <a:r>
              <a:rPr lang="en-US" sz="1800" b="1" dirty="0">
                <a:solidFill>
                  <a:srgbClr val="0000FF"/>
                </a:solidFill>
              </a:rPr>
              <a:t>disjointness constraint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34193" y="5306100"/>
            <a:ext cx="9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total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3855"/>
            <a:ext cx="7772400" cy="8382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GENERALIZATION</a:t>
            </a:r>
            <a:endParaRPr lang="en-US" sz="2800" dirty="0">
              <a:solidFill>
                <a:srgbClr val="B30019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1289"/>
            <a:ext cx="7772400" cy="70673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Each course offering’s teaching team has one or more staff, who is either an instructor or a TA (but not both).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58204" y="5646259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disjoint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V="1">
            <a:off x="4590956" y="3384400"/>
            <a:ext cx="0" cy="1573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AutoShape 12"/>
          <p:cNvCxnSpPr>
            <a:cxnSpLocks noChangeShapeType="1"/>
          </p:cNvCxnSpPr>
          <p:nvPr/>
        </p:nvCxnSpPr>
        <p:spPr bwMode="auto">
          <a:xfrm flipV="1">
            <a:off x="4553044" y="3385223"/>
            <a:ext cx="0" cy="157325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4770300" y="4965942"/>
            <a:ext cx="425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Staff </a:t>
            </a:r>
            <a:r>
              <a:rPr lang="en-US" sz="1800" dirty="0">
                <a:solidFill>
                  <a:srgbClr val="000090"/>
                </a:solidFill>
              </a:rPr>
              <a:t>superclass;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Instructor</a:t>
            </a:r>
            <a:r>
              <a:rPr lang="en-US" sz="1800" dirty="0">
                <a:solidFill>
                  <a:srgbClr val="000090"/>
                </a:solidFill>
                <a:latin typeface="+mn-lt"/>
                <a:cs typeface="Arial Narrow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TA</a:t>
            </a:r>
            <a:r>
              <a:rPr lang="en-US" sz="1800" dirty="0">
                <a:solidFill>
                  <a:srgbClr val="000090"/>
                </a:solidFill>
                <a:latin typeface="+mn-lt"/>
                <a:cs typeface="Arial Narrow"/>
              </a:rPr>
              <a:t> subclasses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302461" y="2339799"/>
            <a:ext cx="2539078" cy="2218305"/>
            <a:chOff x="3302461" y="2097047"/>
            <a:chExt cx="2539078" cy="221830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652819" y="3903872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Arial Narrow" panose="020B0606020202030204" pitchFamily="34" charset="0"/>
                  <a:cs typeface="+mn-cs"/>
                </a:rPr>
                <a:t>TA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02461" y="3903872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Arial Narrow" panose="020B0606020202030204" pitchFamily="34" charset="0"/>
                  <a:cs typeface="+mn-cs"/>
                </a:rPr>
                <a:t>Instructor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985804" y="2725666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Arial Narrow" panose="020B0606020202030204" pitchFamily="34" charset="0"/>
                  <a:cs typeface="+mn-cs"/>
                </a:rPr>
                <a:t>Staff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 rot="18300000">
              <a:off x="4823588" y="3449309"/>
              <a:ext cx="1847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cxnSp>
          <p:nvCxnSpPr>
            <p:cNvPr id="12" name="AutoShape 13"/>
            <p:cNvCxnSpPr>
              <a:cxnSpLocks noChangeShapeType="1"/>
              <a:stCxn id="14" idx="5"/>
              <a:endCxn id="5" idx="0"/>
            </p:cNvCxnSpPr>
            <p:nvPr/>
          </p:nvCxnSpPr>
          <p:spPr bwMode="auto">
            <a:xfrm>
              <a:off x="4678748" y="3435264"/>
              <a:ext cx="568431" cy="46860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4"/>
            <p:cNvCxnSpPr>
              <a:cxnSpLocks noChangeShapeType="1"/>
              <a:stCxn id="14" idx="1"/>
              <a:endCxn id="6" idx="0"/>
            </p:cNvCxnSpPr>
            <p:nvPr/>
          </p:nvCxnSpPr>
          <p:spPr bwMode="auto">
            <a:xfrm flipH="1">
              <a:off x="3896821" y="3435264"/>
              <a:ext cx="588114" cy="46860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urved Connector 20"/>
            <p:cNvCxnSpPr>
              <a:stCxn id="7" idx="0"/>
              <a:endCxn id="29" idx="4"/>
            </p:cNvCxnSpPr>
            <p:nvPr/>
          </p:nvCxnSpPr>
          <p:spPr bwMode="auto">
            <a:xfrm rot="16200000" flipV="1">
              <a:off x="4114261" y="2259762"/>
              <a:ext cx="354299" cy="57750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urved Connector 21"/>
            <p:cNvCxnSpPr>
              <a:stCxn id="7" idx="0"/>
              <a:endCxn id="26" idx="4"/>
            </p:cNvCxnSpPr>
            <p:nvPr/>
          </p:nvCxnSpPr>
          <p:spPr bwMode="auto">
            <a:xfrm rot="16200000" flipV="1">
              <a:off x="4380185" y="2525687"/>
              <a:ext cx="354299" cy="4566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Curved Connector 22"/>
            <p:cNvCxnSpPr>
              <a:stCxn id="7" idx="0"/>
              <a:endCxn id="28" idx="4"/>
            </p:cNvCxnSpPr>
            <p:nvPr/>
          </p:nvCxnSpPr>
          <p:spPr bwMode="auto">
            <a:xfrm rot="5400000" flipH="1" flipV="1">
              <a:off x="4680399" y="2271133"/>
              <a:ext cx="354299" cy="55476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4305904" y="2097047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860612" y="2097047"/>
              <a:ext cx="54864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office#</a:t>
              </a: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3796915" y="2097047"/>
              <a:ext cx="41148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hkid</a:t>
              </a: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3330015" y="3301032"/>
              <a:ext cx="36576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title</a:t>
              </a:r>
            </a:p>
          </p:txBody>
        </p:sp>
        <p:cxnSp>
          <p:nvCxnSpPr>
            <p:cNvPr id="34" name="Curved Connector 33"/>
            <p:cNvCxnSpPr>
              <a:stCxn id="33" idx="4"/>
              <a:endCxn id="6" idx="0"/>
            </p:cNvCxnSpPr>
            <p:nvPr/>
          </p:nvCxnSpPr>
          <p:spPr bwMode="auto">
            <a:xfrm rot="16200000" flipH="1">
              <a:off x="3540598" y="3547649"/>
              <a:ext cx="328520" cy="38392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4" name="三角形 13"/>
          <p:cNvSpPr/>
          <p:nvPr/>
        </p:nvSpPr>
        <p:spPr bwMode="auto">
          <a:xfrm flipV="1">
            <a:off x="4388028" y="3546853"/>
            <a:ext cx="387626" cy="262327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4221062" y="3809635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000090"/>
                </a:solidFill>
                <a:latin typeface="+mn-lt"/>
              </a:rPr>
              <a:t>disjoint</a:t>
            </a:r>
          </a:p>
        </p:txBody>
      </p:sp>
      <p:sp>
        <p:nvSpPr>
          <p:cNvPr id="3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623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0" grpId="0"/>
      <p:bldP spid="25" grpId="0"/>
      <p:bldP spid="24" grpId="0"/>
      <p:bldP spid="27" grpId="0"/>
      <p:bldP spid="14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4760070" y="3289117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757853" y="3332938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0070" y="2768134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757853" y="2829586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745030" y="3821518"/>
            <a:ext cx="7772400" cy="292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related?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</a:t>
            </a:r>
            <a:r>
              <a:rPr lang="en-US" sz="1800" b="1" dirty="0">
                <a:solidFill>
                  <a:srgbClr val="0000FF"/>
                </a:solidFill>
              </a:rPr>
              <a:t>cardinality constraints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</a:t>
            </a:r>
            <a:r>
              <a:rPr lang="en-US" sz="1800" b="1" dirty="0">
                <a:solidFill>
                  <a:srgbClr val="0000FF"/>
                </a:solidFill>
              </a:rPr>
              <a:t>participation constraints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Anything else?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RELATIONSHIP TYPES</a:t>
            </a:r>
            <a:endParaRPr lang="en-US" dirty="0">
              <a:solidFill>
                <a:srgbClr val="B30019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62340" y="415669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N to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83605" y="450463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partial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81203" y="4842048"/>
            <a:ext cx="257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Yes, add role names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57666" y="3788560"/>
            <a:ext cx="41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Course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related to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Course </a:t>
            </a:r>
            <a:r>
              <a:rPr lang="en-US" sz="1800" dirty="0">
                <a:solidFill>
                  <a:srgbClr val="000090"/>
                </a:solidFill>
                <a:latin typeface="+mn-lt"/>
                <a:cs typeface="Arial Narrow"/>
              </a:rPr>
              <a:t>(reflexive)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685800" y="1534708"/>
            <a:ext cx="7772400" cy="34986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course we store a unique course id, name and none or many prerequisites.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88934" y="3289117"/>
            <a:ext cx="6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60070" y="3289117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57853" y="3332938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67246" y="2367682"/>
            <a:ext cx="2986681" cy="1096890"/>
            <a:chOff x="2046060" y="1803982"/>
            <a:chExt cx="2986681" cy="1096890"/>
          </a:xfrm>
        </p:grpSpPr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2106264" y="2421288"/>
              <a:ext cx="1188720" cy="41148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Course</a:t>
              </a:r>
            </a:p>
          </p:txBody>
        </p:sp>
        <p:sp>
          <p:nvSpPr>
            <p:cNvPr id="84" name="AutoShape 39"/>
            <p:cNvSpPr>
              <a:spLocks noChangeArrowheads="1"/>
            </p:cNvSpPr>
            <p:nvPr/>
          </p:nvSpPr>
          <p:spPr bwMode="auto">
            <a:xfrm>
              <a:off x="3843703" y="2353184"/>
              <a:ext cx="1189038" cy="547688"/>
            </a:xfrm>
            <a:prstGeom prst="diamond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1400" dirty="0">
                  <a:latin typeface="+mn-lt"/>
                  <a:cs typeface="+mn-cs"/>
                </a:rPr>
                <a:t>Has_</a:t>
              </a:r>
            </a:p>
            <a:p>
              <a:pPr algn="ctr">
                <a:lnSpc>
                  <a:spcPct val="70000"/>
                </a:lnSpc>
                <a:defRPr/>
              </a:pPr>
              <a:r>
                <a:rPr lang="en-US" sz="1400" dirty="0">
                  <a:latin typeface="+mn-lt"/>
                  <a:cs typeface="+mn-cs"/>
                </a:rPr>
                <a:t>prerequisite</a:t>
              </a:r>
            </a:p>
          </p:txBody>
        </p:sp>
        <p:cxnSp>
          <p:nvCxnSpPr>
            <p:cNvPr id="87" name="Curved Connector 86"/>
            <p:cNvCxnSpPr>
              <a:stCxn id="90" idx="4"/>
              <a:endCxn id="83" idx="0"/>
            </p:cNvCxnSpPr>
            <p:nvPr/>
          </p:nvCxnSpPr>
          <p:spPr bwMode="auto">
            <a:xfrm rot="16200000" flipH="1">
              <a:off x="2396159" y="2116823"/>
              <a:ext cx="342986" cy="26594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Curved Connector 87"/>
            <p:cNvCxnSpPr>
              <a:stCxn id="83" idx="0"/>
              <a:endCxn id="89" idx="4"/>
            </p:cNvCxnSpPr>
            <p:nvPr/>
          </p:nvCxnSpPr>
          <p:spPr bwMode="auto">
            <a:xfrm rot="5400000" flipH="1" flipV="1">
              <a:off x="2747171" y="2031755"/>
              <a:ext cx="342986" cy="43608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9" name="Oval 33"/>
            <p:cNvSpPr>
              <a:spLocks noChangeArrowheads="1"/>
            </p:cNvSpPr>
            <p:nvPr/>
          </p:nvSpPr>
          <p:spPr bwMode="auto">
            <a:xfrm>
              <a:off x="2908104" y="1803982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90" name="Oval 38"/>
            <p:cNvSpPr>
              <a:spLocks noChangeArrowheads="1"/>
            </p:cNvSpPr>
            <p:nvPr/>
          </p:nvSpPr>
          <p:spPr bwMode="auto">
            <a:xfrm>
              <a:off x="2046060" y="1803982"/>
              <a:ext cx="7772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course_id</a:t>
              </a:r>
            </a:p>
          </p:txBody>
        </p:sp>
        <p:cxnSp>
          <p:nvCxnSpPr>
            <p:cNvPr id="97" name="Straight Connector 96"/>
            <p:cNvCxnSpPr/>
            <p:nvPr/>
          </p:nvCxnSpPr>
          <p:spPr bwMode="auto">
            <a:xfrm>
              <a:off x="3294983" y="2483640"/>
              <a:ext cx="86868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294983" y="2769186"/>
              <a:ext cx="86868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653170" y="2699298"/>
            <a:ext cx="988156" cy="936924"/>
            <a:chOff x="4420942" y="2135598"/>
            <a:chExt cx="988156" cy="936924"/>
          </a:xfrm>
        </p:grpSpPr>
        <p:sp>
          <p:nvSpPr>
            <p:cNvPr id="50" name="TextBox 49"/>
            <p:cNvSpPr txBox="1"/>
            <p:nvPr/>
          </p:nvSpPr>
          <p:spPr>
            <a:xfrm>
              <a:off x="4435400" y="2135598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+mn-lt"/>
                  <a:cs typeface="Arial Narrow"/>
                </a:rPr>
                <a:t>course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20942" y="2795523"/>
              <a:ext cx="9881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+mn-lt"/>
                  <a:cs typeface="Arial Narrow"/>
                </a:rPr>
                <a:t>prerequisite</a:t>
              </a:r>
            </a:p>
          </p:txBody>
        </p:sp>
      </p:grpSp>
      <p:sp>
        <p:nvSpPr>
          <p:cNvPr id="2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476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5" grpId="0" build="p"/>
      <p:bldP spid="37" grpId="0"/>
      <p:bldP spid="47" grpId="0"/>
      <p:bldP spid="24" grpId="0"/>
      <p:bldP spid="39" grpId="0"/>
      <p:bldP spid="51" grpId="0" animBg="1"/>
      <p:bldP spid="53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737619" y="2780516"/>
            <a:ext cx="6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4133" y="2797007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76965" y="2776769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874841" y="2824823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591916" y="2845061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25002" y="2281778"/>
            <a:ext cx="5051880" cy="1096890"/>
            <a:chOff x="2046060" y="1803982"/>
            <a:chExt cx="5051880" cy="1096890"/>
          </a:xfrm>
        </p:grpSpPr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2106264" y="2421288"/>
              <a:ext cx="1188720" cy="41148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Course</a:t>
              </a:r>
            </a:p>
          </p:txBody>
        </p:sp>
        <p:sp>
          <p:nvSpPr>
            <p:cNvPr id="84" name="AutoShape 39"/>
            <p:cNvSpPr>
              <a:spLocks noChangeArrowheads="1"/>
            </p:cNvSpPr>
            <p:nvPr/>
          </p:nvSpPr>
          <p:spPr bwMode="auto">
            <a:xfrm>
              <a:off x="3843703" y="2353184"/>
              <a:ext cx="1189038" cy="547688"/>
            </a:xfrm>
            <a:prstGeom prst="diamond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Has</a:t>
              </a:r>
            </a:p>
          </p:txBody>
        </p:sp>
        <p:sp>
          <p:nvSpPr>
            <p:cNvPr id="85" name="Rectangle 43"/>
            <p:cNvSpPr>
              <a:spLocks noChangeArrowheads="1"/>
            </p:cNvSpPr>
            <p:nvPr/>
          </p:nvSpPr>
          <p:spPr bwMode="auto">
            <a:xfrm>
              <a:off x="5581460" y="2421288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Offering</a:t>
              </a:r>
            </a:p>
          </p:txBody>
        </p:sp>
        <p:cxnSp>
          <p:nvCxnSpPr>
            <p:cNvPr id="86" name="Straight Connector 85"/>
            <p:cNvCxnSpPr>
              <a:endCxn id="85" idx="1"/>
            </p:cNvCxnSpPr>
            <p:nvPr/>
          </p:nvCxnSpPr>
          <p:spPr bwMode="auto">
            <a:xfrm>
              <a:off x="5032741" y="2627028"/>
              <a:ext cx="548719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urved Connector 86"/>
            <p:cNvCxnSpPr>
              <a:stCxn id="90" idx="4"/>
              <a:endCxn id="83" idx="0"/>
            </p:cNvCxnSpPr>
            <p:nvPr/>
          </p:nvCxnSpPr>
          <p:spPr bwMode="auto">
            <a:xfrm rot="16200000" flipH="1">
              <a:off x="2396159" y="2116823"/>
              <a:ext cx="342986" cy="26594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Curved Connector 87"/>
            <p:cNvCxnSpPr>
              <a:stCxn id="83" idx="0"/>
              <a:endCxn id="89" idx="4"/>
            </p:cNvCxnSpPr>
            <p:nvPr/>
          </p:nvCxnSpPr>
          <p:spPr bwMode="auto">
            <a:xfrm rot="5400000" flipH="1" flipV="1">
              <a:off x="2747171" y="2031755"/>
              <a:ext cx="342986" cy="43608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9" name="Oval 33"/>
            <p:cNvSpPr>
              <a:spLocks noChangeArrowheads="1"/>
            </p:cNvSpPr>
            <p:nvPr/>
          </p:nvSpPr>
          <p:spPr bwMode="auto">
            <a:xfrm>
              <a:off x="2908104" y="1803982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90" name="Oval 38"/>
            <p:cNvSpPr>
              <a:spLocks noChangeArrowheads="1"/>
            </p:cNvSpPr>
            <p:nvPr/>
          </p:nvSpPr>
          <p:spPr bwMode="auto">
            <a:xfrm>
              <a:off x="2046060" y="1803982"/>
              <a:ext cx="7772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course_id</a:t>
              </a:r>
            </a:p>
          </p:txBody>
        </p:sp>
        <p:sp>
          <p:nvSpPr>
            <p:cNvPr id="91" name="Oval 33"/>
            <p:cNvSpPr>
              <a:spLocks noChangeArrowheads="1"/>
            </p:cNvSpPr>
            <p:nvPr/>
          </p:nvSpPr>
          <p:spPr bwMode="auto">
            <a:xfrm>
              <a:off x="5877752" y="1812108"/>
              <a:ext cx="73152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semester</a:t>
              </a:r>
            </a:p>
          </p:txBody>
        </p:sp>
        <p:sp>
          <p:nvSpPr>
            <p:cNvPr id="92" name="Oval 35"/>
            <p:cNvSpPr>
              <a:spLocks noChangeArrowheads="1"/>
            </p:cNvSpPr>
            <p:nvPr/>
          </p:nvSpPr>
          <p:spPr bwMode="auto">
            <a:xfrm>
              <a:off x="6686460" y="1812108"/>
              <a:ext cx="41148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year</a:t>
              </a:r>
            </a:p>
          </p:txBody>
        </p:sp>
        <p:sp>
          <p:nvSpPr>
            <p:cNvPr id="93" name="Oval 38"/>
            <p:cNvSpPr>
              <a:spLocks noChangeArrowheads="1"/>
            </p:cNvSpPr>
            <p:nvPr/>
          </p:nvSpPr>
          <p:spPr bwMode="auto">
            <a:xfrm>
              <a:off x="5254463" y="1812108"/>
              <a:ext cx="5486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section</a:t>
              </a:r>
            </a:p>
          </p:txBody>
        </p:sp>
        <p:cxnSp>
          <p:nvCxnSpPr>
            <p:cNvPr id="94" name="Curved Connector 93"/>
            <p:cNvCxnSpPr>
              <a:stCxn id="85" idx="0"/>
              <a:endCxn id="93" idx="4"/>
            </p:cNvCxnSpPr>
            <p:nvPr/>
          </p:nvCxnSpPr>
          <p:spPr bwMode="auto">
            <a:xfrm rot="16200000" flipV="1">
              <a:off x="5684872" y="1930339"/>
              <a:ext cx="334860" cy="64703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Curved Connector 94"/>
            <p:cNvCxnSpPr>
              <a:stCxn id="85" idx="0"/>
              <a:endCxn id="91" idx="4"/>
            </p:cNvCxnSpPr>
            <p:nvPr/>
          </p:nvCxnSpPr>
          <p:spPr bwMode="auto">
            <a:xfrm rot="5400000" flipH="1" flipV="1">
              <a:off x="6042236" y="2220012"/>
              <a:ext cx="334860" cy="67692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urved Connector 95"/>
            <p:cNvCxnSpPr>
              <a:stCxn id="85" idx="0"/>
              <a:endCxn id="92" idx="4"/>
            </p:cNvCxnSpPr>
            <p:nvPr/>
          </p:nvCxnSpPr>
          <p:spPr bwMode="auto">
            <a:xfrm rot="5400000" flipH="1" flipV="1">
              <a:off x="6366580" y="1895668"/>
              <a:ext cx="334860" cy="71638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Straight Connector 96"/>
            <p:cNvCxnSpPr>
              <a:stCxn id="83" idx="3"/>
              <a:endCxn id="84" idx="1"/>
            </p:cNvCxnSpPr>
            <p:nvPr/>
          </p:nvCxnSpPr>
          <p:spPr bwMode="auto">
            <a:xfrm>
              <a:off x="3294984" y="2627028"/>
              <a:ext cx="548719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08220" y="3694421"/>
            <a:ext cx="7772400" cy="292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related?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kind of entity is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Offering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Is there a discriminator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Offering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</a:t>
            </a:r>
            <a:r>
              <a:rPr lang="en-US" sz="1800" b="1" dirty="0">
                <a:solidFill>
                  <a:srgbClr val="0000FF"/>
                </a:solidFill>
              </a:rPr>
              <a:t>cardinality constraint</a:t>
            </a:r>
            <a:r>
              <a:rPr lang="en-US" sz="1800" b="1" dirty="0">
                <a:solidFill>
                  <a:srgbClr val="B30019"/>
                </a:solidFill>
              </a:rPr>
              <a:t>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Offering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</a:t>
            </a:r>
            <a:r>
              <a:rPr lang="en-US" sz="1800" b="1" dirty="0">
                <a:solidFill>
                  <a:srgbClr val="0000FF"/>
                </a:solidFill>
              </a:rPr>
              <a:t>participation constraint</a:t>
            </a:r>
            <a:r>
              <a:rPr lang="en-US" sz="1800" b="1" dirty="0">
                <a:solidFill>
                  <a:srgbClr val="B30019"/>
                </a:solidFill>
              </a:rPr>
              <a:t>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Offering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about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Course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Anything else?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RELATIONSHIP TYPES</a:t>
            </a:r>
            <a:endParaRPr lang="en-US" dirty="0">
              <a:solidFill>
                <a:srgbClr val="B30019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2248" y="5448185"/>
            <a:ext cx="34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unknown (leave unspecified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40025" y="475230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1 to 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54403" y="51002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total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27917" y="579612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86951" y="4056425"/>
            <a:ext cx="391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weak entity dependent on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Course</a:t>
            </a:r>
          </a:p>
        </p:txBody>
      </p:sp>
      <p:grpSp>
        <p:nvGrpSpPr>
          <p:cNvPr id="6" name="Group 5"/>
          <p:cNvGrpSpPr/>
          <p:nvPr/>
        </p:nvGrpSpPr>
        <p:grpSpPr>
          <a:xfrm flipH="1">
            <a:off x="4222645" y="2830980"/>
            <a:ext cx="2926477" cy="547688"/>
            <a:chOff x="2387632" y="1479860"/>
            <a:chExt cx="2926477" cy="547688"/>
          </a:xfrm>
          <a:solidFill>
            <a:schemeClr val="bg1"/>
          </a:solidFill>
        </p:grpSpPr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2387632" y="1547964"/>
              <a:ext cx="1188720" cy="411480"/>
            </a:xfrm>
            <a:prstGeom prst="rect">
              <a:avLst/>
            </a:prstGeom>
            <a:grp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Offering</a:t>
              </a:r>
            </a:p>
          </p:txBody>
        </p:sp>
        <p:sp>
          <p:nvSpPr>
            <p:cNvPr id="43" name="AutoShape 39"/>
            <p:cNvSpPr>
              <a:spLocks noChangeArrowheads="1"/>
            </p:cNvSpPr>
            <p:nvPr/>
          </p:nvSpPr>
          <p:spPr bwMode="auto">
            <a:xfrm>
              <a:off x="4125071" y="1479860"/>
              <a:ext cx="1189038" cy="547688"/>
            </a:xfrm>
            <a:prstGeom prst="diamond">
              <a:avLst/>
            </a:prstGeom>
            <a:grp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Has</a:t>
              </a:r>
            </a:p>
          </p:txBody>
        </p:sp>
      </p:grp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064742" y="1666516"/>
            <a:ext cx="7772400" cy="34986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/>
              <a:t>For each offering of a course we store the section, semester and year.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02518" y="4404365"/>
            <a:ext cx="351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Yes —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section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semester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year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633405" y="2289904"/>
            <a:ext cx="1843477" cy="395464"/>
            <a:chOff x="1917940" y="1812108"/>
            <a:chExt cx="1843477" cy="395464"/>
          </a:xfrm>
        </p:grpSpPr>
        <p:sp>
          <p:nvSpPr>
            <p:cNvPr id="59" name="Oval 33"/>
            <p:cNvSpPr>
              <a:spLocks noChangeArrowheads="1"/>
            </p:cNvSpPr>
            <p:nvPr/>
          </p:nvSpPr>
          <p:spPr bwMode="auto">
            <a:xfrm>
              <a:off x="2541229" y="1812108"/>
              <a:ext cx="73152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n-lt"/>
                  <a:cs typeface="+mn-cs"/>
                </a:rPr>
                <a:t>semester</a:t>
              </a:r>
            </a:p>
          </p:txBody>
        </p:sp>
        <p:sp>
          <p:nvSpPr>
            <p:cNvPr id="60" name="Oval 35"/>
            <p:cNvSpPr>
              <a:spLocks noChangeArrowheads="1"/>
            </p:cNvSpPr>
            <p:nvPr/>
          </p:nvSpPr>
          <p:spPr bwMode="auto">
            <a:xfrm>
              <a:off x="3349937" y="1812108"/>
              <a:ext cx="41148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n-lt"/>
                  <a:cs typeface="+mn-cs"/>
                </a:rPr>
                <a:t>year</a:t>
              </a:r>
            </a:p>
          </p:txBody>
        </p:sp>
        <p:sp>
          <p:nvSpPr>
            <p:cNvPr id="61" name="Oval 38"/>
            <p:cNvSpPr>
              <a:spLocks noChangeArrowheads="1"/>
            </p:cNvSpPr>
            <p:nvPr/>
          </p:nvSpPr>
          <p:spPr bwMode="auto">
            <a:xfrm>
              <a:off x="1917940" y="1812108"/>
              <a:ext cx="5486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n-lt"/>
                  <a:cs typeface="+mn-cs"/>
                </a:rPr>
                <a:t>section</a:t>
              </a:r>
            </a:p>
          </p:txBody>
        </p:sp>
        <p:cxnSp>
          <p:nvCxnSpPr>
            <p:cNvPr id="22" name="Straight Connector 21"/>
            <p:cNvCxnSpPr>
              <a:stCxn id="63" idx="6"/>
              <a:endCxn id="62" idx="2"/>
            </p:cNvCxnSpPr>
            <p:nvPr/>
          </p:nvCxnSpPr>
          <p:spPr bwMode="auto">
            <a:xfrm>
              <a:off x="2285309" y="2170266"/>
              <a:ext cx="11630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Oval 11"/>
            <p:cNvSpPr>
              <a:spLocks noChangeArrowheads="1"/>
            </p:cNvSpPr>
            <p:nvPr/>
          </p:nvSpPr>
          <p:spPr bwMode="auto">
            <a:xfrm>
              <a:off x="3448365" y="2132960"/>
              <a:ext cx="75194" cy="746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63" name="Oval 11"/>
            <p:cNvSpPr>
              <a:spLocks noChangeArrowheads="1"/>
            </p:cNvSpPr>
            <p:nvPr/>
          </p:nvSpPr>
          <p:spPr bwMode="auto">
            <a:xfrm>
              <a:off x="2210115" y="2132960"/>
              <a:ext cx="75194" cy="746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64" name="Oval 11"/>
            <p:cNvSpPr>
              <a:spLocks noChangeArrowheads="1"/>
            </p:cNvSpPr>
            <p:nvPr/>
          </p:nvSpPr>
          <p:spPr bwMode="auto">
            <a:xfrm>
              <a:off x="2864165" y="2132960"/>
              <a:ext cx="75194" cy="746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670018" y="2805765"/>
            <a:ext cx="1243918" cy="677108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+mn-lt"/>
              </a:rPr>
              <a:t>discriminator 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(i.e., unique for a given course)</a:t>
            </a:r>
          </a:p>
        </p:txBody>
      </p:sp>
      <p:cxnSp>
        <p:nvCxnSpPr>
          <p:cNvPr id="66" name="Straight Arrow Connector 65"/>
          <p:cNvCxnSpPr>
            <a:stCxn id="65" idx="0"/>
          </p:cNvCxnSpPr>
          <p:nvPr/>
        </p:nvCxnSpPr>
        <p:spPr bwMode="auto">
          <a:xfrm flipH="1" flipV="1">
            <a:off x="7554044" y="2468089"/>
            <a:ext cx="737933" cy="3376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3804380" y="3702656"/>
            <a:ext cx="313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Course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related to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Offering</a:t>
            </a:r>
            <a:endParaRPr lang="en-US" sz="1800" dirty="0">
              <a:solidFill>
                <a:srgbClr val="000090"/>
              </a:solidFill>
              <a:latin typeface="+mn-lt"/>
              <a:cs typeface="Arial Narrow"/>
            </a:endParaRPr>
          </a:p>
        </p:txBody>
      </p:sp>
      <p:cxnSp>
        <p:nvCxnSpPr>
          <p:cNvPr id="49" name="Straight Connector 85"/>
          <p:cNvCxnSpPr/>
          <p:nvPr/>
        </p:nvCxnSpPr>
        <p:spPr bwMode="auto">
          <a:xfrm>
            <a:off x="5390048" y="3065195"/>
            <a:ext cx="548719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76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0" grpId="0" animBg="1"/>
      <p:bldP spid="41" grpId="0" animBg="1"/>
      <p:bldP spid="33" grpId="0" animBg="1"/>
      <p:bldP spid="35" grpId="0" build="p"/>
      <p:bldP spid="36" grpId="0"/>
      <p:bldP spid="37" grpId="0"/>
      <p:bldP spid="47" grpId="0"/>
      <p:bldP spid="24" grpId="0"/>
      <p:bldP spid="39" grpId="0"/>
      <p:bldP spid="58" grpId="0"/>
      <p:bldP spid="65" grpId="0" animBg="1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63380" y="3945939"/>
            <a:ext cx="7772400" cy="233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related?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solidFill>
                <a:srgbClr val="B30019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</a:t>
            </a:r>
            <a:r>
              <a:rPr lang="en-US" sz="1800" b="1" dirty="0">
                <a:solidFill>
                  <a:srgbClr val="0000FF"/>
                </a:solidFill>
              </a:rPr>
              <a:t>participation constraint</a:t>
            </a:r>
            <a:r>
              <a:rPr lang="en-US" sz="1800" b="1" dirty="0">
                <a:solidFill>
                  <a:srgbClr val="B30019"/>
                </a:solidFill>
              </a:rPr>
              <a:t>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Student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solidFill>
                <a:srgbClr val="B30019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Anything else?</a:t>
            </a:r>
          </a:p>
          <a:p>
            <a:pPr marL="457200" indent="-457200" algn="ctr">
              <a:spcBef>
                <a:spcPts val="18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</a:rPr>
              <a:t>Does the </a:t>
            </a:r>
            <a:r>
              <a:rPr lang="en-US" sz="1800" b="1" dirty="0">
                <a:solidFill>
                  <a:srgbClr val="0000FF"/>
                </a:solidFill>
              </a:rPr>
              <a:t>participation constraint</a:t>
            </a:r>
            <a:r>
              <a:rPr lang="en-US" sz="1800" b="1" dirty="0">
                <a:solidFill>
                  <a:srgbClr val="B30019"/>
                </a:solidFill>
              </a:rPr>
              <a:t>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Student</a:t>
            </a:r>
            <a:r>
              <a:rPr lang="en-US" sz="1800" b="1" dirty="0">
                <a:solidFill>
                  <a:srgbClr val="B30019"/>
                </a:solidFill>
              </a:rPr>
              <a:t> make sense?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0622" y="532652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B30019"/>
                </a:solidFill>
                <a:latin typeface="+mn-lt"/>
              </a:rPr>
              <a:t>Where?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0622" y="5326523"/>
            <a:ext cx="285732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90"/>
                </a:solidFill>
                <a:latin typeface="+mn-lt"/>
              </a:rPr>
              <a:t>to </a:t>
            </a:r>
            <a:r>
              <a:rPr lang="en-US" sz="1800" b="1" dirty="0">
                <a:solidFill>
                  <a:srgbClr val="0000FF"/>
                </a:solidFill>
                <a:latin typeface="+mn-lt"/>
                <a:cs typeface="Arial Narrow"/>
              </a:rPr>
              <a:t>Enrolls_in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6" y="1315464"/>
            <a:ext cx="7772400" cy="105918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/>
              <a:t>For each course that a student takes we store the grade.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2220"/>
            <a:ext cx="7772400" cy="838200"/>
          </a:xfrm>
        </p:spPr>
        <p:txBody>
          <a:bodyPr/>
          <a:lstStyle/>
          <a:p>
            <a:r>
              <a:rPr lang="en-US" dirty="0">
                <a:latin typeface="+mn-lt"/>
              </a:rPr>
              <a:t>RELATIONSHIP TYPES</a:t>
            </a:r>
            <a:endParaRPr lang="en-US" dirty="0">
              <a:solidFill>
                <a:srgbClr val="B30019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06832" y="462988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total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14658" y="5326523"/>
            <a:ext cx="24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add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grade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attribute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77487" y="2554128"/>
            <a:ext cx="589708" cy="546992"/>
            <a:chOff x="3700189" y="2013328"/>
            <a:chExt cx="589708" cy="546992"/>
          </a:xfrm>
        </p:grpSpPr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3700189" y="2013328"/>
              <a:ext cx="50292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grade</a:t>
              </a:r>
            </a:p>
          </p:txBody>
        </p:sp>
        <p:cxnSp>
          <p:nvCxnSpPr>
            <p:cNvPr id="26" name="Curved Connector 25"/>
            <p:cNvCxnSpPr>
              <a:stCxn id="25" idx="4"/>
            </p:cNvCxnSpPr>
            <p:nvPr/>
          </p:nvCxnSpPr>
          <p:spPr bwMode="auto">
            <a:xfrm rot="16200000" flipH="1">
              <a:off x="3984437" y="2254859"/>
              <a:ext cx="272672" cy="33824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6224461" y="1362858"/>
            <a:ext cx="59038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</a:rPr>
              <a:t>grade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0542" y="3036667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478325" y="3084721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4835" y="2983498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592618" y="3031552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139453" y="2546727"/>
            <a:ext cx="5110731" cy="1097477"/>
            <a:chOff x="2139447" y="2080203"/>
            <a:chExt cx="5110731" cy="1097477"/>
          </a:xfrm>
        </p:grpSpPr>
        <p:grpSp>
          <p:nvGrpSpPr>
            <p:cNvPr id="48" name="Group 47"/>
            <p:cNvGrpSpPr/>
            <p:nvPr/>
          </p:nvGrpSpPr>
          <p:grpSpPr>
            <a:xfrm>
              <a:off x="5406701" y="2089101"/>
              <a:ext cx="1843477" cy="1020660"/>
              <a:chOff x="3232679" y="4848688"/>
              <a:chExt cx="1843477" cy="1020660"/>
            </a:xfrm>
            <a:noFill/>
          </p:grpSpPr>
          <p:sp>
            <p:nvSpPr>
              <p:cNvPr id="64" name="Oval 33"/>
              <p:cNvSpPr>
                <a:spLocks noChangeArrowheads="1"/>
              </p:cNvSpPr>
              <p:nvPr/>
            </p:nvSpPr>
            <p:spPr bwMode="auto">
              <a:xfrm>
                <a:off x="3855968" y="4848688"/>
                <a:ext cx="731520" cy="274320"/>
              </a:xfrm>
              <a:prstGeom prst="ellipse">
                <a:avLst/>
              </a:prstGeom>
              <a:grp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FF0000"/>
                    </a:solidFill>
                    <a:latin typeface="+mn-lt"/>
                    <a:cs typeface="+mn-cs"/>
                  </a:rPr>
                  <a:t>semester</a:t>
                </a:r>
              </a:p>
            </p:txBody>
          </p:sp>
          <p:sp>
            <p:nvSpPr>
              <p:cNvPr id="65" name="Oval 35"/>
              <p:cNvSpPr>
                <a:spLocks noChangeArrowheads="1"/>
              </p:cNvSpPr>
              <p:nvPr/>
            </p:nvSpPr>
            <p:spPr bwMode="auto">
              <a:xfrm>
                <a:off x="4664676" y="4848688"/>
                <a:ext cx="411480" cy="274320"/>
              </a:xfrm>
              <a:prstGeom prst="ellipse">
                <a:avLst/>
              </a:prstGeom>
              <a:grp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FF0000"/>
                    </a:solidFill>
                    <a:latin typeface="+mn-lt"/>
                    <a:cs typeface="+mn-cs"/>
                  </a:rPr>
                  <a:t>year</a:t>
                </a:r>
              </a:p>
            </p:txBody>
          </p:sp>
          <p:sp>
            <p:nvSpPr>
              <p:cNvPr id="66" name="Oval 38"/>
              <p:cNvSpPr>
                <a:spLocks noChangeArrowheads="1"/>
              </p:cNvSpPr>
              <p:nvPr/>
            </p:nvSpPr>
            <p:spPr bwMode="auto">
              <a:xfrm>
                <a:off x="3232679" y="4848688"/>
                <a:ext cx="548640" cy="274320"/>
              </a:xfrm>
              <a:prstGeom prst="ellipse">
                <a:avLst/>
              </a:prstGeom>
              <a:grp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FF0000"/>
                    </a:solidFill>
                    <a:latin typeface="+mn-lt"/>
                    <a:cs typeface="+mn-cs"/>
                  </a:rPr>
                  <a:t>section</a:t>
                </a:r>
              </a:p>
            </p:txBody>
          </p:sp>
          <p:sp>
            <p:nvSpPr>
              <p:cNvPr id="67" name="Rectangle 43"/>
              <p:cNvSpPr>
                <a:spLocks noChangeArrowheads="1"/>
              </p:cNvSpPr>
              <p:nvPr/>
            </p:nvSpPr>
            <p:spPr bwMode="auto">
              <a:xfrm>
                <a:off x="3549971" y="5457868"/>
                <a:ext cx="1188720" cy="411480"/>
              </a:xfrm>
              <a:prstGeom prst="rect">
                <a:avLst/>
              </a:prstGeom>
              <a:grp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cs typeface="Times"/>
                  </a:rPr>
                  <a:t>Offering</a:t>
                </a:r>
              </a:p>
            </p:txBody>
          </p:sp>
          <p:cxnSp>
            <p:nvCxnSpPr>
              <p:cNvPr id="68" name="Curved Connector 67"/>
              <p:cNvCxnSpPr>
                <a:stCxn id="67" idx="0"/>
                <a:endCxn id="66" idx="4"/>
              </p:cNvCxnSpPr>
              <p:nvPr/>
            </p:nvCxnSpPr>
            <p:spPr bwMode="auto">
              <a:xfrm rot="16200000" flipV="1">
                <a:off x="3658235" y="4971772"/>
                <a:ext cx="334860" cy="637332"/>
              </a:xfrm>
              <a:prstGeom prst="curvedConnector3">
                <a:avLst>
                  <a:gd name="adj1" fmla="val 50000"/>
                </a:avLst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Curved Connector 68"/>
              <p:cNvCxnSpPr>
                <a:stCxn id="67" idx="0"/>
                <a:endCxn id="64" idx="4"/>
              </p:cNvCxnSpPr>
              <p:nvPr/>
            </p:nvCxnSpPr>
            <p:spPr bwMode="auto">
              <a:xfrm rot="5400000" flipH="1" flipV="1">
                <a:off x="4015599" y="5251740"/>
                <a:ext cx="334860" cy="77397"/>
              </a:xfrm>
              <a:prstGeom prst="curvedConnector3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Curved Connector 69"/>
              <p:cNvCxnSpPr>
                <a:stCxn id="67" idx="0"/>
                <a:endCxn id="65" idx="4"/>
              </p:cNvCxnSpPr>
              <p:nvPr/>
            </p:nvCxnSpPr>
            <p:spPr bwMode="auto">
              <a:xfrm rot="5400000" flipH="1" flipV="1">
                <a:off x="4339943" y="4927396"/>
                <a:ext cx="334860" cy="726085"/>
              </a:xfrm>
              <a:prstGeom prst="curvedConnector3">
                <a:avLst>
                  <a:gd name="adj1" fmla="val 50000"/>
                </a:avLst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Straight Connector 70"/>
              <p:cNvCxnSpPr>
                <a:stCxn id="73" idx="6"/>
                <a:endCxn id="72" idx="2"/>
              </p:cNvCxnSpPr>
              <p:nvPr/>
            </p:nvCxnSpPr>
            <p:spPr bwMode="auto">
              <a:xfrm>
                <a:off x="3600048" y="5205276"/>
                <a:ext cx="1163056" cy="0"/>
              </a:xfrm>
              <a:prstGeom prst="line">
                <a:avLst/>
              </a:prstGeom>
              <a:grpFill/>
              <a:ln w="127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2" name="Oval 11"/>
              <p:cNvSpPr>
                <a:spLocks noChangeArrowheads="1"/>
              </p:cNvSpPr>
              <p:nvPr/>
            </p:nvSpPr>
            <p:spPr bwMode="auto">
              <a:xfrm>
                <a:off x="4763104" y="5167970"/>
                <a:ext cx="75194" cy="746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73" name="Oval 11"/>
              <p:cNvSpPr>
                <a:spLocks noChangeArrowheads="1"/>
              </p:cNvSpPr>
              <p:nvPr/>
            </p:nvSpPr>
            <p:spPr bwMode="auto">
              <a:xfrm>
                <a:off x="3524854" y="5167970"/>
                <a:ext cx="75194" cy="746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74" name="Oval 11"/>
              <p:cNvSpPr>
                <a:spLocks noChangeArrowheads="1"/>
              </p:cNvSpPr>
              <p:nvPr/>
            </p:nvSpPr>
            <p:spPr bwMode="auto">
              <a:xfrm>
                <a:off x="4178904" y="5167970"/>
                <a:ext cx="75194" cy="746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139447" y="2080203"/>
              <a:ext cx="3584546" cy="1097477"/>
              <a:chOff x="2139447" y="2080203"/>
              <a:chExt cx="3584546" cy="1097477"/>
            </a:xfrm>
          </p:grpSpPr>
          <p:sp>
            <p:nvSpPr>
              <p:cNvPr id="54" name="Rectangle 43"/>
              <p:cNvSpPr>
                <a:spLocks noChangeArrowheads="1"/>
              </p:cNvSpPr>
              <p:nvPr/>
            </p:nvSpPr>
            <p:spPr bwMode="auto">
              <a:xfrm>
                <a:off x="2252010" y="2698096"/>
                <a:ext cx="1188720" cy="411480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cs typeface="Times"/>
                  </a:rPr>
                  <a:t>Student</a:t>
                </a:r>
              </a:p>
            </p:txBody>
          </p:sp>
          <p:sp>
            <p:nvSpPr>
              <p:cNvPr id="55" name="AutoShape 39"/>
              <p:cNvSpPr>
                <a:spLocks noChangeArrowheads="1"/>
              </p:cNvSpPr>
              <p:nvPr/>
            </p:nvSpPr>
            <p:spPr bwMode="auto">
              <a:xfrm>
                <a:off x="3939115" y="2629992"/>
                <a:ext cx="1189038" cy="547688"/>
              </a:xfrm>
              <a:prstGeom prst="diamond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 dirty="0">
                    <a:latin typeface="+mn-lt"/>
                    <a:cs typeface="+mn-cs"/>
                  </a:rPr>
                  <a:t>Enrolls_in</a:t>
                </a:r>
              </a:p>
            </p:txBody>
          </p:sp>
          <p:cxnSp>
            <p:nvCxnSpPr>
              <p:cNvPr id="56" name="Straight Connector 55"/>
              <p:cNvCxnSpPr>
                <a:stCxn id="55" idx="3"/>
                <a:endCxn id="67" idx="1"/>
              </p:cNvCxnSpPr>
              <p:nvPr/>
            </p:nvCxnSpPr>
            <p:spPr bwMode="auto">
              <a:xfrm>
                <a:off x="5128153" y="2903836"/>
                <a:ext cx="595840" cy="185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 flipH="1">
                <a:off x="3432341" y="2870280"/>
                <a:ext cx="548719" cy="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Curved Connector 57"/>
              <p:cNvCxnSpPr>
                <a:stCxn id="54" idx="0"/>
                <a:endCxn id="61" idx="4"/>
              </p:cNvCxnSpPr>
              <p:nvPr/>
            </p:nvCxnSpPr>
            <p:spPr bwMode="auto">
              <a:xfrm rot="16200000" flipV="1">
                <a:off x="2526863" y="2378588"/>
                <a:ext cx="343573" cy="295443"/>
              </a:xfrm>
              <a:prstGeom prst="curved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Curved Connector 58"/>
              <p:cNvCxnSpPr>
                <a:stCxn id="54" idx="0"/>
                <a:endCxn id="60" idx="4"/>
              </p:cNvCxnSpPr>
              <p:nvPr/>
            </p:nvCxnSpPr>
            <p:spPr bwMode="auto">
              <a:xfrm rot="5400000" flipH="1" flipV="1">
                <a:off x="2894270" y="2306624"/>
                <a:ext cx="343573" cy="439372"/>
              </a:xfrm>
              <a:prstGeom prst="curvedConnector3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3057142" y="2080203"/>
                <a:ext cx="457200" cy="274320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cs typeface="+mn-cs"/>
                  </a:rPr>
                  <a:t>name</a:t>
                </a:r>
              </a:p>
            </p:txBody>
          </p:sp>
          <p:sp>
            <p:nvSpPr>
              <p:cNvPr id="61" name="Oval 38"/>
              <p:cNvSpPr>
                <a:spLocks noChangeArrowheads="1"/>
              </p:cNvSpPr>
              <p:nvPr/>
            </p:nvSpPr>
            <p:spPr bwMode="auto">
              <a:xfrm>
                <a:off x="2139447" y="2080203"/>
                <a:ext cx="822960" cy="274320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u="sng" dirty="0">
                    <a:solidFill>
                      <a:srgbClr val="FF0000"/>
                    </a:solidFill>
                    <a:latin typeface="+mn-lt"/>
                    <a:cs typeface="+mn-cs"/>
                  </a:rPr>
                  <a:t>student_id</a:t>
                </a: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3425444" y="3945939"/>
            <a:ext cx="322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Student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related to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Offering</a:t>
            </a:r>
            <a:endParaRPr lang="en-US" sz="1800" dirty="0">
              <a:solidFill>
                <a:srgbClr val="000090"/>
              </a:solidFill>
              <a:latin typeface="+mn-lt"/>
              <a:cs typeface="Arial Narrow"/>
            </a:endParaRPr>
          </a:p>
        </p:txBody>
      </p:sp>
      <p:cxnSp>
        <p:nvCxnSpPr>
          <p:cNvPr id="50" name="Straight Connector 56"/>
          <p:cNvCxnSpPr/>
          <p:nvPr/>
        </p:nvCxnSpPr>
        <p:spPr bwMode="auto">
          <a:xfrm flipH="1">
            <a:off x="3427818" y="3386713"/>
            <a:ext cx="540000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761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9" grpId="0"/>
      <p:bldP spid="29" grpId="0" animBg="1"/>
      <p:bldP spid="47" grpId="0"/>
      <p:bldP spid="24" grpId="0"/>
      <p:bldP spid="28" grpId="0" animBg="1"/>
      <p:bldP spid="32" grpId="0" animBg="1"/>
      <p:bldP spid="33" grpId="0" animBg="1"/>
      <p:bldP spid="40" grpId="0" animBg="1"/>
      <p:bldP spid="41" grpId="0" animBg="1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33096" y="3030695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3680441" y="3074738"/>
            <a:ext cx="268287" cy="2744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endParaRPr lang="en-US" sz="1200" dirty="0">
              <a:latin typeface="+mn-lt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4595" y="3050410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RELATIONSHIP TYPES</a:t>
            </a:r>
            <a:endParaRPr lang="en-US" dirty="0">
              <a:solidFill>
                <a:srgbClr val="B30019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35" y="1625329"/>
            <a:ext cx="7772400" cy="61850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</a:rPr>
              <a:t>Each course offering’s teaching team has one or more staff, who is either an instructor or a TA</a:t>
            </a:r>
            <a:endParaRPr lang="en-US" sz="1800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685800" y="3898923"/>
            <a:ext cx="7772400" cy="268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related?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</a:t>
            </a:r>
            <a:r>
              <a:rPr lang="en-US" sz="1800" b="1" dirty="0">
                <a:solidFill>
                  <a:srgbClr val="0000FF"/>
                </a:solidFill>
              </a:rPr>
              <a:t>cardinality constraint</a:t>
            </a:r>
            <a:r>
              <a:rPr lang="en-US" sz="1800" b="1" dirty="0">
                <a:solidFill>
                  <a:srgbClr val="B30019"/>
                </a:solidFill>
              </a:rPr>
              <a:t>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Offering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</a:t>
            </a:r>
            <a:r>
              <a:rPr lang="en-US" sz="1800" b="1" dirty="0">
                <a:solidFill>
                  <a:srgbClr val="0000FF"/>
                </a:solidFill>
              </a:rPr>
              <a:t>participation constraint</a:t>
            </a:r>
            <a:r>
              <a:rPr lang="en-US" sz="1800" b="1" dirty="0">
                <a:solidFill>
                  <a:srgbClr val="B30019"/>
                </a:solidFill>
              </a:rPr>
              <a:t>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Offering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about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Staff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457200" indent="-457200" algn="ctr">
              <a:spcBef>
                <a:spcPts val="18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</a:rPr>
              <a:t>Does the </a:t>
            </a:r>
            <a:r>
              <a:rPr lang="en-US" sz="1800" b="1" dirty="0">
                <a:solidFill>
                  <a:srgbClr val="0000FF"/>
                </a:solidFill>
              </a:rPr>
              <a:t>participation constraint</a:t>
            </a:r>
            <a:r>
              <a:rPr lang="en-US" sz="1800" b="1" dirty="0">
                <a:solidFill>
                  <a:srgbClr val="B30019"/>
                </a:solidFill>
              </a:rPr>
              <a:t> </a:t>
            </a:r>
            <a:r>
              <a:rPr lang="en-US" sz="1800" b="1">
                <a:solidFill>
                  <a:srgbClr val="B30019"/>
                </a:solidFill>
              </a:rPr>
              <a:t>for </a:t>
            </a:r>
            <a:r>
              <a:rPr lang="en-US" sz="1800" b="1">
                <a:solidFill>
                  <a:srgbClr val="0000FF"/>
                </a:solidFill>
              </a:rPr>
              <a:t>Offering</a:t>
            </a:r>
            <a:r>
              <a:rPr lang="en-US" sz="1800" b="1">
                <a:solidFill>
                  <a:srgbClr val="B30019"/>
                </a:solidFill>
              </a:rPr>
              <a:t> </a:t>
            </a:r>
            <a:r>
              <a:rPr lang="en-US" sz="1800" b="1" dirty="0">
                <a:solidFill>
                  <a:srgbClr val="B30019"/>
                </a:solidFill>
              </a:rPr>
              <a:t>make sense?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55080" y="4943001"/>
            <a:ext cx="340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unknown (leave unspecified)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2697" y="424195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M to 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85656" y="459247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total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79694" y="1661964"/>
            <a:ext cx="124455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one or more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1600" y="3043742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29383" y="3091796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82378" y="3094231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73258" y="2535667"/>
            <a:ext cx="5224055" cy="1090602"/>
            <a:chOff x="2026123" y="2022858"/>
            <a:chExt cx="5224055" cy="1090602"/>
          </a:xfrm>
        </p:grpSpPr>
        <p:grpSp>
          <p:nvGrpSpPr>
            <p:cNvPr id="43" name="Group 42"/>
            <p:cNvGrpSpPr/>
            <p:nvPr/>
          </p:nvGrpSpPr>
          <p:grpSpPr>
            <a:xfrm>
              <a:off x="5406701" y="2024529"/>
              <a:ext cx="1843477" cy="1020660"/>
              <a:chOff x="3232679" y="4848688"/>
              <a:chExt cx="1843477" cy="1020660"/>
            </a:xfrm>
            <a:noFill/>
          </p:grpSpPr>
          <p:sp>
            <p:nvSpPr>
              <p:cNvPr id="57" name="Oval 33"/>
              <p:cNvSpPr>
                <a:spLocks noChangeArrowheads="1"/>
              </p:cNvSpPr>
              <p:nvPr/>
            </p:nvSpPr>
            <p:spPr bwMode="auto">
              <a:xfrm>
                <a:off x="3855968" y="4848688"/>
                <a:ext cx="731520" cy="274320"/>
              </a:xfrm>
              <a:prstGeom prst="ellipse">
                <a:avLst/>
              </a:prstGeom>
              <a:grp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FF0000"/>
                    </a:solidFill>
                    <a:latin typeface="+mn-lt"/>
                    <a:cs typeface="+mn-cs"/>
                  </a:rPr>
                  <a:t>semester</a:t>
                </a:r>
              </a:p>
            </p:txBody>
          </p:sp>
          <p:sp>
            <p:nvSpPr>
              <p:cNvPr id="58" name="Oval 35"/>
              <p:cNvSpPr>
                <a:spLocks noChangeArrowheads="1"/>
              </p:cNvSpPr>
              <p:nvPr/>
            </p:nvSpPr>
            <p:spPr bwMode="auto">
              <a:xfrm>
                <a:off x="4664676" y="4848688"/>
                <a:ext cx="411480" cy="274320"/>
              </a:xfrm>
              <a:prstGeom prst="ellipse">
                <a:avLst/>
              </a:prstGeom>
              <a:grp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FF0000"/>
                    </a:solidFill>
                    <a:latin typeface="+mn-lt"/>
                    <a:cs typeface="+mn-cs"/>
                  </a:rPr>
                  <a:t>year</a:t>
                </a:r>
              </a:p>
            </p:txBody>
          </p:sp>
          <p:sp>
            <p:nvSpPr>
              <p:cNvPr id="59" name="Oval 38"/>
              <p:cNvSpPr>
                <a:spLocks noChangeArrowheads="1"/>
              </p:cNvSpPr>
              <p:nvPr/>
            </p:nvSpPr>
            <p:spPr bwMode="auto">
              <a:xfrm>
                <a:off x="3232679" y="4848688"/>
                <a:ext cx="548640" cy="274320"/>
              </a:xfrm>
              <a:prstGeom prst="ellipse">
                <a:avLst/>
              </a:prstGeom>
              <a:grp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FF0000"/>
                    </a:solidFill>
                    <a:latin typeface="+mn-lt"/>
                    <a:cs typeface="+mn-cs"/>
                  </a:rPr>
                  <a:t>section</a:t>
                </a:r>
              </a:p>
            </p:txBody>
          </p:sp>
          <p:sp>
            <p:nvSpPr>
              <p:cNvPr id="60" name="Rectangle 43"/>
              <p:cNvSpPr>
                <a:spLocks noChangeArrowheads="1"/>
              </p:cNvSpPr>
              <p:nvPr/>
            </p:nvSpPr>
            <p:spPr bwMode="auto">
              <a:xfrm>
                <a:off x="3524804" y="5457868"/>
                <a:ext cx="1188720" cy="411480"/>
              </a:xfrm>
              <a:prstGeom prst="rect">
                <a:avLst/>
              </a:prstGeom>
              <a:grp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cs typeface="Times"/>
                  </a:rPr>
                  <a:t>Offering</a:t>
                </a:r>
              </a:p>
            </p:txBody>
          </p:sp>
          <p:cxnSp>
            <p:nvCxnSpPr>
              <p:cNvPr id="61" name="Curved Connector 60"/>
              <p:cNvCxnSpPr>
                <a:stCxn id="60" idx="0"/>
                <a:endCxn id="59" idx="4"/>
              </p:cNvCxnSpPr>
              <p:nvPr/>
            </p:nvCxnSpPr>
            <p:spPr bwMode="auto">
              <a:xfrm rot="16200000" flipV="1">
                <a:off x="3645652" y="4984355"/>
                <a:ext cx="334860" cy="612165"/>
              </a:xfrm>
              <a:prstGeom prst="curvedConnector3">
                <a:avLst>
                  <a:gd name="adj1" fmla="val 50000"/>
                </a:avLst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Curved Connector 61"/>
              <p:cNvCxnSpPr>
                <a:stCxn id="60" idx="0"/>
                <a:endCxn id="57" idx="4"/>
              </p:cNvCxnSpPr>
              <p:nvPr/>
            </p:nvCxnSpPr>
            <p:spPr bwMode="auto">
              <a:xfrm rot="5400000" flipH="1" flipV="1">
                <a:off x="4003016" y="5239156"/>
                <a:ext cx="334860" cy="102564"/>
              </a:xfrm>
              <a:prstGeom prst="curvedConnector3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Curved Connector 62"/>
              <p:cNvCxnSpPr>
                <a:stCxn id="60" idx="0"/>
                <a:endCxn id="58" idx="4"/>
              </p:cNvCxnSpPr>
              <p:nvPr/>
            </p:nvCxnSpPr>
            <p:spPr bwMode="auto">
              <a:xfrm rot="5400000" flipH="1" flipV="1">
                <a:off x="4327360" y="4914812"/>
                <a:ext cx="334860" cy="751252"/>
              </a:xfrm>
              <a:prstGeom prst="curvedConnector3">
                <a:avLst>
                  <a:gd name="adj1" fmla="val 50000"/>
                </a:avLst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Straight Connector 63"/>
              <p:cNvCxnSpPr>
                <a:stCxn id="66" idx="6"/>
                <a:endCxn id="65" idx="2"/>
              </p:cNvCxnSpPr>
              <p:nvPr/>
            </p:nvCxnSpPr>
            <p:spPr bwMode="auto">
              <a:xfrm>
                <a:off x="3600048" y="5205276"/>
                <a:ext cx="1163056" cy="0"/>
              </a:xfrm>
              <a:prstGeom prst="line">
                <a:avLst/>
              </a:prstGeom>
              <a:grpFill/>
              <a:ln w="127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5" name="Oval 11"/>
              <p:cNvSpPr>
                <a:spLocks noChangeArrowheads="1"/>
              </p:cNvSpPr>
              <p:nvPr/>
            </p:nvSpPr>
            <p:spPr bwMode="auto">
              <a:xfrm>
                <a:off x="4763104" y="5167970"/>
                <a:ext cx="75194" cy="746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66" name="Oval 11"/>
              <p:cNvSpPr>
                <a:spLocks noChangeArrowheads="1"/>
              </p:cNvSpPr>
              <p:nvPr/>
            </p:nvSpPr>
            <p:spPr bwMode="auto">
              <a:xfrm>
                <a:off x="3524854" y="5167970"/>
                <a:ext cx="75194" cy="746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4178904" y="5167970"/>
                <a:ext cx="75194" cy="746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026123" y="2022858"/>
              <a:ext cx="3672703" cy="1090602"/>
              <a:chOff x="2026123" y="2022858"/>
              <a:chExt cx="3672703" cy="1090602"/>
            </a:xfrm>
          </p:grpSpPr>
          <p:sp>
            <p:nvSpPr>
              <p:cNvPr id="45" name="Rectangle 43"/>
              <p:cNvSpPr>
                <a:spLocks noChangeArrowheads="1"/>
              </p:cNvSpPr>
              <p:nvPr/>
            </p:nvSpPr>
            <p:spPr bwMode="auto">
              <a:xfrm>
                <a:off x="2244853" y="2633876"/>
                <a:ext cx="1188720" cy="411480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cs typeface="Times"/>
                  </a:rPr>
                  <a:t>Staff</a:t>
                </a:r>
              </a:p>
            </p:txBody>
          </p:sp>
          <p:sp>
            <p:nvSpPr>
              <p:cNvPr id="46" name="AutoShape 39"/>
              <p:cNvSpPr>
                <a:spLocks noChangeArrowheads="1"/>
              </p:cNvSpPr>
              <p:nvPr/>
            </p:nvSpPr>
            <p:spPr bwMode="auto">
              <a:xfrm>
                <a:off x="3990681" y="2565772"/>
                <a:ext cx="1189038" cy="547688"/>
              </a:xfrm>
              <a:prstGeom prst="diamond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 dirty="0">
                    <a:latin typeface="+mn-lt"/>
                    <a:cs typeface="+mn-cs"/>
                  </a:rPr>
                  <a:t>Assigned_to</a:t>
                </a:r>
              </a:p>
            </p:txBody>
          </p:sp>
          <p:cxnSp>
            <p:nvCxnSpPr>
              <p:cNvPr id="49" name="Straight Connector 48"/>
              <p:cNvCxnSpPr>
                <a:stCxn id="46" idx="3"/>
                <a:endCxn id="60" idx="1"/>
              </p:cNvCxnSpPr>
              <p:nvPr/>
            </p:nvCxnSpPr>
            <p:spPr bwMode="auto">
              <a:xfrm flipV="1">
                <a:off x="5179719" y="2839449"/>
                <a:ext cx="519107" cy="167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/>
              <p:cNvCxnSpPr>
                <a:stCxn id="46" idx="1"/>
                <a:endCxn id="45" idx="3"/>
              </p:cNvCxnSpPr>
              <p:nvPr/>
            </p:nvCxnSpPr>
            <p:spPr bwMode="auto">
              <a:xfrm flipH="1">
                <a:off x="3433573" y="2839616"/>
                <a:ext cx="557108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Curved Connector 50"/>
              <p:cNvCxnSpPr>
                <a:stCxn id="45" idx="0"/>
                <a:endCxn id="56" idx="4"/>
              </p:cNvCxnSpPr>
              <p:nvPr/>
            </p:nvCxnSpPr>
            <p:spPr bwMode="auto">
              <a:xfrm rot="16200000" flipV="1">
                <a:off x="2367189" y="2161852"/>
                <a:ext cx="336698" cy="607350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Curved Connector 51"/>
              <p:cNvCxnSpPr>
                <a:stCxn id="45" idx="0"/>
                <a:endCxn id="54" idx="4"/>
              </p:cNvCxnSpPr>
              <p:nvPr/>
            </p:nvCxnSpPr>
            <p:spPr bwMode="auto">
              <a:xfrm rot="16200000" flipV="1">
                <a:off x="2633114" y="2427776"/>
                <a:ext cx="336698" cy="75501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Curved Connector 52"/>
              <p:cNvCxnSpPr>
                <a:stCxn id="45" idx="0"/>
                <a:endCxn id="55" idx="4"/>
              </p:cNvCxnSpPr>
              <p:nvPr/>
            </p:nvCxnSpPr>
            <p:spPr bwMode="auto">
              <a:xfrm rot="5400000" flipH="1" flipV="1">
                <a:off x="2933327" y="2203064"/>
                <a:ext cx="336698" cy="524927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2535112" y="2022858"/>
                <a:ext cx="457200" cy="274320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cs typeface="+mn-cs"/>
                  </a:rPr>
                  <a:t>name</a:t>
                </a:r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3089820" y="2022858"/>
                <a:ext cx="548640" cy="274320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cs typeface="+mn-cs"/>
                  </a:rPr>
                  <a:t>office#</a:t>
                </a:r>
              </a:p>
            </p:txBody>
          </p:sp>
          <p:sp>
            <p:nvSpPr>
              <p:cNvPr id="56" name="Oval 38"/>
              <p:cNvSpPr>
                <a:spLocks noChangeArrowheads="1"/>
              </p:cNvSpPr>
              <p:nvPr/>
            </p:nvSpPr>
            <p:spPr bwMode="auto">
              <a:xfrm>
                <a:off x="2026123" y="2022858"/>
                <a:ext cx="411480" cy="274320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u="sng" dirty="0">
                    <a:solidFill>
                      <a:srgbClr val="FF0000"/>
                    </a:solidFill>
                    <a:latin typeface="+mn-lt"/>
                    <a:cs typeface="+mn-cs"/>
                  </a:rPr>
                  <a:t>hkid</a:t>
                </a: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3672573" y="3915396"/>
            <a:ext cx="290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Staff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related to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Offering</a:t>
            </a:r>
            <a:endParaRPr lang="en-US" sz="1800" dirty="0">
              <a:solidFill>
                <a:srgbClr val="000090"/>
              </a:solidFill>
              <a:latin typeface="+mn-lt"/>
              <a:cs typeface="Arial Narrow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0965" y="-71561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latin typeface="+mn-lt"/>
            </a:endParaRPr>
          </a:p>
        </p:txBody>
      </p:sp>
      <p:cxnSp>
        <p:nvCxnSpPr>
          <p:cNvPr id="70" name="Straight Connector 48"/>
          <p:cNvCxnSpPr/>
          <p:nvPr/>
        </p:nvCxnSpPr>
        <p:spPr bwMode="auto">
          <a:xfrm>
            <a:off x="5372659" y="3388909"/>
            <a:ext cx="554592" cy="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25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  <p:bldP spid="35" grpId="0" build="p"/>
      <p:bldP spid="36" grpId="0"/>
      <p:bldP spid="37" grpId="0"/>
      <p:bldP spid="47" grpId="0"/>
      <p:bldP spid="48" grpId="0" animBg="1"/>
      <p:bldP spid="26" grpId="0" animBg="1"/>
      <p:bldP spid="7" grpId="0" animBg="1"/>
      <p:bldP spid="27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217170" y="177165"/>
            <a:ext cx="4851237" cy="1672783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HKUST COURSE DATABASE:</a:t>
            </a:r>
            <a:br>
              <a:rPr lang="en-US" dirty="0">
                <a:latin typeface="+mn-lt"/>
              </a:rPr>
            </a:br>
            <a:r>
              <a:rPr lang="en-US" dirty="0">
                <a:solidFill>
                  <a:srgbClr val="B30019"/>
                </a:solidFill>
                <a:latin typeface="+mn-lt"/>
              </a:rPr>
              <a:t>E-R DIAGRAM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29633" y="532176"/>
            <a:ext cx="7084734" cy="5773771"/>
            <a:chOff x="1349751" y="542115"/>
            <a:chExt cx="7084734" cy="5773771"/>
          </a:xfrm>
        </p:grpSpPr>
        <p:sp>
          <p:nvSpPr>
            <p:cNvPr id="5" name="AutoShape 45"/>
            <p:cNvSpPr>
              <a:spLocks noChangeArrowheads="1"/>
            </p:cNvSpPr>
            <p:nvPr/>
          </p:nvSpPr>
          <p:spPr bwMode="auto">
            <a:xfrm flipH="1">
              <a:off x="3768016" y="3155404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Assigned_to</a:t>
              </a:r>
            </a:p>
          </p:txBody>
        </p:sp>
        <p:cxnSp>
          <p:nvCxnSpPr>
            <p:cNvPr id="6" name="AutoShape 46"/>
            <p:cNvCxnSpPr>
              <a:cxnSpLocks noChangeShapeType="1"/>
              <a:stCxn id="5" idx="3"/>
              <a:endCxn id="44" idx="3"/>
            </p:cNvCxnSpPr>
            <p:nvPr/>
          </p:nvCxnSpPr>
          <p:spPr bwMode="auto">
            <a:xfrm flipH="1">
              <a:off x="3214704" y="3429248"/>
              <a:ext cx="553312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AutoShape 47"/>
            <p:cNvCxnSpPr>
              <a:cxnSpLocks noChangeShapeType="1"/>
              <a:stCxn id="8" idx="3"/>
              <a:endCxn id="5" idx="1"/>
            </p:cNvCxnSpPr>
            <p:nvPr/>
          </p:nvCxnSpPr>
          <p:spPr bwMode="auto">
            <a:xfrm flipH="1">
              <a:off x="4957054" y="3429248"/>
              <a:ext cx="545133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 flipH="1">
              <a:off x="5502187" y="3223508"/>
              <a:ext cx="1188720" cy="411480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Arial Narrow"/>
                </a:rPr>
                <a:t>Offering</a:t>
              </a:r>
            </a:p>
          </p:txBody>
        </p:sp>
        <p:sp>
          <p:nvSpPr>
            <p:cNvPr id="11" name="AutoShape 48"/>
            <p:cNvSpPr>
              <a:spLocks noChangeArrowheads="1"/>
            </p:cNvSpPr>
            <p:nvPr/>
          </p:nvSpPr>
          <p:spPr bwMode="auto">
            <a:xfrm flipH="1">
              <a:off x="5502028" y="4186232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Enrolls_in</a:t>
              </a:r>
            </a:p>
          </p:txBody>
        </p:sp>
        <p:cxnSp>
          <p:nvCxnSpPr>
            <p:cNvPr id="12" name="AutoShape 51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6096547" y="3634988"/>
              <a:ext cx="0" cy="551244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2"/>
            <p:cNvCxnSpPr>
              <a:cxnSpLocks noChangeShapeType="1"/>
              <a:stCxn id="11" idx="2"/>
              <a:endCxn id="23" idx="0"/>
            </p:cNvCxnSpPr>
            <p:nvPr/>
          </p:nvCxnSpPr>
          <p:spPr bwMode="auto">
            <a:xfrm>
              <a:off x="6096547" y="4733920"/>
              <a:ext cx="0" cy="551245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urved Connector 15"/>
            <p:cNvCxnSpPr>
              <a:stCxn id="44" idx="0"/>
              <a:endCxn id="21" idx="4"/>
            </p:cNvCxnSpPr>
            <p:nvPr/>
          </p:nvCxnSpPr>
          <p:spPr bwMode="auto">
            <a:xfrm rot="16200000" flipV="1">
              <a:off x="2128455" y="2731618"/>
              <a:ext cx="367778" cy="61600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urved Connector 16"/>
            <p:cNvCxnSpPr>
              <a:stCxn id="44" idx="0"/>
              <a:endCxn id="19" idx="4"/>
            </p:cNvCxnSpPr>
            <p:nvPr/>
          </p:nvCxnSpPr>
          <p:spPr bwMode="auto">
            <a:xfrm rot="16200000" flipV="1">
              <a:off x="2391618" y="2994782"/>
              <a:ext cx="367778" cy="8967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urved Connector 17"/>
            <p:cNvCxnSpPr>
              <a:stCxn id="44" idx="0"/>
              <a:endCxn id="20" idx="4"/>
            </p:cNvCxnSpPr>
            <p:nvPr/>
          </p:nvCxnSpPr>
          <p:spPr bwMode="auto">
            <a:xfrm rot="5400000" flipH="1" flipV="1">
              <a:off x="2689071" y="2787003"/>
              <a:ext cx="367778" cy="505233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2302070" y="2581410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851257" y="2581410"/>
              <a:ext cx="54864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office#</a:t>
              </a:r>
            </a:p>
          </p:txBody>
        </p:sp>
        <p:sp>
          <p:nvSpPr>
            <p:cNvPr id="21" name="Oval 38"/>
            <p:cNvSpPr>
              <a:spLocks noChangeArrowheads="1"/>
            </p:cNvSpPr>
            <p:nvPr/>
          </p:nvSpPr>
          <p:spPr bwMode="auto">
            <a:xfrm>
              <a:off x="1798603" y="2581410"/>
              <a:ext cx="41148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hkid</a:t>
              </a: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5502187" y="5285165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Student</a:t>
              </a:r>
            </a:p>
          </p:txBody>
        </p:sp>
        <p:cxnSp>
          <p:nvCxnSpPr>
            <p:cNvPr id="24" name="Curved Connector 23"/>
            <p:cNvCxnSpPr>
              <a:stCxn id="23" idx="2"/>
              <a:endCxn id="27" idx="0"/>
            </p:cNvCxnSpPr>
            <p:nvPr/>
          </p:nvCxnSpPr>
          <p:spPr bwMode="auto">
            <a:xfrm rot="5400000">
              <a:off x="5786769" y="5731787"/>
              <a:ext cx="344921" cy="27463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urved Connector 24"/>
            <p:cNvCxnSpPr>
              <a:stCxn id="23" idx="2"/>
              <a:endCxn id="26" idx="0"/>
            </p:cNvCxnSpPr>
            <p:nvPr/>
          </p:nvCxnSpPr>
          <p:spPr bwMode="auto">
            <a:xfrm rot="16200000" flipH="1">
              <a:off x="6154176" y="5639015"/>
              <a:ext cx="344921" cy="46017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6328126" y="6041566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27" name="Oval 38"/>
            <p:cNvSpPr>
              <a:spLocks noChangeArrowheads="1"/>
            </p:cNvSpPr>
            <p:nvPr/>
          </p:nvSpPr>
          <p:spPr bwMode="auto">
            <a:xfrm>
              <a:off x="5410431" y="6041566"/>
              <a:ext cx="82296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student_id</a:t>
              </a:r>
            </a:p>
          </p:txBody>
        </p:sp>
        <p:cxnSp>
          <p:nvCxnSpPr>
            <p:cNvPr id="31" name="Curved Connector 30"/>
            <p:cNvCxnSpPr>
              <a:stCxn id="34" idx="2"/>
              <a:endCxn id="8" idx="1"/>
            </p:cNvCxnSpPr>
            <p:nvPr/>
          </p:nvCxnSpPr>
          <p:spPr bwMode="auto">
            <a:xfrm rot="10800000" flipV="1">
              <a:off x="6690907" y="3422608"/>
              <a:ext cx="371822" cy="663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urved Connector 31"/>
            <p:cNvCxnSpPr>
              <a:stCxn id="8" idx="1"/>
              <a:endCxn id="33" idx="2"/>
            </p:cNvCxnSpPr>
            <p:nvPr/>
          </p:nvCxnSpPr>
          <p:spPr bwMode="auto">
            <a:xfrm>
              <a:off x="6690907" y="3429248"/>
              <a:ext cx="371822" cy="34610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4799301" y="4190042"/>
              <a:ext cx="50292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grade</a:t>
              </a:r>
            </a:p>
          </p:txBody>
        </p:sp>
        <p:cxnSp>
          <p:nvCxnSpPr>
            <p:cNvPr id="42" name="Curved Connector 41"/>
            <p:cNvCxnSpPr>
              <a:stCxn id="41" idx="6"/>
              <a:endCxn id="11" idx="3"/>
            </p:cNvCxnSpPr>
            <p:nvPr/>
          </p:nvCxnSpPr>
          <p:spPr bwMode="auto">
            <a:xfrm>
              <a:off x="5302221" y="4327202"/>
              <a:ext cx="199807" cy="13287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2701163" y="4427518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+mn-cs"/>
                </a:rPr>
                <a:t>TA</a:t>
              </a: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025984" y="3223508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+mn-cs"/>
                </a:rPr>
                <a:t>Staff</a:t>
              </a:r>
            </a:p>
          </p:txBody>
        </p:sp>
        <p:cxnSp>
          <p:nvCxnSpPr>
            <p:cNvPr id="51" name="AutoShape 12"/>
            <p:cNvCxnSpPr>
              <a:cxnSpLocks noChangeShapeType="1"/>
            </p:cNvCxnSpPr>
            <p:nvPr/>
          </p:nvCxnSpPr>
          <p:spPr bwMode="auto">
            <a:xfrm flipV="1">
              <a:off x="2601388" y="3636300"/>
              <a:ext cx="0" cy="157325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"/>
            <p:cNvCxnSpPr>
              <a:cxnSpLocks noChangeShapeType="1"/>
              <a:stCxn id="72" idx="1"/>
              <a:endCxn id="40" idx="0"/>
            </p:cNvCxnSpPr>
            <p:nvPr/>
          </p:nvCxnSpPr>
          <p:spPr bwMode="auto">
            <a:xfrm>
              <a:off x="2736063" y="3945720"/>
              <a:ext cx="559460" cy="48179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4"/>
            <p:cNvCxnSpPr>
              <a:cxnSpLocks noChangeShapeType="1"/>
              <a:stCxn id="72" idx="5"/>
            </p:cNvCxnSpPr>
            <p:nvPr/>
          </p:nvCxnSpPr>
          <p:spPr bwMode="auto">
            <a:xfrm flipH="1">
              <a:off x="1945167" y="3945720"/>
              <a:ext cx="576594" cy="48179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2639300" y="3636300"/>
              <a:ext cx="0" cy="15732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1349751" y="4425510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Instructor</a:t>
              </a:r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1349751" y="3807937"/>
              <a:ext cx="36576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title</a:t>
              </a:r>
            </a:p>
          </p:txBody>
        </p:sp>
        <p:cxnSp>
          <p:nvCxnSpPr>
            <p:cNvPr id="57" name="Curved Connector 56"/>
            <p:cNvCxnSpPr>
              <a:stCxn id="56" idx="4"/>
              <a:endCxn id="55" idx="0"/>
            </p:cNvCxnSpPr>
            <p:nvPr/>
          </p:nvCxnSpPr>
          <p:spPr bwMode="auto">
            <a:xfrm rot="16200000" flipH="1">
              <a:off x="1566745" y="4048143"/>
              <a:ext cx="343253" cy="41148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AutoShape 48"/>
            <p:cNvSpPr>
              <a:spLocks noChangeArrowheads="1"/>
            </p:cNvSpPr>
            <p:nvPr/>
          </p:nvSpPr>
          <p:spPr bwMode="auto">
            <a:xfrm flipH="1">
              <a:off x="5513320" y="2124081"/>
              <a:ext cx="1189038" cy="547688"/>
            </a:xfrm>
            <a:prstGeom prst="diamond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Has</a:t>
              </a:r>
            </a:p>
          </p:txBody>
        </p:sp>
        <p:cxnSp>
          <p:nvCxnSpPr>
            <p:cNvPr id="61" name="AutoShape 51"/>
            <p:cNvCxnSpPr>
              <a:cxnSpLocks noChangeShapeType="1"/>
              <a:endCxn id="60" idx="2"/>
            </p:cNvCxnSpPr>
            <p:nvPr/>
          </p:nvCxnSpPr>
          <p:spPr bwMode="auto">
            <a:xfrm flipV="1">
              <a:off x="6107839" y="2671769"/>
              <a:ext cx="0" cy="551244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52"/>
            <p:cNvCxnSpPr>
              <a:cxnSpLocks noChangeShapeType="1"/>
              <a:stCxn id="60" idx="0"/>
              <a:endCxn id="63" idx="2"/>
            </p:cNvCxnSpPr>
            <p:nvPr/>
          </p:nvCxnSpPr>
          <p:spPr bwMode="auto">
            <a:xfrm flipV="1">
              <a:off x="6107839" y="1572836"/>
              <a:ext cx="0" cy="551245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Rectangle 43"/>
            <p:cNvSpPr>
              <a:spLocks noChangeArrowheads="1"/>
            </p:cNvSpPr>
            <p:nvPr/>
          </p:nvSpPr>
          <p:spPr bwMode="auto">
            <a:xfrm>
              <a:off x="5513479" y="1161356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Course</a:t>
              </a:r>
            </a:p>
          </p:txBody>
        </p:sp>
        <p:cxnSp>
          <p:nvCxnSpPr>
            <p:cNvPr id="64" name="Curved Connector 63"/>
            <p:cNvCxnSpPr>
              <a:stCxn id="63" idx="0"/>
              <a:endCxn id="67" idx="4"/>
            </p:cNvCxnSpPr>
            <p:nvPr/>
          </p:nvCxnSpPr>
          <p:spPr bwMode="auto">
            <a:xfrm rot="16200000" flipV="1">
              <a:off x="5804270" y="857786"/>
              <a:ext cx="344921" cy="26221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Curved Connector 64"/>
            <p:cNvCxnSpPr>
              <a:stCxn id="63" idx="0"/>
              <a:endCxn id="66" idx="4"/>
            </p:cNvCxnSpPr>
            <p:nvPr/>
          </p:nvCxnSpPr>
          <p:spPr bwMode="auto">
            <a:xfrm rot="5400000" flipH="1" flipV="1">
              <a:off x="6153709" y="770566"/>
              <a:ext cx="344921" cy="43666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6315900" y="542115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67" name="Oval 38"/>
            <p:cNvSpPr>
              <a:spLocks noChangeArrowheads="1"/>
            </p:cNvSpPr>
            <p:nvPr/>
          </p:nvSpPr>
          <p:spPr bwMode="auto">
            <a:xfrm>
              <a:off x="5457000" y="542115"/>
              <a:ext cx="7772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course_id</a:t>
              </a:r>
            </a:p>
          </p:txBody>
        </p:sp>
        <p:cxnSp>
          <p:nvCxnSpPr>
            <p:cNvPr id="88" name="Straight Connector 87"/>
            <p:cNvCxnSpPr>
              <a:stCxn id="85" idx="4"/>
              <a:endCxn id="86" idx="0"/>
            </p:cNvCxnSpPr>
            <p:nvPr/>
          </p:nvCxnSpPr>
          <p:spPr bwMode="auto">
            <a:xfrm>
              <a:off x="6981637" y="3141022"/>
              <a:ext cx="0" cy="5667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7062729" y="3638192"/>
              <a:ext cx="41148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n-lt"/>
                  <a:cs typeface="+mn-cs"/>
                </a:rPr>
                <a:t>year</a:t>
              </a: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7062729" y="3285449"/>
              <a:ext cx="73152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n-lt"/>
                  <a:cs typeface="+mn-cs"/>
                </a:rPr>
                <a:t>semester</a:t>
              </a: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7062729" y="2937198"/>
              <a:ext cx="5486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n-lt"/>
                  <a:cs typeface="+mn-cs"/>
                </a:rPr>
                <a:t>section</a:t>
              </a:r>
            </a:p>
          </p:txBody>
        </p:sp>
        <p:cxnSp>
          <p:nvCxnSpPr>
            <p:cNvPr id="4" name="Curved Connector 3"/>
            <p:cNvCxnSpPr>
              <a:stCxn id="8" idx="1"/>
              <a:endCxn id="68" idx="2"/>
            </p:cNvCxnSpPr>
            <p:nvPr/>
          </p:nvCxnSpPr>
          <p:spPr bwMode="auto">
            <a:xfrm flipV="1">
              <a:off x="6690907" y="3074358"/>
              <a:ext cx="371822" cy="35489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" name="Oval 11"/>
            <p:cNvSpPr>
              <a:spLocks noChangeArrowheads="1"/>
            </p:cNvSpPr>
            <p:nvPr/>
          </p:nvSpPr>
          <p:spPr bwMode="auto">
            <a:xfrm>
              <a:off x="6944040" y="3066410"/>
              <a:ext cx="75194" cy="746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6" name="Oval 11"/>
            <p:cNvSpPr>
              <a:spLocks noChangeArrowheads="1"/>
            </p:cNvSpPr>
            <p:nvPr/>
          </p:nvSpPr>
          <p:spPr bwMode="auto">
            <a:xfrm>
              <a:off x="6944040" y="3707760"/>
              <a:ext cx="75194" cy="746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69" name="Oval 11"/>
            <p:cNvSpPr>
              <a:spLocks noChangeArrowheads="1"/>
            </p:cNvSpPr>
            <p:nvPr/>
          </p:nvSpPr>
          <p:spPr bwMode="auto">
            <a:xfrm>
              <a:off x="6944040" y="3385303"/>
              <a:ext cx="75194" cy="746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6706670" y="1481160"/>
              <a:ext cx="268287" cy="274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90487" tIns="44450" rIns="90487" bIns="44450">
              <a:spAutoFit/>
            </a:bodyPr>
            <a:lstStyle/>
            <a:p>
              <a:pPr>
                <a:defRPr/>
              </a:pPr>
              <a:endParaRPr lang="en-US" sz="1200" dirty="0">
                <a:latin typeface="+mn-lt"/>
                <a:cs typeface="+mn-cs"/>
              </a:endParaRPr>
            </a:p>
          </p:txBody>
        </p:sp>
        <p:sp>
          <p:nvSpPr>
            <p:cNvPr id="75" name="AutoShape 39"/>
            <p:cNvSpPr>
              <a:spLocks noChangeArrowheads="1"/>
            </p:cNvSpPr>
            <p:nvPr/>
          </p:nvSpPr>
          <p:spPr bwMode="auto">
            <a:xfrm>
              <a:off x="7245447" y="1092256"/>
              <a:ext cx="1189038" cy="547688"/>
            </a:xfrm>
            <a:prstGeom prst="diamond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1600" dirty="0">
                  <a:latin typeface="+mn-lt"/>
                  <a:cs typeface="+mn-cs"/>
                </a:rPr>
                <a:t>Has_</a:t>
              </a:r>
            </a:p>
            <a:p>
              <a:pPr algn="ctr">
                <a:lnSpc>
                  <a:spcPct val="70000"/>
                </a:lnSpc>
                <a:defRPr/>
              </a:pPr>
              <a:r>
                <a:rPr lang="en-US" sz="1600" dirty="0">
                  <a:latin typeface="+mn-lt"/>
                  <a:cs typeface="+mn-cs"/>
                </a:rPr>
                <a:t>prerequisite</a:t>
              </a:r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>
              <a:off x="6696727" y="1222712"/>
              <a:ext cx="86868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6696727" y="1508258"/>
              <a:ext cx="86868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1" name="TextBox 90"/>
            <p:cNvSpPr txBox="1"/>
            <p:nvPr/>
          </p:nvSpPr>
          <p:spPr>
            <a:xfrm>
              <a:off x="6948186" y="87467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+mn-lt"/>
                  <a:cs typeface="Arial Narrow"/>
                </a:rPr>
                <a:t>course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33728" y="1534595"/>
              <a:ext cx="9881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+mn-lt"/>
                  <a:cs typeface="Arial Narrow"/>
                </a:rPr>
                <a:t>prerequisite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970384" y="4056436"/>
            <a:ext cx="79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+mn-lt"/>
              </a:rPr>
              <a:t>Disjoint</a:t>
            </a:r>
            <a:endParaRPr kumimoji="1" lang="zh-CN" altLang="en-US" sz="1200" dirty="0">
              <a:latin typeface="+mn-lt"/>
            </a:endParaRPr>
          </a:p>
        </p:txBody>
      </p:sp>
      <p:cxnSp>
        <p:nvCxnSpPr>
          <p:cNvPr id="83" name="AutoShape 52"/>
          <p:cNvCxnSpPr>
            <a:cxnSpLocks noChangeShapeType="1"/>
          </p:cNvCxnSpPr>
          <p:nvPr/>
        </p:nvCxnSpPr>
        <p:spPr bwMode="auto">
          <a:xfrm>
            <a:off x="5799622" y="4717357"/>
            <a:ext cx="0" cy="551245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AutoShape 51"/>
          <p:cNvCxnSpPr>
            <a:cxnSpLocks noChangeShapeType="1"/>
          </p:cNvCxnSpPr>
          <p:nvPr/>
        </p:nvCxnSpPr>
        <p:spPr bwMode="auto">
          <a:xfrm flipV="1">
            <a:off x="5816021" y="2661830"/>
            <a:ext cx="0" cy="551244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三角形 73"/>
          <p:cNvSpPr/>
          <p:nvPr/>
        </p:nvSpPr>
        <p:spPr bwMode="auto">
          <a:xfrm rot="10800000">
            <a:off x="2094492" y="3793572"/>
            <a:ext cx="428604" cy="284418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73" name="AutoShape 47"/>
          <p:cNvCxnSpPr>
            <a:cxnSpLocks noChangeShapeType="1"/>
          </p:cNvCxnSpPr>
          <p:nvPr/>
        </p:nvCxnSpPr>
        <p:spPr bwMode="auto">
          <a:xfrm flipH="1" flipV="1">
            <a:off x="4535266" y="3463526"/>
            <a:ext cx="667001" cy="1195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817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Question 3: </a:t>
            </a:r>
            <a:r>
              <a:rPr lang="en-US" dirty="0">
                <a:solidFill>
                  <a:srgbClr val="B30019"/>
                </a:solidFill>
                <a:latin typeface="+mn-lt"/>
              </a:rPr>
              <a:t>BUS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None/>
            </a:pPr>
            <a:r>
              <a:rPr lang="en-US" sz="1800" dirty="0"/>
              <a:t>A bus company wants to keep track of its bus routes and schedules.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Each bus route has a unique route number, a departure station and a destination station.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For each bus route, there is a schedule, which records the departure times of buses.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For each departure time of each route, a driver and a bus can be assigned; however, information about the driver or the bus may sometimes be missing.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A driver has a unique employee id, a name and a phone number.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A bus is identified by its license number and has a maximum seating capacity.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Construct an E-R diagram for the bus company.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</a:rPr>
              <a:t>Identify all keys of entities and constraints on relationships.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872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3608"/>
            <a:ext cx="7772400" cy="3317137"/>
          </a:xfrm>
        </p:spPr>
        <p:txBody>
          <a:bodyPr/>
          <a:lstStyle/>
          <a:p>
            <a:pPr marL="0" indent="0">
              <a:spcBef>
                <a:spcPct val="20000"/>
              </a:spcBef>
              <a:buNone/>
            </a:pPr>
            <a:r>
              <a:rPr lang="en-US" sz="1800" dirty="0"/>
              <a:t>A bus company wants to keep track of its bus routes and schedules.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Each bus route has a unique route number, a departure station and a destination station.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For each bus route, there is a schedule, which records the departure times of buses.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For each departure time of each route, a driver and a bus can be assigned; however, information about the driver or the bus may sometimes be missing.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A driver has a unique employee id, a name and a phone number.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A bus is identified by its license number and has a maximum seating capacity.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7177" y="2130538"/>
            <a:ext cx="53424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route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1010" y="2717911"/>
            <a:ext cx="92400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3904" y="3303974"/>
            <a:ext cx="58330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driver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6014" y="3303974"/>
            <a:ext cx="37217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bus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3182196" y="5388964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+mn-lt"/>
                <a:cs typeface="Times"/>
              </a:rPr>
              <a:t>Schedule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7269480" y="5388964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+mn-lt"/>
                <a:cs typeface="Times"/>
              </a:rPr>
              <a:t>Bus</a:t>
            </a: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1138554" y="5388964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+mn-lt"/>
                <a:cs typeface="Times"/>
              </a:rPr>
              <a:t>Route</a:t>
            </a: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5225838" y="5388964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+mn-lt"/>
                <a:cs typeface="Times"/>
              </a:rPr>
              <a:t>Driver</a:t>
            </a:r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4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5285"/>
            <a:ext cx="7772400" cy="838200"/>
          </a:xfrm>
        </p:spPr>
        <p:txBody>
          <a:bodyPr/>
          <a:lstStyle/>
          <a:p>
            <a:r>
              <a:rPr lang="en-US" dirty="0">
                <a:latin typeface="+mn-lt"/>
              </a:rPr>
              <a:t>ATTRIBUTES OF ENTITIES</a:t>
            </a:r>
            <a:endParaRPr lang="en-US" dirty="0">
              <a:solidFill>
                <a:srgbClr val="B30019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0970"/>
            <a:ext cx="7772400" cy="2142681"/>
          </a:xfrm>
        </p:spPr>
        <p:txBody>
          <a:bodyPr/>
          <a:lstStyle/>
          <a:p>
            <a:r>
              <a:rPr lang="en-US" sz="1800" dirty="0"/>
              <a:t>Each bus </a:t>
            </a:r>
            <a:r>
              <a:rPr lang="en-US" sz="1800" dirty="0">
                <a:solidFill>
                  <a:srgbClr val="FF0000"/>
                </a:solidFill>
              </a:rPr>
              <a:t>route</a:t>
            </a:r>
            <a:r>
              <a:rPr lang="en-US" sz="1800" dirty="0"/>
              <a:t> has a unique </a:t>
            </a:r>
            <a:r>
              <a:rPr lang="en-US" sz="1800" dirty="0">
                <a:solidFill>
                  <a:srgbClr val="0000FF"/>
                </a:solidFill>
              </a:rPr>
              <a:t>route number</a:t>
            </a:r>
            <a:r>
              <a:rPr lang="en-US" sz="1800" dirty="0"/>
              <a:t>, a </a:t>
            </a:r>
            <a:r>
              <a:rPr lang="en-US" sz="1800" dirty="0">
                <a:solidFill>
                  <a:srgbClr val="0000FF"/>
                </a:solidFill>
              </a:rPr>
              <a:t>departure station</a:t>
            </a:r>
            <a:r>
              <a:rPr lang="en-US" sz="1800" dirty="0"/>
              <a:t> and a </a:t>
            </a:r>
            <a:r>
              <a:rPr lang="en-US" sz="1800" dirty="0">
                <a:solidFill>
                  <a:srgbClr val="0000FF"/>
                </a:solidFill>
              </a:rPr>
              <a:t>destination station</a:t>
            </a:r>
            <a:r>
              <a:rPr lang="en-US" sz="1800" dirty="0"/>
              <a:t>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For each bus route, there is a </a:t>
            </a:r>
            <a:r>
              <a:rPr lang="en-US" sz="1800" dirty="0">
                <a:solidFill>
                  <a:srgbClr val="FF0000"/>
                </a:solidFill>
              </a:rPr>
              <a:t>schedule</a:t>
            </a:r>
            <a:r>
              <a:rPr lang="en-US" sz="1800" dirty="0"/>
              <a:t>, which records the </a:t>
            </a:r>
            <a:r>
              <a:rPr lang="en-US" sz="1800" dirty="0">
                <a:solidFill>
                  <a:srgbClr val="0000FF"/>
                </a:solidFill>
              </a:rPr>
              <a:t>departure time</a:t>
            </a:r>
            <a:r>
              <a:rPr lang="en-US" sz="1800" dirty="0"/>
              <a:t>s of buses.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driver</a:t>
            </a:r>
            <a:r>
              <a:rPr lang="en-US" sz="1800" dirty="0"/>
              <a:t> has a unique </a:t>
            </a:r>
            <a:r>
              <a:rPr lang="en-US" sz="1800" dirty="0">
                <a:solidFill>
                  <a:srgbClr val="0000FF"/>
                </a:solidFill>
              </a:rPr>
              <a:t>employee id</a:t>
            </a:r>
            <a:r>
              <a:rPr lang="en-US" sz="1800" dirty="0"/>
              <a:t>, a </a:t>
            </a:r>
            <a:r>
              <a:rPr lang="en-US" sz="1800" dirty="0">
                <a:solidFill>
                  <a:srgbClr val="0000FF"/>
                </a:solidFill>
              </a:rPr>
              <a:t>name</a:t>
            </a:r>
            <a:r>
              <a:rPr lang="en-US" sz="1800" dirty="0"/>
              <a:t> and a </a:t>
            </a:r>
            <a:r>
              <a:rPr lang="en-US" sz="1800" dirty="0">
                <a:solidFill>
                  <a:srgbClr val="0000FF"/>
                </a:solidFill>
              </a:rPr>
              <a:t>phone number</a:t>
            </a:r>
            <a:r>
              <a:rPr lang="en-US" sz="1800" dirty="0"/>
              <a:t>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bus</a:t>
            </a:r>
            <a:r>
              <a:rPr lang="en-US" sz="1800" dirty="0"/>
              <a:t> is identified by its </a:t>
            </a:r>
            <a:r>
              <a:rPr lang="en-US" sz="1800" dirty="0">
                <a:solidFill>
                  <a:srgbClr val="0000FF"/>
                </a:solidFill>
              </a:rPr>
              <a:t>license number</a:t>
            </a:r>
            <a:r>
              <a:rPr lang="en-US" sz="1800" dirty="0"/>
              <a:t> and has a </a:t>
            </a:r>
            <a:r>
              <a:rPr lang="en-US" sz="1800" dirty="0">
                <a:solidFill>
                  <a:srgbClr val="0000FF"/>
                </a:solidFill>
              </a:rPr>
              <a:t>maximum seating capacity</a:t>
            </a:r>
            <a:r>
              <a:rPr lang="en-US" sz="1800" dirty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5726" y="3666872"/>
            <a:ext cx="6512548" cy="2513770"/>
            <a:chOff x="1110038" y="3490100"/>
            <a:chExt cx="6512548" cy="2513770"/>
          </a:xfrm>
        </p:grpSpPr>
        <p:grpSp>
          <p:nvGrpSpPr>
            <p:cNvPr id="14" name="Group 13"/>
            <p:cNvGrpSpPr/>
            <p:nvPr/>
          </p:nvGrpSpPr>
          <p:grpSpPr>
            <a:xfrm>
              <a:off x="1110038" y="3490100"/>
              <a:ext cx="3422926" cy="1065148"/>
              <a:chOff x="1110038" y="2823796"/>
              <a:chExt cx="3422926" cy="1065148"/>
            </a:xfrm>
          </p:grpSpPr>
          <p:sp>
            <p:nvSpPr>
              <p:cNvPr id="30" name="Rectangle 43"/>
              <p:cNvSpPr>
                <a:spLocks noChangeArrowheads="1"/>
              </p:cNvSpPr>
              <p:nvPr/>
            </p:nvSpPr>
            <p:spPr bwMode="auto">
              <a:xfrm>
                <a:off x="2239808" y="3477464"/>
                <a:ext cx="1188720" cy="411480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cs typeface="Times"/>
                  </a:rPr>
                  <a:t>Route</a:t>
                </a:r>
              </a:p>
            </p:txBody>
          </p:sp>
          <p:cxnSp>
            <p:nvCxnSpPr>
              <p:cNvPr id="31" name="Curved Connector 30"/>
              <p:cNvCxnSpPr>
                <a:stCxn id="30" idx="0"/>
                <a:endCxn id="37" idx="4"/>
              </p:cNvCxnSpPr>
              <p:nvPr/>
            </p:nvCxnSpPr>
            <p:spPr bwMode="auto">
              <a:xfrm rot="16200000" flipV="1">
                <a:off x="1919589" y="2562885"/>
                <a:ext cx="379348" cy="1449810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Curved Connector 31"/>
              <p:cNvCxnSpPr>
                <a:stCxn id="30" idx="0"/>
                <a:endCxn id="34" idx="4"/>
              </p:cNvCxnSpPr>
              <p:nvPr/>
            </p:nvCxnSpPr>
            <p:spPr bwMode="auto">
              <a:xfrm rot="16200000" flipV="1">
                <a:off x="2428065" y="3071360"/>
                <a:ext cx="379348" cy="432859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Curved Connector 32"/>
              <p:cNvCxnSpPr>
                <a:stCxn id="30" idx="0"/>
                <a:endCxn id="36" idx="4"/>
              </p:cNvCxnSpPr>
              <p:nvPr/>
            </p:nvCxnSpPr>
            <p:spPr bwMode="auto">
              <a:xfrm rot="5400000" flipH="1" flipV="1">
                <a:off x="3146635" y="2785649"/>
                <a:ext cx="379348" cy="1004283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1753448" y="2823796"/>
                <a:ext cx="1295721" cy="274320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cs typeface="+mn-cs"/>
                  </a:rPr>
                  <a:t>departure_station</a:t>
                </a:r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auto">
              <a:xfrm>
                <a:off x="3143938" y="2823796"/>
                <a:ext cx="1389026" cy="274320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cs typeface="+mn-cs"/>
                  </a:rPr>
                  <a:t>destination_station</a:t>
                </a:r>
              </a:p>
            </p:txBody>
          </p:sp>
          <p:sp>
            <p:nvSpPr>
              <p:cNvPr id="37" name="Oval 38"/>
              <p:cNvSpPr>
                <a:spLocks noChangeArrowheads="1"/>
              </p:cNvSpPr>
              <p:nvPr/>
            </p:nvSpPr>
            <p:spPr bwMode="auto">
              <a:xfrm>
                <a:off x="1110038" y="2823796"/>
                <a:ext cx="548640" cy="274320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u="sng" dirty="0">
                    <a:solidFill>
                      <a:srgbClr val="FF0000"/>
                    </a:solidFill>
                    <a:latin typeface="+mn-lt"/>
                    <a:cs typeface="+mn-cs"/>
                  </a:rPr>
                  <a:t>route#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98848" y="3499722"/>
              <a:ext cx="1188720" cy="1055526"/>
              <a:chOff x="5714848" y="2833418"/>
              <a:chExt cx="1188720" cy="1055526"/>
            </a:xfrm>
          </p:grpSpPr>
          <p:sp>
            <p:nvSpPr>
              <p:cNvPr id="38" name="Oval 34"/>
              <p:cNvSpPr>
                <a:spLocks noChangeArrowheads="1"/>
              </p:cNvSpPr>
              <p:nvPr/>
            </p:nvSpPr>
            <p:spPr bwMode="auto">
              <a:xfrm>
                <a:off x="5714848" y="2833418"/>
                <a:ext cx="1188720" cy="274320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cs typeface="+mn-cs"/>
                  </a:rPr>
                  <a:t>departure_time</a:t>
                </a:r>
              </a:p>
            </p:txBody>
          </p:sp>
          <p:sp>
            <p:nvSpPr>
              <p:cNvPr id="39" name="Rectangle 43"/>
              <p:cNvSpPr>
                <a:spLocks noChangeArrowheads="1"/>
              </p:cNvSpPr>
              <p:nvPr/>
            </p:nvSpPr>
            <p:spPr bwMode="auto">
              <a:xfrm>
                <a:off x="5714848" y="3477464"/>
                <a:ext cx="1188720" cy="411480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cs typeface="Times"/>
                  </a:rPr>
                  <a:t>Schedule</a:t>
                </a:r>
              </a:p>
            </p:txBody>
          </p:sp>
          <p:cxnSp>
            <p:nvCxnSpPr>
              <p:cNvPr id="40" name="Curved Connector 39"/>
              <p:cNvCxnSpPr>
                <a:stCxn id="39" idx="0"/>
              </p:cNvCxnSpPr>
              <p:nvPr/>
            </p:nvCxnSpPr>
            <p:spPr bwMode="auto">
              <a:xfrm rot="5400000" flipH="1" flipV="1">
                <a:off x="6124345" y="3292601"/>
                <a:ext cx="369726" cy="12700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" name="Group 15"/>
            <p:cNvGrpSpPr/>
            <p:nvPr/>
          </p:nvGrpSpPr>
          <p:grpSpPr>
            <a:xfrm>
              <a:off x="1905419" y="4956321"/>
              <a:ext cx="1832165" cy="1047549"/>
              <a:chOff x="1828094" y="2381114"/>
              <a:chExt cx="1832165" cy="1047549"/>
            </a:xfrm>
          </p:grpSpPr>
          <p:sp>
            <p:nvSpPr>
              <p:cNvPr id="17" name="Rectangle 43"/>
              <p:cNvSpPr>
                <a:spLocks noChangeArrowheads="1"/>
              </p:cNvSpPr>
              <p:nvPr/>
            </p:nvSpPr>
            <p:spPr bwMode="auto">
              <a:xfrm>
                <a:off x="2155412" y="3017183"/>
                <a:ext cx="1188720" cy="411480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cs typeface="Times"/>
                  </a:rPr>
                  <a:t>Driver</a:t>
                </a:r>
              </a:p>
            </p:txBody>
          </p:sp>
          <p:cxnSp>
            <p:nvCxnSpPr>
              <p:cNvPr id="18" name="Curved Connector 17"/>
              <p:cNvCxnSpPr>
                <a:stCxn id="17" idx="0"/>
                <a:endCxn id="23" idx="4"/>
              </p:cNvCxnSpPr>
              <p:nvPr/>
            </p:nvCxnSpPr>
            <p:spPr bwMode="auto">
              <a:xfrm rot="16200000" flipV="1">
                <a:off x="2253852" y="2521263"/>
                <a:ext cx="361749" cy="630092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Curved Connector 18"/>
              <p:cNvCxnSpPr>
                <a:stCxn id="17" idx="0"/>
                <a:endCxn id="21" idx="4"/>
              </p:cNvCxnSpPr>
              <p:nvPr/>
            </p:nvCxnSpPr>
            <p:spPr bwMode="auto">
              <a:xfrm rot="16200000" flipV="1">
                <a:off x="2563303" y="2830714"/>
                <a:ext cx="361749" cy="11190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Curved Connector 19"/>
              <p:cNvCxnSpPr>
                <a:stCxn id="17" idx="0"/>
                <a:endCxn id="22" idx="4"/>
              </p:cNvCxnSpPr>
              <p:nvPr/>
            </p:nvCxnSpPr>
            <p:spPr bwMode="auto">
              <a:xfrm rot="5400000" flipH="1" flipV="1">
                <a:off x="2875551" y="2529656"/>
                <a:ext cx="361749" cy="613307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33"/>
              <p:cNvSpPr>
                <a:spLocks noChangeArrowheads="1"/>
              </p:cNvSpPr>
              <p:nvPr/>
            </p:nvSpPr>
            <p:spPr bwMode="auto">
              <a:xfrm>
                <a:off x="2509982" y="2381114"/>
                <a:ext cx="457200" cy="274320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cs typeface="+mn-cs"/>
                  </a:rPr>
                  <a:t>name</a:t>
                </a: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auto">
              <a:xfrm>
                <a:off x="3065899" y="2381114"/>
                <a:ext cx="594360" cy="274320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cs typeface="+mn-cs"/>
                  </a:rPr>
                  <a:t>phone#</a:t>
                </a:r>
              </a:p>
            </p:txBody>
          </p:sp>
          <p:sp>
            <p:nvSpPr>
              <p:cNvPr id="23" name="Oval 38"/>
              <p:cNvSpPr>
                <a:spLocks noChangeArrowheads="1"/>
              </p:cNvSpPr>
              <p:nvPr/>
            </p:nvSpPr>
            <p:spPr bwMode="auto">
              <a:xfrm>
                <a:off x="1828094" y="2381114"/>
                <a:ext cx="583172" cy="274320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u="sng" dirty="0">
                    <a:solidFill>
                      <a:srgbClr val="FF0000"/>
                    </a:solidFill>
                    <a:latin typeface="+mn-lt"/>
                    <a:cs typeface="+mn-cs"/>
                  </a:rPr>
                  <a:t>emp_id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163831" y="4956321"/>
              <a:ext cx="2458755" cy="1047549"/>
              <a:chOff x="5163831" y="2381114"/>
              <a:chExt cx="2458755" cy="1047549"/>
            </a:xfrm>
          </p:grpSpPr>
          <p:sp>
            <p:nvSpPr>
              <p:cNvPr id="25" name="Rectangle 43"/>
              <p:cNvSpPr>
                <a:spLocks noChangeArrowheads="1"/>
              </p:cNvSpPr>
              <p:nvPr/>
            </p:nvSpPr>
            <p:spPr bwMode="auto">
              <a:xfrm>
                <a:off x="5806239" y="3017183"/>
                <a:ext cx="1188720" cy="411480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cs typeface="Times"/>
                  </a:rPr>
                  <a:t>Bus</a:t>
                </a:r>
              </a:p>
            </p:txBody>
          </p:sp>
          <p:cxnSp>
            <p:nvCxnSpPr>
              <p:cNvPr id="26" name="Curved Connector 25"/>
              <p:cNvCxnSpPr>
                <a:stCxn id="25" idx="0"/>
                <a:endCxn id="29" idx="4"/>
              </p:cNvCxnSpPr>
              <p:nvPr/>
            </p:nvCxnSpPr>
            <p:spPr bwMode="auto">
              <a:xfrm rot="16200000" flipV="1">
                <a:off x="5786821" y="2403404"/>
                <a:ext cx="361749" cy="865809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Curved Connector 26"/>
              <p:cNvCxnSpPr>
                <a:stCxn id="25" idx="0"/>
                <a:endCxn id="28" idx="4"/>
              </p:cNvCxnSpPr>
              <p:nvPr/>
            </p:nvCxnSpPr>
            <p:spPr bwMode="auto">
              <a:xfrm rot="5400000" flipH="1" flipV="1">
                <a:off x="6426413" y="2629621"/>
                <a:ext cx="361749" cy="413376"/>
              </a:xfrm>
              <a:prstGeom prst="curvedConnector3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Oval 34"/>
              <p:cNvSpPr>
                <a:spLocks noChangeArrowheads="1"/>
              </p:cNvSpPr>
              <p:nvPr/>
            </p:nvSpPr>
            <p:spPr bwMode="auto">
              <a:xfrm>
                <a:off x="6005364" y="2381114"/>
                <a:ext cx="1617222" cy="274320"/>
              </a:xfrm>
              <a:prstGeom prst="ellips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cs typeface="+mn-cs"/>
                  </a:rPr>
                  <a:t>max_seating_capacity</a:t>
                </a:r>
              </a:p>
            </p:txBody>
          </p:sp>
          <p:sp>
            <p:nvSpPr>
              <p:cNvPr id="29" name="Oval 38"/>
              <p:cNvSpPr>
                <a:spLocks noChangeArrowheads="1"/>
              </p:cNvSpPr>
              <p:nvPr/>
            </p:nvSpPr>
            <p:spPr bwMode="auto">
              <a:xfrm>
                <a:off x="5163831" y="2381114"/>
                <a:ext cx="741918" cy="274320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u="sng" dirty="0">
                    <a:solidFill>
                      <a:srgbClr val="FF0000"/>
                    </a:solidFill>
                    <a:latin typeface="+mn-lt"/>
                    <a:cs typeface="+mn-cs"/>
                  </a:rPr>
                  <a:t>license#</a:t>
                </a:r>
              </a:p>
            </p:txBody>
          </p:sp>
        </p:grpSp>
      </p:grpSp>
      <p:sp>
        <p:nvSpPr>
          <p:cNvPr id="3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860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Question 1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how much you understand the ERD examples.</a:t>
            </a:r>
          </a:p>
          <a:p>
            <a:r>
              <a:rPr lang="en-US" dirty="0"/>
              <a:t>Review the notation we introduced in the course.</a:t>
            </a:r>
          </a:p>
          <a:p>
            <a:r>
              <a:rPr lang="en-US"/>
              <a:t>Explain </a:t>
            </a:r>
            <a:r>
              <a:rPr lang="en-US" dirty="0"/>
              <a:t>the connection of all entities.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000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3485961" y="3807113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437777" y="3839978"/>
            <a:ext cx="268287" cy="2744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+mn-c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33790" y="3795945"/>
            <a:ext cx="1218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27839" y="3810565"/>
            <a:ext cx="12182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625622" y="3854386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10038" y="3264151"/>
            <a:ext cx="5793530" cy="1133252"/>
            <a:chOff x="1110038" y="2823796"/>
            <a:chExt cx="5793530" cy="1133252"/>
          </a:xfrm>
        </p:grpSpPr>
        <p:sp>
          <p:nvSpPr>
            <p:cNvPr id="25" name="AutoShape 45"/>
            <p:cNvSpPr>
              <a:spLocks noChangeArrowheads="1"/>
            </p:cNvSpPr>
            <p:nvPr/>
          </p:nvSpPr>
          <p:spPr bwMode="auto">
            <a:xfrm flipH="1">
              <a:off x="3977169" y="3409360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Has</a:t>
              </a:r>
            </a:p>
          </p:txBody>
        </p:sp>
        <p:cxnSp>
          <p:nvCxnSpPr>
            <p:cNvPr id="26" name="AutoShape 46"/>
            <p:cNvCxnSpPr>
              <a:cxnSpLocks noChangeShapeType="1"/>
              <a:stCxn id="25" idx="3"/>
              <a:endCxn id="5" idx="3"/>
            </p:cNvCxnSpPr>
            <p:nvPr/>
          </p:nvCxnSpPr>
          <p:spPr bwMode="auto">
            <a:xfrm flipH="1">
              <a:off x="3428528" y="3683204"/>
              <a:ext cx="548641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47"/>
            <p:cNvCxnSpPr>
              <a:cxnSpLocks noChangeShapeType="1"/>
              <a:stCxn id="39" idx="1"/>
              <a:endCxn id="25" idx="1"/>
            </p:cNvCxnSpPr>
            <p:nvPr/>
          </p:nvCxnSpPr>
          <p:spPr bwMode="auto">
            <a:xfrm flipH="1">
              <a:off x="5166207" y="3683200"/>
              <a:ext cx="548630" cy="4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2239808" y="3477464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Route</a:t>
              </a:r>
            </a:p>
          </p:txBody>
        </p:sp>
        <p:cxnSp>
          <p:nvCxnSpPr>
            <p:cNvPr id="6" name="Curved Connector 5"/>
            <p:cNvCxnSpPr>
              <a:stCxn id="5" idx="0"/>
              <a:endCxn id="11" idx="4"/>
            </p:cNvCxnSpPr>
            <p:nvPr/>
          </p:nvCxnSpPr>
          <p:spPr bwMode="auto">
            <a:xfrm rot="16200000" flipV="1">
              <a:off x="1919589" y="2562885"/>
              <a:ext cx="379348" cy="144981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Curved Connector 6"/>
            <p:cNvCxnSpPr>
              <a:stCxn id="5" idx="0"/>
              <a:endCxn id="9" idx="4"/>
            </p:cNvCxnSpPr>
            <p:nvPr/>
          </p:nvCxnSpPr>
          <p:spPr bwMode="auto">
            <a:xfrm rot="16200000" flipV="1">
              <a:off x="2428065" y="3071360"/>
              <a:ext cx="379348" cy="43285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Curved Connector 7"/>
            <p:cNvCxnSpPr>
              <a:stCxn id="5" idx="0"/>
              <a:endCxn id="10" idx="4"/>
            </p:cNvCxnSpPr>
            <p:nvPr/>
          </p:nvCxnSpPr>
          <p:spPr bwMode="auto">
            <a:xfrm rot="5400000" flipH="1" flipV="1">
              <a:off x="3146635" y="2785649"/>
              <a:ext cx="379348" cy="1004283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1753448" y="2823796"/>
              <a:ext cx="1295721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departure_station</a:t>
              </a:r>
            </a:p>
          </p:txBody>
        </p:sp>
        <p:sp>
          <p:nvSpPr>
            <p:cNvPr id="10" name="Oval 34"/>
            <p:cNvSpPr>
              <a:spLocks noChangeArrowheads="1"/>
            </p:cNvSpPr>
            <p:nvPr/>
          </p:nvSpPr>
          <p:spPr bwMode="auto">
            <a:xfrm>
              <a:off x="3143938" y="2823796"/>
              <a:ext cx="1389026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destination_station</a:t>
              </a:r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1110038" y="2823796"/>
              <a:ext cx="5486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route#</a:t>
              </a:r>
            </a:p>
          </p:txBody>
        </p:sp>
        <p:sp>
          <p:nvSpPr>
            <p:cNvPr id="52" name="Oval 34"/>
            <p:cNvSpPr>
              <a:spLocks noChangeArrowheads="1"/>
            </p:cNvSpPr>
            <p:nvPr/>
          </p:nvSpPr>
          <p:spPr bwMode="auto">
            <a:xfrm>
              <a:off x="5714848" y="2833418"/>
              <a:ext cx="118872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departure_time</a:t>
              </a: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5714848" y="3477464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Schedule</a:t>
              </a:r>
            </a:p>
          </p:txBody>
        </p:sp>
        <p:cxnSp>
          <p:nvCxnSpPr>
            <p:cNvPr id="23" name="Curved Connector 22"/>
            <p:cNvCxnSpPr>
              <a:stCxn id="22" idx="0"/>
              <a:endCxn id="24" idx="4"/>
            </p:cNvCxnSpPr>
            <p:nvPr/>
          </p:nvCxnSpPr>
          <p:spPr bwMode="auto">
            <a:xfrm rot="5400000" flipH="1" flipV="1">
              <a:off x="6124345" y="3292601"/>
              <a:ext cx="369726" cy="1270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8615"/>
            <a:ext cx="7772400" cy="1099185"/>
          </a:xfrm>
        </p:spPr>
        <p:txBody>
          <a:bodyPr/>
          <a:lstStyle/>
          <a:p>
            <a:r>
              <a:rPr lang="en-US" dirty="0">
                <a:latin typeface="+mn-lt"/>
              </a:rPr>
              <a:t>RELATIONSHIP TYPES: </a:t>
            </a:r>
            <a:r>
              <a:rPr lang="en-US" dirty="0">
                <a:solidFill>
                  <a:srgbClr val="B30019"/>
                </a:solidFill>
                <a:latin typeface="+mn-lt"/>
              </a:rPr>
              <a:t>ROUTE,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48895"/>
            <a:ext cx="7772400" cy="1210258"/>
          </a:xfrm>
        </p:spPr>
        <p:txBody>
          <a:bodyPr/>
          <a:lstStyle/>
          <a:p>
            <a:r>
              <a:rPr lang="en-US" sz="1800" dirty="0"/>
              <a:t>Each bus </a:t>
            </a:r>
            <a:r>
              <a:rPr lang="en-US" sz="1800" dirty="0">
                <a:solidFill>
                  <a:srgbClr val="FF0000"/>
                </a:solidFill>
              </a:rPr>
              <a:t>route</a:t>
            </a:r>
            <a:r>
              <a:rPr lang="en-US" sz="1800" dirty="0"/>
              <a:t> has a unique </a:t>
            </a:r>
            <a:r>
              <a:rPr lang="en-US" sz="1800" dirty="0">
                <a:solidFill>
                  <a:srgbClr val="0000FF"/>
                </a:solidFill>
              </a:rPr>
              <a:t>route number</a:t>
            </a:r>
            <a:r>
              <a:rPr lang="en-US" sz="1800" dirty="0"/>
              <a:t>, a </a:t>
            </a:r>
            <a:r>
              <a:rPr lang="en-US" sz="1800" dirty="0">
                <a:solidFill>
                  <a:srgbClr val="0000FF"/>
                </a:solidFill>
              </a:rPr>
              <a:t>departure station</a:t>
            </a:r>
            <a:r>
              <a:rPr lang="en-US" sz="1800" dirty="0"/>
              <a:t> and a </a:t>
            </a:r>
            <a:r>
              <a:rPr lang="en-US" sz="1800" dirty="0">
                <a:solidFill>
                  <a:srgbClr val="0000FF"/>
                </a:solidFill>
              </a:rPr>
              <a:t>destination station</a:t>
            </a:r>
            <a:r>
              <a:rPr lang="en-US" sz="1800" dirty="0"/>
              <a:t>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Some bus </a:t>
            </a:r>
            <a:r>
              <a:rPr lang="en-US" sz="1800"/>
              <a:t>routes have </a:t>
            </a:r>
            <a:r>
              <a:rPr lang="en-US" sz="1800">
                <a:solidFill>
                  <a:srgbClr val="FF0000"/>
                </a:solidFill>
              </a:rPr>
              <a:t>schedules</a:t>
            </a:r>
            <a:r>
              <a:rPr lang="en-US" sz="1800"/>
              <a:t>, which record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0000FF"/>
                </a:solidFill>
              </a:rPr>
              <a:t>departure time</a:t>
            </a:r>
            <a:r>
              <a:rPr lang="en-US" sz="1800" dirty="0"/>
              <a:t>s of buses.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512802" y="4565218"/>
            <a:ext cx="7772400" cy="215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type of entity is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Schedule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Is there a discriminator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Schedule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</a:t>
            </a:r>
            <a:r>
              <a:rPr lang="en-US" sz="1800" b="1" dirty="0">
                <a:solidFill>
                  <a:srgbClr val="0000FF"/>
                </a:solidFill>
              </a:rPr>
              <a:t>cardinality constraint</a:t>
            </a:r>
            <a:r>
              <a:rPr lang="en-US" sz="1800" b="1" dirty="0">
                <a:solidFill>
                  <a:srgbClr val="B30019"/>
                </a:solidFill>
              </a:rPr>
              <a:t>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Schedule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</a:t>
            </a:r>
            <a:r>
              <a:rPr lang="en-US" sz="1800" b="1" dirty="0">
                <a:solidFill>
                  <a:srgbClr val="0000FF"/>
                </a:solidFill>
              </a:rPr>
              <a:t>participation constraint</a:t>
            </a:r>
            <a:r>
              <a:rPr lang="en-US" sz="1800" b="1" dirty="0">
                <a:solidFill>
                  <a:srgbClr val="B30019"/>
                </a:solidFill>
              </a:rPr>
              <a:t>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Schedule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about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Route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82707" y="5963508"/>
            <a:ext cx="41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cardinality N; participation unknown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00744" y="526848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1 to 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6385" y="561599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total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24522" y="4573456"/>
            <a:ext cx="380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weak entity dependent on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Route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458673" y="3839978"/>
            <a:ext cx="268287" cy="2744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487" tIns="44450" rIns="90487" bIns="44450">
            <a:spAutoFit/>
          </a:bodyPr>
          <a:lstStyle/>
          <a:p>
            <a:pPr algn="r">
              <a:defRPr/>
            </a:pPr>
            <a:r>
              <a:rPr lang="en-US" sz="1200" dirty="0">
                <a:latin typeface="+mn-lt"/>
                <a:cs typeface="+mn-cs"/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47612" y="2825382"/>
            <a:ext cx="1243918" cy="677108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+mn-lt"/>
              </a:rPr>
              <a:t>discriminator 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(i.e., unique for a given route)</a:t>
            </a:r>
          </a:p>
        </p:txBody>
      </p:sp>
      <p:cxnSp>
        <p:nvCxnSpPr>
          <p:cNvPr id="14" name="Straight Arrow Connector 13"/>
          <p:cNvCxnSpPr>
            <a:stCxn id="4" idx="1"/>
            <a:endCxn id="24" idx="7"/>
          </p:cNvCxnSpPr>
          <p:nvPr/>
        </p:nvCxnSpPr>
        <p:spPr bwMode="auto">
          <a:xfrm flipH="1">
            <a:off x="6729484" y="3163936"/>
            <a:ext cx="518128" cy="1500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Oval 34"/>
          <p:cNvSpPr>
            <a:spLocks noChangeArrowheads="1"/>
          </p:cNvSpPr>
          <p:nvPr/>
        </p:nvSpPr>
        <p:spPr bwMode="auto">
          <a:xfrm>
            <a:off x="5714848" y="3273773"/>
            <a:ext cx="1188720" cy="274320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u="dash" dirty="0">
                <a:solidFill>
                  <a:srgbClr val="FF0000"/>
                </a:solidFill>
                <a:latin typeface="+mn-lt"/>
                <a:cs typeface="+mn-cs"/>
              </a:rPr>
              <a:t>departure_time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977198" y="3849711"/>
            <a:ext cx="2926359" cy="547688"/>
            <a:chOff x="3977198" y="3409356"/>
            <a:chExt cx="2926359" cy="547688"/>
          </a:xfrm>
        </p:grpSpPr>
        <p:sp>
          <p:nvSpPr>
            <p:cNvPr id="39" name="Rectangle 43"/>
            <p:cNvSpPr>
              <a:spLocks noChangeArrowheads="1"/>
            </p:cNvSpPr>
            <p:nvPr/>
          </p:nvSpPr>
          <p:spPr bwMode="auto">
            <a:xfrm>
              <a:off x="5714837" y="3477460"/>
              <a:ext cx="1188720" cy="411480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Schedule</a:t>
              </a:r>
            </a:p>
          </p:txBody>
        </p:sp>
        <p:sp>
          <p:nvSpPr>
            <p:cNvPr id="40" name="AutoShape 45"/>
            <p:cNvSpPr>
              <a:spLocks noChangeArrowheads="1"/>
            </p:cNvSpPr>
            <p:nvPr/>
          </p:nvSpPr>
          <p:spPr bwMode="auto">
            <a:xfrm flipH="1">
              <a:off x="3977198" y="3409356"/>
              <a:ext cx="1189038" cy="547688"/>
            </a:xfrm>
            <a:prstGeom prst="diamond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Has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960316" y="4920969"/>
            <a:ext cx="275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Yes —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Arial Narrow"/>
              </a:rPr>
              <a:t>departure_time</a:t>
            </a:r>
          </a:p>
        </p:txBody>
      </p:sp>
      <p:cxnSp>
        <p:nvCxnSpPr>
          <p:cNvPr id="37" name="AutoShape 47"/>
          <p:cNvCxnSpPr>
            <a:cxnSpLocks noChangeShapeType="1"/>
          </p:cNvCxnSpPr>
          <p:nvPr/>
        </p:nvCxnSpPr>
        <p:spPr bwMode="auto">
          <a:xfrm flipH="1">
            <a:off x="5169522" y="4156687"/>
            <a:ext cx="548630" cy="4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904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0" grpId="0" animBg="1"/>
      <p:bldP spid="55" grpId="0"/>
      <p:bldP spid="56" grpId="0" animBg="1"/>
      <p:bldP spid="57" grpId="0" animBg="1"/>
      <p:bldP spid="47" grpId="0" build="p"/>
      <p:bldP spid="48" grpId="0"/>
      <p:bldP spid="49" grpId="0"/>
      <p:bldP spid="50" grpId="0"/>
      <p:bldP spid="51" grpId="0"/>
      <p:bldP spid="32" grpId="0" animBg="1"/>
      <p:bldP spid="4" grpId="0" animBg="1"/>
      <p:bldP spid="24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6536278" y="3408558"/>
            <a:ext cx="121828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86137" y="3402720"/>
            <a:ext cx="121828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93541" y="3446541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026874" y="3288344"/>
            <a:ext cx="966977" cy="835430"/>
            <a:chOff x="2918289" y="3424489"/>
            <a:chExt cx="966977" cy="835430"/>
          </a:xfrm>
        </p:grpSpPr>
        <p:sp>
          <p:nvSpPr>
            <p:cNvPr id="51" name="TextBox 50"/>
            <p:cNvSpPr txBox="1"/>
            <p:nvPr/>
          </p:nvSpPr>
          <p:spPr>
            <a:xfrm>
              <a:off x="2918289" y="3424489"/>
              <a:ext cx="1218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3438" y="3952142"/>
              <a:ext cx="1218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60855" y="3310901"/>
            <a:ext cx="1116753" cy="816414"/>
            <a:chOff x="2852270" y="3496651"/>
            <a:chExt cx="1116753" cy="816414"/>
          </a:xfrm>
        </p:grpSpPr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3700736" y="4038631"/>
              <a:ext cx="268287" cy="274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2852270" y="3496651"/>
              <a:ext cx="268287" cy="274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53730" y="3288344"/>
            <a:ext cx="968524" cy="835430"/>
            <a:chOff x="5245145" y="3424489"/>
            <a:chExt cx="968524" cy="835430"/>
          </a:xfrm>
        </p:grpSpPr>
        <p:sp>
          <p:nvSpPr>
            <p:cNvPr id="53" name="TextBox 52"/>
            <p:cNvSpPr txBox="1"/>
            <p:nvPr/>
          </p:nvSpPr>
          <p:spPr>
            <a:xfrm>
              <a:off x="6091841" y="3424489"/>
              <a:ext cx="1218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45145" y="3952142"/>
              <a:ext cx="1218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6026" y="3310901"/>
            <a:ext cx="1114328" cy="816414"/>
            <a:chOff x="5187441" y="3496651"/>
            <a:chExt cx="1114328" cy="816414"/>
          </a:xfrm>
        </p:grpSpPr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6033482" y="3496651"/>
              <a:ext cx="268287" cy="274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46" name="Rectangle 27"/>
            <p:cNvSpPr>
              <a:spLocks noChangeArrowheads="1"/>
            </p:cNvSpPr>
            <p:nvPr/>
          </p:nvSpPr>
          <p:spPr bwMode="auto">
            <a:xfrm>
              <a:off x="5187441" y="4038631"/>
              <a:ext cx="268287" cy="274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latin typeface="+mn-lt"/>
                  <a:cs typeface="+mn-cs"/>
                </a:rPr>
                <a:t>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385" y="246295"/>
            <a:ext cx="7772400" cy="838200"/>
          </a:xfrm>
        </p:spPr>
        <p:txBody>
          <a:bodyPr/>
          <a:lstStyle/>
          <a:p>
            <a:r>
              <a:rPr lang="en-US" dirty="0">
                <a:latin typeface="+mn-lt"/>
              </a:rPr>
              <a:t>RELATIONSHIP TYPES: </a:t>
            </a:r>
            <a:r>
              <a:rPr lang="en-US" dirty="0">
                <a:solidFill>
                  <a:srgbClr val="B30019"/>
                </a:solidFill>
                <a:latin typeface="+mn-lt"/>
              </a:rPr>
              <a:t>DRIVER, BUS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385" y="1097269"/>
            <a:ext cx="7772400" cy="89778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/>
              <a:t>For each departure time of each route, a driver and a bus can be assigned; however, information about the driver or the bus may sometimes be missing.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32889" y="2244969"/>
            <a:ext cx="1832165" cy="1047549"/>
            <a:chOff x="1828094" y="2381114"/>
            <a:chExt cx="1832165" cy="1047549"/>
          </a:xfrm>
        </p:grpSpPr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2155412" y="3017183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Driver</a:t>
              </a:r>
            </a:p>
          </p:txBody>
        </p:sp>
        <p:cxnSp>
          <p:nvCxnSpPr>
            <p:cNvPr id="6" name="Curved Connector 5"/>
            <p:cNvCxnSpPr>
              <a:stCxn id="5" idx="0"/>
              <a:endCxn id="11" idx="4"/>
            </p:cNvCxnSpPr>
            <p:nvPr/>
          </p:nvCxnSpPr>
          <p:spPr bwMode="auto">
            <a:xfrm rot="16200000" flipV="1">
              <a:off x="2253852" y="2521263"/>
              <a:ext cx="361749" cy="630092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Curved Connector 6"/>
            <p:cNvCxnSpPr>
              <a:stCxn id="5" idx="0"/>
              <a:endCxn id="9" idx="4"/>
            </p:cNvCxnSpPr>
            <p:nvPr/>
          </p:nvCxnSpPr>
          <p:spPr bwMode="auto">
            <a:xfrm rot="16200000" flipV="1">
              <a:off x="2563303" y="2830714"/>
              <a:ext cx="361749" cy="1119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Curved Connector 7"/>
            <p:cNvCxnSpPr>
              <a:stCxn id="5" idx="0"/>
              <a:endCxn id="10" idx="4"/>
            </p:cNvCxnSpPr>
            <p:nvPr/>
          </p:nvCxnSpPr>
          <p:spPr bwMode="auto">
            <a:xfrm rot="5400000" flipH="1" flipV="1">
              <a:off x="2875551" y="2529656"/>
              <a:ext cx="361749" cy="61330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2509982" y="2381114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10" name="Oval 34"/>
            <p:cNvSpPr>
              <a:spLocks noChangeArrowheads="1"/>
            </p:cNvSpPr>
            <p:nvPr/>
          </p:nvSpPr>
          <p:spPr bwMode="auto">
            <a:xfrm>
              <a:off x="3065899" y="2381114"/>
              <a:ext cx="59436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phone#</a:t>
              </a:r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1828094" y="2381114"/>
              <a:ext cx="583172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emp_id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76206" y="2244969"/>
            <a:ext cx="2458755" cy="1047549"/>
            <a:chOff x="5163831" y="2381114"/>
            <a:chExt cx="2458755" cy="1047549"/>
          </a:xfrm>
        </p:grpSpPr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5806239" y="3017183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Bus</a:t>
              </a:r>
            </a:p>
          </p:txBody>
        </p:sp>
        <p:cxnSp>
          <p:nvCxnSpPr>
            <p:cNvPr id="26" name="Curved Connector 25"/>
            <p:cNvCxnSpPr>
              <a:stCxn id="25" idx="0"/>
              <a:endCxn id="29" idx="4"/>
            </p:cNvCxnSpPr>
            <p:nvPr/>
          </p:nvCxnSpPr>
          <p:spPr bwMode="auto">
            <a:xfrm rot="16200000" flipV="1">
              <a:off x="5786821" y="2403404"/>
              <a:ext cx="361749" cy="86580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Curved Connector 26"/>
            <p:cNvCxnSpPr>
              <a:stCxn id="25" idx="0"/>
              <a:endCxn id="28" idx="4"/>
            </p:cNvCxnSpPr>
            <p:nvPr/>
          </p:nvCxnSpPr>
          <p:spPr bwMode="auto">
            <a:xfrm rot="5400000" flipH="1" flipV="1">
              <a:off x="6426413" y="2629621"/>
              <a:ext cx="361749" cy="41337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6005364" y="2381114"/>
              <a:ext cx="1617222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max_seating_capacity</a:t>
              </a: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5163831" y="2381114"/>
              <a:ext cx="741918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license#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355278" y="3274252"/>
            <a:ext cx="4657066" cy="1129144"/>
            <a:chOff x="2246693" y="3460002"/>
            <a:chExt cx="4657066" cy="1129144"/>
          </a:xfrm>
        </p:grpSpPr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980866" y="4109562"/>
              <a:ext cx="1188720" cy="41148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Schedule</a:t>
              </a:r>
            </a:p>
          </p:txBody>
        </p:sp>
        <p:cxnSp>
          <p:nvCxnSpPr>
            <p:cNvPr id="48" name="Curved Connector 47"/>
            <p:cNvCxnSpPr>
              <a:stCxn id="47" idx="0"/>
              <a:endCxn id="49" idx="4"/>
            </p:cNvCxnSpPr>
            <p:nvPr/>
          </p:nvCxnSpPr>
          <p:spPr bwMode="auto">
            <a:xfrm rot="16200000" flipV="1">
              <a:off x="4346102" y="3880438"/>
              <a:ext cx="347935" cy="11031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3916272" y="3460002"/>
              <a:ext cx="1097280" cy="301625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dash" dirty="0">
                  <a:solidFill>
                    <a:srgbClr val="FF0000"/>
                  </a:solidFill>
                  <a:latin typeface="+mn-lt"/>
                  <a:cs typeface="+mn-cs"/>
                </a:rPr>
                <a:t>departure_time</a:t>
              </a:r>
            </a:p>
          </p:txBody>
        </p:sp>
        <p:sp>
          <p:nvSpPr>
            <p:cNvPr id="54" name="AutoShape 48"/>
            <p:cNvSpPr>
              <a:spLocks noChangeArrowheads="1"/>
            </p:cNvSpPr>
            <p:nvPr/>
          </p:nvSpPr>
          <p:spPr bwMode="auto">
            <a:xfrm flipH="1">
              <a:off x="2246693" y="4041458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Assigned_to</a:t>
              </a:r>
            </a:p>
          </p:txBody>
        </p:sp>
        <p:cxnSp>
          <p:nvCxnSpPr>
            <p:cNvPr id="55" name="AutoShape 51"/>
            <p:cNvCxnSpPr>
              <a:cxnSpLocks noChangeShapeType="1"/>
              <a:stCxn id="5" idx="2"/>
              <a:endCxn id="54" idx="0"/>
            </p:cNvCxnSpPr>
            <p:nvPr/>
          </p:nvCxnSpPr>
          <p:spPr bwMode="auto">
            <a:xfrm flipH="1">
              <a:off x="2841212" y="3470104"/>
              <a:ext cx="4770" cy="571354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AutoShape 48"/>
            <p:cNvSpPr>
              <a:spLocks noChangeArrowheads="1"/>
            </p:cNvSpPr>
            <p:nvPr/>
          </p:nvSpPr>
          <p:spPr bwMode="auto">
            <a:xfrm flipH="1">
              <a:off x="5714721" y="4041458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Uses</a:t>
              </a:r>
            </a:p>
          </p:txBody>
        </p:sp>
        <p:cxnSp>
          <p:nvCxnSpPr>
            <p:cNvPr id="59" name="AutoShape 51"/>
            <p:cNvCxnSpPr>
              <a:cxnSpLocks noChangeShapeType="1"/>
              <a:stCxn id="25" idx="2"/>
              <a:endCxn id="58" idx="0"/>
            </p:cNvCxnSpPr>
            <p:nvPr/>
          </p:nvCxnSpPr>
          <p:spPr bwMode="auto">
            <a:xfrm>
              <a:off x="6304389" y="3470104"/>
              <a:ext cx="4851" cy="571354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47" idx="3"/>
              <a:endCxn id="58" idx="3"/>
            </p:cNvCxnSpPr>
            <p:nvPr/>
          </p:nvCxnSpPr>
          <p:spPr bwMode="auto">
            <a:xfrm>
              <a:off x="5169586" y="4315302"/>
              <a:ext cx="545135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47" idx="1"/>
              <a:endCxn id="54" idx="1"/>
            </p:cNvCxnSpPr>
            <p:nvPr/>
          </p:nvCxnSpPr>
          <p:spPr bwMode="auto">
            <a:xfrm flipH="1">
              <a:off x="3435731" y="4315302"/>
              <a:ext cx="545135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571960" y="4534682"/>
            <a:ext cx="7772400" cy="170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How should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Driver</a:t>
            </a:r>
            <a:r>
              <a:rPr lang="en-US" sz="1800" b="1" dirty="0">
                <a:solidFill>
                  <a:srgbClr val="B30019"/>
                </a:solidFill>
              </a:rPr>
              <a:t> and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Bus</a:t>
            </a:r>
            <a:r>
              <a:rPr lang="en-US" sz="1800" b="1" dirty="0">
                <a:solidFill>
                  <a:srgbClr val="B30019"/>
                </a:solidFill>
                <a:cs typeface="Arial Narrow"/>
              </a:rPr>
              <a:t> </a:t>
            </a:r>
            <a:r>
              <a:rPr lang="en-US" sz="1800" b="1" dirty="0">
                <a:solidFill>
                  <a:srgbClr val="B30019"/>
                </a:solidFill>
              </a:rPr>
              <a:t>be related?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cardinality constraints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Assigned_to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participation constraint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Schedule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cardinality constraints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Uses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B30019"/>
                </a:solidFill>
              </a:rPr>
              <a:t>What should be the participation constraint for </a:t>
            </a:r>
            <a:r>
              <a:rPr lang="en-US" sz="1800" b="1" dirty="0">
                <a:solidFill>
                  <a:srgbClr val="0000FF"/>
                </a:solidFill>
                <a:cs typeface="Arial Narrow"/>
              </a:rPr>
              <a:t>Schedule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08036" y="557042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1 to 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07389" y="487992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1 to 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92071" y="522517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partial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1415" y="4534682"/>
            <a:ext cx="241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through </a:t>
            </a:r>
            <a:r>
              <a:rPr lang="en-US" sz="1800" b="1" dirty="0">
                <a:solidFill>
                  <a:srgbClr val="0000FF"/>
                </a:solidFill>
                <a:latin typeface="+mn-lt"/>
                <a:cs typeface="Arial Narrow"/>
              </a:rPr>
              <a:t>Schedule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34180" y="591566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  <a:cs typeface="Symbol" charset="2"/>
              </a:rPr>
              <a:t>→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90"/>
                </a:solidFill>
                <a:latin typeface="+mn-lt"/>
              </a:rPr>
              <a:t>partial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534061" y="3452379"/>
            <a:ext cx="147076" cy="2201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28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4" grpId="0" animBg="1"/>
      <p:bldP spid="45" grpId="0" animBg="1"/>
      <p:bldP spid="34" grpId="0" build="p"/>
      <p:bldP spid="35" grpId="0"/>
      <p:bldP spid="36" grpId="0"/>
      <p:bldP spid="37" grpId="0"/>
      <p:bldP spid="38" grpId="0"/>
      <p:bldP spid="62" grpId="0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57200"/>
            <a:ext cx="4791734" cy="892077"/>
          </a:xfrm>
        </p:spPr>
        <p:txBody>
          <a:bodyPr/>
          <a:lstStyle/>
          <a:p>
            <a:r>
              <a:rPr lang="en-US" dirty="0">
                <a:latin typeface="+mn-lt"/>
              </a:rPr>
              <a:t>BUS COMPANY:</a:t>
            </a:r>
            <a:br>
              <a:rPr lang="en-US" dirty="0">
                <a:latin typeface="+mn-lt"/>
              </a:rPr>
            </a:br>
            <a:r>
              <a:rPr lang="en-US" dirty="0">
                <a:solidFill>
                  <a:srgbClr val="B30019"/>
                </a:solidFill>
                <a:latin typeface="+mn-lt"/>
              </a:rPr>
              <a:t>E-R DIAGRAM</a:t>
            </a:r>
            <a:endParaRPr lang="en-US" dirty="0"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22310" y="518897"/>
            <a:ext cx="7299380" cy="5783280"/>
            <a:chOff x="1004089" y="518897"/>
            <a:chExt cx="7299380" cy="5783280"/>
          </a:xfrm>
        </p:grpSpPr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2133859" y="3203829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Route</a:t>
              </a:r>
            </a:p>
          </p:txBody>
        </p:sp>
        <p:cxnSp>
          <p:nvCxnSpPr>
            <p:cNvPr id="42" name="Curved Connector 41"/>
            <p:cNvCxnSpPr>
              <a:stCxn id="41" idx="0"/>
              <a:endCxn id="47" idx="4"/>
            </p:cNvCxnSpPr>
            <p:nvPr/>
          </p:nvCxnSpPr>
          <p:spPr bwMode="auto">
            <a:xfrm rot="16200000" flipV="1">
              <a:off x="1823262" y="2298872"/>
              <a:ext cx="360104" cy="144981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urved Connector 42"/>
            <p:cNvCxnSpPr>
              <a:stCxn id="41" idx="0"/>
              <a:endCxn id="45" idx="4"/>
            </p:cNvCxnSpPr>
            <p:nvPr/>
          </p:nvCxnSpPr>
          <p:spPr bwMode="auto">
            <a:xfrm rot="16200000" flipV="1">
              <a:off x="2335079" y="2810688"/>
              <a:ext cx="360104" cy="42617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Curved Connector 43"/>
            <p:cNvCxnSpPr>
              <a:stCxn id="41" idx="0"/>
              <a:endCxn id="46" idx="4"/>
            </p:cNvCxnSpPr>
            <p:nvPr/>
          </p:nvCxnSpPr>
          <p:spPr bwMode="auto">
            <a:xfrm rot="5400000" flipH="1" flipV="1">
              <a:off x="3055119" y="2516825"/>
              <a:ext cx="360104" cy="101390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>
              <a:off x="1654181" y="2569405"/>
              <a:ext cx="1295721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departure_station</a:t>
              </a: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3047610" y="2569405"/>
              <a:ext cx="1389026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destination station</a:t>
              </a: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1004089" y="2569405"/>
              <a:ext cx="5486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route#</a:t>
              </a:r>
            </a:p>
          </p:txBody>
        </p:sp>
        <p:cxnSp>
          <p:nvCxnSpPr>
            <p:cNvPr id="50" name="Curved Connector 49"/>
            <p:cNvCxnSpPr>
              <a:stCxn id="59" idx="3"/>
              <a:endCxn id="51" idx="2"/>
            </p:cNvCxnSpPr>
            <p:nvPr/>
          </p:nvCxnSpPr>
          <p:spPr bwMode="auto">
            <a:xfrm flipV="1">
              <a:off x="6803692" y="3337374"/>
              <a:ext cx="405293" cy="6858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Oval 34"/>
            <p:cNvSpPr>
              <a:spLocks noChangeArrowheads="1"/>
            </p:cNvSpPr>
            <p:nvPr/>
          </p:nvSpPr>
          <p:spPr bwMode="auto">
            <a:xfrm>
              <a:off x="7208985" y="3200214"/>
              <a:ext cx="1094484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dash" dirty="0">
                  <a:solidFill>
                    <a:srgbClr val="FF0000"/>
                  </a:solidFill>
                  <a:latin typeface="+mn-lt"/>
                  <a:cs typeface="+mn-cs"/>
                </a:rPr>
                <a:t>departure_time</a:t>
              </a:r>
            </a:p>
          </p:txBody>
        </p:sp>
        <p:cxnSp>
          <p:nvCxnSpPr>
            <p:cNvPr id="54" name="AutoShape 46"/>
            <p:cNvCxnSpPr>
              <a:cxnSpLocks noChangeShapeType="1"/>
              <a:stCxn id="60" idx="3"/>
              <a:endCxn id="41" idx="3"/>
            </p:cNvCxnSpPr>
            <p:nvPr/>
          </p:nvCxnSpPr>
          <p:spPr bwMode="auto">
            <a:xfrm flipH="1">
              <a:off x="3322579" y="3409569"/>
              <a:ext cx="55167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47"/>
            <p:cNvCxnSpPr>
              <a:cxnSpLocks noChangeShapeType="1"/>
              <a:stCxn id="59" idx="1"/>
              <a:endCxn id="60" idx="1"/>
            </p:cNvCxnSpPr>
            <p:nvPr/>
          </p:nvCxnSpPr>
          <p:spPr bwMode="auto">
            <a:xfrm flipH="1">
              <a:off x="5063294" y="3405954"/>
              <a:ext cx="551678" cy="36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3331828" y="3135610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5614972" y="3200214"/>
              <a:ext cx="1188720" cy="411480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Schedule</a:t>
              </a:r>
            </a:p>
          </p:txBody>
        </p:sp>
        <p:sp>
          <p:nvSpPr>
            <p:cNvPr id="60" name="AutoShape 45"/>
            <p:cNvSpPr>
              <a:spLocks noChangeArrowheads="1"/>
            </p:cNvSpPr>
            <p:nvPr/>
          </p:nvSpPr>
          <p:spPr bwMode="auto">
            <a:xfrm flipH="1">
              <a:off x="3874256" y="3135725"/>
              <a:ext cx="1189038" cy="547688"/>
            </a:xfrm>
            <a:prstGeom prst="diamond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Has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5343103" y="3135610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69" name="Rectangle 43"/>
            <p:cNvSpPr>
              <a:spLocks noChangeArrowheads="1"/>
            </p:cNvSpPr>
            <p:nvPr/>
          </p:nvSpPr>
          <p:spPr bwMode="auto">
            <a:xfrm>
              <a:off x="5614972" y="1145370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Driver</a:t>
              </a:r>
            </a:p>
          </p:txBody>
        </p:sp>
        <p:cxnSp>
          <p:nvCxnSpPr>
            <p:cNvPr id="70" name="Curved Connector 69"/>
            <p:cNvCxnSpPr>
              <a:stCxn id="105" idx="2"/>
              <a:endCxn id="73" idx="0"/>
            </p:cNvCxnSpPr>
            <p:nvPr/>
          </p:nvCxnSpPr>
          <p:spPr bwMode="auto">
            <a:xfrm rot="5400000">
              <a:off x="5600029" y="5418553"/>
              <a:ext cx="361321" cy="85728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urved Connector 70"/>
            <p:cNvCxnSpPr>
              <a:stCxn id="105" idx="2"/>
              <a:endCxn id="72" idx="0"/>
            </p:cNvCxnSpPr>
            <p:nvPr/>
          </p:nvCxnSpPr>
          <p:spPr bwMode="auto">
            <a:xfrm rot="16200000" flipH="1">
              <a:off x="6239770" y="5636097"/>
              <a:ext cx="361321" cy="42219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Oval 34"/>
            <p:cNvSpPr>
              <a:spLocks noChangeArrowheads="1"/>
            </p:cNvSpPr>
            <p:nvPr/>
          </p:nvSpPr>
          <p:spPr bwMode="auto">
            <a:xfrm>
              <a:off x="5822918" y="6027857"/>
              <a:ext cx="1617222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max_seating_capacity</a:t>
              </a:r>
            </a:p>
          </p:txBody>
        </p:sp>
        <p:sp>
          <p:nvSpPr>
            <p:cNvPr id="73" name="Oval 38"/>
            <p:cNvSpPr>
              <a:spLocks noChangeArrowheads="1"/>
            </p:cNvSpPr>
            <p:nvPr/>
          </p:nvSpPr>
          <p:spPr bwMode="auto">
            <a:xfrm>
              <a:off x="4981087" y="6027857"/>
              <a:ext cx="741918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license#</a:t>
              </a:r>
            </a:p>
          </p:txBody>
        </p:sp>
        <p:sp>
          <p:nvSpPr>
            <p:cNvPr id="74" name="AutoShape 48"/>
            <p:cNvSpPr>
              <a:spLocks noChangeArrowheads="1"/>
            </p:cNvSpPr>
            <p:nvPr/>
          </p:nvSpPr>
          <p:spPr bwMode="auto">
            <a:xfrm flipH="1">
              <a:off x="5614813" y="2104688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Assigned_to</a:t>
              </a:r>
            </a:p>
          </p:txBody>
        </p:sp>
        <p:cxnSp>
          <p:nvCxnSpPr>
            <p:cNvPr id="75" name="AutoShape 51"/>
            <p:cNvCxnSpPr>
              <a:cxnSpLocks noChangeShapeType="1"/>
              <a:stCxn id="69" idx="2"/>
              <a:endCxn id="74" idx="0"/>
            </p:cNvCxnSpPr>
            <p:nvPr/>
          </p:nvCxnSpPr>
          <p:spPr bwMode="auto">
            <a:xfrm>
              <a:off x="6209332" y="1556850"/>
              <a:ext cx="0" cy="54783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stCxn id="59" idx="0"/>
              <a:endCxn id="74" idx="2"/>
            </p:cNvCxnSpPr>
            <p:nvPr/>
          </p:nvCxnSpPr>
          <p:spPr bwMode="auto">
            <a:xfrm flipV="1">
              <a:off x="6209332" y="2652376"/>
              <a:ext cx="0" cy="54783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5938020" y="1565611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5938020" y="2911204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latin typeface="+mn-lt"/>
                  <a:cs typeface="+mn-cs"/>
                </a:rPr>
                <a:t>N</a:t>
              </a:r>
            </a:p>
          </p:txBody>
        </p:sp>
        <p:cxnSp>
          <p:nvCxnSpPr>
            <p:cNvPr id="87" name="Curved Connector 86"/>
            <p:cNvCxnSpPr>
              <a:stCxn id="69" idx="0"/>
              <a:endCxn id="92" idx="4"/>
            </p:cNvCxnSpPr>
            <p:nvPr/>
          </p:nvCxnSpPr>
          <p:spPr bwMode="auto">
            <a:xfrm rot="16200000" flipV="1">
              <a:off x="5718295" y="654333"/>
              <a:ext cx="352153" cy="629922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Curved Connector 87"/>
            <p:cNvCxnSpPr>
              <a:stCxn id="69" idx="0"/>
              <a:endCxn id="90" idx="4"/>
            </p:cNvCxnSpPr>
            <p:nvPr/>
          </p:nvCxnSpPr>
          <p:spPr bwMode="auto">
            <a:xfrm rot="16200000" flipV="1">
              <a:off x="6027747" y="963784"/>
              <a:ext cx="352153" cy="1101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Curved Connector 88"/>
            <p:cNvCxnSpPr>
              <a:stCxn id="69" idx="0"/>
              <a:endCxn id="91" idx="4"/>
            </p:cNvCxnSpPr>
            <p:nvPr/>
          </p:nvCxnSpPr>
          <p:spPr bwMode="auto">
            <a:xfrm rot="5400000" flipH="1" flipV="1">
              <a:off x="6339994" y="662556"/>
              <a:ext cx="352153" cy="61347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0" name="Oval 33"/>
            <p:cNvSpPr>
              <a:spLocks noChangeArrowheads="1"/>
            </p:cNvSpPr>
            <p:nvPr/>
          </p:nvSpPr>
          <p:spPr bwMode="auto">
            <a:xfrm>
              <a:off x="5969713" y="518897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91" name="Oval 34"/>
            <p:cNvSpPr>
              <a:spLocks noChangeArrowheads="1"/>
            </p:cNvSpPr>
            <p:nvPr/>
          </p:nvSpPr>
          <p:spPr bwMode="auto">
            <a:xfrm>
              <a:off x="6525629" y="518897"/>
              <a:ext cx="59436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phone#</a:t>
              </a:r>
            </a:p>
          </p:txBody>
        </p:sp>
        <p:sp>
          <p:nvSpPr>
            <p:cNvPr id="92" name="Oval 38"/>
            <p:cNvSpPr>
              <a:spLocks noChangeArrowheads="1"/>
            </p:cNvSpPr>
            <p:nvPr/>
          </p:nvSpPr>
          <p:spPr bwMode="auto">
            <a:xfrm>
              <a:off x="5287824" y="518897"/>
              <a:ext cx="583172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emp_id</a:t>
              </a:r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5938020" y="3617076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94" name="Rectangle 26"/>
            <p:cNvSpPr>
              <a:spLocks noChangeArrowheads="1"/>
            </p:cNvSpPr>
            <p:nvPr/>
          </p:nvSpPr>
          <p:spPr bwMode="auto">
            <a:xfrm>
              <a:off x="5938020" y="4979660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95" name="AutoShape 48"/>
            <p:cNvSpPr>
              <a:spLocks noChangeArrowheads="1"/>
            </p:cNvSpPr>
            <p:nvPr/>
          </p:nvSpPr>
          <p:spPr bwMode="auto">
            <a:xfrm flipH="1">
              <a:off x="5614813" y="4159532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Uses</a:t>
              </a:r>
            </a:p>
          </p:txBody>
        </p:sp>
        <p:cxnSp>
          <p:nvCxnSpPr>
            <p:cNvPr id="96" name="AutoShape 51"/>
            <p:cNvCxnSpPr>
              <a:cxnSpLocks noChangeShapeType="1"/>
              <a:stCxn id="59" idx="2"/>
              <a:endCxn id="95" idx="0"/>
            </p:cNvCxnSpPr>
            <p:nvPr/>
          </p:nvCxnSpPr>
          <p:spPr bwMode="auto">
            <a:xfrm>
              <a:off x="6209332" y="3611694"/>
              <a:ext cx="0" cy="54783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Straight Connector 96"/>
            <p:cNvCxnSpPr>
              <a:stCxn id="105" idx="0"/>
              <a:endCxn id="95" idx="2"/>
            </p:cNvCxnSpPr>
            <p:nvPr/>
          </p:nvCxnSpPr>
          <p:spPr bwMode="auto">
            <a:xfrm flipV="1">
              <a:off x="6209332" y="4707220"/>
              <a:ext cx="0" cy="54783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" name="Rectangle 43"/>
            <p:cNvSpPr>
              <a:spLocks noChangeArrowheads="1"/>
            </p:cNvSpPr>
            <p:nvPr/>
          </p:nvSpPr>
          <p:spPr bwMode="auto">
            <a:xfrm>
              <a:off x="5614972" y="5255056"/>
              <a:ext cx="1188720" cy="41148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Bus</a:t>
              </a:r>
            </a:p>
          </p:txBody>
        </p:sp>
      </p:grpSp>
      <p:cxnSp>
        <p:nvCxnSpPr>
          <p:cNvPr id="48" name="AutoShape 47"/>
          <p:cNvCxnSpPr>
            <a:cxnSpLocks noChangeShapeType="1"/>
          </p:cNvCxnSpPr>
          <p:nvPr/>
        </p:nvCxnSpPr>
        <p:spPr bwMode="auto">
          <a:xfrm flipH="1">
            <a:off x="4973828" y="3374311"/>
            <a:ext cx="551678" cy="361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2769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32" y="170444"/>
            <a:ext cx="4791734" cy="1947826"/>
          </a:xfrm>
        </p:spPr>
        <p:txBody>
          <a:bodyPr/>
          <a:lstStyle/>
          <a:p>
            <a:r>
              <a:rPr lang="en-US" dirty="0">
                <a:latin typeface="+mn-lt"/>
              </a:rPr>
              <a:t>BUS COMPANY:</a:t>
            </a:r>
            <a:br>
              <a:rPr lang="en-US" dirty="0">
                <a:latin typeface="+mn-lt"/>
              </a:rPr>
            </a:br>
            <a:r>
              <a:rPr lang="en-US" dirty="0">
                <a:solidFill>
                  <a:srgbClr val="B30019"/>
                </a:solidFill>
                <a:latin typeface="+mn-lt"/>
              </a:rPr>
              <a:t>E-R DIAGRAM</a:t>
            </a:r>
            <a:br>
              <a:rPr lang="en-US" dirty="0">
                <a:solidFill>
                  <a:srgbClr val="B30019"/>
                </a:solidFill>
                <a:latin typeface="+mn-lt"/>
              </a:rPr>
            </a:br>
            <a:r>
              <a:rPr lang="en-US" dirty="0">
                <a:solidFill>
                  <a:srgbClr val="B30019"/>
                </a:solidFill>
                <a:latin typeface="+mn-lt"/>
              </a:rPr>
              <a:t>(POSSIBLE REFINEMENT)</a:t>
            </a:r>
            <a:endParaRPr lang="en-US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0938" y="464380"/>
            <a:ext cx="7663130" cy="5783280"/>
            <a:chOff x="558560" y="518897"/>
            <a:chExt cx="7663130" cy="5783280"/>
          </a:xfrm>
        </p:grpSpPr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2052121" y="5255056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Station</a:t>
              </a:r>
            </a:p>
          </p:txBody>
        </p:sp>
        <p:sp>
          <p:nvSpPr>
            <p:cNvPr id="58" name="AutoShape 48"/>
            <p:cNvSpPr>
              <a:spLocks noChangeArrowheads="1"/>
            </p:cNvSpPr>
            <p:nvPr/>
          </p:nvSpPr>
          <p:spPr bwMode="auto">
            <a:xfrm flipH="1">
              <a:off x="2051962" y="4161339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Has_departure</a:t>
              </a:r>
            </a:p>
          </p:txBody>
        </p:sp>
        <p:sp>
          <p:nvSpPr>
            <p:cNvPr id="61" name="AutoShape 48"/>
            <p:cNvSpPr>
              <a:spLocks noChangeArrowheads="1"/>
            </p:cNvSpPr>
            <p:nvPr/>
          </p:nvSpPr>
          <p:spPr bwMode="auto">
            <a:xfrm flipH="1">
              <a:off x="558560" y="4161339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Has_destination</a:t>
              </a:r>
            </a:p>
          </p:txBody>
        </p:sp>
        <p:cxnSp>
          <p:nvCxnSpPr>
            <p:cNvPr id="4" name="Straight Connector 3"/>
            <p:cNvCxnSpPr>
              <a:stCxn id="65" idx="2"/>
              <a:endCxn id="58" idx="0"/>
            </p:cNvCxnSpPr>
            <p:nvPr/>
          </p:nvCxnSpPr>
          <p:spPr bwMode="auto">
            <a:xfrm>
              <a:off x="2646481" y="3615309"/>
              <a:ext cx="0" cy="54603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>
              <a:stCxn id="58" idx="2"/>
              <a:endCxn id="52" idx="0"/>
            </p:cNvCxnSpPr>
            <p:nvPr/>
          </p:nvCxnSpPr>
          <p:spPr bwMode="auto">
            <a:xfrm>
              <a:off x="2646481" y="4709027"/>
              <a:ext cx="0" cy="54602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Elbow Connector 7"/>
            <p:cNvCxnSpPr>
              <a:stCxn id="65" idx="1"/>
              <a:endCxn id="61" idx="0"/>
            </p:cNvCxnSpPr>
            <p:nvPr/>
          </p:nvCxnSpPr>
          <p:spPr bwMode="auto">
            <a:xfrm rot="10800000" flipV="1">
              <a:off x="1153079" y="3409569"/>
              <a:ext cx="899042" cy="751770"/>
            </a:xfrm>
            <a:prstGeom prst="bentConnector2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Elbow Connector 9"/>
            <p:cNvCxnSpPr>
              <a:stCxn id="61" idx="2"/>
              <a:endCxn id="52" idx="1"/>
            </p:cNvCxnSpPr>
            <p:nvPr/>
          </p:nvCxnSpPr>
          <p:spPr bwMode="auto">
            <a:xfrm rot="16200000" flipH="1">
              <a:off x="1226716" y="4635390"/>
              <a:ext cx="751769" cy="899042"/>
            </a:xfrm>
            <a:prstGeom prst="bentConnector2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" name="Oval 33"/>
            <p:cNvSpPr>
              <a:spLocks noChangeArrowheads="1"/>
            </p:cNvSpPr>
            <p:nvPr/>
          </p:nvSpPr>
          <p:spPr bwMode="auto">
            <a:xfrm>
              <a:off x="2052121" y="6027857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name</a:t>
              </a:r>
            </a:p>
          </p:txBody>
        </p:sp>
        <p:cxnSp>
          <p:nvCxnSpPr>
            <p:cNvPr id="12" name="Curved Connector 11"/>
            <p:cNvCxnSpPr>
              <a:stCxn id="52" idx="2"/>
              <a:endCxn id="64" idx="0"/>
            </p:cNvCxnSpPr>
            <p:nvPr/>
          </p:nvCxnSpPr>
          <p:spPr bwMode="auto">
            <a:xfrm rot="5400000">
              <a:off x="2282941" y="5664316"/>
              <a:ext cx="361321" cy="365760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2650512" y="4970038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82" name="Rectangle 26"/>
            <p:cNvSpPr>
              <a:spLocks noChangeArrowheads="1"/>
            </p:cNvSpPr>
            <p:nvPr/>
          </p:nvSpPr>
          <p:spPr bwMode="auto">
            <a:xfrm>
              <a:off x="1787902" y="5178707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83" name="Rectangle 27"/>
            <p:cNvSpPr>
              <a:spLocks noChangeArrowheads="1"/>
            </p:cNvSpPr>
            <p:nvPr/>
          </p:nvSpPr>
          <p:spPr bwMode="auto">
            <a:xfrm>
              <a:off x="2650512" y="3617076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1787902" y="3430184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2052121" y="3203829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Route</a:t>
              </a:r>
            </a:p>
          </p:txBody>
        </p:sp>
        <p:cxnSp>
          <p:nvCxnSpPr>
            <p:cNvPr id="68" name="Curved Connector 67"/>
            <p:cNvCxnSpPr>
              <a:stCxn id="65" idx="0"/>
              <a:endCxn id="102" idx="4"/>
            </p:cNvCxnSpPr>
            <p:nvPr/>
          </p:nvCxnSpPr>
          <p:spPr bwMode="auto">
            <a:xfrm rot="16200000" flipV="1">
              <a:off x="2306389" y="2863736"/>
              <a:ext cx="360104" cy="320081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" name="Oval 38"/>
            <p:cNvSpPr>
              <a:spLocks noChangeArrowheads="1"/>
            </p:cNvSpPr>
            <p:nvPr/>
          </p:nvSpPr>
          <p:spPr bwMode="auto">
            <a:xfrm>
              <a:off x="2052080" y="2569405"/>
              <a:ext cx="5486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route#</a:t>
              </a:r>
            </a:p>
          </p:txBody>
        </p:sp>
        <p:cxnSp>
          <p:nvCxnSpPr>
            <p:cNvPr id="103" name="Curved Connector 102"/>
            <p:cNvCxnSpPr>
              <a:stCxn id="110" idx="3"/>
              <a:endCxn id="104" idx="2"/>
            </p:cNvCxnSpPr>
            <p:nvPr/>
          </p:nvCxnSpPr>
          <p:spPr bwMode="auto">
            <a:xfrm flipV="1">
              <a:off x="6721913" y="3337374"/>
              <a:ext cx="405293" cy="6858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4" name="Oval 34"/>
            <p:cNvSpPr>
              <a:spLocks noChangeArrowheads="1"/>
            </p:cNvSpPr>
            <p:nvPr/>
          </p:nvSpPr>
          <p:spPr bwMode="auto">
            <a:xfrm>
              <a:off x="7127206" y="3200214"/>
              <a:ext cx="1094484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dash" dirty="0">
                  <a:solidFill>
                    <a:srgbClr val="FF0000"/>
                  </a:solidFill>
                  <a:latin typeface="+mn-lt"/>
                  <a:cs typeface="+mn-cs"/>
                </a:rPr>
                <a:t>departure_time</a:t>
              </a:r>
            </a:p>
          </p:txBody>
        </p:sp>
        <p:cxnSp>
          <p:nvCxnSpPr>
            <p:cNvPr id="106" name="AutoShape 46"/>
            <p:cNvCxnSpPr>
              <a:cxnSpLocks noChangeShapeType="1"/>
              <a:stCxn id="111" idx="3"/>
              <a:endCxn id="65" idx="3"/>
            </p:cNvCxnSpPr>
            <p:nvPr/>
          </p:nvCxnSpPr>
          <p:spPr bwMode="auto">
            <a:xfrm flipH="1">
              <a:off x="3240841" y="3409569"/>
              <a:ext cx="5516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AutoShape 47"/>
            <p:cNvCxnSpPr>
              <a:cxnSpLocks noChangeShapeType="1"/>
              <a:stCxn id="110" idx="1"/>
              <a:endCxn id="111" idx="1"/>
            </p:cNvCxnSpPr>
            <p:nvPr/>
          </p:nvCxnSpPr>
          <p:spPr bwMode="auto">
            <a:xfrm flipH="1">
              <a:off x="4981515" y="3405954"/>
              <a:ext cx="551678" cy="36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3250049" y="3135610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5533193" y="3200214"/>
              <a:ext cx="1188720" cy="411480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Schedule</a:t>
              </a:r>
            </a:p>
          </p:txBody>
        </p:sp>
        <p:sp>
          <p:nvSpPr>
            <p:cNvPr id="111" name="AutoShape 45"/>
            <p:cNvSpPr>
              <a:spLocks noChangeArrowheads="1"/>
            </p:cNvSpPr>
            <p:nvPr/>
          </p:nvSpPr>
          <p:spPr bwMode="auto">
            <a:xfrm flipH="1">
              <a:off x="3792477" y="3135725"/>
              <a:ext cx="1189038" cy="547688"/>
            </a:xfrm>
            <a:prstGeom prst="diamond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Has</a:t>
              </a:r>
            </a:p>
          </p:txBody>
        </p:sp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5261324" y="3135610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5533193" y="1145370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Driver</a:t>
              </a:r>
            </a:p>
          </p:txBody>
        </p:sp>
        <p:cxnSp>
          <p:nvCxnSpPr>
            <p:cNvPr id="114" name="Curved Connector 113"/>
            <p:cNvCxnSpPr>
              <a:stCxn id="136" idx="2"/>
              <a:endCxn id="117" idx="0"/>
            </p:cNvCxnSpPr>
            <p:nvPr/>
          </p:nvCxnSpPr>
          <p:spPr bwMode="auto">
            <a:xfrm rot="5400000">
              <a:off x="5518250" y="5418553"/>
              <a:ext cx="361321" cy="85728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5" name="Curved Connector 114"/>
            <p:cNvCxnSpPr>
              <a:stCxn id="136" idx="2"/>
              <a:endCxn id="116" idx="0"/>
            </p:cNvCxnSpPr>
            <p:nvPr/>
          </p:nvCxnSpPr>
          <p:spPr bwMode="auto">
            <a:xfrm rot="16200000" flipH="1">
              <a:off x="6287197" y="5506892"/>
              <a:ext cx="352155" cy="67144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6" name="Oval 34"/>
            <p:cNvSpPr>
              <a:spLocks noChangeArrowheads="1"/>
            </p:cNvSpPr>
            <p:nvPr/>
          </p:nvSpPr>
          <p:spPr bwMode="auto">
            <a:xfrm>
              <a:off x="5990384" y="6018691"/>
              <a:ext cx="1617222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 err="1">
                  <a:latin typeface="+mn-lt"/>
                  <a:cs typeface="+mn-cs"/>
                </a:rPr>
                <a:t>max_seating_capacity</a:t>
              </a:r>
              <a:endParaRPr lang="en-US" sz="1400" dirty="0">
                <a:latin typeface="+mn-lt"/>
                <a:cs typeface="+mn-cs"/>
              </a:endParaRPr>
            </a:p>
          </p:txBody>
        </p:sp>
        <p:sp>
          <p:nvSpPr>
            <p:cNvPr id="117" name="Oval 38"/>
            <p:cNvSpPr>
              <a:spLocks noChangeArrowheads="1"/>
            </p:cNvSpPr>
            <p:nvPr/>
          </p:nvSpPr>
          <p:spPr bwMode="auto">
            <a:xfrm>
              <a:off x="4899308" y="6027857"/>
              <a:ext cx="741918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license#</a:t>
              </a:r>
            </a:p>
          </p:txBody>
        </p:sp>
        <p:sp>
          <p:nvSpPr>
            <p:cNvPr id="118" name="AutoShape 48"/>
            <p:cNvSpPr>
              <a:spLocks noChangeArrowheads="1"/>
            </p:cNvSpPr>
            <p:nvPr/>
          </p:nvSpPr>
          <p:spPr bwMode="auto">
            <a:xfrm flipH="1">
              <a:off x="5533034" y="2104688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Assigned_to</a:t>
              </a:r>
            </a:p>
          </p:txBody>
        </p:sp>
        <p:cxnSp>
          <p:nvCxnSpPr>
            <p:cNvPr id="119" name="AutoShape 51"/>
            <p:cNvCxnSpPr>
              <a:cxnSpLocks noChangeShapeType="1"/>
              <a:stCxn id="113" idx="2"/>
              <a:endCxn id="118" idx="0"/>
            </p:cNvCxnSpPr>
            <p:nvPr/>
          </p:nvCxnSpPr>
          <p:spPr bwMode="auto">
            <a:xfrm>
              <a:off x="6127553" y="1556850"/>
              <a:ext cx="0" cy="54783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/>
            <p:cNvCxnSpPr>
              <a:stCxn id="110" idx="0"/>
              <a:endCxn id="118" idx="2"/>
            </p:cNvCxnSpPr>
            <p:nvPr/>
          </p:nvCxnSpPr>
          <p:spPr bwMode="auto">
            <a:xfrm flipV="1">
              <a:off x="6127553" y="2652376"/>
              <a:ext cx="0" cy="54783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5856241" y="1565611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122" name="Rectangle 27"/>
            <p:cNvSpPr>
              <a:spLocks noChangeArrowheads="1"/>
            </p:cNvSpPr>
            <p:nvPr/>
          </p:nvSpPr>
          <p:spPr bwMode="auto">
            <a:xfrm>
              <a:off x="5856241" y="2911204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latin typeface="+mn-lt"/>
                  <a:cs typeface="+mn-cs"/>
                </a:rPr>
                <a:t>N</a:t>
              </a:r>
            </a:p>
          </p:txBody>
        </p:sp>
        <p:cxnSp>
          <p:nvCxnSpPr>
            <p:cNvPr id="124" name="Curved Connector 123"/>
            <p:cNvCxnSpPr>
              <a:stCxn id="113" idx="0"/>
              <a:endCxn id="129" idx="4"/>
            </p:cNvCxnSpPr>
            <p:nvPr/>
          </p:nvCxnSpPr>
          <p:spPr bwMode="auto">
            <a:xfrm rot="16200000" flipV="1">
              <a:off x="5636516" y="654333"/>
              <a:ext cx="352153" cy="629922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Curved Connector 124"/>
            <p:cNvCxnSpPr>
              <a:stCxn id="113" idx="0"/>
              <a:endCxn id="127" idx="4"/>
            </p:cNvCxnSpPr>
            <p:nvPr/>
          </p:nvCxnSpPr>
          <p:spPr bwMode="auto">
            <a:xfrm rot="16200000" flipV="1">
              <a:off x="5945968" y="963784"/>
              <a:ext cx="352153" cy="1101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" name="Curved Connector 125"/>
            <p:cNvCxnSpPr>
              <a:stCxn id="113" idx="0"/>
              <a:endCxn id="128" idx="4"/>
            </p:cNvCxnSpPr>
            <p:nvPr/>
          </p:nvCxnSpPr>
          <p:spPr bwMode="auto">
            <a:xfrm rot="5400000" flipH="1" flipV="1">
              <a:off x="6258215" y="662556"/>
              <a:ext cx="352153" cy="61347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7" name="Oval 33"/>
            <p:cNvSpPr>
              <a:spLocks noChangeArrowheads="1"/>
            </p:cNvSpPr>
            <p:nvPr/>
          </p:nvSpPr>
          <p:spPr bwMode="auto">
            <a:xfrm>
              <a:off x="5887934" y="518897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128" name="Oval 34"/>
            <p:cNvSpPr>
              <a:spLocks noChangeArrowheads="1"/>
            </p:cNvSpPr>
            <p:nvPr/>
          </p:nvSpPr>
          <p:spPr bwMode="auto">
            <a:xfrm>
              <a:off x="6443850" y="518897"/>
              <a:ext cx="59436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phone#</a:t>
              </a:r>
            </a:p>
          </p:txBody>
        </p:sp>
        <p:sp>
          <p:nvSpPr>
            <p:cNvPr id="129" name="Oval 38"/>
            <p:cNvSpPr>
              <a:spLocks noChangeArrowheads="1"/>
            </p:cNvSpPr>
            <p:nvPr/>
          </p:nvSpPr>
          <p:spPr bwMode="auto">
            <a:xfrm>
              <a:off x="5206045" y="518897"/>
              <a:ext cx="583172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rgbClr val="FF0000"/>
                  </a:solidFill>
                  <a:latin typeface="+mn-lt"/>
                  <a:cs typeface="+mn-cs"/>
                </a:rPr>
                <a:t>emp_id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5856241" y="3617076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131" name="Rectangle 26"/>
            <p:cNvSpPr>
              <a:spLocks noChangeArrowheads="1"/>
            </p:cNvSpPr>
            <p:nvPr/>
          </p:nvSpPr>
          <p:spPr bwMode="auto">
            <a:xfrm>
              <a:off x="5856241" y="4979660"/>
              <a:ext cx="26828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132" name="AutoShape 48"/>
            <p:cNvSpPr>
              <a:spLocks noChangeArrowheads="1"/>
            </p:cNvSpPr>
            <p:nvPr/>
          </p:nvSpPr>
          <p:spPr bwMode="auto">
            <a:xfrm flipH="1">
              <a:off x="5533034" y="4159532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Uses</a:t>
              </a:r>
            </a:p>
          </p:txBody>
        </p:sp>
        <p:cxnSp>
          <p:nvCxnSpPr>
            <p:cNvPr id="133" name="AutoShape 51"/>
            <p:cNvCxnSpPr>
              <a:cxnSpLocks noChangeShapeType="1"/>
              <a:stCxn id="110" idx="2"/>
              <a:endCxn id="132" idx="0"/>
            </p:cNvCxnSpPr>
            <p:nvPr/>
          </p:nvCxnSpPr>
          <p:spPr bwMode="auto">
            <a:xfrm>
              <a:off x="6127553" y="3611694"/>
              <a:ext cx="0" cy="547838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4" name="Straight Connector 133"/>
            <p:cNvCxnSpPr>
              <a:stCxn id="136" idx="0"/>
              <a:endCxn id="132" idx="2"/>
            </p:cNvCxnSpPr>
            <p:nvPr/>
          </p:nvCxnSpPr>
          <p:spPr bwMode="auto">
            <a:xfrm flipV="1">
              <a:off x="6127553" y="4707220"/>
              <a:ext cx="0" cy="54783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6" name="Rectangle 43"/>
            <p:cNvSpPr>
              <a:spLocks noChangeArrowheads="1"/>
            </p:cNvSpPr>
            <p:nvPr/>
          </p:nvSpPr>
          <p:spPr bwMode="auto">
            <a:xfrm>
              <a:off x="5533193" y="5255056"/>
              <a:ext cx="1188720" cy="41148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Times"/>
                </a:rPr>
                <a:t>Bus</a:t>
              </a:r>
            </a:p>
          </p:txBody>
        </p:sp>
      </p:grpSp>
      <p:cxnSp>
        <p:nvCxnSpPr>
          <p:cNvPr id="142" name="AutoShape 47"/>
          <p:cNvCxnSpPr>
            <a:cxnSpLocks noChangeShapeType="1"/>
          </p:cNvCxnSpPr>
          <p:nvPr/>
        </p:nvCxnSpPr>
        <p:spPr bwMode="auto">
          <a:xfrm flipH="1">
            <a:off x="5049348" y="3401414"/>
            <a:ext cx="551678" cy="361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2683549" y="3578235"/>
            <a:ext cx="0" cy="54603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H="1" flipV="1">
            <a:off x="1154568" y="3282857"/>
            <a:ext cx="992431" cy="134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154568" y="3282857"/>
            <a:ext cx="0" cy="841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778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1016000" y="1493838"/>
            <a:ext cx="6935788" cy="42211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677863" y="450850"/>
            <a:ext cx="7772400" cy="754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27000" dir="221219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1pPr>
            <a:lvl2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2pPr>
            <a:lvl3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3pPr>
            <a:lvl4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4pPr>
            <a:lvl5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HK" sz="2800" dirty="0">
                <a:latin typeface="+mn-lt"/>
              </a:rPr>
              <a:t>Notation in ER Model</a:t>
            </a:r>
            <a:endParaRPr lang="en-US" altLang="zh-TW" sz="2800" dirty="0">
              <a:latin typeface="+mn-lt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843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1155700" y="1449388"/>
            <a:ext cx="6896100" cy="44497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660400" y="468313"/>
            <a:ext cx="7772400" cy="7540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27000" dir="221219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1pPr>
            <a:lvl2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2pPr>
            <a:lvl3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3pPr>
            <a:lvl4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4pPr>
            <a:lvl5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HK" sz="2800" dirty="0">
                <a:latin typeface="+mn-lt"/>
              </a:rPr>
              <a:t>Notation in ER Model</a:t>
            </a:r>
            <a:endParaRPr lang="en-US" altLang="zh-TW" sz="2800" dirty="0">
              <a:latin typeface="+mn-lt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17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2049011" y="712072"/>
            <a:ext cx="5448300" cy="5549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660400" y="123825"/>
            <a:ext cx="7772400" cy="454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27000" dir="221219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1pPr>
            <a:lvl2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2pPr>
            <a:lvl3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3pPr>
            <a:lvl4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4pPr>
            <a:lvl5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HK" sz="2800" dirty="0">
                <a:latin typeface="+mn-lt"/>
              </a:rPr>
              <a:t>ERD for a Banking Enterprise</a:t>
            </a:r>
            <a:endParaRPr lang="en-US" altLang="zh-TW" sz="2800" dirty="0">
              <a:latin typeface="+mn-lt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095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1422" r="10309" b="1186"/>
          <a:stretch>
            <a:fillRect/>
          </a:stretch>
        </p:blipFill>
        <p:spPr bwMode="auto">
          <a:xfrm>
            <a:off x="1816100" y="942677"/>
            <a:ext cx="5697538" cy="5219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660400" y="123825"/>
            <a:ext cx="7772400" cy="454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27000" dir="221219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1pPr>
            <a:lvl2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2pPr>
            <a:lvl3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3pPr>
            <a:lvl4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4pPr>
            <a:lvl5pPr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HK" sz="2800" dirty="0">
                <a:latin typeface="+mn-lt"/>
              </a:rPr>
              <a:t>ERD for a Publisher Enterprise</a:t>
            </a:r>
            <a:endParaRPr lang="en-US" altLang="zh-TW" sz="2800" dirty="0">
              <a:latin typeface="+mn-lt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5511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6781800" y="2244090"/>
            <a:ext cx="1524000" cy="2286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67690"/>
            <a:ext cx="7772400" cy="685800"/>
          </a:xfrm>
          <a:solidFill>
            <a:schemeClr val="accent1"/>
          </a:solidFill>
          <a:effectLst>
            <a:outerShdw dist="99190" dir="2388334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  <a:latin typeface="+mn-lt"/>
              </a:rPr>
              <a:t>ERD for a Company Database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209800" y="2598103"/>
            <a:ext cx="1066800" cy="2286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00">
                <a:latin typeface="+mn-lt"/>
              </a:rPr>
              <a:t>EMPLOYEE</a:t>
            </a:r>
            <a:endParaRPr lang="en-US" altLang="zh-HK" sz="1000">
              <a:latin typeface="+mn-lt"/>
            </a:endParaRPr>
          </a:p>
        </p:txBody>
      </p:sp>
      <p:sp>
        <p:nvSpPr>
          <p:cNvPr id="160773" name="AutoShape 5"/>
          <p:cNvSpPr>
            <a:spLocks noChangeArrowheads="1"/>
          </p:cNvSpPr>
          <p:nvPr/>
        </p:nvSpPr>
        <p:spPr bwMode="auto">
          <a:xfrm>
            <a:off x="4572000" y="1836103"/>
            <a:ext cx="1219200" cy="533400"/>
          </a:xfrm>
          <a:prstGeom prst="flowChartDecision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00">
                <a:latin typeface="+mn-lt"/>
              </a:rPr>
              <a:t>WORKS_FOR</a:t>
            </a:r>
            <a:endParaRPr lang="en-US" altLang="zh-HK" sz="1000">
              <a:latin typeface="+mn-lt"/>
            </a:endParaRPr>
          </a:p>
        </p:txBody>
      </p:sp>
      <p:sp>
        <p:nvSpPr>
          <p:cNvPr id="160774" name="AutoShape 6"/>
          <p:cNvSpPr>
            <a:spLocks noChangeArrowheads="1"/>
          </p:cNvSpPr>
          <p:nvPr/>
        </p:nvSpPr>
        <p:spPr bwMode="auto">
          <a:xfrm>
            <a:off x="4724400" y="2979103"/>
            <a:ext cx="1219200" cy="533400"/>
          </a:xfrm>
          <a:prstGeom prst="flowChartDecision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00">
                <a:latin typeface="+mn-lt"/>
              </a:rPr>
              <a:t>MANAGES</a:t>
            </a:r>
            <a:endParaRPr lang="en-US" altLang="zh-HK" sz="1000">
              <a:latin typeface="+mn-lt"/>
            </a:endParaRPr>
          </a:p>
        </p:txBody>
      </p:sp>
      <p:sp>
        <p:nvSpPr>
          <p:cNvPr id="160775" name="Oval 7"/>
          <p:cNvSpPr>
            <a:spLocks noChangeArrowheads="1"/>
          </p:cNvSpPr>
          <p:nvPr/>
        </p:nvSpPr>
        <p:spPr bwMode="auto">
          <a:xfrm>
            <a:off x="4267200" y="2598103"/>
            <a:ext cx="6858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76" name="AutoShape 8"/>
          <p:cNvSpPr>
            <a:spLocks noChangeArrowheads="1"/>
          </p:cNvSpPr>
          <p:nvPr/>
        </p:nvSpPr>
        <p:spPr bwMode="auto">
          <a:xfrm>
            <a:off x="7103745" y="3078163"/>
            <a:ext cx="990600" cy="609600"/>
          </a:xfrm>
          <a:prstGeom prst="flowChartDecision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00" dirty="0">
                <a:latin typeface="+mn-lt"/>
              </a:rPr>
              <a:t>CONTROLS</a:t>
            </a:r>
            <a:endParaRPr lang="en-US" altLang="zh-HK" sz="1000" dirty="0">
              <a:latin typeface="+mn-lt"/>
            </a:endParaRPr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V="1">
            <a:off x="3276600" y="2140903"/>
            <a:ext cx="1295400" cy="53340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4194175" y="2548890"/>
            <a:ext cx="70564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latin typeface="+mn-lt"/>
              </a:rPr>
              <a:t>Startdate</a:t>
            </a:r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>
            <a:off x="4800600" y="2826703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 flipV="1">
            <a:off x="5867400" y="2598103"/>
            <a:ext cx="990600" cy="68580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3429000" y="2701290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5715000" y="2064703"/>
            <a:ext cx="1143000" cy="381000"/>
          </a:xfrm>
          <a:prstGeom prst="line">
            <a:avLst/>
          </a:prstGeom>
          <a:noFill/>
          <a:ln w="63500" cmpd="dbl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6858000" y="2369503"/>
            <a:ext cx="1371600" cy="2286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00">
                <a:latin typeface="+mn-lt"/>
              </a:rPr>
              <a:t>DEPARTMENT</a:t>
            </a:r>
            <a:endParaRPr lang="en-US" altLang="zh-HK" sz="1400">
              <a:latin typeface="+mn-lt"/>
            </a:endParaRPr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>
            <a:off x="7572375" y="259810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85" name="AutoShape 17"/>
          <p:cNvSpPr>
            <a:spLocks noChangeArrowheads="1"/>
          </p:cNvSpPr>
          <p:nvPr/>
        </p:nvSpPr>
        <p:spPr bwMode="auto">
          <a:xfrm>
            <a:off x="4724400" y="4045903"/>
            <a:ext cx="1219200" cy="533400"/>
          </a:xfrm>
          <a:prstGeom prst="flowChartDecision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00">
                <a:latin typeface="+mn-lt"/>
              </a:rPr>
              <a:t>WORKS_ON</a:t>
            </a:r>
            <a:endParaRPr lang="en-US" altLang="zh-HK" sz="1400">
              <a:latin typeface="+mn-lt"/>
            </a:endParaRPr>
          </a:p>
        </p:txBody>
      </p:sp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7086600" y="4198303"/>
            <a:ext cx="1143000" cy="2286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00">
                <a:latin typeface="+mn-lt"/>
              </a:rPr>
              <a:t>PROJECT</a:t>
            </a:r>
            <a:endParaRPr lang="en-US" altLang="zh-HK" sz="1000">
              <a:latin typeface="+mn-lt"/>
            </a:endParaRPr>
          </a:p>
        </p:txBody>
      </p:sp>
      <p:sp>
        <p:nvSpPr>
          <p:cNvPr id="160787" name="Oval 19"/>
          <p:cNvSpPr>
            <a:spLocks noChangeArrowheads="1"/>
          </p:cNvSpPr>
          <p:nvPr/>
        </p:nvSpPr>
        <p:spPr bwMode="auto">
          <a:xfrm>
            <a:off x="4572000" y="3741103"/>
            <a:ext cx="609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88" name="Line 20"/>
          <p:cNvSpPr>
            <a:spLocks noChangeShapeType="1"/>
          </p:cNvSpPr>
          <p:nvPr/>
        </p:nvSpPr>
        <p:spPr bwMode="auto">
          <a:xfrm>
            <a:off x="3276600" y="2674303"/>
            <a:ext cx="1524000" cy="167640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89" name="Line 21"/>
          <p:cNvSpPr>
            <a:spLocks noChangeShapeType="1"/>
          </p:cNvSpPr>
          <p:nvPr/>
        </p:nvSpPr>
        <p:spPr bwMode="auto">
          <a:xfrm>
            <a:off x="5867400" y="4350703"/>
            <a:ext cx="1219200" cy="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90" name="Text Box 22"/>
          <p:cNvSpPr txBox="1">
            <a:spLocks noChangeArrowheads="1"/>
          </p:cNvSpPr>
          <p:nvPr/>
        </p:nvSpPr>
        <p:spPr bwMode="auto">
          <a:xfrm>
            <a:off x="4603750" y="3691890"/>
            <a:ext cx="51648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latin typeface="+mn-lt"/>
              </a:rPr>
              <a:t>Hours</a:t>
            </a:r>
          </a:p>
        </p:txBody>
      </p:sp>
      <p:sp>
        <p:nvSpPr>
          <p:cNvPr id="160791" name="Line 23"/>
          <p:cNvSpPr>
            <a:spLocks noChangeShapeType="1"/>
          </p:cNvSpPr>
          <p:nvPr/>
        </p:nvSpPr>
        <p:spPr bwMode="auto">
          <a:xfrm>
            <a:off x="4953000" y="3969703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 flipV="1">
            <a:off x="7595235" y="3588703"/>
            <a:ext cx="0" cy="60960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93" name="AutoShape 25"/>
          <p:cNvSpPr>
            <a:spLocks noChangeArrowheads="1"/>
          </p:cNvSpPr>
          <p:nvPr/>
        </p:nvSpPr>
        <p:spPr bwMode="auto">
          <a:xfrm>
            <a:off x="3581400" y="4426903"/>
            <a:ext cx="1752600" cy="838200"/>
          </a:xfrm>
          <a:prstGeom prst="flowChartDecision">
            <a:avLst/>
          </a:prstGeom>
          <a:solidFill>
            <a:srgbClr val="CCFFFF"/>
          </a:solidFill>
          <a:ln w="635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00">
                <a:latin typeface="+mn-lt"/>
              </a:rPr>
              <a:t>DEPENDENTS_OF</a:t>
            </a:r>
            <a:endParaRPr lang="en-US" altLang="zh-HK" sz="1400">
              <a:latin typeface="+mn-lt"/>
            </a:endParaRPr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>
            <a:off x="3276600" y="2826703"/>
            <a:ext cx="1219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95" name="Line 27"/>
          <p:cNvSpPr>
            <a:spLocks noChangeShapeType="1"/>
          </p:cNvSpPr>
          <p:nvPr/>
        </p:nvSpPr>
        <p:spPr bwMode="auto">
          <a:xfrm flipV="1">
            <a:off x="3124200" y="5063490"/>
            <a:ext cx="914400" cy="22860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96" name="Rectangle 28"/>
          <p:cNvSpPr>
            <a:spLocks noChangeArrowheads="1"/>
          </p:cNvSpPr>
          <p:nvPr/>
        </p:nvSpPr>
        <p:spPr bwMode="auto">
          <a:xfrm>
            <a:off x="1905000" y="5139690"/>
            <a:ext cx="1219200" cy="381000"/>
          </a:xfrm>
          <a:prstGeom prst="rect">
            <a:avLst/>
          </a:prstGeom>
          <a:solidFill>
            <a:srgbClr val="FFCC99"/>
          </a:solidFill>
          <a:ln w="635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00">
                <a:latin typeface="+mn-lt"/>
              </a:rPr>
              <a:t>DEPENDENT</a:t>
            </a:r>
            <a:endParaRPr lang="en-US" altLang="zh-HK" sz="1000">
              <a:latin typeface="+mn-lt"/>
            </a:endParaRPr>
          </a:p>
        </p:txBody>
      </p:sp>
      <p:sp>
        <p:nvSpPr>
          <p:cNvPr id="160797" name="AutoShape 29"/>
          <p:cNvSpPr>
            <a:spLocks noChangeArrowheads="1"/>
          </p:cNvSpPr>
          <p:nvPr/>
        </p:nvSpPr>
        <p:spPr bwMode="auto">
          <a:xfrm>
            <a:off x="2057400" y="3741103"/>
            <a:ext cx="1219200" cy="609600"/>
          </a:xfrm>
          <a:prstGeom prst="flowChartDecision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00">
                <a:latin typeface="+mn-lt"/>
              </a:rPr>
              <a:t>SUPERVISION</a:t>
            </a:r>
            <a:endParaRPr lang="en-US" altLang="zh-HK" sz="1000">
              <a:latin typeface="+mn-lt"/>
            </a:endParaRPr>
          </a:p>
        </p:txBody>
      </p:sp>
      <p:sp>
        <p:nvSpPr>
          <p:cNvPr id="160798" name="Line 30"/>
          <p:cNvSpPr>
            <a:spLocks noChangeShapeType="1"/>
          </p:cNvSpPr>
          <p:nvPr/>
        </p:nvSpPr>
        <p:spPr bwMode="auto">
          <a:xfrm flipH="1">
            <a:off x="2057400" y="2826703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799" name="Line 31"/>
          <p:cNvSpPr>
            <a:spLocks noChangeShapeType="1"/>
          </p:cNvSpPr>
          <p:nvPr/>
        </p:nvSpPr>
        <p:spPr bwMode="auto">
          <a:xfrm>
            <a:off x="2895600" y="2826703"/>
            <a:ext cx="381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00" name="Text Box 32"/>
          <p:cNvSpPr txBox="1">
            <a:spLocks noChangeArrowheads="1"/>
          </p:cNvSpPr>
          <p:nvPr/>
        </p:nvSpPr>
        <p:spPr bwMode="auto">
          <a:xfrm>
            <a:off x="3041650" y="3387090"/>
            <a:ext cx="7841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latin typeface="+mn-lt"/>
              </a:rPr>
              <a:t>supervisee</a:t>
            </a:r>
          </a:p>
        </p:txBody>
      </p:sp>
      <p:sp>
        <p:nvSpPr>
          <p:cNvPr id="160801" name="Text Box 33"/>
          <p:cNvSpPr txBox="1">
            <a:spLocks noChangeArrowheads="1"/>
          </p:cNvSpPr>
          <p:nvPr/>
        </p:nvSpPr>
        <p:spPr bwMode="auto">
          <a:xfrm>
            <a:off x="1331913" y="3310890"/>
            <a:ext cx="79060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latin typeface="+mn-lt"/>
              </a:rPr>
              <a:t>supervisor</a:t>
            </a:r>
          </a:p>
        </p:txBody>
      </p:sp>
      <p:sp>
        <p:nvSpPr>
          <p:cNvPr id="160802" name="Line 34"/>
          <p:cNvSpPr>
            <a:spLocks noChangeShapeType="1"/>
          </p:cNvSpPr>
          <p:nvPr/>
        </p:nvSpPr>
        <p:spPr bwMode="auto">
          <a:xfrm>
            <a:off x="2133600" y="2293303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03" name="Line 35"/>
          <p:cNvSpPr>
            <a:spLocks noChangeShapeType="1"/>
          </p:cNvSpPr>
          <p:nvPr/>
        </p:nvSpPr>
        <p:spPr bwMode="auto">
          <a:xfrm>
            <a:off x="2590800" y="236950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04" name="Line 36"/>
          <p:cNvSpPr>
            <a:spLocks noChangeShapeType="1"/>
          </p:cNvSpPr>
          <p:nvPr/>
        </p:nvSpPr>
        <p:spPr bwMode="auto">
          <a:xfrm flipH="1">
            <a:off x="3048000" y="214090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05" name="Line 37"/>
          <p:cNvSpPr>
            <a:spLocks noChangeShapeType="1"/>
          </p:cNvSpPr>
          <p:nvPr/>
        </p:nvSpPr>
        <p:spPr bwMode="auto">
          <a:xfrm flipV="1">
            <a:off x="3124200" y="2445703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06" name="Oval 38"/>
          <p:cNvSpPr>
            <a:spLocks noChangeArrowheads="1"/>
          </p:cNvSpPr>
          <p:nvPr/>
        </p:nvSpPr>
        <p:spPr bwMode="auto">
          <a:xfrm>
            <a:off x="838200" y="1607503"/>
            <a:ext cx="6858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07" name="Oval 39"/>
          <p:cNvSpPr>
            <a:spLocks noChangeArrowheads="1"/>
          </p:cNvSpPr>
          <p:nvPr/>
        </p:nvSpPr>
        <p:spPr bwMode="auto">
          <a:xfrm>
            <a:off x="1676400" y="2064703"/>
            <a:ext cx="6858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08" name="Oval 40"/>
          <p:cNvSpPr>
            <a:spLocks noChangeArrowheads="1"/>
          </p:cNvSpPr>
          <p:nvPr/>
        </p:nvSpPr>
        <p:spPr bwMode="auto">
          <a:xfrm>
            <a:off x="2514600" y="1607503"/>
            <a:ext cx="6858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09" name="Oval 41"/>
          <p:cNvSpPr>
            <a:spLocks noChangeArrowheads="1"/>
          </p:cNvSpPr>
          <p:nvPr/>
        </p:nvSpPr>
        <p:spPr bwMode="auto">
          <a:xfrm>
            <a:off x="1676400" y="1607503"/>
            <a:ext cx="6858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10" name="Line 42"/>
          <p:cNvSpPr>
            <a:spLocks noChangeShapeType="1"/>
          </p:cNvSpPr>
          <p:nvPr/>
        </p:nvSpPr>
        <p:spPr bwMode="auto">
          <a:xfrm>
            <a:off x="1371600" y="1836103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11" name="Line 43"/>
          <p:cNvSpPr>
            <a:spLocks noChangeShapeType="1"/>
          </p:cNvSpPr>
          <p:nvPr/>
        </p:nvSpPr>
        <p:spPr bwMode="auto">
          <a:xfrm flipH="1">
            <a:off x="2286000" y="1836103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12" name="Line 44"/>
          <p:cNvSpPr>
            <a:spLocks noChangeShapeType="1"/>
          </p:cNvSpPr>
          <p:nvPr/>
        </p:nvSpPr>
        <p:spPr bwMode="auto">
          <a:xfrm>
            <a:off x="2057400" y="183610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13" name="Oval 45"/>
          <p:cNvSpPr>
            <a:spLocks noChangeArrowheads="1"/>
          </p:cNvSpPr>
          <p:nvPr/>
        </p:nvSpPr>
        <p:spPr bwMode="auto">
          <a:xfrm>
            <a:off x="2438400" y="2140903"/>
            <a:ext cx="3810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14" name="Oval 46"/>
          <p:cNvSpPr>
            <a:spLocks noChangeArrowheads="1"/>
          </p:cNvSpPr>
          <p:nvPr/>
        </p:nvSpPr>
        <p:spPr bwMode="auto">
          <a:xfrm>
            <a:off x="2819400" y="1912303"/>
            <a:ext cx="5334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15" name="Oval 47"/>
          <p:cNvSpPr>
            <a:spLocks noChangeArrowheads="1"/>
          </p:cNvSpPr>
          <p:nvPr/>
        </p:nvSpPr>
        <p:spPr bwMode="auto">
          <a:xfrm>
            <a:off x="3200400" y="2217103"/>
            <a:ext cx="5334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16" name="Oval 48"/>
          <p:cNvSpPr>
            <a:spLocks noChangeArrowheads="1"/>
          </p:cNvSpPr>
          <p:nvPr/>
        </p:nvSpPr>
        <p:spPr bwMode="auto">
          <a:xfrm>
            <a:off x="1295400" y="2369503"/>
            <a:ext cx="3810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17" name="Oval 49"/>
          <p:cNvSpPr>
            <a:spLocks noChangeArrowheads="1"/>
          </p:cNvSpPr>
          <p:nvPr/>
        </p:nvSpPr>
        <p:spPr bwMode="auto">
          <a:xfrm>
            <a:off x="1143000" y="2826703"/>
            <a:ext cx="5334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18" name="Line 50"/>
          <p:cNvSpPr>
            <a:spLocks noChangeShapeType="1"/>
          </p:cNvSpPr>
          <p:nvPr/>
        </p:nvSpPr>
        <p:spPr bwMode="auto">
          <a:xfrm>
            <a:off x="1676400" y="2521903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19" name="Line 51"/>
          <p:cNvSpPr>
            <a:spLocks noChangeShapeType="1"/>
          </p:cNvSpPr>
          <p:nvPr/>
        </p:nvSpPr>
        <p:spPr bwMode="auto">
          <a:xfrm flipV="1">
            <a:off x="1676400" y="2750503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20" name="Oval 52"/>
          <p:cNvSpPr>
            <a:spLocks noChangeArrowheads="1"/>
          </p:cNvSpPr>
          <p:nvPr/>
        </p:nvSpPr>
        <p:spPr bwMode="auto">
          <a:xfrm>
            <a:off x="5105400" y="2369503"/>
            <a:ext cx="1371600" cy="381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21" name="Text Box 53"/>
          <p:cNvSpPr txBox="1">
            <a:spLocks noChangeArrowheads="1"/>
          </p:cNvSpPr>
          <p:nvPr/>
        </p:nvSpPr>
        <p:spPr bwMode="auto">
          <a:xfrm>
            <a:off x="854075" y="1558290"/>
            <a:ext cx="5661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+mn-lt"/>
              </a:rPr>
              <a:t>Fname</a:t>
            </a:r>
          </a:p>
        </p:txBody>
      </p:sp>
      <p:sp>
        <p:nvSpPr>
          <p:cNvPr id="160822" name="Text Box 54"/>
          <p:cNvSpPr txBox="1">
            <a:spLocks noChangeArrowheads="1"/>
          </p:cNvSpPr>
          <p:nvPr/>
        </p:nvSpPr>
        <p:spPr bwMode="auto">
          <a:xfrm>
            <a:off x="1795463" y="1558290"/>
            <a:ext cx="4571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+mn-lt"/>
              </a:rPr>
              <a:t>Minit</a:t>
            </a:r>
          </a:p>
        </p:txBody>
      </p:sp>
      <p:sp>
        <p:nvSpPr>
          <p:cNvPr id="160823" name="Text Box 55"/>
          <p:cNvSpPr txBox="1">
            <a:spLocks noChangeArrowheads="1"/>
          </p:cNvSpPr>
          <p:nvPr/>
        </p:nvSpPr>
        <p:spPr bwMode="auto">
          <a:xfrm>
            <a:off x="2533650" y="1558290"/>
            <a:ext cx="56297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+mn-lt"/>
              </a:rPr>
              <a:t>Lname</a:t>
            </a:r>
          </a:p>
        </p:txBody>
      </p:sp>
      <p:sp>
        <p:nvSpPr>
          <p:cNvPr id="160824" name="Text Box 56"/>
          <p:cNvSpPr txBox="1">
            <a:spLocks noChangeArrowheads="1"/>
          </p:cNvSpPr>
          <p:nvPr/>
        </p:nvSpPr>
        <p:spPr bwMode="auto">
          <a:xfrm>
            <a:off x="1736725" y="2015490"/>
            <a:ext cx="5116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+mn-lt"/>
              </a:rPr>
              <a:t>Name</a:t>
            </a:r>
          </a:p>
        </p:txBody>
      </p:sp>
      <p:sp>
        <p:nvSpPr>
          <p:cNvPr id="160825" name="Text Box 57"/>
          <p:cNvSpPr txBox="1">
            <a:spLocks noChangeArrowheads="1"/>
          </p:cNvSpPr>
          <p:nvPr/>
        </p:nvSpPr>
        <p:spPr bwMode="auto">
          <a:xfrm>
            <a:off x="2405063" y="2091690"/>
            <a:ext cx="3882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+mn-lt"/>
              </a:rPr>
              <a:t>Sex</a:t>
            </a:r>
          </a:p>
        </p:txBody>
      </p:sp>
      <p:sp>
        <p:nvSpPr>
          <p:cNvPr id="160826" name="Text Box 58"/>
          <p:cNvSpPr txBox="1">
            <a:spLocks noChangeArrowheads="1"/>
          </p:cNvSpPr>
          <p:nvPr/>
        </p:nvSpPr>
        <p:spPr bwMode="auto">
          <a:xfrm>
            <a:off x="2770188" y="1863090"/>
            <a:ext cx="64953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+mn-lt"/>
              </a:rPr>
              <a:t>Address</a:t>
            </a:r>
          </a:p>
        </p:txBody>
      </p:sp>
      <p:sp>
        <p:nvSpPr>
          <p:cNvPr id="160827" name="Text Box 59"/>
          <p:cNvSpPr txBox="1">
            <a:spLocks noChangeArrowheads="1"/>
          </p:cNvSpPr>
          <p:nvPr/>
        </p:nvSpPr>
        <p:spPr bwMode="auto">
          <a:xfrm>
            <a:off x="3187700" y="2167890"/>
            <a:ext cx="5309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+mn-lt"/>
              </a:rPr>
              <a:t>Salary</a:t>
            </a:r>
          </a:p>
        </p:txBody>
      </p:sp>
      <p:sp>
        <p:nvSpPr>
          <p:cNvPr id="160828" name="Text Box 60"/>
          <p:cNvSpPr txBox="1">
            <a:spLocks noChangeArrowheads="1"/>
          </p:cNvSpPr>
          <p:nvPr/>
        </p:nvSpPr>
        <p:spPr bwMode="auto">
          <a:xfrm>
            <a:off x="1265238" y="2320290"/>
            <a:ext cx="3866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+mn-lt"/>
              </a:rPr>
              <a:t>Ssn</a:t>
            </a:r>
          </a:p>
        </p:txBody>
      </p:sp>
      <p:sp>
        <p:nvSpPr>
          <p:cNvPr id="160829" name="Text Box 61"/>
          <p:cNvSpPr txBox="1">
            <a:spLocks noChangeArrowheads="1"/>
          </p:cNvSpPr>
          <p:nvPr/>
        </p:nvSpPr>
        <p:spPr bwMode="auto">
          <a:xfrm>
            <a:off x="1095375" y="2777490"/>
            <a:ext cx="50847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+mn-lt"/>
              </a:rPr>
              <a:t>Bdate</a:t>
            </a:r>
          </a:p>
        </p:txBody>
      </p:sp>
      <p:sp>
        <p:nvSpPr>
          <p:cNvPr id="160830" name="Text Box 62"/>
          <p:cNvSpPr txBox="1">
            <a:spLocks noChangeArrowheads="1"/>
          </p:cNvSpPr>
          <p:nvPr/>
        </p:nvSpPr>
        <p:spPr bwMode="auto">
          <a:xfrm>
            <a:off x="4922838" y="2396490"/>
            <a:ext cx="14494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+mn-lt"/>
              </a:rPr>
              <a:t>Number Of Employees</a:t>
            </a:r>
          </a:p>
        </p:txBody>
      </p:sp>
      <p:sp>
        <p:nvSpPr>
          <p:cNvPr id="160831" name="Line 63"/>
          <p:cNvSpPr>
            <a:spLocks noChangeShapeType="1"/>
          </p:cNvSpPr>
          <p:nvPr/>
        </p:nvSpPr>
        <p:spPr bwMode="auto">
          <a:xfrm>
            <a:off x="6477000" y="2521903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grpSp>
        <p:nvGrpSpPr>
          <p:cNvPr id="160832" name="Group 64"/>
          <p:cNvGrpSpPr>
            <a:grpSpLocks/>
          </p:cNvGrpSpPr>
          <p:nvPr/>
        </p:nvGrpSpPr>
        <p:grpSpPr bwMode="auto">
          <a:xfrm>
            <a:off x="6324600" y="1710693"/>
            <a:ext cx="533400" cy="277813"/>
            <a:chOff x="4176" y="977"/>
            <a:chExt cx="336" cy="175"/>
          </a:xfrm>
        </p:grpSpPr>
        <p:sp>
          <p:nvSpPr>
            <p:cNvPr id="160833" name="Oval 65"/>
            <p:cNvSpPr>
              <a:spLocks noChangeArrowheads="1"/>
            </p:cNvSpPr>
            <p:nvPr/>
          </p:nvSpPr>
          <p:spPr bwMode="auto">
            <a:xfrm>
              <a:off x="4176" y="1008"/>
              <a:ext cx="336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60834" name="Text Box 66"/>
            <p:cNvSpPr txBox="1">
              <a:spLocks noChangeArrowheads="1"/>
            </p:cNvSpPr>
            <p:nvPr/>
          </p:nvSpPr>
          <p:spPr bwMode="auto">
            <a:xfrm>
              <a:off x="4185" y="977"/>
              <a:ext cx="32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000">
                  <a:solidFill>
                    <a:schemeClr val="accent2"/>
                  </a:solidFill>
                  <a:latin typeface="+mn-lt"/>
                </a:rPr>
                <a:t>Name</a:t>
              </a:r>
              <a:endParaRPr lang="en-US" altLang="zh-TW" sz="1000" u="sng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160835" name="Group 67"/>
          <p:cNvGrpSpPr>
            <a:grpSpLocks/>
          </p:cNvGrpSpPr>
          <p:nvPr/>
        </p:nvGrpSpPr>
        <p:grpSpPr bwMode="auto">
          <a:xfrm>
            <a:off x="6569075" y="1329690"/>
            <a:ext cx="681038" cy="354013"/>
            <a:chOff x="4472" y="737"/>
            <a:chExt cx="429" cy="223"/>
          </a:xfrm>
        </p:grpSpPr>
        <p:sp>
          <p:nvSpPr>
            <p:cNvPr id="160836" name="Oval 68"/>
            <p:cNvSpPr>
              <a:spLocks noChangeArrowheads="1"/>
            </p:cNvSpPr>
            <p:nvPr/>
          </p:nvSpPr>
          <p:spPr bwMode="auto">
            <a:xfrm>
              <a:off x="4512" y="768"/>
              <a:ext cx="389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60837" name="Text Box 69"/>
            <p:cNvSpPr txBox="1">
              <a:spLocks noChangeArrowheads="1"/>
            </p:cNvSpPr>
            <p:nvPr/>
          </p:nvSpPr>
          <p:spPr bwMode="auto">
            <a:xfrm>
              <a:off x="4472" y="737"/>
              <a:ext cx="3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000" u="sng">
                  <a:solidFill>
                    <a:schemeClr val="accent2"/>
                  </a:solidFill>
                  <a:latin typeface="+mn-lt"/>
                </a:rPr>
                <a:t>Number</a:t>
              </a:r>
            </a:p>
          </p:txBody>
        </p:sp>
      </p:grpSp>
      <p:sp>
        <p:nvSpPr>
          <p:cNvPr id="160838" name="Oval 70"/>
          <p:cNvSpPr>
            <a:spLocks noChangeArrowheads="1"/>
          </p:cNvSpPr>
          <p:nvPr/>
        </p:nvSpPr>
        <p:spPr bwMode="auto">
          <a:xfrm>
            <a:off x="7239000" y="1558290"/>
            <a:ext cx="990600" cy="381000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00">
                <a:solidFill>
                  <a:schemeClr val="accent2"/>
                </a:solidFill>
                <a:latin typeface="+mn-lt"/>
              </a:rPr>
              <a:t>Locations</a:t>
            </a:r>
            <a:endParaRPr lang="en-US" altLang="zh-HK" sz="10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60839" name="Line 71"/>
          <p:cNvSpPr>
            <a:spLocks noChangeShapeType="1"/>
          </p:cNvSpPr>
          <p:nvPr/>
        </p:nvSpPr>
        <p:spPr bwMode="auto">
          <a:xfrm>
            <a:off x="6629400" y="1988503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40" name="Line 72"/>
          <p:cNvSpPr>
            <a:spLocks noChangeShapeType="1"/>
          </p:cNvSpPr>
          <p:nvPr/>
        </p:nvSpPr>
        <p:spPr bwMode="auto">
          <a:xfrm>
            <a:off x="7010400" y="171069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41" name="Line 73"/>
          <p:cNvSpPr>
            <a:spLocks noChangeShapeType="1"/>
          </p:cNvSpPr>
          <p:nvPr/>
        </p:nvSpPr>
        <p:spPr bwMode="auto">
          <a:xfrm>
            <a:off x="7696200" y="191230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grpSp>
        <p:nvGrpSpPr>
          <p:cNvPr id="160842" name="Group 74"/>
          <p:cNvGrpSpPr>
            <a:grpSpLocks/>
          </p:cNvGrpSpPr>
          <p:nvPr/>
        </p:nvGrpSpPr>
        <p:grpSpPr bwMode="auto">
          <a:xfrm>
            <a:off x="6415094" y="4453890"/>
            <a:ext cx="511175" cy="354013"/>
            <a:chOff x="4190" y="2801"/>
            <a:chExt cx="322" cy="223"/>
          </a:xfrm>
        </p:grpSpPr>
        <p:sp>
          <p:nvSpPr>
            <p:cNvPr id="160843" name="Oval 75"/>
            <p:cNvSpPr>
              <a:spLocks noChangeArrowheads="1"/>
            </p:cNvSpPr>
            <p:nvPr/>
          </p:nvSpPr>
          <p:spPr bwMode="auto">
            <a:xfrm>
              <a:off x="4224" y="2832"/>
              <a:ext cx="288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60844" name="Text Box 76"/>
            <p:cNvSpPr txBox="1">
              <a:spLocks noChangeArrowheads="1"/>
            </p:cNvSpPr>
            <p:nvPr/>
          </p:nvSpPr>
          <p:spPr bwMode="auto">
            <a:xfrm>
              <a:off x="4190" y="2801"/>
              <a:ext cx="32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000">
                  <a:solidFill>
                    <a:schemeClr val="accent2"/>
                  </a:solidFill>
                  <a:latin typeface="+mn-lt"/>
                </a:rPr>
                <a:t>Name</a:t>
              </a:r>
            </a:p>
          </p:txBody>
        </p:sp>
      </p:grpSp>
      <p:grpSp>
        <p:nvGrpSpPr>
          <p:cNvPr id="160845" name="Group 77"/>
          <p:cNvGrpSpPr>
            <a:grpSpLocks/>
          </p:cNvGrpSpPr>
          <p:nvPr/>
        </p:nvGrpSpPr>
        <p:grpSpPr bwMode="auto">
          <a:xfrm>
            <a:off x="6565906" y="4911090"/>
            <a:ext cx="673101" cy="354013"/>
            <a:chOff x="4328" y="3137"/>
            <a:chExt cx="424" cy="223"/>
          </a:xfrm>
        </p:grpSpPr>
        <p:sp>
          <p:nvSpPr>
            <p:cNvPr id="160846" name="Oval 78"/>
            <p:cNvSpPr>
              <a:spLocks noChangeArrowheads="1"/>
            </p:cNvSpPr>
            <p:nvPr/>
          </p:nvSpPr>
          <p:spPr bwMode="auto">
            <a:xfrm>
              <a:off x="4368" y="3168"/>
              <a:ext cx="384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60847" name="Text Box 79"/>
            <p:cNvSpPr txBox="1">
              <a:spLocks noChangeArrowheads="1"/>
            </p:cNvSpPr>
            <p:nvPr/>
          </p:nvSpPr>
          <p:spPr bwMode="auto">
            <a:xfrm>
              <a:off x="4328" y="3137"/>
              <a:ext cx="3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000" u="sng">
                  <a:solidFill>
                    <a:schemeClr val="accent2"/>
                  </a:solidFill>
                  <a:latin typeface="+mn-lt"/>
                </a:rPr>
                <a:t>Number</a:t>
              </a:r>
            </a:p>
          </p:txBody>
        </p:sp>
      </p:grpSp>
      <p:grpSp>
        <p:nvGrpSpPr>
          <p:cNvPr id="160848" name="Group 80"/>
          <p:cNvGrpSpPr>
            <a:grpSpLocks/>
          </p:cNvGrpSpPr>
          <p:nvPr/>
        </p:nvGrpSpPr>
        <p:grpSpPr bwMode="auto">
          <a:xfrm>
            <a:off x="7239000" y="4682498"/>
            <a:ext cx="762000" cy="277813"/>
            <a:chOff x="4848" y="2849"/>
            <a:chExt cx="480" cy="175"/>
          </a:xfrm>
        </p:grpSpPr>
        <p:sp>
          <p:nvSpPr>
            <p:cNvPr id="160849" name="Oval 81"/>
            <p:cNvSpPr>
              <a:spLocks noChangeArrowheads="1"/>
            </p:cNvSpPr>
            <p:nvPr/>
          </p:nvSpPr>
          <p:spPr bwMode="auto">
            <a:xfrm>
              <a:off x="4848" y="2880"/>
              <a:ext cx="480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60850" name="Text Box 82"/>
            <p:cNvSpPr txBox="1">
              <a:spLocks noChangeArrowheads="1"/>
            </p:cNvSpPr>
            <p:nvPr/>
          </p:nvSpPr>
          <p:spPr bwMode="auto">
            <a:xfrm>
              <a:off x="4858" y="2849"/>
              <a:ext cx="414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000">
                  <a:solidFill>
                    <a:schemeClr val="accent2"/>
                  </a:solidFill>
                  <a:latin typeface="+mn-lt"/>
                </a:rPr>
                <a:t>Location</a:t>
              </a:r>
            </a:p>
          </p:txBody>
        </p:sp>
      </p:grpSp>
      <p:sp>
        <p:nvSpPr>
          <p:cNvPr id="160851" name="Line 83"/>
          <p:cNvSpPr>
            <a:spLocks noChangeShapeType="1"/>
          </p:cNvSpPr>
          <p:nvPr/>
        </p:nvSpPr>
        <p:spPr bwMode="auto">
          <a:xfrm flipH="1">
            <a:off x="6858000" y="4426903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52" name="Line 84"/>
          <p:cNvSpPr>
            <a:spLocks noChangeShapeType="1"/>
          </p:cNvSpPr>
          <p:nvPr/>
        </p:nvSpPr>
        <p:spPr bwMode="auto">
          <a:xfrm flipH="1">
            <a:off x="7010400" y="442690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53" name="Line 85"/>
          <p:cNvSpPr>
            <a:spLocks noChangeShapeType="1"/>
          </p:cNvSpPr>
          <p:nvPr/>
        </p:nvSpPr>
        <p:spPr bwMode="auto">
          <a:xfrm flipH="1">
            <a:off x="7620000" y="442690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grpSp>
        <p:nvGrpSpPr>
          <p:cNvPr id="160854" name="Group 86"/>
          <p:cNvGrpSpPr>
            <a:grpSpLocks/>
          </p:cNvGrpSpPr>
          <p:nvPr/>
        </p:nvGrpSpPr>
        <p:grpSpPr bwMode="auto">
          <a:xfrm>
            <a:off x="1241425" y="5700078"/>
            <a:ext cx="2824163" cy="282575"/>
            <a:chOff x="2222" y="3761"/>
            <a:chExt cx="1779" cy="178"/>
          </a:xfrm>
        </p:grpSpPr>
        <p:grpSp>
          <p:nvGrpSpPr>
            <p:cNvPr id="160855" name="Group 87"/>
            <p:cNvGrpSpPr>
              <a:grpSpLocks/>
            </p:cNvGrpSpPr>
            <p:nvPr/>
          </p:nvGrpSpPr>
          <p:grpSpPr bwMode="auto">
            <a:xfrm>
              <a:off x="3399" y="3761"/>
              <a:ext cx="602" cy="175"/>
              <a:chOff x="807" y="3569"/>
              <a:chExt cx="602" cy="175"/>
            </a:xfrm>
          </p:grpSpPr>
          <p:sp>
            <p:nvSpPr>
              <p:cNvPr id="160856" name="Oval 88"/>
              <p:cNvSpPr>
                <a:spLocks noChangeArrowheads="1"/>
              </p:cNvSpPr>
              <p:nvPr/>
            </p:nvSpPr>
            <p:spPr bwMode="auto">
              <a:xfrm>
                <a:off x="816" y="3600"/>
                <a:ext cx="593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sz="1400">
                  <a:latin typeface="+mn-lt"/>
                </a:endParaRPr>
              </a:p>
            </p:txBody>
          </p:sp>
          <p:sp>
            <p:nvSpPr>
              <p:cNvPr id="160857" name="Text Box 89"/>
              <p:cNvSpPr txBox="1">
                <a:spLocks noChangeArrowheads="1"/>
              </p:cNvSpPr>
              <p:nvPr/>
            </p:nvSpPr>
            <p:spPr bwMode="auto">
              <a:xfrm>
                <a:off x="807" y="3569"/>
                <a:ext cx="549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solidFill>
                      <a:schemeClr val="accent2"/>
                    </a:solidFill>
                    <a:latin typeface="+mn-lt"/>
                  </a:rPr>
                  <a:t>Relationship</a:t>
                </a:r>
              </a:p>
            </p:txBody>
          </p:sp>
        </p:grpSp>
        <p:grpSp>
          <p:nvGrpSpPr>
            <p:cNvPr id="160858" name="Group 90"/>
            <p:cNvGrpSpPr>
              <a:grpSpLocks/>
            </p:cNvGrpSpPr>
            <p:nvPr/>
          </p:nvGrpSpPr>
          <p:grpSpPr bwMode="auto">
            <a:xfrm>
              <a:off x="2936" y="3764"/>
              <a:ext cx="444" cy="175"/>
              <a:chOff x="4308" y="3127"/>
              <a:chExt cx="444" cy="233"/>
            </a:xfrm>
          </p:grpSpPr>
          <p:sp>
            <p:nvSpPr>
              <p:cNvPr id="160859" name="Oval 91"/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384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sz="1400">
                  <a:latin typeface="+mn-lt"/>
                </a:endParaRPr>
              </a:p>
            </p:txBody>
          </p:sp>
          <p:sp>
            <p:nvSpPr>
              <p:cNvPr id="160860" name="Text Box 92"/>
              <p:cNvSpPr txBox="1">
                <a:spLocks noChangeArrowheads="1"/>
              </p:cNvSpPr>
              <p:nvPr/>
            </p:nvSpPr>
            <p:spPr bwMode="auto">
              <a:xfrm>
                <a:off x="4308" y="3127"/>
                <a:ext cx="440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solidFill>
                      <a:schemeClr val="accent2"/>
                    </a:solidFill>
                    <a:latin typeface="+mn-lt"/>
                  </a:rPr>
                  <a:t>Birthdate</a:t>
                </a:r>
                <a:endParaRPr lang="en-US" altLang="zh-TW" sz="1000" u="sng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160861" name="Group 93"/>
            <p:cNvGrpSpPr>
              <a:grpSpLocks/>
            </p:cNvGrpSpPr>
            <p:nvPr/>
          </p:nvGrpSpPr>
          <p:grpSpPr bwMode="auto">
            <a:xfrm>
              <a:off x="2640" y="3762"/>
              <a:ext cx="288" cy="166"/>
              <a:chOff x="4368" y="3124"/>
              <a:chExt cx="384" cy="236"/>
            </a:xfrm>
          </p:grpSpPr>
          <p:sp>
            <p:nvSpPr>
              <p:cNvPr id="160862" name="Oval 94"/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384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sz="1400">
                  <a:latin typeface="+mn-lt"/>
                </a:endParaRPr>
              </a:p>
            </p:txBody>
          </p:sp>
          <p:sp>
            <p:nvSpPr>
              <p:cNvPr id="160863" name="Text Box 95"/>
              <p:cNvSpPr txBox="1">
                <a:spLocks noChangeArrowheads="1"/>
              </p:cNvSpPr>
              <p:nvPr/>
            </p:nvSpPr>
            <p:spPr bwMode="auto">
              <a:xfrm>
                <a:off x="4368" y="3124"/>
                <a:ext cx="326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solidFill>
                      <a:schemeClr val="accent2"/>
                    </a:solidFill>
                    <a:latin typeface="+mn-lt"/>
                  </a:rPr>
                  <a:t>Sex</a:t>
                </a:r>
              </a:p>
            </p:txBody>
          </p:sp>
        </p:grpSp>
        <p:grpSp>
          <p:nvGrpSpPr>
            <p:cNvPr id="160864" name="Group 96"/>
            <p:cNvGrpSpPr>
              <a:grpSpLocks/>
            </p:cNvGrpSpPr>
            <p:nvPr/>
          </p:nvGrpSpPr>
          <p:grpSpPr bwMode="auto">
            <a:xfrm>
              <a:off x="2222" y="3761"/>
              <a:ext cx="370" cy="175"/>
              <a:chOff x="1310" y="2945"/>
              <a:chExt cx="370" cy="175"/>
            </a:xfrm>
          </p:grpSpPr>
          <p:sp>
            <p:nvSpPr>
              <p:cNvPr id="160865" name="Oval 97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336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sz="1400">
                  <a:latin typeface="+mn-lt"/>
                </a:endParaRPr>
              </a:p>
            </p:txBody>
          </p:sp>
          <p:sp>
            <p:nvSpPr>
              <p:cNvPr id="160866" name="Text Box 98"/>
              <p:cNvSpPr txBox="1">
                <a:spLocks noChangeArrowheads="1"/>
              </p:cNvSpPr>
              <p:nvPr/>
            </p:nvSpPr>
            <p:spPr bwMode="auto">
              <a:xfrm>
                <a:off x="1310" y="2945"/>
                <a:ext cx="322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000">
                    <a:solidFill>
                      <a:schemeClr val="accent2"/>
                    </a:solidFill>
                    <a:latin typeface="+mn-lt"/>
                  </a:rPr>
                  <a:t>Name</a:t>
                </a:r>
                <a:endParaRPr lang="en-US" altLang="zh-TW" sz="1000" u="sng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</p:grpSp>
      <p:sp>
        <p:nvSpPr>
          <p:cNvPr id="160867" name="Line 99"/>
          <p:cNvSpPr>
            <a:spLocks noChangeShapeType="1"/>
          </p:cNvSpPr>
          <p:nvPr/>
        </p:nvSpPr>
        <p:spPr bwMode="auto">
          <a:xfrm flipH="1">
            <a:off x="1676400" y="552069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68" name="Line 100"/>
          <p:cNvSpPr>
            <a:spLocks noChangeShapeType="1"/>
          </p:cNvSpPr>
          <p:nvPr/>
        </p:nvSpPr>
        <p:spPr bwMode="auto">
          <a:xfrm flipH="1">
            <a:off x="2133600" y="552069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69" name="Line 101"/>
          <p:cNvSpPr>
            <a:spLocks noChangeShapeType="1"/>
          </p:cNvSpPr>
          <p:nvPr/>
        </p:nvSpPr>
        <p:spPr bwMode="auto">
          <a:xfrm flipH="1">
            <a:off x="2667000" y="552069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70" name="Line 102"/>
          <p:cNvSpPr>
            <a:spLocks noChangeShapeType="1"/>
          </p:cNvSpPr>
          <p:nvPr/>
        </p:nvSpPr>
        <p:spPr bwMode="auto">
          <a:xfrm flipH="1" flipV="1">
            <a:off x="2895600" y="552069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71" name="Line 103"/>
          <p:cNvSpPr>
            <a:spLocks noChangeShapeType="1"/>
          </p:cNvSpPr>
          <p:nvPr/>
        </p:nvSpPr>
        <p:spPr bwMode="auto">
          <a:xfrm>
            <a:off x="1365885" y="5897880"/>
            <a:ext cx="304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72" name="Text Box 104"/>
          <p:cNvSpPr txBox="1">
            <a:spLocks noChangeArrowheads="1"/>
          </p:cNvSpPr>
          <p:nvPr/>
        </p:nvSpPr>
        <p:spPr bwMode="auto">
          <a:xfrm>
            <a:off x="5372100" y="5771199"/>
            <a:ext cx="3287713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HK" sz="2000" dirty="0">
                <a:latin typeface="+mn-lt"/>
              </a:rPr>
              <a:t>Can you translate it back into English?</a:t>
            </a:r>
          </a:p>
        </p:txBody>
      </p:sp>
      <p:sp>
        <p:nvSpPr>
          <p:cNvPr id="160873" name="Rectangle 105"/>
          <p:cNvSpPr>
            <a:spLocks noChangeArrowheads="1"/>
          </p:cNvSpPr>
          <p:nvPr/>
        </p:nvSpPr>
        <p:spPr bwMode="auto">
          <a:xfrm>
            <a:off x="1371600" y="3310890"/>
            <a:ext cx="2514600" cy="1143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74" name="Rectangle 106"/>
          <p:cNvSpPr>
            <a:spLocks noChangeArrowheads="1"/>
          </p:cNvSpPr>
          <p:nvPr/>
        </p:nvSpPr>
        <p:spPr bwMode="auto">
          <a:xfrm>
            <a:off x="4419600" y="1710690"/>
            <a:ext cx="1600200" cy="1905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60875" name="Rectangle 107"/>
          <p:cNvSpPr>
            <a:spLocks noChangeArrowheads="1"/>
          </p:cNvSpPr>
          <p:nvPr/>
        </p:nvSpPr>
        <p:spPr bwMode="auto">
          <a:xfrm>
            <a:off x="1828800" y="4377690"/>
            <a:ext cx="3581400" cy="12954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1400">
              <a:latin typeface="+mn-lt"/>
            </a:endParaRPr>
          </a:p>
        </p:txBody>
      </p:sp>
      <p:sp>
        <p:nvSpPr>
          <p:cNvPr id="10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12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60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8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60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8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6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nimBg="1"/>
      <p:bldP spid="160872" grpId="0" animBg="1" autoUpdateAnimBg="0"/>
      <p:bldP spid="160873" grpId="0" animBg="1"/>
      <p:bldP spid="160874" grpId="0" animBg="1"/>
      <p:bldP spid="1608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+mn-lt"/>
              </a:rPr>
              <a:t>Question 2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55625" y="1589088"/>
            <a:ext cx="8139113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+mn-lt"/>
              </a:rPr>
              <a:t>We want to create a simple course database for HKUST to record information about students, courses and course teaching teams.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For each student we store the student id and name.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For each course we store a unique course id, name and none or many prerequisites.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For each offering of a course we store the section, semester and year.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For each staff assigned to a course offering's teaching team we store the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hkid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name and office number.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Each student must enroll in one or more course offerings.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Each course offering can enroll none or many students.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For each course offering that a student takes we store the grade.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Each course offering’s teaching team has one or more staff, who is either an instructor or a TA (but not both).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For each instructor we store their academic title (i.e., professor, lecturer, etc.).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zh-CN" sz="1800" b="1" dirty="0">
                <a:solidFill>
                  <a:srgbClr val="B30019"/>
                </a:solidFill>
                <a:latin typeface="+mn-lt"/>
                <a:ea typeface="SimSun" charset="0"/>
                <a:cs typeface="Times New Roman" charset="0"/>
              </a:rPr>
              <a:t>Construct an E-R diagram for the HKUST course database.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+mn-lt"/>
              </a:rPr>
              <a:t>Identify all keys of entities and constraints on relationships.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8</a:t>
            </a:fld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2836"/>
            <a:ext cx="7772400" cy="327021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student we store the student id and name.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course we store a unique course id, name and prerequisites.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offering of a course we store the section, semester and year.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For each staff assigned to a course offering's teaching team we store the hkid, name and office number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course offering that a student takes we store the grade.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Each course offering’s teaching team has one or more staff, who is either an instructor or a T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instructor we store their academic title (i.e., professor, lecturer, etc.)</a:t>
            </a:r>
            <a:r>
              <a:rPr lang="en-US" sz="1800" dirty="0"/>
              <a:t>. </a:t>
            </a: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2002536" y="5494577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Course</a:t>
            </a:r>
          </a:p>
        </p:txBody>
      </p:sp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685800" y="5494577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Student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5696" y="3974129"/>
            <a:ext cx="94925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instructor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5423" y="1859160"/>
            <a:ext cx="75719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student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6521" y="2163878"/>
            <a:ext cx="69283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course</a:t>
            </a: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7269480" y="5494577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8853" y="2481016"/>
            <a:ext cx="76587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offering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1581" y="3974893"/>
            <a:ext cx="29495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TA</a:t>
            </a: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4636008" y="5494577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 anchorCtr="0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Staff</a:t>
            </a: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5952744" y="5494577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Instructor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8853" y="2784371"/>
            <a:ext cx="43213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staff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3319272" y="5494577"/>
            <a:ext cx="1188720" cy="41148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 Narrow" panose="020B0606020202030204" pitchFamily="34" charset="0"/>
                <a:cs typeface="Times"/>
              </a:rPr>
              <a:t>Offering</a:t>
            </a:r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</p:spPr>
        <p:txBody>
          <a:bodyPr/>
          <a:lstStyle/>
          <a:p>
            <a:pPr>
              <a:defRPr/>
            </a:pPr>
            <a:fld id="{88B6B8B5-2B21-4329-81D7-509C5D7CFCE2}" type="slidenum">
              <a:rPr lang="en-US" altLang="zh-TW" smtClean="0"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70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2060"/>
      </a:hlink>
      <a:folHlink>
        <a:srgbClr val="B2B2B2"/>
      </a:folHlink>
    </a:clrScheme>
    <a:fontScheme name="Default Design">
      <a:majorFont>
        <a:latin typeface="Times New Roman"/>
        <a:ea typeface="PMingLiU"/>
        <a:cs typeface=""/>
      </a:majorFont>
      <a:minorFont>
        <a:latin typeface="Tahom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1788</Words>
  <Application>Microsoft Office PowerPoint</Application>
  <PresentationFormat>On-screen Show (4:3)</PresentationFormat>
  <Paragraphs>438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ＭＳ Ｐゴシック</vt:lpstr>
      <vt:lpstr>PMingLiU</vt:lpstr>
      <vt:lpstr>PMingLiU</vt:lpstr>
      <vt:lpstr>SimSun</vt:lpstr>
      <vt:lpstr>Arial</vt:lpstr>
      <vt:lpstr>Arial Narrow</vt:lpstr>
      <vt:lpstr>Helvetica</vt:lpstr>
      <vt:lpstr>MS Reference Sans Serif</vt:lpstr>
      <vt:lpstr>Symbol</vt:lpstr>
      <vt:lpstr>Tahoma</vt:lpstr>
      <vt:lpstr>Times</vt:lpstr>
      <vt:lpstr>Times New Roman</vt:lpstr>
      <vt:lpstr>Trebuchet MS</vt:lpstr>
      <vt:lpstr>Wingdings</vt:lpstr>
      <vt:lpstr>Default Design</vt:lpstr>
      <vt:lpstr>PowerPoint Presentation</vt:lpstr>
      <vt:lpstr>Question 1</vt:lpstr>
      <vt:lpstr>PowerPoint Presentation</vt:lpstr>
      <vt:lpstr>PowerPoint Presentation</vt:lpstr>
      <vt:lpstr>PowerPoint Presentation</vt:lpstr>
      <vt:lpstr>PowerPoint Presentation</vt:lpstr>
      <vt:lpstr>ERD for a Company Database</vt:lpstr>
      <vt:lpstr>Question 2</vt:lpstr>
      <vt:lpstr>ENTITY TYPES</vt:lpstr>
      <vt:lpstr>ATTRIBUTES OF ENTITY TYPES</vt:lpstr>
      <vt:lpstr>GENERALIZATION</vt:lpstr>
      <vt:lpstr>RELATIONSHIP TYPES</vt:lpstr>
      <vt:lpstr>RELATIONSHIP TYPES</vt:lpstr>
      <vt:lpstr>RELATIONSHIP TYPES</vt:lpstr>
      <vt:lpstr>RELATIONSHIP TYPES</vt:lpstr>
      <vt:lpstr>HKUST COURSE DATABASE: E-R DIAGRAM</vt:lpstr>
      <vt:lpstr>Question 3: BUS COMPANY</vt:lpstr>
      <vt:lpstr>ENTITY TYPES</vt:lpstr>
      <vt:lpstr>ATTRIBUTES OF ENTITIES</vt:lpstr>
      <vt:lpstr>RELATIONSHIP TYPES: ROUTE, SCHEDULE</vt:lpstr>
      <vt:lpstr>RELATIONSHIP TYPES: DRIVER, BUS</vt:lpstr>
      <vt:lpstr>BUS COMPANY: E-R DIAGRAM</vt:lpstr>
      <vt:lpstr>BUS COMPANY: E-R DIAGRAM (POSSIBLE REFINEMENT)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dimitris</dc:creator>
  <cp:lastModifiedBy>Wilfred Ng</cp:lastModifiedBy>
  <cp:revision>139</cp:revision>
  <cp:lastPrinted>1999-09-02T03:31:05Z</cp:lastPrinted>
  <dcterms:created xsi:type="dcterms:W3CDTF">1999-09-01T05:51:25Z</dcterms:created>
  <dcterms:modified xsi:type="dcterms:W3CDTF">2020-02-25T14:11:14Z</dcterms:modified>
</cp:coreProperties>
</file>