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99" r:id="rId2"/>
    <p:sldMasterId id="2147483687" r:id="rId3"/>
    <p:sldMasterId id="2147483675" r:id="rId4"/>
    <p:sldMasterId id="2147483663" r:id="rId5"/>
    <p:sldMasterId id="2147483651" r:id="rId6"/>
  </p:sldMasterIdLst>
  <p:notesMasterIdLst>
    <p:notesMasterId r:id="rId42"/>
  </p:notesMasterIdLst>
  <p:handoutMasterIdLst>
    <p:handoutMasterId r:id="rId43"/>
  </p:handoutMasterIdLst>
  <p:sldIdLst>
    <p:sldId id="711" r:id="rId7"/>
    <p:sldId id="703" r:id="rId8"/>
    <p:sldId id="710" r:id="rId9"/>
    <p:sldId id="662" r:id="rId10"/>
    <p:sldId id="663" r:id="rId11"/>
    <p:sldId id="685" r:id="rId12"/>
    <p:sldId id="690" r:id="rId13"/>
    <p:sldId id="687" r:id="rId14"/>
    <p:sldId id="686" r:id="rId15"/>
    <p:sldId id="691" r:id="rId16"/>
    <p:sldId id="689" r:id="rId17"/>
    <p:sldId id="709" r:id="rId18"/>
    <p:sldId id="688" r:id="rId19"/>
    <p:sldId id="692" r:id="rId20"/>
    <p:sldId id="707" r:id="rId21"/>
    <p:sldId id="664" r:id="rId22"/>
    <p:sldId id="693" r:id="rId23"/>
    <p:sldId id="671" r:id="rId24"/>
    <p:sldId id="675" r:id="rId25"/>
    <p:sldId id="694" r:id="rId26"/>
    <p:sldId id="695" r:id="rId27"/>
    <p:sldId id="682" r:id="rId28"/>
    <p:sldId id="708" r:id="rId29"/>
    <p:sldId id="665" r:id="rId30"/>
    <p:sldId id="670" r:id="rId31"/>
    <p:sldId id="666" r:id="rId32"/>
    <p:sldId id="697" r:id="rId33"/>
    <p:sldId id="698" r:id="rId34"/>
    <p:sldId id="701" r:id="rId35"/>
    <p:sldId id="702" r:id="rId36"/>
    <p:sldId id="667" r:id="rId37"/>
    <p:sldId id="700" r:id="rId38"/>
    <p:sldId id="696" r:id="rId39"/>
    <p:sldId id="704" r:id="rId40"/>
    <p:sldId id="705" r:id="rId41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BD87"/>
    <a:srgbClr val="3319FF"/>
    <a:srgbClr val="B30019"/>
    <a:srgbClr val="FFFFCC"/>
    <a:srgbClr val="FF00FF"/>
    <a:srgbClr val="FFFF99"/>
    <a:srgbClr val="D9D9D9"/>
    <a:srgbClr val="F9B5E8"/>
    <a:srgbClr val="51DC00"/>
    <a:srgbClr val="F95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9687" autoAdjust="0"/>
  </p:normalViewPr>
  <p:slideViewPr>
    <p:cSldViewPr snapToGrid="0">
      <p:cViewPr varScale="1">
        <p:scale>
          <a:sx n="76" d="100"/>
          <a:sy n="76" d="100"/>
        </p:scale>
        <p:origin x="1410" y="1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04912"/>
            <a:ext cx="4983702" cy="44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93" tIns="44748" rIns="91093" bIns="44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0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5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0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997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46957"/>
            <a:ext cx="7772400" cy="900350"/>
          </a:xfrm>
          <a:solidFill>
            <a:srgbClr val="0FBD87"/>
          </a:solidFill>
        </p:spPr>
        <p:txBody>
          <a:bodyPr/>
          <a:lstStyle>
            <a:lvl1pPr>
              <a:defRPr sz="2800" b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fld id="{D1361867-2E48-4D27-82DC-BCBE0EC6D1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156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25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88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94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47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37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92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06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1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13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95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4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48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727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08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0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32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6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80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49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61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15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335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4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236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253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640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6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034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34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500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163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8120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6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27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3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1 March 2020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13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16553" y="63593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552F-6764-484D-8446-980B27EB2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4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9C7D1-3FAF-4348-A214-AC2F005710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7037-D5F0-443F-857D-CD43BD0AE9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0901-FA86-47F8-A979-6495DF761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1867-2E48-4D27-82DC-BCBE0EC6D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222828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35003" dir="2928844" algn="ctr" rotWithShape="0">
              <a:schemeClr val="accent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200">
                <a:latin typeface="Tahoma" pitchFamily="34" charset="0"/>
                <a:hlinkClick r:id="" action="ppaction://noaction">
                  <a:snd r:embed="rId3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4. Relational Algebra</a:t>
            </a:r>
          </a:p>
          <a:p>
            <a:pPr algn="ctr">
              <a:buFontTx/>
              <a:buNone/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 4</a:t>
            </a:r>
          </a:p>
          <a:p>
            <a:pPr algn="ctr">
              <a:buFontTx/>
              <a:buNone/>
            </a:pPr>
            <a:endParaRPr lang="en-US" altLang="zh-TW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86723"/>
              </p:ext>
            </p:extLst>
          </p:nvPr>
        </p:nvGraphicFramePr>
        <p:xfrm>
          <a:off x="1630775" y="1922258"/>
          <a:ext cx="5882450" cy="393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Reserves)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Reserves.sailor_id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5936" y="1188719"/>
            <a:ext cx="6132128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sz="2000" dirty="0">
                <a:latin typeface="Arial Narrow"/>
                <a:cs typeface="Arial Narrow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</a:rPr>
              <a:t>boat_id=103</a:t>
            </a:r>
            <a:r>
              <a:rPr lang="en-US" sz="2000" dirty="0">
                <a:latin typeface="Arial Narrow"/>
                <a:cs typeface="Arial Narrow"/>
              </a:rPr>
              <a:t>Reserves)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sz="2000" dirty="0">
              <a:latin typeface="Arial Narrow"/>
              <a:cs typeface="Arial Narro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86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5151"/>
              </p:ext>
            </p:extLst>
          </p:nvPr>
        </p:nvGraphicFramePr>
        <p:xfrm>
          <a:off x="1630775" y="2362201"/>
          <a:ext cx="58824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Reserves.sailor_id=Sailor.sailor_id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((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Reserves)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Reserves.sailor_id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12419"/>
              </p:ext>
            </p:extLst>
          </p:nvPr>
        </p:nvGraphicFramePr>
        <p:xfrm>
          <a:off x="2834562" y="4111372"/>
          <a:ext cx="481228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Reserves.sailor_id=Sailor.sailor_id</a:t>
                      </a:r>
                      <a:r>
                        <a:rPr lang="en-US" sz="1600" b="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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Sailor))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0148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outer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selection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069351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projection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6846" y="1155963"/>
            <a:ext cx="45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5936" y="1188719"/>
            <a:ext cx="6132128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sz="2000" dirty="0">
                <a:latin typeface="Arial Narrow"/>
                <a:cs typeface="Arial Narrow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</a:rPr>
              <a:t>boat_id=103</a:t>
            </a:r>
            <a:r>
              <a:rPr lang="en-US" sz="2000" dirty="0">
                <a:latin typeface="Arial Narrow"/>
                <a:cs typeface="Arial Narrow"/>
              </a:rPr>
              <a:t>Reserves)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sz="2000" dirty="0">
              <a:latin typeface="Arial Narrow"/>
              <a:cs typeface="Arial Narro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5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5800" y="4918212"/>
            <a:ext cx="5347098" cy="967455"/>
            <a:chOff x="685800" y="5033962"/>
            <a:chExt cx="5347098" cy="967455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5033962"/>
              <a:ext cx="2730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3.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solidFill>
                  <a:srgbClr val="0000FF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2395" y="5555141"/>
              <a:ext cx="4880503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365760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Reserves)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85800" y="4918211"/>
            <a:ext cx="5445922" cy="11338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To be continued </a:t>
            </a:r>
            <a:r>
              <a:rPr lang="mr-IN" sz="2000" b="1" dirty="0">
                <a:solidFill>
                  <a:srgbClr val="0000FF"/>
                </a:solidFill>
              </a:rPr>
              <a:t>…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83325" y="2298065"/>
            <a:ext cx="6574459" cy="2255113"/>
            <a:chOff x="683325" y="2366315"/>
            <a:chExt cx="6574459" cy="2255113"/>
          </a:xfrm>
        </p:grpSpPr>
        <p:sp>
          <p:nvSpPr>
            <p:cNvPr id="12" name="TextBox 11"/>
            <p:cNvSpPr txBox="1"/>
            <p:nvPr/>
          </p:nvSpPr>
          <p:spPr>
            <a:xfrm>
              <a:off x="685800" y="2366315"/>
              <a:ext cx="299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1.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 </a:t>
              </a:r>
              <a:r>
                <a:rPr lang="en-US" sz="2000" b="1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2000" dirty="0">
                <a:solidFill>
                  <a:srgbClr val="0000FF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325" y="3700139"/>
              <a:ext cx="299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2.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 </a:t>
              </a:r>
              <a:r>
                <a:rPr lang="en-US" sz="2000" b="1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7804" y="2842662"/>
              <a:ext cx="591302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baseline="-25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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2395" y="4175152"/>
              <a:ext cx="610538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</a:rPr>
                <a:t>Reserves)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395" y="1188719"/>
            <a:ext cx="6839211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names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sailors who have reserved boat 103.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12279" y="1611485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3203" y="2656012"/>
            <a:ext cx="155448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Initial result: </a:t>
            </a:r>
            <a:r>
              <a:rPr lang="en-US" sz="1800" b="1" dirty="0">
                <a:solidFill>
                  <a:srgbClr val="3319FF"/>
                </a:solidFill>
              </a:rPr>
              <a:t>100 tuples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203" y="3989836"/>
            <a:ext cx="155448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Initial result: </a:t>
            </a:r>
            <a:r>
              <a:rPr lang="en-US" sz="1800" b="1" dirty="0">
                <a:solidFill>
                  <a:srgbClr val="3319FF"/>
                </a:solidFill>
              </a:rPr>
              <a:t>30 tuples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16415" y="1188720"/>
            <a:ext cx="4511171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>
            <a:noAutofit/>
          </a:bodyPr>
          <a:lstStyle/>
          <a:p>
            <a:pPr marL="1373188" indent="-1373188" algn="ctr"/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Reserves)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3071"/>
              </p:ext>
            </p:extLst>
          </p:nvPr>
        </p:nvGraphicFramePr>
        <p:xfrm>
          <a:off x="1263957" y="1922429"/>
          <a:ext cx="228377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4887"/>
              </p:ext>
            </p:extLst>
          </p:nvPr>
        </p:nvGraphicFramePr>
        <p:xfrm>
          <a:off x="4956007" y="1922429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588" y="2654482"/>
            <a:ext cx="138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5996" y="3441575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1824" y="5180552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9279" y="5195941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3 tuples!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4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32355"/>
              </p:ext>
            </p:extLst>
          </p:nvPr>
        </p:nvGraphicFramePr>
        <p:xfrm>
          <a:off x="2826357" y="3663077"/>
          <a:ext cx="365156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sname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Sailor)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4088" y="3628352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projection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979" y="1144388"/>
            <a:ext cx="45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955"/>
              </p:ext>
            </p:extLst>
          </p:nvPr>
        </p:nvGraphicFramePr>
        <p:xfrm>
          <a:off x="1630775" y="1923837"/>
          <a:ext cx="588245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Reserves.sailor_id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16415" y="1188720"/>
            <a:ext cx="4511171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>
            <a:noAutofit/>
          </a:bodyPr>
          <a:lstStyle/>
          <a:p>
            <a:pPr marL="1373188" indent="-1373188" algn="ctr"/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Reserves)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9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395" y="1188719"/>
            <a:ext cx="6839211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1547813" indent="-1547813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names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sailors who have reserved boat 103.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04229" y="1792906"/>
            <a:ext cx="57355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All three queries get the correct answer, BUT ...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3203" y="5441586"/>
            <a:ext cx="155448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Initial result: </a:t>
            </a:r>
            <a:r>
              <a:rPr lang="en-US" sz="1800" b="1" dirty="0">
                <a:solidFill>
                  <a:srgbClr val="3319FF"/>
                </a:solidFill>
              </a:rPr>
              <a:t>3 tuples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5033962"/>
            <a:ext cx="5347098" cy="967455"/>
            <a:chOff x="685800" y="5033962"/>
            <a:chExt cx="5347098" cy="967455"/>
          </a:xfrm>
        </p:grpSpPr>
        <p:sp>
          <p:nvSpPr>
            <p:cNvPr id="13" name="TextBox 12"/>
            <p:cNvSpPr txBox="1"/>
            <p:nvPr/>
          </p:nvSpPr>
          <p:spPr>
            <a:xfrm>
              <a:off x="685800" y="5033962"/>
              <a:ext cx="299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3.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 </a:t>
              </a:r>
              <a:r>
                <a:rPr lang="en-US" sz="2000" b="1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2000" dirty="0">
                <a:solidFill>
                  <a:srgbClr val="0000FF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2395" y="5555141"/>
              <a:ext cx="4880503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365760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Reserves)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3325" y="2413815"/>
            <a:ext cx="6574459" cy="2255113"/>
            <a:chOff x="683325" y="2366315"/>
            <a:chExt cx="6574459" cy="2255113"/>
          </a:xfrm>
        </p:grpSpPr>
        <p:sp>
          <p:nvSpPr>
            <p:cNvPr id="16" name="TextBox 15"/>
            <p:cNvSpPr txBox="1"/>
            <p:nvPr/>
          </p:nvSpPr>
          <p:spPr>
            <a:xfrm>
              <a:off x="685800" y="2366315"/>
              <a:ext cx="299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1.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 </a:t>
              </a:r>
              <a:r>
                <a:rPr lang="en-US" sz="2000" b="1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2000" dirty="0">
                <a:solidFill>
                  <a:srgbClr val="0000FF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3325" y="3700139"/>
              <a:ext cx="2995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2.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 </a:t>
              </a:r>
              <a:r>
                <a:rPr lang="en-US" sz="2000" b="1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7804" y="2842662"/>
              <a:ext cx="591302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baseline="-25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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2395" y="4175152"/>
              <a:ext cx="610538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</a:rPr>
                <a:t>Reserves)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63203" y="2771762"/>
            <a:ext cx="155448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Initial result: </a:t>
            </a:r>
            <a:r>
              <a:rPr lang="en-US" sz="1800" b="1" dirty="0">
                <a:solidFill>
                  <a:srgbClr val="3319FF"/>
                </a:solidFill>
              </a:rPr>
              <a:t>100 tuples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3203" y="4105586"/>
            <a:ext cx="155448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B30019"/>
                </a:solidFill>
              </a:rPr>
              <a:t>Initial result: </a:t>
            </a:r>
            <a:r>
              <a:rPr lang="en-US" sz="1800" b="1" dirty="0">
                <a:solidFill>
                  <a:srgbClr val="3319FF"/>
                </a:solidFill>
              </a:rPr>
              <a:t>30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54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98675" y="3713648"/>
            <a:ext cx="457200" cy="427529"/>
            <a:chOff x="1666670" y="3500709"/>
            <a:chExt cx="524763" cy="427529"/>
          </a:xfrm>
        </p:grpSpPr>
        <p:sp>
          <p:nvSpPr>
            <p:cNvPr id="24" name="Oval 23"/>
            <p:cNvSpPr/>
            <p:nvPr/>
          </p:nvSpPr>
          <p:spPr bwMode="auto">
            <a:xfrm>
              <a:off x="1666670" y="3500709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666670" y="3728807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90228"/>
              </p:ext>
            </p:extLst>
          </p:nvPr>
        </p:nvGraphicFramePr>
        <p:xfrm>
          <a:off x="1779924" y="3059251"/>
          <a:ext cx="2050415" cy="11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058242" y="3678330"/>
            <a:ext cx="457200" cy="1853869"/>
            <a:chOff x="6614969" y="3767584"/>
            <a:chExt cx="524763" cy="1853869"/>
          </a:xfrm>
        </p:grpSpPr>
        <p:sp>
          <p:nvSpPr>
            <p:cNvPr id="4" name="Oval 3"/>
            <p:cNvSpPr/>
            <p:nvPr/>
          </p:nvSpPr>
          <p:spPr bwMode="auto">
            <a:xfrm>
              <a:off x="6614969" y="3767584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614969" y="4244924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614969" y="4479136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614969" y="4951527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614969" y="5422022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5947"/>
              </p:ext>
            </p:extLst>
          </p:nvPr>
        </p:nvGraphicFramePr>
        <p:xfrm>
          <a:off x="5165171" y="2849658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46" y="1188720"/>
            <a:ext cx="7024308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a red boat.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0173" y="1994618"/>
            <a:ext cx="7623655" cy="707886"/>
            <a:chOff x="883080" y="2226104"/>
            <a:chExt cx="7623655" cy="707886"/>
          </a:xfrm>
        </p:grpSpPr>
        <p:sp>
          <p:nvSpPr>
            <p:cNvPr id="23" name="TextBox 22"/>
            <p:cNvSpPr txBox="1"/>
            <p:nvPr/>
          </p:nvSpPr>
          <p:spPr>
            <a:xfrm>
              <a:off x="2290931" y="2356909"/>
              <a:ext cx="6215804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365760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2000" baseline="-25000" dirty="0">
                  <a:solidFill>
                    <a:srgbClr val="FF0000"/>
                  </a:solidFill>
                  <a:latin typeface="Arial Narrow"/>
                  <a:cs typeface="Arial Narrow"/>
                  <a:sym typeface="Symbol" pitchFamily="18" charset="2"/>
                </a:rPr>
                <a:t>red</a:t>
              </a:r>
              <a:r>
                <a:rPr lang="mr-IN" sz="2000" baseline="-25000" dirty="0">
                  <a:latin typeface="Arial Narrow"/>
                  <a:cs typeface="Arial Narrow"/>
                  <a:sym typeface="Symbol" pitchFamily="18" charset="2"/>
                </a:rPr>
                <a:t>'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sz="2000" baseline="-25000" dirty="0">
                  <a:solidFill>
                    <a:srgbClr val="000000"/>
                  </a:solidFill>
                  <a:latin typeface="Arial Narrow"/>
                  <a:cs typeface="Arial Narrow"/>
                  <a:sym typeface="Symbol" pitchFamily="18" charset="2"/>
                </a:rPr>
                <a:t>sailor_id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 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Sailor)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80" y="2226104"/>
              <a:ext cx="14031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113" indent="-11113" algn="ctr"/>
              <a:r>
                <a:rPr lang="en-US" sz="2000" b="1" dirty="0">
                  <a:solidFill>
                    <a:srgbClr val="B30019"/>
                  </a:solidFill>
                </a:rPr>
                <a:t>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41734" y="365716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8972" y="4305714"/>
            <a:ext cx="364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3080" y="4544445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080" y="4844314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5 tuples!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080" y="5287297"/>
            <a:ext cx="427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columns in the result?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3080" y="5587166"/>
            <a:ext cx="14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5 columns!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012279" y="1611486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93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96814" y="2525140"/>
            <a:ext cx="457200" cy="1382799"/>
            <a:chOff x="5796814" y="2525140"/>
            <a:chExt cx="457200" cy="1382799"/>
          </a:xfrm>
        </p:grpSpPr>
        <p:sp>
          <p:nvSpPr>
            <p:cNvPr id="20" name="Oval 19"/>
            <p:cNvSpPr/>
            <p:nvPr/>
          </p:nvSpPr>
          <p:spPr bwMode="auto">
            <a:xfrm>
              <a:off x="5796814" y="2525140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796814" y="3708508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796814" y="2992488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46945"/>
              </p:ext>
            </p:extLst>
          </p:nvPr>
        </p:nvGraphicFramePr>
        <p:xfrm>
          <a:off x="5648573" y="1932975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101222" y="2572758"/>
            <a:ext cx="457200" cy="1159745"/>
            <a:chOff x="1476189" y="2584333"/>
            <a:chExt cx="457200" cy="1159745"/>
          </a:xfrm>
        </p:grpSpPr>
        <p:sp>
          <p:nvSpPr>
            <p:cNvPr id="26" name="Oval 25"/>
            <p:cNvSpPr/>
            <p:nvPr/>
          </p:nvSpPr>
          <p:spPr bwMode="auto">
            <a:xfrm>
              <a:off x="1476189" y="2584333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6189" y="2824412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476189" y="3064491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476189" y="3304569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476189" y="3544647"/>
              <a:ext cx="457200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44180"/>
              </p:ext>
            </p:extLst>
          </p:nvPr>
        </p:nvGraphicFramePr>
        <p:xfrm>
          <a:off x="625225" y="1932975"/>
          <a:ext cx="3632200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22" y="1188718"/>
            <a:ext cx="5874357" cy="457200"/>
          </a:xfr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Boat)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4814" y="2711575"/>
            <a:ext cx="138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6968" y="4116250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968" y="4416119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5 tuples!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2622" y="3375013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6968" y="4986650"/>
            <a:ext cx="427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columns in the result?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6968" y="5286519"/>
            <a:ext cx="14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8 columns!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22" y="1195999"/>
            <a:ext cx="5874357" cy="457200"/>
          </a:xfr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Boat)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dirty="0">
              <a:latin typeface="Arial Narrow"/>
              <a:cs typeface="Arial Narro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9910"/>
              </p:ext>
            </p:extLst>
          </p:nvPr>
        </p:nvGraphicFramePr>
        <p:xfrm>
          <a:off x="1870393" y="1931494"/>
          <a:ext cx="5403215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6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30002"/>
              </p:ext>
            </p:extLst>
          </p:nvPr>
        </p:nvGraphicFramePr>
        <p:xfrm>
          <a:off x="2816031" y="4156696"/>
          <a:ext cx="469213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480" y="412368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projection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2864" y="1162989"/>
            <a:ext cx="45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06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457" y="2126746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</a:rPr>
              <a:t>Can you give a more efficient solution in terms of result size?</a:t>
            </a:r>
            <a:endParaRPr lang="en-US" sz="2000" dirty="0">
              <a:solidFill>
                <a:srgbClr val="0000FF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46" y="1188720"/>
            <a:ext cx="7024308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a red boat.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27700"/>
              </p:ext>
            </p:extLst>
          </p:nvPr>
        </p:nvGraphicFramePr>
        <p:xfrm>
          <a:off x="3546793" y="3574302"/>
          <a:ext cx="2050415" cy="11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1373188" indent="-1373188"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84206" y="2788285"/>
            <a:ext cx="6575587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no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kern="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kern="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kern="0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kern="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kern="0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kern="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kern="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kern="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kern="0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kern="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kern="0" dirty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kern="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kern="0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kern="0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kern="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kern="0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kern="0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kern="0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kern="0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787" y="5143654"/>
            <a:ext cx="7368427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90"/>
                </a:solidFill>
                <a:latin typeface="+mn-lt"/>
                <a:sym typeface="Symbol" pitchFamily="18" charset="2"/>
              </a:rPr>
              <a:t>After selecting red boats, we first project onto </a:t>
            </a:r>
            <a:r>
              <a:rPr lang="en-US" sz="1800" dirty="0">
                <a:solidFill>
                  <a:srgbClr val="000090"/>
                </a:solidFill>
                <a:latin typeface="+mn-lt"/>
                <a:cs typeface="Arial Narrow"/>
                <a:sym typeface="Symbol" pitchFamily="18" charset="2"/>
              </a:rPr>
              <a:t>boat_id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pitchFamily="18" charset="2"/>
              </a:rPr>
              <a:t> before doing the join since we do not need the name and color of the boat for the query. Thus, we only “carry” the </a:t>
            </a:r>
            <a:r>
              <a:rPr lang="en-US" sz="1800" dirty="0">
                <a:solidFill>
                  <a:srgbClr val="000090"/>
                </a:solidFill>
                <a:latin typeface="+mn-lt"/>
                <a:cs typeface="Arial Narrow"/>
                <a:sym typeface="Symbol" pitchFamily="18" charset="2"/>
              </a:rPr>
              <a:t>boat_id</a:t>
            </a:r>
            <a:r>
              <a:rPr lang="en-US" sz="1800" dirty="0">
                <a:solidFill>
                  <a:srgbClr val="000090"/>
                </a:solidFill>
                <a:latin typeface="+mn-lt"/>
                <a:sym typeface="Symbol" pitchFamily="18" charset="2"/>
              </a:rPr>
              <a:t> when evaluating the rest of the query.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12279" y="1611486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6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819" y="250235"/>
            <a:ext cx="7772400" cy="900350"/>
          </a:xfrm>
        </p:spPr>
        <p:txBody>
          <a:bodyPr/>
          <a:lstStyle/>
          <a:p>
            <a:r>
              <a:rPr lang="en-US" dirty="0"/>
              <a:t>EXAMPLE 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1"/>
            <a:ext cx="7772400" cy="12932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Sailor(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</a:t>
            </a:r>
            <a:r>
              <a:rPr lang="en-US" dirty="0">
                <a:latin typeface="Arial Narrow"/>
                <a:cs typeface="Arial Narrow"/>
              </a:rPr>
              <a:t>, sname, rating, age)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Boat(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boat_id</a:t>
            </a:r>
            <a:r>
              <a:rPr lang="en-US" dirty="0">
                <a:latin typeface="Arial Narrow"/>
                <a:cs typeface="Arial Narrow"/>
              </a:rPr>
              <a:t>, bname, color)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Reserves(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sailor_id, boat_id, rdate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0332" y="1481378"/>
            <a:ext cx="3437869" cy="707886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  <a:latin typeface="+mn-lt"/>
              </a:rPr>
              <a:t>What is the E-R schema for this relational schema?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715150" y="2880232"/>
            <a:ext cx="4245245" cy="802770"/>
            <a:chOff x="1085028" y="2880232"/>
            <a:chExt cx="4245245" cy="802770"/>
          </a:xfrm>
        </p:grpSpPr>
        <p:sp>
          <p:nvSpPr>
            <p:cNvPr id="43" name="AutoShape 8"/>
            <p:cNvSpPr>
              <a:spLocks noChangeArrowheads="1"/>
            </p:cNvSpPr>
            <p:nvPr/>
          </p:nvSpPr>
          <p:spPr bwMode="auto">
            <a:xfrm>
              <a:off x="2890211" y="3271522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Reserves</a:t>
              </a:r>
            </a:p>
          </p:txBody>
        </p:sp>
        <p:cxnSp>
          <p:nvCxnSpPr>
            <p:cNvPr id="46" name="AutoShape 9"/>
            <p:cNvCxnSpPr>
              <a:cxnSpLocks noChangeShapeType="1"/>
              <a:stCxn id="41" idx="1"/>
              <a:endCxn id="43" idx="1"/>
            </p:cNvCxnSpPr>
            <p:nvPr/>
          </p:nvCxnSpPr>
          <p:spPr bwMode="auto">
            <a:xfrm>
              <a:off x="2375159" y="3477262"/>
              <a:ext cx="51505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0"/>
            <p:cNvCxnSpPr>
              <a:cxnSpLocks noChangeShapeType="1"/>
              <a:stCxn id="43" idx="3"/>
              <a:endCxn id="42" idx="3"/>
            </p:cNvCxnSpPr>
            <p:nvPr/>
          </p:nvCxnSpPr>
          <p:spPr bwMode="auto">
            <a:xfrm>
              <a:off x="3758891" y="3477262"/>
              <a:ext cx="517214" cy="181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2377222" y="3236969"/>
              <a:ext cx="1897888" cy="246221"/>
              <a:chOff x="2377222" y="3236969"/>
              <a:chExt cx="1897888" cy="246221"/>
            </a:xfrm>
          </p:grpSpPr>
          <p:sp>
            <p:nvSpPr>
              <p:cNvPr id="61" name="Text Box 507"/>
              <p:cNvSpPr txBox="1">
                <a:spLocks noChangeArrowheads="1"/>
              </p:cNvSpPr>
              <p:nvPr/>
            </p:nvSpPr>
            <p:spPr bwMode="auto">
              <a:xfrm>
                <a:off x="2377222" y="3236969"/>
                <a:ext cx="26055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Arial Narrow"/>
                    <a:cs typeface="Arial Narrow"/>
                  </a:rPr>
                  <a:t>N</a:t>
                </a:r>
              </a:p>
            </p:txBody>
          </p:sp>
          <p:sp>
            <p:nvSpPr>
              <p:cNvPr id="65" name="Text Box 23"/>
              <p:cNvSpPr txBox="1">
                <a:spLocks noChangeArrowheads="1"/>
              </p:cNvSpPr>
              <p:nvPr/>
            </p:nvSpPr>
            <p:spPr bwMode="auto">
              <a:xfrm>
                <a:off x="4002842" y="3236969"/>
                <a:ext cx="27226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Arial Narrow"/>
                    <a:cs typeface="Arial Narrow"/>
                  </a:rPr>
                  <a:t>M</a:t>
                </a:r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 flipH="1">
              <a:off x="4276105" y="329492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Boat</a:t>
              </a: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3415128" y="2880232"/>
              <a:ext cx="350751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strike="noStrike" cap="none" normalizeH="0" baseline="0" dirty="0">
                  <a:ln>
                    <a:noFill/>
                  </a:ln>
                  <a:effectLst/>
                  <a:latin typeface="Arial Narrow"/>
                  <a:ea typeface="ＭＳ Ｐゴシック" charset="0"/>
                  <a:cs typeface="Arial Narrow"/>
                </a:rPr>
                <a:t>rdate</a:t>
              </a:r>
            </a:p>
          </p:txBody>
        </p:sp>
        <p:cxnSp>
          <p:nvCxnSpPr>
            <p:cNvPr id="72" name="Curved Connector 71"/>
            <p:cNvCxnSpPr>
              <a:stCxn id="43" idx="0"/>
              <a:endCxn id="69" idx="4"/>
            </p:cNvCxnSpPr>
            <p:nvPr/>
          </p:nvCxnSpPr>
          <p:spPr bwMode="auto">
            <a:xfrm rot="5400000" flipH="1" flipV="1">
              <a:off x="3353322" y="3034341"/>
              <a:ext cx="208410" cy="265953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Oval 33"/>
            <p:cNvSpPr>
              <a:spLocks noChangeArrowheads="1"/>
            </p:cNvSpPr>
            <p:nvPr/>
          </p:nvSpPr>
          <p:spPr bwMode="auto">
            <a:xfrm>
              <a:off x="4513523" y="2880232"/>
              <a:ext cx="448717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bname</a:t>
              </a:r>
            </a:p>
          </p:txBody>
        </p:sp>
        <p:sp>
          <p:nvSpPr>
            <p:cNvPr id="88" name="Oval 38"/>
            <p:cNvSpPr>
              <a:spLocks noChangeArrowheads="1"/>
            </p:cNvSpPr>
            <p:nvPr/>
          </p:nvSpPr>
          <p:spPr bwMode="auto">
            <a:xfrm>
              <a:off x="4044897" y="2880232"/>
              <a:ext cx="429230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boat_id</a:t>
              </a:r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4993490" y="2880232"/>
              <a:ext cx="336783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color</a:t>
              </a:r>
            </a:p>
          </p:txBody>
        </p:sp>
        <p:cxnSp>
          <p:nvCxnSpPr>
            <p:cNvPr id="78" name="Curved Connector 77"/>
            <p:cNvCxnSpPr>
              <a:stCxn id="42" idx="0"/>
              <a:endCxn id="88" idx="4"/>
            </p:cNvCxnSpPr>
            <p:nvPr/>
          </p:nvCxnSpPr>
          <p:spPr bwMode="auto">
            <a:xfrm rot="16200000" flipV="1">
              <a:off x="4357641" y="2964983"/>
              <a:ext cx="231816" cy="428073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Curved Connector 78"/>
            <p:cNvCxnSpPr>
              <a:stCxn id="42" idx="0"/>
              <a:endCxn id="86" idx="4"/>
            </p:cNvCxnSpPr>
            <p:nvPr/>
          </p:nvCxnSpPr>
          <p:spPr bwMode="auto">
            <a:xfrm rot="5400000" flipH="1" flipV="1">
              <a:off x="4596825" y="3153872"/>
              <a:ext cx="231816" cy="5029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Curved Connector 80"/>
            <p:cNvCxnSpPr>
              <a:stCxn id="42" idx="0"/>
              <a:endCxn id="90" idx="4"/>
            </p:cNvCxnSpPr>
            <p:nvPr/>
          </p:nvCxnSpPr>
          <p:spPr bwMode="auto">
            <a:xfrm rot="5400000" flipH="1" flipV="1">
              <a:off x="4808825" y="2941872"/>
              <a:ext cx="231816" cy="474297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Rectangle 533"/>
            <p:cNvSpPr>
              <a:spLocks noChangeArrowheads="1"/>
            </p:cNvSpPr>
            <p:nvPr/>
          </p:nvSpPr>
          <p:spPr bwMode="auto">
            <a:xfrm flipH="1">
              <a:off x="1552199" y="3293112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Arial Narrow"/>
                  <a:cs typeface="Arial Narrow"/>
                </a:rPr>
                <a:t>Sailor</a:t>
              </a:r>
            </a:p>
          </p:txBody>
        </p:sp>
        <p:cxnSp>
          <p:nvCxnSpPr>
            <p:cNvPr id="70" name="Curved Connector 69"/>
            <p:cNvCxnSpPr>
              <a:stCxn id="41" idx="0"/>
              <a:endCxn id="76" idx="4"/>
            </p:cNvCxnSpPr>
            <p:nvPr/>
          </p:nvCxnSpPr>
          <p:spPr bwMode="auto">
            <a:xfrm rot="16200000" flipV="1">
              <a:off x="1531299" y="2860732"/>
              <a:ext cx="230000" cy="63476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Curved Connector 70"/>
            <p:cNvCxnSpPr>
              <a:stCxn id="41" idx="0"/>
              <a:endCxn id="75" idx="4"/>
            </p:cNvCxnSpPr>
            <p:nvPr/>
          </p:nvCxnSpPr>
          <p:spPr bwMode="auto">
            <a:xfrm rot="5400000" flipH="1" flipV="1">
              <a:off x="2208336" y="2818455"/>
              <a:ext cx="230000" cy="719314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Oval 33"/>
            <p:cNvSpPr>
              <a:spLocks noChangeArrowheads="1"/>
            </p:cNvSpPr>
            <p:nvPr/>
          </p:nvSpPr>
          <p:spPr bwMode="auto">
            <a:xfrm>
              <a:off x="2116256" y="2880232"/>
              <a:ext cx="382808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rating</a:t>
              </a:r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>
              <a:off x="1619508" y="2880232"/>
              <a:ext cx="45005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sname</a:t>
              </a:r>
            </a:p>
          </p:txBody>
        </p:sp>
        <p:sp>
          <p:nvSpPr>
            <p:cNvPr id="75" name="Oval 33"/>
            <p:cNvSpPr>
              <a:spLocks noChangeArrowheads="1"/>
            </p:cNvSpPr>
            <p:nvPr/>
          </p:nvSpPr>
          <p:spPr bwMode="auto">
            <a:xfrm>
              <a:off x="2545763" y="2880232"/>
              <a:ext cx="274460" cy="182880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>
                  <a:latin typeface="Arial Narrow" panose="020B0606020202030204" pitchFamily="34" charset="0"/>
                  <a:cs typeface="+mn-cs"/>
                </a:rPr>
                <a:t>age</a:t>
              </a:r>
            </a:p>
          </p:txBody>
        </p:sp>
        <p:sp>
          <p:nvSpPr>
            <p:cNvPr id="76" name="Oval 38"/>
            <p:cNvSpPr>
              <a:spLocks noChangeArrowheads="1"/>
            </p:cNvSpPr>
            <p:nvPr/>
          </p:nvSpPr>
          <p:spPr bwMode="auto">
            <a:xfrm>
              <a:off x="1085028" y="2880232"/>
              <a:ext cx="487782" cy="182880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u="sng" dirty="0">
                  <a:solidFill>
                    <a:srgbClr val="FF0000"/>
                  </a:solidFill>
                  <a:latin typeface="Arial Narrow" panose="020B0606020202030204" pitchFamily="34" charset="0"/>
                  <a:cs typeface="+mn-cs"/>
                </a:rPr>
                <a:t>sailor_id</a:t>
              </a:r>
            </a:p>
          </p:txBody>
        </p:sp>
        <p:cxnSp>
          <p:nvCxnSpPr>
            <p:cNvPr id="82" name="Curved Connector 81"/>
            <p:cNvCxnSpPr>
              <a:stCxn id="41" idx="0"/>
              <a:endCxn id="74" idx="4"/>
            </p:cNvCxnSpPr>
            <p:nvPr/>
          </p:nvCxnSpPr>
          <p:spPr bwMode="auto">
            <a:xfrm rot="16200000" flipV="1">
              <a:off x="1789106" y="3118539"/>
              <a:ext cx="230000" cy="119146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Curved Connector 82"/>
            <p:cNvCxnSpPr>
              <a:stCxn id="41" idx="0"/>
              <a:endCxn id="73" idx="4"/>
            </p:cNvCxnSpPr>
            <p:nvPr/>
          </p:nvCxnSpPr>
          <p:spPr bwMode="auto">
            <a:xfrm rot="5400000" flipH="1" flipV="1">
              <a:off x="2020669" y="3006122"/>
              <a:ext cx="230000" cy="343981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7" name="TextBox 76"/>
          <p:cNvSpPr txBox="1"/>
          <p:nvPr/>
        </p:nvSpPr>
        <p:spPr>
          <a:xfrm>
            <a:off x="6628540" y="2927674"/>
            <a:ext cx="1829661" cy="707886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  <a:latin typeface="+mn-lt"/>
              </a:rPr>
              <a:t>What about this schema?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173956" y="4549909"/>
            <a:ext cx="33983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Reserves(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sailor_id, boat_id</a:t>
            </a:r>
            <a:r>
              <a:rPr lang="en-US" dirty="0">
                <a:solidFill>
                  <a:srgbClr val="000000"/>
                </a:solidFill>
                <a:latin typeface="Arial Narrow"/>
                <a:cs typeface="Arial Narrow"/>
              </a:rPr>
              <a:t>, rdate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4664" y="4240850"/>
            <a:ext cx="2083537" cy="1015663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B30019"/>
                </a:solidFill>
                <a:latin typeface="+mn-lt"/>
              </a:rPr>
              <a:t>What do we get if we reduce </a:t>
            </a:r>
            <a:r>
              <a:rPr lang="en-US" sz="2000" b="1" dirty="0">
                <a:solidFill>
                  <a:srgbClr val="3319FF"/>
                </a:solidFill>
                <a:latin typeface="Arial Narrow"/>
                <a:cs typeface="Arial Narrow"/>
              </a:rPr>
              <a:t>Reserves</a:t>
            </a:r>
            <a:r>
              <a:rPr lang="en-US" sz="2000" b="1" dirty="0">
                <a:solidFill>
                  <a:srgbClr val="B30019"/>
                </a:solidFill>
                <a:latin typeface="+mn-lt"/>
              </a:rPr>
              <a:t>?</a:t>
            </a:r>
          </a:p>
        </p:txBody>
      </p:sp>
      <p:sp>
        <p:nvSpPr>
          <p:cNvPr id="35" name="AutoShape 36"/>
          <p:cNvSpPr>
            <a:spLocks noChangeAspect="1" noChangeArrowheads="1"/>
          </p:cNvSpPr>
          <p:nvPr/>
        </p:nvSpPr>
        <p:spPr bwMode="auto">
          <a:xfrm flipH="1">
            <a:off x="3849144" y="3933576"/>
            <a:ext cx="179917" cy="365760"/>
          </a:xfrm>
          <a:prstGeom prst="downArrow">
            <a:avLst>
              <a:gd name="adj1" fmla="val 50000"/>
              <a:gd name="adj2" fmla="val 5176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badi MT Condensed Light"/>
              <a:cs typeface="Abadi MT Condensed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7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3" grpId="0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27004" y="2752530"/>
            <a:ext cx="524763" cy="1861316"/>
            <a:chOff x="3991152" y="2832912"/>
            <a:chExt cx="524763" cy="1861316"/>
          </a:xfrm>
        </p:grpSpPr>
        <p:sp>
          <p:nvSpPr>
            <p:cNvPr id="19" name="Oval 18"/>
            <p:cNvSpPr/>
            <p:nvPr/>
          </p:nvSpPr>
          <p:spPr bwMode="auto">
            <a:xfrm>
              <a:off x="3991152" y="2832912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991152" y="4016280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991152" y="3311835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991152" y="3533391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991152" y="4494797"/>
              <a:ext cx="524763" cy="199431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39380"/>
              </p:ext>
            </p:extLst>
          </p:nvPr>
        </p:nvGraphicFramePr>
        <p:xfrm>
          <a:off x="4576390" y="1925808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06" y="1188719"/>
            <a:ext cx="6575587" cy="457200"/>
          </a:xfr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dirty="0">
              <a:latin typeface="Arial Narrow"/>
              <a:cs typeface="Arial Narrow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8674"/>
              </p:ext>
            </p:extLst>
          </p:nvPr>
        </p:nvGraphicFramePr>
        <p:xfrm>
          <a:off x="1715684" y="1925808"/>
          <a:ext cx="1787842" cy="116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58833" y="253013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8974" y="2812895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9227" y="5182787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6280" y="5198176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5 tuples!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9572" y="5698077"/>
            <a:ext cx="427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columns in the result?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1022" y="5713466"/>
            <a:ext cx="14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3 columns!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8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06" y="1188719"/>
            <a:ext cx="6575587" cy="457200"/>
          </a:xfr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dirty="0">
              <a:latin typeface="Arial Narrow"/>
              <a:cs typeface="Arial Narro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47475"/>
              </p:ext>
            </p:extLst>
          </p:nvPr>
        </p:nvGraphicFramePr>
        <p:xfrm>
          <a:off x="889617" y="1925812"/>
          <a:ext cx="3442018" cy="1969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3560">
                <a:tc gridSpan="5">
                  <a:txBody>
                    <a:bodyPr/>
                    <a:lstStyle/>
                    <a:p>
                      <a:pPr marL="0" indent="0"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3319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3319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Boat)) </a:t>
                      </a:r>
                      <a:r>
                        <a:rPr lang="en-US" sz="1600" b="0" dirty="0">
                          <a:solidFill>
                            <a:srgbClr val="3319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09794" y="2530141"/>
            <a:ext cx="138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1543" y="3332263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3066" y="5182783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0119" y="5198172"/>
            <a:ext cx="113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5 tuples!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06886"/>
              </p:ext>
            </p:extLst>
          </p:nvPr>
        </p:nvGraphicFramePr>
        <p:xfrm>
          <a:off x="5468143" y="1925812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13411" y="5698073"/>
            <a:ext cx="4274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columns in the result?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4587" y="5713462"/>
            <a:ext cx="14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6 columns!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8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3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3: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207" y="1188718"/>
            <a:ext cx="6575587" cy="457200"/>
          </a:xfr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dirty="0">
              <a:latin typeface="Arial Narrow"/>
              <a:cs typeface="Arial Narro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69888"/>
              </p:ext>
            </p:extLst>
          </p:nvPr>
        </p:nvGraphicFramePr>
        <p:xfrm>
          <a:off x="2496185" y="1914333"/>
          <a:ext cx="4151630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560">
                <a:tc gridSpan="6">
                  <a:txBody>
                    <a:bodyPr/>
                    <a:lstStyle/>
                    <a:p>
                      <a:pPr marL="1373188" indent="-1373188"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6943"/>
              </p:ext>
            </p:extLst>
          </p:nvPr>
        </p:nvGraphicFramePr>
        <p:xfrm>
          <a:off x="2762385" y="4115106"/>
          <a:ext cx="4707255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4085891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olidFill>
                  <a:srgbClr val="B30019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projection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2457" y="1162989"/>
            <a:ext cx="45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</a:t>
            </a:r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Solution 1</a:t>
            </a:r>
          </a:p>
          <a:p>
            <a:pPr marL="365760" lvl="1" indent="0">
              <a:spcBef>
                <a:spcPts val="4800"/>
              </a:spcBef>
              <a:buNone/>
            </a:pPr>
            <a:r>
              <a:rPr lang="en-US" dirty="0"/>
              <a:t>(5 tuples, </a:t>
            </a:r>
            <a:r>
              <a:rPr lang="en-US" dirty="0">
                <a:solidFill>
                  <a:srgbClr val="3319FF"/>
                </a:solidFill>
              </a:rPr>
              <a:t>5 columns</a:t>
            </a:r>
            <a:r>
              <a:rPr lang="en-US" dirty="0"/>
              <a:t>) + (5 tuples, </a:t>
            </a:r>
            <a:r>
              <a:rPr lang="en-US" dirty="0">
                <a:solidFill>
                  <a:srgbClr val="3319FF"/>
                </a:solidFill>
              </a:rPr>
              <a:t>8 columns</a:t>
            </a:r>
            <a:r>
              <a:rPr lang="en-US" dirty="0"/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u="sng" dirty="0">
                <a:solidFill>
                  <a:srgbClr val="C00000"/>
                </a:solidFill>
              </a:rPr>
              <a:t>Solution 2</a:t>
            </a:r>
          </a:p>
          <a:p>
            <a:pPr marL="365760" lvl="1" indent="0">
              <a:spcBef>
                <a:spcPts val="4800"/>
              </a:spcBef>
              <a:buNone/>
            </a:pPr>
            <a:r>
              <a:rPr lang="en-US" dirty="0"/>
              <a:t>(5 tuples, </a:t>
            </a:r>
            <a:r>
              <a:rPr lang="en-US" dirty="0">
                <a:solidFill>
                  <a:srgbClr val="3319FF"/>
                </a:solidFill>
              </a:rPr>
              <a:t>3 columns</a:t>
            </a:r>
            <a:r>
              <a:rPr lang="en-US" dirty="0"/>
              <a:t>) + (5 tuples, </a:t>
            </a:r>
            <a:r>
              <a:rPr lang="en-US" dirty="0">
                <a:solidFill>
                  <a:srgbClr val="3319FF"/>
                </a:solidFill>
              </a:rPr>
              <a:t>6 columns</a:t>
            </a:r>
            <a:r>
              <a:rPr lang="en-US" dirty="0"/>
              <a:t>)</a:t>
            </a:r>
          </a:p>
          <a:p>
            <a:pPr marL="457200" indent="-457200" algn="ctr">
              <a:spcBef>
                <a:spcPts val="3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C00000"/>
                </a:solidFill>
              </a:rPr>
              <a:t>Solution 2 is more efficient in terms of </a:t>
            </a:r>
            <a:r>
              <a:rPr lang="en-US" b="1" dirty="0">
                <a:solidFill>
                  <a:srgbClr val="0000FF"/>
                </a:solidFill>
              </a:rPr>
              <a:t>tuple size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B30019"/>
                </a:solidFill>
              </a:rPr>
              <a:t>Query Optimization</a:t>
            </a:r>
          </a:p>
          <a:p>
            <a:pPr marL="3175" lvl="1" indent="0">
              <a:buFontTx/>
              <a:buNone/>
            </a:pPr>
            <a:r>
              <a:rPr lang="en-US" dirty="0"/>
              <a:t>Relational DBMSs do such optimizations based on relational algebra.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0882" y="1663086"/>
            <a:ext cx="6215804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marL="365760">
              <a:spcBef>
                <a:spcPts val="1200"/>
              </a:spcBef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Boat)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sz="2000" dirty="0">
              <a:latin typeface="Arial Narrow"/>
              <a:cs typeface="Arial Narro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50882" y="3151074"/>
            <a:ext cx="6575587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no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itchFamily="2" charset="2"/>
              <a:buNone/>
            </a:pPr>
            <a:r>
              <a:rPr lang="en-US" kern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kern="0" baseline="-2500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kern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kern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kern="0" baseline="-2500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kern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kern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kern="0" baseline="-2500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kern="0" baseline="-2500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kern="0" baseline="-2500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kern="0" baseline="-2500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kern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kern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kern="0" baseline="-2500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kern="0">
                <a:latin typeface="Arial Narrow"/>
                <a:cs typeface="Arial Narrow"/>
                <a:sym typeface="Symbol" pitchFamily="18" charset="2"/>
              </a:rPr>
              <a:t> Reserves </a:t>
            </a:r>
            <a:r>
              <a:rPr lang="en-US" kern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kern="0" baseline="-25000">
                <a:solidFill>
                  <a:srgbClr val="000000"/>
                </a:solidFill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kern="0" baseline="-2500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kern="0">
                <a:latin typeface="Arial Narrow"/>
                <a:cs typeface="Arial Narrow"/>
                <a:sym typeface="Symbol" pitchFamily="18" charset="2"/>
              </a:rPr>
              <a:t>Sailor)</a:t>
            </a:r>
            <a:endParaRPr lang="en-US" kern="0" dirty="0">
              <a:latin typeface="Arial Narrow"/>
              <a:cs typeface="Arial Narro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30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4, 5,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5029200"/>
          </a:xfrm>
        </p:spPr>
        <p:txBody>
          <a:bodyPr/>
          <a:lstStyle/>
          <a:p>
            <a:pPr marL="1547813" indent="-1547813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Question 4: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either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</a:p>
          <a:p>
            <a:pPr marL="1547813" indent="-1547813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Question 5: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</a:endParaRPr>
          </a:p>
          <a:p>
            <a:pPr marL="1547813" indent="-1547813">
              <a:buNone/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Question 6:</a:t>
            </a:r>
            <a:r>
              <a:rPr lang="en-US" dirty="0"/>
              <a:t>	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ids of sailors who have made at least two reservations on the same date.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372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3608" y="2582582"/>
            <a:ext cx="7404591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marL="911225" indent="-911225" algn="ctr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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8000"/>
                </a:solidFill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Boat))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Reserves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Sailor)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371" y="1188720"/>
            <a:ext cx="4929258" cy="705321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either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99" y="3354476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latin typeface="+mn-lt"/>
              </a:rPr>
              <a:t>Identify all red or green boats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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8000"/>
                </a:solidFill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Boat)</a:t>
            </a:r>
            <a:r>
              <a:rPr lang="en-US" sz="2000" dirty="0">
                <a:latin typeface="+mn-lt"/>
              </a:rPr>
              <a:t>, then find sailors who have reserved one of these boats </a:t>
            </a:r>
            <a:r>
              <a:rPr lang="en-US" sz="2000" dirty="0">
                <a:latin typeface="Arial Narrow"/>
                <a:cs typeface="Arial Narrow"/>
              </a:rPr>
              <a:t>(</a:t>
            </a:r>
            <a:r>
              <a:rPr lang="mr-IN" sz="2000" dirty="0">
                <a:latin typeface="Arial Narrow"/>
                <a:cs typeface="Arial Narrow"/>
              </a:rPr>
              <a:t>…</a:t>
            </a:r>
            <a:r>
              <a:rPr lang="en-US" sz="2000" dirty="0">
                <a:latin typeface="Arial Narrow"/>
                <a:cs typeface="Arial Narro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Reserves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Sailor)</a:t>
            </a:r>
            <a:r>
              <a:rPr lang="en-US" sz="2000" dirty="0">
                <a:latin typeface="+mn-lt"/>
              </a:rPr>
              <a:t>.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</a:t>
            </a:r>
            <a:r>
              <a:rPr lang="en-US" sz="2000" dirty="0">
                <a:latin typeface="+mn-lt"/>
                <a:sym typeface="Symbol" pitchFamily="18" charset="2"/>
              </a:rPr>
              <a:t> is a nice </a:t>
            </a:r>
            <a:r>
              <a:rPr lang="en-US" sz="2000" dirty="0">
                <a:sym typeface="Symbol" pitchFamily="18" charset="2"/>
              </a:rPr>
              <a:t>optimization, but is </a:t>
            </a:r>
            <a:r>
              <a:rPr lang="en-US" sz="2000" dirty="0">
                <a:latin typeface="+mn-lt"/>
                <a:sym typeface="Symbol" pitchFamily="18" charset="2"/>
              </a:rPr>
              <a:t>not strictly needed to answer the query.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01636" y="1917355"/>
            <a:ext cx="59407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</a:rPr>
              <a:t>Dustin (22), Lubber (31), Horatio (64), Horatio (74)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7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5571" y="2685599"/>
            <a:ext cx="6692858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baseline="-25000" dirty="0">
                <a:solidFill>
                  <a:srgbClr val="008000"/>
                </a:solidFill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sz="2000" baseline="-25000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Boat)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Reserves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Sailor)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0094"/>
            <a:ext cx="8229600" cy="2797823"/>
          </a:xfrm>
        </p:spPr>
        <p:txBody>
          <a:bodyPr/>
          <a:lstStyle/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en-US" b="1" dirty="0">
                <a:solidFill>
                  <a:srgbClr val="B30019"/>
                </a:solidFill>
                <a:sym typeface="Symbol" pitchFamily="18" charset="2"/>
              </a:rPr>
              <a:t>Is this correct?</a:t>
            </a:r>
          </a:p>
          <a:p>
            <a:pPr algn="ctr" eaLnBrk="1" hangingPunct="1">
              <a:spcBef>
                <a:spcPts val="1800"/>
              </a:spcBef>
              <a:buFontTx/>
              <a:buNone/>
            </a:pP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No! Why?</a:t>
            </a:r>
          </a:p>
          <a:p>
            <a:pPr marL="457200" indent="-457200" algn="ctr" eaLnBrk="1" hangingPunct="1">
              <a:spcBef>
                <a:spcPts val="18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dirty="0">
                <a:solidFill>
                  <a:srgbClr val="B30019"/>
                </a:solidFill>
                <a:sym typeface="Symbol" pitchFamily="18" charset="2"/>
              </a:rPr>
              <a:t>Nothing is selected!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Why?</a:t>
            </a:r>
          </a:p>
          <a:p>
            <a:pPr marL="0" indent="0" algn="ctr" eaLnBrk="1" hangingPunct="1">
              <a:spcBef>
                <a:spcPts val="1800"/>
              </a:spcBef>
              <a:buClr>
                <a:srgbClr val="FF00FF"/>
              </a:buClr>
              <a:buSzPct val="120000"/>
              <a:buNone/>
            </a:pPr>
            <a:r>
              <a:rPr lang="en-US" dirty="0">
                <a:solidFill>
                  <a:srgbClr val="0000FF"/>
                </a:solidFill>
              </a:rPr>
              <a:t>The condition 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red</a:t>
            </a:r>
            <a:r>
              <a:rPr lang="mr-IN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color=</a:t>
            </a:r>
            <a:r>
              <a:rPr lang="mr-IN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>
                <a:solidFill>
                  <a:srgbClr val="008000"/>
                </a:solidFill>
                <a:latin typeface="Arial Narrow"/>
                <a:cs typeface="Arial Narrow"/>
                <a:sym typeface="Symbol" pitchFamily="18" charset="2"/>
              </a:rPr>
              <a:t>green</a:t>
            </a:r>
            <a:r>
              <a:rPr lang="mr-IN" dirty="0"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can </a:t>
            </a:r>
            <a:r>
              <a:rPr lang="en-US" i="1" u="sng" dirty="0">
                <a:solidFill>
                  <a:srgbClr val="FF0000"/>
                </a:solidFill>
              </a:rPr>
              <a:t>never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be satisfied!</a:t>
            </a:r>
          </a:p>
          <a:p>
            <a:pPr marL="0" indent="0" algn="ctr" eaLnBrk="1" hangingPunct="1">
              <a:spcBef>
                <a:spcPts val="1800"/>
              </a:spcBef>
              <a:buClr>
                <a:srgbClr val="FF00FF"/>
              </a:buClr>
              <a:buSzPct val="120000"/>
              <a:buNone/>
            </a:pPr>
            <a:r>
              <a:rPr lang="en-US" dirty="0"/>
              <a:t>Must identify sailors who have reserved red boats, sailors who have reserved green boats, then find the intersection.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47873" y="1188718"/>
            <a:ext cx="484825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names of sailors who have reserved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both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red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and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a green boat.</a:t>
            </a:r>
            <a:endParaRPr lang="en-US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480356" y="1921592"/>
            <a:ext cx="21832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2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5: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96412"/>
              </p:ext>
            </p:extLst>
          </p:nvPr>
        </p:nvGraphicFramePr>
        <p:xfrm>
          <a:off x="1012830" y="2560320"/>
          <a:ext cx="5403215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6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5254"/>
              </p:ext>
            </p:extLst>
          </p:nvPr>
        </p:nvGraphicFramePr>
        <p:xfrm>
          <a:off x="1062042" y="4754880"/>
          <a:ext cx="537305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6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008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9801" y="4407593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1623"/>
              </p:ext>
            </p:extLst>
          </p:nvPr>
        </p:nvGraphicFramePr>
        <p:xfrm>
          <a:off x="7295604" y="3174279"/>
          <a:ext cx="803593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177"/>
              </p:ext>
            </p:extLst>
          </p:nvPr>
        </p:nvGraphicFramePr>
        <p:xfrm>
          <a:off x="7295604" y="5121116"/>
          <a:ext cx="803593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 charset="0"/>
                          <a:ea typeface="Arial Narrow" charset="0"/>
                          <a:cs typeface="Arial Narrow" charset="0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86445" y="440759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anose="05050102010706020507" pitchFamily="18" charset="2"/>
              </a:rPr>
              <a:t></a:t>
            </a:r>
            <a:endParaRPr lang="en-US" dirty="0">
              <a:latin typeface="Arial Narrow"/>
              <a:cs typeface="Arial Narrow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12872" y="3341841"/>
            <a:ext cx="690138" cy="559332"/>
            <a:chOff x="5126289" y="5001065"/>
            <a:chExt cx="690138" cy="559332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5275968" y="5364997"/>
              <a:ext cx="390781" cy="1954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6289" y="5001065"/>
              <a:ext cx="690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endParaRPr lang="en-US" sz="1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29713" y="5270459"/>
            <a:ext cx="690138" cy="583085"/>
            <a:chOff x="5126289" y="4977312"/>
            <a:chExt cx="690138" cy="583085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5275968" y="5364997"/>
              <a:ext cx="390781" cy="1954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289" y="4977312"/>
              <a:ext cx="690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endParaRPr lang="en-US" sz="1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9407" y="1188719"/>
            <a:ext cx="7425186" cy="1182765"/>
            <a:chOff x="685799" y="1188719"/>
            <a:chExt cx="7425186" cy="1182765"/>
          </a:xfrm>
        </p:grpSpPr>
        <p:sp>
          <p:nvSpPr>
            <p:cNvPr id="6" name="TextBox 5"/>
            <p:cNvSpPr txBox="1"/>
            <p:nvPr/>
          </p:nvSpPr>
          <p:spPr>
            <a:xfrm>
              <a:off x="2038293" y="1188719"/>
              <a:ext cx="6072692" cy="82296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0"/>
              </a:solidFill>
            </a:ln>
          </p:spPr>
          <p:txBody>
            <a:bodyPr wrap="none" rtlCol="0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FF0000"/>
                  </a:solidFill>
                  <a:latin typeface="Arial Narrow"/>
                  <a:cs typeface="Arial Narrow"/>
                </a:rPr>
                <a:t>red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 </a:t>
              </a:r>
              <a:r>
                <a:rPr lang="en-US" sz="2000" b="1" dirty="0">
                  <a:solidFill>
                    <a:srgbClr val="0000FF"/>
                  </a:solidFill>
                  <a:latin typeface="Arial Narrow"/>
                  <a:cs typeface="Arial Narrow"/>
                  <a:sym typeface="Symbol" panose="05050102010706020507" pitchFamily="18" charset="2"/>
                </a:rPr>
                <a:t></a:t>
              </a:r>
              <a:endParaRPr lang="en-US" sz="2000" b="1" dirty="0">
                <a:solidFill>
                  <a:srgbClr val="0000FF"/>
                </a:solidFill>
                <a:latin typeface="Arial Narrow"/>
                <a:cs typeface="Arial Narrow"/>
              </a:endParaRP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008000"/>
                  </a:solidFill>
                  <a:latin typeface="Arial Narrow"/>
                  <a:cs typeface="Arial Narrow"/>
                </a:rPr>
                <a:t>green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</a:t>
              </a: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3982995" y="2004717"/>
              <a:ext cx="218328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365125" lvl="1" indent="-365125">
                <a:buClr>
                  <a:srgbClr val="FF00FF"/>
                </a:buClr>
                <a:buSzPct val="120000"/>
                <a:buFont typeface="MS Reference Sans Serif" panose="020B0604030504040204" pitchFamily="34" charset="0"/>
                <a:buChar char="☞"/>
              </a:pPr>
              <a:r>
                <a:rPr lang="en-US" sz="1800" b="1" dirty="0">
                  <a:solidFill>
                    <a:srgbClr val="B3001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Dustin, Lubber</a:t>
              </a:r>
              <a:endParaRPr lang="en-US" sz="1800" b="1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799" y="1246256"/>
              <a:ext cx="135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indent="-12700" algn="ctr"/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Is this a solution?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8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5: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80382" y="442563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  <a:sym typeface="Symbol" panose="05050102010706020507" pitchFamily="18" charset="2"/>
              </a:rPr>
              <a:t>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6823" y="4425635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66782"/>
              </p:ext>
            </p:extLst>
          </p:nvPr>
        </p:nvGraphicFramePr>
        <p:xfrm>
          <a:off x="414022" y="2560320"/>
          <a:ext cx="5403215" cy="181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6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68104"/>
              </p:ext>
            </p:extLst>
          </p:nvPr>
        </p:nvGraphicFramePr>
        <p:xfrm>
          <a:off x="463234" y="4754880"/>
          <a:ext cx="537305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56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008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909837" y="3353416"/>
            <a:ext cx="1229824" cy="559332"/>
            <a:chOff x="5126289" y="5001065"/>
            <a:chExt cx="1229824" cy="559332"/>
          </a:xfrm>
        </p:grpSpPr>
        <p:sp>
          <p:nvSpPr>
            <p:cNvPr id="14" name="Right Arrow 13"/>
            <p:cNvSpPr/>
            <p:nvPr/>
          </p:nvSpPr>
          <p:spPr bwMode="auto">
            <a:xfrm>
              <a:off x="5514552" y="5364997"/>
              <a:ext cx="390781" cy="1954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26289" y="5001065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sailor_id, sname</a:t>
              </a:r>
              <a:endParaRPr lang="en-US" sz="1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09837" y="5270457"/>
            <a:ext cx="1229824" cy="583085"/>
            <a:chOff x="5126289" y="4977312"/>
            <a:chExt cx="1229824" cy="583085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5545811" y="5364997"/>
              <a:ext cx="390781" cy="1954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26289" y="4977312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sailor_id, sname</a:t>
              </a:r>
              <a:endParaRPr lang="en-US" sz="1800" dirty="0">
                <a:latin typeface="Arial Narrow"/>
                <a:cs typeface="Arial Narrow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06888"/>
              </p:ext>
            </p:extLst>
          </p:nvPr>
        </p:nvGraphicFramePr>
        <p:xfrm>
          <a:off x="7251245" y="3192084"/>
          <a:ext cx="1480185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87349"/>
              </p:ext>
            </p:extLst>
          </p:nvPr>
        </p:nvGraphicFramePr>
        <p:xfrm>
          <a:off x="7251245" y="5127820"/>
          <a:ext cx="1480185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50621" y="1188720"/>
            <a:ext cx="8042758" cy="1196832"/>
            <a:chOff x="685799" y="1188720"/>
            <a:chExt cx="8042758" cy="1196832"/>
          </a:xfrm>
        </p:grpSpPr>
        <p:sp>
          <p:nvSpPr>
            <p:cNvPr id="5" name="TextBox 4"/>
            <p:cNvSpPr txBox="1"/>
            <p:nvPr/>
          </p:nvSpPr>
          <p:spPr>
            <a:xfrm>
              <a:off x="2038293" y="1188720"/>
              <a:ext cx="6690264" cy="82296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0"/>
              </a:solidFill>
            </a:ln>
          </p:spPr>
          <p:txBody>
            <a:bodyPr wrap="none" rtlCol="0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FF0000"/>
                  </a:solidFill>
                  <a:latin typeface="Arial Narrow"/>
                  <a:cs typeface="Arial Narrow"/>
                </a:rPr>
                <a:t>red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 </a:t>
              </a:r>
              <a:r>
                <a:rPr lang="en-US" sz="2000" b="1" dirty="0">
                  <a:solidFill>
                    <a:srgbClr val="0000FF"/>
                  </a:solidFill>
                  <a:latin typeface="Arial Narrow"/>
                  <a:cs typeface="Arial Narrow"/>
                  <a:sym typeface="Symbol" panose="05050102010706020507" pitchFamily="18" charset="2"/>
                </a:rPr>
                <a:t></a:t>
              </a:r>
              <a:endParaRPr lang="en-US" sz="2000" dirty="0">
                <a:solidFill>
                  <a:srgbClr val="0000FF"/>
                </a:solidFill>
                <a:latin typeface="Arial Narrow"/>
                <a:cs typeface="Arial Narrow"/>
              </a:endParaRP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latin typeface="Arial Narrow"/>
                  <a:cs typeface="Arial Narrow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008000"/>
                  </a:solidFill>
                  <a:latin typeface="Arial Narrow"/>
                  <a:cs typeface="Arial Narrow"/>
                </a:rPr>
                <a:t>green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</a:t>
              </a: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4291781" y="2018785"/>
              <a:ext cx="218328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365125" lvl="1" indent="-365125">
                <a:buClr>
                  <a:srgbClr val="FF00FF"/>
                </a:buClr>
                <a:buSzPct val="120000"/>
                <a:buFont typeface="MS Reference Sans Serif" panose="020B0604030504040204" pitchFamily="34" charset="0"/>
                <a:buChar char="☞"/>
              </a:pPr>
              <a:r>
                <a:rPr lang="en-US" sz="1800" b="1" dirty="0">
                  <a:solidFill>
                    <a:srgbClr val="B3001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Dustin, Lubber</a:t>
              </a:r>
              <a:endParaRPr lang="en-US" sz="1800" b="1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799" y="1246256"/>
              <a:ext cx="135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indent="-12700" algn="ctr"/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Is this a solution?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0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5: </a:t>
            </a:r>
            <a:r>
              <a:rPr lang="en-US" dirty="0">
                <a:solidFill>
                  <a:srgbClr val="B30019"/>
                </a:solidFill>
              </a:rPr>
              <a:t>SOLUTION 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1204"/>
              </p:ext>
            </p:extLst>
          </p:nvPr>
        </p:nvGraphicFramePr>
        <p:xfrm>
          <a:off x="314272" y="2560320"/>
          <a:ext cx="5183505" cy="14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14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sailor_id, 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5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9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9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23134"/>
              </p:ext>
            </p:extLst>
          </p:nvPr>
        </p:nvGraphicFramePr>
        <p:xfrm>
          <a:off x="252359" y="4787061"/>
          <a:ext cx="53073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28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sailor_id, 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008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8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86768"/>
              </p:ext>
            </p:extLst>
          </p:nvPr>
        </p:nvGraphicFramePr>
        <p:xfrm>
          <a:off x="5789667" y="3761467"/>
          <a:ext cx="2699703" cy="98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39412" y="4171747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2258" y="4171747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117" y="1188720"/>
            <a:ext cx="8669767" cy="1206913"/>
            <a:chOff x="237117" y="1188720"/>
            <a:chExt cx="8669767" cy="1206913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4359342" y="2028866"/>
              <a:ext cx="218328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365125" lvl="1" indent="-365125">
                <a:buClr>
                  <a:srgbClr val="FF00FF"/>
                </a:buClr>
                <a:buSzPct val="120000"/>
                <a:buFont typeface="MS Reference Sans Serif" panose="020B0604030504040204" pitchFamily="34" charset="0"/>
                <a:buChar char="☞"/>
              </a:pPr>
              <a:r>
                <a:rPr lang="en-US" sz="1800" b="1" dirty="0">
                  <a:solidFill>
                    <a:srgbClr val="B3001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Dustin, Lubber</a:t>
              </a:r>
              <a:endParaRPr lang="en-US" sz="1800" b="1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4653" y="1188720"/>
              <a:ext cx="7312231" cy="82296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0"/>
              </a:solidFill>
            </a:ln>
          </p:spPr>
          <p:txBody>
            <a:bodyPr wrap="none" rtlCol="0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FF0000"/>
                  </a:solidFill>
                  <a:latin typeface="Arial Narrow"/>
                  <a:cs typeface="Arial Narrow"/>
                </a:rPr>
                <a:t>red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anose="05050102010706020507" pitchFamily="18" charset="2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  <a:sym typeface="Symbol" panose="05050102010706020507" pitchFamily="18" charset="2"/>
                </a:rPr>
                <a:t>sname</a:t>
              </a:r>
              <a:endParaRPr lang="en-US" sz="2000" baseline="-25000" dirty="0">
                <a:latin typeface="Arial Narrow"/>
                <a:cs typeface="Arial Narrow"/>
              </a:endParaRP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latin typeface="Arial Narrow"/>
                  <a:cs typeface="Arial Narrow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008000"/>
                  </a:solidFill>
                  <a:latin typeface="Arial Narrow"/>
                  <a:cs typeface="Arial Narrow"/>
                </a:rPr>
                <a:t>green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117" y="1246257"/>
              <a:ext cx="135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indent="-12700" algn="ctr"/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Is this a solution?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73680" y="3994360"/>
            <a:ext cx="1264689" cy="792701"/>
            <a:chOff x="2273680" y="3994360"/>
            <a:chExt cx="1264689" cy="792701"/>
          </a:xfrm>
        </p:grpSpPr>
        <p:sp>
          <p:nvSpPr>
            <p:cNvPr id="11" name="TextBox 10"/>
            <p:cNvSpPr txBox="1"/>
            <p:nvPr/>
          </p:nvSpPr>
          <p:spPr>
            <a:xfrm>
              <a:off x="2273680" y="4171747"/>
              <a:ext cx="1264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9" name="Straight Connector 8"/>
            <p:cNvCxnSpPr>
              <a:stCxn id="11" idx="0"/>
              <a:endCxn id="7" idx="2"/>
            </p:cNvCxnSpPr>
            <p:nvPr/>
          </p:nvCxnSpPr>
          <p:spPr bwMode="auto">
            <a:xfrm flipH="1" flipV="1">
              <a:off x="2906024" y="3994360"/>
              <a:ext cx="1" cy="1773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1" idx="2"/>
              <a:endCxn id="8" idx="0"/>
            </p:cNvCxnSpPr>
            <p:nvPr/>
          </p:nvCxnSpPr>
          <p:spPr bwMode="auto">
            <a:xfrm flipH="1">
              <a:off x="2906024" y="4633412"/>
              <a:ext cx="1" cy="15364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8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EXAMPLE RELATIONAL SCHEMA AND DATABASE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26045"/>
              </p:ext>
            </p:extLst>
          </p:nvPr>
        </p:nvGraphicFramePr>
        <p:xfrm>
          <a:off x="486944" y="2733673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13937"/>
              </p:ext>
            </p:extLst>
          </p:nvPr>
        </p:nvGraphicFramePr>
        <p:xfrm>
          <a:off x="3611691" y="2962220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25650"/>
              </p:ext>
            </p:extLst>
          </p:nvPr>
        </p:nvGraphicFramePr>
        <p:xfrm>
          <a:off x="6483709" y="2733673"/>
          <a:ext cx="2123440" cy="151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color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Interlake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Clipper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28162" y="1188720"/>
            <a:ext cx="3487677" cy="137229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Sailor(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</a:t>
            </a:r>
            <a:r>
              <a:rPr lang="en-US" dirty="0">
                <a:latin typeface="Arial Narrow"/>
                <a:cs typeface="Arial Narrow"/>
              </a:rPr>
              <a:t>, sname, rating, age)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Boat(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boat_id</a:t>
            </a:r>
            <a:r>
              <a:rPr lang="en-US" dirty="0">
                <a:latin typeface="Arial Narrow"/>
                <a:cs typeface="Arial Narrow"/>
              </a:rPr>
              <a:t>, bname, color)</a:t>
            </a:r>
          </a:p>
          <a:p>
            <a:pPr marL="0" indent="0" eaLnBrk="1" hangingPunct="1">
              <a:spcBef>
                <a:spcPts val="1200"/>
              </a:spcBef>
              <a:buFontTx/>
              <a:buNone/>
            </a:pPr>
            <a:r>
              <a:rPr lang="en-US" dirty="0">
                <a:latin typeface="Arial Narrow"/>
                <a:cs typeface="Arial Narrow"/>
              </a:rPr>
              <a:t>Reserves(</a:t>
            </a:r>
            <a:r>
              <a:rPr lang="en-US" u="sng" dirty="0">
                <a:solidFill>
                  <a:srgbClr val="FF0000"/>
                </a:solidFill>
                <a:latin typeface="Arial Narrow"/>
                <a:cs typeface="Arial Narrow"/>
              </a:rPr>
              <a:t>sailor_id, boat_id, rdate</a:t>
            </a:r>
            <a:r>
              <a:rPr lang="en-US" dirty="0">
                <a:latin typeface="Arial Narrow"/>
                <a:cs typeface="Arial Narrow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23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5: </a:t>
            </a:r>
            <a:r>
              <a:rPr lang="en-US" dirty="0">
                <a:solidFill>
                  <a:srgbClr val="B30019"/>
                </a:solidFill>
              </a:rPr>
              <a:t>SOLUTION 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126375"/>
              </p:ext>
            </p:extLst>
          </p:nvPr>
        </p:nvGraphicFramePr>
        <p:xfrm>
          <a:off x="432086" y="2560320"/>
          <a:ext cx="518350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sailor_id, 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red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21899"/>
              </p:ext>
            </p:extLst>
          </p:nvPr>
        </p:nvGraphicFramePr>
        <p:xfrm>
          <a:off x="370173" y="4778030"/>
          <a:ext cx="530733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1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sailor_id, 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color=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baseline="-25000" dirty="0">
                          <a:solidFill>
                            <a:srgbClr val="008000"/>
                          </a:solidFill>
                          <a:latin typeface="Arial Narrow"/>
                          <a:cs typeface="Arial Narrow"/>
                        </a:rPr>
                        <a:t>green</a:t>
                      </a:r>
                      <a:r>
                        <a:rPr lang="mr-IN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'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Boat)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JOIN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32859" y="1188720"/>
            <a:ext cx="8678283" cy="1206913"/>
            <a:chOff x="237117" y="1188720"/>
            <a:chExt cx="8678283" cy="1206913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4359342" y="2028866"/>
              <a:ext cx="218328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365125" lvl="1" indent="-365125">
                <a:buClr>
                  <a:srgbClr val="FF00FF"/>
                </a:buClr>
                <a:buSzPct val="120000"/>
                <a:buFont typeface="MS Reference Sans Serif" panose="020B0604030504040204" pitchFamily="34" charset="0"/>
                <a:buChar char="☞"/>
              </a:pPr>
              <a:r>
                <a:rPr lang="en-US" sz="1800" b="1" dirty="0">
                  <a:solidFill>
                    <a:srgbClr val="B30019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Dustin, Lubber</a:t>
              </a:r>
              <a:endParaRPr lang="en-US" sz="1800" b="1" dirty="0">
                <a:solidFill>
                  <a:srgbClr val="0000FF"/>
                </a:solidFill>
                <a:sym typeface="Symbol" pitchFamily="18" charset="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38381" y="1188720"/>
              <a:ext cx="7377019" cy="82296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0"/>
              </a:solidFill>
            </a:ln>
          </p:spPr>
          <p:txBody>
            <a:bodyPr wrap="none" rtlCol="0">
              <a:noAutofit/>
            </a:bodyPr>
            <a:lstStyle/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FF0000"/>
                  </a:solidFill>
                  <a:latin typeface="Arial Narrow"/>
                  <a:cs typeface="Arial Narrow"/>
                </a:rPr>
                <a:t>red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anose="05050102010706020507" pitchFamily="18" charset="2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  <a:sym typeface="Symbol" panose="05050102010706020507" pitchFamily="18" charset="2"/>
                </a:rPr>
                <a:t>sailor_id</a:t>
              </a:r>
              <a:endParaRPr lang="en-US" sz="2000" baseline="-25000" dirty="0">
                <a:latin typeface="Arial Narrow"/>
                <a:cs typeface="Arial Narrow"/>
              </a:endParaRP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90000"/>
              </a:pPr>
              <a:r>
                <a:rPr lang="en-US" sz="2000" dirty="0">
                  <a:latin typeface="Arial Narrow"/>
                  <a:cs typeface="Arial Narrow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sailor_id, sname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color=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baseline="-25000" dirty="0">
                  <a:solidFill>
                    <a:srgbClr val="008000"/>
                  </a:solidFill>
                  <a:latin typeface="Arial Narrow"/>
                  <a:cs typeface="Arial Narrow"/>
                </a:rPr>
                <a:t>green</a:t>
              </a:r>
              <a:r>
                <a:rPr lang="mr-IN" sz="2000" baseline="-25000" dirty="0">
                  <a:latin typeface="Arial Narrow"/>
                  <a:cs typeface="Arial Narrow"/>
                </a:rPr>
                <a:t>'</a:t>
              </a:r>
              <a:r>
                <a:rPr lang="en-US" sz="2000" dirty="0">
                  <a:latin typeface="Arial Narrow"/>
                  <a:cs typeface="Arial Narrow"/>
                </a:rPr>
                <a:t>Boat)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boat_id </a:t>
              </a:r>
              <a:r>
                <a:rPr lang="en-US" sz="2000" dirty="0">
                  <a:latin typeface="Arial Narrow"/>
                  <a:cs typeface="Arial Narrow"/>
                </a:rPr>
                <a:t>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JOIN</a:t>
              </a:r>
              <a:r>
                <a:rPr lang="en-US" sz="2000" baseline="-25000" dirty="0">
                  <a:latin typeface="Arial Narrow"/>
                  <a:cs typeface="Arial Narrow"/>
                </a:rPr>
                <a:t>sailor_id </a:t>
              </a:r>
              <a:r>
                <a:rPr lang="en-US" sz="2000" dirty="0">
                  <a:latin typeface="Arial Narrow"/>
                  <a:cs typeface="Arial Narrow"/>
                </a:rPr>
                <a:t>Sailor)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7117" y="1246257"/>
              <a:ext cx="13524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700" indent="-12700" algn="ctr"/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Is this a solution?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74205"/>
              </p:ext>
            </p:extLst>
          </p:nvPr>
        </p:nvGraphicFramePr>
        <p:xfrm>
          <a:off x="5882122" y="3901813"/>
          <a:ext cx="2544128" cy="74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43030" y="4165907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37878" y="4165907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30730" y="3992880"/>
            <a:ext cx="1386217" cy="785150"/>
            <a:chOff x="2330730" y="3992880"/>
            <a:chExt cx="1386217" cy="785150"/>
          </a:xfrm>
        </p:grpSpPr>
        <p:sp>
          <p:nvSpPr>
            <p:cNvPr id="11" name="TextBox 10"/>
            <p:cNvSpPr txBox="1"/>
            <p:nvPr/>
          </p:nvSpPr>
          <p:spPr>
            <a:xfrm>
              <a:off x="2330730" y="4165907"/>
              <a:ext cx="1386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JOIN</a:t>
              </a:r>
              <a:r>
                <a:rPr lang="en-US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5" name="Straight Connector 4"/>
            <p:cNvCxnSpPr>
              <a:stCxn id="11" idx="0"/>
              <a:endCxn id="7" idx="2"/>
            </p:cNvCxnSpPr>
            <p:nvPr/>
          </p:nvCxnSpPr>
          <p:spPr bwMode="auto">
            <a:xfrm flipH="1" flipV="1">
              <a:off x="3023838" y="3992880"/>
              <a:ext cx="1" cy="173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11" idx="2"/>
              <a:endCxn id="8" idx="0"/>
            </p:cNvCxnSpPr>
            <p:nvPr/>
          </p:nvCxnSpPr>
          <p:spPr bwMode="auto">
            <a:xfrm flipH="1">
              <a:off x="3023838" y="4627572"/>
              <a:ext cx="1" cy="1504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319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34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48154"/>
            <a:ext cx="7955280" cy="1817806"/>
          </a:xfrm>
        </p:spPr>
        <p:txBody>
          <a:bodyPr/>
          <a:lstStyle/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dirty="0"/>
              <a:t>We have to use rename: </a:t>
            </a:r>
            <a:r>
              <a:rPr lang="en-US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baseline="-25000" dirty="0">
                <a:latin typeface="Arial Narrow"/>
                <a:cs typeface="Arial Narrow"/>
              </a:rPr>
              <a:t>R1</a:t>
            </a:r>
            <a:r>
              <a:rPr lang="en-US" dirty="0">
                <a:latin typeface="Arial Narrow"/>
                <a:cs typeface="Arial Narrow"/>
              </a:rPr>
              <a:t>(Reserves),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baseline="-25000" dirty="0">
                <a:latin typeface="Arial Narrow"/>
                <a:cs typeface="Arial Narrow"/>
              </a:rPr>
              <a:t>R2</a:t>
            </a:r>
            <a:r>
              <a:rPr lang="en-US" dirty="0">
                <a:latin typeface="Arial Narrow"/>
                <a:cs typeface="Arial Narrow"/>
              </a:rPr>
              <a:t>(Reserves)</a:t>
            </a:r>
          </a:p>
          <a:p>
            <a:pPr eaLnBrk="1" hangingPunct="1">
              <a:spcBef>
                <a:spcPts val="7200"/>
              </a:spcBef>
              <a:buFontTx/>
              <a:buNone/>
            </a:pPr>
            <a:r>
              <a:rPr lang="en-US" dirty="0">
                <a:sym typeface="Symbol" pitchFamily="18" charset="2"/>
              </a:rPr>
              <a:t>Or equivalently:</a:t>
            </a:r>
            <a:endParaRPr lang="en-US" sz="1800" dirty="0">
              <a:latin typeface="Arial Narrow"/>
              <a:cs typeface="Arial Narrow"/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877474"/>
            <a:ext cx="8031366" cy="4154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marL="968375" indent="-968375" eaLnBrk="1" hangingPunct="1">
              <a:spcBef>
                <a:spcPts val="2400"/>
              </a:spcBef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sz="1800" baseline="-25000" dirty="0">
                <a:latin typeface="Arial Narrow"/>
                <a:cs typeface="Arial Narrow"/>
              </a:rPr>
              <a:t>R1</a:t>
            </a:r>
            <a:r>
              <a:rPr lang="en-US" sz="1800" dirty="0">
                <a:latin typeface="Arial Narrow"/>
                <a:cs typeface="Arial Narrow"/>
              </a:rPr>
              <a:t>(Reserves)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JOIN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R1.sailor_id=R2.sailor_id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R1.rdate=R2.rdate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R1.boat_id&lt;&gt;R2.boat_id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sz="1800" baseline="-25000" dirty="0">
                <a:latin typeface="Arial Narrow"/>
                <a:cs typeface="Arial Narrow"/>
              </a:rPr>
              <a:t>R2</a:t>
            </a:r>
            <a:r>
              <a:rPr lang="en-US" sz="1800" dirty="0">
                <a:latin typeface="Arial Narrow"/>
                <a:cs typeface="Arial Narrow"/>
              </a:rPr>
              <a:t>(Reserves)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4208090"/>
            <a:ext cx="7811754" cy="4154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marL="968375" indent="-968375" eaLnBrk="1" hangingPunct="1">
              <a:spcBef>
                <a:spcPts val="1200"/>
              </a:spcBef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R1.sailor_id=R2.sailor_id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R1.rdate=R2.rdate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R1.boat_id&lt;&gt;R2.boat_id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sz="1800" baseline="-25000" dirty="0">
                <a:latin typeface="Arial Narrow"/>
                <a:cs typeface="Arial Narrow"/>
              </a:rPr>
              <a:t>R1</a:t>
            </a:r>
            <a:r>
              <a:rPr lang="en-US" sz="1800" dirty="0">
                <a:latin typeface="Arial Narrow"/>
                <a:cs typeface="Arial Narrow"/>
              </a:rPr>
              <a:t>(Reserves)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Arial Narrow"/>
                <a:cs typeface="Arial Narrow"/>
              </a:rPr>
              <a:t>p</a:t>
            </a:r>
            <a:r>
              <a:rPr lang="en-US" sz="1800" baseline="-25000" dirty="0">
                <a:latin typeface="Arial Narrow"/>
                <a:cs typeface="Arial Narrow"/>
              </a:rPr>
              <a:t>R2</a:t>
            </a:r>
            <a:r>
              <a:rPr lang="en-US" sz="1800" dirty="0">
                <a:latin typeface="Arial Narrow"/>
                <a:cs typeface="Arial Narrow"/>
              </a:rPr>
              <a:t>(Reserves)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985298"/>
            <a:ext cx="6125395" cy="4154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R1.sailor_id=R2.sailor_id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R1.rdate=R2.rdate</a:t>
            </a:r>
            <a:r>
              <a:rPr lang="en-US" sz="18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R1.boat_id&lt;&gt;R2.boat_id</a:t>
            </a:r>
            <a:r>
              <a:rPr lang="en-US" sz="1800" baseline="-25000" dirty="0">
                <a:solidFill>
                  <a:schemeClr val="accent2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(R1 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 R2))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6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498" y="1188720"/>
            <a:ext cx="5181004" cy="705321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ids of sailors who have made at least two reservations on the same date.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167723" y="1920098"/>
            <a:ext cx="808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cs typeface="Arial Narrow"/>
              </a:rPr>
              <a:t>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123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6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2831"/>
              </p:ext>
            </p:extLst>
          </p:nvPr>
        </p:nvGraphicFramePr>
        <p:xfrm>
          <a:off x="1487986" y="1899035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14043"/>
              </p:ext>
            </p:extLst>
          </p:nvPr>
        </p:nvGraphicFramePr>
        <p:xfrm>
          <a:off x="5103859" y="1899035"/>
          <a:ext cx="228377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1320" y="3140387"/>
            <a:ext cx="3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9084" y="1188720"/>
            <a:ext cx="6785832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R1.sailor_id=R2.sailor_id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R1.rdate=R2.rdate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R1.boat_id&lt;&gt;R2.boat_id</a:t>
            </a:r>
            <a:r>
              <a:rPr lang="en-US" sz="2000" baseline="-25000" dirty="0">
                <a:solidFill>
                  <a:schemeClr val="accent2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(R1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R2))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187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6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91859"/>
              </p:ext>
            </p:extLst>
          </p:nvPr>
        </p:nvGraphicFramePr>
        <p:xfrm>
          <a:off x="931760" y="1848484"/>
          <a:ext cx="5475606" cy="444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5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R1.sailor_id=R2.sailor_idR1.rdate=R2.rdateR1.boat_id&lt;&gt;R2.boat_id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 X R2)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R1.boat_id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R1.rdate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R2.boat_id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R2.rdate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07366" y="4115717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6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=</a:t>
            </a:r>
            <a:endParaRPr lang="en-US" sz="16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31695"/>
              </p:ext>
            </p:extLst>
          </p:nvPr>
        </p:nvGraphicFramePr>
        <p:xfrm>
          <a:off x="7441623" y="3731880"/>
          <a:ext cx="765492" cy="68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084" y="1188720"/>
            <a:ext cx="6785832" cy="44627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</p:spPr>
        <p:txBody>
          <a:bodyPr wrap="none" bIns="91440" rtlCol="0">
            <a:spAutoFit/>
          </a:bodyPr>
          <a:lstStyle/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R1.sailor_id=R2.sailor_id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R1.rdate=R2.rdate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R1.boat_id&lt;&gt;R2.boat_id</a:t>
            </a:r>
            <a:r>
              <a:rPr lang="en-US" sz="2000" baseline="-25000" dirty="0">
                <a:solidFill>
                  <a:schemeClr val="accent2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(R1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R2))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48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pPr marL="6350"/>
            <a:r>
              <a:rPr lang="en-US" dirty="0"/>
              <a:t> Question 6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03508"/>
              </p:ext>
            </p:extLst>
          </p:nvPr>
        </p:nvGraphicFramePr>
        <p:xfrm>
          <a:off x="457200" y="1609511"/>
          <a:ext cx="6358256" cy="4680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560">
                <a:tc gridSpan="6">
                  <a:txBody>
                    <a:bodyPr/>
                    <a:lstStyle/>
                    <a:p>
                      <a:pPr algn="ctr" eaLnBrk="1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R1.sailor_id=R2.sailor_id</a:t>
                      </a:r>
                      <a:r>
                        <a:rPr lang="en-US" sz="1600" b="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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R1.boat_id&lt;&gt;R2.boat_id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(R1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R2)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28716" y="3868262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6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=</a:t>
            </a:r>
            <a:endParaRPr lang="en-US" sz="16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71185"/>
              </p:ext>
            </p:extLst>
          </p:nvPr>
        </p:nvGraphicFramePr>
        <p:xfrm>
          <a:off x="7862973" y="3224757"/>
          <a:ext cx="765492" cy="14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2908" y="1188720"/>
            <a:ext cx="4838184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3319FF"/>
                </a:solidFill>
              </a:rPr>
              <a:t>What do we get if we</a:t>
            </a:r>
            <a:r>
              <a:rPr lang="en-US" sz="1800" b="1" dirty="0"/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omit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Arial Narrow"/>
                <a:cs typeface="Arial Narrow"/>
              </a:rPr>
              <a:t>R1.rdate=R2.rdate</a:t>
            </a:r>
            <a:r>
              <a:rPr lang="en-US" sz="1800" b="1" dirty="0">
                <a:solidFill>
                  <a:srgbClr val="3319FF"/>
                </a:solidFill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140" y="1828800"/>
            <a:ext cx="1785220" cy="923330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All sailors who have made reservations.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0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pPr marL="6350" algn="l"/>
            <a:r>
              <a:rPr lang="en-US" dirty="0"/>
              <a:t> Question 6 </a:t>
            </a:r>
            <a:r>
              <a:rPr lang="en-US" sz="1400" dirty="0"/>
              <a:t>(cont’d)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806"/>
              </p:ext>
            </p:extLst>
          </p:nvPr>
        </p:nvGraphicFramePr>
        <p:xfrm>
          <a:off x="838322" y="1828800"/>
          <a:ext cx="5475606" cy="348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560">
                <a:tc gridSpan="6">
                  <a:txBody>
                    <a:bodyPr/>
                    <a:lstStyle/>
                    <a:p>
                      <a:pPr algn="ctr" eaLnBrk="1" hangingPunct="1">
                        <a:spcBef>
                          <a:spcPts val="1200"/>
                        </a:spcBef>
                        <a:buFontTx/>
                        <a:buNone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R1.sailor_id=R2.sailor_id</a:t>
                      </a:r>
                      <a:r>
                        <a:rPr lang="en-US" sz="1600" b="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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R1.rdate=R2.rdate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(R1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R2)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R1.rdate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R2.rdate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B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3124" y="3566120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1600" baseline="-25000" dirty="0">
                <a:latin typeface="Arial Narrow"/>
                <a:cs typeface="Arial Narrow"/>
                <a:sym typeface="Symbol" pitchFamily="18" charset="2"/>
              </a:rPr>
              <a:t>R1.sailor_id</a:t>
            </a:r>
            <a:r>
              <a:rPr lang="en-US" sz="16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=</a:t>
            </a:r>
            <a:endParaRPr lang="en-US" sz="16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94962"/>
              </p:ext>
            </p:extLst>
          </p:nvPr>
        </p:nvGraphicFramePr>
        <p:xfrm>
          <a:off x="7357381" y="2957340"/>
          <a:ext cx="892493" cy="14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87611" y="1189613"/>
            <a:ext cx="5368778" cy="369332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3319FF"/>
                </a:solidFill>
              </a:rPr>
              <a:t>What do we get if we</a:t>
            </a:r>
            <a:r>
              <a:rPr lang="en-US" sz="1800" b="1" dirty="0"/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omit</a:t>
            </a:r>
            <a:r>
              <a:rPr lang="en-US" sz="1800" b="1" dirty="0">
                <a:solidFill>
                  <a:srgbClr val="B30019"/>
                </a:solidFill>
              </a:rPr>
              <a:t> </a:t>
            </a:r>
            <a:r>
              <a:rPr lang="en-US" sz="1800" b="1" dirty="0">
                <a:solidFill>
                  <a:srgbClr val="B30019"/>
                </a:solidFill>
                <a:latin typeface="Arial Narrow"/>
                <a:cs typeface="Arial Narrow"/>
              </a:rPr>
              <a:t>R1.boat_id</a:t>
            </a:r>
            <a:r>
              <a:rPr lang="en-US" sz="1800" b="1" dirty="0">
                <a:solidFill>
                  <a:srgbClr val="B30019"/>
                </a:solidFill>
                <a:latin typeface="Arial Narrow"/>
                <a:cs typeface="Arial Narrow"/>
                <a:sym typeface="Symbol" pitchFamily="18" charset="2"/>
              </a:rPr>
              <a:t>&lt;&gt;</a:t>
            </a:r>
            <a:r>
              <a:rPr lang="en-US" sz="1800" b="1" dirty="0">
                <a:solidFill>
                  <a:srgbClr val="B30019"/>
                </a:solidFill>
                <a:latin typeface="Arial Narrow"/>
                <a:cs typeface="Arial Narrow"/>
              </a:rPr>
              <a:t>R2.boat_id</a:t>
            </a:r>
            <a:r>
              <a:rPr lang="en-US" sz="1800" b="1" dirty="0">
                <a:solidFill>
                  <a:srgbClr val="3319FF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828800"/>
            <a:ext cx="1785220" cy="923330"/>
          </a:xfrm>
          <a:prstGeom prst="rect">
            <a:avLst/>
          </a:prstGeo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FF"/>
                </a:solidFill>
              </a:rPr>
              <a:t>All sailors who have made reservations.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50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434" y="1188720"/>
            <a:ext cx="6397133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1547813" indent="-1547813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sailors who have reserved boat 103.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5067" y="259400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9513" y="422803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b="1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56800"/>
              </p:ext>
            </p:extLst>
          </p:nvPr>
        </p:nvGraphicFramePr>
        <p:xfrm>
          <a:off x="4328928" y="2129070"/>
          <a:ext cx="1460818" cy="170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3229" y="304864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1800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B30019"/>
                </a:solidFill>
              </a:rPr>
              <a:t>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91740"/>
              </p:ext>
            </p:extLst>
          </p:nvPr>
        </p:nvGraphicFramePr>
        <p:xfrm>
          <a:off x="2052167" y="4808048"/>
          <a:ext cx="2283777" cy="134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87883"/>
              </p:ext>
            </p:extLst>
          </p:nvPr>
        </p:nvGraphicFramePr>
        <p:xfrm>
          <a:off x="4592889" y="4808048"/>
          <a:ext cx="2310130" cy="134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sailor_id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Reserves)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72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6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783323" y="1611486"/>
            <a:ext cx="15773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22, 31, 74</a:t>
            </a:r>
            <a:endParaRPr lang="en-US" sz="1800" b="1" dirty="0">
              <a:solidFill>
                <a:srgbClr val="B3001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81795" y="5308798"/>
            <a:ext cx="781284" cy="566102"/>
            <a:chOff x="5130326" y="4994295"/>
            <a:chExt cx="781284" cy="566102"/>
          </a:xfrm>
        </p:grpSpPr>
        <p:sp>
          <p:nvSpPr>
            <p:cNvPr id="12" name="Right Arrow 11"/>
            <p:cNvSpPr/>
            <p:nvPr/>
          </p:nvSpPr>
          <p:spPr bwMode="auto">
            <a:xfrm>
              <a:off x="5325578" y="5364997"/>
              <a:ext cx="390781" cy="19540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0326" y="4994295"/>
              <a:ext cx="78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endParaRPr lang="en-US" sz="1800" dirty="0">
                <a:latin typeface="Arial Narrow"/>
                <a:cs typeface="Arial Narrow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" y="2129070"/>
            <a:ext cx="2999267" cy="892003"/>
            <a:chOff x="685800" y="2129070"/>
            <a:chExt cx="2999267" cy="892003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2129070"/>
              <a:ext cx="2769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1.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latin typeface="Arial Narrow"/>
                <a:cs typeface="Arial Narrow"/>
                <a:sym typeface="Symbol" pitchFamily="18" charset="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0781" y="2605575"/>
              <a:ext cx="2544286" cy="415498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18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r>
                <a:rPr lang="en-US" sz="1800" dirty="0">
                  <a:latin typeface="Arial Narrow"/>
                  <a:cs typeface="Arial Narrow"/>
                  <a:sym typeface="Symbol" pitchFamily="18" charset="2"/>
                </a:rPr>
                <a:t>Reserves)</a:t>
              </a:r>
              <a:endParaRPr lang="en-US" sz="1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5800" y="3796466"/>
            <a:ext cx="2999267" cy="864508"/>
            <a:chOff x="685800" y="4571978"/>
            <a:chExt cx="2999267" cy="864508"/>
          </a:xfrm>
        </p:grpSpPr>
        <p:sp>
          <p:nvSpPr>
            <p:cNvPr id="4" name="TextBox 3"/>
            <p:cNvSpPr txBox="1"/>
            <p:nvPr/>
          </p:nvSpPr>
          <p:spPr>
            <a:xfrm>
              <a:off x="685800" y="4571978"/>
              <a:ext cx="2749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2.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latin typeface="Arial Narrow"/>
                <a:cs typeface="Arial Narrow"/>
                <a:sym typeface="Symbol" pitchFamily="18" charset="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0781" y="5020988"/>
              <a:ext cx="2544286" cy="415498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sailor_id</a:t>
              </a:r>
              <a:r>
                <a:rPr lang="en-US" sz="18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18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1800" dirty="0">
                  <a:latin typeface="Arial Narrow"/>
                  <a:cs typeface="Arial Narrow"/>
                  <a:sym typeface="Symbol" pitchFamily="18" charset="2"/>
                </a:rPr>
                <a:t>Reserves)</a:t>
              </a:r>
              <a:endParaRPr lang="en-US" sz="1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8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395" y="1188719"/>
            <a:ext cx="6839211" cy="397545"/>
          </a:xfrm>
          <a:solidFill>
            <a:srgbClr val="FFFFCC"/>
          </a:solidFill>
          <a:ln>
            <a:solidFill>
              <a:srgbClr val="000090"/>
            </a:solidFill>
          </a:ln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Find the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names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of sailors who have reserved boat 103.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12279" y="1611486"/>
            <a:ext cx="311944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125" lvl="1" indent="-365125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sz="1800" b="1" dirty="0">
                <a:solidFill>
                  <a:srgbClr val="B300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Dustin, Lubber, Horatio</a:t>
            </a:r>
            <a:endParaRPr lang="en-US" sz="1800" b="1" dirty="0">
              <a:solidFill>
                <a:srgbClr val="B3001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3325" y="2366315"/>
            <a:ext cx="6574459" cy="2255113"/>
            <a:chOff x="683325" y="2366315"/>
            <a:chExt cx="6574459" cy="2255113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2366315"/>
              <a:ext cx="2730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1.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solidFill>
                  <a:srgbClr val="0000FF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3325" y="3700139"/>
              <a:ext cx="2730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65760" indent="-365760"/>
              <a:r>
                <a:rPr lang="en-US" sz="2000" b="1" dirty="0">
                  <a:solidFill>
                    <a:srgbClr val="B30019"/>
                  </a:solidFill>
                </a:rPr>
                <a:t>2.	Is this a s</a:t>
              </a:r>
              <a:r>
                <a:rPr lang="en-US" sz="2000" b="1" dirty="0">
                  <a:solidFill>
                    <a:srgbClr val="B30019"/>
                  </a:solidFill>
                  <a:latin typeface="+mn-lt"/>
                  <a:sym typeface="Symbol" pitchFamily="18" charset="2"/>
                </a:rPr>
                <a:t>olution?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0304" y="2842662"/>
              <a:ext cx="591302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baseline="-25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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(Reserves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2395" y="4175152"/>
              <a:ext cx="6105389" cy="44627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</p:spPr>
          <p:txBody>
            <a:bodyPr wrap="none" bIns="91440" rtlCol="0">
              <a:spAutoFit/>
            </a:bodyPr>
            <a:lstStyle/>
            <a:p>
              <a:pPr marL="11113">
                <a:spcBef>
                  <a:spcPts val="1200"/>
                </a:spcBef>
              </a:pP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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sname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  <a:sym typeface="Symbol" pitchFamily="18" charset="2"/>
                </a:rPr>
                <a:t>Reserves.sailor_id=Sailor.sailor_id</a:t>
              </a:r>
              <a:r>
                <a:rPr lang="en-US" sz="2000" dirty="0">
                  <a:latin typeface="Arial Narrow"/>
                  <a:cs typeface="Arial Narrow"/>
                </a:rPr>
                <a:t>((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  <a:sym typeface="Symbol" pitchFamily="18" charset="2"/>
                </a:rPr>
                <a:t></a:t>
              </a:r>
              <a:r>
                <a:rPr lang="en-US" sz="2000" baseline="-25000" dirty="0">
                  <a:latin typeface="Arial Narrow"/>
                  <a:cs typeface="Arial Narrow"/>
                </a:rPr>
                <a:t>boat_id=103</a:t>
              </a:r>
              <a:r>
                <a:rPr lang="en-US" sz="2000" dirty="0">
                  <a:latin typeface="Arial Narrow"/>
                  <a:cs typeface="Arial Narrow"/>
                </a:rPr>
                <a:t>Reserves)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</a:t>
              </a:r>
              <a:r>
                <a:rPr lang="en-US" sz="2000" dirty="0">
                  <a:solidFill>
                    <a:srgbClr val="0000FF"/>
                  </a:solidFill>
                  <a:latin typeface="Arial Narrow"/>
                  <a:cs typeface="Arial Narrow"/>
                </a:rPr>
                <a:t>X</a:t>
              </a:r>
              <a:r>
                <a:rPr lang="en-US" sz="2000" dirty="0">
                  <a:latin typeface="Arial Narrow"/>
                  <a:cs typeface="Arial Narrow"/>
                  <a:sym typeface="Symbol" pitchFamily="18" charset="2"/>
                </a:rPr>
                <a:t> Sailor))</a:t>
              </a:r>
              <a:endParaRPr lang="en-US" sz="2000" dirty="0">
                <a:latin typeface="Arial Narrow"/>
                <a:cs typeface="Arial Narrow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3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1579996" y="1189036"/>
            <a:ext cx="5984008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sz="2000" dirty="0">
              <a:latin typeface="Arial Narrow"/>
              <a:cs typeface="Arial Narro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83629"/>
              </p:ext>
            </p:extLst>
          </p:nvPr>
        </p:nvGraphicFramePr>
        <p:xfrm>
          <a:off x="4640917" y="1926697"/>
          <a:ext cx="2898458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52668"/>
              </p:ext>
            </p:extLst>
          </p:nvPr>
        </p:nvGraphicFramePr>
        <p:xfrm>
          <a:off x="1525166" y="1926697"/>
          <a:ext cx="2626678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05/09/13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19890" y="3434274"/>
            <a:ext cx="3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9547" y="3434274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8394" y="5197333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7269" y="5212722"/>
            <a:ext cx="242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10 x 10 = 100 tuples!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32307"/>
              </p:ext>
            </p:extLst>
          </p:nvPr>
        </p:nvGraphicFramePr>
        <p:xfrm>
          <a:off x="1630775" y="1924611"/>
          <a:ext cx="5882450" cy="389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Reserves.sailor_id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  <a:p>
                      <a:pPr algn="ctr">
                        <a:lnSpc>
                          <a:spcPct val="30000"/>
                        </a:lnSpc>
                      </a:pPr>
                      <a:r>
                        <a:rPr lang="en-US" sz="1200" dirty="0"/>
                        <a:t>.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1583843" y="1189036"/>
            <a:ext cx="5976314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0487" tIns="44450" rIns="90487" bIns="44450" numCol="1" rtlCol="0" anchor="t" anchorCtr="0" compatLnSpc="1">
            <a:prstTxWarp prst="textNoShape">
              <a:avLst/>
            </a:prstTxWarp>
            <a:no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(Reserves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08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68833"/>
              </p:ext>
            </p:extLst>
          </p:nvPr>
        </p:nvGraphicFramePr>
        <p:xfrm>
          <a:off x="2824527" y="4090011"/>
          <a:ext cx="4812284" cy="134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sname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Reserves.sailor_id=Sailor.sailor_id</a:t>
                      </a:r>
                      <a:r>
                        <a:rPr lang="en-US" sz="1600" b="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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Sailor))</a:t>
                      </a:r>
                      <a:endParaRPr lang="en-US" sz="1600" b="0" dirty="0">
                        <a:solidFill>
                          <a:srgbClr val="000000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20112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selection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5020" y="1155963"/>
            <a:ext cx="45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067293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Apply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3319FF"/>
                </a:solidFill>
                <a:sym typeface="Symbol" pitchFamily="18" charset="2"/>
              </a:rPr>
              <a:t>projection</a:t>
            </a:r>
            <a:r>
              <a:rPr lang="en-US" sz="2000" dirty="0">
                <a:sym typeface="Symbol" pitchFamily="18" charset="2"/>
              </a:rPr>
              <a:t>:</a:t>
            </a:r>
            <a:endParaRPr lang="en-US" sz="2000" dirty="0">
              <a:solidFill>
                <a:srgbClr val="0000FF"/>
              </a:solidFill>
              <a:latin typeface="Arial Narrow"/>
              <a:cs typeface="Arial Narrow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2156"/>
              </p:ext>
            </p:extLst>
          </p:nvPr>
        </p:nvGraphicFramePr>
        <p:xfrm>
          <a:off x="1630775" y="2357868"/>
          <a:ext cx="5882450" cy="134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35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Reserves.sailor_id=Sailor.sailor_id </a:t>
                      </a:r>
                      <a:r>
                        <a:rPr lang="en-US" sz="1600" b="0" baseline="-250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</a:t>
                      </a:r>
                      <a:r>
                        <a:rPr lang="en-US" sz="1600" b="0" baseline="-2500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boat_id=103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(Reserves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 Sailor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Reserves.sailor_id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Sailor.sailor_id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ontent Placeholder 5"/>
          <p:cNvSpPr txBox="1">
            <a:spLocks noGrp="1"/>
          </p:cNvSpPr>
          <p:nvPr>
            <p:ph idx="1"/>
          </p:nvPr>
        </p:nvSpPr>
        <p:spPr>
          <a:xfrm>
            <a:off x="1579996" y="1189036"/>
            <a:ext cx="5984008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sz="2000" baseline="-25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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boat_id=103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(Reserves </a:t>
            </a:r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sz="2000" dirty="0">
              <a:latin typeface="Arial Narrow"/>
              <a:cs typeface="Arial Narro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8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15909"/>
              </p:ext>
            </p:extLst>
          </p:nvPr>
        </p:nvGraphicFramePr>
        <p:xfrm>
          <a:off x="4538213" y="1962439"/>
          <a:ext cx="253650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5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Sailor</a:t>
                      </a: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name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rating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age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Dustin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Brutus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Lubber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Rusty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Zorba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Horatio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Question 2: </a:t>
            </a:r>
            <a:r>
              <a:rPr lang="en-US" dirty="0">
                <a:solidFill>
                  <a:srgbClr val="B30019"/>
                </a:solidFill>
              </a:rPr>
              <a:t>SOLUTION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5936" y="1188719"/>
            <a:ext cx="6132128" cy="4572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90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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sname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  <a:sym typeface="Symbol" pitchFamily="18" charset="2"/>
              </a:rPr>
              <a:t>Reserves.sailor_id=Sailor.sailor_id</a:t>
            </a:r>
            <a:r>
              <a:rPr lang="en-US" sz="2000" dirty="0">
                <a:latin typeface="Arial Narrow"/>
                <a:cs typeface="Arial Narrow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</a:t>
            </a:r>
            <a:r>
              <a:rPr lang="en-US" sz="2000" baseline="-25000" dirty="0">
                <a:latin typeface="Arial Narrow"/>
                <a:cs typeface="Arial Narrow"/>
              </a:rPr>
              <a:t>boat_id=103</a:t>
            </a:r>
            <a:r>
              <a:rPr lang="en-US" sz="2000" dirty="0">
                <a:latin typeface="Arial Narrow"/>
                <a:cs typeface="Arial Narrow"/>
              </a:rPr>
              <a:t>Reserves)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r>
              <a:rPr lang="en-US" sz="2000" dirty="0">
                <a:latin typeface="Arial Narrow"/>
                <a:cs typeface="Arial Narrow"/>
                <a:sym typeface="Symbol" pitchFamily="18" charset="2"/>
              </a:rPr>
              <a:t> Sailor))</a:t>
            </a:r>
            <a:endParaRPr lang="en-US" sz="2000" dirty="0">
              <a:latin typeface="Arial Narrow"/>
              <a:cs typeface="Arial Narrow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27157"/>
              </p:ext>
            </p:extLst>
          </p:nvPr>
        </p:nvGraphicFramePr>
        <p:xfrm>
          <a:off x="1615252" y="1926814"/>
          <a:ext cx="228377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60"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boat_id=103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Reserves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ct val="50000"/>
                        </a:lnSpc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sailor_id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boat_id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 Narrow"/>
                          <a:cs typeface="Arial Narrow"/>
                        </a:rPr>
                        <a:t>rdate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08/10/13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06/11/13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08/09/13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42130" y="2682625"/>
            <a:ext cx="3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X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4720" y="3457773"/>
            <a:ext cx="33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 Narrow"/>
                <a:cs typeface="Arial Narrow"/>
              </a:rPr>
              <a:t>=</a:t>
            </a:r>
            <a:endParaRPr lang="en-US" dirty="0">
              <a:latin typeface="Arial Narrow"/>
              <a:cs typeface="Arial Narro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7928" y="5230821"/>
            <a:ext cx="3975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B30019"/>
                </a:solidFill>
              </a:rPr>
              <a:t>How many tuples in the result?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4700" y="5246210"/>
            <a:ext cx="216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19FF"/>
                </a:solidFill>
              </a:rPr>
              <a:t>3 x 10 = 30 tuples!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61867-2E48-4D27-82DC-BCBE0EC6D19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untitled 3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2060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24504</TotalTime>
  <Pages>70</Pages>
  <Words>4720</Words>
  <Application>Microsoft Office PowerPoint</Application>
  <PresentationFormat>On-screen Show (4:3)</PresentationFormat>
  <Paragraphs>1899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57" baseType="lpstr">
      <vt:lpstr>ＭＳ Ｐゴシック</vt:lpstr>
      <vt:lpstr>Abadi MT Condensed Light</vt:lpstr>
      <vt:lpstr>Arial</vt:lpstr>
      <vt:lpstr>Arial Narrow</vt:lpstr>
      <vt:lpstr>Calibri</vt:lpstr>
      <vt:lpstr>Calibri Light</vt:lpstr>
      <vt:lpstr>Courier New</vt:lpstr>
      <vt:lpstr>Helvetica</vt:lpstr>
      <vt:lpstr>MS Reference Sans Serif</vt:lpstr>
      <vt:lpstr>Signboard Regular</vt:lpstr>
      <vt:lpstr>Symbol</vt:lpstr>
      <vt:lpstr>Tahoma</vt:lpstr>
      <vt:lpstr>Times</vt:lpstr>
      <vt:lpstr>Trebuchet MS</vt:lpstr>
      <vt:lpstr>Wingdings</vt:lpstr>
      <vt:lpstr>Zapf Dingbats</vt:lpstr>
      <vt:lpstr>untitled 3</vt:lpstr>
      <vt:lpstr>4_Custom Design</vt:lpstr>
      <vt:lpstr>3_Custom Design</vt:lpstr>
      <vt:lpstr>2_Custom Design</vt:lpstr>
      <vt:lpstr>1_Custom Design</vt:lpstr>
      <vt:lpstr>Custom Design</vt:lpstr>
      <vt:lpstr>PowerPoint Presentation</vt:lpstr>
      <vt:lpstr>EXAMPLE RELATIONAL SCHEMA</vt:lpstr>
      <vt:lpstr>EXAMPLE RELATIONAL SCHEMA AND DATABASE</vt:lpstr>
      <vt:lpstr> Question 1</vt:lpstr>
      <vt:lpstr> Question 2</vt:lpstr>
      <vt:lpstr> Question 2: SOLUTION 1</vt:lpstr>
      <vt:lpstr> Question 2: SOLUTION 1</vt:lpstr>
      <vt:lpstr> Question 2: SOLUTION 1</vt:lpstr>
      <vt:lpstr> Question 2: SOLUTION 2</vt:lpstr>
      <vt:lpstr> Question 2: SOLUTION 2</vt:lpstr>
      <vt:lpstr> Question 2: SOLUTION 2</vt:lpstr>
      <vt:lpstr> Question 2</vt:lpstr>
      <vt:lpstr> Question 2: SOLUTION 3</vt:lpstr>
      <vt:lpstr> Question 2: SOLUTION 3</vt:lpstr>
      <vt:lpstr> Question 2: SUMMARY</vt:lpstr>
      <vt:lpstr> Question 3</vt:lpstr>
      <vt:lpstr> Question 3: SOLUTION 1</vt:lpstr>
      <vt:lpstr> Question 3: SOLUTION 1</vt:lpstr>
      <vt:lpstr> Question 3: SOLUTION 2</vt:lpstr>
      <vt:lpstr> Question 3: SOLUTION 2</vt:lpstr>
      <vt:lpstr> Question 3: SOLUTION 2</vt:lpstr>
      <vt:lpstr> Question 3: SOLUTION 2</vt:lpstr>
      <vt:lpstr>Question 3: SUMMARY</vt:lpstr>
      <vt:lpstr>Questions 4, 5, 6</vt:lpstr>
      <vt:lpstr> Question 4</vt:lpstr>
      <vt:lpstr> Question 5</vt:lpstr>
      <vt:lpstr> Question 5: SOLUTION 1</vt:lpstr>
      <vt:lpstr> Question 5: SOLUTION 2</vt:lpstr>
      <vt:lpstr> Question 5: SOLUTION 3</vt:lpstr>
      <vt:lpstr> Question 5: SOLUTION 4</vt:lpstr>
      <vt:lpstr> Question 6</vt:lpstr>
      <vt:lpstr> Question 6 (cont’d)</vt:lpstr>
      <vt:lpstr> Question 6 (cont’d)</vt:lpstr>
      <vt:lpstr> Question 6 (cont’d)</vt:lpstr>
      <vt:lpstr> Question 6 (cont’d)</vt:lpstr>
    </vt:vector>
  </TitlesOfParts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4311: Principles of Database Design</dc:title>
  <dc:subject>Data Modeling Concepts</dc:subject>
  <dc:creator>Fred Lochovsky</dc:creator>
  <cp:lastModifiedBy>Wilfred Ng</cp:lastModifiedBy>
  <cp:revision>2902</cp:revision>
  <cp:lastPrinted>2014-09-17T06:26:49Z</cp:lastPrinted>
  <dcterms:created xsi:type="dcterms:W3CDTF">1998-01-08T20:17:31Z</dcterms:created>
  <dcterms:modified xsi:type="dcterms:W3CDTF">2020-02-29T16:04:29Z</dcterms:modified>
</cp:coreProperties>
</file>