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99" r:id="rId2"/>
    <p:sldMasterId id="2147483687" r:id="rId3"/>
    <p:sldMasterId id="2147483675" r:id="rId4"/>
    <p:sldMasterId id="2147483663" r:id="rId5"/>
    <p:sldMasterId id="2147483651" r:id="rId6"/>
  </p:sldMasterIdLst>
  <p:notesMasterIdLst>
    <p:notesMasterId r:id="rId31"/>
  </p:notesMasterIdLst>
  <p:handoutMasterIdLst>
    <p:handoutMasterId r:id="rId32"/>
  </p:handoutMasterIdLst>
  <p:sldIdLst>
    <p:sldId id="753" r:id="rId7"/>
    <p:sldId id="730" r:id="rId8"/>
    <p:sldId id="731" r:id="rId9"/>
    <p:sldId id="732" r:id="rId10"/>
    <p:sldId id="733" r:id="rId11"/>
    <p:sldId id="734" r:id="rId12"/>
    <p:sldId id="735" r:id="rId13"/>
    <p:sldId id="736" r:id="rId14"/>
    <p:sldId id="737" r:id="rId15"/>
    <p:sldId id="738" r:id="rId16"/>
    <p:sldId id="739" r:id="rId17"/>
    <p:sldId id="740" r:id="rId18"/>
    <p:sldId id="741" r:id="rId19"/>
    <p:sldId id="742" r:id="rId20"/>
    <p:sldId id="743" r:id="rId21"/>
    <p:sldId id="744" r:id="rId22"/>
    <p:sldId id="745" r:id="rId23"/>
    <p:sldId id="746" r:id="rId24"/>
    <p:sldId id="747" r:id="rId25"/>
    <p:sldId id="748" r:id="rId26"/>
    <p:sldId id="749" r:id="rId27"/>
    <p:sldId id="750" r:id="rId28"/>
    <p:sldId id="751" r:id="rId29"/>
    <p:sldId id="752" r:id="rId30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BD87"/>
    <a:srgbClr val="3319FF"/>
    <a:srgbClr val="B30019"/>
    <a:srgbClr val="FFFFCC"/>
    <a:srgbClr val="FF00FF"/>
    <a:srgbClr val="FFFF99"/>
    <a:srgbClr val="D9D9D9"/>
    <a:srgbClr val="F9B5E8"/>
    <a:srgbClr val="51DC00"/>
    <a:srgbClr val="F95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9687" autoAdjust="0"/>
  </p:normalViewPr>
  <p:slideViewPr>
    <p:cSldViewPr snapToGrid="0">
      <p:cViewPr varScale="1">
        <p:scale>
          <a:sx n="76" d="100"/>
          <a:sy n="76" d="100"/>
        </p:scale>
        <p:origin x="1410" y="13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4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400" y="4704912"/>
            <a:ext cx="4983702" cy="445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93" tIns="44748" rIns="91093" bIns="44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44190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5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5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3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8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1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97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46957"/>
            <a:ext cx="7772400" cy="900350"/>
          </a:xfrm>
          <a:solidFill>
            <a:srgbClr val="0FBD87"/>
          </a:solidFill>
        </p:spPr>
        <p:txBody>
          <a:bodyPr/>
          <a:lstStyle>
            <a:lvl1pPr>
              <a:defRPr sz="2800" b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Wingdings" pitchFamily="2" charset="2"/>
              <a:buChar char=""/>
              <a:defRPr/>
            </a:lvl1pPr>
            <a:lvl3pPr marL="914400" indent="-274320">
              <a:buFont typeface="Wingdings" pitchFamily="2" charset="2"/>
              <a:buChar char="Ø"/>
              <a:defRPr/>
            </a:lvl3pPr>
            <a:lvl4pPr marL="1143000" indent="-228600">
              <a:buFont typeface="Courier New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fld id="{D1361867-2E48-4D27-82DC-BCBE0EC6D1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583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56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25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88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94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47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03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37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92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06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1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1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5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4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48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27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08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07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66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2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80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49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88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61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15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335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47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236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253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40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6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6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034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340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00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163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120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6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271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9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1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98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3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69338" y="6424613"/>
            <a:ext cx="3889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defRPr/>
            </a:pPr>
            <a:fld id="{31EC19EB-F529-164D-953C-725466CE6447}" type="slidenum">
              <a:rPr lang="en-US" sz="1400">
                <a:latin typeface="Times" charset="0"/>
                <a:cs typeface="+mn-cs"/>
              </a:rPr>
              <a:pPr algn="r">
                <a:defRPr/>
              </a:pPr>
              <a:t>‹#›</a:t>
            </a:fld>
            <a:endParaRPr lang="en-US" sz="1400" dirty="0">
              <a:latin typeface="Times" charset="0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6868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887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652444" y="6424613"/>
            <a:ext cx="1746246" cy="305212"/>
            <a:chOff x="2710915" y="6424613"/>
            <a:chExt cx="1746246" cy="305212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746246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r">
                <a:defRPr/>
              </a:pPr>
              <a:fld id="{30A6D55E-A347-414D-B894-380D2E60C878}" type="datetime3">
                <a:rPr lang="en-HK" sz="1400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pPr algn="r">
                  <a:defRPr/>
                </a:pPr>
                <a:t>3 March 2020</a:t>
              </a:fld>
              <a:endPara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/>
                <a:cs typeface="Time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2928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0" bIns="4445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t>©</a:t>
              </a: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3770341" y="6267258"/>
            <a:ext cx="5244900" cy="457200"/>
            <a:chOff x="3770341" y="6267258"/>
            <a:chExt cx="5244900" cy="457200"/>
          </a:xfrm>
        </p:grpSpPr>
        <p:sp>
          <p:nvSpPr>
            <p:cNvPr id="13" name="Rectangle 15"/>
            <p:cNvSpPr>
              <a:spLocks noChangeArrowheads="1"/>
            </p:cNvSpPr>
            <p:nvPr userDrawn="1"/>
          </p:nvSpPr>
          <p:spPr bwMode="auto">
            <a:xfrm>
              <a:off x="8556310" y="6267258"/>
              <a:ext cx="45893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 userDrawn="1"/>
          </p:nvSpPr>
          <p:spPr bwMode="auto">
            <a:xfrm>
              <a:off x="3770341" y="626725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800" b="1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9pPr>
    </p:titleStyle>
    <p:bodyStyle>
      <a:lvl1pPr marL="365760" indent="-365760" algn="l" rtl="0" eaLnBrk="0" fontAlgn="base" hangingPunct="0">
        <a:spcBef>
          <a:spcPts val="4800"/>
        </a:spcBef>
        <a:spcAft>
          <a:spcPct val="0"/>
        </a:spcAft>
        <a:buClr>
          <a:schemeClr val="tx1"/>
        </a:buClr>
        <a:buSzPct val="65000"/>
        <a:buFont typeface="Zapf Dingbats" charset="0"/>
        <a:buChar char="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40080" indent="-274320" algn="l" rtl="0" eaLnBrk="0" fontAlgn="base" hangingPunct="0">
        <a:spcBef>
          <a:spcPts val="12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2pPr>
      <a:lvl3pPr marL="914400" indent="-274320" algn="l" rtl="0" eaLnBrk="0" fontAlgn="base" hangingPunct="0">
        <a:spcBef>
          <a:spcPts val="600"/>
        </a:spcBef>
        <a:spcAft>
          <a:spcPct val="0"/>
        </a:spcAft>
        <a:buClr>
          <a:srgbClr val="FF00FF"/>
        </a:buClr>
        <a:buSzPct val="100000"/>
        <a:buFont typeface="Wingdings" charset="2"/>
        <a:buChar char="Ø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143000" indent="-228600" algn="l" rtl="0" eaLnBrk="0" fontAlgn="base" hangingPunct="0">
        <a:spcBef>
          <a:spcPts val="300"/>
        </a:spcBef>
        <a:spcAft>
          <a:spcPct val="0"/>
        </a:spcAft>
        <a:buSzPct val="100000"/>
        <a:buFont typeface="Courier New"/>
        <a:buChar char="o"/>
        <a:defRPr sz="1400">
          <a:solidFill>
            <a:schemeClr val="tx1"/>
          </a:solidFill>
          <a:latin typeface="Arial"/>
          <a:ea typeface="+mn-ea"/>
          <a:cs typeface="Arial"/>
        </a:defRPr>
      </a:lvl4pPr>
      <a:lvl5pPr marL="1371600" indent="-228600" algn="l" rtl="0" eaLnBrk="0" fontAlgn="base" hangingPunct="0">
        <a:spcBef>
          <a:spcPts val="0"/>
        </a:spcBef>
        <a:spcAft>
          <a:spcPct val="0"/>
        </a:spcAft>
        <a:buChar char="»"/>
        <a:defRPr sz="14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8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8400"/>
            <a:ext cx="8229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9074D60-8A41-4352-AEBA-A85141435EF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6. Structured Query Language</a:t>
            </a:r>
          </a:p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Exercises 6</a:t>
            </a:r>
          </a:p>
        </p:txBody>
      </p:sp>
    </p:spTree>
    <p:extLst>
      <p:ext uri="{BB962C8B-B14F-4D97-AF65-F5344CB8AC3E}">
        <p14:creationId xmlns:p14="http://schemas.microsoft.com/office/powerpoint/2010/main" val="234517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QUESTION 3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5293" y="2402755"/>
            <a:ext cx="4573414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bname,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(*)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reservation_count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boat, reserves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reserves.boat_id=boat.boat_id</a:t>
            </a:r>
            <a:endParaRPr lang="en-US" dirty="0">
              <a:latin typeface="Arial Narrow"/>
              <a:cs typeface="Arial Narrow"/>
            </a:endParaRPr>
          </a:p>
          <a:p>
            <a:pPr marL="682625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altLang="zh-TW" dirty="0">
              <a:latin typeface="Arial Narrow"/>
              <a:cs typeface="Arial Narrow"/>
              <a:sym typeface="Symbol" pitchFamily="18" charset="2"/>
            </a:endParaRPr>
          </a:p>
          <a:p>
            <a:pPr marL="1588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group by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 boat.boat_id, bname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030819" y="1188720"/>
            <a:ext cx="5082363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For each red boat, find its name and the number of reservations for this boat</a:t>
            </a:r>
            <a:r>
              <a:rPr lang="en-US" b="1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22886" y="1901217"/>
            <a:ext cx="319318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(Interlake, 3), (Marine, 2)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0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r>
              <a:rPr lang="en-US" sz="1400" dirty="0"/>
              <a:t> (cont’d)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63289" y="2615184"/>
          <a:ext cx="2123440" cy="151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Boat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57365" y="1188720"/>
          <a:ext cx="228377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Reserves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99001" y="2895556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  <a:sym typeface="Symbol" pitchFamily="18" charset="2"/>
              </a:rPr>
              <a:t>JOIN</a:t>
            </a:r>
            <a:r>
              <a:rPr lang="en-US" sz="1600" baseline="-25000" dirty="0">
                <a:latin typeface="Arial Narrow" charset="0"/>
                <a:ea typeface="Arial Narrow" charset="0"/>
                <a:cs typeface="Arial Narrow" charset="0"/>
                <a:sym typeface="Symbol" pitchFamily="18" charset="2"/>
              </a:rPr>
              <a:t>boat_id</a:t>
            </a:r>
            <a:endParaRPr lang="en-US" sz="16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381" y="5367163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=</a:t>
            </a:r>
            <a:endParaRPr lang="en-US" sz="16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5807" y="4405508"/>
          <a:ext cx="3632200" cy="175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560">
                <a:tc gridSpan="5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518380" y="4920536"/>
            <a:ext cx="1466533" cy="1228596"/>
            <a:chOff x="4773572" y="4920536"/>
            <a:chExt cx="1466533" cy="1228596"/>
          </a:xfrm>
        </p:grpSpPr>
        <p:sp>
          <p:nvSpPr>
            <p:cNvPr id="9" name="Right Brace 8"/>
            <p:cNvSpPr/>
            <p:nvPr/>
          </p:nvSpPr>
          <p:spPr bwMode="auto">
            <a:xfrm>
              <a:off x="4773572" y="4990805"/>
              <a:ext cx="85060" cy="210312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Brace 9"/>
            <p:cNvSpPr/>
            <p:nvPr/>
          </p:nvSpPr>
          <p:spPr bwMode="auto">
            <a:xfrm>
              <a:off x="4773572" y="5464813"/>
              <a:ext cx="85060" cy="210312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Brace 10"/>
            <p:cNvSpPr/>
            <p:nvPr/>
          </p:nvSpPr>
          <p:spPr bwMode="auto">
            <a:xfrm>
              <a:off x="4773572" y="5938820"/>
              <a:ext cx="85060" cy="210312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59736" y="4920536"/>
              <a:ext cx="880369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79F"/>
                  </a:solidFill>
                </a:rPr>
                <a:t>a group</a:t>
              </a:r>
            </a:p>
          </p:txBody>
        </p:sp>
        <p:cxnSp>
          <p:nvCxnSpPr>
            <p:cNvPr id="17" name="Straight Arrow Connector 16"/>
            <p:cNvCxnSpPr>
              <a:stCxn id="9" idx="1"/>
              <a:endCxn id="14" idx="1"/>
            </p:cNvCxnSpPr>
            <p:nvPr/>
          </p:nvCxnSpPr>
          <p:spPr bwMode="auto">
            <a:xfrm flipV="1">
              <a:off x="4858632" y="5089813"/>
              <a:ext cx="501104" cy="61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>
              <a:stCxn id="10" idx="1"/>
              <a:endCxn id="14" idx="1"/>
            </p:cNvCxnSpPr>
            <p:nvPr/>
          </p:nvCxnSpPr>
          <p:spPr bwMode="auto">
            <a:xfrm flipV="1">
              <a:off x="4858632" y="5089813"/>
              <a:ext cx="501104" cy="48015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>
              <a:stCxn id="14" idx="1"/>
              <a:endCxn id="11" idx="1"/>
            </p:cNvCxnSpPr>
            <p:nvPr/>
          </p:nvCxnSpPr>
          <p:spPr bwMode="auto">
            <a:xfrm flipH="1">
              <a:off x="4858632" y="5089813"/>
              <a:ext cx="501104" cy="954163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28"/>
          <p:cNvGrpSpPr/>
          <p:nvPr/>
        </p:nvGrpSpPr>
        <p:grpSpPr>
          <a:xfrm>
            <a:off x="4518380" y="5227809"/>
            <a:ext cx="1466532" cy="880288"/>
            <a:chOff x="4773572" y="5227809"/>
            <a:chExt cx="1466532" cy="880288"/>
          </a:xfrm>
        </p:grpSpPr>
        <p:sp>
          <p:nvSpPr>
            <p:cNvPr id="12" name="Right Brace 11"/>
            <p:cNvSpPr/>
            <p:nvPr/>
          </p:nvSpPr>
          <p:spPr bwMode="auto">
            <a:xfrm>
              <a:off x="4773572" y="5701817"/>
              <a:ext cx="85060" cy="210312"/>
            </a:xfrm>
            <a:prstGeom prst="rightBrace">
              <a:avLst/>
            </a:prstGeom>
            <a:noFill/>
            <a:ln w="1270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ight Brace 12"/>
            <p:cNvSpPr/>
            <p:nvPr/>
          </p:nvSpPr>
          <p:spPr bwMode="auto">
            <a:xfrm>
              <a:off x="4773572" y="5227809"/>
              <a:ext cx="85060" cy="210312"/>
            </a:xfrm>
            <a:prstGeom prst="rightBrace">
              <a:avLst/>
            </a:prstGeom>
            <a:noFill/>
            <a:ln w="1270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9735" y="5769543"/>
              <a:ext cx="880369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79F"/>
                  </a:solidFill>
                </a:rPr>
                <a:t>a group</a:t>
              </a:r>
            </a:p>
          </p:txBody>
        </p:sp>
        <p:cxnSp>
          <p:nvCxnSpPr>
            <p:cNvPr id="23" name="Straight Arrow Connector 22"/>
            <p:cNvCxnSpPr>
              <a:stCxn id="15" idx="1"/>
              <a:endCxn id="13" idx="1"/>
            </p:cNvCxnSpPr>
            <p:nvPr/>
          </p:nvCxnSpPr>
          <p:spPr bwMode="auto">
            <a:xfrm flipH="1" flipV="1">
              <a:off x="4858632" y="5332965"/>
              <a:ext cx="501103" cy="605855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>
              <a:stCxn id="15" idx="1"/>
              <a:endCxn id="12" idx="1"/>
            </p:cNvCxnSpPr>
            <p:nvPr/>
          </p:nvCxnSpPr>
          <p:spPr bwMode="auto">
            <a:xfrm flipH="1" flipV="1">
              <a:off x="4858632" y="5806973"/>
              <a:ext cx="501103" cy="131847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7" name="Right Arrow 26"/>
          <p:cNvSpPr/>
          <p:nvPr/>
        </p:nvSpPr>
        <p:spPr bwMode="auto">
          <a:xfrm>
            <a:off x="5619152" y="5400016"/>
            <a:ext cx="365760" cy="2286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6330235" y="5123475"/>
          <a:ext cx="2192973" cy="74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reservation_count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685800" y="1188720"/>
            <a:ext cx="3555459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600" dirty="0">
                <a:latin typeface="Arial Narrow"/>
                <a:cs typeface="Arial Narrow"/>
              </a:rPr>
              <a:t>bname, </a:t>
            </a:r>
            <a:r>
              <a:rPr lang="en-US" sz="1600" b="1" dirty="0">
                <a:solidFill>
                  <a:srgbClr val="3319FF"/>
                </a:solidFill>
                <a:latin typeface="Arial Narrow"/>
                <a:cs typeface="Arial Narrow"/>
              </a:rPr>
              <a:t>count</a:t>
            </a:r>
            <a:r>
              <a:rPr lang="en-US" sz="1600" dirty="0">
                <a:latin typeface="Arial Narrow"/>
                <a:cs typeface="Arial Narrow"/>
              </a:rPr>
              <a:t>(*) </a:t>
            </a:r>
            <a:r>
              <a:rPr lang="en-US" sz="1600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  <a:r>
              <a:rPr lang="en-US" sz="16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sz="1600" dirty="0">
                <a:latin typeface="Arial Narrow"/>
                <a:cs typeface="Arial Narrow"/>
              </a:rPr>
              <a:t>reservation_count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sz="1600" dirty="0">
                <a:latin typeface="Arial Narrow"/>
                <a:cs typeface="Arial Narrow"/>
              </a:rPr>
              <a:t>boat, reserves</a:t>
            </a:r>
            <a:endParaRPr lang="en-US" sz="16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altLang="zh-TW" sz="16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600" dirty="0">
                <a:latin typeface="Arial Narrow"/>
                <a:cs typeface="Arial Narrow"/>
                <a:sym typeface="Symbol" pitchFamily="18" charset="2"/>
              </a:rPr>
              <a:t>reserves.boat_id=boat.boat_id</a:t>
            </a:r>
            <a:endParaRPr lang="en-US" sz="1600" dirty="0">
              <a:latin typeface="Arial Narrow"/>
              <a:cs typeface="Arial Narrow"/>
            </a:endParaRPr>
          </a:p>
          <a:p>
            <a:pPr marL="515938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sz="16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6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altLang="zh-TW" sz="16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600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altLang="zh-TW" sz="1600" dirty="0"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altLang="zh-TW" sz="1600" dirty="0">
              <a:latin typeface="Arial Narrow"/>
              <a:cs typeface="Arial Narrow"/>
              <a:sym typeface="Symbol" pitchFamily="18" charset="2"/>
            </a:endParaRPr>
          </a:p>
          <a:p>
            <a:pPr marL="1588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group by</a:t>
            </a:r>
            <a:r>
              <a:rPr lang="en-US" altLang="zh-TW" sz="1600" dirty="0">
                <a:latin typeface="Arial Narrow"/>
                <a:cs typeface="Arial Narrow"/>
                <a:sym typeface="Symbol" pitchFamily="18" charset="2"/>
              </a:rPr>
              <a:t> boat.boat_id, bname</a:t>
            </a:r>
            <a:r>
              <a:rPr lang="en-US" sz="16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15617" y="1502467"/>
            <a:ext cx="2872409" cy="705678"/>
          </a:xfrm>
          <a:prstGeom prst="roundRect">
            <a:avLst>
              <a:gd name="adj" fmla="val 13301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715617" y="2226366"/>
            <a:ext cx="2474843" cy="258418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15617" y="1225827"/>
            <a:ext cx="3458818" cy="258418"/>
          </a:xfrm>
          <a:prstGeom prst="roundRect">
            <a:avLst/>
          </a:prstGeom>
          <a:noFill/>
          <a:ln w="190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66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7" grpId="0" animBg="1"/>
      <p:bldP spid="3" grpId="0" animBg="1"/>
      <p:bldP spid="26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</a:t>
            </a:r>
            <a:r>
              <a:rPr lang="en-US" sz="1400" dirty="0"/>
              <a:t>(cont’d)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293" y="2501261"/>
            <a:ext cx="4573414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bname,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(*)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reservation_count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boat, reserves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reserves.boat_id=boat.boat_id</a:t>
            </a:r>
            <a:endParaRPr lang="en-US" dirty="0">
              <a:latin typeface="Arial Narrow"/>
              <a:cs typeface="Arial Narrow"/>
            </a:endParaRPr>
          </a:p>
          <a:p>
            <a:pPr marL="63500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altLang="zh-TW" dirty="0">
              <a:latin typeface="Arial Narrow"/>
              <a:cs typeface="Arial Narrow"/>
              <a:sym typeface="Symbol" pitchFamily="18" charset="2"/>
            </a:endParaRPr>
          </a:p>
          <a:p>
            <a:pPr marL="1588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group by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 bname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4570" y="2501261"/>
            <a:ext cx="141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B30019"/>
                </a:solidFill>
                <a:latin typeface="+mn-lt"/>
                <a:cs typeface="Times New Roman"/>
              </a:rPr>
              <a:t>Is this a correct solution?</a:t>
            </a:r>
          </a:p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  <a:cs typeface="Times New Roman"/>
              </a:rPr>
              <a:t>NO!</a:t>
            </a:r>
            <a:r>
              <a:rPr lang="en-US" sz="1800" b="1" dirty="0">
                <a:solidFill>
                  <a:srgbClr val="FF0000"/>
                </a:solidFill>
                <a:latin typeface="+mn-lt"/>
                <a:cs typeface="Times New Roman"/>
              </a:rPr>
              <a:t> Why?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030819" y="1188720"/>
            <a:ext cx="5082363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For each red boat, find its name and the number of reservations for this boat</a:t>
            </a:r>
            <a:r>
              <a:rPr lang="en-US" b="1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122886" y="1901217"/>
            <a:ext cx="319318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(Interlake, 3), (Marine, 2)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008000" y="4486854"/>
          <a:ext cx="3206751" cy="127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6336000" y="4812071"/>
          <a:ext cx="1913573" cy="65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reservation_count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0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0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240086" y="4673896"/>
            <a:ext cx="1466533" cy="1089729"/>
            <a:chOff x="4518380" y="4644078"/>
            <a:chExt cx="1466533" cy="1231654"/>
          </a:xfrm>
        </p:grpSpPr>
        <p:sp>
          <p:nvSpPr>
            <p:cNvPr id="22" name="Right Brace 21"/>
            <p:cNvSpPr/>
            <p:nvPr/>
          </p:nvSpPr>
          <p:spPr bwMode="auto">
            <a:xfrm>
              <a:off x="4518380" y="4714347"/>
              <a:ext cx="85060" cy="210312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ight Brace 22"/>
            <p:cNvSpPr/>
            <p:nvPr/>
          </p:nvSpPr>
          <p:spPr bwMode="auto">
            <a:xfrm>
              <a:off x="4518380" y="5188355"/>
              <a:ext cx="85060" cy="210312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Brace 23"/>
            <p:cNvSpPr/>
            <p:nvPr/>
          </p:nvSpPr>
          <p:spPr bwMode="auto">
            <a:xfrm>
              <a:off x="4518380" y="5662362"/>
              <a:ext cx="85060" cy="210312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04544" y="4644078"/>
              <a:ext cx="880369" cy="38264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79F"/>
                  </a:solidFill>
                </a:rPr>
                <a:t>a group</a:t>
              </a:r>
            </a:p>
          </p:txBody>
        </p:sp>
        <p:cxnSp>
          <p:nvCxnSpPr>
            <p:cNvPr id="26" name="Straight Arrow Connector 25"/>
            <p:cNvCxnSpPr>
              <a:stCxn id="26" idx="1"/>
            </p:cNvCxnSpPr>
            <p:nvPr/>
          </p:nvCxnSpPr>
          <p:spPr bwMode="auto">
            <a:xfrm flipV="1">
              <a:off x="4603440" y="4813355"/>
              <a:ext cx="501104" cy="61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>
              <a:stCxn id="27" idx="1"/>
            </p:cNvCxnSpPr>
            <p:nvPr/>
          </p:nvCxnSpPr>
          <p:spPr bwMode="auto">
            <a:xfrm flipV="1">
              <a:off x="4603440" y="4813355"/>
              <a:ext cx="501104" cy="48015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>
              <a:endCxn id="28" idx="1"/>
            </p:cNvCxnSpPr>
            <p:nvPr/>
          </p:nvCxnSpPr>
          <p:spPr bwMode="auto">
            <a:xfrm flipH="1">
              <a:off x="4603440" y="4813355"/>
              <a:ext cx="501104" cy="954163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Right Brace 37"/>
            <p:cNvSpPr/>
            <p:nvPr/>
          </p:nvSpPr>
          <p:spPr bwMode="auto">
            <a:xfrm>
              <a:off x="4518380" y="5425359"/>
              <a:ext cx="85060" cy="210312"/>
            </a:xfrm>
            <a:prstGeom prst="rightBrace">
              <a:avLst/>
            </a:prstGeom>
            <a:noFill/>
            <a:ln w="1270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ight Brace 38"/>
            <p:cNvSpPr/>
            <p:nvPr/>
          </p:nvSpPr>
          <p:spPr bwMode="auto">
            <a:xfrm>
              <a:off x="4518380" y="4951351"/>
              <a:ext cx="85060" cy="210312"/>
            </a:xfrm>
            <a:prstGeom prst="rightBrace">
              <a:avLst/>
            </a:prstGeom>
            <a:noFill/>
            <a:ln w="1270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4543" y="5493085"/>
              <a:ext cx="880369" cy="38264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79F"/>
                  </a:solidFill>
                </a:rPr>
                <a:t>a group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flipH="1" flipV="1">
              <a:off x="4603440" y="5056507"/>
              <a:ext cx="501103" cy="605855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 flipV="1">
              <a:off x="4603440" y="5530515"/>
              <a:ext cx="501103" cy="131847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9" name="Right Arrow 28"/>
          <p:cNvSpPr/>
          <p:nvPr/>
        </p:nvSpPr>
        <p:spPr bwMode="auto">
          <a:xfrm>
            <a:off x="5796000" y="5127942"/>
            <a:ext cx="365760" cy="2304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23900" y="2548003"/>
            <a:ext cx="4968886" cy="2264068"/>
            <a:chOff x="2373595" y="2259771"/>
            <a:chExt cx="4968886" cy="2264068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2373595" y="2259771"/>
              <a:ext cx="4321905" cy="294585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37" name="Curved Connector 36"/>
            <p:cNvCxnSpPr>
              <a:stCxn id="34" idx="3"/>
              <a:endCxn id="36" idx="0"/>
            </p:cNvCxnSpPr>
            <p:nvPr/>
          </p:nvCxnSpPr>
          <p:spPr bwMode="auto">
            <a:xfrm>
              <a:off x="6695500" y="2407064"/>
              <a:ext cx="646981" cy="2116775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42"/>
          <p:cNvGrpSpPr/>
          <p:nvPr/>
        </p:nvGrpSpPr>
        <p:grpSpPr>
          <a:xfrm>
            <a:off x="2323899" y="3806682"/>
            <a:ext cx="2942537" cy="867215"/>
            <a:chOff x="2373595" y="3194268"/>
            <a:chExt cx="2838407" cy="1134699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2373595" y="3194268"/>
              <a:ext cx="1700958" cy="376896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45" name="Curved Connector 44"/>
            <p:cNvCxnSpPr>
              <a:stCxn id="44" idx="3"/>
              <a:endCxn id="25" idx="0"/>
            </p:cNvCxnSpPr>
            <p:nvPr/>
          </p:nvCxnSpPr>
          <p:spPr bwMode="auto">
            <a:xfrm>
              <a:off x="4074553" y="3382716"/>
              <a:ext cx="1137449" cy="946251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1630019" y="2882344"/>
            <a:ext cx="4293703" cy="1604509"/>
            <a:chOff x="1679714" y="2594112"/>
            <a:chExt cx="4293703" cy="1604509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2373595" y="2594112"/>
              <a:ext cx="3599822" cy="875325"/>
            </a:xfrm>
            <a:prstGeom prst="roundRect">
              <a:avLst>
                <a:gd name="adj" fmla="val 8527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48" name="Curved Connector 47"/>
            <p:cNvCxnSpPr>
              <a:stCxn id="8" idx="1"/>
            </p:cNvCxnSpPr>
            <p:nvPr/>
          </p:nvCxnSpPr>
          <p:spPr bwMode="auto">
            <a:xfrm rot="10800000" flipV="1">
              <a:off x="1679714" y="3027354"/>
              <a:ext cx="655274" cy="1171267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</a:t>
            </a:r>
            <a:r>
              <a:rPr lang="en-US" sz="1400" dirty="0"/>
              <a:t>(cont’d)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257801" y="1188720"/>
            <a:ext cx="4628398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For each boat, find its name and the number of reservations for this boat</a:t>
            </a:r>
            <a:r>
              <a:rPr lang="en-US" b="1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6336000" y="4465329"/>
          <a:ext cx="1913573" cy="85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reservation_count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0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0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0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343778" y="2219924"/>
            <a:ext cx="4456445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bname,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(*)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reservation_count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boat, reserves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reserves.boat_id=boat.boat_id</a:t>
            </a:r>
            <a:endParaRPr lang="en-US" dirty="0">
              <a:latin typeface="Arial Narrow"/>
              <a:cs typeface="Arial Narrow"/>
            </a:endParaRPr>
          </a:p>
          <a:p>
            <a:pPr marL="1588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group by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 bname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008000" y="3864091"/>
          <a:ext cx="3259139" cy="231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01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blue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blue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6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6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6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4308493" y="4120263"/>
            <a:ext cx="1306600" cy="2044272"/>
            <a:chOff x="4388005" y="4368744"/>
            <a:chExt cx="1306600" cy="2044272"/>
          </a:xfrm>
        </p:grpSpPr>
        <p:sp>
          <p:nvSpPr>
            <p:cNvPr id="22" name="Right Brace 21"/>
            <p:cNvSpPr/>
            <p:nvPr/>
          </p:nvSpPr>
          <p:spPr bwMode="auto">
            <a:xfrm>
              <a:off x="4388005" y="4368744"/>
              <a:ext cx="85060" cy="994494"/>
            </a:xfrm>
            <a:prstGeom prst="rightBrac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Brace 23"/>
            <p:cNvSpPr/>
            <p:nvPr/>
          </p:nvSpPr>
          <p:spPr bwMode="auto">
            <a:xfrm>
              <a:off x="4388005" y="6014955"/>
              <a:ext cx="85060" cy="39806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4236" y="4696714"/>
              <a:ext cx="880369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79F"/>
                  </a:solidFill>
                </a:rPr>
                <a:t>a group</a:t>
              </a:r>
            </a:p>
          </p:txBody>
        </p:sp>
        <p:sp>
          <p:nvSpPr>
            <p:cNvPr id="38" name="Right Brace 37"/>
            <p:cNvSpPr/>
            <p:nvPr/>
          </p:nvSpPr>
          <p:spPr bwMode="auto">
            <a:xfrm>
              <a:off x="4388005" y="5394510"/>
              <a:ext cx="85060" cy="589174"/>
            </a:xfrm>
            <a:prstGeom prst="rightBrac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14236" y="5519820"/>
              <a:ext cx="880369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79F"/>
                  </a:solidFill>
                </a:rPr>
                <a:t>a group</a:t>
              </a:r>
            </a:p>
          </p:txBody>
        </p:sp>
        <p:cxnSp>
          <p:nvCxnSpPr>
            <p:cNvPr id="42" name="Straight Arrow Connector 41"/>
            <p:cNvCxnSpPr>
              <a:stCxn id="40" idx="1"/>
              <a:endCxn id="38" idx="1"/>
            </p:cNvCxnSpPr>
            <p:nvPr/>
          </p:nvCxnSpPr>
          <p:spPr bwMode="auto">
            <a:xfrm flipH="1">
              <a:off x="4473065" y="5689097"/>
              <a:ext cx="34117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>
              <a:stCxn id="22" idx="1"/>
              <a:endCxn id="25" idx="1"/>
            </p:cNvCxnSpPr>
            <p:nvPr/>
          </p:nvCxnSpPr>
          <p:spPr bwMode="auto">
            <a:xfrm>
              <a:off x="4473065" y="4865991"/>
              <a:ext cx="34117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814235" y="6044708"/>
              <a:ext cx="880369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79F"/>
                  </a:solidFill>
                </a:rPr>
                <a:t>a group</a:t>
              </a:r>
            </a:p>
          </p:txBody>
        </p:sp>
        <p:cxnSp>
          <p:nvCxnSpPr>
            <p:cNvPr id="19" name="Straight Arrow Connector 18"/>
            <p:cNvCxnSpPr>
              <a:stCxn id="37" idx="1"/>
              <a:endCxn id="24" idx="1"/>
            </p:cNvCxnSpPr>
            <p:nvPr/>
          </p:nvCxnSpPr>
          <p:spPr bwMode="auto">
            <a:xfrm flipH="1">
              <a:off x="4473065" y="6213985"/>
              <a:ext cx="341170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5814719" y="5423192"/>
            <a:ext cx="3100681" cy="9207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279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1440" indent="0" algn="ctr">
              <a:buClr>
                <a:srgbClr val="FF00FF"/>
              </a:buClr>
              <a:buSzPct val="120000"/>
              <a:buNone/>
            </a:pPr>
            <a:r>
              <a:rPr lang="en-US" sz="1800" b="1" dirty="0">
                <a:solidFill>
                  <a:srgbClr val="B30019"/>
                </a:solidFill>
              </a:rPr>
              <a:t>Since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bname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>
                <a:solidFill>
                  <a:srgbClr val="B30019"/>
                </a:solidFill>
              </a:rPr>
              <a:t>is not unique, grouping on it can get an incorrect result!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6165" y="1188720"/>
            <a:ext cx="1633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B30019"/>
                </a:solidFill>
                <a:latin typeface="+mn-lt"/>
                <a:cs typeface="Times New Roman"/>
              </a:rPr>
              <a:t>Suppose we change the query to this.</a:t>
            </a:r>
          </a:p>
          <a:p>
            <a:pPr algn="ctr"/>
            <a:r>
              <a:rPr lang="en-US" sz="1800" b="1" dirty="0">
                <a:solidFill>
                  <a:srgbClr val="3319FF"/>
                </a:solidFill>
                <a:latin typeface="+mn-lt"/>
                <a:cs typeface="Times New Roman"/>
              </a:rPr>
              <a:t>What is the result?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749287" y="2605988"/>
            <a:ext cx="4224130" cy="1269977"/>
            <a:chOff x="1749287" y="2594113"/>
            <a:chExt cx="4224130" cy="1269977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2373595" y="2594113"/>
              <a:ext cx="3599822" cy="566530"/>
            </a:xfrm>
            <a:prstGeom prst="roundRect">
              <a:avLst>
                <a:gd name="adj" fmla="val 10379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46" name="Curved Connector 45"/>
            <p:cNvCxnSpPr>
              <a:stCxn id="33" idx="1"/>
            </p:cNvCxnSpPr>
            <p:nvPr/>
          </p:nvCxnSpPr>
          <p:spPr bwMode="auto">
            <a:xfrm rot="10800000" flipV="1">
              <a:off x="1749287" y="2877378"/>
              <a:ext cx="624308" cy="986712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373595" y="2259771"/>
            <a:ext cx="4919191" cy="2205558"/>
            <a:chOff x="2373595" y="2259771"/>
            <a:chExt cx="4919191" cy="2205558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2373595" y="2259771"/>
              <a:ext cx="4321905" cy="294585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49" name="Curved Connector 48"/>
            <p:cNvCxnSpPr>
              <a:stCxn id="47" idx="3"/>
              <a:endCxn id="36" idx="0"/>
            </p:cNvCxnSpPr>
            <p:nvPr/>
          </p:nvCxnSpPr>
          <p:spPr bwMode="auto">
            <a:xfrm>
              <a:off x="6695500" y="2407064"/>
              <a:ext cx="597286" cy="2058265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8" name="Group 57"/>
          <p:cNvGrpSpPr/>
          <p:nvPr/>
        </p:nvGrpSpPr>
        <p:grpSpPr>
          <a:xfrm>
            <a:off x="2373595" y="3220278"/>
            <a:ext cx="2801314" cy="1227955"/>
            <a:chOff x="2373595" y="3220278"/>
            <a:chExt cx="2801314" cy="1227955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2373595" y="3220278"/>
              <a:ext cx="1790901" cy="281606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53" name="Curved Connector 52"/>
            <p:cNvCxnSpPr>
              <a:stCxn id="51" idx="3"/>
              <a:endCxn id="25" idx="0"/>
            </p:cNvCxnSpPr>
            <p:nvPr/>
          </p:nvCxnSpPr>
          <p:spPr bwMode="auto">
            <a:xfrm>
              <a:off x="4164496" y="3361081"/>
              <a:ext cx="1010413" cy="1087152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0" name="Right Arrow 59"/>
          <p:cNvSpPr/>
          <p:nvPr/>
        </p:nvSpPr>
        <p:spPr bwMode="auto">
          <a:xfrm>
            <a:off x="5796000" y="4875166"/>
            <a:ext cx="365760" cy="2286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QUESTION 3</a:t>
            </a:r>
            <a:r>
              <a:rPr lang="en-US" sz="1400" dirty="0"/>
              <a:t> (cont’d)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293" y="2501256"/>
            <a:ext cx="4573414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bname,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(*)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reservation_count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boat, reserves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reserves.boat_id=boat.boat_id</a:t>
            </a:r>
            <a:endParaRPr lang="en-US" dirty="0">
              <a:latin typeface="Arial Narrow"/>
              <a:cs typeface="Arial Narrow"/>
            </a:endParaRPr>
          </a:p>
          <a:p>
            <a:pPr marL="682625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altLang="zh-TW" dirty="0">
              <a:latin typeface="Arial Narrow"/>
              <a:cs typeface="Arial Narrow"/>
              <a:sym typeface="Symbol" pitchFamily="18" charset="2"/>
            </a:endParaRPr>
          </a:p>
          <a:p>
            <a:pPr marL="1588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group by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 boat.boat_id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4449623"/>
            <a:ext cx="7772400" cy="71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457200" indent="-45720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All non-aggregate attributes in the</a:t>
            </a:r>
            <a:r>
              <a:rPr lang="en-US" b="1" dirty="0"/>
              <a:t> </a:t>
            </a:r>
            <a:r>
              <a:rPr lang="en-US" b="1" dirty="0">
                <a:solidFill>
                  <a:srgbClr val="3319FF"/>
                </a:solidFill>
              </a:rPr>
              <a:t>select </a:t>
            </a:r>
            <a:r>
              <a:rPr lang="en-US" b="1" dirty="0">
                <a:solidFill>
                  <a:srgbClr val="B30019"/>
                </a:solidFill>
              </a:rPr>
              <a:t>clause</a:t>
            </a:r>
            <a:br>
              <a:rPr lang="en-US" b="1" dirty="0">
                <a:solidFill>
                  <a:srgbClr val="B30019"/>
                </a:solidFill>
              </a:rPr>
            </a:br>
            <a:r>
              <a:rPr lang="en-US" b="1" u="sng" dirty="0">
                <a:solidFill>
                  <a:srgbClr val="FF0000"/>
                </a:solidFill>
              </a:rPr>
              <a:t>must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B30019"/>
                </a:solidFill>
              </a:rPr>
              <a:t>appear in the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group by </a:t>
            </a:r>
            <a:r>
              <a:rPr lang="en-US" b="1" dirty="0">
                <a:solidFill>
                  <a:srgbClr val="B30019"/>
                </a:solidFill>
              </a:rPr>
              <a:t>clause.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2861" y="2961638"/>
            <a:ext cx="1216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+mn-lt"/>
                <a:cs typeface="Times New Roman"/>
              </a:rPr>
              <a:t>Illegal!!! Why?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030819" y="1188720"/>
            <a:ext cx="5082363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For each red boat, find its name and the number of reservations for this boat</a:t>
            </a:r>
            <a:r>
              <a:rPr lang="en-US" b="1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122886" y="1901217"/>
            <a:ext cx="319318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(Interlake, 3), (Marine, 2)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954" y="2807750"/>
            <a:ext cx="142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30019"/>
                </a:solidFill>
              </a:rPr>
              <a:t>Is this a correct solution?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5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4, 5,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5029200"/>
          </a:xfrm>
        </p:spPr>
        <p:txBody>
          <a:bodyPr/>
          <a:lstStyle/>
          <a:p>
            <a:pPr marL="1474788" indent="-1474788">
              <a:spcBef>
                <a:spcPts val="4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Exercise 4:</a:t>
            </a:r>
            <a:r>
              <a:rPr lang="en-US" b="1" dirty="0"/>
              <a:t>	</a:t>
            </a:r>
            <a:r>
              <a:rPr lang="en-US" b="1" dirty="0">
                <a:solidFill>
                  <a:srgbClr val="3319FF"/>
                </a:solidFill>
              </a:rPr>
              <a:t>Find the record (tuple) of the sailor with the highest rating</a:t>
            </a:r>
            <a:r>
              <a:rPr lang="en-US" b="1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endParaRPr lang="en-US" b="1" dirty="0">
              <a:solidFill>
                <a:srgbClr val="3319FF"/>
              </a:solidFill>
            </a:endParaRPr>
          </a:p>
          <a:p>
            <a:pPr marL="1474788" indent="-1474788">
              <a:spcBef>
                <a:spcPts val="4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Exercise 5:</a:t>
            </a:r>
            <a:r>
              <a:rPr lang="en-US" b="1" dirty="0"/>
              <a:t>	</a:t>
            </a:r>
            <a:r>
              <a:rPr lang="en-US" b="1" dirty="0">
                <a:solidFill>
                  <a:srgbClr val="3319FF"/>
                </a:solidFill>
              </a:rPr>
              <a:t>Find those ratings for which the average age is equal to the </a:t>
            </a:r>
            <a:r>
              <a:rPr lang="en-US" b="1">
                <a:solidFill>
                  <a:srgbClr val="3319FF"/>
                </a:solidFill>
              </a:rPr>
              <a:t>minimum average age </a:t>
            </a:r>
            <a:r>
              <a:rPr lang="en-US" b="1" dirty="0">
                <a:solidFill>
                  <a:srgbClr val="3319FF"/>
                </a:solidFill>
              </a:rPr>
              <a:t>over all ratings.</a:t>
            </a:r>
          </a:p>
          <a:p>
            <a:pPr marL="1474788" indent="-1474788">
              <a:spcBef>
                <a:spcPts val="4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Exercise 6:</a:t>
            </a:r>
            <a:r>
              <a:rPr lang="en-US" b="1" dirty="0"/>
              <a:t>	</a:t>
            </a:r>
            <a:r>
              <a:rPr lang="en-US" b="1" dirty="0">
                <a:solidFill>
                  <a:srgbClr val="3319FF"/>
                </a:solidFill>
              </a:rPr>
              <a:t>Find the age of the youngest adult sailor (i.e., age</a:t>
            </a:r>
            <a:r>
              <a:rPr lang="en-US" b="1" dirty="0">
                <a:solidFill>
                  <a:srgbClr val="3319FF"/>
                </a:solidFill>
                <a:sym typeface="Symbol" pitchFamily="18" charset="2"/>
              </a:rPr>
              <a:t>&gt;</a:t>
            </a:r>
            <a:r>
              <a:rPr lang="en-US" b="1" dirty="0">
                <a:solidFill>
                  <a:srgbClr val="3319FF"/>
                </a:solidFill>
              </a:rPr>
              <a:t>18) </a:t>
            </a:r>
            <a:r>
              <a:rPr lang="en-US" b="1" dirty="0">
                <a:solidFill>
                  <a:srgbClr val="FF0000"/>
                </a:solidFill>
              </a:rPr>
              <a:t>for each rating</a:t>
            </a:r>
            <a:r>
              <a:rPr lang="en-US" b="1" dirty="0">
                <a:solidFill>
                  <a:srgbClr val="3319FF"/>
                </a:solidFill>
              </a:rPr>
              <a:t> for which there are </a:t>
            </a:r>
            <a:r>
              <a:rPr lang="en-US" b="1" dirty="0">
                <a:solidFill>
                  <a:srgbClr val="FF0000"/>
                </a:solidFill>
              </a:rPr>
              <a:t>at least 2 </a:t>
            </a:r>
            <a:r>
              <a:rPr lang="en-US" b="1" u="sng" dirty="0">
                <a:solidFill>
                  <a:srgbClr val="FF0000"/>
                </a:solidFill>
              </a:rPr>
              <a:t>adult</a:t>
            </a:r>
            <a:r>
              <a:rPr lang="en-US" b="1" dirty="0">
                <a:solidFill>
                  <a:srgbClr val="FF0000"/>
                </a:solidFill>
              </a:rPr>
              <a:t> sailors with the same rating</a:t>
            </a:r>
            <a:r>
              <a:rPr lang="en-US" b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24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88920" y="2185312"/>
            <a:ext cx="3474720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*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rating&gt;=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some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rating</a:t>
            </a:r>
          </a:p>
          <a:p>
            <a:pPr marL="217170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88920" y="2185312"/>
            <a:ext cx="3474720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*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rating&gt;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all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rating</a:t>
            </a:r>
          </a:p>
          <a:p>
            <a:pPr marL="172085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788920" y="2185312"/>
            <a:ext cx="3474720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*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rating&gt;=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all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rating</a:t>
            </a:r>
          </a:p>
          <a:p>
            <a:pPr marL="1838325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130211"/>
            <a:ext cx="7772400" cy="208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What is the result if we replace “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&gt;=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all</a:t>
            </a:r>
            <a:r>
              <a:rPr lang="en-US" dirty="0"/>
              <a:t>” with “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&gt;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all</a:t>
            </a:r>
            <a:r>
              <a:rPr lang="en-US" dirty="0"/>
              <a:t>”?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Symbol" charset="2"/>
                <a:cs typeface="Symbol" charset="2"/>
              </a:rPr>
              <a:t>®</a:t>
            </a:r>
            <a:r>
              <a:rPr lang="en-US" sz="2000" dirty="0">
                <a:solidFill>
                  <a:srgbClr val="FF0000"/>
                </a:solidFill>
              </a:rPr>
              <a:t> nothing is selected</a:t>
            </a:r>
            <a:endParaRPr lang="en-US" sz="2000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What is the result if we replace “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&gt;=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all</a:t>
            </a:r>
            <a:r>
              <a:rPr lang="en-US" dirty="0"/>
              <a:t>”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with “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&gt;=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some</a:t>
            </a:r>
            <a:r>
              <a:rPr lang="en-US" dirty="0"/>
              <a:t>”?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Symbol" charset="2"/>
                <a:cs typeface="Symbol" charset="2"/>
              </a:rPr>
              <a:t>®</a:t>
            </a:r>
            <a:r>
              <a:rPr lang="en-US" sz="2000" dirty="0">
                <a:solidFill>
                  <a:srgbClr val="FF0000"/>
                </a:solidFill>
              </a:rPr>
              <a:t> everything is selected</a:t>
            </a:r>
            <a:r>
              <a:rPr lang="en-US" sz="2000" dirty="0"/>
              <a:t>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950360" y="1188720"/>
            <a:ext cx="7243281" cy="397545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Find the record (tuple) of the sailor with the highest rating</a:t>
            </a:r>
            <a:r>
              <a:rPr lang="en-US" b="1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91344" y="1592997"/>
            <a:ext cx="45613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(58, Rusty, 10, 35), (71, Zorba, 10, 16)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3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423666" y="1913880"/>
            <a:ext cx="1959069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*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max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(rating)</a:t>
            </a:r>
            <a:endParaRPr lang="en-US" altLang="zh-TW" b="1" dirty="0">
              <a:solidFill>
                <a:srgbClr val="3319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0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group by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rating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 </a:t>
            </a:r>
            <a:r>
              <a:rPr lang="en-US" sz="1400" dirty="0"/>
              <a:t>(cont’d)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423666" y="3572429"/>
            <a:ext cx="2123377" cy="70532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*</a:t>
            </a:r>
            <a:r>
              <a:rPr lang="en-US" dirty="0">
                <a:latin typeface="Arial Narrow"/>
                <a:cs typeface="Arial Narrow"/>
              </a:rPr>
              <a:t>,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max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(rating)</a:t>
            </a:r>
            <a:endParaRPr lang="en-US" b="1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6660" y="3572429"/>
            <a:ext cx="3464179" cy="1077218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B30019"/>
                </a:solidFill>
              </a:rPr>
              <a:t>We cannot mix </a:t>
            </a:r>
            <a:r>
              <a:rPr lang="en-US" sz="1600" b="1" dirty="0">
                <a:solidFill>
                  <a:srgbClr val="B30019"/>
                </a:solidFill>
                <a:latin typeface="Arial Narrow"/>
                <a:cs typeface="Arial Narrow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*</a:t>
            </a:r>
            <a:r>
              <a:rPr lang="en-US" sz="1600" b="1" dirty="0">
                <a:solidFill>
                  <a:srgbClr val="B30019"/>
                </a:solidFill>
                <a:latin typeface="Arial Narrow"/>
                <a:cs typeface="Arial Narrow"/>
              </a:rPr>
              <a:t> </a:t>
            </a:r>
            <a:r>
              <a:rPr lang="en-US" sz="1600" b="1" dirty="0">
                <a:solidFill>
                  <a:srgbClr val="B30019"/>
                </a:solidFill>
              </a:rPr>
              <a:t>(attributes) with an aggregate function.</a:t>
            </a:r>
            <a:br>
              <a:rPr lang="en-US" sz="1600" b="1" dirty="0">
                <a:solidFill>
                  <a:srgbClr val="B30019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→</a:t>
            </a:r>
            <a:r>
              <a:rPr lang="en-US" sz="1600" b="1" dirty="0">
                <a:solidFill>
                  <a:srgbClr val="B30019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There are multiple tuples in the result, but only one max value!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660" y="1913880"/>
            <a:ext cx="3464179" cy="1077218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B30019"/>
                </a:solidFill>
              </a:rPr>
              <a:t>We first apply the where clause, then apply the group by clause.</a:t>
            </a:r>
            <a:br>
              <a:rPr lang="en-US" sz="1600" b="1" dirty="0">
                <a:solidFill>
                  <a:srgbClr val="B30019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→</a:t>
            </a:r>
            <a:r>
              <a:rPr lang="en-US" sz="1600" b="1" dirty="0">
                <a:solidFill>
                  <a:srgbClr val="B30019"/>
                </a:solidFill>
              </a:rPr>
              <a:t> </a:t>
            </a:r>
            <a:r>
              <a:rPr lang="en-US" sz="1600" b="1" dirty="0">
                <a:solidFill>
                  <a:srgbClr val="3319FF"/>
                </a:solidFill>
              </a:rPr>
              <a:t>But there is no max rating value to compare!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950360" y="1188720"/>
            <a:ext cx="7243281" cy="397545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Find the record (tuple) of the sailor with the highest rating</a:t>
            </a:r>
            <a:r>
              <a:rPr lang="en-US" b="1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758" y="1913880"/>
            <a:ext cx="1552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B30019"/>
                </a:solidFill>
                <a:latin typeface="+mn-lt"/>
                <a:cs typeface="Times New Roman"/>
              </a:rPr>
              <a:t>Is this a correct solution?</a:t>
            </a:r>
          </a:p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  <a:cs typeface="Times New Roman"/>
              </a:rPr>
              <a:t>NO!</a:t>
            </a:r>
            <a:r>
              <a:rPr lang="en-US" sz="1800" b="1" dirty="0">
                <a:solidFill>
                  <a:srgbClr val="FF0000"/>
                </a:solidFill>
                <a:latin typeface="+mn-lt"/>
                <a:cs typeface="Times New Roman"/>
              </a:rPr>
              <a:t> Why?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9758" y="3572429"/>
            <a:ext cx="1552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B30019"/>
                </a:solidFill>
                <a:latin typeface="+mn-lt"/>
                <a:cs typeface="Times New Roman"/>
              </a:rPr>
              <a:t>Is this a correct solution?</a:t>
            </a:r>
          </a:p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  <a:cs typeface="Times New Roman"/>
              </a:rPr>
              <a:t>NO!</a:t>
            </a:r>
            <a:r>
              <a:rPr lang="en-US" sz="1800" b="1" dirty="0">
                <a:solidFill>
                  <a:srgbClr val="FF0000"/>
                </a:solidFill>
                <a:latin typeface="+mn-lt"/>
                <a:cs typeface="Times New Roman"/>
              </a:rPr>
              <a:t>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1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9" grpId="0" animBg="1"/>
      <p:bldP spid="14" grpId="0" build="p"/>
      <p:bldP spid="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63356" y="2493532"/>
            <a:ext cx="4064764" cy="255198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with </a:t>
            </a:r>
            <a:r>
              <a:rPr lang="en-US" dirty="0">
                <a:latin typeface="Arial Narrow"/>
                <a:cs typeface="Arial Narrow"/>
              </a:rPr>
              <a:t>temp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 as</a:t>
            </a:r>
          </a:p>
          <a:p>
            <a:pPr marL="455613" indent="0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rating,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avg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(age)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avg_age</a:t>
            </a:r>
          </a:p>
          <a:p>
            <a:pPr marL="519113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</a:t>
            </a:r>
          </a:p>
          <a:p>
            <a:pPr marL="519113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rating)</a:t>
            </a:r>
            <a:endParaRPr lang="en-US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latin typeface="Arial Narrow"/>
                <a:cs typeface="Arial Narrow"/>
              </a:rPr>
              <a:t> rating, avg_age</a:t>
            </a: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temp</a:t>
            </a: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avg_age=(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min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(avg_age)</a:t>
            </a:r>
          </a:p>
          <a:p>
            <a:pPr marL="1709738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temp)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74304" y="4359743"/>
            <a:ext cx="4992158" cy="1321558"/>
            <a:chOff x="4250566" y="3969331"/>
            <a:chExt cx="4992158" cy="1321558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250566" y="3969331"/>
              <a:ext cx="2059408" cy="636445"/>
            </a:xfrm>
            <a:prstGeom prst="roundRect">
              <a:avLst/>
            </a:prstGeom>
            <a:noFill/>
            <a:ln w="254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64773" y="4459892"/>
              <a:ext cx="2077951" cy="83099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Selects the minimum average age from the </a:t>
              </a:r>
              <a:r>
                <a:rPr lang="en-US" sz="1600" b="1" dirty="0">
                  <a:solidFill>
                    <a:srgbClr val="3319FF"/>
                  </a:solidFill>
                  <a:latin typeface="Arial Narrow" charset="0"/>
                  <a:ea typeface="Arial Narrow" charset="0"/>
                  <a:cs typeface="Arial Narrow" charset="0"/>
                </a:rPr>
                <a:t>temp</a:t>
              </a:r>
              <a:r>
                <a:rPr lang="en-US" sz="1600" dirty="0">
                  <a:solidFill>
                    <a:srgbClr val="3319FF"/>
                  </a:solidFill>
                </a:rPr>
                <a:t> </a:t>
              </a:r>
              <a:r>
                <a:rPr lang="en-US" sz="1600" dirty="0">
                  <a:solidFill>
                    <a:srgbClr val="000090"/>
                  </a:solidFill>
                </a:rPr>
                <a:t>relation.</a:t>
              </a:r>
            </a:p>
          </p:txBody>
        </p:sp>
        <p:cxnSp>
          <p:nvCxnSpPr>
            <p:cNvPr id="8" name="Curved Connector 7"/>
            <p:cNvCxnSpPr>
              <a:stCxn id="7" idx="1"/>
              <a:endCxn id="6" idx="3"/>
            </p:cNvCxnSpPr>
            <p:nvPr/>
          </p:nvCxnSpPr>
          <p:spPr bwMode="auto">
            <a:xfrm rot="10800000">
              <a:off x="6309975" y="4287555"/>
              <a:ext cx="854799" cy="58783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008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1128157" y="2488533"/>
            <a:ext cx="6852061" cy="1288855"/>
            <a:chOff x="2468813" y="2098121"/>
            <a:chExt cx="9001525" cy="128885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468813" y="2162783"/>
              <a:ext cx="5085785" cy="1224193"/>
            </a:xfrm>
            <a:prstGeom prst="roundRect">
              <a:avLst>
                <a:gd name="adj" fmla="val 8907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62275" y="2098121"/>
              <a:ext cx="3008063" cy="83099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The relation </a:t>
              </a:r>
              <a:r>
                <a:rPr lang="en-US" sz="1600" b="1" dirty="0">
                  <a:solidFill>
                    <a:srgbClr val="3319FF"/>
                  </a:solidFill>
                  <a:latin typeface="Arial Narrow" charset="0"/>
                  <a:ea typeface="Arial Narrow" charset="0"/>
                  <a:cs typeface="Arial Narrow" charset="0"/>
                </a:rPr>
                <a:t>temp</a:t>
              </a:r>
              <a:r>
                <a:rPr lang="en-US" sz="1600" dirty="0">
                  <a:solidFill>
                    <a:srgbClr val="3319FF"/>
                  </a:solidFill>
                </a:rPr>
                <a:t> </a:t>
              </a:r>
              <a:r>
                <a:rPr lang="en-US" sz="1600" dirty="0">
                  <a:solidFill>
                    <a:srgbClr val="000090"/>
                  </a:solidFill>
                </a:rPr>
                <a:t>contains for each rating the average age.</a:t>
              </a:r>
            </a:p>
          </p:txBody>
        </p:sp>
        <p:cxnSp>
          <p:nvCxnSpPr>
            <p:cNvPr id="10" name="Curved Connector 9"/>
            <p:cNvCxnSpPr>
              <a:stCxn id="9" idx="1"/>
              <a:endCxn id="5" idx="3"/>
            </p:cNvCxnSpPr>
            <p:nvPr/>
          </p:nvCxnSpPr>
          <p:spPr bwMode="auto">
            <a:xfrm rot="10800000" flipV="1">
              <a:off x="7554598" y="2513620"/>
              <a:ext cx="907677" cy="26126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15440" y="1188720"/>
            <a:ext cx="6313120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Find those ratings for which the average age is equal to the </a:t>
            </a:r>
            <a:r>
              <a:rPr lang="en-US" b="1">
                <a:solidFill>
                  <a:srgbClr val="3319FF"/>
                </a:solidFill>
              </a:rPr>
              <a:t>minimum average age </a:t>
            </a:r>
            <a:r>
              <a:rPr lang="en-US" b="1" dirty="0">
                <a:solidFill>
                  <a:srgbClr val="3319FF"/>
                </a:solidFill>
              </a:rPr>
              <a:t>over all ratings</a:t>
            </a:r>
            <a:r>
              <a:rPr lang="en-US" b="1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802559" y="1901217"/>
            <a:ext cx="15388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(10, 25.5)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16781" y="3553231"/>
            <a:ext cx="6976337" cy="1463023"/>
            <a:chOff x="1116781" y="3553231"/>
            <a:chExt cx="6656720" cy="1463023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1116781" y="3810000"/>
              <a:ext cx="3770905" cy="1206254"/>
            </a:xfrm>
            <a:prstGeom prst="roundRect">
              <a:avLst>
                <a:gd name="adj" fmla="val 8907"/>
              </a:avLst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3730" y="3553231"/>
              <a:ext cx="2289771" cy="107721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Selects tuples where the average age is equal to the minimum average age over all ratings.</a:t>
              </a:r>
            </a:p>
          </p:txBody>
        </p:sp>
        <p:cxnSp>
          <p:nvCxnSpPr>
            <p:cNvPr id="23" name="Curved Connector 22"/>
            <p:cNvCxnSpPr>
              <a:stCxn id="16" idx="3"/>
              <a:endCxn id="17" idx="1"/>
            </p:cNvCxnSpPr>
            <p:nvPr/>
          </p:nvCxnSpPr>
          <p:spPr bwMode="auto">
            <a:xfrm flipV="1">
              <a:off x="4887686" y="4091840"/>
              <a:ext cx="596044" cy="321287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 </a:t>
            </a:r>
            <a:r>
              <a:rPr lang="en-US" sz="1400" dirty="0"/>
              <a:t>(cont’d)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188719"/>
            <a:ext cx="3533591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with </a:t>
            </a:r>
            <a:r>
              <a:rPr lang="en-US" dirty="0">
                <a:latin typeface="Arial Narrow"/>
                <a:cs typeface="Arial Narrow"/>
              </a:rPr>
              <a:t>temp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 as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rating,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avg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(age)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avg_age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rating;</a:t>
            </a:r>
            <a:endParaRPr lang="en-US" baseline="-25000" dirty="0">
              <a:latin typeface="Arial Narrow"/>
              <a:cs typeface="Arial Narrow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09529" y="3051181"/>
          <a:ext cx="2625407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571872" y="3587629"/>
          <a:ext cx="1372235" cy="217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temp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avg_age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25.5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10468" y="1188719"/>
            <a:ext cx="3847732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latin typeface="Arial Narrow"/>
                <a:cs typeface="Arial Narrow"/>
              </a:rPr>
              <a:t> rating, avg_age</a:t>
            </a: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temp</a:t>
            </a: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avg_age=(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min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(avg_age)</a:t>
            </a:r>
          </a:p>
          <a:p>
            <a:pPr marL="1709738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temp)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981042" y="4407541"/>
          <a:ext cx="1372235" cy="53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avg_age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25.5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2209186" y="2509593"/>
            <a:ext cx="948260" cy="541588"/>
            <a:chOff x="2209186" y="2509593"/>
            <a:chExt cx="948260" cy="54158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H="1">
              <a:off x="2209186" y="2509593"/>
              <a:ext cx="243410" cy="541588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3319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2434171" y="2611110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B30019"/>
                  </a:solidFill>
                </a:rPr>
                <a:t>apply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40275" y="2509593"/>
            <a:ext cx="1487983" cy="1078036"/>
            <a:chOff x="5240275" y="2509593"/>
            <a:chExt cx="1487983" cy="1078036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 flipH="1">
              <a:off x="5240275" y="2509593"/>
              <a:ext cx="1294059" cy="1078036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3319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6004983" y="2879334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B30019"/>
                  </a:solidFill>
                </a:rPr>
                <a:t>apply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34936" y="4284134"/>
            <a:ext cx="1036936" cy="391631"/>
            <a:chOff x="3534936" y="4284134"/>
            <a:chExt cx="1036936" cy="391631"/>
          </a:xfrm>
        </p:grpSpPr>
        <p:cxnSp>
          <p:nvCxnSpPr>
            <p:cNvPr id="21" name="Straight Arrow Connector 20"/>
            <p:cNvCxnSpPr>
              <a:stCxn id="11" idx="3"/>
              <a:endCxn id="12" idx="1"/>
            </p:cNvCxnSpPr>
            <p:nvPr/>
          </p:nvCxnSpPr>
          <p:spPr bwMode="auto">
            <a:xfrm>
              <a:off x="3534936" y="4675765"/>
              <a:ext cx="1036936" cy="0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3656904" y="4284134"/>
              <a:ext cx="7434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90"/>
                  </a:solidFill>
                </a:rPr>
                <a:t>result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44107" y="4284134"/>
            <a:ext cx="1036935" cy="391631"/>
            <a:chOff x="5880309" y="4284134"/>
            <a:chExt cx="1036935" cy="391631"/>
          </a:xfrm>
        </p:grpSpPr>
        <p:cxnSp>
          <p:nvCxnSpPr>
            <p:cNvPr id="26" name="Straight Arrow Connector 25"/>
            <p:cNvCxnSpPr>
              <a:stCxn id="12" idx="3"/>
              <a:endCxn id="15" idx="1"/>
            </p:cNvCxnSpPr>
            <p:nvPr/>
          </p:nvCxnSpPr>
          <p:spPr bwMode="auto">
            <a:xfrm>
              <a:off x="5880309" y="4675765"/>
              <a:ext cx="1036935" cy="0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6080234" y="4284134"/>
              <a:ext cx="7434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90"/>
                  </a:solidFill>
                </a:rPr>
                <a:t>result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89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92100"/>
            <a:ext cx="7747000" cy="624200"/>
          </a:xfrm>
        </p:spPr>
        <p:txBody>
          <a:bodyPr/>
          <a:lstStyle/>
          <a:p>
            <a:r>
              <a:rPr lang="en-US" dirty="0"/>
              <a:t>RELATIONAL SCHEMA AND DATABASE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72136" y="2733673"/>
          <a:ext cx="2625407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488946" y="2962220"/>
          <a:ext cx="2388552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Reserves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68901" y="2733673"/>
          <a:ext cx="2298065" cy="163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Boat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blue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38108" y="1188720"/>
            <a:ext cx="3467785" cy="1372294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Sailor(</a:t>
            </a:r>
            <a:r>
              <a:rPr lang="en-US" u="sng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sailor_id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, sname, rating, age)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Boat(</a:t>
            </a:r>
            <a:r>
              <a:rPr lang="en-US" u="sng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boat_id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, bname, color)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Reserves(</a:t>
            </a:r>
            <a:r>
              <a:rPr lang="en-US" u="sng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sailor_id, boat_id, rdate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55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4474655"/>
            <a:ext cx="7772400" cy="165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dirty="0"/>
              <a:t>This query is correct SQL, but will not execute in Oracle.</a:t>
            </a:r>
          </a:p>
          <a:p>
            <a:pPr lvl="1">
              <a:buClr>
                <a:srgbClr val="FF00FF"/>
              </a:buClr>
              <a:buFont typeface="Wingdings" charset="2"/>
              <a:buChar char="Ø"/>
            </a:pPr>
            <a:r>
              <a:rPr lang="en-US" sz="1800" dirty="0"/>
              <a:t>Returns the error “table or view does not exist”.</a:t>
            </a:r>
          </a:p>
          <a:p>
            <a:pPr marL="457200" indent="-45720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Oracle </a:t>
            </a:r>
            <a:r>
              <a:rPr lang="en-US" b="1" dirty="0">
                <a:solidFill>
                  <a:srgbClr val="FF0000"/>
                </a:solidFill>
              </a:rPr>
              <a:t>restricts the scope</a:t>
            </a:r>
            <a:r>
              <a:rPr lang="en-US" b="1" dirty="0">
                <a:solidFill>
                  <a:srgbClr val="B30019"/>
                </a:solidFill>
              </a:rPr>
              <a:t> of the alias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temp</a:t>
            </a:r>
            <a:r>
              <a:rPr lang="en-US" b="1" dirty="0">
                <a:solidFill>
                  <a:srgbClr val="B30019"/>
                </a:solidFill>
              </a:rPr>
              <a:t>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B30019"/>
                </a:solidFill>
              </a:rPr>
              <a:t>to the </a:t>
            </a:r>
            <a:r>
              <a:rPr lang="en-US" b="1" dirty="0">
                <a:solidFill>
                  <a:srgbClr val="FF0000"/>
                </a:solidFill>
              </a:rPr>
              <a:t>outer select</a:t>
            </a:r>
            <a:r>
              <a:rPr lang="en-US" b="1" dirty="0">
                <a:solidFill>
                  <a:srgbClr val="B30019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 </a:t>
            </a:r>
            <a:r>
              <a:rPr lang="en-US" sz="1400" dirty="0"/>
              <a:t>(cont’d)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07334" y="2216134"/>
            <a:ext cx="4129332" cy="193642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latin typeface="Arial Narrow"/>
                <a:cs typeface="Arial Narrow"/>
              </a:rPr>
              <a:t> rating, avg_age</a:t>
            </a: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rating,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avg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(age)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avg_age</a:t>
            </a:r>
          </a:p>
          <a:p>
            <a:pPr marL="579438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</a:t>
            </a:r>
          </a:p>
          <a:p>
            <a:pPr marL="57943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rating)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temp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avg_age=(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min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(avg_age)</a:t>
            </a:r>
          </a:p>
          <a:p>
            <a:pPr marL="166370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temp)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8614" y="1188720"/>
            <a:ext cx="6326772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Find those ratings for which the average age is equal to the </a:t>
            </a:r>
            <a:r>
              <a:rPr lang="en-US" b="1">
                <a:solidFill>
                  <a:srgbClr val="3319FF"/>
                </a:solidFill>
              </a:rPr>
              <a:t>minimum average age </a:t>
            </a:r>
            <a:r>
              <a:rPr lang="en-US" b="1" dirty="0">
                <a:solidFill>
                  <a:srgbClr val="3319FF"/>
                </a:solidFill>
              </a:rPr>
              <a:t>over all ratings</a:t>
            </a:r>
            <a:r>
              <a:rPr lang="en-US" b="1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215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QUESTION 6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23814" y="2491601"/>
            <a:ext cx="2345543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rating,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min</a:t>
            </a:r>
            <a:r>
              <a:rPr lang="en-US" dirty="0">
                <a:latin typeface="Arial Narrow"/>
                <a:cs typeface="Arial Narrow"/>
              </a:rPr>
              <a:t>(age)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age&gt;18</a:t>
            </a:r>
            <a:endParaRPr lang="en-US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rating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count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*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)&gt;=2;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63819" y="3799180"/>
            <a:ext cx="5514139" cy="1202566"/>
            <a:chOff x="3454400" y="3696440"/>
            <a:chExt cx="5514139" cy="1202566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454400" y="3696440"/>
              <a:ext cx="1990903" cy="274320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81469" y="4068009"/>
              <a:ext cx="2587070" cy="83099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Select those groups where there are at least 2 tuples in the group.</a:t>
              </a:r>
            </a:p>
          </p:txBody>
        </p:sp>
        <p:cxnSp>
          <p:nvCxnSpPr>
            <p:cNvPr id="9" name="Curved Connector 8"/>
            <p:cNvCxnSpPr>
              <a:stCxn id="8" idx="1"/>
              <a:endCxn id="7" idx="3"/>
            </p:cNvCxnSpPr>
            <p:nvPr/>
          </p:nvCxnSpPr>
          <p:spPr bwMode="auto">
            <a:xfrm rot="10800000">
              <a:off x="5445303" y="3833600"/>
              <a:ext cx="936166" cy="64990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1863819" y="3398511"/>
            <a:ext cx="5514139" cy="366525"/>
            <a:chOff x="3482816" y="3283940"/>
            <a:chExt cx="5514139" cy="366525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482816" y="3376145"/>
              <a:ext cx="1550429" cy="274320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5150" y="3283940"/>
              <a:ext cx="2571805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Group the result by rating.</a:t>
              </a:r>
            </a:p>
          </p:txBody>
        </p:sp>
        <p:cxnSp>
          <p:nvCxnSpPr>
            <p:cNvPr id="13" name="Curved Connector 12"/>
            <p:cNvCxnSpPr>
              <a:stCxn id="10" idx="1"/>
              <a:endCxn id="6" idx="3"/>
            </p:cNvCxnSpPr>
            <p:nvPr/>
          </p:nvCxnSpPr>
          <p:spPr bwMode="auto">
            <a:xfrm rot="10800000" flipV="1">
              <a:off x="5033246" y="3453217"/>
              <a:ext cx="1391905" cy="6008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1863819" y="2429776"/>
            <a:ext cx="5514139" cy="1024185"/>
            <a:chOff x="3446034" y="2327036"/>
            <a:chExt cx="5514139" cy="1024185"/>
          </a:xfrm>
        </p:grpSpPr>
        <p:sp>
          <p:nvSpPr>
            <p:cNvPr id="14" name="TextBox 13"/>
            <p:cNvSpPr txBox="1"/>
            <p:nvPr/>
          </p:nvSpPr>
          <p:spPr>
            <a:xfrm>
              <a:off x="6381470" y="2327036"/>
              <a:ext cx="2578703" cy="58477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Select sailors where the age is greater than 18.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3446034" y="2782964"/>
              <a:ext cx="1454739" cy="568257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16" name="Curved Connector 15"/>
            <p:cNvCxnSpPr>
              <a:stCxn id="15" idx="3"/>
              <a:endCxn id="14" idx="1"/>
            </p:cNvCxnSpPr>
            <p:nvPr/>
          </p:nvCxnSpPr>
          <p:spPr bwMode="auto">
            <a:xfrm flipV="1">
              <a:off x="4900773" y="2619424"/>
              <a:ext cx="1480697" cy="447669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99235" y="1188720"/>
            <a:ext cx="8545530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Find the age of the youngest adult sailor (i.e., age</a:t>
            </a:r>
            <a:r>
              <a:rPr lang="en-US" b="1" dirty="0">
                <a:solidFill>
                  <a:srgbClr val="3319FF"/>
                </a:solidFill>
                <a:sym typeface="Symbol" pitchFamily="18" charset="2"/>
              </a:rPr>
              <a:t>&gt;</a:t>
            </a:r>
            <a:r>
              <a:rPr lang="en-US" b="1" dirty="0">
                <a:solidFill>
                  <a:srgbClr val="3319FF"/>
                </a:solidFill>
              </a:rPr>
              <a:t>18) </a:t>
            </a:r>
            <a:r>
              <a:rPr lang="en-US" b="1" dirty="0">
                <a:solidFill>
                  <a:srgbClr val="FF0000"/>
                </a:solidFill>
              </a:rPr>
              <a:t>for each rating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3319FF"/>
                </a:solidFill>
              </a:rPr>
              <a:t>for which there are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at least 2 </a:t>
            </a:r>
            <a:r>
              <a:rPr lang="en-US" b="1" u="sng" dirty="0">
                <a:solidFill>
                  <a:srgbClr val="FF0000"/>
                </a:solidFill>
              </a:rPr>
              <a:t>adult</a:t>
            </a:r>
            <a:r>
              <a:rPr lang="en-US" b="1" dirty="0">
                <a:solidFill>
                  <a:srgbClr val="FF0000"/>
                </a:solidFill>
              </a:rPr>
              <a:t> sailors with the same rating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endParaRPr lang="en-US" b="1" dirty="0">
              <a:solidFill>
                <a:srgbClr val="3319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167770" y="1901217"/>
            <a:ext cx="280846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(3, 25), (7, 35), (8, 25)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4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827524" y="3237101"/>
          <a:ext cx="262540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27524" y="3237101"/>
          <a:ext cx="262540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QUESTION 6 </a:t>
            </a:r>
            <a:r>
              <a:rPr lang="en-US" sz="1400" dirty="0"/>
              <a:t>(cont’d)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2972" y="1297849"/>
            <a:ext cx="1556815" cy="397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age&gt;18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70398" y="1297849"/>
            <a:ext cx="1708673" cy="397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rating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300576" y="3237101"/>
          <a:ext cx="1389698" cy="107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min(age)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701379" y="1695394"/>
            <a:ext cx="797882" cy="1243759"/>
            <a:chOff x="1362776" y="1905297"/>
            <a:chExt cx="797882" cy="960036"/>
          </a:xfrm>
        </p:grpSpPr>
        <p:cxnSp>
          <p:nvCxnSpPr>
            <p:cNvPr id="18" name="Straight Arrow Connector 17"/>
            <p:cNvCxnSpPr>
              <a:stCxn id="5" idx="2"/>
              <a:endCxn id="26" idx="0"/>
            </p:cNvCxnSpPr>
            <p:nvPr/>
          </p:nvCxnSpPr>
          <p:spPr bwMode="auto">
            <a:xfrm flipH="1">
              <a:off x="1362776" y="1905297"/>
              <a:ext cx="1" cy="960036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3319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437383" y="2273790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B30019"/>
                  </a:solidFill>
                </a:rPr>
                <a:t>apply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14089" y="4187964"/>
            <a:ext cx="813443" cy="375773"/>
            <a:chOff x="3563552" y="4166798"/>
            <a:chExt cx="1030821" cy="375773"/>
          </a:xfrm>
        </p:grpSpPr>
        <p:cxnSp>
          <p:nvCxnSpPr>
            <p:cNvPr id="21" name="Straight Arrow Connector 20"/>
            <p:cNvCxnSpPr>
              <a:stCxn id="26" idx="3"/>
            </p:cNvCxnSpPr>
            <p:nvPr/>
          </p:nvCxnSpPr>
          <p:spPr bwMode="auto">
            <a:xfrm>
              <a:off x="3563552" y="4542571"/>
              <a:ext cx="1030821" cy="0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3567600" y="4166798"/>
              <a:ext cx="942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90"/>
                  </a:solidFill>
                </a:rPr>
                <a:t>result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37749" y="1695394"/>
            <a:ext cx="740749" cy="1541706"/>
            <a:chOff x="5748067" y="1631895"/>
            <a:chExt cx="740749" cy="1352890"/>
          </a:xfrm>
        </p:grpSpPr>
        <p:cxnSp>
          <p:nvCxnSpPr>
            <p:cNvPr id="24" name="Straight Arrow Connector 23"/>
            <p:cNvCxnSpPr>
              <a:stCxn id="9" idx="2"/>
            </p:cNvCxnSpPr>
            <p:nvPr/>
          </p:nvCxnSpPr>
          <p:spPr bwMode="auto">
            <a:xfrm>
              <a:off x="5748067" y="1631895"/>
              <a:ext cx="5772" cy="1352890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3319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5765541" y="2066448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B30019"/>
                  </a:solidFill>
                </a:rPr>
                <a:t>apply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88676" y="2939153"/>
          <a:ext cx="2625407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6980585" y="4310000"/>
            <a:ext cx="1152281" cy="670751"/>
            <a:chOff x="6498072" y="4331946"/>
            <a:chExt cx="1522954" cy="479513"/>
          </a:xfrm>
        </p:grpSpPr>
        <p:cxnSp>
          <p:nvCxnSpPr>
            <p:cNvPr id="34" name="Elbow Connector 33"/>
            <p:cNvCxnSpPr>
              <a:stCxn id="14" idx="2"/>
            </p:cNvCxnSpPr>
            <p:nvPr/>
          </p:nvCxnSpPr>
          <p:spPr bwMode="auto">
            <a:xfrm rot="5400000">
              <a:off x="7019792" y="3810226"/>
              <a:ext cx="479513" cy="1522954"/>
            </a:xfrm>
            <a:prstGeom prst="bentConnector2">
              <a:avLst/>
            </a:prstGeom>
            <a:solidFill>
              <a:schemeClr val="accent1"/>
            </a:solidFill>
            <a:ln w="38100" cap="flat" cmpd="dbl" algn="ctr">
              <a:solidFill>
                <a:srgbClr val="FF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6646511" y="4547116"/>
              <a:ext cx="983487" cy="242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90"/>
                  </a:solidFill>
                </a:rPr>
                <a:t>result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57602" y="3810753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57602" y="434432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57602" y="487772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6507903" y="1916544"/>
            <a:ext cx="2117689" cy="397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count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*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)&gt;=2</a:t>
            </a:r>
            <a:endParaRPr lang="en-US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16207" y="2314089"/>
            <a:ext cx="1631108" cy="923005"/>
            <a:chOff x="6480331" y="2314090"/>
            <a:chExt cx="1453991" cy="900365"/>
          </a:xfrm>
        </p:grpSpPr>
        <p:cxnSp>
          <p:nvCxnSpPr>
            <p:cNvPr id="10" name="Straight Arrow Connector 9"/>
            <p:cNvCxnSpPr>
              <a:stCxn id="33" idx="2"/>
            </p:cNvCxnSpPr>
            <p:nvPr/>
          </p:nvCxnSpPr>
          <p:spPr bwMode="auto">
            <a:xfrm flipH="1">
              <a:off x="6480331" y="2314090"/>
              <a:ext cx="1126327" cy="900365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3319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" name="TextBox 35"/>
            <p:cNvSpPr txBox="1"/>
            <p:nvPr/>
          </p:nvSpPr>
          <p:spPr>
            <a:xfrm>
              <a:off x="7211047" y="2689114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B30019"/>
                  </a:solidFill>
                </a:rPr>
                <a:t>apply</a:t>
              </a:r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584509" y="5372689"/>
            <a:ext cx="2345543" cy="397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rating,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min</a:t>
            </a:r>
            <a:r>
              <a:rPr lang="en-US" dirty="0">
                <a:latin typeface="Arial Narrow"/>
                <a:cs typeface="Arial Narrow"/>
              </a:rPr>
              <a:t>(age)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88676" y="5257505"/>
            <a:ext cx="262540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81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3" grpId="0"/>
      <p:bldP spid="44" grpId="0"/>
      <p:bldP spid="45" grpId="0"/>
      <p:bldP spid="33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QUESTION 6 </a:t>
            </a:r>
            <a:r>
              <a:rPr lang="en-US" sz="1400" dirty="0"/>
              <a:t>(cont’d)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399832" y="2388861"/>
            <a:ext cx="3599382" cy="224420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S.rating,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min</a:t>
            </a:r>
            <a:r>
              <a:rPr lang="en-US" dirty="0">
                <a:latin typeface="Arial Narrow"/>
                <a:cs typeface="Arial Narrow"/>
              </a:rPr>
              <a:t>(S.age)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 S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S.rating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dirty="0">
                <a:latin typeface="Arial Narrow"/>
                <a:cs typeface="Arial Narrow"/>
              </a:rPr>
              <a:t> 1&lt;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count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*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</a:t>
            </a:r>
          </a:p>
          <a:p>
            <a:pPr marL="105156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 S2</a:t>
            </a:r>
          </a:p>
          <a:p>
            <a:pPr marL="105156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S.rating=S2.rating</a:t>
            </a:r>
            <a:endParaRPr lang="en-US" altLang="zh-TW" dirty="0">
              <a:latin typeface="Arial Narrow"/>
              <a:cs typeface="Arial Narrow"/>
              <a:sym typeface="Symbol" pitchFamily="18" charset="2"/>
            </a:endParaRPr>
          </a:p>
          <a:p>
            <a:pPr marL="105156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S2.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age&gt;18)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44181" y="3395286"/>
            <a:ext cx="6385154" cy="1681513"/>
            <a:chOff x="2744171" y="3419036"/>
            <a:chExt cx="6385154" cy="1681513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744171" y="3419036"/>
              <a:ext cx="3469013" cy="1174750"/>
            </a:xfrm>
            <a:prstGeom prst="roundRect">
              <a:avLst/>
            </a:prstGeom>
            <a:noFill/>
            <a:ln w="254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0782" y="3530889"/>
              <a:ext cx="2078543" cy="156966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Select those groups where the age of all the  sailors is greater than 18 and there are at least 2 tuples in the group .</a:t>
              </a:r>
            </a:p>
          </p:txBody>
        </p:sp>
        <p:cxnSp>
          <p:nvCxnSpPr>
            <p:cNvPr id="9" name="Curved Connector 8"/>
            <p:cNvCxnSpPr>
              <a:stCxn id="8" idx="1"/>
              <a:endCxn id="7" idx="3"/>
            </p:cNvCxnSpPr>
            <p:nvPr/>
          </p:nvCxnSpPr>
          <p:spPr bwMode="auto">
            <a:xfrm rot="10800000">
              <a:off x="6213184" y="4006411"/>
              <a:ext cx="837598" cy="30930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008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1444181" y="2623134"/>
            <a:ext cx="6339921" cy="733237"/>
            <a:chOff x="2744171" y="2623134"/>
            <a:chExt cx="6339921" cy="733237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2744171" y="2766951"/>
              <a:ext cx="1824879" cy="58942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50782" y="2623134"/>
              <a:ext cx="2033310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Group Sailor relation by rating.</a:t>
              </a:r>
            </a:p>
          </p:txBody>
        </p:sp>
        <p:cxnSp>
          <p:nvCxnSpPr>
            <p:cNvPr id="13" name="Curved Connector 12"/>
            <p:cNvCxnSpPr>
              <a:stCxn id="10" idx="1"/>
              <a:endCxn id="6" idx="3"/>
            </p:cNvCxnSpPr>
            <p:nvPr/>
          </p:nvCxnSpPr>
          <p:spPr bwMode="auto">
            <a:xfrm rot="10800000" flipV="1">
              <a:off x="4569050" y="2915521"/>
              <a:ext cx="2481732" cy="14613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9235" y="1188720"/>
            <a:ext cx="8545530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Find the age of the youngest adult sailor (i.e., age</a:t>
            </a:r>
            <a:r>
              <a:rPr lang="en-US" b="1" dirty="0">
                <a:solidFill>
                  <a:srgbClr val="3319FF"/>
                </a:solidFill>
                <a:sym typeface="Symbol" pitchFamily="18" charset="2"/>
              </a:rPr>
              <a:t>&gt;</a:t>
            </a:r>
            <a:r>
              <a:rPr lang="en-US" b="1" dirty="0">
                <a:solidFill>
                  <a:srgbClr val="3319FF"/>
                </a:solidFill>
              </a:rPr>
              <a:t>18), </a:t>
            </a:r>
            <a:r>
              <a:rPr lang="en-US" b="1" dirty="0">
                <a:solidFill>
                  <a:srgbClr val="FF0000"/>
                </a:solidFill>
              </a:rPr>
              <a:t>for each rating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3319FF"/>
                </a:solidFill>
              </a:rPr>
              <a:t>for which there are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at least 2 </a:t>
            </a:r>
            <a:r>
              <a:rPr lang="en-US" b="1" u="sng" dirty="0">
                <a:solidFill>
                  <a:srgbClr val="FF0000"/>
                </a:solidFill>
              </a:rPr>
              <a:t>adult</a:t>
            </a:r>
            <a:r>
              <a:rPr lang="en-US" b="1" dirty="0">
                <a:solidFill>
                  <a:srgbClr val="FF0000"/>
                </a:solidFill>
              </a:rPr>
              <a:t> sailors with the same rating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endParaRPr lang="en-US" b="1" dirty="0">
              <a:solidFill>
                <a:srgbClr val="3319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27804" y="2939153"/>
          <a:ext cx="2625407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11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 (S2)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6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6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6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6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6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3629397" y="2973917"/>
            <a:ext cx="3238500" cy="332316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27804" y="2939153"/>
          <a:ext cx="2625407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56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 (S2)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/>
              <a:t>QUESTION </a:t>
            </a:r>
            <a:r>
              <a:rPr lang="en-US" dirty="0"/>
              <a:t>6 </a:t>
            </a:r>
            <a:r>
              <a:rPr lang="en-US" sz="1400" dirty="0"/>
              <a:t>(cont’d)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52185" y="1754215"/>
            <a:ext cx="1907420" cy="397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S.rating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268329" y="1188718"/>
            <a:ext cx="3744356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dirty="0">
                <a:latin typeface="Arial Narrow"/>
                <a:cs typeface="Arial Narrow"/>
              </a:rPr>
              <a:t> 1&lt;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count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*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</a:t>
            </a:r>
          </a:p>
          <a:p>
            <a:pPr marL="1124712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 S2</a:t>
            </a:r>
          </a:p>
          <a:p>
            <a:pPr marL="1124712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S.rating=S2.rating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</a:t>
            </a:r>
          </a:p>
          <a:p>
            <a:pPr marL="1124712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S2.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age&gt;18)</a:t>
            </a:r>
            <a:endParaRPr lang="en-US" dirty="0">
              <a:latin typeface="Arial Narrow"/>
              <a:cs typeface="Arial Narrow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269754" y="3237101"/>
          <a:ext cx="1389698" cy="107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min(age)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705895" y="2151760"/>
            <a:ext cx="723275" cy="787393"/>
            <a:chOff x="1480306" y="2361663"/>
            <a:chExt cx="723275" cy="787393"/>
          </a:xfrm>
        </p:grpSpPr>
        <p:cxnSp>
          <p:nvCxnSpPr>
            <p:cNvPr id="18" name="Straight Arrow Connector 17"/>
            <p:cNvCxnSpPr>
              <a:stCxn id="5" idx="2"/>
              <a:endCxn id="26" idx="0"/>
            </p:cNvCxnSpPr>
            <p:nvPr/>
          </p:nvCxnSpPr>
          <p:spPr bwMode="auto">
            <a:xfrm>
              <a:off x="1480306" y="2361663"/>
              <a:ext cx="0" cy="787393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3319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480306" y="2484497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B30019"/>
                  </a:solidFill>
                </a:rPr>
                <a:t>apply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18599" y="4187964"/>
            <a:ext cx="809205" cy="375773"/>
            <a:chOff x="3552656" y="4166798"/>
            <a:chExt cx="809205" cy="375773"/>
          </a:xfrm>
        </p:grpSpPr>
        <p:cxnSp>
          <p:nvCxnSpPr>
            <p:cNvPr id="21" name="Straight Arrow Connector 20"/>
            <p:cNvCxnSpPr>
              <a:stCxn id="26" idx="3"/>
              <a:endCxn id="8" idx="1"/>
            </p:cNvCxnSpPr>
            <p:nvPr/>
          </p:nvCxnSpPr>
          <p:spPr bwMode="auto">
            <a:xfrm>
              <a:off x="3552656" y="4542571"/>
              <a:ext cx="809205" cy="0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3559139" y="4166798"/>
              <a:ext cx="7434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90"/>
                  </a:solidFill>
                </a:rPr>
                <a:t>result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40507" y="2509592"/>
            <a:ext cx="810867" cy="429561"/>
            <a:chOff x="5563839" y="2446093"/>
            <a:chExt cx="810867" cy="429561"/>
          </a:xfrm>
        </p:grpSpPr>
        <p:cxnSp>
          <p:nvCxnSpPr>
            <p:cNvPr id="24" name="Straight Arrow Connector 23"/>
            <p:cNvCxnSpPr>
              <a:stCxn id="9" idx="2"/>
              <a:endCxn id="8" idx="0"/>
            </p:cNvCxnSpPr>
            <p:nvPr/>
          </p:nvCxnSpPr>
          <p:spPr bwMode="auto">
            <a:xfrm>
              <a:off x="5563839" y="2446093"/>
              <a:ext cx="0" cy="429561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3319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5651431" y="2465586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B30019"/>
                  </a:solidFill>
                </a:rPr>
                <a:t>apply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93192" y="2939153"/>
          <a:ext cx="2625407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 (S)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6961656" y="4309998"/>
            <a:ext cx="1004554" cy="568638"/>
            <a:chOff x="6883691" y="4309997"/>
            <a:chExt cx="1080913" cy="932381"/>
          </a:xfrm>
        </p:grpSpPr>
        <p:cxnSp>
          <p:nvCxnSpPr>
            <p:cNvPr id="34" name="Elbow Connector 33"/>
            <p:cNvCxnSpPr>
              <a:stCxn id="14" idx="2"/>
            </p:cNvCxnSpPr>
            <p:nvPr/>
          </p:nvCxnSpPr>
          <p:spPr bwMode="auto">
            <a:xfrm rot="5400000">
              <a:off x="6957957" y="4235731"/>
              <a:ext cx="932381" cy="1080913"/>
            </a:xfrm>
            <a:prstGeom prst="bentConnector2">
              <a:avLst/>
            </a:prstGeom>
            <a:solidFill>
              <a:schemeClr val="accent1"/>
            </a:solidFill>
            <a:ln w="38100" cap="flat" cmpd="dbl" algn="ctr">
              <a:solidFill>
                <a:srgbClr val="FF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7052441" y="4624477"/>
              <a:ext cx="800676" cy="55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90"/>
                  </a:solidFill>
                </a:rPr>
                <a:t>result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29745" y="3769590"/>
            <a:ext cx="127000" cy="2389696"/>
            <a:chOff x="6632485" y="3810001"/>
            <a:chExt cx="127000" cy="2389696"/>
          </a:xfrm>
        </p:grpSpPr>
        <p:sp>
          <p:nvSpPr>
            <p:cNvPr id="4" name="Right Brace 3"/>
            <p:cNvSpPr/>
            <p:nvPr/>
          </p:nvSpPr>
          <p:spPr bwMode="auto">
            <a:xfrm>
              <a:off x="6632485" y="3810001"/>
              <a:ext cx="127000" cy="518583"/>
            </a:xfrm>
            <a:prstGeom prst="rightBrace">
              <a:avLst/>
            </a:prstGeom>
            <a:noFill/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ight Brace 12"/>
            <p:cNvSpPr/>
            <p:nvPr/>
          </p:nvSpPr>
          <p:spPr bwMode="auto">
            <a:xfrm>
              <a:off x="6632485" y="4883151"/>
              <a:ext cx="127000" cy="518583"/>
            </a:xfrm>
            <a:prstGeom prst="rightBrace">
              <a:avLst/>
            </a:prstGeom>
            <a:noFill/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Brace 15"/>
            <p:cNvSpPr/>
            <p:nvPr/>
          </p:nvSpPr>
          <p:spPr bwMode="auto">
            <a:xfrm>
              <a:off x="6632485" y="4346576"/>
              <a:ext cx="127000" cy="518583"/>
            </a:xfrm>
            <a:prstGeom prst="rightBrace">
              <a:avLst/>
            </a:prstGeom>
            <a:noFill/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ight Brace 40"/>
            <p:cNvSpPr/>
            <p:nvPr/>
          </p:nvSpPr>
          <p:spPr bwMode="auto">
            <a:xfrm>
              <a:off x="6632485" y="5681114"/>
              <a:ext cx="127000" cy="518583"/>
            </a:xfrm>
            <a:prstGeom prst="rightBrace">
              <a:avLst/>
            </a:prstGeom>
            <a:noFill/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76942" y="379066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76942" y="433460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76942" y="4878635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89766" y="566598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  <a:ea typeface="Zapf Dingbats"/>
                <a:cs typeface="Zapf Dingbats"/>
                <a:sym typeface="Zapf Dingbats"/>
              </a:rPr>
              <a:t>X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067935" y="5245919"/>
            <a:ext cx="1689985" cy="70532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630238" indent="-630238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dirty="0">
                <a:latin typeface="Arial Narrow"/>
                <a:cs typeface="Arial Narrow"/>
              </a:rPr>
              <a:t>S.rating,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min</a:t>
            </a:r>
            <a:r>
              <a:rPr lang="en-US" dirty="0">
                <a:latin typeface="Arial Narrow"/>
                <a:cs typeface="Arial Narrow"/>
              </a:rPr>
              <a:t>(age)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61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  <p:bldP spid="43" grpId="0"/>
      <p:bldP spid="44" grpId="0"/>
      <p:bldP spid="45" grpId="0"/>
      <p:bldP spid="46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US" sz="1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410277" y="2476850"/>
            <a:ext cx="4663440" cy="347531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sailor_id, sname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sailor_id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in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distinct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R.sailor_id</a:t>
            </a:r>
          </a:p>
          <a:p>
            <a:pPr marL="1838325" indent="1270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 B, reserves R</a:t>
            </a:r>
          </a:p>
          <a:p>
            <a:pPr marL="1838325" indent="1270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R.boat_id=B.boat_id</a:t>
            </a:r>
            <a:endParaRPr lang="en-US" dirty="0">
              <a:latin typeface="Arial Narrow"/>
              <a:cs typeface="Arial Narrow"/>
            </a:endParaRPr>
          </a:p>
          <a:p>
            <a:pPr marL="2516188" indent="11113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altLang="zh-TW" dirty="0">
              <a:latin typeface="Arial Narrow"/>
              <a:cs typeface="Arial Narrow"/>
              <a:sym typeface="Symbol" pitchFamily="18" charset="2"/>
            </a:endParaRPr>
          </a:p>
          <a:p>
            <a:pPr marL="1838325" indent="1270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union</a:t>
            </a:r>
          </a:p>
          <a:p>
            <a:pPr marL="1838325" indent="1270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distinct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R.sailor_id</a:t>
            </a:r>
          </a:p>
          <a:p>
            <a:pPr marL="1838325" indent="1270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 B, reserves R</a:t>
            </a:r>
          </a:p>
          <a:p>
            <a:pPr marL="1838325" indent="1270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R.boat_id=B.boat_id</a:t>
            </a:r>
            <a:endParaRPr lang="en-US" altLang="zh-TW" b="1" dirty="0">
              <a:solidFill>
                <a:srgbClr val="3319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2516188" indent="11113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green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295589" y="3158837"/>
            <a:ext cx="4972752" cy="1183038"/>
            <a:chOff x="3210518" y="3150867"/>
            <a:chExt cx="4972752" cy="1183038"/>
          </a:xfrm>
        </p:grpSpPr>
        <p:sp>
          <p:nvSpPr>
            <p:cNvPr id="6" name="TextBox 5"/>
            <p:cNvSpPr txBox="1"/>
            <p:nvPr/>
          </p:nvSpPr>
          <p:spPr>
            <a:xfrm>
              <a:off x="6537350" y="3452253"/>
              <a:ext cx="1645920" cy="58477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Reservations for red boats.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210518" y="3150867"/>
              <a:ext cx="2651760" cy="1183038"/>
            </a:xfrm>
            <a:prstGeom prst="roundRect">
              <a:avLst>
                <a:gd name="adj" fmla="val 12802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8" name="Curved Connector 7"/>
            <p:cNvCxnSpPr>
              <a:stCxn id="7" idx="3"/>
              <a:endCxn id="6" idx="1"/>
            </p:cNvCxnSpPr>
            <p:nvPr/>
          </p:nvCxnSpPr>
          <p:spPr bwMode="auto">
            <a:xfrm>
              <a:off x="5862278" y="3742386"/>
              <a:ext cx="675072" cy="2255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Group 25"/>
          <p:cNvGrpSpPr/>
          <p:nvPr/>
        </p:nvGrpSpPr>
        <p:grpSpPr>
          <a:xfrm>
            <a:off x="3311056" y="4679487"/>
            <a:ext cx="4957285" cy="1225389"/>
            <a:chOff x="3225985" y="4968392"/>
            <a:chExt cx="4957285" cy="1225389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3225985" y="4968392"/>
              <a:ext cx="2651760" cy="1225389"/>
            </a:xfrm>
            <a:prstGeom prst="roundRect">
              <a:avLst>
                <a:gd name="adj" fmla="val 9883"/>
              </a:avLst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7350" y="5288698"/>
              <a:ext cx="1645920" cy="58477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Reservations for green boats.</a:t>
              </a:r>
            </a:p>
          </p:txBody>
        </p:sp>
        <p:cxnSp>
          <p:nvCxnSpPr>
            <p:cNvPr id="12" name="Curved Connector 11"/>
            <p:cNvCxnSpPr>
              <a:stCxn id="10" idx="3"/>
              <a:endCxn id="11" idx="1"/>
            </p:cNvCxnSpPr>
            <p:nvPr/>
          </p:nvCxnSpPr>
          <p:spPr bwMode="auto">
            <a:xfrm flipV="1">
              <a:off x="5877745" y="5581086"/>
              <a:ext cx="659605" cy="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911350" y="1188720"/>
            <a:ext cx="5321300" cy="705321"/>
          </a:xfr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ids and names of sailors who have reserved </a:t>
            </a:r>
            <a:r>
              <a:rPr lang="en-US" b="1" u="sng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either</a:t>
            </a:r>
            <a:r>
              <a:rPr lang="en-US" b="1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red </a:t>
            </a:r>
            <a:r>
              <a:rPr lang="en-US" b="1" u="sng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</a:t>
            </a:r>
            <a:r>
              <a:rPr lang="en-US" b="1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green boat.</a:t>
            </a:r>
            <a:endParaRPr lang="en-US" b="1" dirty="0">
              <a:solidFill>
                <a:srgbClr val="3319FF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468587" y="1916286"/>
            <a:ext cx="620682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(22, Dustin), (31, Lubber), (64, Horatio), (74, Horatio)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9676" y="1188720"/>
            <a:ext cx="1735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30019"/>
                </a:solidFill>
                <a:latin typeface="+mn-lt"/>
              </a:rPr>
              <a:t>Use </a:t>
            </a:r>
            <a:r>
              <a:rPr lang="en-US" sz="2000" b="1" dirty="0">
                <a:solidFill>
                  <a:srgbClr val="0000FF"/>
                </a:solidFill>
                <a:latin typeface="+mn-lt"/>
                <a:cs typeface="Arial Narrow"/>
              </a:rPr>
              <a:t>set membership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7215" y="1186155"/>
            <a:ext cx="150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DO NOT</a:t>
            </a:r>
            <a:r>
              <a:rPr lang="en-US" sz="2000" b="1" dirty="0">
                <a:solidFill>
                  <a:srgbClr val="B30019"/>
                </a:solidFill>
              </a:rPr>
              <a:t> use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JOIN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60317" y="3142184"/>
            <a:ext cx="2341264" cy="2784974"/>
            <a:chOff x="6062194" y="3439059"/>
            <a:chExt cx="2341264" cy="2784974"/>
          </a:xfrm>
        </p:grpSpPr>
        <p:cxnSp>
          <p:nvCxnSpPr>
            <p:cNvPr id="4" name="Straight Arrow Connector 3"/>
            <p:cNvCxnSpPr>
              <a:stCxn id="28" idx="1"/>
              <a:endCxn id="29" idx="1"/>
            </p:cNvCxnSpPr>
            <p:nvPr/>
          </p:nvCxnSpPr>
          <p:spPr bwMode="auto">
            <a:xfrm>
              <a:off x="6351861" y="4831546"/>
              <a:ext cx="477556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" name="Left Brace 27"/>
            <p:cNvSpPr/>
            <p:nvPr/>
          </p:nvSpPr>
          <p:spPr bwMode="auto">
            <a:xfrm flipH="1">
              <a:off x="6062194" y="3439059"/>
              <a:ext cx="289667" cy="2784974"/>
            </a:xfrm>
            <a:prstGeom prst="leftBrace">
              <a:avLst>
                <a:gd name="adj1" fmla="val 42945"/>
                <a:gd name="adj2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9417" y="4416048"/>
              <a:ext cx="1574041" cy="83099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Reservations for </a:t>
              </a:r>
              <a:r>
                <a:rPr lang="en-US" sz="1600" u="sng" dirty="0">
                  <a:solidFill>
                    <a:srgbClr val="000090"/>
                  </a:solidFill>
                </a:rPr>
                <a:t>either</a:t>
              </a:r>
              <a:r>
                <a:rPr lang="en-US" sz="1600" dirty="0">
                  <a:solidFill>
                    <a:srgbClr val="000090"/>
                  </a:solidFill>
                </a:rPr>
                <a:t> red </a:t>
              </a:r>
              <a:r>
                <a:rPr lang="en-US" sz="1600" u="sng" dirty="0">
                  <a:solidFill>
                    <a:srgbClr val="000090"/>
                  </a:solidFill>
                </a:rPr>
                <a:t>or</a:t>
              </a:r>
              <a:r>
                <a:rPr lang="en-US" sz="1600" dirty="0">
                  <a:solidFill>
                    <a:srgbClr val="000090"/>
                  </a:solidFill>
                </a:rPr>
                <a:t> green boats.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16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784132" y="485488"/>
          <a:ext cx="2123440" cy="151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484292" y="485488"/>
          <a:ext cx="228377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7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459100"/>
          </a:xfrm>
        </p:spPr>
        <p:txBody>
          <a:bodyPr/>
          <a:lstStyle/>
          <a:p>
            <a:r>
              <a:rPr lang="en-US" dirty="0"/>
              <a:t>QUESTION 1 </a:t>
            </a:r>
            <a:r>
              <a:rPr lang="en-US" sz="1400" dirty="0"/>
              <a:t>(cont’d)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789872"/>
            <a:ext cx="2003753" cy="95154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Select distinct</a:t>
            </a:r>
            <a:r>
              <a:rPr lang="en-US" altLang="zh-TW" sz="1400" i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R.sailor_id</a:t>
            </a:r>
          </a:p>
          <a:p>
            <a:pPr marL="0" indent="4763">
              <a:spcBef>
                <a:spcPts val="0"/>
              </a:spcBef>
              <a:buNone/>
            </a:pPr>
            <a:r>
              <a:rPr lang="en-US" altLang="zh-TW" sz="14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sz="1400" i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boat B, reserves R</a:t>
            </a:r>
          </a:p>
          <a:p>
            <a:pPr marL="0" indent="4763">
              <a:spcBef>
                <a:spcPts val="0"/>
              </a:spcBef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R.boat_id=B.boat_id</a:t>
            </a:r>
            <a:endParaRPr lang="en-US" altLang="zh-TW" sz="1400" b="1" dirty="0">
              <a:solidFill>
                <a:srgbClr val="3319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461963" indent="4763">
              <a:spcBef>
                <a:spcPts val="0"/>
              </a:spcBef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sz="14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B.color</a:t>
            </a:r>
            <a:r>
              <a:rPr lang="en-US" altLang="zh-TW" sz="1400" dirty="0">
                <a:latin typeface="Arial Narrow"/>
                <a:cs typeface="Arial Narrow"/>
                <a:sym typeface="Symbol" pitchFamily="18" charset="2"/>
              </a:rPr>
              <a:t>=</a:t>
            </a:r>
            <a:r>
              <a:rPr lang="mr-IN" altLang="zh-TW" sz="14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400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altLang="zh-TW" sz="1400" dirty="0"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sz="1400" dirty="0">
              <a:latin typeface="Arial Narrow"/>
              <a:cs typeface="Arial Narro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84292" y="3513851"/>
          <a:ext cx="2283777" cy="291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F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784132" y="3513851"/>
          <a:ext cx="2022931" cy="148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B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03054" y="1056113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  <a:sym typeface="Symbol" pitchFamily="18" charset="2"/>
              </a:rPr>
              <a:t>JOIN</a:t>
            </a:r>
            <a:r>
              <a:rPr lang="en-US" sz="1600" baseline="-25000" dirty="0">
                <a:latin typeface="Arial Narrow" charset="0"/>
                <a:ea typeface="Arial Narrow" charset="0"/>
                <a:cs typeface="Arial Narrow" charset="0"/>
                <a:sym typeface="Symbol" pitchFamily="18" charset="2"/>
              </a:rPr>
              <a:t>boat_id</a:t>
            </a:r>
            <a:endParaRPr lang="en-US" sz="16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95043" y="1056113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=</a:t>
            </a:r>
            <a:endParaRPr lang="en-US" sz="16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164964" y="768880"/>
          <a:ext cx="765492" cy="98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8600" y="3818235"/>
            <a:ext cx="2003753" cy="95154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Select distinct</a:t>
            </a:r>
            <a:r>
              <a:rPr lang="en-US" altLang="zh-TW" sz="1400" i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R.sailor_id</a:t>
            </a:r>
          </a:p>
          <a:p>
            <a:pPr marL="0" indent="4763">
              <a:spcBef>
                <a:spcPts val="0"/>
              </a:spcBef>
              <a:buNone/>
            </a:pPr>
            <a:r>
              <a:rPr lang="en-US" altLang="zh-TW" sz="14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sz="1400" i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boat</a:t>
            </a:r>
            <a:r>
              <a:rPr lang="en-US" altLang="zh-TW" sz="1400" i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B, reserves R</a:t>
            </a:r>
          </a:p>
          <a:p>
            <a:pPr marL="0" indent="4763">
              <a:spcBef>
                <a:spcPts val="0"/>
              </a:spcBef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R.boat_id=B.boat_id</a:t>
            </a:r>
            <a:endParaRPr lang="en-US" altLang="zh-TW" sz="1400" b="1" dirty="0">
              <a:solidFill>
                <a:srgbClr val="3319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461963" indent="4763">
              <a:spcBef>
                <a:spcPts val="0"/>
              </a:spcBef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sz="14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B.color</a:t>
            </a:r>
            <a:r>
              <a:rPr lang="en-US" altLang="zh-TW" sz="1400" dirty="0">
                <a:latin typeface="Arial Narrow"/>
                <a:cs typeface="Arial Narrow"/>
                <a:sym typeface="Symbol" pitchFamily="18" charset="2"/>
              </a:rPr>
              <a:t>=</a:t>
            </a:r>
            <a:r>
              <a:rPr lang="mr-IN" altLang="zh-TW" sz="14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400" dirty="0">
                <a:latin typeface="Arial Narrow"/>
                <a:cs typeface="Arial Narrow"/>
                <a:sym typeface="Symbol" pitchFamily="18" charset="2"/>
              </a:rPr>
              <a:t>green</a:t>
            </a:r>
            <a:r>
              <a:rPr lang="mr-IN" altLang="zh-TW" sz="1400" dirty="0"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3054" y="4084476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  <a:sym typeface="Symbol" pitchFamily="18" charset="2"/>
              </a:rPr>
              <a:t>JOIN</a:t>
            </a:r>
            <a:r>
              <a:rPr lang="en-US" sz="1600" baseline="-25000" dirty="0">
                <a:latin typeface="Arial Narrow" charset="0"/>
                <a:ea typeface="Arial Narrow" charset="0"/>
                <a:cs typeface="Arial Narrow" charset="0"/>
                <a:sym typeface="Symbol" pitchFamily="18" charset="2"/>
              </a:rPr>
              <a:t>boat_id</a:t>
            </a:r>
            <a:endParaRPr lang="en-US" sz="16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44788" y="4084476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=</a:t>
            </a:r>
            <a:endParaRPr lang="en-US" sz="16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8164964" y="3797243"/>
          <a:ext cx="765492" cy="98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125634" y="2283142"/>
            <a:ext cx="1908416" cy="52322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sailors who reserved a red boat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25634" y="5322015"/>
            <a:ext cx="1908416" cy="52322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sailors who reserved a green boat</a:t>
            </a:r>
          </a:p>
        </p:txBody>
      </p:sp>
      <p:cxnSp>
        <p:nvCxnSpPr>
          <p:cNvPr id="26" name="Curved Connector 25"/>
          <p:cNvCxnSpPr>
            <a:stCxn id="23" idx="3"/>
            <a:endCxn id="14" idx="2"/>
          </p:cNvCxnSpPr>
          <p:nvPr/>
        </p:nvCxnSpPr>
        <p:spPr bwMode="auto">
          <a:xfrm flipV="1">
            <a:off x="8034050" y="1750336"/>
            <a:ext cx="513660" cy="794416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urved Connector 27"/>
          <p:cNvCxnSpPr>
            <a:stCxn id="24" idx="3"/>
            <a:endCxn id="22" idx="2"/>
          </p:cNvCxnSpPr>
          <p:nvPr/>
        </p:nvCxnSpPr>
        <p:spPr bwMode="auto">
          <a:xfrm flipV="1">
            <a:off x="8034050" y="4778699"/>
            <a:ext cx="513660" cy="804926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25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305098" y="3641719"/>
            <a:ext cx="425303" cy="1844700"/>
            <a:chOff x="6305098" y="3641719"/>
            <a:chExt cx="425303" cy="1844700"/>
          </a:xfrm>
        </p:grpSpPr>
        <p:sp>
          <p:nvSpPr>
            <p:cNvPr id="19" name="Oval 18"/>
            <p:cNvSpPr/>
            <p:nvPr/>
          </p:nvSpPr>
          <p:spPr bwMode="auto">
            <a:xfrm>
              <a:off x="6305098" y="3641719"/>
              <a:ext cx="425303" cy="18600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6305098" y="4113105"/>
              <a:ext cx="425303" cy="18600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6305098" y="4829038"/>
              <a:ext cx="425303" cy="18600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305098" y="5300418"/>
              <a:ext cx="425303" cy="18600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133903" y="3045615"/>
          <a:ext cx="253650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57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9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112565" y="3045615"/>
          <a:ext cx="2616765" cy="302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200" strike="sngStrike" dirty="0"/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200" strike="sngStrike" dirty="0"/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200" strike="sngStrike" dirty="0"/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952">
                <a:tc>
                  <a:txBody>
                    <a:bodyPr/>
                    <a:lstStyle/>
                    <a:p>
                      <a:pPr algn="ctr"/>
                      <a:endParaRPr lang="en-US" sz="1200" strike="sngStrike" dirty="0"/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</a:t>
            </a:r>
            <a:r>
              <a:rPr lang="en-US" sz="1400" dirty="0"/>
              <a:t>(cont’d)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54451" y="1618737"/>
          <a:ext cx="765492" cy="98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355735" y="1618737"/>
          <a:ext cx="765492" cy="98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73798" y="1924948"/>
            <a:ext cx="728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  <a:sym typeface="Symbol" pitchFamily="18" charset="2"/>
              </a:rPr>
              <a:t>UNION</a:t>
            </a:r>
            <a:endParaRPr lang="en-US" sz="16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8634" y="1924948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=</a:t>
            </a:r>
            <a:endParaRPr lang="en-US" sz="16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438491" y="1618737"/>
          <a:ext cx="76549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605294" y="1290225"/>
            <a:ext cx="1715212" cy="73609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4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4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400" i="1" dirty="0">
                <a:latin typeface="Arial Narrow"/>
                <a:cs typeface="Arial Narrow"/>
              </a:rPr>
              <a:t>sailor_id, sname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4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Arial Narrow"/>
                <a:cs typeface="Arial Narrow"/>
              </a:rPr>
              <a:t>sailor</a:t>
            </a:r>
            <a:endParaRPr lang="en-US" sz="1400" i="1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4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4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sailor_id </a:t>
            </a:r>
            <a:r>
              <a:rPr lang="en-US" altLang="zh-TW" sz="14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in</a:t>
            </a:r>
            <a:r>
              <a:rPr lang="en-US" altLang="zh-TW" sz="1400" i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64029" y="4100741"/>
            <a:ext cx="4953000" cy="161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do we get if we replace</a:t>
            </a:r>
            <a:br>
              <a:rPr lang="en-US" dirty="0"/>
            </a:br>
            <a:r>
              <a:rPr lang="en-US" b="1" dirty="0">
                <a:solidFill>
                  <a:srgbClr val="3319FF"/>
                </a:solidFill>
              </a:rPr>
              <a:t>union </a:t>
            </a:r>
            <a:r>
              <a:rPr lang="en-US" dirty="0"/>
              <a:t>with </a:t>
            </a:r>
            <a:r>
              <a:rPr lang="en-US" b="1" dirty="0">
                <a:solidFill>
                  <a:srgbClr val="3319FF"/>
                </a:solidFill>
              </a:rPr>
              <a:t>minus</a:t>
            </a:r>
            <a:r>
              <a:rPr lang="en-US" dirty="0"/>
              <a:t>?</a:t>
            </a:r>
          </a:p>
          <a:p>
            <a:pPr marL="731520" lvl="1" indent="-365760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</a:rPr>
              <a:t>Those who have reserved a red boat, but not a green boat (i.e., reserved only a red boat → (64, Horatio)).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74163" y="1623591"/>
            <a:ext cx="2031881" cy="202876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14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sz="14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select distinct</a:t>
            </a:r>
            <a:r>
              <a:rPr lang="en-US" altLang="zh-TW" sz="1400" i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R.sailor_id</a:t>
            </a:r>
          </a:p>
          <a:p>
            <a:pPr marL="0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 boat B, reserves R</a:t>
            </a:r>
          </a:p>
          <a:p>
            <a:pPr marL="0" indent="4763">
              <a:spcBef>
                <a:spcPts val="0"/>
              </a:spcBef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R.boat_id=B.boat_id</a:t>
            </a:r>
            <a:endParaRPr lang="en-US" sz="1400" dirty="0">
              <a:latin typeface="Arial Narrow"/>
              <a:cs typeface="Arial Narrow"/>
            </a:endParaRPr>
          </a:p>
          <a:p>
            <a:pPr marL="461963" indent="4763">
              <a:spcBef>
                <a:spcPts val="0"/>
              </a:spcBef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sz="14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B.color</a:t>
            </a:r>
            <a:r>
              <a:rPr lang="en-US" altLang="zh-TW" sz="1400" dirty="0">
                <a:latin typeface="Arial Narrow"/>
                <a:cs typeface="Arial Narrow"/>
                <a:sym typeface="Symbol" pitchFamily="18" charset="2"/>
              </a:rPr>
              <a:t>=</a:t>
            </a:r>
            <a:r>
              <a:rPr lang="mr-IN" altLang="zh-TW" sz="14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400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altLang="zh-TW" sz="14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400" dirty="0">
                <a:latin typeface="Arial Narrow"/>
                <a:cs typeface="Arial Narrow"/>
                <a:sym typeface="Symbol" pitchFamily="18" charset="2"/>
              </a:rPr>
              <a:t>)</a:t>
            </a:r>
          </a:p>
          <a:p>
            <a:pPr marL="0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union</a:t>
            </a:r>
          </a:p>
          <a:p>
            <a:pPr marL="0" indent="4763">
              <a:spcBef>
                <a:spcPts val="0"/>
              </a:spcBef>
              <a:buNone/>
            </a:pPr>
            <a:r>
              <a:rPr lang="en-US" altLang="zh-TW" sz="14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sz="14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select distinct</a:t>
            </a:r>
            <a:r>
              <a:rPr lang="en-US" altLang="zh-TW" sz="1400" i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R.sailor_id</a:t>
            </a:r>
          </a:p>
          <a:p>
            <a:pPr marL="0" indent="4763">
              <a:spcBef>
                <a:spcPts val="0"/>
              </a:spcBef>
              <a:buNone/>
            </a:pPr>
            <a:r>
              <a:rPr lang="en-US" altLang="zh-TW" sz="14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sz="1400" i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boat B, reserves R</a:t>
            </a:r>
          </a:p>
          <a:p>
            <a:pPr marL="0" indent="4763">
              <a:spcBef>
                <a:spcPts val="0"/>
              </a:spcBef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R.boat_id=B.boat_id</a:t>
            </a:r>
            <a:endParaRPr lang="en-US" altLang="zh-TW" sz="1400" b="1" dirty="0">
              <a:solidFill>
                <a:srgbClr val="3319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461963" indent="4763">
              <a:spcBef>
                <a:spcPts val="0"/>
              </a:spcBef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sz="14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400" i="1" dirty="0">
                <a:latin typeface="Arial Narrow"/>
                <a:cs typeface="Arial Narrow"/>
                <a:sym typeface="Symbol" pitchFamily="18" charset="2"/>
              </a:rPr>
              <a:t>B.color</a:t>
            </a:r>
            <a:r>
              <a:rPr lang="en-US" altLang="zh-TW" sz="1400" dirty="0">
                <a:latin typeface="Arial Narrow"/>
                <a:cs typeface="Arial Narrow"/>
                <a:sym typeface="Symbol" pitchFamily="18" charset="2"/>
              </a:rPr>
              <a:t>=</a:t>
            </a:r>
            <a:r>
              <a:rPr lang="mr-IN" altLang="zh-TW" sz="14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400" dirty="0">
                <a:latin typeface="Arial Narrow"/>
                <a:cs typeface="Arial Narrow"/>
                <a:sym typeface="Symbol" pitchFamily="18" charset="2"/>
              </a:rPr>
              <a:t>green</a:t>
            </a:r>
            <a:r>
              <a:rPr lang="mr-IN" altLang="zh-TW" sz="14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400" dirty="0">
                <a:latin typeface="Arial Narrow"/>
                <a:cs typeface="Arial Narrow"/>
                <a:sym typeface="Symbol" pitchFamily="18" charset="2"/>
              </a:rPr>
              <a:t>)</a:t>
            </a:r>
            <a:r>
              <a:rPr lang="en-US" sz="1400" dirty="0">
                <a:latin typeface="Arial Narrow"/>
                <a:cs typeface="Arial Narrow"/>
              </a:rPr>
              <a:t>;</a:t>
            </a:r>
          </a:p>
        </p:txBody>
      </p:sp>
      <p:cxnSp>
        <p:nvCxnSpPr>
          <p:cNvPr id="9" name="Elbow Connector 8"/>
          <p:cNvCxnSpPr>
            <a:stCxn id="15" idx="3"/>
          </p:cNvCxnSpPr>
          <p:nvPr/>
        </p:nvCxnSpPr>
        <p:spPr bwMode="auto">
          <a:xfrm>
            <a:off x="6203983" y="2228337"/>
            <a:ext cx="707180" cy="1022548"/>
          </a:xfrm>
          <a:prstGeom prst="bentConnector2">
            <a:avLst/>
          </a:prstGeom>
          <a:solidFill>
            <a:schemeClr val="accent1"/>
          </a:solidFill>
          <a:ln w="38100" cap="flat" cmpd="dbl" algn="ctr">
            <a:solidFill>
              <a:srgbClr val="3319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8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60481" y="2496547"/>
            <a:ext cx="6118662" cy="224420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sailor.sailor_id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in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 distinct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sailor_id</a:t>
            </a:r>
          </a:p>
          <a:p>
            <a:pPr marL="2344738" indent="1111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reserves</a:t>
            </a:r>
          </a:p>
          <a:p>
            <a:pPr marL="2344738" indent="1111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boat_id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in </a:t>
            </a:r>
            <a:r>
              <a:rPr lang="en-US" altLang="zh-TW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boat_id</a:t>
            </a:r>
          </a:p>
          <a:p>
            <a:pPr marL="4067175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</a:t>
            </a:r>
          </a:p>
          <a:p>
            <a:pPr marL="4067175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56230" y="3177391"/>
            <a:ext cx="5979197" cy="3057542"/>
            <a:chOff x="1915990" y="2812997"/>
            <a:chExt cx="5979197" cy="3057542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299255" y="2812997"/>
              <a:ext cx="3595932" cy="1519816"/>
            </a:xfrm>
            <a:prstGeom prst="roundRect">
              <a:avLst>
                <a:gd name="adj" fmla="val 8276"/>
              </a:avLst>
            </a:prstGeom>
            <a:noFill/>
            <a:ln w="254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15990" y="5285764"/>
              <a:ext cx="2599421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Sailors who have reserved a red boat = </a:t>
              </a:r>
              <a:r>
                <a:rPr lang="en-US" sz="1600" dirty="0">
                  <a:solidFill>
                    <a:srgbClr val="B30019"/>
                  </a:solidFill>
                </a:rPr>
                <a:t>22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31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64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8" name="Curved Connector 7"/>
            <p:cNvCxnSpPr>
              <a:stCxn id="7" idx="0"/>
              <a:endCxn id="6" idx="1"/>
            </p:cNvCxnSpPr>
            <p:nvPr/>
          </p:nvCxnSpPr>
          <p:spPr bwMode="auto">
            <a:xfrm rot="5400000" flipH="1" flipV="1">
              <a:off x="2901049" y="3887558"/>
              <a:ext cx="1712859" cy="1083554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008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737700" y="2548427"/>
            <a:ext cx="3881800" cy="3030033"/>
            <a:chOff x="397460" y="2155000"/>
            <a:chExt cx="3881800" cy="3030033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953353" y="2155000"/>
              <a:ext cx="2325907" cy="919167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460" y="3122930"/>
              <a:ext cx="1221073" cy="206210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Names of sailors who have reserved a red boat</a:t>
              </a:r>
            </a:p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= </a:t>
              </a:r>
              <a:r>
                <a:rPr lang="en-US" sz="1600" dirty="0">
                  <a:solidFill>
                    <a:srgbClr val="B30019"/>
                  </a:solidFill>
                </a:rPr>
                <a:t>Dustin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Lubber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Horatio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10" name="Curved Connector 9"/>
            <p:cNvCxnSpPr>
              <a:stCxn id="9" idx="0"/>
              <a:endCxn id="5" idx="1"/>
            </p:cNvCxnSpPr>
            <p:nvPr/>
          </p:nvCxnSpPr>
          <p:spPr bwMode="auto">
            <a:xfrm rot="5400000" flipH="1" flipV="1">
              <a:off x="1226502" y="2396079"/>
              <a:ext cx="508346" cy="945356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6134982" y="3766456"/>
            <a:ext cx="2201047" cy="2469255"/>
            <a:chOff x="5794742" y="3387155"/>
            <a:chExt cx="2201047" cy="247741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000335" y="3387155"/>
              <a:ext cx="1849268" cy="901964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94742" y="5526011"/>
              <a:ext cx="2201047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Red boats = </a:t>
              </a:r>
              <a:r>
                <a:rPr lang="en-US" sz="1600" dirty="0">
                  <a:solidFill>
                    <a:srgbClr val="B30019"/>
                  </a:solidFill>
                </a:rPr>
                <a:t>102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104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15" name="Curved Connector 14"/>
            <p:cNvCxnSpPr>
              <a:stCxn id="14" idx="0"/>
              <a:endCxn id="13" idx="2"/>
            </p:cNvCxnSpPr>
            <p:nvPr/>
          </p:nvCxnSpPr>
          <p:spPr bwMode="auto">
            <a:xfrm rot="5400000" flipH="1" flipV="1">
              <a:off x="6291671" y="4892714"/>
              <a:ext cx="1236892" cy="29703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651494" y="1188720"/>
            <a:ext cx="3841012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kern="0" dirty="0">
                <a:solidFill>
                  <a:srgbClr val="331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a red boat.</a:t>
            </a:r>
            <a:endParaRPr lang="en-US" b="1" kern="0" dirty="0">
              <a:solidFill>
                <a:srgbClr val="3319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2505" y="1186155"/>
            <a:ext cx="1697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30019"/>
                </a:solidFill>
                <a:latin typeface="+mn-lt"/>
              </a:rPr>
              <a:t>Use </a:t>
            </a:r>
            <a:r>
              <a:rPr lang="en-US" sz="2000" b="1" dirty="0">
                <a:solidFill>
                  <a:srgbClr val="0000FF"/>
                </a:solidFill>
                <a:latin typeface="+mn-lt"/>
                <a:cs typeface="Arial Narrow"/>
              </a:rPr>
              <a:t>set membership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012279" y="1901217"/>
            <a:ext cx="311944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Dustin, Lubber, Horatio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0870" y="1186155"/>
            <a:ext cx="150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DO NOT</a:t>
            </a:r>
            <a:r>
              <a:rPr lang="en-US" sz="2000" b="1" dirty="0">
                <a:solidFill>
                  <a:srgbClr val="B30019"/>
                </a:solidFill>
              </a:rPr>
              <a:t> use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JOIN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80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  <a:r>
              <a:rPr lang="en-US" sz="1400" dirty="0"/>
              <a:t>(cont’d)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139688" y="1943640"/>
            <a:ext cx="6521336" cy="224420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sailor.sailor_id </a:t>
            </a:r>
            <a:r>
              <a:rPr lang="en-US" altLang="zh-TW" b="1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not in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 distinct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sailor_id</a:t>
            </a:r>
          </a:p>
          <a:p>
            <a:pPr marL="274320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reserves</a:t>
            </a:r>
          </a:p>
          <a:p>
            <a:pPr marL="274320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boat_id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in </a:t>
            </a:r>
            <a:r>
              <a:rPr lang="en-US" altLang="zh-TW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boat_id</a:t>
            </a:r>
          </a:p>
          <a:p>
            <a:pPr marL="4465638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</a:t>
            </a:r>
          </a:p>
          <a:p>
            <a:pPr marL="4465638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46063" y="2613604"/>
            <a:ext cx="6387024" cy="3206651"/>
            <a:chOff x="1926616" y="2779837"/>
            <a:chExt cx="6387024" cy="320665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680971" y="2779837"/>
              <a:ext cx="3632669" cy="1529943"/>
            </a:xfrm>
            <a:prstGeom prst="roundRect">
              <a:avLst>
                <a:gd name="adj" fmla="val 10120"/>
              </a:avLst>
            </a:prstGeom>
            <a:noFill/>
            <a:ln w="254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6616" y="5401713"/>
              <a:ext cx="2613483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Sailors who have reserved a red boat = </a:t>
              </a:r>
              <a:r>
                <a:rPr lang="en-US" sz="1600" dirty="0">
                  <a:solidFill>
                    <a:srgbClr val="B30019"/>
                  </a:solidFill>
                </a:rPr>
                <a:t>22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31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64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8" name="Curved Connector 7"/>
            <p:cNvCxnSpPr>
              <a:stCxn id="7" idx="0"/>
              <a:endCxn id="6" idx="1"/>
            </p:cNvCxnSpPr>
            <p:nvPr/>
          </p:nvCxnSpPr>
          <p:spPr bwMode="auto">
            <a:xfrm rot="5400000" flipH="1" flipV="1">
              <a:off x="3028712" y="3749455"/>
              <a:ext cx="1856904" cy="1447613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008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616907" y="2011680"/>
            <a:ext cx="4263851" cy="4014917"/>
            <a:chOff x="397460" y="2155001"/>
            <a:chExt cx="4263851" cy="4014917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953353" y="2155001"/>
              <a:ext cx="2707958" cy="909650"/>
            </a:xfrm>
            <a:prstGeom prst="roundRect">
              <a:avLst>
                <a:gd name="adj" fmla="val 8834"/>
              </a:avLst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460" y="3122930"/>
              <a:ext cx="1221073" cy="304698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Names of sailors who have not reserved a red boat</a:t>
              </a:r>
            </a:p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= </a:t>
              </a:r>
              <a:r>
                <a:rPr lang="en-US" sz="1600" dirty="0">
                  <a:solidFill>
                    <a:srgbClr val="B30019"/>
                  </a:solidFill>
                </a:rPr>
                <a:t>Brutus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Andy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</a:p>
            <a:p>
              <a:pPr algn="ctr"/>
              <a:r>
                <a:rPr lang="en-US" sz="1600" dirty="0">
                  <a:solidFill>
                    <a:srgbClr val="B30019"/>
                  </a:solidFill>
                </a:rPr>
                <a:t>Rusty</a:t>
              </a:r>
              <a:r>
                <a:rPr lang="en-US" sz="1600" dirty="0">
                  <a:solidFill>
                    <a:srgbClr val="000090"/>
                  </a:solidFill>
                </a:rPr>
                <a:t>,</a:t>
              </a:r>
            </a:p>
            <a:p>
              <a:pPr algn="ctr"/>
              <a:r>
                <a:rPr lang="en-US" sz="1600" dirty="0">
                  <a:solidFill>
                    <a:srgbClr val="B30019"/>
                  </a:solidFill>
                </a:rPr>
                <a:t>Zorba</a:t>
              </a:r>
              <a:r>
                <a:rPr lang="en-US" sz="1600" dirty="0">
                  <a:solidFill>
                    <a:srgbClr val="000090"/>
                  </a:solidFill>
                </a:rPr>
                <a:t>,</a:t>
              </a:r>
            </a:p>
            <a:p>
              <a:pPr algn="ctr"/>
              <a:r>
                <a:rPr lang="en-US" sz="1600" dirty="0">
                  <a:solidFill>
                    <a:srgbClr val="B30019"/>
                  </a:solidFill>
                </a:rPr>
                <a:t>Horatio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Art</a:t>
              </a:r>
              <a:r>
                <a:rPr lang="en-US" sz="1600" dirty="0">
                  <a:solidFill>
                    <a:srgbClr val="000090"/>
                  </a:solidFill>
                </a:rPr>
                <a:t>,</a:t>
              </a:r>
            </a:p>
            <a:p>
              <a:pPr algn="ctr"/>
              <a:r>
                <a:rPr lang="en-US" sz="1600" dirty="0">
                  <a:solidFill>
                    <a:srgbClr val="B30019"/>
                  </a:solidFill>
                </a:rPr>
                <a:t>Bob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10" name="Curved Connector 9"/>
            <p:cNvCxnSpPr>
              <a:stCxn id="9" idx="0"/>
              <a:endCxn id="5" idx="1"/>
            </p:cNvCxnSpPr>
            <p:nvPr/>
          </p:nvCxnSpPr>
          <p:spPr bwMode="auto">
            <a:xfrm rot="5400000" flipH="1" flipV="1">
              <a:off x="1224123" y="2393700"/>
              <a:ext cx="513104" cy="945356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6024823" y="3205399"/>
            <a:ext cx="2432064" cy="2615630"/>
            <a:chOff x="5805376" y="3387159"/>
            <a:chExt cx="2432064" cy="261563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400985" y="3387159"/>
              <a:ext cx="1836455" cy="901964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05376" y="5664235"/>
              <a:ext cx="2201047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Red boats = </a:t>
              </a:r>
              <a:r>
                <a:rPr lang="en-US" sz="1600" dirty="0">
                  <a:solidFill>
                    <a:srgbClr val="B30019"/>
                  </a:solidFill>
                </a:rPr>
                <a:t>102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104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15" name="Curved Connector 14"/>
            <p:cNvCxnSpPr>
              <a:stCxn id="14" idx="0"/>
              <a:endCxn id="13" idx="2"/>
            </p:cNvCxnSpPr>
            <p:nvPr/>
          </p:nvCxnSpPr>
          <p:spPr bwMode="auto">
            <a:xfrm rot="5400000" flipH="1" flipV="1">
              <a:off x="6425000" y="4770023"/>
              <a:ext cx="1375112" cy="413313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206674" y="1188720"/>
            <a:ext cx="4730652" cy="397545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spcBef>
                <a:spcPts val="9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279F"/>
                </a:solidFill>
              </a:rPr>
              <a:t>What if we replace the first </a:t>
            </a:r>
            <a:r>
              <a:rPr lang="en-US" b="1" dirty="0">
                <a:solidFill>
                  <a:srgbClr val="3319FF"/>
                </a:solidFill>
                <a:latin typeface="Arial Narrow" charset="0"/>
                <a:ea typeface="Arial Narrow" charset="0"/>
                <a:cs typeface="Arial Narrow" charset="0"/>
              </a:rPr>
              <a:t>in</a:t>
            </a:r>
            <a:r>
              <a:rPr lang="en-US" b="1" dirty="0">
                <a:solidFill>
                  <a:srgbClr val="3319FF"/>
                </a:solidFill>
              </a:rPr>
              <a:t> </a:t>
            </a:r>
            <a:r>
              <a:rPr lang="en-US" dirty="0">
                <a:solidFill>
                  <a:srgbClr val="00279F"/>
                </a:solidFill>
              </a:rPr>
              <a:t>with </a:t>
            </a:r>
            <a:r>
              <a:rPr lang="en-US" b="1" dirty="0">
                <a:solidFill>
                  <a:srgbClr val="3319FF"/>
                </a:solidFill>
                <a:latin typeface="Arial Narrow" charset="0"/>
                <a:ea typeface="Arial Narrow" charset="0"/>
                <a:cs typeface="Arial Narrow" charset="0"/>
              </a:rPr>
              <a:t>not in</a:t>
            </a:r>
            <a:r>
              <a:rPr lang="en-US" dirty="0">
                <a:solidFill>
                  <a:srgbClr val="00279F"/>
                </a:solidFill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83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  <a:r>
              <a:rPr lang="en-US" sz="1400" dirty="0"/>
              <a:t>(cont’d)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51542" y="1943633"/>
            <a:ext cx="6521336" cy="224420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sailor.sailor_id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in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 distinct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sailor_id</a:t>
            </a:r>
          </a:p>
          <a:p>
            <a:pPr marL="2344738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reserves</a:t>
            </a:r>
          </a:p>
          <a:p>
            <a:pPr marL="2344738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boat_id </a:t>
            </a:r>
            <a:r>
              <a:rPr lang="en-US" altLang="zh-TW" b="1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not in </a:t>
            </a:r>
            <a:r>
              <a:rPr lang="en-US" altLang="zh-TW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boat_id</a:t>
            </a:r>
          </a:p>
          <a:p>
            <a:pPr marL="4465638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</a:t>
            </a:r>
          </a:p>
          <a:p>
            <a:pPr marL="4465638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57917" y="2613597"/>
            <a:ext cx="6343491" cy="3206651"/>
            <a:chOff x="1926616" y="2802117"/>
            <a:chExt cx="6343491" cy="320665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321740" y="2802117"/>
              <a:ext cx="3948367" cy="1529941"/>
            </a:xfrm>
            <a:prstGeom prst="roundRect">
              <a:avLst>
                <a:gd name="adj" fmla="val 6846"/>
              </a:avLst>
            </a:prstGeom>
            <a:noFill/>
            <a:ln w="254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6616" y="5423993"/>
              <a:ext cx="3634208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Sailors who have reserved boats other than a red boat = </a:t>
              </a:r>
              <a:r>
                <a:rPr lang="en-US" sz="1600" dirty="0">
                  <a:solidFill>
                    <a:srgbClr val="B30019"/>
                  </a:solidFill>
                </a:rPr>
                <a:t>22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31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64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74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8" name="Curved Connector 7"/>
            <p:cNvCxnSpPr>
              <a:stCxn id="7" idx="0"/>
              <a:endCxn id="6" idx="1"/>
            </p:cNvCxnSpPr>
            <p:nvPr/>
          </p:nvCxnSpPr>
          <p:spPr bwMode="auto">
            <a:xfrm rot="5400000" flipH="1" flipV="1">
              <a:off x="3104278" y="4206531"/>
              <a:ext cx="1856905" cy="578020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008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528761" y="2011679"/>
            <a:ext cx="3888859" cy="3768697"/>
            <a:chOff x="397460" y="2155000"/>
            <a:chExt cx="3888859" cy="3768697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953352" y="2155000"/>
              <a:ext cx="2332967" cy="897775"/>
            </a:xfrm>
            <a:prstGeom prst="roundRect">
              <a:avLst>
                <a:gd name="adj" fmla="val 10053"/>
              </a:avLst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460" y="3122930"/>
              <a:ext cx="1221073" cy="280076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Names of sailors who have reserved a boat other than a red boat</a:t>
              </a:r>
            </a:p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= </a:t>
              </a:r>
              <a:r>
                <a:rPr lang="en-US" sz="1600" dirty="0">
                  <a:solidFill>
                    <a:srgbClr val="B30019"/>
                  </a:solidFill>
                </a:rPr>
                <a:t>Dustin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Lubber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Horatio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Horatio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10" name="Curved Connector 9"/>
            <p:cNvCxnSpPr>
              <a:stCxn id="9" idx="0"/>
              <a:endCxn id="5" idx="1"/>
            </p:cNvCxnSpPr>
            <p:nvPr/>
          </p:nvCxnSpPr>
          <p:spPr bwMode="auto">
            <a:xfrm rot="5400000" flipH="1" flipV="1">
              <a:off x="1221153" y="2390732"/>
              <a:ext cx="519042" cy="945355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5947310" y="3205392"/>
            <a:ext cx="2377898" cy="2615630"/>
            <a:chOff x="5816009" y="3387159"/>
            <a:chExt cx="2377898" cy="261563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90102" y="3387159"/>
              <a:ext cx="1803805" cy="901964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009" y="5664235"/>
              <a:ext cx="2190414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Red boats = </a:t>
              </a:r>
              <a:r>
                <a:rPr lang="en-US" sz="1600" dirty="0">
                  <a:solidFill>
                    <a:srgbClr val="B30019"/>
                  </a:solidFill>
                </a:rPr>
                <a:t>102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104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15" name="Curved Connector 14"/>
            <p:cNvCxnSpPr>
              <a:stCxn id="14" idx="0"/>
              <a:endCxn id="13" idx="2"/>
            </p:cNvCxnSpPr>
            <p:nvPr/>
          </p:nvCxnSpPr>
          <p:spPr bwMode="auto">
            <a:xfrm rot="5400000" flipH="1" flipV="1">
              <a:off x="6414054" y="4786285"/>
              <a:ext cx="1375112" cy="38078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987790" y="1188720"/>
            <a:ext cx="5168420" cy="397545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spcBef>
                <a:spcPts val="9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279F"/>
                </a:solidFill>
              </a:rPr>
              <a:t>What if we replace the second </a:t>
            </a:r>
            <a:r>
              <a:rPr lang="en-US" b="1" dirty="0">
                <a:solidFill>
                  <a:srgbClr val="3319FF"/>
                </a:solidFill>
                <a:latin typeface="Arial Narrow" charset="0"/>
                <a:ea typeface="Arial Narrow" charset="0"/>
                <a:cs typeface="Arial Narrow" charset="0"/>
              </a:rPr>
              <a:t>in</a:t>
            </a:r>
            <a:r>
              <a:rPr lang="en-US" b="1" dirty="0">
                <a:solidFill>
                  <a:srgbClr val="00279F"/>
                </a:solidFill>
              </a:rPr>
              <a:t> </a:t>
            </a:r>
            <a:r>
              <a:rPr lang="en-US" dirty="0">
                <a:solidFill>
                  <a:srgbClr val="00279F"/>
                </a:solidFill>
              </a:rPr>
              <a:t>with </a:t>
            </a:r>
            <a:r>
              <a:rPr lang="en-US" b="1" dirty="0">
                <a:solidFill>
                  <a:srgbClr val="3319FF"/>
                </a:solidFill>
                <a:latin typeface="Arial Narrow" charset="0"/>
                <a:ea typeface="Arial Narrow" charset="0"/>
                <a:cs typeface="Arial Narrow" charset="0"/>
              </a:rPr>
              <a:t>not in</a:t>
            </a:r>
            <a:r>
              <a:rPr lang="en-US" dirty="0">
                <a:solidFill>
                  <a:srgbClr val="00279F"/>
                </a:solidFill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2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  <a:r>
              <a:rPr lang="en-US" sz="1400" dirty="0"/>
              <a:t>(cont’d)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73999" y="1943625"/>
            <a:ext cx="6818376" cy="224420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sailor.sailor_id </a:t>
            </a:r>
            <a:r>
              <a:rPr lang="en-US" altLang="zh-TW" b="1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not in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 distinct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sailor_id</a:t>
            </a:r>
          </a:p>
          <a:p>
            <a:pPr marL="274320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reserves</a:t>
            </a:r>
          </a:p>
          <a:p>
            <a:pPr marL="274320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boat_id </a:t>
            </a:r>
            <a:r>
              <a:rPr lang="en-US" altLang="zh-TW" b="1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not in </a:t>
            </a:r>
            <a:r>
              <a:rPr lang="en-US" altLang="zh-TW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boat_id</a:t>
            </a:r>
          </a:p>
          <a:p>
            <a:pPr marL="4810125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</a:t>
            </a:r>
          </a:p>
          <a:p>
            <a:pPr marL="4810125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80809" y="2613589"/>
            <a:ext cx="6735366" cy="3206651"/>
            <a:chOff x="1937249" y="2802117"/>
            <a:chExt cx="6735366" cy="320665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713627" y="2802117"/>
              <a:ext cx="3958988" cy="1529943"/>
            </a:xfrm>
            <a:prstGeom prst="roundRect">
              <a:avLst>
                <a:gd name="adj" fmla="val 10120"/>
              </a:avLst>
            </a:prstGeom>
            <a:noFill/>
            <a:ln w="254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37249" y="5423993"/>
              <a:ext cx="3634200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Sailors who have reserved boats other than a red boat = </a:t>
              </a:r>
              <a:r>
                <a:rPr lang="en-US" sz="1600" dirty="0">
                  <a:solidFill>
                    <a:srgbClr val="B30019"/>
                  </a:solidFill>
                </a:rPr>
                <a:t>22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31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64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74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8" name="Curved Connector 7"/>
            <p:cNvCxnSpPr>
              <a:stCxn id="7" idx="0"/>
              <a:endCxn id="6" idx="1"/>
            </p:cNvCxnSpPr>
            <p:nvPr/>
          </p:nvCxnSpPr>
          <p:spPr bwMode="auto">
            <a:xfrm rot="5400000" flipH="1" flipV="1">
              <a:off x="3305536" y="4015902"/>
              <a:ext cx="1856904" cy="959278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008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456095" y="2011679"/>
            <a:ext cx="4270283" cy="4261139"/>
            <a:chOff x="397460" y="2155000"/>
            <a:chExt cx="4270283" cy="4261139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953352" y="2155000"/>
              <a:ext cx="2714391" cy="897775"/>
            </a:xfrm>
            <a:prstGeom prst="roundRect">
              <a:avLst>
                <a:gd name="adj" fmla="val 7408"/>
              </a:avLst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460" y="3122930"/>
              <a:ext cx="1221073" cy="32932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Names of sailors who have reserved only red boats </a:t>
              </a:r>
              <a:r>
                <a:rPr lang="en-US" sz="1600">
                  <a:solidFill>
                    <a:srgbClr val="000090"/>
                  </a:solidFill>
                </a:rPr>
                <a:t>or no </a:t>
              </a:r>
              <a:r>
                <a:rPr lang="en-US" sz="1600" dirty="0">
                  <a:solidFill>
                    <a:srgbClr val="000090"/>
                  </a:solidFill>
                </a:rPr>
                <a:t>boat</a:t>
              </a:r>
            </a:p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= </a:t>
              </a:r>
              <a:r>
                <a:rPr lang="en-US" sz="1600" dirty="0">
                  <a:solidFill>
                    <a:srgbClr val="B30019"/>
                  </a:solidFill>
                </a:rPr>
                <a:t>Brutus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Andy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</a:p>
            <a:p>
              <a:pPr algn="ctr"/>
              <a:r>
                <a:rPr lang="en-US" sz="1600" dirty="0">
                  <a:solidFill>
                    <a:srgbClr val="B30019"/>
                  </a:solidFill>
                </a:rPr>
                <a:t>Rusty</a:t>
              </a:r>
              <a:r>
                <a:rPr lang="en-US" sz="1600" dirty="0">
                  <a:solidFill>
                    <a:srgbClr val="000090"/>
                  </a:solidFill>
                </a:rPr>
                <a:t>,</a:t>
              </a:r>
            </a:p>
            <a:p>
              <a:pPr algn="ctr"/>
              <a:r>
                <a:rPr lang="en-US" sz="1600" dirty="0">
                  <a:solidFill>
                    <a:srgbClr val="B30019"/>
                  </a:solidFill>
                </a:rPr>
                <a:t>Zorba</a:t>
              </a:r>
              <a:r>
                <a:rPr lang="en-US" sz="1600" dirty="0">
                  <a:solidFill>
                    <a:srgbClr val="000090"/>
                  </a:solidFill>
                </a:rPr>
                <a:t>,</a:t>
              </a:r>
            </a:p>
            <a:p>
              <a:pPr algn="ctr"/>
              <a:r>
                <a:rPr lang="en-US" sz="1600" dirty="0">
                  <a:solidFill>
                    <a:srgbClr val="B30019"/>
                  </a:solidFill>
                </a:rPr>
                <a:t>Art</a:t>
              </a:r>
              <a:r>
                <a:rPr lang="en-US" sz="1600" dirty="0">
                  <a:solidFill>
                    <a:srgbClr val="000090"/>
                  </a:solidFill>
                </a:rPr>
                <a:t>,</a:t>
              </a:r>
            </a:p>
            <a:p>
              <a:pPr algn="ctr"/>
              <a:r>
                <a:rPr lang="en-US" sz="1600" dirty="0">
                  <a:solidFill>
                    <a:srgbClr val="B30019"/>
                  </a:solidFill>
                </a:rPr>
                <a:t>Bob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10" name="Curved Connector 9"/>
            <p:cNvCxnSpPr>
              <a:stCxn id="9" idx="0"/>
              <a:endCxn id="5" idx="1"/>
            </p:cNvCxnSpPr>
            <p:nvPr/>
          </p:nvCxnSpPr>
          <p:spPr bwMode="auto">
            <a:xfrm rot="5400000" flipH="1" flipV="1">
              <a:off x="1221153" y="2390732"/>
              <a:ext cx="519042" cy="945355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5848928" y="3205383"/>
            <a:ext cx="2791047" cy="2615631"/>
            <a:chOff x="5805368" y="3387158"/>
            <a:chExt cx="2791047" cy="2615631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792872" y="3387158"/>
              <a:ext cx="1803543" cy="901964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05368" y="5664235"/>
              <a:ext cx="2211688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Red boats = </a:t>
              </a:r>
              <a:r>
                <a:rPr lang="en-US" sz="1600" dirty="0">
                  <a:solidFill>
                    <a:srgbClr val="B30019"/>
                  </a:solidFill>
                </a:rPr>
                <a:t>102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104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15" name="Curved Connector 14"/>
            <p:cNvCxnSpPr>
              <a:stCxn id="14" idx="0"/>
              <a:endCxn id="13" idx="2"/>
            </p:cNvCxnSpPr>
            <p:nvPr/>
          </p:nvCxnSpPr>
          <p:spPr bwMode="auto">
            <a:xfrm rot="5400000" flipH="1" flipV="1">
              <a:off x="6615372" y="4584963"/>
              <a:ext cx="1375113" cy="78343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286306" y="1188720"/>
            <a:ext cx="4571388" cy="397545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spcBef>
                <a:spcPts val="9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279F"/>
                </a:solidFill>
              </a:rPr>
              <a:t>What if we replace both </a:t>
            </a:r>
            <a:r>
              <a:rPr lang="en-US" b="1" dirty="0">
                <a:solidFill>
                  <a:srgbClr val="3319FF"/>
                </a:solidFill>
                <a:latin typeface="Arial Narrow" charset="0"/>
                <a:ea typeface="Arial Narrow" charset="0"/>
                <a:cs typeface="Arial Narrow" charset="0"/>
              </a:rPr>
              <a:t>in</a:t>
            </a:r>
            <a:r>
              <a:rPr lang="en-US" dirty="0">
                <a:solidFill>
                  <a:srgbClr val="00279F"/>
                </a:solidFill>
              </a:rPr>
              <a:t>’s with </a:t>
            </a:r>
            <a:r>
              <a:rPr lang="en-US" b="1" dirty="0">
                <a:solidFill>
                  <a:srgbClr val="3319FF"/>
                </a:solidFill>
                <a:latin typeface="Arial Narrow" charset="0"/>
                <a:ea typeface="Arial Narrow" charset="0"/>
                <a:cs typeface="Arial Narrow" charset="0"/>
              </a:rPr>
              <a:t>not in</a:t>
            </a:r>
            <a:r>
              <a:rPr lang="en-US" dirty="0">
                <a:solidFill>
                  <a:srgbClr val="00279F"/>
                </a:solidFill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8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titled 3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ntitled 3">
      <a:majorFont>
        <a:latin typeface="Signboard Regular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3319FF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untitled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 3400 HD:Office Tools:Microsoft Office 4.2.1b:Microsoft PowerPoint 4:</Template>
  <TotalTime>24516</TotalTime>
  <Pages>70</Pages>
  <Words>3014</Words>
  <Application>Microsoft Office PowerPoint</Application>
  <PresentationFormat>On-screen Show (4:3)</PresentationFormat>
  <Paragraphs>1122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24</vt:i4>
      </vt:variant>
    </vt:vector>
  </HeadingPairs>
  <TitlesOfParts>
    <vt:vector size="47" baseType="lpstr">
      <vt:lpstr>ＭＳ Ｐゴシック</vt:lpstr>
      <vt:lpstr>新細明體</vt:lpstr>
      <vt:lpstr>Arial</vt:lpstr>
      <vt:lpstr>Arial Narrow</vt:lpstr>
      <vt:lpstr>Calibri</vt:lpstr>
      <vt:lpstr>Calibri Light</vt:lpstr>
      <vt:lpstr>Courier New</vt:lpstr>
      <vt:lpstr>Helvetica</vt:lpstr>
      <vt:lpstr>MS Reference Sans Serif</vt:lpstr>
      <vt:lpstr>Signboard Regular</vt:lpstr>
      <vt:lpstr>Symbol</vt:lpstr>
      <vt:lpstr>Tahoma</vt:lpstr>
      <vt:lpstr>Times</vt:lpstr>
      <vt:lpstr>Times New Roman</vt:lpstr>
      <vt:lpstr>Trebuchet MS</vt:lpstr>
      <vt:lpstr>Wingdings</vt:lpstr>
      <vt:lpstr>Zapf Dingbats</vt:lpstr>
      <vt:lpstr>untitled 3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  <vt:lpstr>RELATIONAL SCHEMA AND DATABASE</vt:lpstr>
      <vt:lpstr>QUESTION 1</vt:lpstr>
      <vt:lpstr>QUESTION 1 (cont’d)</vt:lpstr>
      <vt:lpstr>QUESTION 1 (cont’d)</vt:lpstr>
      <vt:lpstr>QUESTION 2</vt:lpstr>
      <vt:lpstr>QUESTION 2 (cont’d)</vt:lpstr>
      <vt:lpstr>QUESTION 2 (cont’d)</vt:lpstr>
      <vt:lpstr>QUESTION 2 (cont’d)</vt:lpstr>
      <vt:lpstr>QUESTION 3</vt:lpstr>
      <vt:lpstr>QUESTION 3 (cont’d)</vt:lpstr>
      <vt:lpstr>QUESTION 3 (cont’d)</vt:lpstr>
      <vt:lpstr>QUESTION 3 (cont’d)</vt:lpstr>
      <vt:lpstr>QUESTION 3 (cont’d)</vt:lpstr>
      <vt:lpstr>QUESTIONS 4, 5, 6</vt:lpstr>
      <vt:lpstr>QUESTION 4</vt:lpstr>
      <vt:lpstr>QUESTION 4 (cont’d)</vt:lpstr>
      <vt:lpstr>QUESTION 5</vt:lpstr>
      <vt:lpstr>QUESTION 5 (cont’d)</vt:lpstr>
      <vt:lpstr>QUESTION 5 (cont’d)</vt:lpstr>
      <vt:lpstr>QUESTION 6</vt:lpstr>
      <vt:lpstr>QUESTION 6 (cont’d)</vt:lpstr>
      <vt:lpstr>QUESTION 6 (cont’d)</vt:lpstr>
      <vt:lpstr>QUESTION 6 (cont’d)</vt:lpstr>
    </vt:vector>
  </TitlesOfParts>
  <Company>HKUST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4311: Principles of Database Design</dc:title>
  <dc:subject>Data Modeling Concepts</dc:subject>
  <dc:creator>Fred Lochovsky</dc:creator>
  <cp:lastModifiedBy>Wilfred Ng</cp:lastModifiedBy>
  <cp:revision>2906</cp:revision>
  <cp:lastPrinted>2014-09-17T06:26:49Z</cp:lastPrinted>
  <dcterms:created xsi:type="dcterms:W3CDTF">1998-01-08T20:17:31Z</dcterms:created>
  <dcterms:modified xsi:type="dcterms:W3CDTF">2020-03-03T11:01:27Z</dcterms:modified>
</cp:coreProperties>
</file>