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0"/>
  </p:notesMasterIdLst>
  <p:handoutMasterIdLst>
    <p:handoutMasterId r:id="rId21"/>
  </p:handoutMasterIdLst>
  <p:sldIdLst>
    <p:sldId id="295" r:id="rId2"/>
    <p:sldId id="313" r:id="rId3"/>
    <p:sldId id="302" r:id="rId4"/>
    <p:sldId id="272" r:id="rId5"/>
    <p:sldId id="273" r:id="rId6"/>
    <p:sldId id="274" r:id="rId7"/>
    <p:sldId id="296" r:id="rId8"/>
    <p:sldId id="299" r:id="rId9"/>
    <p:sldId id="300" r:id="rId10"/>
    <p:sldId id="301" r:id="rId11"/>
    <p:sldId id="305" r:id="rId12"/>
    <p:sldId id="306" r:id="rId13"/>
    <p:sldId id="307" r:id="rId14"/>
    <p:sldId id="308" r:id="rId15"/>
    <p:sldId id="309" r:id="rId16"/>
    <p:sldId id="310" r:id="rId17"/>
    <p:sldId id="311" r:id="rId18"/>
    <p:sldId id="312" r:id="rId19"/>
  </p:sldIdLst>
  <p:sldSz cx="9144000" cy="6858000" type="screen4x3"/>
  <p:notesSz cx="6797675" cy="9926638"/>
  <p:custDataLst>
    <p:tags r:id="rId22"/>
  </p:custData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79" autoAdjust="0"/>
    <p:restoredTop sz="94614" autoAdjust="0"/>
  </p:normalViewPr>
  <p:slideViewPr>
    <p:cSldViewPr snapToGrid="0">
      <p:cViewPr varScale="1">
        <p:scale>
          <a:sx n="117" d="100"/>
          <a:sy n="117" d="100"/>
        </p:scale>
        <p:origin x="-15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7090E97-62AB-4011-AF48-A6976985BF5F}"/>
              </a:ext>
            </a:extLst>
          </p:cNvPr>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atin typeface="Helvetica" panose="020B0604020202020204" pitchFamily="34" charset="0"/>
              </a:defRPr>
            </a:lvl1pPr>
          </a:lstStyle>
          <a:p>
            <a:pPr>
              <a:defRPr/>
            </a:pPr>
            <a:endParaRPr lang="en-US" altLang="zh-HK"/>
          </a:p>
        </p:txBody>
      </p:sp>
      <p:sp>
        <p:nvSpPr>
          <p:cNvPr id="58371" name="Rectangle 3">
            <a:extLst>
              <a:ext uri="{FF2B5EF4-FFF2-40B4-BE49-F238E27FC236}">
                <a16:creationId xmlns:a16="http://schemas.microsoft.com/office/drawing/2014/main" id="{371593E9-9A76-4973-ADD9-9CC1F94942AC}"/>
              </a:ext>
            </a:extLst>
          </p:cNvPr>
          <p:cNvSpPr>
            <a:spLocks noGrp="1" noChangeArrowheads="1"/>
          </p:cNvSpPr>
          <p:nvPr>
            <p:ph type="dt" sz="quarter" idx="1"/>
          </p:nvPr>
        </p:nvSpPr>
        <p:spPr bwMode="auto">
          <a:xfrm>
            <a:off x="3851275" y="0"/>
            <a:ext cx="2946400" cy="4953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pPr>
              <a:defRPr/>
            </a:pPr>
            <a:endParaRPr lang="en-US" altLang="zh-HK"/>
          </a:p>
        </p:txBody>
      </p:sp>
      <p:sp>
        <p:nvSpPr>
          <p:cNvPr id="58372" name="Rectangle 4">
            <a:extLst>
              <a:ext uri="{FF2B5EF4-FFF2-40B4-BE49-F238E27FC236}">
                <a16:creationId xmlns:a16="http://schemas.microsoft.com/office/drawing/2014/main" id="{6CFF2507-8CFD-4198-8ED0-F1C26332C0AA}"/>
              </a:ext>
            </a:extLst>
          </p:cNvPr>
          <p:cNvSpPr>
            <a:spLocks noGrp="1" noChangeArrowheads="1"/>
          </p:cNvSpPr>
          <p:nvPr>
            <p:ph type="ftr" sz="quarter" idx="2"/>
          </p:nvPr>
        </p:nvSpPr>
        <p:spPr bwMode="auto">
          <a:xfrm>
            <a:off x="0" y="9431338"/>
            <a:ext cx="2946400" cy="4953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Helvetica" panose="020B0604020202020204" pitchFamily="34" charset="0"/>
              </a:defRPr>
            </a:lvl1pPr>
          </a:lstStyle>
          <a:p>
            <a:pPr>
              <a:defRPr/>
            </a:pPr>
            <a:endParaRPr lang="en-US" altLang="zh-HK"/>
          </a:p>
        </p:txBody>
      </p:sp>
      <p:sp>
        <p:nvSpPr>
          <p:cNvPr id="58373" name="Rectangle 5">
            <a:extLst>
              <a:ext uri="{FF2B5EF4-FFF2-40B4-BE49-F238E27FC236}">
                <a16:creationId xmlns:a16="http://schemas.microsoft.com/office/drawing/2014/main" id="{EF6AA7D5-6F15-4CDB-AB95-5B61973FA47C}"/>
              </a:ext>
            </a:extLst>
          </p:cNvPr>
          <p:cNvSpPr>
            <a:spLocks noGrp="1" noChangeArrowheads="1"/>
          </p:cNvSpPr>
          <p:nvPr>
            <p:ph type="sldNum" sz="quarter" idx="3"/>
          </p:nvPr>
        </p:nvSpPr>
        <p:spPr bwMode="auto">
          <a:xfrm>
            <a:off x="3851275" y="9431338"/>
            <a:ext cx="2946400" cy="4953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fld id="{8E34C53B-14E1-4E4F-BFA5-AFBFC9D992AA}" type="slidenum">
              <a:rPr lang="en-US" altLang="zh-HK"/>
              <a:pPr/>
              <a:t>‹#›</a:t>
            </a:fld>
            <a:endParaRPr lang="en-US" altLang="zh-H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1613035-A6D4-45CF-9E2C-2F086A8017AF}"/>
              </a:ext>
            </a:extLst>
          </p:cNvPr>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atin typeface="Helvetica" panose="020B0604020202020204" pitchFamily="34" charset="0"/>
              </a:defRPr>
            </a:lvl1pPr>
          </a:lstStyle>
          <a:p>
            <a:pPr>
              <a:defRPr/>
            </a:pPr>
            <a:endParaRPr lang="en-US" altLang="zh-HK"/>
          </a:p>
        </p:txBody>
      </p:sp>
      <p:sp>
        <p:nvSpPr>
          <p:cNvPr id="52227" name="Rectangle 3">
            <a:extLst>
              <a:ext uri="{FF2B5EF4-FFF2-40B4-BE49-F238E27FC236}">
                <a16:creationId xmlns:a16="http://schemas.microsoft.com/office/drawing/2014/main" id="{701BFDB2-3743-4386-8752-5E0730A391F1}"/>
              </a:ext>
            </a:extLst>
          </p:cNvPr>
          <p:cNvSpPr>
            <a:spLocks noGrp="1" noChangeArrowheads="1"/>
          </p:cNvSpPr>
          <p:nvPr>
            <p:ph type="dt" idx="1"/>
          </p:nvPr>
        </p:nvSpPr>
        <p:spPr bwMode="auto">
          <a:xfrm>
            <a:off x="3851275" y="0"/>
            <a:ext cx="2946400" cy="4953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pPr>
              <a:defRPr/>
            </a:pPr>
            <a:endParaRPr lang="en-US" altLang="zh-HK"/>
          </a:p>
        </p:txBody>
      </p:sp>
      <p:sp>
        <p:nvSpPr>
          <p:cNvPr id="31748" name="Rectangle 4">
            <a:extLst>
              <a:ext uri="{FF2B5EF4-FFF2-40B4-BE49-F238E27FC236}">
                <a16:creationId xmlns:a16="http://schemas.microsoft.com/office/drawing/2014/main" id="{C8AD0758-D37C-47FC-BBBC-35DD290B383C}"/>
              </a:ext>
            </a:extLst>
          </p:cNvPr>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DB801D97-3010-4BB6-B01D-F4BA7248841E}"/>
              </a:ext>
            </a:extLst>
          </p:cNvPr>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a:extLst>
              <a:ext uri="{FF2B5EF4-FFF2-40B4-BE49-F238E27FC236}">
                <a16:creationId xmlns:a16="http://schemas.microsoft.com/office/drawing/2014/main" id="{856617DF-65AD-48CF-83E6-0734F5FD3C1D}"/>
              </a:ext>
            </a:extLst>
          </p:cNvPr>
          <p:cNvSpPr>
            <a:spLocks noGrp="1" noChangeArrowheads="1"/>
          </p:cNvSpPr>
          <p:nvPr>
            <p:ph type="ftr" sz="quarter" idx="4"/>
          </p:nvPr>
        </p:nvSpPr>
        <p:spPr bwMode="auto">
          <a:xfrm>
            <a:off x="0" y="9431338"/>
            <a:ext cx="2946400" cy="4953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Helvetica" panose="020B0604020202020204" pitchFamily="34" charset="0"/>
              </a:defRPr>
            </a:lvl1pPr>
          </a:lstStyle>
          <a:p>
            <a:pPr>
              <a:defRPr/>
            </a:pPr>
            <a:endParaRPr lang="en-US" altLang="zh-HK"/>
          </a:p>
        </p:txBody>
      </p:sp>
      <p:sp>
        <p:nvSpPr>
          <p:cNvPr id="52231" name="Rectangle 7">
            <a:extLst>
              <a:ext uri="{FF2B5EF4-FFF2-40B4-BE49-F238E27FC236}">
                <a16:creationId xmlns:a16="http://schemas.microsoft.com/office/drawing/2014/main" id="{0CE050B9-3C90-44D7-83E7-4346AFE2E35C}"/>
              </a:ext>
            </a:extLst>
          </p:cNvPr>
          <p:cNvSpPr>
            <a:spLocks noGrp="1" noChangeArrowheads="1"/>
          </p:cNvSpPr>
          <p:nvPr>
            <p:ph type="sldNum" sz="quarter" idx="5"/>
          </p:nvPr>
        </p:nvSpPr>
        <p:spPr bwMode="auto">
          <a:xfrm>
            <a:off x="3851275" y="9431338"/>
            <a:ext cx="2946400" cy="4953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fld id="{78214E0B-464A-4274-AEAD-42341F9409FD}" type="slidenum">
              <a:rPr lang="en-US" altLang="zh-HK"/>
              <a:pPr/>
              <a:t>‹#›</a:t>
            </a:fld>
            <a:endParaRPr lang="en-US" altLang="zh-H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EBC6B07C-506B-4871-AED7-F42258F21F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44C9350-AE8C-4EFC-8389-67A31C04E3BB}" type="slidenum">
              <a:rPr kumimoji="1" lang="en-US" altLang="en-US">
                <a:ea typeface="新細明體" panose="02020500000000000000" pitchFamily="18" charset="-120"/>
              </a:rPr>
              <a:pPr eaLnBrk="1" hangingPunct="1">
                <a:spcBef>
                  <a:spcPct val="0"/>
                </a:spcBef>
              </a:pPr>
              <a:t>2</a:t>
            </a:fld>
            <a:endParaRPr kumimoji="1" lang="en-US" altLang="en-US">
              <a:ea typeface="新細明體" panose="02020500000000000000" pitchFamily="18" charset="-120"/>
            </a:endParaRPr>
          </a:p>
        </p:txBody>
      </p:sp>
      <p:sp>
        <p:nvSpPr>
          <p:cNvPr id="32771" name="Rectangle 2">
            <a:extLst>
              <a:ext uri="{FF2B5EF4-FFF2-40B4-BE49-F238E27FC236}">
                <a16:creationId xmlns:a16="http://schemas.microsoft.com/office/drawing/2014/main" id="{7A2F9B72-E093-470B-BA67-A9D32C3739C9}"/>
              </a:ext>
            </a:extLst>
          </p:cNvPr>
          <p:cNvSpPr>
            <a:spLocks noGrp="1" noRot="1" noChangeAspect="1" noChangeArrowheads="1" noTextEdit="1"/>
          </p:cNvSpPr>
          <p:nvPr>
            <p:ph type="sldImg"/>
          </p:nvPr>
        </p:nvSpPr>
        <p:spPr>
          <a:xfrm>
            <a:off x="896938" y="741363"/>
            <a:ext cx="4953000" cy="3714750"/>
          </a:xfrm>
          <a:ln/>
        </p:spPr>
      </p:sp>
      <p:sp>
        <p:nvSpPr>
          <p:cNvPr id="32772" name="Rectangle 3">
            <a:extLst>
              <a:ext uri="{FF2B5EF4-FFF2-40B4-BE49-F238E27FC236}">
                <a16:creationId xmlns:a16="http://schemas.microsoft.com/office/drawing/2014/main" id="{966B4DCA-239B-486A-99A3-FAFCE216A5EF}"/>
              </a:ext>
            </a:extLst>
          </p:cNvPr>
          <p:cNvSpPr>
            <a:spLocks noGrp="1" noChangeArrowheads="1"/>
          </p:cNvSpPr>
          <p:nvPr>
            <p:ph type="body" idx="1"/>
          </p:nvPr>
        </p:nvSpPr>
        <p:spPr>
          <a:xfrm>
            <a:off x="898525" y="4705350"/>
            <a:ext cx="49466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754E018-CC89-4773-AFA0-005A11B6DB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7748907-DCE2-42D7-B189-966318B5A830}" type="slidenum">
              <a:rPr kumimoji="1" lang="en-US" altLang="en-US">
                <a:ea typeface="新細明體" panose="02020500000000000000" pitchFamily="18" charset="-120"/>
              </a:rPr>
              <a:pPr eaLnBrk="1" hangingPunct="1">
                <a:spcBef>
                  <a:spcPct val="0"/>
                </a:spcBef>
              </a:pPr>
              <a:t>11</a:t>
            </a:fld>
            <a:endParaRPr kumimoji="1" lang="en-US" altLang="en-US">
              <a:ea typeface="新細明體" panose="02020500000000000000" pitchFamily="18" charset="-120"/>
            </a:endParaRPr>
          </a:p>
        </p:txBody>
      </p:sp>
      <p:sp>
        <p:nvSpPr>
          <p:cNvPr id="41987" name="Rectangle 2">
            <a:extLst>
              <a:ext uri="{FF2B5EF4-FFF2-40B4-BE49-F238E27FC236}">
                <a16:creationId xmlns:a16="http://schemas.microsoft.com/office/drawing/2014/main" id="{068FF104-04DC-4981-A9DE-0FAD36D21255}"/>
              </a:ext>
            </a:extLst>
          </p:cNvPr>
          <p:cNvSpPr>
            <a:spLocks noGrp="1" noRot="1" noChangeAspect="1" noChangeArrowheads="1" noTextEdit="1"/>
          </p:cNvSpPr>
          <p:nvPr>
            <p:ph type="sldImg"/>
          </p:nvPr>
        </p:nvSpPr>
        <p:spPr>
          <a:xfrm>
            <a:off x="896938" y="742950"/>
            <a:ext cx="4953000" cy="3714750"/>
          </a:xfrm>
          <a:ln/>
        </p:spPr>
      </p:sp>
      <p:sp>
        <p:nvSpPr>
          <p:cNvPr id="41988" name="Rectangle 3">
            <a:extLst>
              <a:ext uri="{FF2B5EF4-FFF2-40B4-BE49-F238E27FC236}">
                <a16:creationId xmlns:a16="http://schemas.microsoft.com/office/drawing/2014/main" id="{E25A0CC5-477C-4FAA-AD17-3F668CE7F2B3}"/>
              </a:ext>
            </a:extLst>
          </p:cNvPr>
          <p:cNvSpPr>
            <a:spLocks noGrp="1" noChangeArrowheads="1"/>
          </p:cNvSpPr>
          <p:nvPr>
            <p:ph type="body" idx="1"/>
          </p:nvPr>
        </p:nvSpPr>
        <p:spPr>
          <a:xfrm>
            <a:off x="898525" y="4705350"/>
            <a:ext cx="49466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36150D3-EA2F-4122-BE8B-7088B2B3A6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FEF4EE4-74D0-4831-8BC3-07465040802F}" type="slidenum">
              <a:rPr kumimoji="1" lang="en-US" altLang="en-US">
                <a:ea typeface="新細明體" panose="02020500000000000000" pitchFamily="18" charset="-120"/>
              </a:rPr>
              <a:pPr eaLnBrk="1" hangingPunct="1">
                <a:spcBef>
                  <a:spcPct val="0"/>
                </a:spcBef>
              </a:pPr>
              <a:t>12</a:t>
            </a:fld>
            <a:endParaRPr kumimoji="1" lang="en-US" altLang="en-US">
              <a:ea typeface="新細明體" panose="02020500000000000000" pitchFamily="18" charset="-120"/>
            </a:endParaRPr>
          </a:p>
        </p:txBody>
      </p:sp>
      <p:sp>
        <p:nvSpPr>
          <p:cNvPr id="43011" name="Rectangle 2">
            <a:extLst>
              <a:ext uri="{FF2B5EF4-FFF2-40B4-BE49-F238E27FC236}">
                <a16:creationId xmlns:a16="http://schemas.microsoft.com/office/drawing/2014/main" id="{83449944-416A-4DAC-A6C3-91E4944D4349}"/>
              </a:ext>
            </a:extLst>
          </p:cNvPr>
          <p:cNvSpPr>
            <a:spLocks noGrp="1" noRot="1" noChangeAspect="1" noChangeArrowheads="1" noTextEdit="1"/>
          </p:cNvSpPr>
          <p:nvPr>
            <p:ph type="sldImg"/>
          </p:nvPr>
        </p:nvSpPr>
        <p:spPr>
          <a:xfrm>
            <a:off x="896938" y="742950"/>
            <a:ext cx="4953000" cy="3714750"/>
          </a:xfrm>
          <a:ln/>
        </p:spPr>
      </p:sp>
      <p:sp>
        <p:nvSpPr>
          <p:cNvPr id="43012" name="Rectangle 3">
            <a:extLst>
              <a:ext uri="{FF2B5EF4-FFF2-40B4-BE49-F238E27FC236}">
                <a16:creationId xmlns:a16="http://schemas.microsoft.com/office/drawing/2014/main" id="{B3E98660-B4C1-4E39-9F72-2287A60E3042}"/>
              </a:ext>
            </a:extLst>
          </p:cNvPr>
          <p:cNvSpPr>
            <a:spLocks noGrp="1" noChangeArrowheads="1"/>
          </p:cNvSpPr>
          <p:nvPr>
            <p:ph type="body" idx="1"/>
          </p:nvPr>
        </p:nvSpPr>
        <p:spPr>
          <a:xfrm>
            <a:off x="898525" y="4705350"/>
            <a:ext cx="49466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5A7EE32-79E7-41DF-8A1C-FF3346D730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E215D22-BCC0-4E63-B882-25736C84B9F8}" type="slidenum">
              <a:rPr kumimoji="1" lang="en-US" altLang="en-US">
                <a:ea typeface="新細明體" panose="02020500000000000000" pitchFamily="18" charset="-120"/>
              </a:rPr>
              <a:pPr eaLnBrk="1" hangingPunct="1">
                <a:spcBef>
                  <a:spcPct val="0"/>
                </a:spcBef>
              </a:pPr>
              <a:t>13</a:t>
            </a:fld>
            <a:endParaRPr kumimoji="1" lang="en-US" altLang="en-US">
              <a:ea typeface="新細明體" panose="02020500000000000000" pitchFamily="18" charset="-120"/>
            </a:endParaRPr>
          </a:p>
        </p:txBody>
      </p:sp>
      <p:sp>
        <p:nvSpPr>
          <p:cNvPr id="44035" name="Rectangle 2">
            <a:extLst>
              <a:ext uri="{FF2B5EF4-FFF2-40B4-BE49-F238E27FC236}">
                <a16:creationId xmlns:a16="http://schemas.microsoft.com/office/drawing/2014/main" id="{0E9C3087-672A-425D-985C-05C9918EA1CA}"/>
              </a:ext>
            </a:extLst>
          </p:cNvPr>
          <p:cNvSpPr>
            <a:spLocks noGrp="1" noRot="1" noChangeAspect="1" noChangeArrowheads="1" noTextEdit="1"/>
          </p:cNvSpPr>
          <p:nvPr>
            <p:ph type="sldImg"/>
          </p:nvPr>
        </p:nvSpPr>
        <p:spPr>
          <a:xfrm>
            <a:off x="896938" y="742950"/>
            <a:ext cx="4953000" cy="3714750"/>
          </a:xfrm>
          <a:ln/>
        </p:spPr>
      </p:sp>
      <p:sp>
        <p:nvSpPr>
          <p:cNvPr id="44036" name="Rectangle 3">
            <a:extLst>
              <a:ext uri="{FF2B5EF4-FFF2-40B4-BE49-F238E27FC236}">
                <a16:creationId xmlns:a16="http://schemas.microsoft.com/office/drawing/2014/main" id="{B16E6443-E67E-4AC7-9F81-B3C827B9EF66}"/>
              </a:ext>
            </a:extLst>
          </p:cNvPr>
          <p:cNvSpPr>
            <a:spLocks noGrp="1" noChangeArrowheads="1"/>
          </p:cNvSpPr>
          <p:nvPr>
            <p:ph type="body" idx="1"/>
          </p:nvPr>
        </p:nvSpPr>
        <p:spPr>
          <a:xfrm>
            <a:off x="898525" y="4705350"/>
            <a:ext cx="49466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71EF582F-1E19-46CE-8E77-2303003860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1E73799-23DF-4299-BA36-87D8A835D227}" type="slidenum">
              <a:rPr kumimoji="1" lang="en-US" altLang="en-US">
                <a:ea typeface="新細明體" panose="02020500000000000000" pitchFamily="18" charset="-120"/>
              </a:rPr>
              <a:pPr eaLnBrk="1" hangingPunct="1">
                <a:spcBef>
                  <a:spcPct val="0"/>
                </a:spcBef>
              </a:pPr>
              <a:t>14</a:t>
            </a:fld>
            <a:endParaRPr kumimoji="1" lang="en-US" altLang="en-US">
              <a:ea typeface="新細明體" panose="02020500000000000000" pitchFamily="18" charset="-120"/>
            </a:endParaRPr>
          </a:p>
        </p:txBody>
      </p:sp>
      <p:sp>
        <p:nvSpPr>
          <p:cNvPr id="45059" name="Rectangle 2">
            <a:extLst>
              <a:ext uri="{FF2B5EF4-FFF2-40B4-BE49-F238E27FC236}">
                <a16:creationId xmlns:a16="http://schemas.microsoft.com/office/drawing/2014/main" id="{4A13D4A4-18C7-4F53-9DA1-28A19ACA6E5D}"/>
              </a:ext>
            </a:extLst>
          </p:cNvPr>
          <p:cNvSpPr>
            <a:spLocks noGrp="1" noRot="1" noChangeAspect="1" noChangeArrowheads="1" noTextEdit="1"/>
          </p:cNvSpPr>
          <p:nvPr>
            <p:ph type="sldImg"/>
          </p:nvPr>
        </p:nvSpPr>
        <p:spPr>
          <a:xfrm>
            <a:off x="896938" y="742950"/>
            <a:ext cx="4953000" cy="3714750"/>
          </a:xfrm>
          <a:ln/>
        </p:spPr>
      </p:sp>
      <p:sp>
        <p:nvSpPr>
          <p:cNvPr id="45060" name="Rectangle 3">
            <a:extLst>
              <a:ext uri="{FF2B5EF4-FFF2-40B4-BE49-F238E27FC236}">
                <a16:creationId xmlns:a16="http://schemas.microsoft.com/office/drawing/2014/main" id="{A8C09037-5585-4F5E-BA3B-1BAF9102D0BF}"/>
              </a:ext>
            </a:extLst>
          </p:cNvPr>
          <p:cNvSpPr>
            <a:spLocks noGrp="1" noChangeArrowheads="1"/>
          </p:cNvSpPr>
          <p:nvPr>
            <p:ph type="body" idx="1"/>
          </p:nvPr>
        </p:nvSpPr>
        <p:spPr>
          <a:xfrm>
            <a:off x="898525" y="4705350"/>
            <a:ext cx="49466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3A49987-9885-4858-A285-36A72B8B49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4A101CA-F1B6-45D8-B17C-D67E58E57131}" type="slidenum">
              <a:rPr kumimoji="1" lang="en-US" altLang="en-US">
                <a:ea typeface="新細明體" panose="02020500000000000000" pitchFamily="18" charset="-120"/>
              </a:rPr>
              <a:pPr eaLnBrk="1" hangingPunct="1">
                <a:spcBef>
                  <a:spcPct val="0"/>
                </a:spcBef>
              </a:pPr>
              <a:t>15</a:t>
            </a:fld>
            <a:endParaRPr kumimoji="1" lang="en-US" altLang="en-US">
              <a:ea typeface="新細明體" panose="02020500000000000000" pitchFamily="18" charset="-120"/>
            </a:endParaRPr>
          </a:p>
        </p:txBody>
      </p:sp>
      <p:sp>
        <p:nvSpPr>
          <p:cNvPr id="46083" name="Rectangle 2">
            <a:extLst>
              <a:ext uri="{FF2B5EF4-FFF2-40B4-BE49-F238E27FC236}">
                <a16:creationId xmlns:a16="http://schemas.microsoft.com/office/drawing/2014/main" id="{7D988C20-79C1-4690-8FA6-1772B8BB2F0C}"/>
              </a:ext>
            </a:extLst>
          </p:cNvPr>
          <p:cNvSpPr>
            <a:spLocks noGrp="1" noRot="1" noChangeAspect="1" noChangeArrowheads="1" noTextEdit="1"/>
          </p:cNvSpPr>
          <p:nvPr>
            <p:ph type="sldImg"/>
          </p:nvPr>
        </p:nvSpPr>
        <p:spPr>
          <a:xfrm>
            <a:off x="896938" y="742950"/>
            <a:ext cx="4953000" cy="3714750"/>
          </a:xfrm>
          <a:ln/>
        </p:spPr>
      </p:sp>
      <p:sp>
        <p:nvSpPr>
          <p:cNvPr id="46084" name="Rectangle 3">
            <a:extLst>
              <a:ext uri="{FF2B5EF4-FFF2-40B4-BE49-F238E27FC236}">
                <a16:creationId xmlns:a16="http://schemas.microsoft.com/office/drawing/2014/main" id="{45432A38-98FB-49A9-B39C-7694E8B53C1F}"/>
              </a:ext>
            </a:extLst>
          </p:cNvPr>
          <p:cNvSpPr>
            <a:spLocks noGrp="1" noChangeArrowheads="1"/>
          </p:cNvSpPr>
          <p:nvPr>
            <p:ph type="body" idx="1"/>
          </p:nvPr>
        </p:nvSpPr>
        <p:spPr>
          <a:xfrm>
            <a:off x="898525" y="4705350"/>
            <a:ext cx="49466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A06E45D6-E059-4A8F-9874-A8EA3E799A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ACCBFCC-4156-477C-B993-4D160A7D94AE}" type="slidenum">
              <a:rPr kumimoji="1" lang="en-US" altLang="en-US">
                <a:ea typeface="新細明體" panose="02020500000000000000" pitchFamily="18" charset="-120"/>
              </a:rPr>
              <a:pPr eaLnBrk="1" hangingPunct="1">
                <a:spcBef>
                  <a:spcPct val="0"/>
                </a:spcBef>
              </a:pPr>
              <a:t>16</a:t>
            </a:fld>
            <a:endParaRPr kumimoji="1" lang="en-US" altLang="en-US">
              <a:ea typeface="新細明體" panose="02020500000000000000" pitchFamily="18" charset="-120"/>
            </a:endParaRPr>
          </a:p>
        </p:txBody>
      </p:sp>
      <p:sp>
        <p:nvSpPr>
          <p:cNvPr id="47107" name="Rectangle 2">
            <a:extLst>
              <a:ext uri="{FF2B5EF4-FFF2-40B4-BE49-F238E27FC236}">
                <a16:creationId xmlns:a16="http://schemas.microsoft.com/office/drawing/2014/main" id="{4A5683E1-588F-4E64-86B5-F847469ACF54}"/>
              </a:ext>
            </a:extLst>
          </p:cNvPr>
          <p:cNvSpPr>
            <a:spLocks noGrp="1" noRot="1" noChangeAspect="1" noChangeArrowheads="1" noTextEdit="1"/>
          </p:cNvSpPr>
          <p:nvPr>
            <p:ph type="sldImg"/>
          </p:nvPr>
        </p:nvSpPr>
        <p:spPr>
          <a:xfrm>
            <a:off x="896938" y="742950"/>
            <a:ext cx="4953000" cy="3714750"/>
          </a:xfrm>
          <a:ln/>
        </p:spPr>
      </p:sp>
      <p:sp>
        <p:nvSpPr>
          <p:cNvPr id="47108" name="Rectangle 3">
            <a:extLst>
              <a:ext uri="{FF2B5EF4-FFF2-40B4-BE49-F238E27FC236}">
                <a16:creationId xmlns:a16="http://schemas.microsoft.com/office/drawing/2014/main" id="{5A12B82D-A5B5-4027-AFF1-218B03FE52AD}"/>
              </a:ext>
            </a:extLst>
          </p:cNvPr>
          <p:cNvSpPr>
            <a:spLocks noGrp="1" noChangeArrowheads="1"/>
          </p:cNvSpPr>
          <p:nvPr>
            <p:ph type="body" idx="1"/>
          </p:nvPr>
        </p:nvSpPr>
        <p:spPr>
          <a:xfrm>
            <a:off x="898525" y="4705350"/>
            <a:ext cx="49466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1D9E08B-B7B8-4875-A36D-CDDD52E521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ED0E504-C5C9-4279-AA7F-26483E0414DF}" type="slidenum">
              <a:rPr kumimoji="1" lang="en-US" altLang="en-US">
                <a:ea typeface="新細明體" panose="02020500000000000000" pitchFamily="18" charset="-120"/>
              </a:rPr>
              <a:pPr eaLnBrk="1" hangingPunct="1">
                <a:spcBef>
                  <a:spcPct val="0"/>
                </a:spcBef>
              </a:pPr>
              <a:t>17</a:t>
            </a:fld>
            <a:endParaRPr kumimoji="1" lang="en-US" altLang="en-US">
              <a:ea typeface="新細明體" panose="02020500000000000000" pitchFamily="18" charset="-120"/>
            </a:endParaRPr>
          </a:p>
        </p:txBody>
      </p:sp>
      <p:sp>
        <p:nvSpPr>
          <p:cNvPr id="48131" name="Rectangle 2">
            <a:extLst>
              <a:ext uri="{FF2B5EF4-FFF2-40B4-BE49-F238E27FC236}">
                <a16:creationId xmlns:a16="http://schemas.microsoft.com/office/drawing/2014/main" id="{9551D862-2315-4429-B8BB-BB7FF35D43FD}"/>
              </a:ext>
            </a:extLst>
          </p:cNvPr>
          <p:cNvSpPr>
            <a:spLocks noGrp="1" noRot="1" noChangeAspect="1" noChangeArrowheads="1" noTextEdit="1"/>
          </p:cNvSpPr>
          <p:nvPr>
            <p:ph type="sldImg"/>
          </p:nvPr>
        </p:nvSpPr>
        <p:spPr>
          <a:xfrm>
            <a:off x="896938" y="742950"/>
            <a:ext cx="4953000" cy="3714750"/>
          </a:xfrm>
          <a:ln/>
        </p:spPr>
      </p:sp>
      <p:sp>
        <p:nvSpPr>
          <p:cNvPr id="48132" name="Rectangle 3">
            <a:extLst>
              <a:ext uri="{FF2B5EF4-FFF2-40B4-BE49-F238E27FC236}">
                <a16:creationId xmlns:a16="http://schemas.microsoft.com/office/drawing/2014/main" id="{D2075418-E572-4671-857B-BFC39AA85E0F}"/>
              </a:ext>
            </a:extLst>
          </p:cNvPr>
          <p:cNvSpPr>
            <a:spLocks noGrp="1" noChangeArrowheads="1"/>
          </p:cNvSpPr>
          <p:nvPr>
            <p:ph type="body" idx="1"/>
          </p:nvPr>
        </p:nvSpPr>
        <p:spPr>
          <a:xfrm>
            <a:off x="898525" y="4705350"/>
            <a:ext cx="49466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409C3D5-7678-46DD-A05F-22D1474923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9193F1-1F53-43E9-9902-AB0C74038649}" type="slidenum">
              <a:rPr kumimoji="1" lang="en-US" altLang="en-US">
                <a:ea typeface="新細明體" panose="02020500000000000000" pitchFamily="18" charset="-120"/>
              </a:rPr>
              <a:pPr eaLnBrk="1" hangingPunct="1">
                <a:spcBef>
                  <a:spcPct val="0"/>
                </a:spcBef>
              </a:pPr>
              <a:t>18</a:t>
            </a:fld>
            <a:endParaRPr kumimoji="1" lang="en-US" altLang="en-US">
              <a:ea typeface="新細明體" panose="02020500000000000000" pitchFamily="18" charset="-120"/>
            </a:endParaRPr>
          </a:p>
        </p:txBody>
      </p:sp>
      <p:sp>
        <p:nvSpPr>
          <p:cNvPr id="49155" name="Rectangle 2">
            <a:extLst>
              <a:ext uri="{FF2B5EF4-FFF2-40B4-BE49-F238E27FC236}">
                <a16:creationId xmlns:a16="http://schemas.microsoft.com/office/drawing/2014/main" id="{6619BF66-AA1C-49C5-A7FF-4FA3261337C7}"/>
              </a:ext>
            </a:extLst>
          </p:cNvPr>
          <p:cNvSpPr>
            <a:spLocks noGrp="1" noRot="1" noChangeAspect="1" noChangeArrowheads="1" noTextEdit="1"/>
          </p:cNvSpPr>
          <p:nvPr>
            <p:ph type="sldImg"/>
          </p:nvPr>
        </p:nvSpPr>
        <p:spPr>
          <a:xfrm>
            <a:off x="896938" y="742950"/>
            <a:ext cx="4953000" cy="3714750"/>
          </a:xfrm>
          <a:ln/>
        </p:spPr>
      </p:sp>
      <p:sp>
        <p:nvSpPr>
          <p:cNvPr id="49156" name="Rectangle 3">
            <a:extLst>
              <a:ext uri="{FF2B5EF4-FFF2-40B4-BE49-F238E27FC236}">
                <a16:creationId xmlns:a16="http://schemas.microsoft.com/office/drawing/2014/main" id="{C9BACC2C-202A-4373-8461-2DD12B008902}"/>
              </a:ext>
            </a:extLst>
          </p:cNvPr>
          <p:cNvSpPr>
            <a:spLocks noGrp="1" noChangeArrowheads="1"/>
          </p:cNvSpPr>
          <p:nvPr>
            <p:ph type="body" idx="1"/>
          </p:nvPr>
        </p:nvSpPr>
        <p:spPr>
          <a:xfrm>
            <a:off x="898525" y="4705350"/>
            <a:ext cx="49466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2CB1187-242A-4083-9DA2-7831297963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9437637-551A-4184-8767-21416BB3C888}" type="slidenum">
              <a:rPr kumimoji="1" lang="en-US" altLang="en-US">
                <a:ea typeface="新細明體" panose="02020500000000000000" pitchFamily="18" charset="-120"/>
              </a:rPr>
              <a:pPr eaLnBrk="1" hangingPunct="1">
                <a:spcBef>
                  <a:spcPct val="0"/>
                </a:spcBef>
              </a:pPr>
              <a:t>3</a:t>
            </a:fld>
            <a:endParaRPr kumimoji="1" lang="en-US" altLang="en-US">
              <a:ea typeface="新細明體" panose="02020500000000000000" pitchFamily="18" charset="-120"/>
            </a:endParaRPr>
          </a:p>
        </p:txBody>
      </p:sp>
      <p:sp>
        <p:nvSpPr>
          <p:cNvPr id="33795" name="Rectangle 2">
            <a:extLst>
              <a:ext uri="{FF2B5EF4-FFF2-40B4-BE49-F238E27FC236}">
                <a16:creationId xmlns:a16="http://schemas.microsoft.com/office/drawing/2014/main" id="{4AB9C079-2FD0-4A5E-A8F8-9207CE4A22DC}"/>
              </a:ext>
            </a:extLst>
          </p:cNvPr>
          <p:cNvSpPr>
            <a:spLocks noGrp="1" noRot="1" noChangeAspect="1" noChangeArrowheads="1" noTextEdit="1"/>
          </p:cNvSpPr>
          <p:nvPr>
            <p:ph type="sldImg"/>
          </p:nvPr>
        </p:nvSpPr>
        <p:spPr>
          <a:xfrm>
            <a:off x="896938" y="741363"/>
            <a:ext cx="4953000" cy="3714750"/>
          </a:xfrm>
          <a:ln/>
        </p:spPr>
      </p:sp>
      <p:sp>
        <p:nvSpPr>
          <p:cNvPr id="33796" name="Rectangle 3">
            <a:extLst>
              <a:ext uri="{FF2B5EF4-FFF2-40B4-BE49-F238E27FC236}">
                <a16:creationId xmlns:a16="http://schemas.microsoft.com/office/drawing/2014/main" id="{6D7E3FD5-3E8D-449D-AAC6-1F88D51EF212}"/>
              </a:ext>
            </a:extLst>
          </p:cNvPr>
          <p:cNvSpPr>
            <a:spLocks noGrp="1" noChangeArrowheads="1"/>
          </p:cNvSpPr>
          <p:nvPr>
            <p:ph type="body" idx="1"/>
          </p:nvPr>
        </p:nvSpPr>
        <p:spPr>
          <a:xfrm>
            <a:off x="898525" y="4705350"/>
            <a:ext cx="49466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0BD414A4-987F-4403-A9C5-B731702263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7969A4A3-C1B5-434D-AFCA-3B4B3AD82234}" type="slidenum">
              <a:rPr lang="en-US" altLang="zh-HK" sz="1200"/>
              <a:pPr/>
              <a:t>4</a:t>
            </a:fld>
            <a:endParaRPr lang="en-US" altLang="zh-HK" sz="1200"/>
          </a:p>
        </p:txBody>
      </p:sp>
      <p:sp>
        <p:nvSpPr>
          <p:cNvPr id="34819" name="Rectangle 2">
            <a:extLst>
              <a:ext uri="{FF2B5EF4-FFF2-40B4-BE49-F238E27FC236}">
                <a16:creationId xmlns:a16="http://schemas.microsoft.com/office/drawing/2014/main" id="{25568280-7C17-4F6C-9239-E4726EBD4E68}"/>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D92A2BC0-3815-4FD8-A1CC-1871453232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E110150-D366-4CAA-AB64-E977D22FBA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C9FF02E4-B6AB-40A7-8327-6F6B3CC599A9}" type="slidenum">
              <a:rPr lang="en-US" altLang="zh-HK" sz="1200"/>
              <a:pPr/>
              <a:t>5</a:t>
            </a:fld>
            <a:endParaRPr lang="en-US" altLang="zh-HK" sz="1200"/>
          </a:p>
        </p:txBody>
      </p:sp>
      <p:sp>
        <p:nvSpPr>
          <p:cNvPr id="35843" name="Rectangle 2">
            <a:extLst>
              <a:ext uri="{FF2B5EF4-FFF2-40B4-BE49-F238E27FC236}">
                <a16:creationId xmlns:a16="http://schemas.microsoft.com/office/drawing/2014/main" id="{06FB4748-BC01-4698-9469-74E8EF484844}"/>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CF85E9A-14F2-4048-8C68-E5750A5422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F8CCF5B-2585-4E72-9975-A51889917B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D104BF4F-BE2F-43B9-8D69-0B944D83543C}" type="slidenum">
              <a:rPr lang="en-US" altLang="zh-HK" sz="1200"/>
              <a:pPr/>
              <a:t>6</a:t>
            </a:fld>
            <a:endParaRPr lang="en-US" altLang="zh-HK" sz="1200"/>
          </a:p>
        </p:txBody>
      </p:sp>
      <p:sp>
        <p:nvSpPr>
          <p:cNvPr id="36867" name="Rectangle 2">
            <a:extLst>
              <a:ext uri="{FF2B5EF4-FFF2-40B4-BE49-F238E27FC236}">
                <a16:creationId xmlns:a16="http://schemas.microsoft.com/office/drawing/2014/main" id="{37A52777-AFDA-457D-B1DF-138D13961649}"/>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623CABDE-EDAE-41AE-99EC-684F1F85AD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1F16A91-8207-4FD8-BD64-EDF0114323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2799591C-08AB-4788-B51C-87766D46DA77}" type="slidenum">
              <a:rPr lang="en-US" altLang="zh-HK" sz="1200"/>
              <a:pPr/>
              <a:t>7</a:t>
            </a:fld>
            <a:endParaRPr lang="en-US" altLang="zh-HK" sz="1200"/>
          </a:p>
        </p:txBody>
      </p:sp>
      <p:sp>
        <p:nvSpPr>
          <p:cNvPr id="37891" name="Rectangle 2">
            <a:extLst>
              <a:ext uri="{FF2B5EF4-FFF2-40B4-BE49-F238E27FC236}">
                <a16:creationId xmlns:a16="http://schemas.microsoft.com/office/drawing/2014/main" id="{EA40C1E0-B2F8-4019-ADAC-41E9DA0E43E9}"/>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F961A1D9-17DE-440D-BFC5-5BC233FE65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A227D1C-C901-4D2C-8599-942BBB218A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C6FC2ED7-B91B-446E-9A7F-FA7AE4F9CDE2}" type="slidenum">
              <a:rPr lang="en-US" altLang="zh-HK" sz="1200"/>
              <a:pPr/>
              <a:t>8</a:t>
            </a:fld>
            <a:endParaRPr lang="en-US" altLang="zh-HK" sz="1200"/>
          </a:p>
        </p:txBody>
      </p:sp>
      <p:sp>
        <p:nvSpPr>
          <p:cNvPr id="38915" name="Rectangle 2">
            <a:extLst>
              <a:ext uri="{FF2B5EF4-FFF2-40B4-BE49-F238E27FC236}">
                <a16:creationId xmlns:a16="http://schemas.microsoft.com/office/drawing/2014/main" id="{BE69B3C7-CE12-488E-A35D-249B782B9DF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AF9AB34-394D-440E-AC9B-7DFFCAFBC5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8B5CC0B-F376-4BAC-954C-A3586A5E7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13714CD3-E707-4491-A213-3C93BA5E7AC3}" type="slidenum">
              <a:rPr lang="en-US" altLang="zh-HK" sz="1200"/>
              <a:pPr/>
              <a:t>9</a:t>
            </a:fld>
            <a:endParaRPr lang="en-US" altLang="zh-HK" sz="1200"/>
          </a:p>
        </p:txBody>
      </p:sp>
      <p:sp>
        <p:nvSpPr>
          <p:cNvPr id="39939" name="Rectangle 2">
            <a:extLst>
              <a:ext uri="{FF2B5EF4-FFF2-40B4-BE49-F238E27FC236}">
                <a16:creationId xmlns:a16="http://schemas.microsoft.com/office/drawing/2014/main" id="{D88DCDE2-8CFA-476B-8FE6-FFE47129E108}"/>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3C168C95-D43D-4BFD-BB7E-4E8157B106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6664B9F-E0E5-481C-8984-FEB8DEC93C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fld id="{FBA83D5C-77C4-4387-9D4D-61A1A45C3D32}" type="slidenum">
              <a:rPr lang="en-US" altLang="zh-HK" sz="1200"/>
              <a:pPr/>
              <a:t>10</a:t>
            </a:fld>
            <a:endParaRPr lang="en-US" altLang="zh-HK" sz="1200"/>
          </a:p>
        </p:txBody>
      </p:sp>
      <p:sp>
        <p:nvSpPr>
          <p:cNvPr id="40963" name="Rectangle 2">
            <a:extLst>
              <a:ext uri="{FF2B5EF4-FFF2-40B4-BE49-F238E27FC236}">
                <a16:creationId xmlns:a16="http://schemas.microsoft.com/office/drawing/2014/main" id="{D26EE03E-BFC9-44AC-9FDF-BF323FFB5848}"/>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4B7C3451-6183-4850-9F8D-5A51AAEBE3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zh-HK"/>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2B74A865-F674-4A60-A342-9E886E1E222C}"/>
              </a:ext>
            </a:extLst>
          </p:cNvPr>
          <p:cNvSpPr>
            <a:spLocks/>
          </p:cNvSpPr>
          <p:nvPr/>
        </p:nvSpPr>
        <p:spPr bwMode="gray">
          <a:xfrm>
            <a:off x="690563" y="3340100"/>
            <a:ext cx="7653337" cy="485775"/>
          </a:xfrm>
          <a:custGeom>
            <a:avLst/>
            <a:gdLst>
              <a:gd name="T0" fmla="*/ 2147483647 w 4128"/>
              <a:gd name="T1" fmla="*/ 2147483647 h 479"/>
              <a:gd name="T2" fmla="*/ 2147483647 w 4128"/>
              <a:gd name="T3" fmla="*/ 2147483647 h 479"/>
              <a:gd name="T4" fmla="*/ 2147483647 w 4128"/>
              <a:gd name="T5" fmla="*/ 2147483647 h 479"/>
              <a:gd name="T6" fmla="*/ 0 w 4128"/>
              <a:gd name="T7" fmla="*/ 2147483647 h 479"/>
              <a:gd name="T8" fmla="*/ 2147483647 w 4128"/>
              <a:gd name="T9" fmla="*/ 2147483647 h 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5" name="Rectangle 8">
            <a:extLst>
              <a:ext uri="{FF2B5EF4-FFF2-40B4-BE49-F238E27FC236}">
                <a16:creationId xmlns:a16="http://schemas.microsoft.com/office/drawing/2014/main" id="{3254A8CD-8184-4668-939C-B7A45182E813}"/>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25" name="Clip" r:id="rId3" imgW="0" imgH="0" progId="MS_ClipArt_Gallery.2">
                  <p:embed/>
                </p:oleObj>
              </mc:Choice>
              <mc:Fallback>
                <p:oleObj name="Clip" r:id="rId3" imgW="0" imgH="0" progId="MS_ClipArt_Gallery.2">
                  <p:embed/>
                  <p:pic>
                    <p:nvPicPr>
                      <p:cNvPr id="5" name="Rectangle 8">
                        <a:extLst>
                          <a:ext uri="{FF2B5EF4-FFF2-40B4-BE49-F238E27FC236}">
                            <a16:creationId xmlns:a16="http://schemas.microsoft.com/office/drawing/2014/main" id="{3254A8CD-8184-4668-939C-B7A45182E81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79"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50180" name="Rectangle 4"/>
          <p:cNvSpPr>
            <a:spLocks noGrp="1" noChangeArrowheads="1"/>
          </p:cNvSpPr>
          <p:nvPr>
            <p:ph type="subTitle" idx="1"/>
          </p:nvPr>
        </p:nvSpPr>
        <p:spPr>
          <a:xfrm>
            <a:off x="1371600" y="3886200"/>
            <a:ext cx="6400800" cy="1752600"/>
          </a:xfrm>
        </p:spPr>
        <p:txBody>
          <a:bodyPr/>
          <a:lstStyle>
            <a:lvl1pPr marL="0" indent="0" algn="ctr">
              <a:defRPr/>
            </a:lvl1pPr>
          </a:lstStyle>
          <a:p>
            <a:r>
              <a:rPr lang="en-US"/>
              <a:t>Click to edit Master subtitle style</a:t>
            </a:r>
          </a:p>
        </p:txBody>
      </p:sp>
      <p:sp>
        <p:nvSpPr>
          <p:cNvPr id="6" name="Date Placeholder 5">
            <a:extLst>
              <a:ext uri="{FF2B5EF4-FFF2-40B4-BE49-F238E27FC236}">
                <a16:creationId xmlns:a16="http://schemas.microsoft.com/office/drawing/2014/main" id="{A6F8E434-8922-49A0-B417-A543603D67E8}"/>
              </a:ext>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ea typeface="新細明體" charset="-120"/>
              </a:defRPr>
            </a:lvl1pPr>
          </a:lstStyle>
          <a:p>
            <a:pPr>
              <a:defRPr/>
            </a:pPr>
            <a:endParaRPr lang="en-US" altLang="zh-HK"/>
          </a:p>
        </p:txBody>
      </p:sp>
      <p:sp>
        <p:nvSpPr>
          <p:cNvPr id="7" name="Footer Placeholder 6">
            <a:extLst>
              <a:ext uri="{FF2B5EF4-FFF2-40B4-BE49-F238E27FC236}">
                <a16:creationId xmlns:a16="http://schemas.microsoft.com/office/drawing/2014/main" id="{A92608C1-1269-4ECC-8474-6FDF175267F7}"/>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新細明體" charset="-120"/>
              </a:defRPr>
            </a:lvl1pPr>
          </a:lstStyle>
          <a:p>
            <a:pPr>
              <a:defRPr/>
            </a:pPr>
            <a:endParaRPr lang="en-US" altLang="zh-HK"/>
          </a:p>
        </p:txBody>
      </p:sp>
      <p:sp>
        <p:nvSpPr>
          <p:cNvPr id="8" name="Slide Number Placeholder 7">
            <a:extLst>
              <a:ext uri="{FF2B5EF4-FFF2-40B4-BE49-F238E27FC236}">
                <a16:creationId xmlns:a16="http://schemas.microsoft.com/office/drawing/2014/main" id="{495CF803-7537-441B-8E79-87D11DA889C9}"/>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srgbClr val="578963"/>
                </a:solidFill>
                <a:ea typeface="新細明體" panose="02020500000000000000" pitchFamily="18" charset="-120"/>
              </a:defRPr>
            </a:lvl1pPr>
          </a:lstStyle>
          <a:p>
            <a:fld id="{3B7409BD-774C-473F-8D42-9CEAA3CDFD07}" type="slidenum">
              <a:rPr lang="en-US" altLang="zh-HK"/>
              <a:pPr/>
              <a:t>‹#›</a:t>
            </a:fld>
            <a:endParaRPr lang="en-US" altLang="zh-HK"/>
          </a:p>
        </p:txBody>
      </p:sp>
    </p:spTree>
    <p:extLst>
      <p:ext uri="{BB962C8B-B14F-4D97-AF65-F5344CB8AC3E}">
        <p14:creationId xmlns:p14="http://schemas.microsoft.com/office/powerpoint/2010/main" val="191750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373DE52-9D1E-415C-BE52-BF8FBEAA8BA3}"/>
              </a:ext>
            </a:extLst>
          </p:cNvPr>
          <p:cNvSpPr>
            <a:spLocks noGrp="1" noChangeArrowheads="1"/>
          </p:cNvSpPr>
          <p:nvPr>
            <p:ph type="sldNum" sz="quarter" idx="10"/>
          </p:nvPr>
        </p:nvSpPr>
        <p:spPr>
          <a:xfrm>
            <a:off x="6784975" y="61468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新細明體" panose="02020500000000000000" pitchFamily="18" charset="-120"/>
              </a:defRPr>
            </a:lvl1pPr>
          </a:lstStyle>
          <a:p>
            <a:fld id="{3A0A9005-E205-4E81-9924-B1C68559D99B}" type="slidenum">
              <a:rPr lang="en-US" altLang="zh-HK"/>
              <a:pPr/>
              <a:t>‹#›</a:t>
            </a:fld>
            <a:endParaRPr lang="en-US" altLang="zh-HK"/>
          </a:p>
        </p:txBody>
      </p:sp>
    </p:spTree>
    <p:extLst>
      <p:ext uri="{BB962C8B-B14F-4D97-AF65-F5344CB8AC3E}">
        <p14:creationId xmlns:p14="http://schemas.microsoft.com/office/powerpoint/2010/main" val="79560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66675"/>
            <a:ext cx="2019300" cy="5924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2450" y="66675"/>
            <a:ext cx="5905500" cy="5924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C323F92-2753-48B3-8572-C38D8E107E5A}"/>
              </a:ext>
            </a:extLst>
          </p:cNvPr>
          <p:cNvSpPr>
            <a:spLocks noGrp="1" noChangeArrowheads="1"/>
          </p:cNvSpPr>
          <p:nvPr>
            <p:ph type="sldNum" sz="quarter" idx="10"/>
          </p:nvPr>
        </p:nvSpPr>
        <p:spPr>
          <a:xfrm>
            <a:off x="6784975" y="61468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新細明體" panose="02020500000000000000" pitchFamily="18" charset="-120"/>
              </a:defRPr>
            </a:lvl1pPr>
          </a:lstStyle>
          <a:p>
            <a:fld id="{89B1BF4B-ADEF-445C-8FE3-0E3C2832B4C0}" type="slidenum">
              <a:rPr lang="en-US" altLang="zh-HK"/>
              <a:pPr/>
              <a:t>‹#›</a:t>
            </a:fld>
            <a:endParaRPr lang="en-US" altLang="zh-HK"/>
          </a:p>
        </p:txBody>
      </p:sp>
    </p:spTree>
    <p:extLst>
      <p:ext uri="{BB962C8B-B14F-4D97-AF65-F5344CB8AC3E}">
        <p14:creationId xmlns:p14="http://schemas.microsoft.com/office/powerpoint/2010/main" val="3310211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2450" y="666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571500" y="1114425"/>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114425"/>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327D708-5044-4C81-884A-A1684D18093E}"/>
              </a:ext>
            </a:extLst>
          </p:cNvPr>
          <p:cNvSpPr>
            <a:spLocks noGrp="1" noChangeArrowheads="1"/>
          </p:cNvSpPr>
          <p:nvPr>
            <p:ph type="sldNum" sz="quarter" idx="10"/>
          </p:nvPr>
        </p:nvSpPr>
        <p:spPr>
          <a:xfrm>
            <a:off x="6784975" y="61468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新細明體" panose="02020500000000000000" pitchFamily="18" charset="-120"/>
              </a:defRPr>
            </a:lvl1pPr>
          </a:lstStyle>
          <a:p>
            <a:fld id="{D41AAC94-A9DD-42C5-83D4-AF4597912BDE}" type="slidenum">
              <a:rPr lang="en-US" altLang="zh-HK"/>
              <a:pPr/>
              <a:t>‹#›</a:t>
            </a:fld>
            <a:endParaRPr lang="en-US" altLang="zh-HK"/>
          </a:p>
        </p:txBody>
      </p:sp>
    </p:spTree>
    <p:extLst>
      <p:ext uri="{BB962C8B-B14F-4D97-AF65-F5344CB8AC3E}">
        <p14:creationId xmlns:p14="http://schemas.microsoft.com/office/powerpoint/2010/main" val="9638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388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5E3EB5DC-C14E-4BD3-A05A-4EFD2EB47DF7}"/>
              </a:ext>
            </a:extLst>
          </p:cNvPr>
          <p:cNvSpPr>
            <a:spLocks noGrp="1" noChangeArrowheads="1"/>
          </p:cNvSpPr>
          <p:nvPr>
            <p:ph type="sldNum" sz="quarter" idx="10"/>
          </p:nvPr>
        </p:nvSpPr>
        <p:spPr>
          <a:xfrm>
            <a:off x="6784975" y="61468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新細明體" panose="02020500000000000000" pitchFamily="18" charset="-120"/>
              </a:defRPr>
            </a:lvl1pPr>
          </a:lstStyle>
          <a:p>
            <a:fld id="{4D8880EC-4FE8-4DD8-8E02-23B2C90F0096}" type="slidenum">
              <a:rPr lang="en-US" altLang="zh-HK"/>
              <a:pPr/>
              <a:t>‹#›</a:t>
            </a:fld>
            <a:endParaRPr lang="en-US" altLang="zh-HK"/>
          </a:p>
        </p:txBody>
      </p:sp>
    </p:spTree>
    <p:extLst>
      <p:ext uri="{BB962C8B-B14F-4D97-AF65-F5344CB8AC3E}">
        <p14:creationId xmlns:p14="http://schemas.microsoft.com/office/powerpoint/2010/main" val="416997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174186E2-157D-4530-A246-04AFA5703F4B}"/>
              </a:ext>
            </a:extLst>
          </p:cNvPr>
          <p:cNvSpPr>
            <a:spLocks noGrp="1" noChangeArrowheads="1"/>
          </p:cNvSpPr>
          <p:nvPr>
            <p:ph type="sldNum" sz="quarter" idx="10"/>
          </p:nvPr>
        </p:nvSpPr>
        <p:spPr>
          <a:xfrm>
            <a:off x="6784975" y="61468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新細明體" panose="02020500000000000000" pitchFamily="18" charset="-120"/>
              </a:defRPr>
            </a:lvl1pPr>
          </a:lstStyle>
          <a:p>
            <a:fld id="{9AEA2729-C939-43E7-9F30-E157A6853205}" type="slidenum">
              <a:rPr lang="en-US" altLang="zh-HK"/>
              <a:pPr/>
              <a:t>‹#›</a:t>
            </a:fld>
            <a:endParaRPr lang="en-US" altLang="zh-HK"/>
          </a:p>
        </p:txBody>
      </p:sp>
    </p:spTree>
    <p:extLst>
      <p:ext uri="{BB962C8B-B14F-4D97-AF65-F5344CB8AC3E}">
        <p14:creationId xmlns:p14="http://schemas.microsoft.com/office/powerpoint/2010/main" val="208073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88C386CF-3784-4FAD-8397-E6F5A7A9531B}"/>
              </a:ext>
            </a:extLst>
          </p:cNvPr>
          <p:cNvSpPr>
            <a:spLocks noGrp="1" noChangeArrowheads="1"/>
          </p:cNvSpPr>
          <p:nvPr>
            <p:ph type="sldNum" sz="quarter" idx="10"/>
          </p:nvPr>
        </p:nvSpPr>
        <p:spPr>
          <a:xfrm>
            <a:off x="6784975" y="61468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新細明體" panose="02020500000000000000" pitchFamily="18" charset="-120"/>
              </a:defRPr>
            </a:lvl1pPr>
          </a:lstStyle>
          <a:p>
            <a:fld id="{020B1C58-AC82-4F11-8610-8D02DA41C563}" type="slidenum">
              <a:rPr lang="en-US" altLang="zh-HK"/>
              <a:pPr/>
              <a:t>‹#›</a:t>
            </a:fld>
            <a:endParaRPr lang="en-US" altLang="zh-HK"/>
          </a:p>
        </p:txBody>
      </p:sp>
    </p:spTree>
    <p:extLst>
      <p:ext uri="{BB962C8B-B14F-4D97-AF65-F5344CB8AC3E}">
        <p14:creationId xmlns:p14="http://schemas.microsoft.com/office/powerpoint/2010/main" val="181422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D9B5FFA8-1974-42D9-8C20-E9863EEDFDA9}"/>
              </a:ext>
            </a:extLst>
          </p:cNvPr>
          <p:cNvSpPr>
            <a:spLocks noGrp="1" noChangeArrowheads="1"/>
          </p:cNvSpPr>
          <p:nvPr>
            <p:ph type="sldNum" sz="quarter" idx="10"/>
          </p:nvPr>
        </p:nvSpPr>
        <p:spPr>
          <a:xfrm>
            <a:off x="6784975" y="61468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新細明體" panose="02020500000000000000" pitchFamily="18" charset="-120"/>
              </a:defRPr>
            </a:lvl1pPr>
          </a:lstStyle>
          <a:p>
            <a:fld id="{DBE8CCC2-294E-45DB-8075-A64867DDE4EA}" type="slidenum">
              <a:rPr lang="en-US" altLang="zh-HK"/>
              <a:pPr/>
              <a:t>‹#›</a:t>
            </a:fld>
            <a:endParaRPr lang="en-US" altLang="zh-HK"/>
          </a:p>
        </p:txBody>
      </p:sp>
    </p:spTree>
    <p:extLst>
      <p:ext uri="{BB962C8B-B14F-4D97-AF65-F5344CB8AC3E}">
        <p14:creationId xmlns:p14="http://schemas.microsoft.com/office/powerpoint/2010/main" val="219731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9C105A54-CC17-4E74-A891-08356423505D}"/>
              </a:ext>
            </a:extLst>
          </p:cNvPr>
          <p:cNvSpPr>
            <a:spLocks noGrp="1" noChangeArrowheads="1"/>
          </p:cNvSpPr>
          <p:nvPr>
            <p:ph type="sldNum" sz="quarter" idx="10"/>
          </p:nvPr>
        </p:nvSpPr>
        <p:spPr>
          <a:xfrm>
            <a:off x="6784975" y="61468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新細明體" panose="02020500000000000000" pitchFamily="18" charset="-120"/>
              </a:defRPr>
            </a:lvl1pPr>
          </a:lstStyle>
          <a:p>
            <a:fld id="{5C150F82-8FD4-4331-88EE-890F28146D5A}" type="slidenum">
              <a:rPr lang="en-US" altLang="zh-HK"/>
              <a:pPr/>
              <a:t>‹#›</a:t>
            </a:fld>
            <a:endParaRPr lang="en-US" altLang="zh-HK"/>
          </a:p>
        </p:txBody>
      </p:sp>
    </p:spTree>
    <p:extLst>
      <p:ext uri="{BB962C8B-B14F-4D97-AF65-F5344CB8AC3E}">
        <p14:creationId xmlns:p14="http://schemas.microsoft.com/office/powerpoint/2010/main" val="239297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6785D89-4A82-447D-A838-E429B90E6BE8}"/>
              </a:ext>
            </a:extLst>
          </p:cNvPr>
          <p:cNvSpPr>
            <a:spLocks noGrp="1" noChangeArrowheads="1"/>
          </p:cNvSpPr>
          <p:nvPr>
            <p:ph type="sldNum" sz="quarter" idx="10"/>
          </p:nvPr>
        </p:nvSpPr>
        <p:spPr>
          <a:xfrm>
            <a:off x="6784975" y="61468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新細明體" panose="02020500000000000000" pitchFamily="18" charset="-120"/>
              </a:defRPr>
            </a:lvl1pPr>
          </a:lstStyle>
          <a:p>
            <a:fld id="{DBB4A340-7FEC-4EFA-B8C7-9297CAD93E95}" type="slidenum">
              <a:rPr lang="en-US" altLang="zh-HK"/>
              <a:pPr/>
              <a:t>‹#›</a:t>
            </a:fld>
            <a:endParaRPr lang="en-US" altLang="zh-HK"/>
          </a:p>
        </p:txBody>
      </p:sp>
    </p:spTree>
    <p:extLst>
      <p:ext uri="{BB962C8B-B14F-4D97-AF65-F5344CB8AC3E}">
        <p14:creationId xmlns:p14="http://schemas.microsoft.com/office/powerpoint/2010/main" val="2869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1511251-989D-49B0-9DBB-A476B5350DCC}"/>
              </a:ext>
            </a:extLst>
          </p:cNvPr>
          <p:cNvSpPr>
            <a:spLocks noGrp="1" noChangeArrowheads="1"/>
          </p:cNvSpPr>
          <p:nvPr>
            <p:ph type="sldNum" sz="quarter" idx="10"/>
          </p:nvPr>
        </p:nvSpPr>
        <p:spPr>
          <a:xfrm>
            <a:off x="6784975" y="61468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新細明體" panose="02020500000000000000" pitchFamily="18" charset="-120"/>
              </a:defRPr>
            </a:lvl1pPr>
          </a:lstStyle>
          <a:p>
            <a:fld id="{3F52E5A5-7498-43FC-8608-2A72E51A8E29}" type="slidenum">
              <a:rPr lang="en-US" altLang="zh-HK"/>
              <a:pPr/>
              <a:t>‹#›</a:t>
            </a:fld>
            <a:endParaRPr lang="en-US" altLang="zh-HK"/>
          </a:p>
        </p:txBody>
      </p:sp>
    </p:spTree>
    <p:extLst>
      <p:ext uri="{BB962C8B-B14F-4D97-AF65-F5344CB8AC3E}">
        <p14:creationId xmlns:p14="http://schemas.microsoft.com/office/powerpoint/2010/main" val="314237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72094470-3A06-498E-B61A-E39CE2DE693D}"/>
              </a:ext>
            </a:extLst>
          </p:cNvPr>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1028" name="Text Box 41">
            <a:extLst>
              <a:ext uri="{FF2B5EF4-FFF2-40B4-BE49-F238E27FC236}">
                <a16:creationId xmlns:a16="http://schemas.microsoft.com/office/drawing/2014/main" id="{E92A250A-F987-4B45-8845-14EE206FA770}"/>
              </a:ext>
            </a:extLst>
          </p:cNvPr>
          <p:cNvSpPr txBox="1">
            <a:spLocks noChangeArrowheads="1"/>
          </p:cNvSpPr>
          <p:nvPr/>
        </p:nvSpPr>
        <p:spPr bwMode="auto">
          <a:xfrm>
            <a:off x="4533900" y="6435725"/>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pPr>
            <a:fld id="{B36BA6E7-AAE8-42EF-8730-EF51A3327098}" type="slidenum">
              <a:rPr lang="en-US" altLang="zh-HK" sz="1000" b="1">
                <a:solidFill>
                  <a:schemeClr val="tx2"/>
                </a:solidFill>
                <a:ea typeface="新細明體" panose="02020500000000000000" pitchFamily="18" charset="-120"/>
              </a:rPr>
              <a:pPr algn="ctr">
                <a:spcBef>
                  <a:spcPct val="50000"/>
                </a:spcBef>
              </a:pPr>
              <a:t>‹#›</a:t>
            </a:fld>
            <a:endParaRPr lang="en-US" altLang="zh-HK" sz="1000" b="1">
              <a:solidFill>
                <a:schemeClr val="tx2"/>
              </a:solidFill>
              <a:ea typeface="新細明體" panose="02020500000000000000" pitchFamily="18" charset="-120"/>
            </a:endParaRPr>
          </a:p>
        </p:txBody>
      </p:sp>
      <p:sp>
        <p:nvSpPr>
          <p:cNvPr id="2" name="Rectangle 42">
            <a:extLst>
              <a:ext uri="{FF2B5EF4-FFF2-40B4-BE49-F238E27FC236}">
                <a16:creationId xmlns:a16="http://schemas.microsoft.com/office/drawing/2014/main" id="{07CAFE59-3032-4025-92C8-231AC1F4E67E}"/>
              </a:ext>
            </a:extLst>
          </p:cNvPr>
          <p:cNvSpPr>
            <a:spLocks noGrp="1" noChangeArrowheads="1"/>
          </p:cNvSpPr>
          <p:nvPr>
            <p:ph type="title"/>
          </p:nvPr>
        </p:nvSpPr>
        <p:spPr bwMode="auto">
          <a:xfrm>
            <a:off x="552450" y="149225"/>
            <a:ext cx="8077200" cy="609600"/>
          </a:xfrm>
          <a:prstGeom prst="rect">
            <a:avLst/>
          </a:prstGeom>
          <a:solidFill>
            <a:srgbClr val="19C9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860" r:id="rId1"/>
    <p:sldLayoutId id="2147483859"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xStyles>
    <p:titleStyle>
      <a:lvl1pPr algn="ctr" rtl="0" eaLnBrk="0" fontAlgn="base" hangingPunct="0">
        <a:spcBef>
          <a:spcPct val="0"/>
        </a:spcBef>
        <a:spcAft>
          <a:spcPct val="0"/>
        </a:spcAft>
        <a:defRPr kumimoji="1" sz="3200">
          <a:solidFill>
            <a:schemeClr val="tx1"/>
          </a:solidFill>
          <a:latin typeface="+mj-lt"/>
          <a:ea typeface="+mj-ea"/>
          <a:cs typeface="+mj-cs"/>
        </a:defRPr>
      </a:lvl1pPr>
      <a:lvl2pPr algn="ctr" rtl="0" eaLnBrk="0" fontAlgn="base" hangingPunct="0">
        <a:spcBef>
          <a:spcPct val="0"/>
        </a:spcBef>
        <a:spcAft>
          <a:spcPct val="0"/>
        </a:spcAft>
        <a:defRPr kumimoji="1" sz="3200">
          <a:solidFill>
            <a:schemeClr val="tx1"/>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a:solidFill>
            <a:schemeClr val="tx1"/>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a:solidFill>
            <a:schemeClr val="tx1"/>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a:solidFill>
            <a:schemeClr val="tx1"/>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0"/>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charset="0"/>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charset="0"/>
        <a:defRPr kumimoji="1">
          <a:solidFill>
            <a:schemeClr val="tx1"/>
          </a:solidFill>
          <a:latin typeface="+mn-lt"/>
        </a:defRPr>
      </a:lvl3pPr>
      <a:lvl4pPr marL="1428750" indent="-228600" algn="l" rtl="0" eaLnBrk="0" fontAlgn="base" hangingPunct="0">
        <a:spcBef>
          <a:spcPct val="35000"/>
        </a:spcBef>
        <a:spcAft>
          <a:spcPct val="0"/>
        </a:spcAft>
        <a:buClr>
          <a:schemeClr val="hlink"/>
        </a:buClr>
        <a:defRPr kumimoji="1">
          <a:solidFill>
            <a:schemeClr val="tx1"/>
          </a:solidFill>
          <a:latin typeface="+mn-lt"/>
        </a:defRPr>
      </a:lvl4pPr>
      <a:lvl5pPr marL="1771650" indent="-228600" algn="l" rtl="0" eaLnBrk="0" fontAlgn="base" hangingPunct="0">
        <a:spcBef>
          <a:spcPct val="35000"/>
        </a:spcBef>
        <a:spcAft>
          <a:spcPct val="0"/>
        </a:spcAft>
        <a:buClr>
          <a:schemeClr val="tx2"/>
        </a:buClr>
        <a:defRPr kumimoji="1">
          <a:solidFill>
            <a:schemeClr val="tx1"/>
          </a:solidFill>
          <a:latin typeface="+mn-lt"/>
        </a:defRPr>
      </a:lvl5pPr>
      <a:lvl6pPr marL="2228850" indent="-228600" algn="l" rtl="0" eaLnBrk="0" fontAlgn="base" hangingPunct="0">
        <a:spcBef>
          <a:spcPct val="35000"/>
        </a:spcBef>
        <a:spcAft>
          <a:spcPct val="0"/>
        </a:spcAft>
        <a:buClr>
          <a:schemeClr val="tx2"/>
        </a:buClr>
        <a:defRPr kumimoji="1">
          <a:solidFill>
            <a:schemeClr val="tx1"/>
          </a:solidFill>
          <a:latin typeface="+mn-lt"/>
        </a:defRPr>
      </a:lvl6pPr>
      <a:lvl7pPr marL="2686050" indent="-228600" algn="l" rtl="0" eaLnBrk="0" fontAlgn="base" hangingPunct="0">
        <a:spcBef>
          <a:spcPct val="35000"/>
        </a:spcBef>
        <a:spcAft>
          <a:spcPct val="0"/>
        </a:spcAft>
        <a:buClr>
          <a:schemeClr val="tx2"/>
        </a:buClr>
        <a:defRPr kumimoji="1">
          <a:solidFill>
            <a:schemeClr val="tx1"/>
          </a:solidFill>
          <a:latin typeface="+mn-lt"/>
        </a:defRPr>
      </a:lvl7pPr>
      <a:lvl8pPr marL="3143250" indent="-228600" algn="l" rtl="0" eaLnBrk="0" fontAlgn="base" hangingPunct="0">
        <a:spcBef>
          <a:spcPct val="35000"/>
        </a:spcBef>
        <a:spcAft>
          <a:spcPct val="0"/>
        </a:spcAft>
        <a:buClr>
          <a:schemeClr val="tx2"/>
        </a:buClr>
        <a:defRPr kumimoji="1">
          <a:solidFill>
            <a:schemeClr val="tx1"/>
          </a:solidFill>
          <a:latin typeface="+mn-lt"/>
        </a:defRPr>
      </a:lvl8pPr>
      <a:lvl9pPr marL="3600450" indent="-228600" algn="l" rtl="0" eaLnBrk="0" fontAlgn="base" hangingPunct="0">
        <a:spcBef>
          <a:spcPct val="35000"/>
        </a:spcBef>
        <a:spcAft>
          <a:spcPct val="0"/>
        </a:spcAft>
        <a:buClr>
          <a:schemeClr val="tx2"/>
        </a:buCl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3502BC8E-67DB-43DD-AF68-59131CD59203}"/>
              </a:ext>
            </a:extLst>
          </p:cNvPr>
          <p:cNvSpPr>
            <a:spLocks noGrp="1"/>
          </p:cNvSpPr>
          <p:nvPr>
            <p:ph type="ftr" sz="quarter" idx="11"/>
          </p:nvPr>
        </p:nvSpPr>
        <p:spPr>
          <a:xfrm>
            <a:off x="685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0"/>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charset="0"/>
              <a:defRPr kumimoji="1">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charset="0"/>
              <a:defRPr kumimoji="1">
                <a:solidFill>
                  <a:schemeClr val="tx1"/>
                </a:solidFill>
                <a:latin typeface="Helvetica" panose="020B0604020202020204" pitchFamily="34" charset="0"/>
              </a:defRPr>
            </a:lvl3pPr>
            <a:lvl4pPr marL="1600200" indent="-228600">
              <a:spcBef>
                <a:spcPct val="35000"/>
              </a:spcBef>
              <a:buClr>
                <a:schemeClr val="hlink"/>
              </a:buClr>
              <a:defRPr kumimoji="1">
                <a:solidFill>
                  <a:schemeClr val="tx1"/>
                </a:solidFill>
                <a:latin typeface="Helvetica" panose="020B0604020202020204" pitchFamily="34" charset="0"/>
              </a:defRPr>
            </a:lvl4pPr>
            <a:lvl5pPr marL="2057400" indent="-228600">
              <a:spcBef>
                <a:spcPct val="35000"/>
              </a:spcBef>
              <a:buClr>
                <a:schemeClr val="tx2"/>
              </a:buCl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defRPr kumimoji="1">
                <a:solidFill>
                  <a:schemeClr val="tx1"/>
                </a:solidFill>
                <a:latin typeface="Helvetica" panose="020B0604020202020204" pitchFamily="34" charset="0"/>
              </a:defRPr>
            </a:lvl9pPr>
          </a:lstStyle>
          <a:p>
            <a:pPr algn="l" eaLnBrk="1" hangingPunct="1">
              <a:spcBef>
                <a:spcPct val="50000"/>
              </a:spcBef>
              <a:buClrTx/>
              <a:buSzTx/>
              <a:buFontTx/>
              <a:buNone/>
            </a:pPr>
            <a:fld id="{ECEE5F53-83C5-42BE-BA42-FA4B68C9371F}" type="slidenum">
              <a:rPr lang="en-US" altLang="zh-TW" sz="1400" smtClean="0">
                <a:solidFill>
                  <a:schemeClr val="accent2"/>
                </a:solidFill>
                <a:latin typeface="Times New Roman" panose="02020603050405020304" pitchFamily="18" charset="0"/>
                <a:ea typeface="新細明體" panose="02020500000000000000" pitchFamily="18" charset="-120"/>
              </a:rPr>
              <a:pPr algn="l" eaLnBrk="1" hangingPunct="1">
                <a:spcBef>
                  <a:spcPct val="50000"/>
                </a:spcBef>
                <a:buClrTx/>
                <a:buSzTx/>
                <a:buFontTx/>
                <a:buNone/>
              </a:pPr>
              <a:t>1</a:t>
            </a:fld>
            <a:endParaRPr lang="en-US" altLang="zh-TW" sz="1400">
              <a:solidFill>
                <a:schemeClr val="accent2"/>
              </a:solidFill>
              <a:latin typeface="Times New Roman" panose="02020603050405020304" pitchFamily="18" charset="0"/>
              <a:ea typeface="新細明體" panose="02020500000000000000" pitchFamily="18" charset="-120"/>
            </a:endParaRPr>
          </a:p>
          <a:p>
            <a:pPr algn="l" eaLnBrk="1" hangingPunct="1">
              <a:spcBef>
                <a:spcPct val="50000"/>
              </a:spcBef>
              <a:buClrTx/>
              <a:buSzTx/>
              <a:buFontTx/>
              <a:buNone/>
            </a:pPr>
            <a:endParaRPr lang="en-US" altLang="zh-TW" sz="1400">
              <a:solidFill>
                <a:schemeClr val="accent2"/>
              </a:solidFill>
              <a:latin typeface="Times New Roman" panose="02020603050405020304" pitchFamily="18" charset="0"/>
              <a:ea typeface="新細明體" panose="02020500000000000000" pitchFamily="18" charset="-120"/>
            </a:endParaRPr>
          </a:p>
        </p:txBody>
      </p:sp>
      <p:sp>
        <p:nvSpPr>
          <p:cNvPr id="75778" name="Rectangle 2">
            <a:extLst>
              <a:ext uri="{FF2B5EF4-FFF2-40B4-BE49-F238E27FC236}">
                <a16:creationId xmlns:a16="http://schemas.microsoft.com/office/drawing/2014/main" id="{CA4AB0CC-9B3B-4DAB-AC4E-2E2D0422C1F4}"/>
              </a:ext>
            </a:extLst>
          </p:cNvPr>
          <p:cNvSpPr>
            <a:spLocks noChangeArrowheads="1"/>
          </p:cNvSpPr>
          <p:nvPr/>
        </p:nvSpPr>
        <p:spPr bwMode="auto">
          <a:xfrm>
            <a:off x="762000" y="1295400"/>
            <a:ext cx="7772400" cy="1143000"/>
          </a:xfrm>
          <a:prstGeom prst="rect">
            <a:avLst/>
          </a:prstGeom>
          <a:solidFill>
            <a:srgbClr val="CCFFCC"/>
          </a:solidFill>
          <a:ln>
            <a:noFill/>
          </a:ln>
          <a:effectLst>
            <a:outerShdw blurRad="63500" dist="135003" dir="2928844" algn="ctr" rotWithShape="0">
              <a:schemeClr val="accent1">
                <a:alpha val="7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defRPr/>
            </a:pPr>
            <a:r>
              <a:rPr lang="en-US" altLang="zh-TW" sz="2800" dirty="0">
                <a:latin typeface="Tahoma" charset="0"/>
                <a:ea typeface="新細明體" charset="0"/>
                <a:hlinkClick r:id="" action="ppaction://noaction">
                  <a:snd r:embed="rId2" name="TYPE.WAV"/>
                </a:hlinkClick>
              </a:rPr>
              <a:t>Comp 3311 Database Management Systems</a:t>
            </a:r>
          </a:p>
        </p:txBody>
      </p:sp>
      <p:sp>
        <p:nvSpPr>
          <p:cNvPr id="75779" name="Rectangle 3">
            <a:extLst>
              <a:ext uri="{FF2B5EF4-FFF2-40B4-BE49-F238E27FC236}">
                <a16:creationId xmlns:a16="http://schemas.microsoft.com/office/drawing/2014/main" id="{9EEFB39E-8C7E-477B-8A58-D50B85E98CFF}"/>
              </a:ext>
            </a:extLst>
          </p:cNvPr>
          <p:cNvSpPr>
            <a:spLocks noChangeArrowheads="1"/>
          </p:cNvSpPr>
          <p:nvPr/>
        </p:nvSpPr>
        <p:spPr bwMode="auto">
          <a:xfrm>
            <a:off x="1371600" y="3886200"/>
            <a:ext cx="6477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20000"/>
              </a:spcBef>
              <a:defRPr/>
            </a:pPr>
            <a:r>
              <a:rPr lang="en-US" altLang="zh-TW" sz="2000" dirty="0">
                <a:solidFill>
                  <a:srgbClr val="FF5050"/>
                </a:solidFill>
                <a:latin typeface="Tahoma" pitchFamily="34" charset="0"/>
              </a:rPr>
              <a:t>19. Exercises on Physical Database Access</a:t>
            </a:r>
            <a:endParaRPr lang="en-US" altLang="zh-TW" dirty="0">
              <a:latin typeface="Tahoma" pitchFamily="34" charset="0"/>
              <a:ea typeface="新細明體"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AD5F2254-0933-4975-AB28-83CE799CA633}"/>
              </a:ext>
            </a:extLst>
          </p:cNvPr>
          <p:cNvSpPr>
            <a:spLocks noGrp="1" noChangeArrowheads="1"/>
          </p:cNvSpPr>
          <p:nvPr>
            <p:ph type="body" idx="1"/>
          </p:nvPr>
        </p:nvSpPr>
        <p:spPr/>
        <p:txBody>
          <a:bodyPr/>
          <a:lstStyle/>
          <a:p>
            <a:pPr marL="0" indent="0"/>
            <a:r>
              <a:rPr lang="en-AU" altLang="zh-HK">
                <a:solidFill>
                  <a:srgbClr val="FF0000"/>
                </a:solidFill>
                <a:ea typeface="新細明體" panose="02020500000000000000" pitchFamily="18" charset="-120"/>
              </a:rPr>
              <a:t>Strategy 2 is better </a:t>
            </a:r>
            <a:endParaRPr lang="en-US" altLang="zh-HK">
              <a:solidFill>
                <a:srgbClr val="FF0000"/>
              </a:solidFill>
              <a:ea typeface="新細明體" panose="02020500000000000000" pitchFamily="18" charset="-120"/>
            </a:endParaRPr>
          </a:p>
          <a:p>
            <a:pPr marL="0" indent="0"/>
            <a:r>
              <a:rPr lang="en-AU" altLang="zh-HK">
                <a:ea typeface="新細明體" panose="02020500000000000000" pitchFamily="18" charset="-120"/>
              </a:rPr>
              <a:t> </a:t>
            </a:r>
            <a:endParaRPr lang="en-US" altLang="zh-HK">
              <a:ea typeface="新細明體" panose="02020500000000000000" pitchFamily="18" charset="-120"/>
            </a:endParaRPr>
          </a:p>
          <a:p>
            <a:pPr marL="0" indent="0"/>
            <a:r>
              <a:rPr lang="en-AU" altLang="zh-HK">
                <a:ea typeface="新細明體" panose="02020500000000000000" pitchFamily="18" charset="-120"/>
              </a:rPr>
              <a:t>Because in Strategy 1, SAILORS  join  BOATS is equal to the cross-product of the two relations and the size of the join result will become as large as 6,000 * 3,000 = 18,000,000 tuples. This intermediate result is very large and later when joining this intermediate result with RESERVES, the cost is also large.</a:t>
            </a:r>
            <a:endParaRPr lang="en-US" altLang="zh-HK">
              <a:ea typeface="新細明體" panose="02020500000000000000" pitchFamily="18" charset="-120"/>
            </a:endParaRPr>
          </a:p>
          <a:p>
            <a:pPr marL="0" indent="0"/>
            <a:r>
              <a:rPr lang="en-AU" altLang="zh-HK">
                <a:ea typeface="新細明體" panose="02020500000000000000" pitchFamily="18" charset="-120"/>
              </a:rPr>
              <a:t> </a:t>
            </a:r>
            <a:endParaRPr lang="en-US" altLang="zh-HK">
              <a:ea typeface="新細明體" panose="02020500000000000000" pitchFamily="18" charset="-120"/>
            </a:endParaRPr>
          </a:p>
          <a:p>
            <a:pPr marL="0" indent="0"/>
            <a:r>
              <a:rPr lang="en-AU" altLang="zh-HK">
                <a:ea typeface="新細明體" panose="02020500000000000000" pitchFamily="18" charset="-120"/>
              </a:rPr>
              <a:t>In Strategy 2, SAILORS  join   RESERVES has only 1,000 tuples. And later when joining this intermediate result with BOATS, the cost is also small.</a:t>
            </a:r>
            <a:endParaRPr lang="en-US" altLang="zh-HK">
              <a:ea typeface="新細明體" panose="02020500000000000000" pitchFamily="18" charset="-120"/>
            </a:endParaRPr>
          </a:p>
        </p:txBody>
      </p:sp>
      <p:sp>
        <p:nvSpPr>
          <p:cNvPr id="4" name="Rectangle 2">
            <a:extLst>
              <a:ext uri="{FF2B5EF4-FFF2-40B4-BE49-F238E27FC236}">
                <a16:creationId xmlns:a16="http://schemas.microsoft.com/office/drawing/2014/main" id="{EDA3B89A-6F91-4012-B3E1-46BEB5D2DB6A}"/>
              </a:ext>
            </a:extLst>
          </p:cNvPr>
          <p:cNvSpPr txBox="1">
            <a:spLocks noChangeArrowheads="1"/>
          </p:cNvSpPr>
          <p:nvPr/>
        </p:nvSpPr>
        <p:spPr bwMode="auto">
          <a:xfrm>
            <a:off x="609600" y="301625"/>
            <a:ext cx="8077200" cy="609600"/>
          </a:xfrm>
          <a:prstGeom prst="rect">
            <a:avLst/>
          </a:prstGeom>
          <a:solidFill>
            <a:srgbClr val="19C99F"/>
          </a:solidFill>
          <a:ln w="9525">
            <a:noFill/>
            <a:miter lim="800000"/>
            <a:headEnd/>
            <a:tailEnd/>
          </a:ln>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defRPr/>
            </a:pPr>
            <a:r>
              <a:rPr lang="en-US" altLang="zh-CN" b="0" dirty="0">
                <a:solidFill>
                  <a:schemeClr val="tx1"/>
                </a:solidFill>
                <a:effectLst/>
                <a:ea typeface="宋体" panose="02010600030101010101" pitchFamily="2" charset="-122"/>
              </a:rPr>
              <a:t>QUESTION 4: </a:t>
            </a:r>
            <a:r>
              <a:rPr lang="en-US" altLang="zh-CN" b="0" dirty="0">
                <a:solidFill>
                  <a:schemeClr val="tx1"/>
                </a:solidFill>
                <a:effectLst/>
                <a:ea typeface="宋体" charset="-122"/>
              </a:rPr>
              <a:t>Join Estimation</a:t>
            </a:r>
            <a:endParaRPr lang="en-US" altLang="zh-CN" b="0" kern="0" dirty="0">
              <a:solidFill>
                <a:schemeClr val="tx1"/>
              </a:solidFill>
              <a:effectLst/>
              <a:ea typeface="宋体"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8BBAEC1-05FF-4891-B75C-9C8B6E077F3D}"/>
              </a:ext>
            </a:extLst>
          </p:cNvPr>
          <p:cNvSpPr>
            <a:spLocks noGrp="1" noChangeArrowheads="1"/>
          </p:cNvSpPr>
          <p:nvPr>
            <p:ph type="title"/>
          </p:nvPr>
        </p:nvSpPr>
        <p:spPr>
          <a:xfrm>
            <a:off x="609600" y="34925"/>
            <a:ext cx="7772400" cy="1009650"/>
          </a:xfrm>
        </p:spPr>
        <p:txBody>
          <a:bodyPr/>
          <a:lstStyle/>
          <a:p>
            <a:pPr eaLnBrk="1" hangingPunct="1"/>
            <a:r>
              <a:rPr lang="en-US" altLang="zh-CN">
                <a:ea typeface="SimSun" panose="02010600030101010101" pitchFamily="2" charset="-122"/>
              </a:rPr>
              <a:t>QUESTION 5: </a:t>
            </a:r>
            <a:r>
              <a:rPr lang="en-US" altLang="en-US"/>
              <a:t>Multi-Relation Plans - Estimation of Output Size</a:t>
            </a:r>
          </a:p>
        </p:txBody>
      </p:sp>
      <p:sp>
        <p:nvSpPr>
          <p:cNvPr id="715779" name="Rectangle 3">
            <a:extLst>
              <a:ext uri="{FF2B5EF4-FFF2-40B4-BE49-F238E27FC236}">
                <a16:creationId xmlns:a16="http://schemas.microsoft.com/office/drawing/2014/main" id="{31506E73-2343-4FB2-A2D6-E87800640E50}"/>
              </a:ext>
            </a:extLst>
          </p:cNvPr>
          <p:cNvSpPr>
            <a:spLocks noGrp="1" noChangeArrowheads="1"/>
          </p:cNvSpPr>
          <p:nvPr>
            <p:ph type="body" sz="half" idx="1"/>
          </p:nvPr>
        </p:nvSpPr>
        <p:spPr>
          <a:xfrm>
            <a:off x="336550" y="1303338"/>
            <a:ext cx="8615363" cy="5116512"/>
          </a:xfrm>
        </p:spPr>
        <p:txBody>
          <a:bodyPr/>
          <a:lstStyle/>
          <a:p>
            <a:pPr marL="0" indent="0" eaLnBrk="1" hangingPunct="1">
              <a:buFontTx/>
              <a:buNone/>
            </a:pPr>
            <a:r>
              <a:rPr lang="en-US" altLang="en-US" sz="1600"/>
              <a:t>Assume that there are 10,000 Sailors, 100,000 Reservations, 1,000 Boats and NV</a:t>
            </a:r>
            <a:r>
              <a:rPr lang="en-US" altLang="en-US" sz="1600" baseline="-25000"/>
              <a:t>Reserves.date </a:t>
            </a:r>
            <a:r>
              <a:rPr lang="en-US" altLang="en-US" sz="1600"/>
              <a:t>=1000, NV</a:t>
            </a:r>
            <a:r>
              <a:rPr lang="en-US" altLang="en-US" sz="1600" baseline="-25000"/>
              <a:t>Boat,color</a:t>
            </a:r>
            <a:r>
              <a:rPr lang="en-US" altLang="en-US" sz="1600"/>
              <a:t> =10</a:t>
            </a:r>
          </a:p>
          <a:p>
            <a:pPr marL="0" indent="0" eaLnBrk="1" hangingPunct="1">
              <a:buFontTx/>
              <a:buNone/>
            </a:pPr>
            <a:r>
              <a:rPr lang="en-US" altLang="en-US" sz="1600"/>
              <a:t>What is the expected number of records in the result of the query?</a:t>
            </a:r>
          </a:p>
          <a:p>
            <a:pPr marL="0" indent="0" eaLnBrk="1" hangingPunct="1">
              <a:buFontTx/>
              <a:buNone/>
            </a:pPr>
            <a:r>
              <a:rPr lang="en-US" altLang="en-US" sz="1600"/>
              <a:t>	</a:t>
            </a:r>
          </a:p>
          <a:p>
            <a:pPr marL="0" indent="0" eaLnBrk="1" hangingPunct="1">
              <a:buFontTx/>
              <a:buNone/>
            </a:pPr>
            <a:r>
              <a:rPr lang="en-US" altLang="en-US" sz="1600"/>
              <a:t>	SELECT *</a:t>
            </a:r>
          </a:p>
          <a:p>
            <a:pPr marL="0" indent="0" eaLnBrk="1" hangingPunct="1">
              <a:buFontTx/>
              <a:buNone/>
            </a:pPr>
            <a:r>
              <a:rPr lang="en-US" altLang="en-US" sz="1600"/>
              <a:t>	FROM Sailor S, Reserves R, Boats B</a:t>
            </a:r>
          </a:p>
          <a:p>
            <a:pPr marL="0" indent="0" eaLnBrk="1" hangingPunct="1">
              <a:buFontTx/>
              <a:buNone/>
            </a:pPr>
            <a:r>
              <a:rPr lang="en-US" altLang="en-US" sz="1600"/>
              <a:t>	WHERE S.sid=R.sid and R.bid = B.bid and </a:t>
            </a:r>
            <a:r>
              <a:rPr lang="en-US" altLang="en-US" sz="1600">
                <a:solidFill>
                  <a:schemeClr val="accent2"/>
                </a:solidFill>
              </a:rPr>
              <a:t>R.date=1.1.2005</a:t>
            </a:r>
            <a:r>
              <a:rPr lang="en-US" altLang="en-US" sz="1600"/>
              <a:t> and </a:t>
            </a:r>
            <a:r>
              <a:rPr lang="en-US" altLang="en-US" sz="1600">
                <a:solidFill>
                  <a:srgbClr val="FF0000"/>
                </a:solidFill>
              </a:rPr>
              <a:t>B.color=red</a:t>
            </a:r>
          </a:p>
          <a:p>
            <a:pPr marL="0" indent="0" eaLnBrk="1" hangingPunct="1"/>
            <a:endParaRPr lang="en-US" altLang="en-US" sz="1600"/>
          </a:p>
          <a:p>
            <a:pPr marL="0" indent="0" eaLnBrk="1" hangingPunct="1">
              <a:buFontTx/>
              <a:buNone/>
            </a:pPr>
            <a:r>
              <a:rPr lang="en-US" altLang="en-US" sz="1600"/>
              <a:t>There are </a:t>
            </a:r>
            <a:r>
              <a:rPr lang="en-US" altLang="en-US" sz="1600">
                <a:solidFill>
                  <a:schemeClr val="accent2"/>
                </a:solidFill>
              </a:rPr>
              <a:t>100 reservations</a:t>
            </a:r>
            <a:r>
              <a:rPr lang="en-US" altLang="en-US" sz="1600"/>
              <a:t> (TC</a:t>
            </a:r>
            <a:r>
              <a:rPr lang="en-US" altLang="en-US" sz="1600" baseline="-25000"/>
              <a:t>reserves</a:t>
            </a:r>
            <a:r>
              <a:rPr lang="en-US" altLang="en-US" sz="1600"/>
              <a:t>/ NV</a:t>
            </a:r>
            <a:r>
              <a:rPr lang="en-US" altLang="en-US" sz="1600" baseline="-25000"/>
              <a:t>Reserves.date</a:t>
            </a:r>
            <a:r>
              <a:rPr lang="en-US" altLang="en-US" sz="1600"/>
              <a:t>) on </a:t>
            </a:r>
            <a:r>
              <a:rPr lang="en-US" altLang="en-US" sz="1600">
                <a:solidFill>
                  <a:schemeClr val="accent2"/>
                </a:solidFill>
              </a:rPr>
              <a:t>1.1.2005</a:t>
            </a:r>
            <a:r>
              <a:rPr lang="en-US" altLang="en-US" sz="1600"/>
              <a:t>. </a:t>
            </a:r>
            <a:r>
              <a:rPr lang="en-US" altLang="en-US" sz="1600">
                <a:solidFill>
                  <a:srgbClr val="FF0000"/>
                </a:solidFill>
              </a:rPr>
              <a:t>10%</a:t>
            </a:r>
            <a:r>
              <a:rPr lang="en-US" altLang="en-US" sz="1600"/>
              <a:t> of these reservations (i.e., 10) are on </a:t>
            </a:r>
            <a:r>
              <a:rPr lang="en-US" altLang="en-US" sz="1600">
                <a:solidFill>
                  <a:srgbClr val="FF0000"/>
                </a:solidFill>
              </a:rPr>
              <a:t>red boats</a:t>
            </a:r>
            <a:r>
              <a:rPr lang="en-US" altLang="en-US" sz="1600"/>
              <a:t>. Thus, the expected result contains </a:t>
            </a:r>
            <a:r>
              <a:rPr lang="en-US" altLang="en-US" sz="1600" b="1"/>
              <a:t>10</a:t>
            </a:r>
            <a:r>
              <a:rPr lang="en-US" altLang="en-US" sz="1600"/>
              <a:t>  records.</a:t>
            </a:r>
          </a:p>
          <a:p>
            <a:pPr marL="0" indent="0" eaLnBrk="1" hangingPunct="1"/>
            <a:endParaRPr lang="en-US" altLang="en-US" sz="1600"/>
          </a:p>
          <a:p>
            <a:pPr marL="0" indent="0" eaLnBrk="1" hangingPunct="1">
              <a:buFontTx/>
              <a:buNone/>
            </a:pPr>
            <a:r>
              <a:rPr lang="en-US" altLang="en-US" sz="1600"/>
              <a:t>Alternative solution by estimating the join result before applying selections: </a:t>
            </a:r>
          </a:p>
          <a:p>
            <a:pPr marL="0" indent="0" eaLnBrk="1" hangingPunct="1"/>
            <a:r>
              <a:rPr lang="en-US" altLang="en-US" sz="1600"/>
              <a:t>S JOIN R contains </a:t>
            </a:r>
            <a:r>
              <a:rPr lang="en-US" altLang="en-US" sz="1600" b="1"/>
              <a:t>100,000</a:t>
            </a:r>
            <a:r>
              <a:rPr lang="en-US" altLang="en-US" sz="1600"/>
              <a:t> records</a:t>
            </a:r>
          </a:p>
          <a:p>
            <a:pPr marL="0" indent="0" eaLnBrk="1" hangingPunct="1"/>
            <a:r>
              <a:rPr lang="en-US" altLang="en-US" sz="1600"/>
              <a:t>(S JOIN R) JOIN B contains </a:t>
            </a:r>
            <a:r>
              <a:rPr lang="en-US" altLang="en-US" sz="1600" b="1"/>
              <a:t>100,000</a:t>
            </a:r>
            <a:r>
              <a:rPr lang="en-US" altLang="en-US" sz="1600"/>
              <a:t> records</a:t>
            </a:r>
          </a:p>
          <a:p>
            <a:pPr marL="0" indent="0" eaLnBrk="1" hangingPunct="1">
              <a:lnSpc>
                <a:spcPct val="120000"/>
              </a:lnSpc>
            </a:pPr>
            <a:r>
              <a:rPr lang="en-US" altLang="en-US" sz="1600">
                <a:cs typeface="Times New Roman" panose="02020603050405020304" pitchFamily="18" charset="0"/>
              </a:rPr>
              <a:t>The output size of </a:t>
            </a:r>
            <a:r>
              <a:rPr lang="el-GR" altLang="en-US" sz="1600">
                <a:cs typeface="Times New Roman" panose="02020603050405020304" pitchFamily="18" charset="0"/>
              </a:rPr>
              <a:t>σ </a:t>
            </a:r>
            <a:r>
              <a:rPr lang="en-US" altLang="en-US" sz="1600" baseline="-25000"/>
              <a:t>R.date=1.1.2005 and B.color=red</a:t>
            </a:r>
            <a:r>
              <a:rPr lang="en-US" altLang="en-US" sz="1600"/>
              <a:t>(S JOIN R JOIN B) is </a:t>
            </a:r>
            <a:r>
              <a:rPr lang="en-US" altLang="en-US" sz="1600" b="1"/>
              <a:t>100,000</a:t>
            </a:r>
            <a:r>
              <a:rPr lang="en-US" altLang="en-US" sz="1600"/>
              <a:t>*</a:t>
            </a:r>
            <a:r>
              <a:rPr lang="en-US" altLang="en-US" sz="1600">
                <a:solidFill>
                  <a:schemeClr val="accent2"/>
                </a:solidFill>
              </a:rPr>
              <a:t>Selectivity</a:t>
            </a:r>
            <a:r>
              <a:rPr lang="en-US" altLang="en-US" sz="1600" baseline="-25000">
                <a:solidFill>
                  <a:schemeClr val="accent2"/>
                </a:solidFill>
              </a:rPr>
              <a:t>R.date=1.1.2005</a:t>
            </a:r>
            <a:r>
              <a:rPr lang="en-US" altLang="en-US" sz="1600"/>
              <a:t>*</a:t>
            </a:r>
            <a:r>
              <a:rPr lang="en-US" altLang="en-US" sz="1600">
                <a:solidFill>
                  <a:srgbClr val="FF0000"/>
                </a:solidFill>
              </a:rPr>
              <a:t>Selectivity</a:t>
            </a:r>
            <a:r>
              <a:rPr lang="en-US" altLang="en-US" sz="1600" baseline="-25000">
                <a:solidFill>
                  <a:srgbClr val="FF0000"/>
                </a:solidFill>
              </a:rPr>
              <a:t>color=red</a:t>
            </a:r>
            <a:r>
              <a:rPr lang="en-US" altLang="en-US" sz="1600"/>
              <a:t>=</a:t>
            </a:r>
            <a:r>
              <a:rPr lang="en-US" altLang="en-US" sz="1600" b="1"/>
              <a:t>100,000</a:t>
            </a:r>
            <a:r>
              <a:rPr lang="en-US" altLang="en-US" sz="1600"/>
              <a:t>*</a:t>
            </a:r>
            <a:r>
              <a:rPr lang="en-US" altLang="en-US" sz="1600">
                <a:solidFill>
                  <a:schemeClr val="accent2"/>
                </a:solidFill>
              </a:rPr>
              <a:t>1/1000</a:t>
            </a:r>
            <a:r>
              <a:rPr lang="en-US" altLang="en-US" sz="1600"/>
              <a:t>*</a:t>
            </a:r>
            <a:r>
              <a:rPr lang="en-US" altLang="en-US" sz="1600">
                <a:solidFill>
                  <a:srgbClr val="FF0000"/>
                </a:solidFill>
              </a:rPr>
              <a:t>1/10</a:t>
            </a:r>
            <a:r>
              <a:rPr lang="en-US" altLang="en-US" sz="1600"/>
              <a:t>=</a:t>
            </a:r>
            <a:r>
              <a:rPr lang="en-US" altLang="en-US" sz="1600" b="1"/>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5779">
                                            <p:txEl>
                                              <p:pRg st="7" end="7"/>
                                            </p:txEl>
                                          </p:spTgt>
                                        </p:tgtEl>
                                        <p:attrNameLst>
                                          <p:attrName>style.visibility</p:attrName>
                                        </p:attrNameLst>
                                      </p:cBhvr>
                                      <p:to>
                                        <p:strVal val="visible"/>
                                      </p:to>
                                    </p:set>
                                    <p:animEffect transition="in" filter="box(in)">
                                      <p:cBhvr>
                                        <p:cTn id="7" dur="500"/>
                                        <p:tgtEl>
                                          <p:spTgt spid="715779">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15779">
                                            <p:txEl>
                                              <p:pRg st="9" end="9"/>
                                            </p:txEl>
                                          </p:spTgt>
                                        </p:tgtEl>
                                        <p:attrNameLst>
                                          <p:attrName>style.visibility</p:attrName>
                                        </p:attrNameLst>
                                      </p:cBhvr>
                                      <p:to>
                                        <p:strVal val="visible"/>
                                      </p:to>
                                    </p:set>
                                    <p:animEffect transition="in" filter="box(in)">
                                      <p:cBhvr>
                                        <p:cTn id="12" dur="500"/>
                                        <p:tgtEl>
                                          <p:spTgt spid="715779">
                                            <p:txEl>
                                              <p:pRg st="9" end="9"/>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15779">
                                            <p:txEl>
                                              <p:pRg st="10" end="10"/>
                                            </p:txEl>
                                          </p:spTgt>
                                        </p:tgtEl>
                                        <p:attrNameLst>
                                          <p:attrName>style.visibility</p:attrName>
                                        </p:attrNameLst>
                                      </p:cBhvr>
                                      <p:to>
                                        <p:strVal val="visible"/>
                                      </p:to>
                                    </p:set>
                                    <p:animEffect transition="in" filter="box(in)">
                                      <p:cBhvr>
                                        <p:cTn id="17" dur="500"/>
                                        <p:tgtEl>
                                          <p:spTgt spid="715779">
                                            <p:txEl>
                                              <p:pRg st="10" end="1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15779">
                                            <p:txEl>
                                              <p:pRg st="11" end="11"/>
                                            </p:txEl>
                                          </p:spTgt>
                                        </p:tgtEl>
                                        <p:attrNameLst>
                                          <p:attrName>style.visibility</p:attrName>
                                        </p:attrNameLst>
                                      </p:cBhvr>
                                      <p:to>
                                        <p:strVal val="visible"/>
                                      </p:to>
                                    </p:set>
                                    <p:animEffect transition="in" filter="box(in)">
                                      <p:cBhvr>
                                        <p:cTn id="22" dur="500"/>
                                        <p:tgtEl>
                                          <p:spTgt spid="715779">
                                            <p:txEl>
                                              <p:pRg st="11" end="1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15779">
                                            <p:txEl>
                                              <p:pRg st="12" end="12"/>
                                            </p:txEl>
                                          </p:spTgt>
                                        </p:tgtEl>
                                        <p:attrNameLst>
                                          <p:attrName>style.visibility</p:attrName>
                                        </p:attrNameLst>
                                      </p:cBhvr>
                                      <p:to>
                                        <p:strVal val="visible"/>
                                      </p:to>
                                    </p:set>
                                    <p:animEffect transition="in" filter="box(in)">
                                      <p:cBhvr>
                                        <p:cTn id="27" dur="500"/>
                                        <p:tgtEl>
                                          <p:spTgt spid="71577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43E0843-6290-493C-8772-60ACDCE11962}"/>
              </a:ext>
            </a:extLst>
          </p:cNvPr>
          <p:cNvSpPr>
            <a:spLocks noGrp="1" noChangeArrowheads="1"/>
          </p:cNvSpPr>
          <p:nvPr>
            <p:ph type="title"/>
          </p:nvPr>
        </p:nvSpPr>
        <p:spPr>
          <a:xfrm>
            <a:off x="457200" y="228600"/>
            <a:ext cx="7848600" cy="609600"/>
          </a:xfrm>
        </p:spPr>
        <p:txBody>
          <a:bodyPr/>
          <a:lstStyle/>
          <a:p>
            <a:pPr eaLnBrk="1" hangingPunct="1"/>
            <a:r>
              <a:rPr lang="en-US" altLang="zh-CN">
                <a:ea typeface="SimSun" panose="02010600030101010101" pitchFamily="2" charset="-122"/>
              </a:rPr>
              <a:t>QUESTION 5: </a:t>
            </a:r>
            <a:r>
              <a:rPr lang="en-US" altLang="en-US"/>
              <a:t>Evaluation/execution Plans</a:t>
            </a:r>
          </a:p>
        </p:txBody>
      </p:sp>
      <p:sp>
        <p:nvSpPr>
          <p:cNvPr id="723971" name="Rectangle 3">
            <a:extLst>
              <a:ext uri="{FF2B5EF4-FFF2-40B4-BE49-F238E27FC236}">
                <a16:creationId xmlns:a16="http://schemas.microsoft.com/office/drawing/2014/main" id="{F6676AC1-99F3-4FE4-B20C-38CA325BD7A2}"/>
              </a:ext>
            </a:extLst>
          </p:cNvPr>
          <p:cNvSpPr>
            <a:spLocks noGrp="1" noChangeArrowheads="1"/>
          </p:cNvSpPr>
          <p:nvPr>
            <p:ph type="body" sz="half" idx="1"/>
          </p:nvPr>
        </p:nvSpPr>
        <p:spPr>
          <a:xfrm>
            <a:off x="793750" y="1225550"/>
            <a:ext cx="7659688" cy="4870450"/>
          </a:xfrm>
        </p:spPr>
        <p:txBody>
          <a:bodyPr/>
          <a:lstStyle/>
          <a:p>
            <a:pPr marL="0" indent="0" eaLnBrk="1" hangingPunct="1">
              <a:buFontTx/>
              <a:buNone/>
            </a:pPr>
            <a:r>
              <a:rPr lang="en-US" altLang="en-US" sz="1800"/>
              <a:t>Assume that for all files there are 10 records per page and you have the following indexes:</a:t>
            </a:r>
          </a:p>
          <a:p>
            <a:pPr marL="0" indent="0" eaLnBrk="1" hangingPunct="1"/>
            <a:r>
              <a:rPr lang="en-US" altLang="en-US" sz="1800"/>
              <a:t>Hash index on S.sid for Sailors (no overflow buckets)</a:t>
            </a:r>
          </a:p>
          <a:p>
            <a:pPr marL="0" indent="0" eaLnBrk="1" hangingPunct="1"/>
            <a:r>
              <a:rPr lang="en-US" altLang="en-US" sz="1800"/>
              <a:t>Clustered B+-tree on R.date for Reserves (2 levels)</a:t>
            </a:r>
          </a:p>
          <a:p>
            <a:pPr marL="0" indent="0" eaLnBrk="1" hangingPunct="1"/>
            <a:r>
              <a:rPr lang="en-US" altLang="en-US" sz="1800"/>
              <a:t>Hash index on B.bid for Boats (no overflow buckets)</a:t>
            </a:r>
          </a:p>
          <a:p>
            <a:pPr marL="0" indent="0" eaLnBrk="1" hangingPunct="1">
              <a:buFontTx/>
              <a:buNone/>
            </a:pPr>
            <a:endParaRPr lang="en-US" altLang="en-US" sz="1800"/>
          </a:p>
          <a:p>
            <a:pPr marL="0" indent="0" eaLnBrk="1" hangingPunct="1">
              <a:buFontTx/>
              <a:buNone/>
            </a:pPr>
            <a:r>
              <a:rPr lang="en-US" altLang="en-US" sz="1800"/>
              <a:t>Describe different plans for processing the query and estimate their cost.</a:t>
            </a:r>
          </a:p>
          <a:p>
            <a:pPr marL="0" indent="0" eaLnBrk="1" hangingPunct="1">
              <a:buFontTx/>
              <a:buNone/>
            </a:pPr>
            <a:endParaRPr lang="en-US" altLang="en-US" sz="1800"/>
          </a:p>
          <a:p>
            <a:pPr marL="0" indent="0" eaLnBrk="1" hangingPunct="1">
              <a:buFontTx/>
              <a:buNone/>
            </a:pPr>
            <a:r>
              <a:rPr lang="en-US" altLang="en-US" sz="1800"/>
              <a:t>Alternative join orders after heuristic optimization (pushing the selections down)</a:t>
            </a:r>
          </a:p>
          <a:p>
            <a:pPr marL="0" indent="0" eaLnBrk="1" hangingPunct="1">
              <a:buFontTx/>
              <a:buNone/>
            </a:pPr>
            <a:endParaRPr lang="en-US" altLang="en-US" sz="1800"/>
          </a:p>
          <a:p>
            <a:pPr marL="0" indent="0" eaLnBrk="1" hangingPunct="1">
              <a:buFontTx/>
              <a:buNone/>
            </a:pPr>
            <a:r>
              <a:rPr lang="en-US" altLang="en-US" sz="1800"/>
              <a:t>1] </a:t>
            </a:r>
            <a:r>
              <a:rPr lang="en-US" altLang="en-US" sz="1800">
                <a:solidFill>
                  <a:srgbClr val="FF0000"/>
                </a:solidFill>
              </a:rPr>
              <a:t>(</a:t>
            </a:r>
            <a:r>
              <a:rPr lang="en-US" altLang="en-US" sz="1800"/>
              <a:t>Sailor JOIN </a:t>
            </a:r>
            <a:r>
              <a:rPr lang="en-US" altLang="en-US" sz="1800">
                <a:sym typeface="Symbol" panose="05050102010706020507" pitchFamily="18" charset="2"/>
              </a:rPr>
              <a:t></a:t>
            </a:r>
            <a:r>
              <a:rPr lang="en-US" altLang="en-US" sz="1800" baseline="-25000"/>
              <a:t>R.date=1.1.2005</a:t>
            </a:r>
            <a:r>
              <a:rPr lang="en-US" altLang="en-US" sz="1800"/>
              <a:t>Reserves</a:t>
            </a:r>
            <a:r>
              <a:rPr lang="en-US" altLang="en-US" sz="1800">
                <a:solidFill>
                  <a:srgbClr val="FF0000"/>
                </a:solidFill>
              </a:rPr>
              <a:t>)</a:t>
            </a:r>
            <a:r>
              <a:rPr lang="en-US" altLang="en-US" sz="1800"/>
              <a:t> JOIN </a:t>
            </a:r>
            <a:r>
              <a:rPr lang="en-US" altLang="en-US" sz="1800">
                <a:sym typeface="Symbol" panose="05050102010706020507" pitchFamily="18" charset="2"/>
              </a:rPr>
              <a:t></a:t>
            </a:r>
            <a:r>
              <a:rPr lang="en-US" altLang="en-US" sz="1800" baseline="-25000"/>
              <a:t>color=red</a:t>
            </a:r>
            <a:r>
              <a:rPr lang="en-US" altLang="en-US" sz="1800"/>
              <a:t>Boats</a:t>
            </a:r>
          </a:p>
          <a:p>
            <a:pPr marL="0" indent="0" eaLnBrk="1" hangingPunct="1">
              <a:buFontTx/>
              <a:buNone/>
            </a:pPr>
            <a:r>
              <a:rPr lang="en-US" altLang="en-US" sz="1800"/>
              <a:t>2] Sailor JOIN </a:t>
            </a:r>
            <a:r>
              <a:rPr lang="en-US" altLang="en-US" sz="1800">
                <a:solidFill>
                  <a:srgbClr val="FF0000"/>
                </a:solidFill>
              </a:rPr>
              <a:t>(</a:t>
            </a:r>
            <a:r>
              <a:rPr lang="en-US" altLang="en-US" sz="1800">
                <a:sym typeface="Symbol" panose="05050102010706020507" pitchFamily="18" charset="2"/>
              </a:rPr>
              <a:t></a:t>
            </a:r>
            <a:r>
              <a:rPr lang="en-US" altLang="en-US" sz="1800" baseline="-25000"/>
              <a:t>R.date=1.1.2005</a:t>
            </a:r>
            <a:r>
              <a:rPr lang="en-US" altLang="en-US" sz="1800"/>
              <a:t>Reserves JOIN </a:t>
            </a:r>
            <a:r>
              <a:rPr lang="en-US" altLang="en-US" sz="1800">
                <a:sym typeface="Symbol" panose="05050102010706020507" pitchFamily="18" charset="2"/>
              </a:rPr>
              <a:t></a:t>
            </a:r>
            <a:r>
              <a:rPr lang="en-US" altLang="en-US" sz="1800" baseline="-25000"/>
              <a:t>color=red</a:t>
            </a:r>
            <a:r>
              <a:rPr lang="en-US" altLang="en-US" sz="1800"/>
              <a:t>Boats</a:t>
            </a:r>
            <a:r>
              <a:rPr lang="en-US" altLang="en-US" sz="180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23971">
                                            <p:txEl>
                                              <p:pRg st="9" end="9"/>
                                            </p:txEl>
                                          </p:spTgt>
                                        </p:tgtEl>
                                        <p:attrNameLst>
                                          <p:attrName>style.visibility</p:attrName>
                                        </p:attrNameLst>
                                      </p:cBhvr>
                                      <p:to>
                                        <p:strVal val="visible"/>
                                      </p:to>
                                    </p:set>
                                    <p:animEffect transition="in" filter="box(in)">
                                      <p:cBhvr>
                                        <p:cTn id="7" dur="500"/>
                                        <p:tgtEl>
                                          <p:spTgt spid="723971">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23971">
                                            <p:txEl>
                                              <p:pRg st="10" end="10"/>
                                            </p:txEl>
                                          </p:spTgt>
                                        </p:tgtEl>
                                        <p:attrNameLst>
                                          <p:attrName>style.visibility</p:attrName>
                                        </p:attrNameLst>
                                      </p:cBhvr>
                                      <p:to>
                                        <p:strVal val="visible"/>
                                      </p:to>
                                    </p:set>
                                    <p:animEffect transition="in" filter="box(in)">
                                      <p:cBhvr>
                                        <p:cTn id="12" dur="500"/>
                                        <p:tgtEl>
                                          <p:spTgt spid="7239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9241BEF-B2E1-451B-B25E-D6EF42D1EF84}"/>
              </a:ext>
            </a:extLst>
          </p:cNvPr>
          <p:cNvSpPr>
            <a:spLocks noGrp="1" noChangeArrowheads="1"/>
          </p:cNvSpPr>
          <p:nvPr>
            <p:ph type="title"/>
          </p:nvPr>
        </p:nvSpPr>
        <p:spPr>
          <a:xfrm>
            <a:off x="457200" y="152400"/>
            <a:ext cx="7924800" cy="838200"/>
          </a:xfrm>
        </p:spPr>
        <p:txBody>
          <a:bodyPr/>
          <a:lstStyle/>
          <a:p>
            <a:pPr eaLnBrk="1" hangingPunct="1"/>
            <a:r>
              <a:rPr lang="en-US" altLang="zh-CN" sz="2400">
                <a:ea typeface="SimSun" panose="02010600030101010101" pitchFamily="2" charset="-122"/>
              </a:rPr>
              <a:t>QUESTION 5: </a:t>
            </a:r>
            <a:r>
              <a:rPr lang="en-US" altLang="en-US" sz="2400"/>
              <a:t>Cost estimation for 1</a:t>
            </a:r>
            <a:r>
              <a:rPr lang="en-US" altLang="en-US" sz="2400" baseline="30000"/>
              <a:t>st</a:t>
            </a:r>
            <a:r>
              <a:rPr lang="en-US" altLang="en-US" sz="2400"/>
              <a:t> expression</a:t>
            </a:r>
            <a:br>
              <a:rPr lang="en-US" altLang="en-US" sz="2400"/>
            </a:br>
            <a:r>
              <a:rPr lang="en-US" altLang="en-US" sz="2400"/>
              <a:t>(Sailor JOIN </a:t>
            </a:r>
            <a:r>
              <a:rPr lang="en-US" altLang="en-US" sz="2400">
                <a:sym typeface="Symbol" panose="05050102010706020507" pitchFamily="18" charset="2"/>
              </a:rPr>
              <a:t></a:t>
            </a:r>
            <a:r>
              <a:rPr lang="en-US" altLang="en-US" sz="2400" baseline="-25000"/>
              <a:t>R.date=1.1.2005</a:t>
            </a:r>
            <a:r>
              <a:rPr lang="en-US" altLang="en-US" sz="2400"/>
              <a:t>Reserves) JOIN </a:t>
            </a:r>
            <a:r>
              <a:rPr lang="en-US" altLang="en-US" sz="2400">
                <a:sym typeface="Symbol" panose="05050102010706020507" pitchFamily="18" charset="2"/>
              </a:rPr>
              <a:t></a:t>
            </a:r>
            <a:r>
              <a:rPr lang="en-US" altLang="en-US" sz="2400" baseline="-25000"/>
              <a:t>color=red</a:t>
            </a:r>
            <a:r>
              <a:rPr lang="en-US" altLang="en-US" sz="2400"/>
              <a:t>Boats</a:t>
            </a:r>
          </a:p>
        </p:txBody>
      </p:sp>
      <p:sp>
        <p:nvSpPr>
          <p:cNvPr id="25603" name="Rectangle 3">
            <a:extLst>
              <a:ext uri="{FF2B5EF4-FFF2-40B4-BE49-F238E27FC236}">
                <a16:creationId xmlns:a16="http://schemas.microsoft.com/office/drawing/2014/main" id="{9A1CB83E-874E-4E64-8470-EA6E6E95904A}"/>
              </a:ext>
            </a:extLst>
          </p:cNvPr>
          <p:cNvSpPr>
            <a:spLocks noGrp="1" noChangeArrowheads="1"/>
          </p:cNvSpPr>
          <p:nvPr>
            <p:ph type="body" sz="half" idx="1"/>
          </p:nvPr>
        </p:nvSpPr>
        <p:spPr>
          <a:xfrm>
            <a:off x="457200" y="1143000"/>
            <a:ext cx="8458200" cy="4953000"/>
          </a:xfrm>
        </p:spPr>
        <p:txBody>
          <a:bodyPr/>
          <a:lstStyle/>
          <a:p>
            <a:pPr marL="0" indent="0" eaLnBrk="1" hangingPunct="1">
              <a:buFontTx/>
              <a:buNone/>
            </a:pPr>
            <a:r>
              <a:rPr lang="en-US" altLang="en-US" sz="1800"/>
              <a:t>Total cost: </a:t>
            </a:r>
            <a:r>
              <a:rPr lang="en-US" altLang="en-US" sz="1800">
                <a:solidFill>
                  <a:srgbClr val="FF0000"/>
                </a:solidFill>
              </a:rPr>
              <a:t>C1</a:t>
            </a:r>
            <a:r>
              <a:rPr lang="en-US" altLang="en-US" sz="1800"/>
              <a:t>+</a:t>
            </a:r>
            <a:r>
              <a:rPr lang="en-US" altLang="en-US" sz="1800">
                <a:solidFill>
                  <a:schemeClr val="accent2"/>
                </a:solidFill>
              </a:rPr>
              <a:t>C2</a:t>
            </a:r>
            <a:r>
              <a:rPr lang="en-US" altLang="en-US" sz="1800"/>
              <a:t>+</a:t>
            </a:r>
            <a:r>
              <a:rPr lang="en-US" altLang="en-US" sz="1800">
                <a:solidFill>
                  <a:srgbClr val="008000"/>
                </a:solidFill>
              </a:rPr>
              <a:t>C3</a:t>
            </a:r>
          </a:p>
          <a:p>
            <a:pPr marL="0" indent="0" eaLnBrk="1" hangingPunct="1">
              <a:buFontTx/>
              <a:buNone/>
            </a:pPr>
            <a:r>
              <a:rPr lang="en-US" altLang="en-US" sz="1800">
                <a:solidFill>
                  <a:srgbClr val="FF0000"/>
                </a:solidFill>
              </a:rPr>
              <a:t>C1</a:t>
            </a:r>
            <a:r>
              <a:rPr lang="en-US" altLang="en-US" sz="1800"/>
              <a:t>:Cost of computing Temp1=(Sailor JOIN </a:t>
            </a:r>
            <a:r>
              <a:rPr lang="en-US" altLang="en-US" sz="1800">
                <a:sym typeface="Symbol" panose="05050102010706020507" pitchFamily="18" charset="2"/>
              </a:rPr>
              <a:t></a:t>
            </a:r>
            <a:r>
              <a:rPr lang="en-US" altLang="en-US" sz="1800" baseline="-25000"/>
              <a:t>R.date=1.1.2005</a:t>
            </a:r>
            <a:r>
              <a:rPr lang="en-US" altLang="en-US" sz="1800"/>
              <a:t>Reserves) </a:t>
            </a:r>
          </a:p>
          <a:p>
            <a:pPr marL="0" indent="0" eaLnBrk="1" hangingPunct="1">
              <a:buFontTx/>
              <a:buNone/>
            </a:pPr>
            <a:r>
              <a:rPr lang="en-US" altLang="en-US" sz="1800">
                <a:solidFill>
                  <a:schemeClr val="accent2"/>
                </a:solidFill>
              </a:rPr>
              <a:t>C2</a:t>
            </a:r>
            <a:r>
              <a:rPr lang="en-US" altLang="en-US" sz="1800"/>
              <a:t>:Cost of computing Temp2=</a:t>
            </a:r>
            <a:r>
              <a:rPr lang="en-US" altLang="en-US" sz="1800">
                <a:sym typeface="Symbol" panose="05050102010706020507" pitchFamily="18" charset="2"/>
              </a:rPr>
              <a:t></a:t>
            </a:r>
            <a:r>
              <a:rPr lang="en-US" altLang="en-US" sz="1800" baseline="-25000"/>
              <a:t>color=red</a:t>
            </a:r>
            <a:r>
              <a:rPr lang="en-US" altLang="en-US" sz="1800"/>
              <a:t>Boats</a:t>
            </a:r>
          </a:p>
          <a:p>
            <a:pPr marL="0" indent="0" eaLnBrk="1" hangingPunct="1">
              <a:buFontTx/>
              <a:buNone/>
            </a:pPr>
            <a:r>
              <a:rPr lang="en-US" altLang="en-US" sz="1800">
                <a:solidFill>
                  <a:srgbClr val="008000"/>
                </a:solidFill>
              </a:rPr>
              <a:t>C3</a:t>
            </a:r>
            <a:r>
              <a:rPr lang="en-US" altLang="en-US" sz="1800"/>
              <a:t>:Cost of Temp1 JOIN Temp2</a:t>
            </a:r>
          </a:p>
          <a:p>
            <a:pPr marL="0" indent="0" eaLnBrk="1" hangingPunct="1">
              <a:buFontTx/>
              <a:buNone/>
            </a:pPr>
            <a:endParaRPr lang="en-US" altLang="en-US" sz="1800"/>
          </a:p>
          <a:p>
            <a:pPr marL="0" indent="0" eaLnBrk="1" hangingPunct="1">
              <a:buFontTx/>
              <a:buNone/>
            </a:pPr>
            <a:r>
              <a:rPr lang="en-US" altLang="en-US" sz="1800"/>
              <a:t>In order to estimate </a:t>
            </a:r>
            <a:r>
              <a:rPr lang="en-US" altLang="en-US" sz="1800">
                <a:solidFill>
                  <a:srgbClr val="FF0000"/>
                </a:solidFill>
              </a:rPr>
              <a:t>C1</a:t>
            </a:r>
            <a:r>
              <a:rPr lang="en-US" altLang="en-US" sz="1800"/>
              <a:t>, we need to determine the best sub-plan </a:t>
            </a:r>
            <a:r>
              <a:rPr lang="en-US" altLang="en-US" sz="1800">
                <a:solidFill>
                  <a:srgbClr val="FF0000"/>
                </a:solidFill>
              </a:rPr>
              <a:t>P1</a:t>
            </a:r>
            <a:r>
              <a:rPr lang="en-US" altLang="en-US" sz="1800"/>
              <a:t> for computing Temp1</a:t>
            </a:r>
          </a:p>
          <a:p>
            <a:pPr marL="0" indent="0" eaLnBrk="1" hangingPunct="1">
              <a:buFontTx/>
              <a:buNone/>
            </a:pPr>
            <a:r>
              <a:rPr lang="en-US" altLang="en-US" sz="1800"/>
              <a:t>Some alternatives: </a:t>
            </a:r>
          </a:p>
          <a:p>
            <a:pPr marL="0" indent="0" eaLnBrk="1" hangingPunct="1">
              <a:buFontTx/>
              <a:buNone/>
            </a:pPr>
            <a:r>
              <a:rPr lang="en-US" altLang="en-US" sz="1800"/>
              <a:t>1] BNL using Sailor as the outer relation</a:t>
            </a:r>
          </a:p>
          <a:p>
            <a:pPr marL="0" indent="0" eaLnBrk="1" hangingPunct="1">
              <a:buFontTx/>
              <a:buNone/>
            </a:pPr>
            <a:r>
              <a:rPr lang="en-US" altLang="en-US" sz="1800"/>
              <a:t>2] BNL using Reserves as the outer relation</a:t>
            </a:r>
          </a:p>
          <a:p>
            <a:pPr marL="0" indent="0" eaLnBrk="1" hangingPunct="1">
              <a:buFontTx/>
              <a:buNone/>
            </a:pPr>
            <a:r>
              <a:rPr lang="en-US" altLang="en-US" sz="1800"/>
              <a:t>3] Sort-merge join (we have to sort both tables on sid)</a:t>
            </a:r>
          </a:p>
          <a:p>
            <a:pPr marL="0" indent="0" eaLnBrk="1" hangingPunct="1">
              <a:buFontTx/>
              <a:buNone/>
            </a:pPr>
            <a:r>
              <a:rPr lang="en-US" altLang="en-US" sz="1800"/>
              <a:t>4] Hash join</a:t>
            </a:r>
          </a:p>
          <a:p>
            <a:pPr marL="0" indent="0" eaLnBrk="1" hangingPunct="1">
              <a:buFontTx/>
              <a:buNone/>
            </a:pPr>
            <a:r>
              <a:rPr lang="en-US" altLang="en-US" sz="1800"/>
              <a:t>5] Index nested loop with Reserves as the outer relation. Sailors contains a hash index on the join attribute sid. Furthermore, we have a selective condition </a:t>
            </a:r>
            <a:r>
              <a:rPr lang="en-US" altLang="en-US" sz="1800">
                <a:solidFill>
                  <a:srgbClr val="FF0000"/>
                </a:solidFill>
              </a:rPr>
              <a:t>(</a:t>
            </a:r>
            <a:r>
              <a:rPr lang="en-US" altLang="en-US" sz="1800">
                <a:solidFill>
                  <a:srgbClr val="FF0000"/>
                </a:solidFill>
                <a:sym typeface="Symbol" panose="05050102010706020507" pitchFamily="18" charset="2"/>
              </a:rPr>
              <a:t></a:t>
            </a:r>
            <a:r>
              <a:rPr lang="en-US" altLang="en-US" sz="1800" baseline="-25000">
                <a:solidFill>
                  <a:srgbClr val="FF0000"/>
                </a:solidFill>
              </a:rPr>
              <a:t>R.date=1.1.2005</a:t>
            </a:r>
            <a:r>
              <a:rPr lang="en-US" altLang="en-US" sz="1800">
                <a:solidFill>
                  <a:srgbClr val="FF0000"/>
                </a:solidFill>
              </a:rPr>
              <a:t>Reserves)</a:t>
            </a:r>
            <a:r>
              <a:rPr lang="en-US" altLang="en-US" sz="1800"/>
              <a:t> and a clustering index on </a:t>
            </a:r>
            <a:r>
              <a:rPr lang="en-US" altLang="en-US" sz="1800">
                <a:solidFill>
                  <a:srgbClr val="FF0000"/>
                </a:solidFill>
              </a:rPr>
              <a:t>Reserves.date</a:t>
            </a:r>
            <a:r>
              <a:rPr lang="en-US" altLang="en-US" sz="1800"/>
              <a:t>.   </a:t>
            </a:r>
            <a:r>
              <a:rPr lang="en-US" altLang="en-US" sz="1800">
                <a:solidFill>
                  <a:srgbClr val="FF0000"/>
                </a:solidFill>
              </a:rPr>
              <a:t>Best Option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A4C55B1-4D25-4E78-9194-5F265A362606}"/>
              </a:ext>
            </a:extLst>
          </p:cNvPr>
          <p:cNvSpPr>
            <a:spLocks noGrp="1" noChangeArrowheads="1"/>
          </p:cNvSpPr>
          <p:nvPr>
            <p:ph type="title"/>
          </p:nvPr>
        </p:nvSpPr>
        <p:spPr>
          <a:xfrm>
            <a:off x="457200" y="152400"/>
            <a:ext cx="7924800" cy="838200"/>
          </a:xfrm>
        </p:spPr>
        <p:txBody>
          <a:bodyPr/>
          <a:lstStyle/>
          <a:p>
            <a:pPr eaLnBrk="1" hangingPunct="1"/>
            <a:r>
              <a:rPr lang="en-US" altLang="zh-CN" sz="2400">
                <a:ea typeface="SimSun" panose="02010600030101010101" pitchFamily="2" charset="-122"/>
              </a:rPr>
              <a:t>QUESTION 5: </a:t>
            </a:r>
            <a:r>
              <a:rPr lang="en-US" altLang="en-US" sz="2400"/>
              <a:t>Estimation of </a:t>
            </a:r>
            <a:r>
              <a:rPr lang="en-US" altLang="en-US" sz="2400">
                <a:solidFill>
                  <a:srgbClr val="FF0000"/>
                </a:solidFill>
              </a:rPr>
              <a:t>C1</a:t>
            </a:r>
            <a:r>
              <a:rPr lang="en-US" altLang="en-US" sz="2400"/>
              <a:t> </a:t>
            </a:r>
            <a:br>
              <a:rPr lang="en-US" altLang="en-US" sz="2400"/>
            </a:br>
            <a:r>
              <a:rPr lang="en-US" altLang="en-US" sz="2400"/>
              <a:t>Temp1 = Sailor JOIN </a:t>
            </a:r>
            <a:r>
              <a:rPr lang="en-US" altLang="en-US" sz="2400">
                <a:sym typeface="Symbol" panose="05050102010706020507" pitchFamily="18" charset="2"/>
              </a:rPr>
              <a:t></a:t>
            </a:r>
            <a:r>
              <a:rPr lang="en-US" altLang="en-US" sz="2400" baseline="-25000"/>
              <a:t>R.date=1.1.2005</a:t>
            </a:r>
            <a:r>
              <a:rPr lang="en-US" altLang="en-US" sz="2400"/>
              <a:t>Reserves </a:t>
            </a:r>
          </a:p>
        </p:txBody>
      </p:sp>
      <p:sp>
        <p:nvSpPr>
          <p:cNvPr id="728067" name="Rectangle 3">
            <a:extLst>
              <a:ext uri="{FF2B5EF4-FFF2-40B4-BE49-F238E27FC236}">
                <a16:creationId xmlns:a16="http://schemas.microsoft.com/office/drawing/2014/main" id="{44EBA3E4-9F03-49DC-8AC1-D3E3CC98B5C8}"/>
              </a:ext>
            </a:extLst>
          </p:cNvPr>
          <p:cNvSpPr>
            <a:spLocks noGrp="1" noChangeArrowheads="1"/>
          </p:cNvSpPr>
          <p:nvPr>
            <p:ph type="body" sz="half" idx="1"/>
          </p:nvPr>
        </p:nvSpPr>
        <p:spPr>
          <a:xfrm>
            <a:off x="457200" y="1143000"/>
            <a:ext cx="8534400" cy="5105400"/>
          </a:xfrm>
        </p:spPr>
        <p:txBody>
          <a:bodyPr/>
          <a:lstStyle/>
          <a:p>
            <a:pPr marL="0" indent="0" eaLnBrk="1" hangingPunct="1">
              <a:buFontTx/>
              <a:buNone/>
            </a:pPr>
            <a:r>
              <a:rPr lang="en-US" altLang="en-US" sz="1800">
                <a:solidFill>
                  <a:srgbClr val="FF0000"/>
                </a:solidFill>
              </a:rPr>
              <a:t>Sub-Plan P1</a:t>
            </a:r>
            <a:r>
              <a:rPr lang="en-US" altLang="en-US" sz="1800"/>
              <a:t>: Use clustering B+-tree on Reserves.date to find all reservations on 1.1.2005. </a:t>
            </a:r>
          </a:p>
          <a:p>
            <a:pPr marL="0" indent="0" eaLnBrk="1" hangingPunct="1">
              <a:buFontTx/>
              <a:buNone/>
            </a:pPr>
            <a:r>
              <a:rPr lang="en-US" altLang="en-US" sz="1800"/>
              <a:t>How many?</a:t>
            </a:r>
          </a:p>
          <a:p>
            <a:pPr marL="0" indent="0" eaLnBrk="1" hangingPunct="1">
              <a:buFontTx/>
              <a:buNone/>
            </a:pPr>
            <a:r>
              <a:rPr lang="en-US" altLang="en-US" sz="1800"/>
              <a:t>n</a:t>
            </a:r>
            <a:r>
              <a:rPr lang="en-US" altLang="en-US" sz="1800" baseline="-25000"/>
              <a:t>Reserves</a:t>
            </a:r>
            <a:r>
              <a:rPr lang="en-US" altLang="en-US" sz="1800"/>
              <a:t>/V(Date,Reserves)=100,000/1,000=</a:t>
            </a:r>
            <a:r>
              <a:rPr lang="en-US" altLang="en-US" sz="1800">
                <a:solidFill>
                  <a:srgbClr val="FF0000"/>
                </a:solidFill>
              </a:rPr>
              <a:t>100</a:t>
            </a:r>
          </a:p>
          <a:p>
            <a:pPr marL="0" indent="0" eaLnBrk="1" hangingPunct="1">
              <a:buFontTx/>
              <a:buNone/>
            </a:pPr>
            <a:r>
              <a:rPr lang="en-US" altLang="en-US" sz="1800"/>
              <a:t>How many pages do I need to access, in order to find these reservations:</a:t>
            </a:r>
          </a:p>
          <a:p>
            <a:pPr marL="0" indent="0" eaLnBrk="1" hangingPunct="1">
              <a:buFontTx/>
              <a:buNone/>
            </a:pPr>
            <a:r>
              <a:rPr lang="en-US" altLang="en-US" sz="1800">
                <a:solidFill>
                  <a:srgbClr val="FF0000"/>
                </a:solidFill>
              </a:rPr>
              <a:t>2+10</a:t>
            </a:r>
            <a:r>
              <a:rPr lang="en-US" altLang="en-US" sz="1800"/>
              <a:t>  (2 in the index and 10 in the file – the reservations are ordered on the date)</a:t>
            </a:r>
          </a:p>
          <a:p>
            <a:pPr marL="0" indent="0" eaLnBrk="1" hangingPunct="1">
              <a:buFontTx/>
              <a:buNone/>
            </a:pPr>
            <a:r>
              <a:rPr lang="en-US" altLang="en-US" sz="1800"/>
              <a:t>For each reservation, I retrieve the corresponding sailor record using the hash inded on Sailor.sid, with cost </a:t>
            </a:r>
            <a:r>
              <a:rPr lang="en-US" altLang="en-US" sz="1800">
                <a:solidFill>
                  <a:schemeClr val="accent2"/>
                </a:solidFill>
              </a:rPr>
              <a:t>2 per reservation</a:t>
            </a:r>
            <a:r>
              <a:rPr lang="en-US" altLang="en-US" sz="1800"/>
              <a:t>. </a:t>
            </a:r>
          </a:p>
          <a:p>
            <a:pPr marL="0" indent="0" eaLnBrk="1" hangingPunct="1">
              <a:buFontTx/>
              <a:buNone/>
            </a:pPr>
            <a:r>
              <a:rPr lang="en-US" altLang="en-US" sz="1800"/>
              <a:t>Total cost: </a:t>
            </a:r>
          </a:p>
          <a:p>
            <a:pPr marL="0" indent="0" eaLnBrk="1" hangingPunct="1">
              <a:buFontTx/>
              <a:buNone/>
            </a:pPr>
            <a:r>
              <a:rPr lang="en-US" altLang="en-US" sz="1800">
                <a:solidFill>
                  <a:srgbClr val="FF0000"/>
                </a:solidFill>
              </a:rPr>
              <a:t>12</a:t>
            </a:r>
            <a:r>
              <a:rPr lang="en-US" altLang="en-US" sz="1800"/>
              <a:t>+</a:t>
            </a:r>
            <a:r>
              <a:rPr lang="en-US" altLang="en-US" sz="1800">
                <a:solidFill>
                  <a:schemeClr val="accent2"/>
                </a:solidFill>
              </a:rPr>
              <a:t>100*2</a:t>
            </a:r>
            <a:r>
              <a:rPr lang="en-US" altLang="en-US" sz="1800"/>
              <a:t>=</a:t>
            </a:r>
            <a:r>
              <a:rPr lang="en-US" altLang="en-US" sz="1800" b="1"/>
              <a:t>212</a:t>
            </a:r>
          </a:p>
          <a:p>
            <a:pPr marL="0" indent="0" eaLnBrk="1" hangingPunct="1">
              <a:buFontTx/>
              <a:buNone/>
            </a:pPr>
            <a:endParaRPr lang="en-US" altLang="en-US" sz="1800"/>
          </a:p>
          <a:p>
            <a:pPr marL="0" indent="0" eaLnBrk="1" hangingPunct="1"/>
            <a:r>
              <a:rPr lang="en-US" altLang="en-US" sz="1800"/>
              <a:t>Do I need to consider other algorithms that produce results in interesting orders? </a:t>
            </a:r>
          </a:p>
          <a:p>
            <a:pPr marL="0" indent="0" eaLnBrk="1" hangingPunct="1">
              <a:buFontTx/>
              <a:buNone/>
            </a:pPr>
            <a:r>
              <a:rPr lang="en-US" altLang="en-US" sz="1800"/>
              <a:t>In this case </a:t>
            </a:r>
            <a:r>
              <a:rPr lang="en-US" altLang="en-US" sz="1800" b="1"/>
              <a:t>no</a:t>
            </a:r>
            <a:r>
              <a:rPr lang="en-US" altLang="en-US" sz="1800"/>
              <a:t>, because the only useful order would be on the Reserves.bid, which cannot be generated by any algorithm in this example.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28067">
                                            <p:txEl>
                                              <p:pRg st="2" end="2"/>
                                            </p:txEl>
                                          </p:spTgt>
                                        </p:tgtEl>
                                        <p:attrNameLst>
                                          <p:attrName>style.visibility</p:attrName>
                                        </p:attrNameLst>
                                      </p:cBhvr>
                                      <p:to>
                                        <p:strVal val="visible"/>
                                      </p:to>
                                    </p:set>
                                    <p:animEffect transition="in" filter="box(in)">
                                      <p:cBhvr>
                                        <p:cTn id="7" dur="500"/>
                                        <p:tgtEl>
                                          <p:spTgt spid="728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28067">
                                            <p:txEl>
                                              <p:pRg st="3" end="3"/>
                                            </p:txEl>
                                          </p:spTgt>
                                        </p:tgtEl>
                                        <p:attrNameLst>
                                          <p:attrName>style.visibility</p:attrName>
                                        </p:attrNameLst>
                                      </p:cBhvr>
                                      <p:to>
                                        <p:strVal val="visible"/>
                                      </p:to>
                                    </p:set>
                                    <p:animEffect transition="in" filter="box(in)">
                                      <p:cBhvr>
                                        <p:cTn id="12" dur="500"/>
                                        <p:tgtEl>
                                          <p:spTgt spid="7280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28067">
                                            <p:txEl>
                                              <p:pRg st="4" end="4"/>
                                            </p:txEl>
                                          </p:spTgt>
                                        </p:tgtEl>
                                        <p:attrNameLst>
                                          <p:attrName>style.visibility</p:attrName>
                                        </p:attrNameLst>
                                      </p:cBhvr>
                                      <p:to>
                                        <p:strVal val="visible"/>
                                      </p:to>
                                    </p:set>
                                    <p:animEffect transition="in" filter="box(in)">
                                      <p:cBhvr>
                                        <p:cTn id="17" dur="500"/>
                                        <p:tgtEl>
                                          <p:spTgt spid="72806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28067">
                                            <p:txEl>
                                              <p:pRg st="5" end="5"/>
                                            </p:txEl>
                                          </p:spTgt>
                                        </p:tgtEl>
                                        <p:attrNameLst>
                                          <p:attrName>style.visibility</p:attrName>
                                        </p:attrNameLst>
                                      </p:cBhvr>
                                      <p:to>
                                        <p:strVal val="visible"/>
                                      </p:to>
                                    </p:set>
                                    <p:animEffect transition="in" filter="box(in)">
                                      <p:cBhvr>
                                        <p:cTn id="22" dur="500"/>
                                        <p:tgtEl>
                                          <p:spTgt spid="72806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28067">
                                            <p:txEl>
                                              <p:pRg st="6" end="6"/>
                                            </p:txEl>
                                          </p:spTgt>
                                        </p:tgtEl>
                                        <p:attrNameLst>
                                          <p:attrName>style.visibility</p:attrName>
                                        </p:attrNameLst>
                                      </p:cBhvr>
                                      <p:to>
                                        <p:strVal val="visible"/>
                                      </p:to>
                                    </p:set>
                                    <p:animEffect transition="in" filter="box(in)">
                                      <p:cBhvr>
                                        <p:cTn id="27" dur="500"/>
                                        <p:tgtEl>
                                          <p:spTgt spid="7280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728067">
                                            <p:txEl>
                                              <p:pRg st="7" end="7"/>
                                            </p:txEl>
                                          </p:spTgt>
                                        </p:tgtEl>
                                        <p:attrNameLst>
                                          <p:attrName>style.visibility</p:attrName>
                                        </p:attrNameLst>
                                      </p:cBhvr>
                                      <p:to>
                                        <p:strVal val="visible"/>
                                      </p:to>
                                    </p:set>
                                    <p:animEffect transition="in" filter="box(in)">
                                      <p:cBhvr>
                                        <p:cTn id="32" dur="500"/>
                                        <p:tgtEl>
                                          <p:spTgt spid="72806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728067">
                                            <p:txEl>
                                              <p:pRg st="9" end="9"/>
                                            </p:txEl>
                                          </p:spTgt>
                                        </p:tgtEl>
                                        <p:attrNameLst>
                                          <p:attrName>style.visibility</p:attrName>
                                        </p:attrNameLst>
                                      </p:cBhvr>
                                      <p:to>
                                        <p:strVal val="visible"/>
                                      </p:to>
                                    </p:set>
                                    <p:animEffect transition="in" filter="box(in)">
                                      <p:cBhvr>
                                        <p:cTn id="37" dur="500"/>
                                        <p:tgtEl>
                                          <p:spTgt spid="728067">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728067">
                                            <p:txEl>
                                              <p:pRg st="10" end="10"/>
                                            </p:txEl>
                                          </p:spTgt>
                                        </p:tgtEl>
                                        <p:attrNameLst>
                                          <p:attrName>style.visibility</p:attrName>
                                        </p:attrNameLst>
                                      </p:cBhvr>
                                      <p:to>
                                        <p:strVal val="visible"/>
                                      </p:to>
                                    </p:set>
                                    <p:animEffect transition="in" filter="box(in)">
                                      <p:cBhvr>
                                        <p:cTn id="42" dur="500"/>
                                        <p:tgtEl>
                                          <p:spTgt spid="7280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347DCB2-7CA3-44D2-9972-9105E9B45C1B}"/>
              </a:ext>
            </a:extLst>
          </p:cNvPr>
          <p:cNvSpPr>
            <a:spLocks noGrp="1" noChangeArrowheads="1"/>
          </p:cNvSpPr>
          <p:nvPr>
            <p:ph type="title"/>
          </p:nvPr>
        </p:nvSpPr>
        <p:spPr>
          <a:xfrm>
            <a:off x="457200" y="152400"/>
            <a:ext cx="7924800" cy="838200"/>
          </a:xfrm>
        </p:spPr>
        <p:txBody>
          <a:bodyPr/>
          <a:lstStyle/>
          <a:p>
            <a:pPr eaLnBrk="1" hangingPunct="1"/>
            <a:r>
              <a:rPr lang="en-US" altLang="zh-CN" sz="2400">
                <a:ea typeface="SimSun" panose="02010600030101010101" pitchFamily="2" charset="-122"/>
              </a:rPr>
              <a:t>QUESTION 5: </a:t>
            </a:r>
            <a:r>
              <a:rPr lang="en-US" altLang="en-US" sz="2400"/>
              <a:t>Estimation of </a:t>
            </a:r>
            <a:r>
              <a:rPr lang="en-US" altLang="en-US" sz="2400">
                <a:solidFill>
                  <a:schemeClr val="accent2"/>
                </a:solidFill>
              </a:rPr>
              <a:t>C2</a:t>
            </a:r>
            <a:r>
              <a:rPr lang="en-US" altLang="en-US" sz="2400"/>
              <a:t> - Temp2 = </a:t>
            </a:r>
            <a:r>
              <a:rPr lang="en-US" altLang="en-US" sz="2400">
                <a:sym typeface="Symbol" panose="05050102010706020507" pitchFamily="18" charset="2"/>
              </a:rPr>
              <a:t></a:t>
            </a:r>
            <a:r>
              <a:rPr lang="en-US" altLang="en-US" sz="2400" baseline="-25000"/>
              <a:t>color=red</a:t>
            </a:r>
            <a:r>
              <a:rPr lang="en-US" altLang="en-US" sz="2400"/>
              <a:t>Boats</a:t>
            </a:r>
            <a:br>
              <a:rPr lang="en-US" altLang="en-US" sz="2400"/>
            </a:br>
            <a:r>
              <a:rPr lang="en-US" altLang="en-US" sz="2400"/>
              <a:t>and </a:t>
            </a:r>
            <a:r>
              <a:rPr lang="en-US" altLang="en-US" sz="2400">
                <a:solidFill>
                  <a:schemeClr val="bg2"/>
                </a:solidFill>
              </a:rPr>
              <a:t>C3</a:t>
            </a:r>
            <a:r>
              <a:rPr lang="en-US" altLang="en-US" sz="2400"/>
              <a:t> - Temp1 JOIN Temp2 </a:t>
            </a:r>
          </a:p>
        </p:txBody>
      </p:sp>
      <p:sp>
        <p:nvSpPr>
          <p:cNvPr id="27651" name="Rectangle 3">
            <a:extLst>
              <a:ext uri="{FF2B5EF4-FFF2-40B4-BE49-F238E27FC236}">
                <a16:creationId xmlns:a16="http://schemas.microsoft.com/office/drawing/2014/main" id="{13B652F8-C98C-4082-9C3D-6E469EA00419}"/>
              </a:ext>
            </a:extLst>
          </p:cNvPr>
          <p:cNvSpPr>
            <a:spLocks noGrp="1" noChangeArrowheads="1"/>
          </p:cNvSpPr>
          <p:nvPr>
            <p:ph type="body" sz="half" idx="1"/>
          </p:nvPr>
        </p:nvSpPr>
        <p:spPr>
          <a:xfrm>
            <a:off x="457200" y="1143000"/>
            <a:ext cx="8458200" cy="4953000"/>
          </a:xfrm>
        </p:spPr>
        <p:txBody>
          <a:bodyPr/>
          <a:lstStyle/>
          <a:p>
            <a:pPr marL="0" indent="0" eaLnBrk="1" hangingPunct="1">
              <a:lnSpc>
                <a:spcPct val="90000"/>
              </a:lnSpc>
              <a:buFontTx/>
              <a:buNone/>
            </a:pPr>
            <a:r>
              <a:rPr lang="en-US" altLang="en-US">
                <a:solidFill>
                  <a:schemeClr val="accent2"/>
                </a:solidFill>
              </a:rPr>
              <a:t>C2</a:t>
            </a:r>
            <a:r>
              <a:rPr lang="en-US" altLang="en-US"/>
              <a:t> using </a:t>
            </a:r>
            <a:r>
              <a:rPr lang="en-US" altLang="en-US">
                <a:solidFill>
                  <a:schemeClr val="accent2"/>
                </a:solidFill>
              </a:rPr>
              <a:t>Sub-Plan P2</a:t>
            </a:r>
            <a:r>
              <a:rPr lang="en-US" altLang="en-US"/>
              <a:t>: For Boats, I only have a hash index on bid (no index on color). Therefore, in order to find red boats, I need to scan the entire (1,000 boat records) file with cost b</a:t>
            </a:r>
            <a:r>
              <a:rPr lang="en-US" altLang="en-US" baseline="-25000"/>
              <a:t>Boats</a:t>
            </a:r>
            <a:r>
              <a:rPr lang="en-US" altLang="en-US"/>
              <a:t>=</a:t>
            </a:r>
            <a:r>
              <a:rPr lang="en-US" altLang="en-US">
                <a:solidFill>
                  <a:srgbClr val="FF0000"/>
                </a:solidFill>
              </a:rPr>
              <a:t>100</a:t>
            </a:r>
            <a:r>
              <a:rPr lang="en-US" altLang="en-US"/>
              <a:t> pages. Since only 10% of the boats are red, I expect to retrieve </a:t>
            </a:r>
            <a:r>
              <a:rPr lang="en-US" altLang="en-US">
                <a:solidFill>
                  <a:srgbClr val="FF0000"/>
                </a:solidFill>
              </a:rPr>
              <a:t>100</a:t>
            </a:r>
            <a:r>
              <a:rPr lang="en-US" altLang="en-US"/>
              <a:t> records. </a:t>
            </a:r>
          </a:p>
          <a:p>
            <a:pPr marL="0" indent="0" eaLnBrk="1" hangingPunct="1">
              <a:lnSpc>
                <a:spcPct val="90000"/>
              </a:lnSpc>
              <a:buFontTx/>
              <a:buNone/>
            </a:pPr>
            <a:endParaRPr lang="en-US" altLang="en-US"/>
          </a:p>
          <a:p>
            <a:pPr marL="0" indent="0" eaLnBrk="1" hangingPunct="1">
              <a:lnSpc>
                <a:spcPct val="90000"/>
              </a:lnSpc>
              <a:buFontTx/>
              <a:buNone/>
            </a:pPr>
            <a:r>
              <a:rPr lang="en-US" altLang="en-US">
                <a:solidFill>
                  <a:srgbClr val="008000"/>
                </a:solidFill>
              </a:rPr>
              <a:t>C3</a:t>
            </a:r>
            <a:r>
              <a:rPr lang="en-US" altLang="en-US"/>
              <a:t> using </a:t>
            </a:r>
            <a:r>
              <a:rPr lang="en-US" altLang="en-US">
                <a:solidFill>
                  <a:srgbClr val="008000"/>
                </a:solidFill>
              </a:rPr>
              <a:t>Sub-Plan P3’</a:t>
            </a:r>
            <a:r>
              <a:rPr lang="en-US" altLang="ja-JP">
                <a:ea typeface="ＭＳ Ｐゴシック" panose="020B0600070205080204" pitchFamily="34" charset="-128"/>
              </a:rPr>
              <a:t> (</a:t>
            </a:r>
            <a:r>
              <a:rPr lang="en-US" altLang="ja-JP" b="1">
                <a:ea typeface="ＭＳ Ｐゴシック" panose="020B0600070205080204" pitchFamily="34" charset="-128"/>
              </a:rPr>
              <a:t>materialization</a:t>
            </a:r>
            <a:r>
              <a:rPr lang="en-US" altLang="ja-JP">
                <a:ea typeface="ＭＳ Ｐゴシック" panose="020B0600070205080204" pitchFamily="34" charset="-128"/>
              </a:rPr>
              <a:t>). </a:t>
            </a:r>
          </a:p>
          <a:p>
            <a:pPr marL="0" indent="0" eaLnBrk="1" hangingPunct="1">
              <a:lnSpc>
                <a:spcPct val="90000"/>
              </a:lnSpc>
              <a:buFontTx/>
              <a:buNone/>
            </a:pPr>
            <a:r>
              <a:rPr lang="en-US" altLang="en-US"/>
              <a:t>Store the intermediate results of P2 and P1, then read them and join them on the bid using any join algorithm. </a:t>
            </a:r>
            <a:r>
              <a:rPr lang="en-US" altLang="en-US">
                <a:solidFill>
                  <a:srgbClr val="FF0000"/>
                </a:solidFill>
              </a:rPr>
              <a:t>Very expensive</a:t>
            </a:r>
            <a:r>
              <a:rPr lang="en-US" altLang="en-US"/>
              <a:t>. </a:t>
            </a:r>
          </a:p>
          <a:p>
            <a:pPr marL="0" indent="0" eaLnBrk="1" hangingPunct="1">
              <a:lnSpc>
                <a:spcPct val="90000"/>
              </a:lnSpc>
              <a:buFontTx/>
              <a:buNone/>
            </a:pPr>
            <a:r>
              <a:rPr lang="en-US" altLang="en-US">
                <a:solidFill>
                  <a:srgbClr val="008000"/>
                </a:solidFill>
              </a:rPr>
              <a:t>C3</a:t>
            </a:r>
            <a:r>
              <a:rPr lang="en-US" altLang="en-US"/>
              <a:t> using </a:t>
            </a:r>
            <a:r>
              <a:rPr lang="en-US" altLang="en-US">
                <a:solidFill>
                  <a:srgbClr val="008000"/>
                </a:solidFill>
              </a:rPr>
              <a:t>Sub-Plan P3</a:t>
            </a:r>
            <a:r>
              <a:rPr lang="en-US" altLang="en-US"/>
              <a:t> (</a:t>
            </a:r>
            <a:r>
              <a:rPr lang="en-US" altLang="en-US" b="1"/>
              <a:t>pipelining</a:t>
            </a:r>
            <a:r>
              <a:rPr lang="en-US" altLang="en-US"/>
              <a:t>). </a:t>
            </a:r>
          </a:p>
          <a:p>
            <a:pPr marL="0" indent="0" eaLnBrk="1" hangingPunct="1">
              <a:lnSpc>
                <a:spcPct val="90000"/>
              </a:lnSpc>
              <a:buFontTx/>
              <a:buNone/>
            </a:pPr>
            <a:r>
              <a:rPr lang="en-US" altLang="en-US"/>
              <a:t>Recall that during </a:t>
            </a:r>
            <a:r>
              <a:rPr lang="en-US" altLang="en-US">
                <a:solidFill>
                  <a:srgbClr val="FF0000"/>
                </a:solidFill>
              </a:rPr>
              <a:t>P1</a:t>
            </a:r>
            <a:r>
              <a:rPr lang="en-US" altLang="en-US"/>
              <a:t>, we generate </a:t>
            </a:r>
            <a:r>
              <a:rPr lang="en-US" altLang="en-US">
                <a:solidFill>
                  <a:schemeClr val="accent2"/>
                </a:solidFill>
              </a:rPr>
              <a:t>100</a:t>
            </a:r>
            <a:r>
              <a:rPr lang="en-US" altLang="en-US"/>
              <a:t> (Sailor JOIN </a:t>
            </a:r>
            <a:r>
              <a:rPr lang="en-US" altLang="en-US">
                <a:sym typeface="Symbol" panose="05050102010706020507" pitchFamily="18" charset="2"/>
              </a:rPr>
              <a:t></a:t>
            </a:r>
            <a:r>
              <a:rPr lang="en-US" altLang="en-US" baseline="-25000"/>
              <a:t>R.date=1.1.2005</a:t>
            </a:r>
            <a:r>
              <a:rPr lang="en-US" altLang="en-US"/>
              <a:t>Reserves) records. When each such record is generated, we find the corresponding Boat, using the hash index on Boats.bid with cost 2. If the color is not red I discard the record (i.e., I perform the selection on the fly without the need for P2). This corresponds to the Index Nested Loops algorithm and has cost </a:t>
            </a:r>
            <a:r>
              <a:rPr lang="en-US" altLang="en-US">
                <a:solidFill>
                  <a:srgbClr val="008000"/>
                </a:solidFill>
              </a:rPr>
              <a:t>100*2</a:t>
            </a:r>
            <a:r>
              <a:rPr lang="en-US" altLang="en-US"/>
              <a:t>.</a:t>
            </a:r>
          </a:p>
          <a:p>
            <a:pPr marL="0" indent="0" eaLnBrk="1" hangingPunct="1">
              <a:lnSpc>
                <a:spcPct val="90000"/>
              </a:lnSpc>
              <a:buFontTx/>
              <a:buNone/>
            </a:pPr>
            <a:r>
              <a:rPr lang="en-US" altLang="en-US"/>
              <a:t>Total cost for 1</a:t>
            </a:r>
            <a:r>
              <a:rPr lang="en-US" altLang="en-US" baseline="30000"/>
              <a:t>st</a:t>
            </a:r>
            <a:r>
              <a:rPr lang="en-US" altLang="en-US"/>
              <a:t> expression: </a:t>
            </a:r>
            <a:r>
              <a:rPr lang="en-US" altLang="en-US">
                <a:solidFill>
                  <a:srgbClr val="FF0000"/>
                </a:solidFill>
              </a:rPr>
              <a:t>C1</a:t>
            </a:r>
            <a:r>
              <a:rPr lang="en-US" altLang="en-US"/>
              <a:t>+</a:t>
            </a:r>
            <a:r>
              <a:rPr lang="en-US" altLang="en-US">
                <a:solidFill>
                  <a:srgbClr val="008000"/>
                </a:solidFill>
              </a:rPr>
              <a:t>C3</a:t>
            </a:r>
            <a:r>
              <a:rPr lang="en-US" altLang="en-US"/>
              <a:t>=</a:t>
            </a:r>
            <a:r>
              <a:rPr lang="en-US" altLang="en-US">
                <a:solidFill>
                  <a:srgbClr val="FF0000"/>
                </a:solidFill>
              </a:rPr>
              <a:t>212</a:t>
            </a:r>
            <a:r>
              <a:rPr lang="en-US" altLang="en-US"/>
              <a:t>+</a:t>
            </a:r>
            <a:r>
              <a:rPr lang="en-US" altLang="en-US">
                <a:solidFill>
                  <a:srgbClr val="008000"/>
                </a:solidFill>
              </a:rPr>
              <a:t>200</a:t>
            </a:r>
            <a:r>
              <a:rPr lang="en-US" altLang="en-US"/>
              <a:t>=412.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EB04568-765A-458C-8D4A-AE1956865684}"/>
              </a:ext>
            </a:extLst>
          </p:cNvPr>
          <p:cNvSpPr>
            <a:spLocks noGrp="1" noChangeArrowheads="1"/>
          </p:cNvSpPr>
          <p:nvPr>
            <p:ph type="title"/>
          </p:nvPr>
        </p:nvSpPr>
        <p:spPr>
          <a:xfrm>
            <a:off x="381000" y="511175"/>
            <a:ext cx="8534400" cy="860425"/>
          </a:xfrm>
        </p:spPr>
        <p:txBody>
          <a:bodyPr/>
          <a:lstStyle/>
          <a:p>
            <a:pPr eaLnBrk="1" hangingPunct="1"/>
            <a:r>
              <a:rPr lang="en-US" altLang="zh-CN" sz="2400">
                <a:ea typeface="SimSun" panose="02010600030101010101" pitchFamily="2" charset="-122"/>
              </a:rPr>
              <a:t>QUESTION 5: </a:t>
            </a:r>
            <a:r>
              <a:rPr lang="en-US" altLang="en-US" sz="2400"/>
              <a:t>Evaluation plan for 1</a:t>
            </a:r>
            <a:r>
              <a:rPr lang="en-US" altLang="en-US" sz="2400" baseline="30000"/>
              <a:t>st</a:t>
            </a:r>
            <a:r>
              <a:rPr lang="en-US" altLang="en-US" sz="2400"/>
              <a:t> expression</a:t>
            </a:r>
            <a:br>
              <a:rPr lang="en-US" altLang="en-US" sz="2400"/>
            </a:br>
            <a:r>
              <a:rPr lang="en-US" altLang="en-US" sz="2400"/>
              <a:t>(Sailor JOIN </a:t>
            </a:r>
            <a:r>
              <a:rPr lang="en-US" altLang="en-US" sz="2400">
                <a:sym typeface="Symbol" panose="05050102010706020507" pitchFamily="18" charset="2"/>
              </a:rPr>
              <a:t></a:t>
            </a:r>
            <a:r>
              <a:rPr lang="en-US" altLang="en-US" sz="2400" baseline="-25000"/>
              <a:t>R.date=1.1.2005</a:t>
            </a:r>
            <a:r>
              <a:rPr lang="en-US" altLang="en-US" sz="2400"/>
              <a:t>Reserves) JOIN </a:t>
            </a:r>
            <a:r>
              <a:rPr lang="en-US" altLang="en-US" sz="2400">
                <a:sym typeface="Symbol" panose="05050102010706020507" pitchFamily="18" charset="2"/>
              </a:rPr>
              <a:t></a:t>
            </a:r>
            <a:r>
              <a:rPr lang="en-US" altLang="en-US" sz="2400" baseline="-25000"/>
              <a:t>color=red</a:t>
            </a:r>
            <a:r>
              <a:rPr lang="en-US" altLang="en-US" sz="2400"/>
              <a:t>Boats</a:t>
            </a:r>
          </a:p>
        </p:txBody>
      </p:sp>
      <p:graphicFrame>
        <p:nvGraphicFramePr>
          <p:cNvPr id="734211" name="Object 3">
            <a:extLst>
              <a:ext uri="{FF2B5EF4-FFF2-40B4-BE49-F238E27FC236}">
                <a16:creationId xmlns:a16="http://schemas.microsoft.com/office/drawing/2014/main" id="{D50DC2A6-3A1E-42B4-87C9-5C7926301B7E}"/>
              </a:ext>
            </a:extLst>
          </p:cNvPr>
          <p:cNvGraphicFramePr>
            <a:graphicFrameLocks noGrp="1" noChangeAspect="1"/>
          </p:cNvGraphicFramePr>
          <p:nvPr>
            <p:ph sz="half" idx="2"/>
          </p:nvPr>
        </p:nvGraphicFramePr>
        <p:xfrm>
          <a:off x="304800" y="2133600"/>
          <a:ext cx="8610600" cy="3067050"/>
        </p:xfrm>
        <a:graphic>
          <a:graphicData uri="http://schemas.openxmlformats.org/presentationml/2006/ole">
            <mc:AlternateContent xmlns:mc="http://schemas.openxmlformats.org/markup-compatibility/2006">
              <mc:Choice xmlns:v="urn:schemas-microsoft-com:vml" Requires="v">
                <p:oleObj spid="_x0000_s2049" name="Microsoft Drawing 1.01" r:id="rId4" imgW="38242875" imgH="13620750" progId="MSDraw.1.01">
                  <p:embed/>
                </p:oleObj>
              </mc:Choice>
              <mc:Fallback>
                <p:oleObj name="Microsoft Drawing 1.01" r:id="rId4" imgW="38242875" imgH="13620750" progId="MSDraw.1.01">
                  <p:embed/>
                  <p:pic>
                    <p:nvPicPr>
                      <p:cNvPr id="734211" name="Object 3">
                        <a:extLst>
                          <a:ext uri="{FF2B5EF4-FFF2-40B4-BE49-F238E27FC236}">
                            <a16:creationId xmlns:a16="http://schemas.microsoft.com/office/drawing/2014/main" id="{D50DC2A6-3A1E-42B4-87C9-5C7926301B7E}"/>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133600"/>
                        <a:ext cx="86106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34211"/>
                                        </p:tgtEl>
                                        <p:attrNameLst>
                                          <p:attrName>style.visibility</p:attrName>
                                        </p:attrNameLst>
                                      </p:cBhvr>
                                      <p:to>
                                        <p:strVal val="visible"/>
                                      </p:to>
                                    </p:set>
                                    <p:animEffect transition="in" filter="box(in)">
                                      <p:cBhvr>
                                        <p:cTn id="7" dur="500"/>
                                        <p:tgtEl>
                                          <p:spTgt spid="73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D2797DF-3400-48AF-BC31-4D47B00F77C4}"/>
              </a:ext>
            </a:extLst>
          </p:cNvPr>
          <p:cNvSpPr>
            <a:spLocks noGrp="1" noChangeArrowheads="1"/>
          </p:cNvSpPr>
          <p:nvPr>
            <p:ph type="title"/>
          </p:nvPr>
        </p:nvSpPr>
        <p:spPr>
          <a:xfrm>
            <a:off x="457200" y="152400"/>
            <a:ext cx="8382000" cy="1600200"/>
          </a:xfrm>
        </p:spPr>
        <p:txBody>
          <a:bodyPr/>
          <a:lstStyle/>
          <a:p>
            <a:pPr eaLnBrk="1" hangingPunct="1"/>
            <a:r>
              <a:rPr lang="en-US" altLang="zh-CN" sz="2400">
                <a:ea typeface="SimSun" panose="02010600030101010101" pitchFamily="2" charset="-122"/>
              </a:rPr>
              <a:t>QUESTION 5: </a:t>
            </a:r>
            <a:r>
              <a:rPr lang="en-US" altLang="en-US" sz="2400"/>
              <a:t>Evaluation plan for 2nd expression</a:t>
            </a:r>
            <a:br>
              <a:rPr lang="en-US" altLang="en-US" sz="2400"/>
            </a:br>
            <a:r>
              <a:rPr lang="en-US" altLang="en-US" sz="2400"/>
              <a:t>Sailor JOIN (</a:t>
            </a:r>
            <a:r>
              <a:rPr lang="en-US" altLang="en-US" sz="2400">
                <a:sym typeface="Symbol" panose="05050102010706020507" pitchFamily="18" charset="2"/>
              </a:rPr>
              <a:t></a:t>
            </a:r>
            <a:r>
              <a:rPr lang="en-US" altLang="en-US" sz="2400" baseline="-25000"/>
              <a:t>R.date=1.1.2005</a:t>
            </a:r>
            <a:r>
              <a:rPr lang="en-US" altLang="en-US" sz="2400"/>
              <a:t>Reserves JOIN </a:t>
            </a:r>
            <a:r>
              <a:rPr lang="en-US" altLang="en-US" sz="2400">
                <a:sym typeface="Symbol" panose="05050102010706020507" pitchFamily="18" charset="2"/>
              </a:rPr>
              <a:t></a:t>
            </a:r>
            <a:r>
              <a:rPr lang="en-US" altLang="en-US" sz="2400" baseline="-25000"/>
              <a:t>color=red</a:t>
            </a:r>
            <a:r>
              <a:rPr lang="en-US" altLang="en-US" sz="2400"/>
              <a:t>Boats)</a:t>
            </a:r>
            <a:br>
              <a:rPr lang="en-US" altLang="en-US" sz="2400"/>
            </a:br>
            <a:r>
              <a:rPr lang="en-US" altLang="en-US" sz="2400"/>
              <a:t>using the same concepts</a:t>
            </a:r>
          </a:p>
        </p:txBody>
      </p:sp>
      <p:graphicFrame>
        <p:nvGraphicFramePr>
          <p:cNvPr id="736260" name="Object 4">
            <a:extLst>
              <a:ext uri="{FF2B5EF4-FFF2-40B4-BE49-F238E27FC236}">
                <a16:creationId xmlns:a16="http://schemas.microsoft.com/office/drawing/2014/main" id="{1AB6AEDF-3A44-4745-BC21-795DF7E6135E}"/>
              </a:ext>
            </a:extLst>
          </p:cNvPr>
          <p:cNvGraphicFramePr>
            <a:graphicFrameLocks noGrp="1" noChangeAspect="1"/>
          </p:cNvGraphicFramePr>
          <p:nvPr>
            <p:ph sz="half" idx="1"/>
          </p:nvPr>
        </p:nvGraphicFramePr>
        <p:xfrm>
          <a:off x="457200" y="2057400"/>
          <a:ext cx="8001000" cy="3330575"/>
        </p:xfrm>
        <a:graphic>
          <a:graphicData uri="http://schemas.openxmlformats.org/presentationml/2006/ole">
            <mc:AlternateContent xmlns:mc="http://schemas.openxmlformats.org/markup-compatibility/2006">
              <mc:Choice xmlns:v="urn:schemas-microsoft-com:vml" Requires="v">
                <p:oleObj spid="_x0000_s3073" name="Microsoft Drawing 1.01" r:id="rId4" imgW="34290000" imgH="14277975" progId="MSDraw.1.01">
                  <p:embed/>
                </p:oleObj>
              </mc:Choice>
              <mc:Fallback>
                <p:oleObj name="Microsoft Drawing 1.01" r:id="rId4" imgW="34290000" imgH="14277975" progId="MSDraw.1.01">
                  <p:embed/>
                  <p:pic>
                    <p:nvPicPr>
                      <p:cNvPr id="736260" name="Object 4">
                        <a:extLst>
                          <a:ext uri="{FF2B5EF4-FFF2-40B4-BE49-F238E27FC236}">
                            <a16:creationId xmlns:a16="http://schemas.microsoft.com/office/drawing/2014/main" id="{1AB6AEDF-3A44-4745-BC21-795DF7E6135E}"/>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057400"/>
                        <a:ext cx="8001000" cy="333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36260"/>
                                        </p:tgtEl>
                                        <p:attrNameLst>
                                          <p:attrName>style.visibility</p:attrName>
                                        </p:attrNameLst>
                                      </p:cBhvr>
                                      <p:to>
                                        <p:strVal val="visible"/>
                                      </p:to>
                                    </p:set>
                                    <p:animEffect transition="in" filter="box(in)">
                                      <p:cBhvr>
                                        <p:cTn id="7" dur="500"/>
                                        <p:tgtEl>
                                          <p:spTgt spid="73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D4A2374-E909-4D3F-B080-8A5635A626DC}"/>
              </a:ext>
            </a:extLst>
          </p:cNvPr>
          <p:cNvSpPr>
            <a:spLocks noGrp="1" noChangeArrowheads="1"/>
          </p:cNvSpPr>
          <p:nvPr>
            <p:ph type="title"/>
          </p:nvPr>
        </p:nvSpPr>
        <p:spPr>
          <a:xfrm>
            <a:off x="457200" y="228600"/>
            <a:ext cx="7848600" cy="609600"/>
          </a:xfrm>
        </p:spPr>
        <p:txBody>
          <a:bodyPr/>
          <a:lstStyle/>
          <a:p>
            <a:pPr eaLnBrk="1" hangingPunct="1"/>
            <a:r>
              <a:rPr lang="en-US" altLang="zh-CN">
                <a:ea typeface="SimSun" panose="02010600030101010101" pitchFamily="2" charset="-122"/>
              </a:rPr>
              <a:t>QUESTION 5: </a:t>
            </a:r>
            <a:r>
              <a:rPr lang="en-US" altLang="en-US"/>
              <a:t>Final Evaluation Plan</a:t>
            </a:r>
          </a:p>
        </p:txBody>
      </p:sp>
      <p:sp>
        <p:nvSpPr>
          <p:cNvPr id="30723" name="Rectangle 3">
            <a:extLst>
              <a:ext uri="{FF2B5EF4-FFF2-40B4-BE49-F238E27FC236}">
                <a16:creationId xmlns:a16="http://schemas.microsoft.com/office/drawing/2014/main" id="{381EE40C-2E5E-41BE-8342-BA95288E7C0C}"/>
              </a:ext>
            </a:extLst>
          </p:cNvPr>
          <p:cNvSpPr>
            <a:spLocks noGrp="1" noChangeArrowheads="1"/>
          </p:cNvSpPr>
          <p:nvPr>
            <p:ph type="body" sz="half" idx="1"/>
          </p:nvPr>
        </p:nvSpPr>
        <p:spPr>
          <a:xfrm>
            <a:off x="457200" y="1371600"/>
            <a:ext cx="8458200" cy="4724400"/>
          </a:xfrm>
        </p:spPr>
        <p:txBody>
          <a:bodyPr/>
          <a:lstStyle/>
          <a:p>
            <a:pPr marL="0" indent="0" eaLnBrk="1" hangingPunct="1">
              <a:buFontTx/>
              <a:buNone/>
            </a:pPr>
            <a:r>
              <a:rPr lang="en-US" altLang="en-US"/>
              <a:t>The optimizer will choose to execute the last plan, i.e., for Sailor JOIN (</a:t>
            </a:r>
            <a:r>
              <a:rPr lang="en-US" altLang="en-US">
                <a:sym typeface="Symbol" panose="05050102010706020507" pitchFamily="18" charset="2"/>
              </a:rPr>
              <a:t></a:t>
            </a:r>
            <a:r>
              <a:rPr lang="en-US" altLang="en-US" baseline="-25000"/>
              <a:t>R.date=1.1.2005</a:t>
            </a:r>
            <a:r>
              <a:rPr lang="en-US" altLang="en-US"/>
              <a:t>Reserves JOIN </a:t>
            </a:r>
            <a:r>
              <a:rPr lang="en-US" altLang="en-US">
                <a:sym typeface="Symbol" panose="05050102010706020507" pitchFamily="18" charset="2"/>
              </a:rPr>
              <a:t></a:t>
            </a:r>
            <a:r>
              <a:rPr lang="en-US" altLang="en-US" baseline="-25000"/>
              <a:t>color=red</a:t>
            </a:r>
            <a:r>
              <a:rPr lang="en-US" altLang="en-US"/>
              <a:t>Boats), because it is cheaper.</a:t>
            </a:r>
          </a:p>
          <a:p>
            <a:pPr marL="0" indent="0" eaLnBrk="1" hangingPunct="1">
              <a:buFontTx/>
              <a:buNone/>
            </a:pPr>
            <a:endParaRPr lang="en-US" altLang="en-US"/>
          </a:p>
          <a:p>
            <a:pPr marL="0" indent="0" eaLnBrk="1" hangingPunct="1">
              <a:buFontTx/>
              <a:buNone/>
            </a:pPr>
            <a:r>
              <a:rPr lang="en-US" altLang="en-US"/>
              <a:t>Intuitively, this is expected because this expression first performs the joins on the tables that involve selections. </a:t>
            </a:r>
          </a:p>
          <a:p>
            <a:pPr marL="0" indent="0" eaLnBrk="1" hangingPunct="1">
              <a:buFontTx/>
              <a:buNone/>
            </a:pPr>
            <a:endParaRPr lang="en-US" altLang="en-US"/>
          </a:p>
          <a:p>
            <a:pPr marL="0" indent="0" eaLnBrk="1" hangingPunct="1">
              <a:buFontTx/>
              <a:buNone/>
            </a:pPr>
            <a:r>
              <a:rPr lang="en-US" altLang="en-US"/>
              <a:t>Real optimizers follow similar principles but include additional factors such as CPU time, and the difference between random and sequential I/O operation.   </a:t>
            </a:r>
          </a:p>
          <a:p>
            <a:pPr marL="0" indent="0" eaLnBrk="1" hangingPunct="1">
              <a:buFontTx/>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627C5A7-58A2-4DCC-A0E3-142161AAED6D}"/>
              </a:ext>
            </a:extLst>
          </p:cNvPr>
          <p:cNvSpPr>
            <a:spLocks noGrp="1" noChangeArrowheads="1"/>
          </p:cNvSpPr>
          <p:nvPr>
            <p:ph type="title"/>
          </p:nvPr>
        </p:nvSpPr>
        <p:spPr>
          <a:xfrm>
            <a:off x="685800" y="254000"/>
            <a:ext cx="7772400" cy="830263"/>
          </a:xfrm>
        </p:spPr>
        <p:txBody>
          <a:bodyPr/>
          <a:lstStyle/>
          <a:p>
            <a:pPr eaLnBrk="1" hangingPunct="1"/>
            <a:r>
              <a:rPr lang="en-US" altLang="zh-CN">
                <a:ea typeface="SimSun" panose="02010600030101010101" pitchFamily="2" charset="-122"/>
              </a:rPr>
              <a:t>QUESTION </a:t>
            </a:r>
            <a:r>
              <a:rPr lang="en-US" altLang="zh-TW">
                <a:ea typeface="SimSun" panose="02010600030101010101" pitchFamily="2" charset="-122"/>
              </a:rPr>
              <a:t>1</a:t>
            </a:r>
            <a:r>
              <a:rPr lang="en-US" altLang="zh-CN">
                <a:ea typeface="SimSun" panose="02010600030101010101" pitchFamily="2" charset="-122"/>
              </a:rPr>
              <a:t>: </a:t>
            </a:r>
            <a:r>
              <a:rPr lang="en-US" altLang="zh-TW">
                <a:ea typeface="新細明體" panose="02020500000000000000" pitchFamily="18" charset="-120"/>
              </a:rPr>
              <a:t>Index</a:t>
            </a:r>
            <a:r>
              <a:rPr lang="zh-TW" altLang="en-US">
                <a:ea typeface="新細明體" panose="02020500000000000000" pitchFamily="18" charset="-120"/>
              </a:rPr>
              <a:t> </a:t>
            </a:r>
            <a:r>
              <a:rPr lang="en-US" altLang="zh-TW">
                <a:ea typeface="新細明體" panose="02020500000000000000" pitchFamily="18" charset="-120"/>
              </a:rPr>
              <a:t>Design</a:t>
            </a:r>
            <a:endParaRPr lang="en-US" altLang="en-US"/>
          </a:p>
        </p:txBody>
      </p:sp>
      <p:sp>
        <p:nvSpPr>
          <p:cNvPr id="14339" name="Rectangle 3">
            <a:extLst>
              <a:ext uri="{FF2B5EF4-FFF2-40B4-BE49-F238E27FC236}">
                <a16:creationId xmlns:a16="http://schemas.microsoft.com/office/drawing/2014/main" id="{E5471846-0F04-49EF-BFF3-A59A54EBEA50}"/>
              </a:ext>
            </a:extLst>
          </p:cNvPr>
          <p:cNvSpPr>
            <a:spLocks noGrp="1" noChangeArrowheads="1"/>
          </p:cNvSpPr>
          <p:nvPr>
            <p:ph type="body" idx="1"/>
          </p:nvPr>
        </p:nvSpPr>
        <p:spPr>
          <a:xfrm>
            <a:off x="457200" y="1295400"/>
            <a:ext cx="8305800" cy="4876800"/>
          </a:xfrm>
        </p:spPr>
        <p:txBody>
          <a:bodyPr/>
          <a:lstStyle/>
          <a:p>
            <a:pPr eaLnBrk="1" hangingPunct="1">
              <a:buFontTx/>
              <a:buNone/>
            </a:pPr>
            <a:r>
              <a:rPr lang="en-US" altLang="zh-TW">
                <a:ea typeface="新細明體" panose="02020500000000000000" pitchFamily="18" charset="-120"/>
              </a:rPr>
              <a:t>	Illustrate</a:t>
            </a:r>
            <a:r>
              <a:rPr lang="zh-TW" altLang="en-US">
                <a:ea typeface="新細明體" panose="02020500000000000000" pitchFamily="18" charset="-120"/>
              </a:rPr>
              <a:t> </a:t>
            </a:r>
            <a:r>
              <a:rPr lang="en-US" altLang="zh-TW">
                <a:ea typeface="新細明體" panose="02020500000000000000" pitchFamily="18" charset="-120"/>
              </a:rPr>
              <a:t>how</a:t>
            </a:r>
            <a:r>
              <a:rPr lang="zh-TW" altLang="en-US">
                <a:ea typeface="新細明體" panose="02020500000000000000" pitchFamily="18" charset="-120"/>
              </a:rPr>
              <a:t> </a:t>
            </a:r>
            <a:r>
              <a:rPr lang="en-US" altLang="zh-TW">
                <a:ea typeface="新細明體" panose="02020500000000000000" pitchFamily="18" charset="-120"/>
              </a:rPr>
              <a:t>SQL</a:t>
            </a:r>
            <a:r>
              <a:rPr lang="zh-TW" altLang="en-US">
                <a:ea typeface="新細明體" panose="02020500000000000000" pitchFamily="18" charset="-120"/>
              </a:rPr>
              <a:t> </a:t>
            </a:r>
            <a:r>
              <a:rPr lang="en-US" altLang="zh-TW">
                <a:ea typeface="新細明體" panose="02020500000000000000" pitchFamily="18" charset="-120"/>
              </a:rPr>
              <a:t>can</a:t>
            </a:r>
            <a:r>
              <a:rPr lang="zh-TW" altLang="en-US">
                <a:ea typeface="新細明體" panose="02020500000000000000" pitchFamily="18" charset="-120"/>
              </a:rPr>
              <a:t> </a:t>
            </a:r>
            <a:r>
              <a:rPr lang="en-US" altLang="zh-TW">
                <a:ea typeface="新細明體" panose="02020500000000000000" pitchFamily="18" charset="-120"/>
              </a:rPr>
              <a:t>be</a:t>
            </a:r>
            <a:r>
              <a:rPr lang="zh-TW" altLang="en-US">
                <a:ea typeface="新細明體" panose="02020500000000000000" pitchFamily="18" charset="-120"/>
              </a:rPr>
              <a:t> </a:t>
            </a:r>
            <a:r>
              <a:rPr lang="en-US" altLang="zh-TW">
                <a:ea typeface="新細明體" panose="02020500000000000000" pitchFamily="18" charset="-120"/>
              </a:rPr>
              <a:t>used</a:t>
            </a:r>
            <a:r>
              <a:rPr lang="zh-TW" altLang="en-US">
                <a:ea typeface="新細明體" panose="02020500000000000000" pitchFamily="18" charset="-120"/>
              </a:rPr>
              <a:t> </a:t>
            </a:r>
            <a:r>
              <a:rPr lang="en-US" altLang="zh-TW">
                <a:ea typeface="新細明體" panose="02020500000000000000" pitchFamily="18" charset="-120"/>
              </a:rPr>
              <a:t>to</a:t>
            </a:r>
            <a:r>
              <a:rPr lang="zh-TW" altLang="en-US">
                <a:ea typeface="新細明體" panose="02020500000000000000" pitchFamily="18" charset="-120"/>
              </a:rPr>
              <a:t> </a:t>
            </a:r>
            <a:r>
              <a:rPr lang="en-US" altLang="zh-TW">
                <a:ea typeface="新細明體" panose="02020500000000000000" pitchFamily="18" charset="-120"/>
              </a:rPr>
              <a:t>create</a:t>
            </a:r>
            <a:r>
              <a:rPr lang="zh-TW" altLang="en-US">
                <a:ea typeface="新細明體" panose="02020500000000000000" pitchFamily="18" charset="-120"/>
              </a:rPr>
              <a:t> </a:t>
            </a:r>
            <a:r>
              <a:rPr lang="en-US" altLang="zh-TW">
                <a:ea typeface="新細明體" panose="02020500000000000000" pitchFamily="18" charset="-120"/>
              </a:rPr>
              <a:t>an</a:t>
            </a:r>
            <a:r>
              <a:rPr lang="zh-TW" altLang="en-US">
                <a:ea typeface="新細明體" panose="02020500000000000000" pitchFamily="18" charset="-120"/>
              </a:rPr>
              <a:t> </a:t>
            </a:r>
            <a:r>
              <a:rPr lang="en-US" altLang="zh-TW">
                <a:ea typeface="新細明體" panose="02020500000000000000" pitchFamily="18" charset="-120"/>
              </a:rPr>
              <a:t>index</a:t>
            </a:r>
            <a:r>
              <a:rPr lang="zh-TW" altLang="en-US">
                <a:ea typeface="新細明體" panose="02020500000000000000" pitchFamily="18" charset="-120"/>
              </a:rPr>
              <a:t> </a:t>
            </a:r>
            <a:r>
              <a:rPr lang="en-US" altLang="zh-TW">
                <a:ea typeface="新細明體" panose="02020500000000000000" pitchFamily="18" charset="-120"/>
              </a:rPr>
              <a:t>called</a:t>
            </a:r>
            <a:r>
              <a:rPr lang="zh-TW" altLang="en-US">
                <a:ea typeface="新細明體" panose="02020500000000000000" pitchFamily="18" charset="-120"/>
              </a:rPr>
              <a:t> </a:t>
            </a:r>
            <a:r>
              <a:rPr lang="en-US" altLang="zh-TW">
                <a:ea typeface="新細明體" panose="02020500000000000000" pitchFamily="18" charset="-120"/>
              </a:rPr>
              <a:t>CUSTOMER_INDEX on the table CUSTOMERS based on the CUSTOMER_AGE (descending) and CUSTOMER_ZIPCODE (ascending) attribute types. </a:t>
            </a:r>
          </a:p>
          <a:p>
            <a:pPr eaLnBrk="1" hangingPunct="1">
              <a:buFontTx/>
              <a:buNone/>
            </a:pPr>
            <a:r>
              <a:rPr lang="en-US" altLang="zh-TW">
                <a:ea typeface="新細明體" panose="02020500000000000000" pitchFamily="18" charset="-120"/>
              </a:rPr>
              <a:t>	Explain why choosing an appropriate index can be beneficial.</a:t>
            </a:r>
          </a:p>
          <a:p>
            <a:pPr algn="ctr" eaLnBrk="1" hangingPunct="1">
              <a:buFontTx/>
              <a:buNone/>
            </a:pPr>
            <a:endParaRPr lang="en-US" altLang="en-US" b="1"/>
          </a:p>
          <a:p>
            <a:pPr algn="ctr" eaLnBrk="1" hangingPunct="1">
              <a:buFontTx/>
              <a:buNone/>
            </a:pPr>
            <a:r>
              <a:rPr lang="en-US" altLang="en-US" b="1"/>
              <a:t>CREATE INDEX </a:t>
            </a:r>
            <a:r>
              <a:rPr lang="en-US" altLang="en-US"/>
              <a:t>CUSTOMER_INDEX</a:t>
            </a:r>
          </a:p>
          <a:p>
            <a:pPr algn="ctr" eaLnBrk="1" hangingPunct="1">
              <a:buFontTx/>
              <a:buNone/>
            </a:pPr>
            <a:r>
              <a:rPr lang="en-US" altLang="zh-CN" b="1">
                <a:ea typeface="SimSun" panose="02010600030101010101" pitchFamily="2" charset="-122"/>
              </a:rPr>
              <a:t>ON</a:t>
            </a:r>
            <a:r>
              <a:rPr lang="zh-CN" altLang="en-US" b="1">
                <a:ea typeface="SimSun" panose="02010600030101010101" pitchFamily="2" charset="-122"/>
              </a:rPr>
              <a:t> </a:t>
            </a:r>
            <a:r>
              <a:rPr lang="en-US" altLang="en-US"/>
              <a:t>ONCUSTOMERS(CUSTOMER_AGE </a:t>
            </a:r>
            <a:r>
              <a:rPr lang="en-US" altLang="en-US" b="1"/>
              <a:t>DESC</a:t>
            </a:r>
            <a:r>
              <a:rPr lang="en-US" altLang="en-US"/>
              <a:t>, CUSTOMER_ZIPCODE </a:t>
            </a:r>
            <a:r>
              <a:rPr lang="en-US" altLang="en-US" b="1"/>
              <a:t>ASC</a:t>
            </a:r>
            <a:r>
              <a:rPr lang="en-US" altLang="en-US"/>
              <a:t>) </a:t>
            </a:r>
          </a:p>
          <a:p>
            <a:pPr eaLnBrk="1" hangingPunct="1">
              <a:buFontTx/>
              <a:buNone/>
            </a:pPr>
            <a:endParaRPr lang="en-US" altLang="en-US"/>
          </a:p>
          <a:p>
            <a:pPr eaLnBrk="1" hangingPunct="1">
              <a:buFontTx/>
              <a:buNone/>
            </a:pPr>
            <a:r>
              <a:rPr lang="en-US" altLang="en-US"/>
              <a:t>	Main reasons to create an index this way are: have efficient retrieval of rows according to certain queries or selection criteria; have efficient performance of join queries; create logical ordering of rows in a 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D447430-5E09-484E-B60D-EE49373376F9}"/>
              </a:ext>
            </a:extLst>
          </p:cNvPr>
          <p:cNvSpPr>
            <a:spLocks noGrp="1" noChangeArrowheads="1"/>
          </p:cNvSpPr>
          <p:nvPr>
            <p:ph type="title"/>
          </p:nvPr>
        </p:nvSpPr>
        <p:spPr>
          <a:xfrm>
            <a:off x="685800" y="153988"/>
            <a:ext cx="7772400" cy="1057275"/>
          </a:xfrm>
        </p:spPr>
        <p:txBody>
          <a:bodyPr/>
          <a:lstStyle/>
          <a:p>
            <a:pPr eaLnBrk="1" hangingPunct="1"/>
            <a:r>
              <a:rPr lang="en-US" altLang="zh-CN">
                <a:ea typeface="SimSun" panose="02010600030101010101" pitchFamily="2" charset="-122"/>
              </a:rPr>
              <a:t>QUESTION </a:t>
            </a:r>
            <a:r>
              <a:rPr lang="en-US" altLang="zh-TW">
                <a:ea typeface="SimSun" panose="02010600030101010101" pitchFamily="2" charset="-122"/>
              </a:rPr>
              <a:t>2</a:t>
            </a:r>
            <a:r>
              <a:rPr lang="en-US" altLang="zh-CN">
                <a:ea typeface="SimSun" panose="02010600030101010101" pitchFamily="2" charset="-122"/>
              </a:rPr>
              <a:t>: </a:t>
            </a:r>
            <a:r>
              <a:rPr lang="en-US" altLang="en-US"/>
              <a:t>Optimization – Single Relation </a:t>
            </a:r>
          </a:p>
        </p:txBody>
      </p:sp>
      <p:sp>
        <p:nvSpPr>
          <p:cNvPr id="742403" name="Rectangle 3">
            <a:extLst>
              <a:ext uri="{FF2B5EF4-FFF2-40B4-BE49-F238E27FC236}">
                <a16:creationId xmlns:a16="http://schemas.microsoft.com/office/drawing/2014/main" id="{4E3D3A32-2DAF-46C3-83FD-49E1B2D86C99}"/>
              </a:ext>
            </a:extLst>
          </p:cNvPr>
          <p:cNvSpPr>
            <a:spLocks noGrp="1" noChangeArrowheads="1"/>
          </p:cNvSpPr>
          <p:nvPr>
            <p:ph type="body" idx="1"/>
          </p:nvPr>
        </p:nvSpPr>
        <p:spPr>
          <a:xfrm>
            <a:off x="457200" y="1295400"/>
            <a:ext cx="8305800" cy="4876800"/>
          </a:xfrm>
        </p:spPr>
        <p:txBody>
          <a:bodyPr/>
          <a:lstStyle/>
          <a:p>
            <a:pPr eaLnBrk="1" hangingPunct="1">
              <a:buFontTx/>
              <a:buNone/>
            </a:pPr>
            <a:r>
              <a:rPr lang="en-US" altLang="en-US"/>
              <a:t>Consider the file and the following query</a:t>
            </a:r>
          </a:p>
          <a:p>
            <a:pPr eaLnBrk="1" hangingPunct="1"/>
            <a:r>
              <a:rPr lang="en-US" altLang="en-US"/>
              <a:t>Sailors (sname, </a:t>
            </a:r>
            <a:r>
              <a:rPr lang="en-US" altLang="en-US" u="sng"/>
              <a:t>sid</a:t>
            </a:r>
            <a:r>
              <a:rPr lang="en-US" altLang="en-US"/>
              <a:t>, age, rating)</a:t>
            </a:r>
          </a:p>
          <a:p>
            <a:pPr eaLnBrk="1" hangingPunct="1">
              <a:buFontTx/>
              <a:buNone/>
            </a:pPr>
            <a:r>
              <a:rPr lang="en-US" altLang="en-US"/>
              <a:t>	TC</a:t>
            </a:r>
            <a:r>
              <a:rPr lang="en-US" altLang="en-US" baseline="-25000"/>
              <a:t>sailors</a:t>
            </a:r>
            <a:r>
              <a:rPr lang="en-US" altLang="en-US"/>
              <a:t>=10,000 records, NV</a:t>
            </a:r>
            <a:r>
              <a:rPr lang="en-US" altLang="en-US" baseline="-25000"/>
              <a:t>rating</a:t>
            </a:r>
            <a:r>
              <a:rPr lang="en-US" altLang="en-US"/>
              <a:t>=10 and NV</a:t>
            </a:r>
            <a:r>
              <a:rPr lang="en-US" altLang="en-US" baseline="-25000"/>
              <a:t>age</a:t>
            </a:r>
            <a:r>
              <a:rPr lang="en-US" altLang="en-US"/>
              <a:t>=100</a:t>
            </a:r>
          </a:p>
          <a:p>
            <a:pPr eaLnBrk="1" hangingPunct="1"/>
            <a:r>
              <a:rPr lang="en-US" altLang="en-US"/>
              <a:t>	</a:t>
            </a:r>
          </a:p>
          <a:p>
            <a:pPr eaLnBrk="1" hangingPunct="1"/>
            <a:r>
              <a:rPr lang="en-US" altLang="en-US"/>
              <a:t>	SELECT name</a:t>
            </a:r>
          </a:p>
          <a:p>
            <a:pPr eaLnBrk="1" hangingPunct="1">
              <a:buFontTx/>
              <a:buNone/>
            </a:pPr>
            <a:r>
              <a:rPr lang="en-US" altLang="en-US"/>
              <a:t>	FROM Sailors</a:t>
            </a:r>
          </a:p>
          <a:p>
            <a:pPr eaLnBrk="1" hangingPunct="1">
              <a:buFontTx/>
              <a:buNone/>
            </a:pPr>
            <a:r>
              <a:rPr lang="en-US" altLang="en-US"/>
              <a:t>	WHERE rating = 7 AND age=40</a:t>
            </a:r>
          </a:p>
          <a:p>
            <a:pPr eaLnBrk="1" hangingPunct="1">
              <a:buFontTx/>
              <a:buNone/>
            </a:pPr>
            <a:endParaRPr lang="en-US" altLang="en-US"/>
          </a:p>
          <a:p>
            <a:pPr eaLnBrk="1" hangingPunct="1">
              <a:buFontTx/>
              <a:buNone/>
            </a:pPr>
            <a:r>
              <a:rPr lang="en-US" altLang="en-US"/>
              <a:t>Find the expected QC of the above query?</a:t>
            </a:r>
          </a:p>
          <a:p>
            <a:pPr eaLnBrk="1" hangingPunct="1">
              <a:buFontTx/>
              <a:buNone/>
            </a:pPr>
            <a:r>
              <a:rPr lang="en-US" altLang="en-US">
                <a:solidFill>
                  <a:schemeClr val="accent2"/>
                </a:solidFill>
              </a:rPr>
              <a:t>	</a:t>
            </a:r>
            <a:r>
              <a:rPr lang="en-US" altLang="en-US">
                <a:solidFill>
                  <a:srgbClr val="FF0000"/>
                </a:solidFill>
              </a:rPr>
              <a:t>Expected QC = </a:t>
            </a:r>
            <a:r>
              <a:rPr lang="en-US" altLang="en-US"/>
              <a:t>10,000*(1/10)*(1/100) =10 records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2403">
                                            <p:txEl>
                                              <p:pRg st="8" end="8"/>
                                            </p:txEl>
                                          </p:spTgt>
                                        </p:tgtEl>
                                        <p:attrNameLst>
                                          <p:attrName>style.visibility</p:attrName>
                                        </p:attrNameLst>
                                      </p:cBhvr>
                                      <p:to>
                                        <p:strVal val="visible"/>
                                      </p:to>
                                    </p:set>
                                    <p:animEffect transition="in" filter="box(in)">
                                      <p:cBhvr>
                                        <p:cTn id="7" dur="500"/>
                                        <p:tgtEl>
                                          <p:spTgt spid="742403">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42403">
                                            <p:txEl>
                                              <p:pRg st="9" end="9"/>
                                            </p:txEl>
                                          </p:spTgt>
                                        </p:tgtEl>
                                        <p:attrNameLst>
                                          <p:attrName>style.visibility</p:attrName>
                                        </p:attrNameLst>
                                      </p:cBhvr>
                                      <p:to>
                                        <p:strVal val="visible"/>
                                      </p:to>
                                    </p:set>
                                    <p:animEffect transition="in" filter="box(in)">
                                      <p:cBhvr>
                                        <p:cTn id="12" dur="500"/>
                                        <p:tgtEl>
                                          <p:spTgt spid="7424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A6D7064-0CD8-488D-B078-CA5E9DE47491}"/>
              </a:ext>
            </a:extLst>
          </p:cNvPr>
          <p:cNvSpPr>
            <a:spLocks noGrp="1" noChangeArrowheads="1"/>
          </p:cNvSpPr>
          <p:nvPr>
            <p:ph type="title"/>
          </p:nvPr>
        </p:nvSpPr>
        <p:spPr>
          <a:xfrm>
            <a:off x="552450" y="149225"/>
            <a:ext cx="8077200" cy="993775"/>
          </a:xfrm>
        </p:spPr>
        <p:txBody>
          <a:bodyPr/>
          <a:lstStyle/>
          <a:p>
            <a:r>
              <a:rPr lang="en-US" altLang="zh-CN">
                <a:ea typeface="SimSun" panose="02010600030101010101" pitchFamily="2" charset="-122"/>
              </a:rPr>
              <a:t>QUESTION 3: Selectivity (Filter Factor) Estimation</a:t>
            </a:r>
          </a:p>
        </p:txBody>
      </p:sp>
      <p:sp>
        <p:nvSpPr>
          <p:cNvPr id="16387" name="Rectangle 3">
            <a:extLst>
              <a:ext uri="{FF2B5EF4-FFF2-40B4-BE49-F238E27FC236}">
                <a16:creationId xmlns:a16="http://schemas.microsoft.com/office/drawing/2014/main" id="{E35BB2EB-5B7B-46BE-A1BF-9C7BE3F72AF8}"/>
              </a:ext>
            </a:extLst>
          </p:cNvPr>
          <p:cNvSpPr>
            <a:spLocks noGrp="1" noChangeArrowheads="1"/>
          </p:cNvSpPr>
          <p:nvPr>
            <p:ph type="body" idx="1"/>
          </p:nvPr>
        </p:nvSpPr>
        <p:spPr/>
        <p:txBody>
          <a:bodyPr/>
          <a:lstStyle/>
          <a:p>
            <a:pPr marL="381000" indent="-381000">
              <a:buFont typeface="Wingdings" panose="05000000000000000000" pitchFamily="2" charset="2"/>
              <a:buChar char="q"/>
            </a:pPr>
            <a:r>
              <a:rPr lang="en-US" altLang="zh-CN">
                <a:ea typeface="SimSun" panose="02010600030101010101" pitchFamily="2" charset="-122"/>
              </a:rPr>
              <a:t>Consider relation R(A, B, </a:t>
            </a:r>
            <a:r>
              <a:rPr lang="en-US" altLang="zh-CN" u="sng">
                <a:ea typeface="SimSun" panose="02010600030101010101" pitchFamily="2" charset="-122"/>
              </a:rPr>
              <a:t>C</a:t>
            </a:r>
            <a:r>
              <a:rPr lang="en-US" altLang="zh-CN">
                <a:ea typeface="SimSun" panose="02010600030101010101" pitchFamily="2" charset="-122"/>
              </a:rPr>
              <a:t>). Assume: </a:t>
            </a:r>
          </a:p>
          <a:p>
            <a:pPr lvl="1">
              <a:buFont typeface="Arial" panose="020B0604020202020204" pitchFamily="34" charset="0"/>
              <a:buChar char="•"/>
            </a:pPr>
            <a:r>
              <a:rPr lang="en-US" altLang="zh-CN">
                <a:ea typeface="SimSun" panose="02010600030101010101" pitchFamily="2" charset="-122"/>
              </a:rPr>
              <a:t>It contains 10000 records. </a:t>
            </a:r>
          </a:p>
          <a:p>
            <a:pPr lvl="1">
              <a:buFont typeface="Arial" panose="020B0604020202020204" pitchFamily="34" charset="0"/>
              <a:buChar char="•"/>
            </a:pPr>
            <a:r>
              <a:rPr lang="en-US" altLang="zh-CN">
                <a:ea typeface="SimSun" panose="02010600030101010101" pitchFamily="2" charset="-122"/>
              </a:rPr>
              <a:t>A has 50 distinct values in the range 1..50</a:t>
            </a:r>
          </a:p>
          <a:p>
            <a:pPr lvl="1">
              <a:buFont typeface="Arial" panose="020B0604020202020204" pitchFamily="34" charset="0"/>
              <a:buChar char="•"/>
            </a:pPr>
            <a:r>
              <a:rPr lang="en-US" altLang="zh-CN">
                <a:ea typeface="SimSun" panose="02010600030101010101" pitchFamily="2" charset="-122"/>
              </a:rPr>
              <a:t>B has 100 distinct values in the range 1..100 </a:t>
            </a:r>
          </a:p>
          <a:p>
            <a:pPr lvl="1">
              <a:buFont typeface="Arial" panose="020B0604020202020204" pitchFamily="34" charset="0"/>
              <a:buChar char="•"/>
            </a:pPr>
            <a:endParaRPr lang="en-US" altLang="zh-CN">
              <a:ea typeface="SimSun" panose="02010600030101010101" pitchFamily="2" charset="-122"/>
            </a:endParaRPr>
          </a:p>
          <a:p>
            <a:pPr marL="381000" indent="-381000">
              <a:buFont typeface="Wingdings" panose="05000000000000000000" pitchFamily="2" charset="2"/>
              <a:buChar char="q"/>
            </a:pPr>
            <a:r>
              <a:rPr lang="en-US" altLang="zh-CN">
                <a:ea typeface="SimSun" panose="02010600030101010101" pitchFamily="2" charset="-122"/>
              </a:rPr>
              <a:t>Estimate the sizes of the following operations assuming uniform distribution and independent conditions. </a:t>
            </a:r>
          </a:p>
          <a:p>
            <a:pPr marL="381000" indent="-381000"/>
            <a:endParaRPr lang="en-US" altLang="zh-CN">
              <a:ea typeface="SimSun" panose="02010600030101010101" pitchFamily="2" charset="-122"/>
            </a:endParaRPr>
          </a:p>
          <a:p>
            <a:pPr lvl="1">
              <a:buFont typeface="Monotype Sorts" charset="0"/>
              <a:buAutoNum type="arabicPeriod"/>
            </a:pPr>
            <a:r>
              <a:rPr lang="el-GR" altLang="zh-HK">
                <a:cs typeface="Arial" panose="020B0604020202020204" pitchFamily="34" charset="0"/>
              </a:rPr>
              <a:t>σ</a:t>
            </a:r>
            <a:r>
              <a:rPr lang="en-US" altLang="zh-CN" baseline="-25000">
                <a:ea typeface="SimSun" panose="02010600030101010101" pitchFamily="2" charset="-122"/>
                <a:cs typeface="Arial" panose="020B0604020202020204" pitchFamily="34" charset="0"/>
              </a:rPr>
              <a:t>A=10 </a:t>
            </a:r>
            <a:r>
              <a:rPr lang="en-US" altLang="zh-CN">
                <a:ea typeface="SimSun" panose="02010600030101010101" pitchFamily="2" charset="-122"/>
                <a:cs typeface="Arial" panose="020B0604020202020204" pitchFamily="34" charset="0"/>
              </a:rPr>
              <a:t>R</a:t>
            </a:r>
          </a:p>
          <a:p>
            <a:pPr lvl="1">
              <a:buFont typeface="Monotype Sorts" charset="0"/>
              <a:buAutoNum type="arabicPeriod"/>
            </a:pPr>
            <a:r>
              <a:rPr lang="el-GR" altLang="zh-HK">
                <a:cs typeface="Arial" panose="020B0604020202020204" pitchFamily="34" charset="0"/>
              </a:rPr>
              <a:t>σ</a:t>
            </a:r>
            <a:r>
              <a:rPr lang="en-US" altLang="zh-CN" baseline="-25000">
                <a:ea typeface="SimSun" panose="02010600030101010101" pitchFamily="2" charset="-122"/>
              </a:rPr>
              <a:t>A=10 </a:t>
            </a:r>
            <a:r>
              <a:rPr lang="en-US" altLang="zh-CN" baseline="-25000">
                <a:ea typeface="SimSun" panose="02010600030101010101" pitchFamily="2" charset="-122"/>
                <a:sym typeface="Symbol" panose="05050102010706020507" pitchFamily="18" charset="2"/>
              </a:rPr>
              <a:t></a:t>
            </a:r>
            <a:r>
              <a:rPr lang="en-US" altLang="zh-CN" baseline="-25000">
                <a:ea typeface="SimSun" panose="02010600030101010101" pitchFamily="2" charset="-122"/>
              </a:rPr>
              <a:t>  20&lt;B </a:t>
            </a:r>
            <a:r>
              <a:rPr lang="en-US" altLang="zh-CN">
                <a:ea typeface="SimSun" panose="02010600030101010101" pitchFamily="2" charset="-122"/>
              </a:rPr>
              <a:t>R</a:t>
            </a:r>
          </a:p>
          <a:p>
            <a:pPr lvl="1">
              <a:buFont typeface="Monotype Sorts" charset="0"/>
              <a:buAutoNum type="arabicPeriod"/>
            </a:pPr>
            <a:r>
              <a:rPr lang="el-GR" altLang="zh-HK">
                <a:cs typeface="Arial" panose="020B0604020202020204" pitchFamily="34" charset="0"/>
              </a:rPr>
              <a:t>σ</a:t>
            </a:r>
            <a:r>
              <a:rPr lang="en-US" altLang="zh-CN" baseline="-25000">
                <a:ea typeface="SimSun" panose="02010600030101010101" pitchFamily="2" charset="-122"/>
              </a:rPr>
              <a:t>C=1 </a:t>
            </a:r>
            <a:r>
              <a:rPr lang="en-US" altLang="zh-CN">
                <a:ea typeface="SimSun" panose="02010600030101010101" pitchFamily="2" charset="-122"/>
              </a:rPr>
              <a:t>R</a:t>
            </a:r>
            <a:endParaRPr lang="el-GR" altLang="zh-HK">
              <a:cs typeface="Arial" panose="020B0604020202020204" pitchFamily="34" charset="0"/>
            </a:endParaRPr>
          </a:p>
          <a:p>
            <a:pPr lvl="1">
              <a:buFont typeface="Monotype Sorts" charset="0"/>
              <a:buAutoNum type="arabicPeriod"/>
            </a:pPr>
            <a:r>
              <a:rPr lang="el-GR" altLang="zh-HK">
                <a:cs typeface="Arial" panose="020B0604020202020204" pitchFamily="34" charset="0"/>
              </a:rPr>
              <a:t>σ</a:t>
            </a:r>
            <a:r>
              <a:rPr lang="en-US" altLang="zh-CN" baseline="-25000">
                <a:ea typeface="SimSun" panose="02010600030101010101" pitchFamily="2" charset="-122"/>
              </a:rPr>
              <a:t>C=10 </a:t>
            </a:r>
            <a:r>
              <a:rPr lang="en-US" altLang="zh-CN" baseline="-25000">
                <a:ea typeface="SimSun" panose="02010600030101010101" pitchFamily="2" charset="-122"/>
                <a:sym typeface="Symbol" panose="05050102010706020507" pitchFamily="18" charset="2"/>
              </a:rPr>
              <a:t></a:t>
            </a:r>
            <a:r>
              <a:rPr lang="en-US" altLang="zh-CN" baseline="-25000">
                <a:ea typeface="SimSun" panose="02010600030101010101" pitchFamily="2" charset="-122"/>
              </a:rPr>
              <a:t> A=10 </a:t>
            </a:r>
            <a:r>
              <a:rPr lang="en-US" altLang="zh-CN">
                <a:ea typeface="SimSun" panose="02010600030101010101" pitchFamily="2" charset="-122"/>
              </a:rPr>
              <a:t>R</a:t>
            </a:r>
          </a:p>
          <a:p>
            <a:pPr lvl="1">
              <a:buFont typeface="Monotype Sorts" charset="0"/>
              <a:buAutoNum type="arabicPeriod"/>
            </a:pPr>
            <a:r>
              <a:rPr lang="el-GR" altLang="zh-HK">
                <a:cs typeface="Arial" panose="020B0604020202020204" pitchFamily="34" charset="0"/>
              </a:rPr>
              <a:t>σ</a:t>
            </a:r>
            <a:r>
              <a:rPr lang="en-US" altLang="zh-CN" baseline="-25000">
                <a:ea typeface="SimSun" panose="02010600030101010101" pitchFamily="2" charset="-122"/>
              </a:rPr>
              <a:t>C=10 </a:t>
            </a:r>
            <a:r>
              <a:rPr lang="en-US" altLang="zh-CN" baseline="-25000">
                <a:ea typeface="SimSun" panose="02010600030101010101" pitchFamily="2" charset="-122"/>
                <a:sym typeface="Symbol" panose="05050102010706020507" pitchFamily="18" charset="2"/>
              </a:rPr>
              <a:t></a:t>
            </a:r>
            <a:r>
              <a:rPr lang="en-US" altLang="zh-CN" baseline="-25000">
                <a:ea typeface="SimSun" panose="02010600030101010101" pitchFamily="2" charset="-122"/>
              </a:rPr>
              <a:t> A=10 </a:t>
            </a:r>
            <a:r>
              <a:rPr lang="en-US" altLang="zh-CN" baseline="-25000">
                <a:ea typeface="SimSun" panose="02010600030101010101" pitchFamily="2" charset="-122"/>
                <a:sym typeface="Symbol" panose="05050102010706020507" pitchFamily="18" charset="2"/>
              </a:rPr>
              <a:t></a:t>
            </a:r>
            <a:r>
              <a:rPr lang="en-US" altLang="zh-CN" baseline="-25000">
                <a:ea typeface="SimSun" panose="02010600030101010101" pitchFamily="2" charset="-122"/>
              </a:rPr>
              <a:t> 20&lt;B </a:t>
            </a:r>
            <a:r>
              <a:rPr lang="en-US" altLang="zh-CN">
                <a:ea typeface="SimSun" panose="02010600030101010101" pitchFamily="2" charset="-122"/>
              </a:rPr>
              <a:t>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B42D724-5259-4028-B379-DA0DAADE218C}"/>
              </a:ext>
            </a:extLst>
          </p:cNvPr>
          <p:cNvSpPr>
            <a:spLocks noGrp="1" noChangeArrowheads="1"/>
          </p:cNvSpPr>
          <p:nvPr>
            <p:ph type="title"/>
          </p:nvPr>
        </p:nvSpPr>
        <p:spPr/>
        <p:txBody>
          <a:bodyPr/>
          <a:lstStyle/>
          <a:p>
            <a:r>
              <a:rPr lang="en-US" altLang="zh-CN">
                <a:ea typeface="SimSun" panose="02010600030101010101" pitchFamily="2" charset="-122"/>
              </a:rPr>
              <a:t>QUESTION 3: Selectivity Estimation</a:t>
            </a:r>
          </a:p>
        </p:txBody>
      </p:sp>
      <p:sp>
        <p:nvSpPr>
          <p:cNvPr id="287747" name="Rectangle 3">
            <a:extLst>
              <a:ext uri="{FF2B5EF4-FFF2-40B4-BE49-F238E27FC236}">
                <a16:creationId xmlns:a16="http://schemas.microsoft.com/office/drawing/2014/main" id="{16B08B39-2219-4EC9-AAA8-EFB0CC4D1A79}"/>
              </a:ext>
            </a:extLst>
          </p:cNvPr>
          <p:cNvSpPr>
            <a:spLocks noGrp="1" noChangeArrowheads="1"/>
          </p:cNvSpPr>
          <p:nvPr>
            <p:ph type="body" idx="1"/>
          </p:nvPr>
        </p:nvSpPr>
        <p:spPr/>
        <p:txBody>
          <a:bodyPr/>
          <a:lstStyle/>
          <a:p>
            <a:pPr marL="381000" indent="-381000">
              <a:buFont typeface="Monotype Sorts" charset="0"/>
              <a:buAutoNum type="arabicPeriod"/>
            </a:pPr>
            <a:r>
              <a:rPr lang="el-GR" altLang="zh-HK">
                <a:cs typeface="Arial" panose="020B0604020202020204" pitchFamily="34" charset="0"/>
              </a:rPr>
              <a:t>σ</a:t>
            </a:r>
            <a:r>
              <a:rPr lang="en-US" altLang="zh-CN" baseline="-25000">
                <a:ea typeface="SimSun" panose="02010600030101010101" pitchFamily="2" charset="-122"/>
                <a:cs typeface="Arial" panose="020B0604020202020204" pitchFamily="34" charset="0"/>
              </a:rPr>
              <a:t>A=10 </a:t>
            </a:r>
            <a:r>
              <a:rPr lang="en-US" altLang="zh-CN">
                <a:ea typeface="SimSun" panose="02010600030101010101" pitchFamily="2" charset="-122"/>
                <a:cs typeface="Arial" panose="020B0604020202020204" pitchFamily="34" charset="0"/>
              </a:rPr>
              <a:t>R</a:t>
            </a:r>
          </a:p>
          <a:p>
            <a:pPr marL="800100" lvl="1" indent="-342900">
              <a:buFont typeface="Wingdings" panose="05000000000000000000" pitchFamily="2" charset="2"/>
              <a:buChar char="Ø"/>
            </a:pPr>
            <a:r>
              <a:rPr lang="en-US" altLang="zh-CN">
                <a:ea typeface="SimSun" panose="02010600030101010101" pitchFamily="2" charset="-122"/>
                <a:cs typeface="Arial" panose="020B0604020202020204" pitchFamily="34" charset="0"/>
              </a:rPr>
              <a:t>10000 / 50 = 200</a:t>
            </a:r>
          </a:p>
          <a:p>
            <a:pPr marL="381000" indent="-381000">
              <a:buFont typeface="Monotype Sorts" charset="0"/>
              <a:buAutoNum type="arabicPeriod"/>
            </a:pPr>
            <a:r>
              <a:rPr lang="el-GR" altLang="zh-HK">
                <a:cs typeface="Arial" panose="020B0604020202020204" pitchFamily="34" charset="0"/>
              </a:rPr>
              <a:t>σ</a:t>
            </a:r>
            <a:r>
              <a:rPr lang="en-US" altLang="zh-CN" baseline="-25000">
                <a:ea typeface="SimSun" panose="02010600030101010101" pitchFamily="2" charset="-122"/>
              </a:rPr>
              <a:t>A=10 </a:t>
            </a:r>
            <a:r>
              <a:rPr lang="en-US" altLang="zh-CN" baseline="-25000">
                <a:ea typeface="SimSun" panose="02010600030101010101" pitchFamily="2" charset="-122"/>
                <a:sym typeface="Symbol" panose="05050102010706020507" pitchFamily="18" charset="2"/>
              </a:rPr>
              <a:t></a:t>
            </a:r>
            <a:r>
              <a:rPr lang="en-US" altLang="zh-CN" baseline="-25000">
                <a:ea typeface="SimSun" panose="02010600030101010101" pitchFamily="2" charset="-122"/>
              </a:rPr>
              <a:t> 20&lt;B </a:t>
            </a:r>
            <a:r>
              <a:rPr lang="en-US" altLang="zh-CN">
                <a:ea typeface="SimSun" panose="02010600030101010101" pitchFamily="2" charset="-122"/>
              </a:rPr>
              <a:t>R</a:t>
            </a:r>
          </a:p>
          <a:p>
            <a:pPr marL="800100" lvl="1" indent="-342900">
              <a:buFont typeface="Wingdings" panose="05000000000000000000" pitchFamily="2" charset="2"/>
              <a:buChar char="Ø"/>
            </a:pPr>
            <a:r>
              <a:rPr lang="en-US" altLang="zh-CN">
                <a:ea typeface="SimSun" panose="02010600030101010101" pitchFamily="2" charset="-122"/>
              </a:rPr>
              <a:t>Condition A=10 selectivity = 1 / 50</a:t>
            </a:r>
          </a:p>
          <a:p>
            <a:pPr marL="800100" lvl="1" indent="-342900">
              <a:buFont typeface="Wingdings" panose="05000000000000000000" pitchFamily="2" charset="2"/>
              <a:buChar char="Ø"/>
            </a:pPr>
            <a:r>
              <a:rPr lang="en-US" altLang="zh-CN">
                <a:ea typeface="SimSun" panose="02010600030101010101" pitchFamily="2" charset="-122"/>
              </a:rPr>
              <a:t>Condition 20&lt;B selectivity = 80 / 100</a:t>
            </a:r>
          </a:p>
          <a:p>
            <a:pPr marL="800100" lvl="1" indent="-342900">
              <a:buFont typeface="Wingdings" panose="05000000000000000000" pitchFamily="2" charset="2"/>
              <a:buChar char="Ø"/>
            </a:pPr>
            <a:r>
              <a:rPr lang="en-US" altLang="zh-CN">
                <a:ea typeface="SimSun" panose="02010600030101010101" pitchFamily="2" charset="-122"/>
              </a:rPr>
              <a:t>Overall selectivity = 1 / 50 * 80 / 100 = 8 / 500</a:t>
            </a:r>
          </a:p>
          <a:p>
            <a:pPr marL="800100" lvl="1" indent="-342900">
              <a:buFont typeface="Wingdings" panose="05000000000000000000" pitchFamily="2" charset="2"/>
              <a:buChar char="Ø"/>
            </a:pPr>
            <a:r>
              <a:rPr lang="en-US" altLang="zh-CN">
                <a:ea typeface="SimSun" panose="02010600030101010101" pitchFamily="2" charset="-122"/>
              </a:rPr>
              <a:t>Estimated result size = 160</a:t>
            </a:r>
            <a:endParaRPr lang="el-GR" altLang="zh-HK">
              <a:cs typeface="Arial" panose="020B0604020202020204" pitchFamily="34" charset="0"/>
            </a:endParaRPr>
          </a:p>
          <a:p>
            <a:pPr marL="381000" indent="-381000">
              <a:buFont typeface="Monotype Sorts" charset="0"/>
              <a:buAutoNum type="arabicPeriod"/>
            </a:pPr>
            <a:r>
              <a:rPr lang="el-GR" altLang="zh-HK">
                <a:cs typeface="Arial" panose="020B0604020202020204" pitchFamily="34" charset="0"/>
              </a:rPr>
              <a:t>σ</a:t>
            </a:r>
            <a:r>
              <a:rPr lang="en-US" altLang="zh-CN" baseline="-25000">
                <a:ea typeface="SimSun" panose="02010600030101010101" pitchFamily="2" charset="-122"/>
              </a:rPr>
              <a:t>C=1 </a:t>
            </a:r>
            <a:r>
              <a:rPr lang="en-US" altLang="zh-CN">
                <a:ea typeface="SimSun" panose="02010600030101010101" pitchFamily="2" charset="-122"/>
              </a:rPr>
              <a:t>R</a:t>
            </a:r>
          </a:p>
          <a:p>
            <a:pPr marL="800100" lvl="1" indent="-342900">
              <a:buFont typeface="Wingdings" panose="05000000000000000000" pitchFamily="2" charset="2"/>
              <a:buChar char="Ø"/>
            </a:pPr>
            <a:r>
              <a:rPr lang="en-US" altLang="zh-CN">
                <a:ea typeface="SimSun" panose="02010600030101010101" pitchFamily="2" charset="-122"/>
              </a:rPr>
              <a:t>1 (note C is the primary key)</a:t>
            </a:r>
          </a:p>
          <a:p>
            <a:pPr marL="381000" indent="-381000"/>
            <a:endParaRPr lang="zh-CN" altLang="en-US">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animEffect transition="in" filter="box(in)">
                                      <p:cBhvr>
                                        <p:cTn id="7" dur="500"/>
                                        <p:tgtEl>
                                          <p:spTgt spid="287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87747">
                                            <p:txEl>
                                              <p:pRg st="2" end="2"/>
                                            </p:txEl>
                                          </p:spTgt>
                                        </p:tgtEl>
                                        <p:attrNameLst>
                                          <p:attrName>style.visibility</p:attrName>
                                        </p:attrNameLst>
                                      </p:cBhvr>
                                      <p:to>
                                        <p:strVal val="visible"/>
                                      </p:to>
                                    </p:set>
                                    <p:animEffect transition="in" filter="box(in)">
                                      <p:cBhvr>
                                        <p:cTn id="12" dur="500"/>
                                        <p:tgtEl>
                                          <p:spTgt spid="2877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87747">
                                            <p:txEl>
                                              <p:pRg st="3" end="3"/>
                                            </p:txEl>
                                          </p:spTgt>
                                        </p:tgtEl>
                                        <p:attrNameLst>
                                          <p:attrName>style.visibility</p:attrName>
                                        </p:attrNameLst>
                                      </p:cBhvr>
                                      <p:to>
                                        <p:strVal val="visible"/>
                                      </p:to>
                                    </p:set>
                                    <p:animEffect transition="in" filter="box(in)">
                                      <p:cBhvr>
                                        <p:cTn id="17" dur="500"/>
                                        <p:tgtEl>
                                          <p:spTgt spid="2877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87747">
                                            <p:txEl>
                                              <p:pRg st="4" end="4"/>
                                            </p:txEl>
                                          </p:spTgt>
                                        </p:tgtEl>
                                        <p:attrNameLst>
                                          <p:attrName>style.visibility</p:attrName>
                                        </p:attrNameLst>
                                      </p:cBhvr>
                                      <p:to>
                                        <p:strVal val="visible"/>
                                      </p:to>
                                    </p:set>
                                    <p:animEffect transition="in" filter="box(in)">
                                      <p:cBhvr>
                                        <p:cTn id="22" dur="500"/>
                                        <p:tgtEl>
                                          <p:spTgt spid="2877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87747">
                                            <p:txEl>
                                              <p:pRg st="5" end="5"/>
                                            </p:txEl>
                                          </p:spTgt>
                                        </p:tgtEl>
                                        <p:attrNameLst>
                                          <p:attrName>style.visibility</p:attrName>
                                        </p:attrNameLst>
                                      </p:cBhvr>
                                      <p:to>
                                        <p:strVal val="visible"/>
                                      </p:to>
                                    </p:set>
                                    <p:animEffect transition="in" filter="box(in)">
                                      <p:cBhvr>
                                        <p:cTn id="27" dur="500"/>
                                        <p:tgtEl>
                                          <p:spTgt spid="2877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87747">
                                            <p:txEl>
                                              <p:pRg st="6" end="6"/>
                                            </p:txEl>
                                          </p:spTgt>
                                        </p:tgtEl>
                                        <p:attrNameLst>
                                          <p:attrName>style.visibility</p:attrName>
                                        </p:attrNameLst>
                                      </p:cBhvr>
                                      <p:to>
                                        <p:strVal val="visible"/>
                                      </p:to>
                                    </p:set>
                                    <p:animEffect transition="in" filter="box(in)">
                                      <p:cBhvr>
                                        <p:cTn id="32" dur="500"/>
                                        <p:tgtEl>
                                          <p:spTgt spid="28774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87747">
                                            <p:txEl>
                                              <p:pRg st="7" end="7"/>
                                            </p:txEl>
                                          </p:spTgt>
                                        </p:tgtEl>
                                        <p:attrNameLst>
                                          <p:attrName>style.visibility</p:attrName>
                                        </p:attrNameLst>
                                      </p:cBhvr>
                                      <p:to>
                                        <p:strVal val="visible"/>
                                      </p:to>
                                    </p:set>
                                    <p:animEffect transition="in" filter="box(in)">
                                      <p:cBhvr>
                                        <p:cTn id="37" dur="500"/>
                                        <p:tgtEl>
                                          <p:spTgt spid="28774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87747">
                                            <p:txEl>
                                              <p:pRg st="8" end="8"/>
                                            </p:txEl>
                                          </p:spTgt>
                                        </p:tgtEl>
                                        <p:attrNameLst>
                                          <p:attrName>style.visibility</p:attrName>
                                        </p:attrNameLst>
                                      </p:cBhvr>
                                      <p:to>
                                        <p:strVal val="visible"/>
                                      </p:to>
                                    </p:set>
                                    <p:animEffect transition="in" filter="box(in)">
                                      <p:cBhvr>
                                        <p:cTn id="42" dur="500"/>
                                        <p:tgtEl>
                                          <p:spTgt spid="287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6098CB2-AC1B-4DE7-9CE9-C2B8D024F3F5}"/>
              </a:ext>
            </a:extLst>
          </p:cNvPr>
          <p:cNvSpPr>
            <a:spLocks noGrp="1" noChangeArrowheads="1"/>
          </p:cNvSpPr>
          <p:nvPr>
            <p:ph type="title"/>
          </p:nvPr>
        </p:nvSpPr>
        <p:spPr/>
        <p:txBody>
          <a:bodyPr/>
          <a:lstStyle/>
          <a:p>
            <a:r>
              <a:rPr lang="en-US" altLang="zh-CN">
                <a:ea typeface="SimSun" panose="02010600030101010101" pitchFamily="2" charset="-122"/>
              </a:rPr>
              <a:t>QUESTION 3: Selectivity Estimation</a:t>
            </a:r>
          </a:p>
        </p:txBody>
      </p:sp>
      <p:sp>
        <p:nvSpPr>
          <p:cNvPr id="289795" name="Rectangle 3">
            <a:extLst>
              <a:ext uri="{FF2B5EF4-FFF2-40B4-BE49-F238E27FC236}">
                <a16:creationId xmlns:a16="http://schemas.microsoft.com/office/drawing/2014/main" id="{16DD3C2D-D8E5-436D-A6CE-829C8DAC5CC8}"/>
              </a:ext>
            </a:extLst>
          </p:cNvPr>
          <p:cNvSpPr>
            <a:spLocks noGrp="1" noChangeArrowheads="1"/>
          </p:cNvSpPr>
          <p:nvPr>
            <p:ph type="body" idx="1"/>
          </p:nvPr>
        </p:nvSpPr>
        <p:spPr/>
        <p:txBody>
          <a:bodyPr/>
          <a:lstStyle/>
          <a:p>
            <a:pPr marL="381000" indent="-381000">
              <a:buFont typeface="Monotype Sorts" charset="0"/>
              <a:buAutoNum type="arabicPeriod" startAt="4"/>
            </a:pPr>
            <a:r>
              <a:rPr lang="el-GR" altLang="zh-HK">
                <a:cs typeface="Arial" panose="020B0604020202020204" pitchFamily="34" charset="0"/>
              </a:rPr>
              <a:t>σ</a:t>
            </a:r>
            <a:r>
              <a:rPr lang="en-US" altLang="zh-CN" baseline="-25000">
                <a:ea typeface="SimSun" panose="02010600030101010101" pitchFamily="2" charset="-122"/>
                <a:cs typeface="Arial" panose="020B0604020202020204" pitchFamily="34" charset="0"/>
              </a:rPr>
              <a:t>C=10 </a:t>
            </a:r>
            <a:r>
              <a:rPr lang="en-US" altLang="zh-CN" baseline="-25000">
                <a:ea typeface="SimSun" panose="02010600030101010101" pitchFamily="2" charset="-122"/>
                <a:sym typeface="Symbol" panose="05050102010706020507" pitchFamily="18" charset="2"/>
              </a:rPr>
              <a:t></a:t>
            </a:r>
            <a:r>
              <a:rPr lang="en-US" altLang="zh-CN" baseline="-25000">
                <a:ea typeface="SimSun" panose="02010600030101010101" pitchFamily="2" charset="-122"/>
              </a:rPr>
              <a:t> A=10 </a:t>
            </a:r>
            <a:r>
              <a:rPr lang="en-US" altLang="zh-CN">
                <a:ea typeface="SimSun" panose="02010600030101010101" pitchFamily="2" charset="-122"/>
              </a:rPr>
              <a:t>R</a:t>
            </a:r>
          </a:p>
          <a:p>
            <a:pPr marL="800100" lvl="1" indent="-342900">
              <a:buFont typeface="Wingdings" panose="05000000000000000000" pitchFamily="2" charset="2"/>
              <a:buChar char="Ø"/>
            </a:pPr>
            <a:r>
              <a:rPr lang="en-US" altLang="zh-CN">
                <a:ea typeface="SimSun" panose="02010600030101010101" pitchFamily="2" charset="-122"/>
              </a:rPr>
              <a:t>Condition C=10 selectivity = 1 / 10000</a:t>
            </a:r>
          </a:p>
          <a:p>
            <a:pPr marL="800100" lvl="1" indent="-342900">
              <a:buFont typeface="Wingdings" panose="05000000000000000000" pitchFamily="2" charset="2"/>
              <a:buChar char="Ø"/>
            </a:pPr>
            <a:r>
              <a:rPr lang="en-US" altLang="zh-CN">
                <a:ea typeface="SimSun" panose="02010600030101010101" pitchFamily="2" charset="-122"/>
              </a:rPr>
              <a:t>Condition A=10 selectivity = 1 / 50</a:t>
            </a:r>
          </a:p>
          <a:p>
            <a:pPr marL="800100" lvl="1" indent="-342900">
              <a:buFont typeface="Wingdings" panose="05000000000000000000" pitchFamily="2" charset="2"/>
              <a:buChar char="Ø"/>
            </a:pPr>
            <a:r>
              <a:rPr lang="en-US" altLang="zh-CN">
                <a:ea typeface="SimSun" panose="02010600030101010101" pitchFamily="2" charset="-122"/>
              </a:rPr>
              <a:t>Overall selectivity = 1 / 10000 * 1 / 50 = 1 / 500000</a:t>
            </a:r>
          </a:p>
          <a:p>
            <a:pPr marL="800100" lvl="1" indent="-342900">
              <a:buFont typeface="Wingdings" panose="05000000000000000000" pitchFamily="2" charset="2"/>
              <a:buChar char="Ø"/>
            </a:pPr>
            <a:r>
              <a:rPr lang="en-US" altLang="zh-CN">
                <a:ea typeface="SimSun" panose="02010600030101010101" pitchFamily="2" charset="-122"/>
              </a:rPr>
              <a:t>Estimated result size = 10000 / 500000 = 0.02</a:t>
            </a:r>
            <a:endParaRPr lang="el-GR" altLang="zh-HK">
              <a:cs typeface="Arial" panose="020B0604020202020204" pitchFamily="34" charset="0"/>
            </a:endParaRPr>
          </a:p>
          <a:p>
            <a:pPr marL="381000" indent="-381000">
              <a:buFont typeface="Monotype Sorts" charset="0"/>
              <a:buAutoNum type="arabicPeriod"/>
            </a:pPr>
            <a:endParaRPr lang="en-US" altLang="zh-CN">
              <a:ea typeface="SimSun" panose="02010600030101010101" pitchFamily="2" charset="-122"/>
            </a:endParaRPr>
          </a:p>
          <a:p>
            <a:pPr marL="381000" indent="-381000">
              <a:buFont typeface="Monotype Sorts" charset="0"/>
              <a:buAutoNum type="arabicPeriod" startAt="5"/>
            </a:pPr>
            <a:r>
              <a:rPr lang="el-GR" altLang="zh-HK">
                <a:cs typeface="Arial" panose="020B0604020202020204" pitchFamily="34" charset="0"/>
              </a:rPr>
              <a:t>σ</a:t>
            </a:r>
            <a:r>
              <a:rPr lang="en-US" altLang="zh-CN" baseline="-25000">
                <a:ea typeface="SimSun" panose="02010600030101010101" pitchFamily="2" charset="-122"/>
              </a:rPr>
              <a:t>C=10 </a:t>
            </a:r>
            <a:r>
              <a:rPr lang="en-US" altLang="zh-CN" baseline="-25000">
                <a:ea typeface="SimSun" panose="02010600030101010101" pitchFamily="2" charset="-122"/>
                <a:sym typeface="Symbol" panose="05050102010706020507" pitchFamily="18" charset="2"/>
              </a:rPr>
              <a:t></a:t>
            </a:r>
            <a:r>
              <a:rPr lang="en-US" altLang="zh-CN" baseline="-25000">
                <a:ea typeface="SimSun" panose="02010600030101010101" pitchFamily="2" charset="-122"/>
              </a:rPr>
              <a:t> A=10 </a:t>
            </a:r>
            <a:r>
              <a:rPr lang="en-US" altLang="zh-CN" baseline="-25000">
                <a:ea typeface="SimSun" panose="02010600030101010101" pitchFamily="2" charset="-122"/>
                <a:sym typeface="Symbol" panose="05050102010706020507" pitchFamily="18" charset="2"/>
              </a:rPr>
              <a:t></a:t>
            </a:r>
            <a:r>
              <a:rPr lang="en-US" altLang="zh-CN" baseline="-25000">
                <a:ea typeface="SimSun" panose="02010600030101010101" pitchFamily="2" charset="-122"/>
              </a:rPr>
              <a:t> 20&lt;B </a:t>
            </a:r>
            <a:r>
              <a:rPr lang="en-US" altLang="zh-CN">
                <a:ea typeface="SimSun" panose="02010600030101010101" pitchFamily="2" charset="-122"/>
              </a:rPr>
              <a:t>R</a:t>
            </a:r>
          </a:p>
          <a:p>
            <a:pPr marL="800100" lvl="1" indent="-342900">
              <a:buFont typeface="Wingdings" panose="05000000000000000000" pitchFamily="2" charset="2"/>
              <a:buChar char="Ø"/>
            </a:pPr>
            <a:r>
              <a:rPr lang="en-US" altLang="zh-CN">
                <a:ea typeface="SimSun" panose="02010600030101010101" pitchFamily="2" charset="-122"/>
              </a:rPr>
              <a:t>Condition C=10 selectivity = 1 / 10000</a:t>
            </a:r>
          </a:p>
          <a:p>
            <a:pPr marL="800100" lvl="1" indent="-342900">
              <a:buFont typeface="Wingdings" panose="05000000000000000000" pitchFamily="2" charset="2"/>
              <a:buChar char="Ø"/>
            </a:pPr>
            <a:r>
              <a:rPr lang="en-US" altLang="zh-CN">
                <a:ea typeface="SimSun" panose="02010600030101010101" pitchFamily="2" charset="-122"/>
              </a:rPr>
              <a:t>Condition A=10 selectivity = 1 / 50</a:t>
            </a:r>
          </a:p>
          <a:p>
            <a:pPr marL="800100" lvl="1" indent="-342900">
              <a:buFont typeface="Wingdings" panose="05000000000000000000" pitchFamily="2" charset="2"/>
              <a:buChar char="Ø"/>
            </a:pPr>
            <a:r>
              <a:rPr lang="en-US" altLang="zh-CN">
                <a:ea typeface="SimSun" panose="02010600030101010101" pitchFamily="2" charset="-122"/>
              </a:rPr>
              <a:t>Condition 20&lt;B selectivity = 80 / 100</a:t>
            </a:r>
          </a:p>
          <a:p>
            <a:pPr marL="800100" lvl="1" indent="-342900">
              <a:buFont typeface="Wingdings" panose="05000000000000000000" pitchFamily="2" charset="2"/>
              <a:buChar char="Ø"/>
            </a:pPr>
            <a:r>
              <a:rPr lang="en-US" altLang="zh-CN">
                <a:ea typeface="SimSun" panose="02010600030101010101" pitchFamily="2" charset="-122"/>
              </a:rPr>
              <a:t>Overall selectivity = 1 / 10000 * 1 / 50 * 20 / 100 = 8 / 5000000</a:t>
            </a:r>
          </a:p>
          <a:p>
            <a:pPr marL="800100" lvl="1" indent="-342900">
              <a:buFont typeface="Wingdings" panose="05000000000000000000" pitchFamily="2" charset="2"/>
              <a:buChar char="Ø"/>
            </a:pPr>
            <a:r>
              <a:rPr lang="en-US" altLang="zh-CN">
                <a:ea typeface="SimSun" panose="02010600030101010101" pitchFamily="2" charset="-122"/>
              </a:rPr>
              <a:t>Estimated result size = 0.016</a:t>
            </a:r>
            <a:endParaRPr lang="el-GR" altLang="zh-HK">
              <a:cs typeface="Arial" panose="020B0604020202020204" pitchFamily="34" charset="0"/>
            </a:endParaRPr>
          </a:p>
          <a:p>
            <a:pPr marL="381000" indent="-381000"/>
            <a:endParaRPr lang="zh-CN" altLang="en-US">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9795">
                                            <p:txEl>
                                              <p:pRg st="1" end="1"/>
                                            </p:txEl>
                                          </p:spTgt>
                                        </p:tgtEl>
                                        <p:attrNameLst>
                                          <p:attrName>style.visibility</p:attrName>
                                        </p:attrNameLst>
                                      </p:cBhvr>
                                      <p:to>
                                        <p:strVal val="visible"/>
                                      </p:to>
                                    </p:set>
                                    <p:animEffect transition="in" filter="box(in)">
                                      <p:cBhvr>
                                        <p:cTn id="7" dur="500"/>
                                        <p:tgtEl>
                                          <p:spTgt spid="289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89795">
                                            <p:txEl>
                                              <p:pRg st="2" end="2"/>
                                            </p:txEl>
                                          </p:spTgt>
                                        </p:tgtEl>
                                        <p:attrNameLst>
                                          <p:attrName>style.visibility</p:attrName>
                                        </p:attrNameLst>
                                      </p:cBhvr>
                                      <p:to>
                                        <p:strVal val="visible"/>
                                      </p:to>
                                    </p:set>
                                    <p:animEffect transition="in" filter="box(in)">
                                      <p:cBhvr>
                                        <p:cTn id="12" dur="500"/>
                                        <p:tgtEl>
                                          <p:spTgt spid="2897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89795">
                                            <p:txEl>
                                              <p:pRg st="3" end="3"/>
                                            </p:txEl>
                                          </p:spTgt>
                                        </p:tgtEl>
                                        <p:attrNameLst>
                                          <p:attrName>style.visibility</p:attrName>
                                        </p:attrNameLst>
                                      </p:cBhvr>
                                      <p:to>
                                        <p:strVal val="visible"/>
                                      </p:to>
                                    </p:set>
                                    <p:animEffect transition="in" filter="box(in)">
                                      <p:cBhvr>
                                        <p:cTn id="17" dur="500"/>
                                        <p:tgtEl>
                                          <p:spTgt spid="2897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89795">
                                            <p:txEl>
                                              <p:pRg st="4" end="4"/>
                                            </p:txEl>
                                          </p:spTgt>
                                        </p:tgtEl>
                                        <p:attrNameLst>
                                          <p:attrName>style.visibility</p:attrName>
                                        </p:attrNameLst>
                                      </p:cBhvr>
                                      <p:to>
                                        <p:strVal val="visible"/>
                                      </p:to>
                                    </p:set>
                                    <p:animEffect transition="in" filter="box(in)">
                                      <p:cBhvr>
                                        <p:cTn id="22" dur="500"/>
                                        <p:tgtEl>
                                          <p:spTgt spid="2897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89795">
                                            <p:txEl>
                                              <p:pRg st="6" end="6"/>
                                            </p:txEl>
                                          </p:spTgt>
                                        </p:tgtEl>
                                        <p:attrNameLst>
                                          <p:attrName>style.visibility</p:attrName>
                                        </p:attrNameLst>
                                      </p:cBhvr>
                                      <p:to>
                                        <p:strVal val="visible"/>
                                      </p:to>
                                    </p:set>
                                    <p:animEffect transition="in" filter="box(in)">
                                      <p:cBhvr>
                                        <p:cTn id="27" dur="500"/>
                                        <p:tgtEl>
                                          <p:spTgt spid="28979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89795">
                                            <p:txEl>
                                              <p:pRg st="7" end="7"/>
                                            </p:txEl>
                                          </p:spTgt>
                                        </p:tgtEl>
                                        <p:attrNameLst>
                                          <p:attrName>style.visibility</p:attrName>
                                        </p:attrNameLst>
                                      </p:cBhvr>
                                      <p:to>
                                        <p:strVal val="visible"/>
                                      </p:to>
                                    </p:set>
                                    <p:animEffect transition="in" filter="box(in)">
                                      <p:cBhvr>
                                        <p:cTn id="32" dur="500"/>
                                        <p:tgtEl>
                                          <p:spTgt spid="28979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89795">
                                            <p:txEl>
                                              <p:pRg st="8" end="8"/>
                                            </p:txEl>
                                          </p:spTgt>
                                        </p:tgtEl>
                                        <p:attrNameLst>
                                          <p:attrName>style.visibility</p:attrName>
                                        </p:attrNameLst>
                                      </p:cBhvr>
                                      <p:to>
                                        <p:strVal val="visible"/>
                                      </p:to>
                                    </p:set>
                                    <p:animEffect transition="in" filter="box(in)">
                                      <p:cBhvr>
                                        <p:cTn id="37" dur="500"/>
                                        <p:tgtEl>
                                          <p:spTgt spid="28979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89795">
                                            <p:txEl>
                                              <p:pRg st="9" end="9"/>
                                            </p:txEl>
                                          </p:spTgt>
                                        </p:tgtEl>
                                        <p:attrNameLst>
                                          <p:attrName>style.visibility</p:attrName>
                                        </p:attrNameLst>
                                      </p:cBhvr>
                                      <p:to>
                                        <p:strVal val="visible"/>
                                      </p:to>
                                    </p:set>
                                    <p:animEffect transition="in" filter="box(in)">
                                      <p:cBhvr>
                                        <p:cTn id="42" dur="500"/>
                                        <p:tgtEl>
                                          <p:spTgt spid="28979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89795">
                                            <p:txEl>
                                              <p:pRg st="10" end="10"/>
                                            </p:txEl>
                                          </p:spTgt>
                                        </p:tgtEl>
                                        <p:attrNameLst>
                                          <p:attrName>style.visibility</p:attrName>
                                        </p:attrNameLst>
                                      </p:cBhvr>
                                      <p:to>
                                        <p:strVal val="visible"/>
                                      </p:to>
                                    </p:set>
                                    <p:animEffect transition="in" filter="box(in)">
                                      <p:cBhvr>
                                        <p:cTn id="47" dur="500"/>
                                        <p:tgtEl>
                                          <p:spTgt spid="289795">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289795">
                                            <p:txEl>
                                              <p:pRg st="11" end="11"/>
                                            </p:txEl>
                                          </p:spTgt>
                                        </p:tgtEl>
                                        <p:attrNameLst>
                                          <p:attrName>style.visibility</p:attrName>
                                        </p:attrNameLst>
                                      </p:cBhvr>
                                      <p:to>
                                        <p:strVal val="visible"/>
                                      </p:to>
                                    </p:set>
                                    <p:animEffect transition="in" filter="box(in)">
                                      <p:cBhvr>
                                        <p:cTn id="52" dur="500"/>
                                        <p:tgtEl>
                                          <p:spTgt spid="2897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3A2BBAB-399F-4F38-BFFA-FBB082FAD744}"/>
              </a:ext>
            </a:extLst>
          </p:cNvPr>
          <p:cNvSpPr>
            <a:spLocks noGrp="1" noChangeArrowheads="1"/>
          </p:cNvSpPr>
          <p:nvPr>
            <p:ph type="title"/>
          </p:nvPr>
        </p:nvSpPr>
        <p:spPr/>
        <p:txBody>
          <a:bodyPr/>
          <a:lstStyle/>
          <a:p>
            <a:r>
              <a:rPr lang="en-US" altLang="zh-CN">
                <a:ea typeface="SimSun" panose="02010600030101010101" pitchFamily="2" charset="-122"/>
              </a:rPr>
              <a:t>QUESTION 4: Join Estimation</a:t>
            </a:r>
          </a:p>
        </p:txBody>
      </p:sp>
      <p:sp>
        <p:nvSpPr>
          <p:cNvPr id="19459" name="Rectangle 3">
            <a:extLst>
              <a:ext uri="{FF2B5EF4-FFF2-40B4-BE49-F238E27FC236}">
                <a16:creationId xmlns:a16="http://schemas.microsoft.com/office/drawing/2014/main" id="{FA4A6A63-5798-4299-BADC-9CC6807F5A29}"/>
              </a:ext>
            </a:extLst>
          </p:cNvPr>
          <p:cNvSpPr>
            <a:spLocks noGrp="1" noChangeArrowheads="1"/>
          </p:cNvSpPr>
          <p:nvPr>
            <p:ph type="body" idx="1"/>
          </p:nvPr>
        </p:nvSpPr>
        <p:spPr/>
        <p:txBody>
          <a:bodyPr/>
          <a:lstStyle/>
          <a:p>
            <a:r>
              <a:rPr lang="en-US" altLang="zh-HK">
                <a:ea typeface="新細明體" panose="02020500000000000000" pitchFamily="18" charset="-120"/>
              </a:rPr>
              <a:t>Consider a database consisting of the following three relation schemas: </a:t>
            </a:r>
          </a:p>
          <a:p>
            <a:r>
              <a:rPr lang="en-US" altLang="zh-HK">
                <a:ea typeface="新細明體" panose="02020500000000000000" pitchFamily="18" charset="-120"/>
              </a:rPr>
              <a:t> </a:t>
            </a:r>
          </a:p>
          <a:p>
            <a:pPr>
              <a:buFont typeface="Arial" panose="020B0604020202020204" pitchFamily="34" charset="0"/>
              <a:buChar char="•"/>
            </a:pPr>
            <a:r>
              <a:rPr lang="en-AU" altLang="zh-HK">
                <a:ea typeface="新細明體" panose="02020500000000000000" pitchFamily="18" charset="-120"/>
              </a:rPr>
              <a:t>SAILORS (</a:t>
            </a:r>
            <a:r>
              <a:rPr lang="en-AU" altLang="zh-HK" u="sng">
                <a:ea typeface="新細明體" panose="02020500000000000000" pitchFamily="18" charset="-120"/>
              </a:rPr>
              <a:t>sid</a:t>
            </a:r>
            <a:r>
              <a:rPr lang="en-AU" altLang="zh-HK">
                <a:ea typeface="新細明體" panose="02020500000000000000" pitchFamily="18" charset="-120"/>
              </a:rPr>
              <a:t>, sname, rating, age, street, city)</a:t>
            </a:r>
            <a:endParaRPr lang="en-US" altLang="zh-HK">
              <a:ea typeface="新細明體" panose="02020500000000000000" pitchFamily="18" charset="-120"/>
            </a:endParaRPr>
          </a:p>
          <a:p>
            <a:pPr>
              <a:buFont typeface="Arial" panose="020B0604020202020204" pitchFamily="34" charset="0"/>
              <a:buChar char="•"/>
            </a:pPr>
            <a:r>
              <a:rPr lang="en-AU" altLang="zh-HK">
                <a:ea typeface="新細明體" panose="02020500000000000000" pitchFamily="18" charset="-120"/>
              </a:rPr>
              <a:t>BOATS (</a:t>
            </a:r>
            <a:r>
              <a:rPr lang="en-AU" altLang="zh-HK" u="sng">
                <a:ea typeface="新細明體" panose="02020500000000000000" pitchFamily="18" charset="-120"/>
              </a:rPr>
              <a:t>bid</a:t>
            </a:r>
            <a:r>
              <a:rPr lang="en-AU" altLang="zh-HK">
                <a:ea typeface="新細明體" panose="02020500000000000000" pitchFamily="18" charset="-120"/>
              </a:rPr>
              <a:t>, bname, color)</a:t>
            </a:r>
            <a:endParaRPr lang="en-US" altLang="zh-HK">
              <a:ea typeface="新細明體" panose="02020500000000000000" pitchFamily="18" charset="-120"/>
            </a:endParaRPr>
          </a:p>
          <a:p>
            <a:pPr>
              <a:buFont typeface="Arial" panose="020B0604020202020204" pitchFamily="34" charset="0"/>
              <a:buChar char="•"/>
            </a:pPr>
            <a:r>
              <a:rPr lang="en-AU" altLang="zh-HK">
                <a:ea typeface="新細明體" panose="02020500000000000000" pitchFamily="18" charset="-120"/>
              </a:rPr>
              <a:t>RESERVES (</a:t>
            </a:r>
            <a:r>
              <a:rPr lang="en-AU" altLang="zh-HK" i="1" u="sng">
                <a:ea typeface="新細明體" panose="02020500000000000000" pitchFamily="18" charset="-120"/>
              </a:rPr>
              <a:t>sid</a:t>
            </a:r>
            <a:r>
              <a:rPr lang="en-AU" altLang="zh-HK" u="sng">
                <a:ea typeface="新細明體" panose="02020500000000000000" pitchFamily="18" charset="-120"/>
              </a:rPr>
              <a:t>, </a:t>
            </a:r>
            <a:r>
              <a:rPr lang="en-AU" altLang="zh-HK" i="1" u="sng">
                <a:ea typeface="新細明體" panose="02020500000000000000" pitchFamily="18" charset="-120"/>
              </a:rPr>
              <a:t>bid</a:t>
            </a:r>
            <a:r>
              <a:rPr lang="en-AU" altLang="zh-HK" u="sng">
                <a:ea typeface="新細明體" panose="02020500000000000000" pitchFamily="18" charset="-120"/>
              </a:rPr>
              <a:t>, date</a:t>
            </a:r>
            <a:r>
              <a:rPr lang="en-AU" altLang="zh-HK">
                <a:ea typeface="新細明體" panose="02020500000000000000" pitchFamily="18" charset="-120"/>
              </a:rPr>
              <a:t>, rname)</a:t>
            </a:r>
            <a:endParaRPr lang="en-US" altLang="zh-HK">
              <a:ea typeface="新細明體" panose="02020500000000000000" pitchFamily="18" charset="-120"/>
            </a:endParaRPr>
          </a:p>
          <a:p>
            <a:r>
              <a:rPr lang="en-AU" altLang="zh-HK">
                <a:ea typeface="新細明體" panose="02020500000000000000" pitchFamily="18" charset="-120"/>
              </a:rPr>
              <a:t> </a:t>
            </a:r>
            <a:endParaRPr lang="en-US" altLang="zh-HK">
              <a:ea typeface="新細明體" panose="02020500000000000000" pitchFamily="18" charset="-120"/>
            </a:endParaRPr>
          </a:p>
          <a:p>
            <a:r>
              <a:rPr lang="en-AU" altLang="zh-HK">
                <a:ea typeface="新細明體" panose="02020500000000000000" pitchFamily="18" charset="-120"/>
              </a:rPr>
              <a:t>The relation SAILORS has 6,000 tuples and 10 tuples of SAILORS fit into one block. The relation BOATS has 3,000 tuples and 20 tuples of BOATS fit into one block. The relation RESERVES has 1,500 tuples and 15 tuples of RESERVES fit on one block. There is no index on all the relations.</a:t>
            </a:r>
            <a:endParaRPr lang="en-US" altLang="zh-HK">
              <a:ea typeface="新細明體" panose="02020500000000000000"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44BFDAB8-A550-4797-AA7D-ED00ABECD3D5}"/>
              </a:ext>
            </a:extLst>
          </p:cNvPr>
          <p:cNvSpPr>
            <a:spLocks noGrp="1" noChangeArrowheads="1"/>
          </p:cNvSpPr>
          <p:nvPr>
            <p:ph type="body" idx="1"/>
          </p:nvPr>
        </p:nvSpPr>
        <p:spPr/>
        <p:txBody>
          <a:bodyPr/>
          <a:lstStyle/>
          <a:p>
            <a:pPr marL="381000" indent="-381000">
              <a:buFont typeface="Wingdings" panose="05000000000000000000" pitchFamily="2" charset="2"/>
              <a:buChar char="q"/>
            </a:pPr>
            <a:r>
              <a:rPr lang="en-AU" altLang="zh-HK">
                <a:ea typeface="新細明體" panose="02020500000000000000" pitchFamily="18" charset="-120"/>
              </a:rPr>
              <a:t>Consider SAILORS join BOATS join RESERVES.</a:t>
            </a:r>
          </a:p>
          <a:p>
            <a:pPr marL="381000" indent="-381000">
              <a:buFont typeface="Wingdings" panose="05000000000000000000" pitchFamily="2" charset="2"/>
              <a:buChar char="q"/>
            </a:pPr>
            <a:r>
              <a:rPr lang="en-AU" altLang="zh-HK">
                <a:ea typeface="新細明體" panose="02020500000000000000" pitchFamily="18" charset="-120"/>
              </a:rPr>
              <a:t>Estimate the size of the join and briefly explain the reason(s) for your answer. </a:t>
            </a:r>
          </a:p>
          <a:p>
            <a:pPr marL="381000" indent="-381000">
              <a:buFont typeface="Wingdings" panose="05000000000000000000" pitchFamily="2" charset="2"/>
              <a:buChar char="q"/>
            </a:pPr>
            <a:r>
              <a:rPr lang="en-AU" altLang="zh-HK">
                <a:ea typeface="新細明體" panose="02020500000000000000" pitchFamily="18" charset="-120"/>
              </a:rPr>
              <a:t>Consider the following two strategies for computing the join:</a:t>
            </a:r>
            <a:endParaRPr lang="en-US" altLang="zh-HK">
              <a:ea typeface="新細明體" panose="02020500000000000000" pitchFamily="18" charset="-120"/>
            </a:endParaRPr>
          </a:p>
          <a:p>
            <a:pPr marL="381000" indent="-381000"/>
            <a:r>
              <a:rPr lang="en-AU" altLang="zh-HK">
                <a:ea typeface="新細明體" panose="02020500000000000000" pitchFamily="18" charset="-120"/>
              </a:rPr>
              <a:t>Strategy 1: (SAILORS  join BOATS) join RESERVES</a:t>
            </a:r>
            <a:endParaRPr lang="en-US" altLang="zh-HK">
              <a:ea typeface="新細明體" panose="02020500000000000000" pitchFamily="18" charset="-120"/>
            </a:endParaRPr>
          </a:p>
          <a:p>
            <a:pPr marL="381000" indent="-381000"/>
            <a:r>
              <a:rPr lang="en-AU" altLang="zh-HK">
                <a:ea typeface="新細明體" panose="02020500000000000000" pitchFamily="18" charset="-120"/>
              </a:rPr>
              <a:t>Strategy 2: (SAILORS  join RESERVES) join BOATS</a:t>
            </a:r>
            <a:endParaRPr lang="en-US" altLang="zh-HK">
              <a:ea typeface="新細明體" panose="02020500000000000000" pitchFamily="18" charset="-120"/>
            </a:endParaRPr>
          </a:p>
          <a:p>
            <a:pPr marL="381000" indent="-381000"/>
            <a:endParaRPr lang="en-AU" altLang="zh-HK">
              <a:ea typeface="新細明體" panose="02020500000000000000" pitchFamily="18" charset="-120"/>
            </a:endParaRPr>
          </a:p>
          <a:p>
            <a:pPr marL="381000" indent="-381000">
              <a:buFont typeface="Arial" panose="020B0604020202020204" pitchFamily="34" charset="0"/>
              <a:buChar char="•"/>
            </a:pPr>
            <a:r>
              <a:rPr lang="en-AU" altLang="zh-HK">
                <a:ea typeface="新細明體" panose="02020500000000000000" pitchFamily="18" charset="-120"/>
              </a:rPr>
              <a:t>Which strategy is better? </a:t>
            </a:r>
          </a:p>
          <a:p>
            <a:pPr marL="381000" indent="-381000">
              <a:buFont typeface="Arial" panose="020B0604020202020204" pitchFamily="34" charset="0"/>
              <a:buChar char="•"/>
            </a:pPr>
            <a:r>
              <a:rPr lang="en-AU" altLang="zh-HK">
                <a:ea typeface="新細明體" panose="02020500000000000000" pitchFamily="18" charset="-120"/>
              </a:rPr>
              <a:t>Explain the reason(s) of your choice.</a:t>
            </a:r>
            <a:endParaRPr lang="en-US" altLang="zh-HK">
              <a:ea typeface="新細明體" panose="02020500000000000000" pitchFamily="18" charset="-120"/>
            </a:endParaRPr>
          </a:p>
        </p:txBody>
      </p:sp>
      <p:sp>
        <p:nvSpPr>
          <p:cNvPr id="4" name="Rectangle 2">
            <a:extLst>
              <a:ext uri="{FF2B5EF4-FFF2-40B4-BE49-F238E27FC236}">
                <a16:creationId xmlns:a16="http://schemas.microsoft.com/office/drawing/2014/main" id="{15373F63-32C8-456A-9EC6-BD2F073EBEFB}"/>
              </a:ext>
            </a:extLst>
          </p:cNvPr>
          <p:cNvSpPr txBox="1">
            <a:spLocks noChangeArrowheads="1"/>
          </p:cNvSpPr>
          <p:nvPr/>
        </p:nvSpPr>
        <p:spPr bwMode="auto">
          <a:xfrm>
            <a:off x="561975" y="242888"/>
            <a:ext cx="8077200" cy="609600"/>
          </a:xfrm>
          <a:prstGeom prst="rect">
            <a:avLst/>
          </a:prstGeom>
          <a:solidFill>
            <a:srgbClr val="19C99F"/>
          </a:solidFill>
          <a:ln w="9525">
            <a:noFill/>
            <a:miter lim="800000"/>
            <a:headEnd/>
            <a:tailEnd/>
          </a:ln>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defRPr/>
            </a:pPr>
            <a:r>
              <a:rPr lang="en-US" altLang="zh-CN" b="0" dirty="0">
                <a:solidFill>
                  <a:schemeClr val="tx1"/>
                </a:solidFill>
                <a:effectLst/>
                <a:ea typeface="宋体" panose="02010600030101010101" pitchFamily="2" charset="-122"/>
              </a:rPr>
              <a:t>QUESTION 4: </a:t>
            </a:r>
            <a:r>
              <a:rPr lang="en-US" altLang="zh-CN" b="0" dirty="0">
                <a:solidFill>
                  <a:schemeClr val="tx1"/>
                </a:solidFill>
                <a:effectLst/>
                <a:ea typeface="宋体" charset="-122"/>
              </a:rPr>
              <a:t>Join Estimation</a:t>
            </a:r>
            <a:endParaRPr lang="en-US" altLang="zh-CN" b="0" kern="0" dirty="0">
              <a:solidFill>
                <a:schemeClr val="tx1"/>
              </a:solidFill>
              <a:effectLst/>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A935DE5B-A009-4D00-9A14-58029FE28D57}"/>
              </a:ext>
            </a:extLst>
          </p:cNvPr>
          <p:cNvSpPr>
            <a:spLocks noGrp="1" noChangeArrowheads="1"/>
          </p:cNvSpPr>
          <p:nvPr>
            <p:ph type="body" idx="1"/>
          </p:nvPr>
        </p:nvSpPr>
        <p:spPr/>
        <p:txBody>
          <a:bodyPr/>
          <a:lstStyle/>
          <a:p>
            <a:pPr marL="0" indent="0"/>
            <a:r>
              <a:rPr lang="en-AU" altLang="zh-HK">
                <a:ea typeface="新細明體" panose="02020500000000000000" pitchFamily="18" charset="-120"/>
              </a:rPr>
              <a:t>Size = the size of RESERVES = 1,500 tuples</a:t>
            </a:r>
            <a:endParaRPr lang="en-US" altLang="zh-HK">
              <a:ea typeface="新細明體" panose="02020500000000000000" pitchFamily="18" charset="-120"/>
            </a:endParaRPr>
          </a:p>
          <a:p>
            <a:pPr marL="0" indent="0"/>
            <a:r>
              <a:rPr lang="en-AU" altLang="zh-HK">
                <a:ea typeface="新細明體" panose="02020500000000000000" pitchFamily="18" charset="-120"/>
              </a:rPr>
              <a:t> </a:t>
            </a:r>
            <a:endParaRPr lang="en-US" altLang="zh-HK">
              <a:ea typeface="新細明體" panose="02020500000000000000" pitchFamily="18" charset="-120"/>
            </a:endParaRPr>
          </a:p>
          <a:p>
            <a:pPr marL="0" indent="0"/>
            <a:r>
              <a:rPr lang="en-AU" altLang="zh-HK">
                <a:ea typeface="新細明體" panose="02020500000000000000" pitchFamily="18" charset="-120"/>
              </a:rPr>
              <a:t>Because “sid in RESERVES is a foreign key referencing SAILORS”, one tuple in RESERVES will join exactly one tuple in SAILORS. So SAILORS join RESERVES has exactly 1,500 tuples.</a:t>
            </a:r>
            <a:endParaRPr lang="en-US" altLang="zh-HK">
              <a:ea typeface="新細明體" panose="02020500000000000000" pitchFamily="18" charset="-120"/>
            </a:endParaRPr>
          </a:p>
          <a:p>
            <a:pPr marL="0" indent="0"/>
            <a:r>
              <a:rPr lang="en-AU" altLang="zh-HK">
                <a:ea typeface="新細明體" panose="02020500000000000000" pitchFamily="18" charset="-120"/>
              </a:rPr>
              <a:t> </a:t>
            </a:r>
            <a:endParaRPr lang="en-US" altLang="zh-HK">
              <a:ea typeface="新細明體" panose="02020500000000000000" pitchFamily="18" charset="-120"/>
            </a:endParaRPr>
          </a:p>
          <a:p>
            <a:pPr marL="0" indent="0"/>
            <a:r>
              <a:rPr lang="en-AU" altLang="zh-HK">
                <a:ea typeface="新細明體" panose="02020500000000000000" pitchFamily="18" charset="-120"/>
              </a:rPr>
              <a:t>Because “bid in RESERVES is a foreign key referencing BOATS”, one tuple in the above intermediate result will join exactly one tuple in BOATS. So the final join contains exactly 1,500 tuples.</a:t>
            </a:r>
            <a:endParaRPr lang="en-US" altLang="zh-HK">
              <a:ea typeface="新細明體" panose="02020500000000000000" pitchFamily="18" charset="-120"/>
            </a:endParaRPr>
          </a:p>
          <a:p>
            <a:pPr marL="0" indent="0"/>
            <a:r>
              <a:rPr lang="en-AU" altLang="zh-HK">
                <a:ea typeface="新細明體" panose="02020500000000000000" pitchFamily="18" charset="-120"/>
              </a:rPr>
              <a:t> </a:t>
            </a:r>
            <a:endParaRPr lang="en-US" altLang="zh-HK">
              <a:ea typeface="新細明體" panose="02020500000000000000" pitchFamily="18" charset="-120"/>
            </a:endParaRPr>
          </a:p>
          <a:p>
            <a:pPr marL="0" indent="0"/>
            <a:endParaRPr lang="en-US" altLang="zh-HK">
              <a:ea typeface="新細明體" panose="02020500000000000000" pitchFamily="18" charset="-120"/>
            </a:endParaRPr>
          </a:p>
        </p:txBody>
      </p:sp>
      <p:sp>
        <p:nvSpPr>
          <p:cNvPr id="4" name="Rectangle 2">
            <a:extLst>
              <a:ext uri="{FF2B5EF4-FFF2-40B4-BE49-F238E27FC236}">
                <a16:creationId xmlns:a16="http://schemas.microsoft.com/office/drawing/2014/main" id="{CD5FFF72-DD63-4726-BF51-5ACEB69BCE80}"/>
              </a:ext>
            </a:extLst>
          </p:cNvPr>
          <p:cNvSpPr txBox="1">
            <a:spLocks noChangeArrowheads="1"/>
          </p:cNvSpPr>
          <p:nvPr/>
        </p:nvSpPr>
        <p:spPr bwMode="auto">
          <a:xfrm>
            <a:off x="585788" y="290513"/>
            <a:ext cx="8077200" cy="609600"/>
          </a:xfrm>
          <a:prstGeom prst="rect">
            <a:avLst/>
          </a:prstGeom>
          <a:solidFill>
            <a:srgbClr val="19C99F"/>
          </a:solidFill>
          <a:ln w="9525">
            <a:noFill/>
            <a:miter lim="800000"/>
            <a:headEnd/>
            <a:tailEnd/>
          </a:ln>
        </p:spPr>
        <p:txBody>
          <a:bodyPr anchor="b"/>
          <a:lst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a:lstStyle>
          <a:p>
            <a:pPr>
              <a:defRPr/>
            </a:pPr>
            <a:r>
              <a:rPr lang="en-US" altLang="zh-CN" b="0" dirty="0">
                <a:solidFill>
                  <a:schemeClr val="tx1"/>
                </a:solidFill>
                <a:effectLst/>
                <a:ea typeface="宋体" panose="02010600030101010101" pitchFamily="2" charset="-122"/>
              </a:rPr>
              <a:t>QUESTION 4: </a:t>
            </a:r>
            <a:r>
              <a:rPr lang="en-US" altLang="zh-CN" b="0" dirty="0">
                <a:solidFill>
                  <a:schemeClr val="tx1"/>
                </a:solidFill>
                <a:effectLst/>
                <a:ea typeface="宋体" charset="-122"/>
              </a:rPr>
              <a:t>Join Estimation</a:t>
            </a:r>
            <a:endParaRPr lang="en-US" altLang="zh-CN" b="0" kern="0" dirty="0">
              <a:solidFill>
                <a:schemeClr val="tx1"/>
              </a:solidFill>
              <a:effectLst/>
              <a:ea typeface="宋体"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Exercise 10&amp;#x0D;&amp;#x0A;&amp;quot;&quot;/&gt;&lt;property id=&quot;20307&quot; value=&quot;283&quot;/&gt;&lt;/object&gt;&lt;object type=&quot;3&quot; unique_id=&quot;10005&quot;&gt;&lt;property id=&quot;20148&quot; value=&quot;5&quot;/&gt;&lt;property id=&quot;20300&quot; value=&quot;Slide 2 - &amp;quot;Projection Example&amp;quot;&quot;/&gt;&lt;property id=&quot;20307&quot; value=&quot;271&quot;/&gt;&lt;/object&gt;&lt;object type=&quot;3&quot; unique_id=&quot;10006&quot;&gt;&lt;property id=&quot;20148&quot; value=&quot;5&quot;/&gt;&lt;property id=&quot;20300&quot; value=&quot;Slide 3 - &amp;quot;Projection Example&amp;quot;&quot;/&gt;&lt;property id=&quot;20307&quot; value=&quot;259&quot;/&gt;&lt;/object&gt;&lt;object type=&quot;3&quot; unique_id=&quot;10007&quot;&gt;&lt;property id=&quot;20148&quot; value=&quot;5&quot;/&gt;&lt;property id=&quot;20300&quot; value=&quot;Slide 4 - &amp;quot;Exercise on Selectivity Estimation&amp;quot;&quot;/&gt;&lt;property id=&quot;20307&quot; value=&quot;272&quot;/&gt;&lt;/object&gt;&lt;object type=&quot;3&quot; unique_id=&quot;10008&quot;&gt;&lt;property id=&quot;20148&quot; value=&quot;5&quot;/&gt;&lt;property id=&quot;20300&quot; value=&quot;Slide 5 - &amp;quot;Exercise on Selectivity Estimation&amp;quot;&quot;/&gt;&lt;property id=&quot;20307&quot; value=&quot;273&quot;/&gt;&lt;/object&gt;&lt;object type=&quot;3&quot; unique_id=&quot;10009&quot;&gt;&lt;property id=&quot;20148&quot; value=&quot;5&quot;/&gt;&lt;property id=&quot;20300&quot; value=&quot;Slide 6 - &amp;quot;Exercise on Selectivity Estimation&amp;quot;&quot;/&gt;&lt;property id=&quot;20307&quot; value=&quot;274&quot;/&gt;&lt;/object&gt;&lt;object type=&quot;3&quot; unique_id=&quot;10010&quot;&gt;&lt;property id=&quot;20148&quot; value=&quot;5&quot;/&gt;&lt;property id=&quot;20300&quot; value=&quot;Slide 7 - &amp;quot;Query Processing Exercise&amp;quot;&quot;/&gt;&lt;property id=&quot;20307&quot; value=&quot;277&quot;/&gt;&lt;/object&gt;&lt;object type=&quot;3&quot; unique_id=&quot;10011&quot;&gt;&lt;property id=&quot;20148&quot; value=&quot;5&quot;/&gt;&lt;property id=&quot;20300&quot; value=&quot;Slide 8 - &amp;quot;Question&amp;quot;&quot;/&gt;&lt;property id=&quot;20307&quot; value=&quot;278&quot;/&gt;&lt;/object&gt;&lt;object type=&quot;3&quot; unique_id=&quot;10012&quot;&gt;&lt;property id=&quot;20148&quot; value=&quot;5&quot;/&gt;&lt;property id=&quot;20300&quot; value=&quot;Slide 9 - &amp;quot;Question (cont)&amp;quot;&quot;/&gt;&lt;property id=&quot;20307&quot; value=&quot;279&quot;/&gt;&lt;/object&gt;&lt;object type=&quot;3&quot; unique_id=&quot;10013&quot;&gt;&lt;property id=&quot;20148&quot; value=&quot;5&quot;/&gt;&lt;property id=&quot;20300&quot; value=&quot;Slide 10 - &amp;quot;Question (Cont)&amp;quot;&quot;/&gt;&lt;property id=&quot;20307&quot; value=&quot;280&quot;/&gt;&lt;/object&gt;&lt;object type=&quot;3&quot; unique_id=&quot;10014&quot;&gt;&lt;property id=&quot;20148&quot; value=&quot;5&quot;/&gt;&lt;property id=&quot;20300&quot; value=&quot;Slide 11 - &amp;quot;Diagram&amp;quot;&quot;/&gt;&lt;property id=&quot;20307&quot; value=&quot;281&quot;/&gt;&lt;/object&gt;&lt;object type=&quot;3&quot; unique_id=&quot;10015&quot;&gt;&lt;property id=&quot;20148&quot; value=&quot;5&quot;/&gt;&lt;property id=&quot;20300&quot; value=&quot;Slide 12 - &amp;quot;Question (Cont)&amp;quot;&quot;/&gt;&lt;property id=&quot;20307&quot; value=&quot;282&quot;/&gt;&lt;/object&gt;&lt;/object&gt;&lt;/object&gt;&lt;/database&gt;"/>
  <p:tag name="SECTOMILLISECCONVERTED" val="1"/>
</p:tagLst>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6816</TotalTime>
  <Words>1121</Words>
  <Application>Microsoft Office PowerPoint</Application>
  <PresentationFormat>On-screen Show (4:3)</PresentationFormat>
  <Paragraphs>172</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db-book</vt:lpstr>
      <vt:lpstr>PowerPoint Presentation</vt:lpstr>
      <vt:lpstr>QUESTION 1: Index Design</vt:lpstr>
      <vt:lpstr>QUESTION 2: Optimization – Single Relation </vt:lpstr>
      <vt:lpstr>QUESTION 3: Selectivity (Filter Factor) Estimation</vt:lpstr>
      <vt:lpstr>QUESTION 3: Selectivity Estimation</vt:lpstr>
      <vt:lpstr>QUESTION 3: Selectivity Estimation</vt:lpstr>
      <vt:lpstr>QUESTION 4: Join Estimation</vt:lpstr>
      <vt:lpstr>PowerPoint Presentation</vt:lpstr>
      <vt:lpstr>PowerPoint Presentation</vt:lpstr>
      <vt:lpstr>PowerPoint Presentation</vt:lpstr>
      <vt:lpstr>QUESTION 5: Multi-Relation Plans - Estimation of Output Size</vt:lpstr>
      <vt:lpstr>QUESTION 5: Evaluation/execution Plans</vt:lpstr>
      <vt:lpstr>QUESTION 5: Cost estimation for 1st expression (Sailor JOIN R.date=1.1.2005Reserves) JOIN color=redBoats</vt:lpstr>
      <vt:lpstr>QUESTION 5: Estimation of C1  Temp1 = Sailor JOIN R.date=1.1.2005Reserves </vt:lpstr>
      <vt:lpstr>QUESTION 5: Estimation of C2 - Temp2 = color=redBoats and C3 - Temp1 JOIN Temp2 </vt:lpstr>
      <vt:lpstr>QUESTION 5: Evaluation plan for 1st expression (Sailor JOIN R.date=1.1.2005Reserves) JOIN color=redBoats</vt:lpstr>
      <vt:lpstr>QUESTION 5: Evaluation plan for 2nd expression Sailor JOIN (R.date=1.1.2005Reserves JOIN color=redBoats) using the same concepts</vt:lpstr>
      <vt:lpstr>QUESTION 5: Final Evaluation Plan</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Projection Example</dc:title>
  <dc:creator>Dimitris Papadias</dc:creator>
  <cp:lastModifiedBy>Wilfred S H NG</cp:lastModifiedBy>
  <cp:revision>158</cp:revision>
  <cp:lastPrinted>2001-02-09T15:35:27Z</cp:lastPrinted>
  <dcterms:created xsi:type="dcterms:W3CDTF">1999-11-04T20:50:09Z</dcterms:created>
  <dcterms:modified xsi:type="dcterms:W3CDTF">2020-04-05T04:32:51Z</dcterms:modified>
</cp:coreProperties>
</file>