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400" r:id="rId17"/>
    <p:sldId id="408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344" r:id="rId26"/>
    <p:sldId id="340" r:id="rId27"/>
    <p:sldId id="338" r:id="rId28"/>
    <p:sldId id="339" r:id="rId29"/>
    <p:sldId id="341" r:id="rId30"/>
    <p:sldId id="342" r:id="rId31"/>
    <p:sldId id="347" r:id="rId32"/>
    <p:sldId id="348" r:id="rId33"/>
    <p:sldId id="345" r:id="rId34"/>
    <p:sldId id="270" r:id="rId35"/>
    <p:sldId id="324" r:id="rId36"/>
    <p:sldId id="271" r:id="rId37"/>
    <p:sldId id="272" r:id="rId38"/>
    <p:sldId id="273" r:id="rId39"/>
    <p:sldId id="346" r:id="rId40"/>
    <p:sldId id="275" r:id="rId41"/>
    <p:sldId id="287" r:id="rId42"/>
    <p:sldId id="289" r:id="rId43"/>
    <p:sldId id="290" r:id="rId44"/>
    <p:sldId id="291" r:id="rId45"/>
    <p:sldId id="294" r:id="rId46"/>
    <p:sldId id="292" r:id="rId47"/>
    <p:sldId id="293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12" r:id="rId57"/>
    <p:sldId id="409" r:id="rId58"/>
  </p:sldIdLst>
  <p:sldSz cx="9144000" cy="6858000" type="screen4x3"/>
  <p:notesSz cx="7315200" cy="96012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0BF"/>
    <a:srgbClr val="CC0000"/>
    <a:srgbClr val="FFFF00"/>
    <a:srgbClr val="CF0F0F"/>
    <a:srgbClr val="663300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6813"/>
    <p:restoredTop sz="94660"/>
  </p:normalViewPr>
  <p:slideViewPr>
    <p:cSldViewPr showGuides="1">
      <p:cViewPr varScale="1">
        <p:scale>
          <a:sx n="114" d="100"/>
          <a:sy n="114" d="100"/>
        </p:scale>
        <p:origin x="14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671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r" defTabSz="9671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671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/>
          <a:lstStyle/>
          <a:p>
            <a:pPr lvl="0" algn="r" defTabSz="967105" eaLnBrk="1" fontAlgn="base" hangingPunct="1">
              <a:buNone/>
            </a:pPr>
            <a:fld id="{9A0DB2DC-4C9A-4742-B13C-FB6460FD3503}" type="slidenum">
              <a:rPr lang="en-US" altLang="en-US" sz="1300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en-US" sz="1300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 fontAlgn="base"/>
            <a:r>
              <a:rPr lang="en-US" strike="noStrike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800"/>
            </a:lvl1pPr>
          </a:lstStyle>
          <a:p>
            <a:pPr lvl="0" fontAlgn="base"/>
            <a:r>
              <a:rPr lang="en-US" strike="noStrike" noProof="0"/>
              <a:t>Click to edit Master subtitle style</a:t>
            </a:r>
          </a:p>
        </p:txBody>
      </p:sp>
      <p:sp>
        <p:nvSpPr>
          <p:cNvPr id="10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AD9BEB-C3CA-4156-A0AD-71638ED98AE8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4/15/2020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F0C79E-2878-488B-8DD1-A92FBDCE2A27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4/15/2020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F0C79E-2878-488B-8DD1-A92FBDCE2A27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4/15/2020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F0C79E-2878-488B-8DD1-A92FBDCE2A27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4/15/2020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F0C79E-2878-488B-8DD1-A92FBDCE2A27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4/15/2020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F0C79E-2878-488B-8DD1-A92FBDCE2A27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4/15/2020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F0C79E-2878-488B-8DD1-A92FBDCE2A27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4/15/2020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F0C79E-2878-488B-8DD1-A92FBDCE2A27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4/15/2020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F0C79E-2878-488B-8DD1-A92FBDCE2A27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4/15/2020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F0C79E-2878-488B-8DD1-A92FBDCE2A27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4/15/2020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F0C79E-2878-488B-8DD1-A92FBDCE2A27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4/15/2020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436245"/>
            <a:r>
              <a:rPr lang="en-US" altLang="zh-CN" dirty="0"/>
              <a:t>Second level</a:t>
            </a:r>
          </a:p>
          <a:p>
            <a:pPr lvl="2" indent="-394970"/>
            <a:r>
              <a:rPr lang="en-US" altLang="zh-CN" dirty="0"/>
              <a:t>Third level</a:t>
            </a:r>
          </a:p>
          <a:p>
            <a:pPr lvl="3" indent="-387350"/>
            <a:r>
              <a:rPr lang="en-US" altLang="zh-CN" dirty="0"/>
              <a:t>Fourth level</a:t>
            </a:r>
          </a:p>
          <a:p>
            <a:pPr lvl="4" indent="-398780"/>
            <a:r>
              <a:rPr lang="en-US" altLang="zh-CN" dirty="0"/>
              <a:t>Fifth level</a:t>
            </a:r>
          </a:p>
        </p:txBody>
      </p:sp>
      <p:sp>
        <p:nvSpPr>
          <p:cNvPr id="1028" name="AutoShape 4"/>
          <p:cNvSpPr/>
          <p:nvPr/>
        </p:nvSpPr>
        <p:spPr>
          <a:xfrm>
            <a:off x="609600" y="156686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F0C79E-2878-488B-8DD1-A92FBDCE2A27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4/15/2020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en-US" strike="noStrike" noProof="1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MS PGothic" panose="020B0600070205080204" pitchFamily="34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course.cse.ust.hk/comp3311/labs/lab7.sq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.cse.ust.hk/comp3311/labs/odbc1.cp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www.oracle.com/database/technologies/dotnet-odacdev-download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urse.cse.ust.hk/comp3311/labs/odbc1.cpp" TargetMode="External"/><Relationship Id="rId4" Type="http://schemas.openxmlformats.org/officeDocument/2006/relationships/hyperlink" Target="http://course.cse.ust.hk/comp3311/labs/lab7.sq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6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1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4098" name="Rectangle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1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>
              <a:buClrTx/>
              <a:buSzTx/>
              <a:buFontTx/>
            </a:pPr>
            <a:r>
              <a:rPr lang="en-US" altLang="en-US" sz="3600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COMP 3311 Database </a:t>
            </a:r>
            <a:br>
              <a:rPr lang="en-US" altLang="en-US" sz="3600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</a:br>
            <a:r>
              <a:rPr lang="en-US" altLang="en-US" sz="3600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Management Systems</a:t>
            </a:r>
            <a:br>
              <a:rPr lang="en-US" altLang="en-US" sz="3600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</a:br>
            <a:r>
              <a:rPr lang="en-US" altLang="en-US" sz="3600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Spring 2020</a:t>
            </a:r>
          </a:p>
        </p:txBody>
      </p:sp>
      <p:sp>
        <p:nvSpPr>
          <p:cNvPr id="4100" name="Rectangle 3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SzTx/>
              <a:buFont typeface="Wingdings" panose="05000000000000000000" pitchFamily="2" charset="2"/>
            </a:pPr>
            <a:r>
              <a:rPr lang="en-US" altLang="en-US" sz="3600" dirty="0"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Lab 7. A brief introduction to the ODBC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Extract the zipped file: </a:t>
            </a:r>
          </a:p>
        </p:txBody>
      </p:sp>
      <p:pic>
        <p:nvPicPr>
          <p:cNvPr id="1331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3825" y="2160588"/>
            <a:ext cx="8940800" cy="2017712"/>
          </a:xfrm>
          <a:ln/>
        </p:spPr>
      </p:pic>
      <p:sp>
        <p:nvSpPr>
          <p:cNvPr id="13315" name="文本框 4"/>
          <p:cNvSpPr txBox="1"/>
          <p:nvPr/>
        </p:nvSpPr>
        <p:spPr>
          <a:xfrm>
            <a:off x="612775" y="1792288"/>
            <a:ext cx="79629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dirty="0">
                <a:latin typeface="Verdana" panose="020B0604030504040204" pitchFamily="34" charset="0"/>
              </a:rPr>
              <a:t>Run setup.exe in the folder “ODTwithODAC32”</a:t>
            </a:r>
          </a:p>
        </p:txBody>
      </p:sp>
      <p:pic>
        <p:nvPicPr>
          <p:cNvPr id="13316" name="图片 5"/>
          <p:cNvPicPr>
            <a:picLocks noChangeAspect="1"/>
          </p:cNvPicPr>
          <p:nvPr/>
        </p:nvPicPr>
        <p:blipFill>
          <a:blip r:embed="rId4"/>
          <a:srcRect l="1144"/>
          <a:stretch>
            <a:fillRect/>
          </a:stretch>
        </p:blipFill>
        <p:spPr>
          <a:xfrm>
            <a:off x="17463" y="4419600"/>
            <a:ext cx="9047162" cy="143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C42331-16D7-4C74-BB5D-DCBB4868FE1C}"/>
              </a:ext>
            </a:extLst>
          </p:cNvPr>
          <p:cNvSpPr/>
          <p:nvPr/>
        </p:nvSpPr>
        <p:spPr bwMode="auto">
          <a:xfrm>
            <a:off x="457308" y="3505198"/>
            <a:ext cx="914376" cy="2921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                    </a:t>
            </a:r>
            <a:br>
              <a:rPr lang="en-US" altLang="zh-CN" dirty="0"/>
            </a:br>
            <a:r>
              <a:rPr lang="en-US" altLang="zh-CN" dirty="0"/>
              <a:t>Next – </a:t>
            </a:r>
            <a:br>
              <a:rPr lang="en-US" altLang="zh-CN" dirty="0"/>
            </a:br>
            <a:r>
              <a:rPr lang="en-US" altLang="zh-CN" sz="2000" dirty="0"/>
              <a:t>choose language</a:t>
            </a:r>
            <a:endParaRPr lang="en-US" altLang="zh-CN" sz="2400" dirty="0"/>
          </a:p>
        </p:txBody>
      </p:sp>
      <p:pic>
        <p:nvPicPr>
          <p:cNvPr id="14338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1752600"/>
            <a:ext cx="5746750" cy="4267200"/>
          </a:xfrm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                Next</a:t>
            </a:r>
            <a:br>
              <a:rPr lang="en-US" altLang="zh-CN" dirty="0"/>
            </a:br>
            <a:r>
              <a:rPr lang="en-US" altLang="zh-CN" sz="2000" dirty="0"/>
              <a:t>Use Windows Build in Account</a:t>
            </a:r>
          </a:p>
        </p:txBody>
      </p:sp>
      <p:pic>
        <p:nvPicPr>
          <p:cNvPr id="15362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058" t="1785" b="1788"/>
          <a:stretch>
            <a:fillRect/>
          </a:stretch>
        </p:blipFill>
        <p:spPr>
          <a:xfrm>
            <a:off x="1524000" y="1905000"/>
            <a:ext cx="5516563" cy="4114800"/>
          </a:xfrm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Set up the path of the driver-</a:t>
            </a:r>
            <a:br>
              <a:rPr lang="en-US" altLang="zh-CN" dirty="0"/>
            </a:br>
            <a:r>
              <a:rPr lang="en-US" altLang="zh-CN" sz="2000" dirty="0"/>
              <a:t>Remember it</a:t>
            </a:r>
            <a:endParaRPr lang="en-US" altLang="zh-CN" dirty="0"/>
          </a:p>
        </p:txBody>
      </p:sp>
      <p:pic>
        <p:nvPicPr>
          <p:cNvPr id="1638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1257" t="1575" r="748"/>
          <a:stretch>
            <a:fillRect/>
          </a:stretch>
        </p:blipFill>
        <p:spPr>
          <a:xfrm>
            <a:off x="1676400" y="1752600"/>
            <a:ext cx="5568950" cy="4200525"/>
          </a:xfrm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If you do not have VS 2019, there will be an error</a:t>
            </a:r>
            <a:endParaRPr lang="zh-CN" altLang="en-US" dirty="0"/>
          </a:p>
        </p:txBody>
      </p:sp>
      <p:pic>
        <p:nvPicPr>
          <p:cNvPr id="17410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488" y="1752600"/>
            <a:ext cx="5661025" cy="4267200"/>
          </a:xfrm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Click install</a:t>
            </a:r>
          </a:p>
        </p:txBody>
      </p:sp>
      <p:pic>
        <p:nvPicPr>
          <p:cNvPr id="1843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163" y="1752600"/>
            <a:ext cx="5772150" cy="4267200"/>
          </a:xfrm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Set  TNSNAME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host name: dbsvr1.cse.ust.hk</a:t>
            </a:r>
          </a:p>
          <a:p>
            <a:r>
              <a:rPr lang="en-US" altLang="zh-CN" dirty="0"/>
              <a:t>Service Name: comp3311.cse.ust.hk</a:t>
            </a:r>
          </a:p>
          <a:p>
            <a:r>
              <a:rPr lang="en-US" altLang="zh-CN" dirty="0"/>
              <a:t>Type could be shared/dedicated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Set  TNSNAME</a:t>
            </a:r>
          </a:p>
        </p:txBody>
      </p:sp>
      <p:pic>
        <p:nvPicPr>
          <p:cNvPr id="20482" name="图片 2" descr="手机截图图社交软件的信息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6400"/>
            <a:ext cx="5643563" cy="4451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          </a:t>
            </a:r>
            <a:br>
              <a:rPr lang="en-US" altLang="zh-CN" dirty="0"/>
            </a:br>
            <a:r>
              <a:rPr lang="en-US" altLang="zh-CN" dirty="0"/>
              <a:t>Installing</a:t>
            </a:r>
            <a:br>
              <a:rPr lang="en-US" altLang="zh-CN" dirty="0"/>
            </a:br>
            <a:r>
              <a:rPr lang="en-US" altLang="zh-CN" sz="2000" dirty="0"/>
              <a:t>No worry about the warning below 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If you met this, click continue</a:t>
            </a:r>
          </a:p>
          <a:p>
            <a:endParaRPr lang="en-US" altLang="zh-CN" dirty="0"/>
          </a:p>
        </p:txBody>
      </p:sp>
      <p:pic>
        <p:nvPicPr>
          <p:cNvPr id="21507" name="图片 3"/>
          <p:cNvPicPr>
            <a:picLocks noChangeAspect="1"/>
          </p:cNvPicPr>
          <p:nvPr/>
        </p:nvPicPr>
        <p:blipFill>
          <a:blip r:embed="rId2"/>
          <a:srcRect l="1450"/>
          <a:stretch>
            <a:fillRect/>
          </a:stretch>
        </p:blipFill>
        <p:spPr>
          <a:xfrm>
            <a:off x="2133600" y="2251075"/>
            <a:ext cx="5192713" cy="390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2221CB-563B-4F7A-A5FF-D21CEBB0EC80}"/>
              </a:ext>
            </a:extLst>
          </p:cNvPr>
          <p:cNvSpPr/>
          <p:nvPr/>
        </p:nvSpPr>
        <p:spPr bwMode="auto">
          <a:xfrm>
            <a:off x="5257782" y="4495772"/>
            <a:ext cx="685782" cy="22859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              Finish </a:t>
            </a:r>
          </a:p>
        </p:txBody>
      </p:sp>
      <p:pic>
        <p:nvPicPr>
          <p:cNvPr id="22530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475" y="1752600"/>
            <a:ext cx="5595938" cy="4267200"/>
          </a:xfr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2</a:t>
            </a:fld>
            <a:endParaRPr lang="en-US" altLang="en-US" sz="1200" dirty="0"/>
          </a:p>
        </p:txBody>
      </p:sp>
      <p:sp>
        <p:nvSpPr>
          <p:cNvPr id="5122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2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Objectives of the Lab</a:t>
            </a: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600" dirty="0"/>
              <a:t>You have seen how to connect to the Oracle server through the SQL Developer client.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600" dirty="0"/>
              <a:t>This lab will teach you doing the same connection using another interface, the </a:t>
            </a:r>
            <a:r>
              <a:rPr lang="en-US" altLang="en-US" sz="2600" dirty="0">
                <a:solidFill>
                  <a:srgbClr val="FF0000"/>
                </a:solidFill>
              </a:rPr>
              <a:t>ODBC interface</a:t>
            </a:r>
            <a:r>
              <a:rPr lang="en-US" altLang="en-US" sz="2600" dirty="0"/>
              <a:t>: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600" dirty="0"/>
              <a:t>After this lab, you will be able to</a:t>
            </a:r>
          </a:p>
          <a:p>
            <a:pPr lvl="1" indent="-436245" algn="just" eaLnBrk="1" hangingPunct="1">
              <a:lnSpc>
                <a:spcPct val="80000"/>
              </a:lnSpc>
            </a:pPr>
            <a:r>
              <a:rPr lang="en-US" altLang="en-US" dirty="0"/>
              <a:t>connect to the Oracle server of COMP3311 through the ODBC interface using the program(C-language) running on Visual Studio</a:t>
            </a:r>
          </a:p>
          <a:p>
            <a:pPr lvl="1" indent="-436245" algn="just" eaLnBrk="1" hangingPunct="1">
              <a:lnSpc>
                <a:spcPct val="80000"/>
              </a:lnSpc>
            </a:pPr>
            <a:r>
              <a:rPr lang="en-US" altLang="en-US" dirty="0"/>
              <a:t>issue SQL queries using the ODBC interface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en-US" sz="1200" dirty="0"/>
              <a:t>      </a:t>
            </a:r>
            <a:endParaRPr lang="en-US" altLang="en-US" sz="1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       Search ODBC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31961-3E78-473A-BCC5-E6786580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72" y="1752644"/>
            <a:ext cx="4952870" cy="43234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348966-5B68-47EB-B8D3-7FBC569578C8}"/>
              </a:ext>
            </a:extLst>
          </p:cNvPr>
          <p:cNvSpPr/>
          <p:nvPr/>
        </p:nvSpPr>
        <p:spPr bwMode="auto">
          <a:xfrm>
            <a:off x="1752674" y="5803828"/>
            <a:ext cx="914376" cy="2921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             </a:t>
            </a:r>
            <a:br>
              <a:rPr lang="en-US" altLang="zh-CN" dirty="0"/>
            </a:br>
            <a:r>
              <a:rPr lang="en-US" altLang="zh-CN" dirty="0"/>
              <a:t>Remove </a:t>
            </a:r>
            <a:r>
              <a:rPr lang="en-US" altLang="zh-CN" dirty="0" err="1"/>
              <a:t>dBASE</a:t>
            </a:r>
            <a:r>
              <a:rPr lang="en-US" altLang="zh-CN" dirty="0"/>
              <a:t> and  Add ODBC driver</a:t>
            </a:r>
          </a:p>
        </p:txBody>
      </p:sp>
      <p:pic>
        <p:nvPicPr>
          <p:cNvPr id="24578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950" y="1949450"/>
            <a:ext cx="5616575" cy="3871913"/>
          </a:xfrm>
          <a:ln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Select Oracle OraClient18Home</a:t>
            </a:r>
          </a:p>
        </p:txBody>
      </p:sp>
      <p:pic>
        <p:nvPicPr>
          <p:cNvPr id="25602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650" y="2182813"/>
            <a:ext cx="4321175" cy="3405187"/>
          </a:xfrm>
          <a:ln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Test Oracle Connection: </a:t>
            </a:r>
          </a:p>
        </p:txBody>
      </p:sp>
      <p:pic>
        <p:nvPicPr>
          <p:cNvPr id="2662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784" y="1828842"/>
            <a:ext cx="5321896" cy="4174197"/>
          </a:xfrm>
          <a:ln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B0DC42-55FC-42BC-9E8E-ACE0C0B208C3}"/>
              </a:ext>
            </a:extLst>
          </p:cNvPr>
          <p:cNvSpPr/>
          <p:nvPr/>
        </p:nvSpPr>
        <p:spPr bwMode="auto">
          <a:xfrm>
            <a:off x="5562574" y="2895614"/>
            <a:ext cx="1012907" cy="3683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Test Oracle Connection and successful: </a:t>
            </a:r>
          </a:p>
        </p:txBody>
      </p:sp>
      <p:pic>
        <p:nvPicPr>
          <p:cNvPr id="27650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675" y="2845186"/>
            <a:ext cx="2506662" cy="2033587"/>
          </a:xfrm>
          <a:ln/>
        </p:spPr>
      </p:pic>
      <p:sp>
        <p:nvSpPr>
          <p:cNvPr id="27651" name="文本框 4"/>
          <p:cNvSpPr txBox="1"/>
          <p:nvPr/>
        </p:nvSpPr>
        <p:spPr>
          <a:xfrm>
            <a:off x="855663" y="1731963"/>
            <a:ext cx="7983537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dirty="0">
                <a:latin typeface="Verdana" panose="020B0604030504040204" pitchFamily="34" charset="0"/>
              </a:rPr>
              <a:t>Don't forget to connect to 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HKUST VPN </a:t>
            </a:r>
            <a:r>
              <a:rPr lang="en-US" altLang="zh-CN" dirty="0">
                <a:latin typeface="Verdana" panose="020B0604030504040204" pitchFamily="34" charset="0"/>
              </a:rPr>
              <a:t>if you are not in UST</a:t>
            </a:r>
          </a:p>
          <a:p>
            <a:pPr eaLnBrk="0" hangingPunct="0"/>
            <a:r>
              <a:rPr lang="en-US" altLang="zh-CN" dirty="0"/>
              <a:t>Fill in your Oracle account details</a:t>
            </a:r>
            <a:endParaRPr lang="en-US" altLang="zh-CN" dirty="0">
              <a:latin typeface="Verdana" panose="020B0604030504040204" pitchFamily="34" charset="0"/>
            </a:endParaRP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36B787B0-2E50-454E-95FC-1CA90915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98" y="2438426"/>
            <a:ext cx="4229100" cy="326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3F9F518A-16F8-4EF2-A007-BDA4199338EA}"/>
              </a:ext>
            </a:extLst>
          </p:cNvPr>
          <p:cNvSpPr/>
          <p:nvPr/>
        </p:nvSpPr>
        <p:spPr bwMode="auto">
          <a:xfrm>
            <a:off x="3505228" y="3861979"/>
            <a:ext cx="914376" cy="48139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This Lab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In this lab, you will learn how to interact with the OBDC environment with visual studio (VS2019)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Set up OBDC environment for visual studio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Build the SQL database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Perform queries in visual studio</a:t>
            </a:r>
          </a:p>
          <a:p>
            <a:pPr marL="1406525" lvl="2" indent="-571500">
              <a:buChar char="§"/>
            </a:pPr>
            <a:r>
              <a:rPr lang="en-US" altLang="zh-CN" dirty="0"/>
              <a:t>Connect to data source </a:t>
            </a:r>
          </a:p>
          <a:p>
            <a:pPr marL="1406525" lvl="2" indent="-571500">
              <a:buChar char="§"/>
            </a:pPr>
            <a:r>
              <a:rPr lang="en-US" altLang="zh-CN" dirty="0"/>
              <a:t>Perform queries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25</a:t>
            </a:fld>
            <a:endParaRPr lang="en-US" altLang="en-US" sz="1200" dirty="0"/>
          </a:p>
        </p:txBody>
      </p:sp>
      <p:sp>
        <p:nvSpPr>
          <p:cNvPr id="28676" name="Rectangle 4"/>
          <p:cNvSpPr/>
          <p:nvPr/>
        </p:nvSpPr>
        <p:spPr>
          <a:xfrm>
            <a:off x="762000" y="4038600"/>
            <a:ext cx="6172200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Building the SQL database 1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For this lab, we will initialize the database for future queries with lab7.sql</a:t>
            </a:r>
          </a:p>
          <a:p>
            <a:r>
              <a:rPr lang="en-US" altLang="zh-CN" dirty="0"/>
              <a:t>We must run lab7.sql in SQL developer and commit for the ODBC to be able to interact with the data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26</a:t>
            </a:fld>
            <a:endParaRPr lang="en-US" alt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Building the SQL database 2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Run lab7.sql in SQL Developer </a:t>
            </a:r>
            <a:r>
              <a:rPr lang="en-US" altLang="zh-CN" sz="2000" dirty="0"/>
              <a:t>(</a:t>
            </a:r>
            <a:r>
              <a:rPr lang="en-US" altLang="en-US" sz="2000" dirty="0">
                <a:hlinkClick r:id="rId2"/>
              </a:rPr>
              <a:t>http://course.cse.ust.hk/comp3311/labs/lab7.sql</a:t>
            </a:r>
            <a:r>
              <a:rPr lang="en-US" altLang="en-US" sz="2000" dirty="0"/>
              <a:t>)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27</a:t>
            </a:fld>
            <a:endParaRPr lang="en-US" altLang="en-US" sz="1200" dirty="0"/>
          </a:p>
        </p:txBody>
      </p:sp>
      <p:pic>
        <p:nvPicPr>
          <p:cNvPr id="30724" name="Picture 4"/>
          <p:cNvPicPr>
            <a:picLocks noChangeAspect="1"/>
          </p:cNvPicPr>
          <p:nvPr/>
        </p:nvPicPr>
        <p:blipFill>
          <a:blip r:embed="rId3"/>
          <a:srcRect t="4510"/>
          <a:stretch>
            <a:fillRect/>
          </a:stretch>
        </p:blipFill>
        <p:spPr>
          <a:xfrm>
            <a:off x="762000" y="2757488"/>
            <a:ext cx="6946900" cy="352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Rectangle 5"/>
          <p:cNvSpPr/>
          <p:nvPr/>
        </p:nvSpPr>
        <p:spPr>
          <a:xfrm>
            <a:off x="2286000" y="3276600"/>
            <a:ext cx="228600" cy="228600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en-US" altLang="en-US" dirty="0">
              <a:latin typeface="Verdana" panose="020B0604030504040204" pitchFamily="34" charset="0"/>
            </a:endParaRPr>
          </a:p>
        </p:txBody>
      </p:sp>
      <p:sp>
        <p:nvSpPr>
          <p:cNvPr id="7" name="Arrow: Right 6"/>
          <p:cNvSpPr/>
          <p:nvPr/>
        </p:nvSpPr>
        <p:spPr bwMode="auto">
          <a:xfrm rot="420275">
            <a:off x="2709863" y="3244850"/>
            <a:ext cx="1295400" cy="609600"/>
          </a:xfrm>
          <a:prstGeom prst="rightArrow">
            <a:avLst/>
          </a:prstGeom>
          <a:solidFill>
            <a:srgbClr val="CC000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27" name="Rectangle 7"/>
          <p:cNvSpPr/>
          <p:nvPr/>
        </p:nvSpPr>
        <p:spPr>
          <a:xfrm>
            <a:off x="4622800" y="3886200"/>
            <a:ext cx="711200" cy="381000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Building the SQL database 3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Input your username and password for the SQL server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28</a:t>
            </a:fld>
            <a:endParaRPr lang="en-US" altLang="en-US" sz="1200" dirty="0"/>
          </a:p>
        </p:txBody>
      </p:sp>
      <p:pic>
        <p:nvPicPr>
          <p:cNvPr id="3174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8" y="2838450"/>
            <a:ext cx="7758112" cy="388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9" name="Rectangle 5"/>
          <p:cNvSpPr/>
          <p:nvPr/>
        </p:nvSpPr>
        <p:spPr>
          <a:xfrm>
            <a:off x="3543300" y="4284663"/>
            <a:ext cx="2286000" cy="990600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Building the SQL database 4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000" dirty="0"/>
              <a:t>Check the script output to see that the tables were successfully created and the rows were successfully inserted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1613" y="6356350"/>
            <a:ext cx="1981200" cy="476250"/>
          </a:xfrm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29</a:t>
            </a:fld>
            <a:endParaRPr lang="en-US" altLang="en-US" sz="1200" dirty="0"/>
          </a:p>
        </p:txBody>
      </p:sp>
      <p:pic>
        <p:nvPicPr>
          <p:cNvPr id="3277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90825"/>
            <a:ext cx="7585075" cy="373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3" name="Rectangle 5"/>
          <p:cNvSpPr/>
          <p:nvPr/>
        </p:nvSpPr>
        <p:spPr>
          <a:xfrm>
            <a:off x="2503488" y="4929188"/>
            <a:ext cx="6181725" cy="1598612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3</a:t>
            </a:fld>
            <a:endParaRPr lang="en-US" altLang="en-US" sz="1200" dirty="0"/>
          </a:p>
        </p:txBody>
      </p:sp>
      <p:sp>
        <p:nvSpPr>
          <p:cNvPr id="6146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3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Brief introduction to ODBC 1</a:t>
            </a: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dirty="0"/>
              <a:t>ODBC stands for Open DataBase Connectivity.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dirty="0"/>
              <a:t>It provides a standardized database accessing interface that is independent of the actual DBMS being accessed.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dirty="0"/>
              <a:t>It supports high-level programming languages like C, C++, C#, VB, PHP etc…</a:t>
            </a:r>
          </a:p>
          <a:p>
            <a:pPr algn="just"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Building the SQL database 5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000" dirty="0"/>
              <a:t>Commit the changes to the database by running</a:t>
            </a:r>
          </a:p>
          <a:p>
            <a:r>
              <a:rPr lang="en-US" altLang="zh-CN" sz="2000" dirty="0"/>
              <a:t>Check from the script output that the commit was successful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30</a:t>
            </a:fld>
            <a:endParaRPr lang="en-US" altLang="en-US" sz="1200" dirty="0"/>
          </a:p>
        </p:txBody>
      </p:sp>
      <p:pic>
        <p:nvPicPr>
          <p:cNvPr id="33796" name="Picture 4"/>
          <p:cNvPicPr>
            <a:picLocks noChangeAspect="1"/>
          </p:cNvPicPr>
          <p:nvPr/>
        </p:nvPicPr>
        <p:blipFill>
          <a:blip r:embed="rId2"/>
          <a:srcRect l="20000" t="12524"/>
          <a:stretch>
            <a:fillRect/>
          </a:stretch>
        </p:blipFill>
        <p:spPr>
          <a:xfrm>
            <a:off x="914400" y="2743200"/>
            <a:ext cx="7113588" cy="397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437438" y="1757363"/>
            <a:ext cx="1143000" cy="3762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DB0B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</p:txBody>
      </p:sp>
      <p:sp>
        <p:nvSpPr>
          <p:cNvPr id="33798" name="Rectangle 6"/>
          <p:cNvSpPr/>
          <p:nvPr/>
        </p:nvSpPr>
        <p:spPr>
          <a:xfrm>
            <a:off x="1095375" y="3424238"/>
            <a:ext cx="898525" cy="201612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en-US" altLang="en-US" dirty="0">
              <a:latin typeface="Verdana" panose="020B0604030504040204" pitchFamily="34" charset="0"/>
            </a:endParaRPr>
          </a:p>
        </p:txBody>
      </p:sp>
      <p:sp>
        <p:nvSpPr>
          <p:cNvPr id="33799" name="Rectangle 7"/>
          <p:cNvSpPr/>
          <p:nvPr/>
        </p:nvSpPr>
        <p:spPr>
          <a:xfrm>
            <a:off x="1066800" y="3048000"/>
            <a:ext cx="304800" cy="273050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en-US" altLang="en-US" dirty="0">
              <a:latin typeface="Verdana" panose="020B0604030504040204" pitchFamily="34" charset="0"/>
            </a:endParaRPr>
          </a:p>
        </p:txBody>
      </p:sp>
      <p:sp>
        <p:nvSpPr>
          <p:cNvPr id="33800" name="Rectangle 8"/>
          <p:cNvSpPr/>
          <p:nvPr/>
        </p:nvSpPr>
        <p:spPr>
          <a:xfrm>
            <a:off x="914400" y="6183313"/>
            <a:ext cx="1079500" cy="449262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This Lab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In this lab, you will learn how to interact with the OBDC environment with visual studio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Set up OBDC environment for visual studio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Build the SQL database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Perform queries in visual studio</a:t>
            </a:r>
          </a:p>
          <a:p>
            <a:pPr marL="1406525" lvl="2" indent="-571500">
              <a:buChar char="§"/>
            </a:pPr>
            <a:r>
              <a:rPr lang="en-US" altLang="zh-CN" dirty="0"/>
              <a:t>Connect to data source </a:t>
            </a:r>
          </a:p>
          <a:p>
            <a:pPr marL="1406525" lvl="2" indent="-571500">
              <a:buChar char="§"/>
            </a:pPr>
            <a:r>
              <a:rPr lang="en-US" altLang="zh-CN" dirty="0"/>
              <a:t>Perform queries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31</a:t>
            </a:fld>
            <a:endParaRPr lang="en-US" altLang="en-US" sz="1200" dirty="0"/>
          </a:p>
        </p:txBody>
      </p:sp>
      <p:sp>
        <p:nvSpPr>
          <p:cNvPr id="34820" name="Rectangle 4"/>
          <p:cNvSpPr/>
          <p:nvPr/>
        </p:nvSpPr>
        <p:spPr>
          <a:xfrm>
            <a:off x="990600" y="4572000"/>
            <a:ext cx="6019800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Perform queries in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Now that the ODBC environment and the database has been set up, we can use visual studio to perform queries in C++ code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This code must:</a:t>
            </a:r>
          </a:p>
          <a:p>
            <a:pPr marL="908050" marR="0" lvl="1" indent="-436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Connect to the data source</a:t>
            </a:r>
          </a:p>
          <a:p>
            <a:pPr marL="908050" marR="0" lvl="1" indent="-436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Perform queries</a:t>
            </a:r>
          </a:p>
          <a:p>
            <a:pPr marL="908050" marR="0" lvl="1" indent="-436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32</a:t>
            </a:fld>
            <a:endParaRPr lang="en-US" altLang="en-US" sz="1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This Lab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In this lab, you will learn how to interact with the OBDC environment with visual studio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Set up OBDC environment for visual studio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Build the SQL database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Perform queries in visual studio</a:t>
            </a:r>
          </a:p>
          <a:p>
            <a:pPr marL="1406525" lvl="2" indent="-571500">
              <a:buChar char="§"/>
            </a:pPr>
            <a:r>
              <a:rPr lang="en-US" altLang="zh-CN" dirty="0"/>
              <a:t>Connect to data source </a:t>
            </a:r>
          </a:p>
          <a:p>
            <a:pPr marL="1406525" lvl="2" indent="-571500">
              <a:buChar char="§"/>
            </a:pPr>
            <a:r>
              <a:rPr lang="en-US" altLang="zh-CN" dirty="0"/>
              <a:t>Perform queries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33</a:t>
            </a:fld>
            <a:endParaRPr lang="en-US" altLang="en-US" sz="1200" dirty="0"/>
          </a:p>
        </p:txBody>
      </p:sp>
      <p:sp>
        <p:nvSpPr>
          <p:cNvPr id="36868" name="Rectangle 4"/>
          <p:cNvSpPr/>
          <p:nvPr/>
        </p:nvSpPr>
        <p:spPr>
          <a:xfrm>
            <a:off x="1295400" y="5029200"/>
            <a:ext cx="5029200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34</a:t>
            </a:fld>
            <a:endParaRPr lang="en-US" altLang="en-US" sz="1200" dirty="0"/>
          </a:p>
        </p:txBody>
      </p:sp>
      <p:sp>
        <p:nvSpPr>
          <p:cNvPr id="37890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34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Connecting to a data source 1</a:t>
            </a: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en-US" dirty="0"/>
              <a:t>To connect to the Oracle server through the ODBC interface, one needs to:</a:t>
            </a:r>
          </a:p>
          <a:p>
            <a:pPr marL="984250" lvl="1" indent="-514350" eaLnBrk="1" hangingPunct="1">
              <a:buFont typeface="Verdana" panose="020B0604030504040204" pitchFamily="34" charset="0"/>
              <a:buAutoNum type="arabicPeriod"/>
            </a:pPr>
            <a:r>
              <a:rPr lang="en-US" altLang="en-US" dirty="0"/>
              <a:t>Include the proper headers (&lt;</a:t>
            </a:r>
            <a:r>
              <a:rPr lang="en-US" altLang="en-US" dirty="0">
                <a:solidFill>
                  <a:srgbClr val="0000FF"/>
                </a:solidFill>
              </a:rPr>
              <a:t>sql.h</a:t>
            </a:r>
            <a:r>
              <a:rPr lang="en-US" altLang="en-US" dirty="0"/>
              <a:t>&gt;, &lt;</a:t>
            </a:r>
            <a:r>
              <a:rPr lang="en-US" altLang="en-US" dirty="0">
                <a:solidFill>
                  <a:srgbClr val="0000FF"/>
                </a:solidFill>
              </a:rPr>
              <a:t>sqlext.h</a:t>
            </a:r>
            <a:r>
              <a:rPr lang="en-US" altLang="en-US" dirty="0"/>
              <a:t>&gt;) to the C program,</a:t>
            </a:r>
          </a:p>
          <a:p>
            <a:pPr marL="984250" lvl="1" indent="-514350" eaLnBrk="1" hangingPunct="1">
              <a:buFont typeface="Verdana" panose="020B0604030504040204" pitchFamily="34" charset="0"/>
              <a:buAutoNum type="arabicPeriod"/>
            </a:pPr>
            <a:r>
              <a:rPr lang="en-US" altLang="en-US" dirty="0"/>
              <a:t>Initialize ODBC environment,</a:t>
            </a:r>
          </a:p>
          <a:p>
            <a:pPr marL="984250" lvl="1" indent="-514350" eaLnBrk="1" hangingPunct="1">
              <a:buFont typeface="Verdana" panose="020B0604030504040204" pitchFamily="34" charset="0"/>
              <a:buAutoNum type="arabicPeriod"/>
            </a:pPr>
            <a:r>
              <a:rPr lang="en-US" altLang="en-US" dirty="0"/>
              <a:t>Allocate a connection handle,</a:t>
            </a:r>
          </a:p>
          <a:p>
            <a:pPr marL="984250" lvl="1" indent="-514350" eaLnBrk="1" hangingPunct="1">
              <a:buFont typeface="Verdana" panose="020B0604030504040204" pitchFamily="34" charset="0"/>
              <a:buAutoNum type="arabicPeriod"/>
            </a:pPr>
            <a:r>
              <a:rPr lang="en-US" altLang="en-US" dirty="0"/>
              <a:t>Connect to the data source which corresponds to the Oracle server.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Connecting to a data source 1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marL="514350" indent="-514350">
              <a:buFont typeface="Verdana" panose="020B0604030504040204" pitchFamily="34" charset="0"/>
              <a:buAutoNum type="arabicPeriod"/>
            </a:pPr>
            <a:r>
              <a:rPr lang="en-US" altLang="en-US" sz="2000" dirty="0"/>
              <a:t>Include the proper headers (&lt;</a:t>
            </a:r>
            <a:r>
              <a:rPr lang="en-US" altLang="en-US" sz="2000" dirty="0">
                <a:solidFill>
                  <a:srgbClr val="0000FF"/>
                </a:solidFill>
              </a:rPr>
              <a:t>sql.h</a:t>
            </a:r>
            <a:r>
              <a:rPr lang="en-US" altLang="en-US" sz="2000" dirty="0"/>
              <a:t>&gt;, &lt;</a:t>
            </a:r>
            <a:r>
              <a:rPr lang="en-US" altLang="en-US" sz="2000" dirty="0">
                <a:solidFill>
                  <a:srgbClr val="0000FF"/>
                </a:solidFill>
              </a:rPr>
              <a:t>sqlext.h</a:t>
            </a:r>
            <a:r>
              <a:rPr lang="en-US" altLang="en-US" sz="2000" dirty="0"/>
              <a:t>&gt;) to the C program</a:t>
            </a:r>
            <a:endParaRPr lang="en-US" altLang="zh-CN" sz="2000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35</a:t>
            </a:fld>
            <a:endParaRPr lang="en-US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667000"/>
            <a:ext cx="3733800" cy="1169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&lt;iostream&gt;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&lt;windows.h&gt;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&lt;sql.h&gt;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&lt;sqlext.h&gt;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&lt;sqltypes.h&gt;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36</a:t>
            </a:fld>
            <a:endParaRPr lang="en-US" altLang="en-US" sz="1200" dirty="0"/>
          </a:p>
        </p:txBody>
      </p:sp>
      <p:sp>
        <p:nvSpPr>
          <p:cNvPr id="39938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36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Connecting to a data source 2</a:t>
            </a: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marL="514350" indent="-514350" eaLnBrk="1" hangingPunct="1">
              <a:buFont typeface="Verdana" panose="020B0604030504040204" pitchFamily="34" charset="0"/>
              <a:buAutoNum type="arabicPeriod" startAt="2"/>
            </a:pPr>
            <a:r>
              <a:rPr lang="en-US" altLang="zh-CN" sz="1800" dirty="0"/>
              <a:t>To initialize ODBC environment, one needs to</a:t>
            </a:r>
          </a:p>
          <a:p>
            <a:pPr lvl="1" indent="-436245" eaLnBrk="1" hangingPunct="1"/>
            <a:r>
              <a:rPr lang="en-US" altLang="zh-CN" sz="1600" dirty="0"/>
              <a:t>Declare a variable of the type HENV,</a:t>
            </a:r>
          </a:p>
          <a:p>
            <a:pPr lvl="1" indent="-436245" eaLnBrk="1" hangingPunct="1"/>
            <a:r>
              <a:rPr lang="en-US" altLang="zh-CN" sz="1600" dirty="0"/>
              <a:t>Call the </a:t>
            </a:r>
            <a:r>
              <a:rPr lang="en-US" altLang="zh-CN" sz="1600" dirty="0">
                <a:solidFill>
                  <a:srgbClr val="0000FF"/>
                </a:solidFill>
              </a:rPr>
              <a:t>SQLAllocEnv</a:t>
            </a:r>
            <a:r>
              <a:rPr lang="en-US" altLang="zh-CN" sz="1600" dirty="0"/>
              <a:t>() function and pass it the address of the variable:</a:t>
            </a:r>
          </a:p>
          <a:p>
            <a:pPr lvl="1" indent="-436245" eaLnBrk="1" hangingPunct="1"/>
            <a:endParaRPr lang="en-US" altLang="zh-CN" sz="2200" dirty="0"/>
          </a:p>
          <a:p>
            <a:pPr lvl="1" indent="-436245" eaLnBrk="1" hangingPunct="1">
              <a:buNone/>
            </a:pPr>
            <a:r>
              <a:rPr lang="en-US" altLang="zh-CN" sz="2200" dirty="0"/>
              <a:t>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00400"/>
            <a:ext cx="3733800" cy="954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HENV   henv;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Allocate environment handle */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SQLAllocEnv</a:t>
            </a: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&amp;henv</a:t>
            </a: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37</a:t>
            </a:fld>
            <a:endParaRPr lang="en-US" altLang="en-US" sz="1200" dirty="0"/>
          </a:p>
        </p:txBody>
      </p:sp>
      <p:sp>
        <p:nvSpPr>
          <p:cNvPr id="40962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37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Connecting to a data source 3</a:t>
            </a:r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Font typeface="Verdana" panose="020B0604030504040204" pitchFamily="34" charset="0"/>
              <a:buAutoNum type="arabicPeriod" startAt="3"/>
            </a:pPr>
            <a:r>
              <a:rPr lang="en-US" altLang="zh-CN" sz="2000" dirty="0"/>
              <a:t>T</a:t>
            </a:r>
            <a:r>
              <a:rPr lang="en-US" altLang="zh-CN" sz="1800" dirty="0"/>
              <a:t>o allocate a connection handle one needs to </a:t>
            </a:r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1600" dirty="0"/>
              <a:t>Declare a variable of the type HDBC</a:t>
            </a:r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1600" dirty="0"/>
              <a:t>Call the </a:t>
            </a:r>
            <a:r>
              <a:rPr lang="en-US" altLang="zh-CN" sz="1600" dirty="0">
                <a:solidFill>
                  <a:srgbClr val="0000FF"/>
                </a:solidFill>
              </a:rPr>
              <a:t>SQLAllocConnect</a:t>
            </a:r>
            <a:r>
              <a:rPr lang="en-US" altLang="zh-CN" sz="1600" dirty="0"/>
              <a:t>() function and pass it the address of the variable. The ODBC driver would allocate memory for storing the connection information:</a:t>
            </a:r>
          </a:p>
          <a:p>
            <a:pPr lvl="1" indent="-436245" eaLnBrk="1" hangingPunct="1">
              <a:lnSpc>
                <a:spcPct val="80000"/>
              </a:lnSpc>
              <a:buNone/>
            </a:pPr>
            <a:endParaRPr lang="en-US" altLang="zh-CN" sz="2200" dirty="0"/>
          </a:p>
          <a:p>
            <a:pPr lvl="1" indent="-436245" eaLnBrk="1" hangingPunct="1">
              <a:lnSpc>
                <a:spcPct val="80000"/>
              </a:lnSpc>
              <a:buNone/>
            </a:pPr>
            <a:r>
              <a:rPr lang="en-US" altLang="zh-CN" sz="2200" dirty="0"/>
              <a:t>     </a:t>
            </a:r>
            <a:r>
              <a:rPr lang="en-US" altLang="zh-CN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/>
              <a:t>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800" y="3352800"/>
            <a:ext cx="4267200" cy="8794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HDBC   hdbc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6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Allocate connection handle */</a:t>
            </a: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SQLAllocConnect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henv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&amp;hdbc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38</a:t>
            </a:fld>
            <a:endParaRPr lang="en-US" altLang="en-US" sz="1200" dirty="0"/>
          </a:p>
        </p:txBody>
      </p:sp>
      <p:sp>
        <p:nvSpPr>
          <p:cNvPr id="41986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38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Connecting to a data source 4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 startAt="4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connect to the Oracle data source, one needs to call the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SQLConnect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function and provide it with: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MS PGothic" panose="020B0600070205080204" pitchFamily="34" charset="-128"/>
              </a:rPr>
              <a:t>Data source name (in our case comp3311.cse.ust.hk)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MS PGothic" panose="020B0600070205080204" pitchFamily="34" charset="-128"/>
              </a:rPr>
              <a:t>Oracle account (your comp3311stuxxx account)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MS PGothic" panose="020B0600070205080204" pitchFamily="34" charset="-128"/>
              </a:rPr>
              <a:t>Oracle account password (your password)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n"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MS PGothic" panose="020B0600070205080204" pitchFamily="34" charset="-128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n"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MS PGothic" panose="020B0600070205080204" pitchFamily="34" charset="-128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n"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MS PGothic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38" y="3440113"/>
            <a:ext cx="8458200" cy="4794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SQLConnectA</a:t>
            </a:r>
            <a:r>
              <a:rPr kumimoji="0" lang="en-US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hdbc</a:t>
            </a:r>
            <a:r>
              <a:rPr kumimoji="0" lang="en-US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(SQLCHAR*)</a:t>
            </a:r>
            <a:r>
              <a:rPr kumimoji="0" lang="en-US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"</a:t>
            </a:r>
            <a:r>
              <a:rPr kumimoji="0" lang="en-US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comp3311.cse.ust.hk</a:t>
            </a:r>
            <a:r>
              <a:rPr kumimoji="0" lang="en-US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", </a:t>
            </a:r>
            <a:r>
              <a:rPr kumimoji="0" lang="en-US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SQL_NTS, (SQLCHAR*)</a:t>
            </a:r>
            <a:r>
              <a:rPr kumimoji="0" lang="en-US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"</a:t>
            </a:r>
            <a:r>
              <a:rPr kumimoji="0" lang="en-US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comp3311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stu120</a:t>
            </a:r>
            <a:r>
              <a:rPr kumimoji="0" lang="en-US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", </a:t>
            </a:r>
            <a:r>
              <a:rPr kumimoji="0" lang="en-US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SQL_NTS, (SQLCHAR*)</a:t>
            </a:r>
            <a:r>
              <a:rPr kumimoji="0" lang="en-US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123456</a:t>
            </a:r>
            <a:r>
              <a:rPr kumimoji="0" lang="en-US" altLang="ja-JP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", </a:t>
            </a:r>
            <a:r>
              <a:rPr kumimoji="0" lang="en-US" altLang="ja-JP" sz="14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SQL_NTS</a:t>
            </a:r>
            <a:r>
              <a:rPr kumimoji="0" lang="en-US" altLang="ja-JP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063" y="4035425"/>
            <a:ext cx="7864475" cy="1200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“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comp3311.cse.ust.hk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”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data source name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“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comp3311stu120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”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Oracle account name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“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123456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”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password of the account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0F0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QLCHAR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char type of SQL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_NTS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denotes that the previous argument in the function is a Null Terminated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This Lab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In this lab, you will learn how to interact with the OBDC environment with visual studio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Set up OBDC environment for visual studio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Build the SQL database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Perform queries in visual studio</a:t>
            </a:r>
          </a:p>
          <a:p>
            <a:pPr marL="1406525" lvl="2" indent="-571500">
              <a:buChar char="§"/>
            </a:pPr>
            <a:r>
              <a:rPr lang="en-US" altLang="zh-CN" dirty="0"/>
              <a:t>Connect to data source </a:t>
            </a:r>
          </a:p>
          <a:p>
            <a:pPr marL="1406525" lvl="2" indent="-571500">
              <a:buChar char="§"/>
            </a:pPr>
            <a:r>
              <a:rPr lang="en-US" altLang="zh-CN" dirty="0"/>
              <a:t>Perform queries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39</a:t>
            </a:fld>
            <a:endParaRPr lang="en-US" altLang="en-US" sz="1200" dirty="0"/>
          </a:p>
        </p:txBody>
      </p:sp>
      <p:sp>
        <p:nvSpPr>
          <p:cNvPr id="43012" name="Rectangle 4"/>
          <p:cNvSpPr/>
          <p:nvPr/>
        </p:nvSpPr>
        <p:spPr>
          <a:xfrm>
            <a:off x="1295400" y="5446713"/>
            <a:ext cx="5029200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4</a:t>
            </a:fld>
            <a:endParaRPr lang="en-US" altLang="en-US" sz="1200" dirty="0"/>
          </a:p>
        </p:txBody>
      </p:sp>
      <p:sp>
        <p:nvSpPr>
          <p:cNvPr id="7170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4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Brief introduction to ODBC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o"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Key components of the ODBC interface are:</a:t>
            </a:r>
          </a:p>
          <a:p>
            <a:pPr marL="908050" marR="0" lvl="1" indent="-43688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MS PGothic" panose="020B0600070205080204" pitchFamily="34" charset="-128"/>
              </a:rPr>
              <a:t>Driver manager: that loads the proper DBMS driver on the behalf of an application</a:t>
            </a:r>
          </a:p>
          <a:p>
            <a:pPr marL="908050" marR="0" lvl="1" indent="-43688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MS PGothic" panose="020B0600070205080204" pitchFamily="34" charset="-128"/>
              </a:rPr>
              <a:t>Driver: that processes the ODBC function calls and submit SQL requests to the specified data source</a:t>
            </a:r>
          </a:p>
          <a:p>
            <a:pPr marL="908050" marR="0" lvl="1" indent="-43688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MS PGothic" panose="020B0600070205080204" pitchFamily="34" charset="-128"/>
              </a:rPr>
              <a:t>Data source: the DBMS (Oracle)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40</a:t>
            </a:fld>
            <a:endParaRPr lang="en-US" altLang="en-US" sz="1200" dirty="0"/>
          </a:p>
        </p:txBody>
      </p:sp>
      <p:sp>
        <p:nvSpPr>
          <p:cNvPr id="44034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40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Performing Query  1</a:t>
            </a: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To perform the SQL operations using the ODBC interface, you need to:</a:t>
            </a:r>
          </a:p>
          <a:p>
            <a:pPr lvl="1" indent="-436245" eaLnBrk="1" hangingPunct="1"/>
            <a:r>
              <a:rPr lang="en-US" altLang="zh-CN" dirty="0"/>
              <a:t>allocate a statement handle</a:t>
            </a:r>
          </a:p>
          <a:p>
            <a:pPr lvl="1" indent="-436245" eaLnBrk="1" hangingPunct="1"/>
            <a:r>
              <a:rPr lang="en-US" altLang="zh-CN" dirty="0"/>
              <a:t>submit an SQL statement for execution</a:t>
            </a:r>
          </a:p>
          <a:p>
            <a:pPr lvl="1" indent="-436245" eaLnBrk="1" hangingPunct="1"/>
            <a:r>
              <a:rPr lang="en-US" altLang="zh-CN" dirty="0"/>
              <a:t>retrieve the results</a:t>
            </a:r>
          </a:p>
          <a:p>
            <a:pPr lvl="1" indent="-436245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41</a:t>
            </a:fld>
            <a:endParaRPr lang="en-US" altLang="en-US" sz="1200" dirty="0"/>
          </a:p>
        </p:txBody>
      </p:sp>
      <p:sp>
        <p:nvSpPr>
          <p:cNvPr id="45058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41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Performing Query  2</a:t>
            </a: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To allocate a statement handle, you need to:</a:t>
            </a:r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200" dirty="0"/>
              <a:t>declare a variable of the type HSTMT,</a:t>
            </a:r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200" dirty="0"/>
              <a:t>call  </a:t>
            </a:r>
            <a:r>
              <a:rPr lang="en-US" altLang="zh-CN" sz="2200" dirty="0">
                <a:solidFill>
                  <a:srgbClr val="0000FF"/>
                </a:solidFill>
              </a:rPr>
              <a:t>SQLAllocStmt</a:t>
            </a:r>
            <a:r>
              <a:rPr lang="en-US" altLang="zh-CN" sz="2200" dirty="0"/>
              <a:t>() function and pass the connection handle (</a:t>
            </a:r>
            <a:r>
              <a:rPr lang="en-US" altLang="zh-CN" sz="2200" dirty="0">
                <a:solidFill>
                  <a:schemeClr val="accent2"/>
                </a:solidFill>
              </a:rPr>
              <a:t>hdbc</a:t>
            </a:r>
            <a:r>
              <a:rPr lang="en-US" altLang="zh-CN" sz="2200" dirty="0"/>
              <a:t>) and the address of the HSTMT-typed variable.</a:t>
            </a:r>
          </a:p>
          <a:p>
            <a:pPr lvl="1" indent="-436245" eaLnBrk="1" hangingPunct="1">
              <a:lnSpc>
                <a:spcPct val="90000"/>
              </a:lnSpc>
            </a:pPr>
            <a:endParaRPr lang="en-US" altLang="zh-CN" sz="2200" dirty="0"/>
          </a:p>
        </p:txBody>
      </p:sp>
      <p:sp>
        <p:nvSpPr>
          <p:cNvPr id="2" name="Rectangle 1"/>
          <p:cNvSpPr/>
          <p:nvPr/>
        </p:nvSpPr>
        <p:spPr>
          <a:xfrm>
            <a:off x="566738" y="4098925"/>
            <a:ext cx="5605463" cy="13112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HSTMT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hstmt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/*allocate the statement handle*/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SQLAllocStmt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hdbc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hstmt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42</a:t>
            </a:fld>
            <a:endParaRPr lang="en-US" altLang="en-US" sz="1200" dirty="0"/>
          </a:p>
        </p:txBody>
      </p:sp>
      <p:sp>
        <p:nvSpPr>
          <p:cNvPr id="46082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42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Performing Query  3</a:t>
            </a: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600" dirty="0"/>
              <a:t>To submit an SQL statement for direct execution (prepared statement will be covered next time), you need to:</a:t>
            </a:r>
          </a:p>
          <a:p>
            <a:pPr lvl="1" indent="-436245" eaLnBrk="1" hangingPunct="1"/>
            <a:r>
              <a:rPr lang="en-US" altLang="zh-CN" sz="2200" dirty="0"/>
              <a:t>Call SQLExecDirect() function and pass it with the SQL statement as well as the statement handle (hstmt)</a:t>
            </a:r>
          </a:p>
          <a:p>
            <a:pPr lvl="1" indent="-436245" eaLnBrk="1" hangingPunct="1"/>
            <a:endParaRPr lang="en-US" altLang="zh-CN" sz="2200" dirty="0"/>
          </a:p>
          <a:p>
            <a:pPr lvl="1" indent="-436245" eaLnBrk="1" hangingPunct="1">
              <a:buNone/>
            </a:pPr>
            <a:r>
              <a:rPr lang="en-US" altLang="zh-CN" sz="2200" dirty="0"/>
              <a:t>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88900" y="4572000"/>
            <a:ext cx="8958263" cy="3079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SQLExecDirectA</a:t>
            </a: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hstmt</a:t>
            </a: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(SQLCHAR *)</a:t>
            </a: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US" altLang="ja-JP" sz="1400" b="0" i="0" u="none" strike="noStrike" kern="1200" cap="none" spc="0" normalizeH="0" baseline="0" noProof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department_ID 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en-US" altLang="ja-JP" sz="1400" b="0" i="0" u="none" strike="noStrike" kern="1200" cap="none" spc="0" normalizeH="0" baseline="0" noProof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departments</a:t>
            </a:r>
            <a:r>
              <a:rPr kumimoji="0" lang="en-US" altLang="ja-JP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",</a:t>
            </a:r>
            <a:r>
              <a:rPr kumimoji="0" lang="en-US" altLang="ja-JP" sz="14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SQL_NTS</a:t>
            </a:r>
            <a:r>
              <a:rPr kumimoji="0" lang="en-US" altLang="ja-JP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943225"/>
            <a:ext cx="7696200" cy="34655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/* bind the char string variable "deptid" to get the result (column 1) from the query*/</a:t>
            </a: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      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SQLBindCol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(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hstmt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,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1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,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SQL_C_CHAR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,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deptid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,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50,&amp;deptid_n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);</a:t>
            </a: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column value</a:t>
            </a:r>
            <a:b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	</a:t>
            </a:r>
            <a:b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target type</a:t>
            </a:r>
            <a:endParaRPr kumimoji="0" lang="en-US" altLang="zh-CN" sz="1900" b="0" i="0" u="none" strike="noStrike" kern="1200" cap="none" spc="0" normalizeH="0" baseline="0" noProof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         target variable</a:t>
            </a: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	         target buffer length</a:t>
            </a: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                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string length of the returned data</a:t>
            </a: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     </a:t>
            </a:r>
          </a:p>
        </p:txBody>
      </p:sp>
      <p:sp>
        <p:nvSpPr>
          <p:cNvPr id="47106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43</a:t>
            </a:fld>
            <a:endParaRPr lang="en-US" altLang="en-US" sz="1200" dirty="0"/>
          </a:p>
        </p:txBody>
      </p:sp>
      <p:sp>
        <p:nvSpPr>
          <p:cNvPr id="47107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43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Performing Query  4</a:t>
            </a:r>
          </a:p>
        </p:txBody>
      </p:sp>
      <p:sp>
        <p:nvSpPr>
          <p:cNvPr id="47109" name="Rectangle 3"/>
          <p:cNvSpPr>
            <a:spLocks noGrp="1"/>
          </p:cNvSpPr>
          <p:nvPr>
            <p:ph idx="1"/>
          </p:nvPr>
        </p:nvSpPr>
        <p:spPr>
          <a:xfrm>
            <a:off x="566738" y="1752600"/>
            <a:ext cx="8272462" cy="48006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en-US" altLang="zh-CN" sz="2100" dirty="0"/>
              <a:t>To retrieve the results you need to:</a:t>
            </a:r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2000" dirty="0"/>
              <a:t>Bind variables to the attributes of the query results using </a:t>
            </a:r>
            <a:r>
              <a:rPr lang="en-US" altLang="zh-CN" sz="2000" dirty="0">
                <a:solidFill>
                  <a:srgbClr val="0000FF"/>
                </a:solidFill>
              </a:rPr>
              <a:t>SQLBindCol</a:t>
            </a:r>
            <a:r>
              <a:rPr lang="en-US" altLang="zh-CN" sz="2000" dirty="0"/>
              <a:t>() function:</a:t>
            </a:r>
          </a:p>
          <a:p>
            <a:pPr lvl="1" indent="-436245" eaLnBrk="1" hangingPunct="1">
              <a:lnSpc>
                <a:spcPct val="80000"/>
              </a:lnSpc>
            </a:pPr>
            <a:endParaRPr lang="en-US" altLang="zh-CN" sz="2000" dirty="0"/>
          </a:p>
        </p:txBody>
      </p:sp>
      <p:sp>
        <p:nvSpPr>
          <p:cNvPr id="47110" name="Freeform 9"/>
          <p:cNvSpPr/>
          <p:nvPr/>
        </p:nvSpPr>
        <p:spPr>
          <a:xfrm>
            <a:off x="3581400" y="4419600"/>
            <a:ext cx="1295400" cy="762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720" h="296">
                <a:moveTo>
                  <a:pt x="0" y="288"/>
                </a:moveTo>
                <a:cubicBezTo>
                  <a:pt x="4" y="292"/>
                  <a:pt x="8" y="296"/>
                  <a:pt x="48" y="288"/>
                </a:cubicBezTo>
                <a:cubicBezTo>
                  <a:pt x="88" y="280"/>
                  <a:pt x="144" y="272"/>
                  <a:pt x="240" y="240"/>
                </a:cubicBezTo>
                <a:cubicBezTo>
                  <a:pt x="336" y="208"/>
                  <a:pt x="544" y="136"/>
                  <a:pt x="624" y="96"/>
                </a:cubicBezTo>
                <a:cubicBezTo>
                  <a:pt x="704" y="56"/>
                  <a:pt x="704" y="16"/>
                  <a:pt x="720" y="0"/>
                </a:cubicBezTo>
              </a:path>
            </a:pathLst>
          </a:custGeom>
          <a:noFill/>
          <a:ln w="63500" cap="flat" cmpd="sng">
            <a:solidFill>
              <a:srgbClr val="333399"/>
            </a:solidFill>
            <a:prstDash val="sysDot"/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1" name="Freeform 10"/>
          <p:cNvSpPr/>
          <p:nvPr/>
        </p:nvSpPr>
        <p:spPr>
          <a:xfrm>
            <a:off x="4343400" y="4419600"/>
            <a:ext cx="1905000" cy="10668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720" h="296">
                <a:moveTo>
                  <a:pt x="0" y="288"/>
                </a:moveTo>
                <a:cubicBezTo>
                  <a:pt x="4" y="292"/>
                  <a:pt x="8" y="296"/>
                  <a:pt x="48" y="288"/>
                </a:cubicBezTo>
                <a:cubicBezTo>
                  <a:pt x="88" y="280"/>
                  <a:pt x="144" y="272"/>
                  <a:pt x="240" y="240"/>
                </a:cubicBezTo>
                <a:cubicBezTo>
                  <a:pt x="336" y="208"/>
                  <a:pt x="544" y="136"/>
                  <a:pt x="624" y="96"/>
                </a:cubicBezTo>
                <a:cubicBezTo>
                  <a:pt x="704" y="56"/>
                  <a:pt x="704" y="16"/>
                  <a:pt x="720" y="0"/>
                </a:cubicBezTo>
              </a:path>
            </a:pathLst>
          </a:custGeom>
          <a:noFill/>
          <a:ln w="63500" cap="flat" cmpd="sng">
            <a:solidFill>
              <a:srgbClr val="333399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2" name="Freeform 11"/>
          <p:cNvSpPr/>
          <p:nvPr/>
        </p:nvSpPr>
        <p:spPr>
          <a:xfrm>
            <a:off x="7391400" y="4495800"/>
            <a:ext cx="457200" cy="1295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720" h="296">
                <a:moveTo>
                  <a:pt x="0" y="288"/>
                </a:moveTo>
                <a:cubicBezTo>
                  <a:pt x="4" y="292"/>
                  <a:pt x="8" y="296"/>
                  <a:pt x="48" y="288"/>
                </a:cubicBezTo>
                <a:cubicBezTo>
                  <a:pt x="88" y="280"/>
                  <a:pt x="144" y="272"/>
                  <a:pt x="240" y="240"/>
                </a:cubicBezTo>
                <a:cubicBezTo>
                  <a:pt x="336" y="208"/>
                  <a:pt x="544" y="136"/>
                  <a:pt x="624" y="96"/>
                </a:cubicBezTo>
                <a:cubicBezTo>
                  <a:pt x="704" y="56"/>
                  <a:pt x="704" y="16"/>
                  <a:pt x="720" y="0"/>
                </a:cubicBezTo>
              </a:path>
            </a:pathLst>
          </a:custGeom>
          <a:noFill/>
          <a:ln w="63500" cap="flat" cmpd="sng">
            <a:solidFill>
              <a:srgbClr val="333399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3" name="Freeform 12"/>
          <p:cNvSpPr/>
          <p:nvPr/>
        </p:nvSpPr>
        <p:spPr>
          <a:xfrm>
            <a:off x="3352800" y="4419600"/>
            <a:ext cx="685800" cy="381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720" h="296">
                <a:moveTo>
                  <a:pt x="0" y="288"/>
                </a:moveTo>
                <a:cubicBezTo>
                  <a:pt x="4" y="292"/>
                  <a:pt x="8" y="296"/>
                  <a:pt x="48" y="288"/>
                </a:cubicBezTo>
                <a:cubicBezTo>
                  <a:pt x="88" y="280"/>
                  <a:pt x="144" y="272"/>
                  <a:pt x="240" y="240"/>
                </a:cubicBezTo>
                <a:cubicBezTo>
                  <a:pt x="336" y="208"/>
                  <a:pt x="544" y="136"/>
                  <a:pt x="624" y="96"/>
                </a:cubicBezTo>
                <a:cubicBezTo>
                  <a:pt x="704" y="56"/>
                  <a:pt x="704" y="16"/>
                  <a:pt x="720" y="0"/>
                </a:cubicBezTo>
              </a:path>
            </a:pathLst>
          </a:custGeom>
          <a:noFill/>
          <a:ln w="63500" cap="flat" cmpd="sng">
            <a:solidFill>
              <a:srgbClr val="333399"/>
            </a:solidFill>
            <a:prstDash val="sysDot"/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4" name="Freeform 13"/>
          <p:cNvSpPr/>
          <p:nvPr/>
        </p:nvSpPr>
        <p:spPr>
          <a:xfrm>
            <a:off x="5410200" y="4495800"/>
            <a:ext cx="1524000" cy="1295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720" h="296">
                <a:moveTo>
                  <a:pt x="0" y="288"/>
                </a:moveTo>
                <a:cubicBezTo>
                  <a:pt x="4" y="292"/>
                  <a:pt x="8" y="296"/>
                  <a:pt x="48" y="288"/>
                </a:cubicBezTo>
                <a:cubicBezTo>
                  <a:pt x="88" y="280"/>
                  <a:pt x="144" y="272"/>
                  <a:pt x="240" y="240"/>
                </a:cubicBezTo>
                <a:cubicBezTo>
                  <a:pt x="336" y="208"/>
                  <a:pt x="544" y="136"/>
                  <a:pt x="624" y="96"/>
                </a:cubicBezTo>
                <a:cubicBezTo>
                  <a:pt x="704" y="56"/>
                  <a:pt x="704" y="16"/>
                  <a:pt x="720" y="0"/>
                </a:cubicBezTo>
              </a:path>
            </a:pathLst>
          </a:custGeom>
          <a:noFill/>
          <a:ln w="63500" cap="flat" cmpd="sng">
            <a:solidFill>
              <a:srgbClr val="333399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44</a:t>
            </a:fld>
            <a:endParaRPr lang="en-US" altLang="en-US" sz="1200" dirty="0"/>
          </a:p>
        </p:txBody>
      </p:sp>
      <p:sp>
        <p:nvSpPr>
          <p:cNvPr id="48130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44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Performing Query  5</a:t>
            </a: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1" indent="-436245" eaLnBrk="1" hangingPunct="1">
              <a:lnSpc>
                <a:spcPct val="90000"/>
              </a:lnSpc>
            </a:pPr>
            <a:r>
              <a:rPr lang="en-US" altLang="zh-CN" sz="2000" dirty="0"/>
              <a:t>Fetch the results using the </a:t>
            </a:r>
            <a:r>
              <a:rPr lang="en-US" altLang="zh-CN" sz="2000" dirty="0">
                <a:solidFill>
                  <a:srgbClr val="0000FF"/>
                </a:solidFill>
              </a:rPr>
              <a:t>SQLFetch</a:t>
            </a:r>
            <a:r>
              <a:rPr lang="en-US" altLang="zh-CN" sz="2000" dirty="0"/>
              <a:t>() function:</a:t>
            </a:r>
          </a:p>
          <a:p>
            <a:pPr lvl="1" indent="-436245"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100" dirty="0"/>
          </a:p>
          <a:p>
            <a:pPr eaLnBrk="1" hangingPunct="1">
              <a:lnSpc>
                <a:spcPct val="90000"/>
              </a:lnSpc>
            </a:pPr>
            <a:endParaRPr lang="en-US" altLang="zh-CN" sz="2100" dirty="0"/>
          </a:p>
        </p:txBody>
      </p:sp>
      <p:sp>
        <p:nvSpPr>
          <p:cNvPr id="2" name="Rectangle 1"/>
          <p:cNvSpPr/>
          <p:nvPr/>
        </p:nvSpPr>
        <p:spPr>
          <a:xfrm>
            <a:off x="381000" y="2590800"/>
            <a:ext cx="7696200" cy="2862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fetch the results into the variable "deptid" and the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display*/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while (TRUE){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retcode=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SQLFetch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hstmt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(retcode==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SQL_SUCCESS 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|| retcode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\      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SQL_SUCCESS_WITH_INFO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{printf("%s\n",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deptid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);}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break;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45</a:t>
            </a:fld>
            <a:endParaRPr lang="en-US" altLang="en-US" sz="1200" dirty="0"/>
          </a:p>
        </p:txBody>
      </p:sp>
      <p:sp>
        <p:nvSpPr>
          <p:cNvPr id="49154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45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Terminating the program</a:t>
            </a:r>
          </a:p>
        </p:txBody>
      </p:sp>
      <p:sp>
        <p:nvSpPr>
          <p:cNvPr id="49156" name="Rectangle 5"/>
          <p:cNvSpPr>
            <a:spLocks noGrp="1"/>
          </p:cNvSpPr>
          <p:nvPr>
            <p:ph idx="1"/>
          </p:nvPr>
        </p:nvSpPr>
        <p:spPr>
          <a:xfrm>
            <a:off x="566738" y="1828800"/>
            <a:ext cx="8001000" cy="42672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To gracefully terminate, you need to</a:t>
            </a:r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en-US" sz="1600" dirty="0"/>
              <a:t>Disconnect from the Oracle data source</a:t>
            </a:r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en-US" sz="1600" dirty="0"/>
              <a:t>Free the environment variable and the handle:</a:t>
            </a:r>
          </a:p>
          <a:p>
            <a:pPr lvl="1" indent="-436245" eaLnBrk="1" hangingPunct="1">
              <a:lnSpc>
                <a:spcPct val="80000"/>
              </a:lnSpc>
              <a:buNone/>
            </a:pPr>
            <a:r>
              <a:rPr lang="en-US" altLang="en-US" sz="2100" dirty="0"/>
              <a:t>     </a:t>
            </a:r>
          </a:p>
          <a:p>
            <a:pPr lvl="1" indent="-436245" eaLnBrk="1" hangingPunct="1">
              <a:lnSpc>
                <a:spcPct val="8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       </a:t>
            </a:r>
            <a:br>
              <a:rPr lang="en-US" altLang="en-US" sz="1600" dirty="0">
                <a:solidFill>
                  <a:srgbClr val="0000FF"/>
                </a:solidFill>
              </a:rPr>
            </a:br>
            <a:br>
              <a:rPr lang="en-US" altLang="en-US" sz="1600" dirty="0">
                <a:solidFill>
                  <a:srgbClr val="0000FF"/>
                </a:solidFill>
              </a:rPr>
            </a:br>
            <a:br>
              <a:rPr lang="en-US" altLang="en-US" sz="1600" dirty="0">
                <a:solidFill>
                  <a:srgbClr val="0000FF"/>
                </a:solidFill>
              </a:rPr>
            </a:br>
            <a:br>
              <a:rPr lang="en-US" altLang="en-US" sz="1600" dirty="0">
                <a:solidFill>
                  <a:srgbClr val="0000FF"/>
                </a:solidFill>
              </a:rPr>
            </a:br>
            <a:br>
              <a:rPr lang="en-US" altLang="en-US" sz="1600" dirty="0">
                <a:solidFill>
                  <a:srgbClr val="0000FF"/>
                </a:solidFill>
              </a:rPr>
            </a:br>
            <a:r>
              <a:rPr lang="en-US" altLang="en-US" sz="1600" dirty="0">
                <a:solidFill>
                  <a:srgbClr val="0000FF"/>
                </a:solidFill>
              </a:rPr>
              <a:t> </a:t>
            </a:r>
            <a:endParaRPr lang="en-US" altLang="en-US" sz="16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The complete code for connecting to the Oracle server of COMP3311 is available at: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dirty="0"/>
              <a:t>     </a:t>
            </a:r>
            <a:r>
              <a:rPr lang="en-US" altLang="en-US" sz="1600" dirty="0">
                <a:hlinkClick r:id="rId2"/>
              </a:rPr>
              <a:t>http://course.cse.ust.hk/comp3311/labs/odbc1.cpp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1219200" y="2667000"/>
            <a:ext cx="4572000" cy="8794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SQLFreeStmt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hstmt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SQL_CLOSE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SQLDisconnect</a:t>
            </a: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hdbc</a:t>
            </a: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SQLFreeConnect</a:t>
            </a: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hdbc</a:t>
            </a: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SQLFreeEnv</a:t>
            </a: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henv</a:t>
            </a: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46</a:t>
            </a:fld>
            <a:endParaRPr lang="en-US" altLang="en-US" sz="1200" dirty="0"/>
          </a:p>
        </p:txBody>
      </p:sp>
      <p:sp>
        <p:nvSpPr>
          <p:cNvPr id="50178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46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Putting everything together 1</a:t>
            </a: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#include &lt;windows.h&gt;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#include &lt;sql.h&gt;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#include &lt;sqlext.h&gt;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#include &lt;sqltypes.h&gt;</a:t>
            </a:r>
          </a:p>
          <a:p>
            <a:pPr eaLnBrk="1" hangingPunct="1">
              <a:lnSpc>
                <a:spcPct val="80000"/>
              </a:lnSpc>
            </a:pPr>
            <a:endParaRPr lang="en-US" altLang="en-US" sz="1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int 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 HENV   henv;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 HDBC   hdbc;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 HSTMT  hstmt;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 RETCODE retcode;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 SQLINTEGER sqlcode,deptid_n;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 SQLSMALLINT len;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 SQLCHAR deptid[50];</a:t>
            </a:r>
          </a:p>
          <a:p>
            <a:pPr eaLnBrk="1" hangingPunct="1">
              <a:lnSpc>
                <a:spcPct val="80000"/>
              </a:lnSpc>
            </a:pPr>
            <a:endParaRPr lang="en-US" altLang="en-US" sz="1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 /* Allocate environment handle 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 retcode = SQLAllocEnv( &amp;henv);</a:t>
            </a:r>
          </a:p>
          <a:p>
            <a:pPr eaLnBrk="1" hangingPunct="1">
              <a:lnSpc>
                <a:spcPct val="80000"/>
              </a:lnSpc>
            </a:pPr>
            <a:endParaRPr lang="en-US" altLang="en-US" sz="1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 /* Allocate connection handle 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 retcode = SQLAllocConnect(henv, &amp;hdbc);</a:t>
            </a:r>
          </a:p>
          <a:p>
            <a:pPr eaLnBrk="1" hangingPunct="1">
              <a:lnSpc>
                <a:spcPct val="80000"/>
              </a:lnSpc>
            </a:pPr>
            <a:endParaRPr lang="en-US" altLang="en-US" sz="1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 /* Connect to the service 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 retcode = SQLConnectA(hdbc, (SQLCHAR*) "comp3311.cse.ust.hk", SQL_NTS, (SQLCHAR*) "comp3311stu120", SQL_NTS, (SQLCHAR*) </a:t>
            </a:r>
            <a:r>
              <a:rPr lang="ja-JP" altLang="en-US" sz="1000" dirty="0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ja-JP" sz="1000" dirty="0">
                <a:solidFill>
                  <a:srgbClr val="0000FF"/>
                </a:solidFill>
              </a:rPr>
              <a:t>123456", SQL_NTS);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 if (retcode == SQL_SUCCESS || retcode == SQL_SUCCESS_WITH_INFO){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00FF"/>
                </a:solidFill>
              </a:rPr>
              <a:t>         printf ("Connected to Oracle.\n");}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47</a:t>
            </a:fld>
            <a:endParaRPr lang="en-US" altLang="en-US" sz="1200" dirty="0"/>
          </a:p>
        </p:txBody>
      </p:sp>
      <p:sp>
        <p:nvSpPr>
          <p:cNvPr id="51202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47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Putting everything together 2</a:t>
            </a: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/* execute a SELECT statement*/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 SQLAllocStmt(hdbc, &amp;hstmt);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 SQLExecDirectA(hstmt, (SQLCHAR *) "select department_ID from departments",SQL_NTS);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 /* bind the char string variable "deptid" to get the result from the query*/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 SQLBindCol(hstmt,1,SQL_C_CHAR,deptid,50,&amp;deptid_n);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/* fetch the results into the variable "deptid" and the display*/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 while (TRUE){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	 retcode=SQLFetch(hstmt);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	 if (retcode==SQL_SUCCESS || retcode ==SQL_SUCCESS_WITH_INFO)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		{printf("department_id = %s\n",deptid);}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	 else break;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 }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 /* free resources 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/>
              <a:t> </a:t>
            </a:r>
            <a:r>
              <a:rPr lang="en-US" altLang="zh-CN" sz="1000" dirty="0">
                <a:solidFill>
                  <a:srgbClr val="0000FF"/>
                </a:solidFill>
              </a:rPr>
              <a:t>SQLFreeStmt(hstmt,SQL_CLOSE);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 SQLDisconnect(hdbc);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 SQLFreeConnect(hdbc);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 SQLFreeEnv(henv);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 return 0;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48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en-US" sz="3400" dirty="0"/>
              <a:t>Working with Visual Studio 2019 1 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566738" y="1752600"/>
            <a:ext cx="8272462" cy="4267200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80000"/>
              </a:lnSpc>
            </a:pPr>
            <a:r>
              <a:rPr lang="en-US" altLang="en-US" sz="2600" dirty="0"/>
              <a:t>To start Visual Studio, one need to locate the visual studio 2019 package.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Click the “start” button, and type “Visual Studio 2019”.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Click on the “Visual Studio 2019” icon as shown at the right to start it.</a:t>
            </a:r>
          </a:p>
          <a:p>
            <a:pPr>
              <a:lnSpc>
                <a:spcPct val="80000"/>
              </a:lnSpc>
            </a:pPr>
            <a:endParaRPr lang="en-US" altLang="en-US" sz="2600" dirty="0"/>
          </a:p>
        </p:txBody>
      </p:sp>
      <p:pic>
        <p:nvPicPr>
          <p:cNvPr id="52228" name="图片 2" descr="手机屏幕截图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8" y="3886200"/>
            <a:ext cx="7450137" cy="2162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49</a:t>
            </a:fld>
            <a:endParaRPr lang="en-US" altLang="en-US" sz="1200" dirty="0"/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en-US" sz="3400" dirty="0"/>
              <a:t>Working with Visual Studio 2019 2</a:t>
            </a:r>
          </a:p>
        </p:txBody>
      </p:sp>
      <p:pic>
        <p:nvPicPr>
          <p:cNvPr id="5325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6553200" cy="4351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5</a:t>
            </a:fld>
            <a:endParaRPr lang="en-US" altLang="en-US" sz="1200" dirty="0"/>
          </a:p>
        </p:txBody>
      </p:sp>
      <p:sp>
        <p:nvSpPr>
          <p:cNvPr id="8194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5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Brief introduction to ODBC 3</a:t>
            </a:r>
          </a:p>
        </p:txBody>
      </p:sp>
      <p:pic>
        <p:nvPicPr>
          <p:cNvPr id="819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6248400" cy="37988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50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en-US" sz="3400" dirty="0"/>
              <a:t>Working with Visual Studio 2019 3</a:t>
            </a:r>
          </a:p>
        </p:txBody>
      </p:sp>
      <p:pic>
        <p:nvPicPr>
          <p:cNvPr id="5427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06563"/>
            <a:ext cx="6553200" cy="4352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51</a:t>
            </a:fld>
            <a:endParaRPr lang="en-US" altLang="en-US" sz="1200" dirty="0"/>
          </a:p>
        </p:txBody>
      </p:sp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en-US" sz="3400" dirty="0"/>
              <a:t>Working with Visual Studio 2019 4</a:t>
            </a:r>
          </a:p>
        </p:txBody>
      </p:sp>
      <p:pic>
        <p:nvPicPr>
          <p:cNvPr id="55299" name="图片 2"/>
          <p:cNvPicPr>
            <a:picLocks noChangeAspect="1"/>
          </p:cNvPicPr>
          <p:nvPr/>
        </p:nvPicPr>
        <p:blipFill>
          <a:blip r:embed="rId2"/>
          <a:srcRect b="7333"/>
          <a:stretch>
            <a:fillRect/>
          </a:stretch>
        </p:blipFill>
        <p:spPr>
          <a:xfrm>
            <a:off x="990600" y="1765300"/>
            <a:ext cx="7162800" cy="4406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52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en-US" sz="3400" dirty="0"/>
              <a:t>Working with Visual Studio 2019 5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en-US" sz="2600" dirty="0"/>
              <a:t>Replace the C-codes with odbc1.cpp you have downloaded, and select “Release” for the compilation option.</a:t>
            </a:r>
          </a:p>
        </p:txBody>
      </p:sp>
      <p:pic>
        <p:nvPicPr>
          <p:cNvPr id="5632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3863"/>
            <a:ext cx="7086600" cy="3768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53</a:t>
            </a:fld>
            <a:endParaRPr lang="en-US" altLang="en-US" sz="1200" dirty="0"/>
          </a:p>
        </p:txBody>
      </p:sp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en-US" sz="3400" dirty="0"/>
              <a:t>Working with Visual Studio 2019 6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en-US" sz="2000" dirty="0"/>
              <a:t>Save the file and compile the program by selecting “Build Solution”.</a:t>
            </a:r>
          </a:p>
          <a:p>
            <a:endParaRPr lang="en-US" altLang="en-US" sz="2000" dirty="0"/>
          </a:p>
        </p:txBody>
      </p:sp>
      <p:pic>
        <p:nvPicPr>
          <p:cNvPr id="5734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2484438"/>
            <a:ext cx="6858000" cy="364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54</a:t>
            </a:fld>
            <a:endParaRPr lang="en-US" altLang="en-US" sz="1200" dirty="0"/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en-US" sz="3400" dirty="0"/>
              <a:t>Working with Visual Studio 2019 7 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en-US" sz="2600" dirty="0"/>
              <a:t>Open a Windows command prompt window (type “cmd” to choose Command Prompt)</a:t>
            </a:r>
          </a:p>
          <a:p>
            <a:r>
              <a:rPr lang="en-US" altLang="en-US" sz="2600" dirty="0"/>
              <a:t>Change to the directory where the executable is located:</a:t>
            </a:r>
          </a:p>
        </p:txBody>
      </p:sp>
      <p:pic>
        <p:nvPicPr>
          <p:cNvPr id="5837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86200"/>
            <a:ext cx="8839200" cy="987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0729B8-8AA0-483B-9B01-7A62B96B4E1D}"/>
              </a:ext>
            </a:extLst>
          </p:cNvPr>
          <p:cNvSpPr/>
          <p:nvPr/>
        </p:nvSpPr>
        <p:spPr bwMode="auto">
          <a:xfrm>
            <a:off x="5181584" y="4151295"/>
            <a:ext cx="1981148" cy="110645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HK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MS PGothic" panose="020B0600070205080204" pitchFamily="34" charset="-128"/>
              </a:rPr>
              <a:t>Here is the location of the executable code of the program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8089A0C-33EC-414B-BDF5-13B81AD02AE9}"/>
              </a:ext>
            </a:extLst>
          </p:cNvPr>
          <p:cNvSpPr/>
          <p:nvPr/>
        </p:nvSpPr>
        <p:spPr bwMode="auto">
          <a:xfrm flipH="1">
            <a:off x="4669629" y="4533855"/>
            <a:ext cx="380986" cy="30165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55</a:t>
            </a:fld>
            <a:endParaRPr lang="en-US" altLang="en-US" sz="1200" dirty="0"/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en-US" sz="3400" dirty="0"/>
              <a:t>Working with Visual Studio 2019 8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en-US" sz="2600" dirty="0"/>
              <a:t>Then run the executable (…exe) from the path.</a:t>
            </a:r>
          </a:p>
          <a:p>
            <a:r>
              <a:rPr lang="en-US" altLang="en-US" sz="2600" dirty="0"/>
              <a:t>Note the output that the connection to the Oracle server is successful, and results of three rows are returned.</a:t>
            </a:r>
          </a:p>
        </p:txBody>
      </p:sp>
      <p:pic>
        <p:nvPicPr>
          <p:cNvPr id="5939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3448050"/>
            <a:ext cx="6127750" cy="2989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1BF2C59-728F-4E21-8B5F-B8E058EA63BB}"/>
              </a:ext>
            </a:extLst>
          </p:cNvPr>
          <p:cNvSpPr/>
          <p:nvPr/>
        </p:nvSpPr>
        <p:spPr bwMode="auto">
          <a:xfrm flipH="1">
            <a:off x="1752678" y="4343376"/>
            <a:ext cx="380986" cy="1523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D8079F0-8385-4BE3-AF69-F6FDED4605A8}"/>
              </a:ext>
            </a:extLst>
          </p:cNvPr>
          <p:cNvSpPr/>
          <p:nvPr/>
        </p:nvSpPr>
        <p:spPr bwMode="auto">
          <a:xfrm flipH="1">
            <a:off x="1752678" y="4606314"/>
            <a:ext cx="380986" cy="1523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56</a:t>
            </a:fld>
            <a:endParaRPr lang="en-US" altLang="en-US" sz="1200" dirty="0"/>
          </a:p>
        </p:txBody>
      </p:sp>
      <p:sp>
        <p:nvSpPr>
          <p:cNvPr id="61442" name="Slide Number Placeholder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en-US" altLang="en-US" sz="1200" dirty="0">
                <a:latin typeface="Verdana" panose="020B0604030504040204" pitchFamily="34" charset="0"/>
              </a:rPr>
              <a:t>56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61444" name="Rectangle 3"/>
          <p:cNvSpPr/>
          <p:nvPr/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3000" dirty="0">
                <a:latin typeface="Verdana" panose="020B0604030504040204" pitchFamily="34" charset="0"/>
              </a:rPr>
              <a:t>We covered the following topics in this lab:</a:t>
            </a:r>
          </a:p>
          <a:p>
            <a:pPr marL="908050" lvl="1" indent="-436245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chemeClr val="tx1"/>
                </a:solidFill>
                <a:latin typeface="Verdana" panose="020B0604030504040204" pitchFamily="34" charset="0"/>
              </a:rPr>
              <a:t>connect to the Oracle server of COMP3311 through the ODBC interface,</a:t>
            </a:r>
          </a:p>
          <a:p>
            <a:pPr marL="908050" lvl="1" indent="-436245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chemeClr val="tx1"/>
                </a:solidFill>
                <a:latin typeface="Verdana" panose="020B0604030504040204" pitchFamily="34" charset="0"/>
              </a:rPr>
              <a:t>issue a simple SQL query using the ODBC interface.</a:t>
            </a:r>
          </a:p>
          <a:p>
            <a:pPr marL="908050" lvl="1" indent="-436245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278C-32F6-4106-BA46-D857EC69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Downloaded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0C8A-547A-4F58-A887-1C0632B6B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Oracle ODBC –</a:t>
            </a:r>
            <a:r>
              <a:rPr lang="en-HK" dirty="0">
                <a:hlinkClick r:id="rId2"/>
              </a:rPr>
              <a:t>ODAC 18.3</a:t>
            </a:r>
            <a:endParaRPr lang="en-HK" dirty="0"/>
          </a:p>
          <a:p>
            <a:r>
              <a:rPr lang="en-HK" dirty="0"/>
              <a:t>Visual Studio 2019 – </a:t>
            </a:r>
            <a:r>
              <a:rPr lang="en-HK" dirty="0">
                <a:hlinkClick r:id="rId3"/>
              </a:rPr>
              <a:t>vs 2019 community version</a:t>
            </a:r>
            <a:endParaRPr lang="en-HK" dirty="0"/>
          </a:p>
          <a:p>
            <a:r>
              <a:rPr lang="en-HK" dirty="0">
                <a:hlinkClick r:id="rId4"/>
              </a:rPr>
              <a:t>Database Programs</a:t>
            </a:r>
            <a:endParaRPr lang="en-HK" dirty="0"/>
          </a:p>
          <a:p>
            <a:r>
              <a:rPr lang="en-HK" dirty="0">
                <a:hlinkClick r:id="rId5"/>
              </a:rPr>
              <a:t>C Programs</a:t>
            </a:r>
            <a:endParaRPr lang="en-HK" dirty="0"/>
          </a:p>
          <a:p>
            <a:pPr marL="0" indent="0">
              <a:buNone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7996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This Lab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In this lab, you will learn how to interact with the OBDC environment with visual studio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Set up OBDC environment for visual studio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Build the SQL database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Perform queries in visual studio</a:t>
            </a:r>
          </a:p>
          <a:p>
            <a:pPr marL="1406525" lvl="2" indent="-571500">
              <a:buChar char="§"/>
            </a:pPr>
            <a:r>
              <a:rPr lang="en-US" altLang="zh-CN" dirty="0"/>
              <a:t>Connect to data source </a:t>
            </a:r>
          </a:p>
          <a:p>
            <a:pPr marL="1406525" lvl="2" indent="-571500">
              <a:buChar char="§"/>
            </a:pPr>
            <a:r>
              <a:rPr lang="en-US" altLang="zh-CN" dirty="0"/>
              <a:t>Perform queries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6</a:t>
            </a:fld>
            <a:endParaRPr lang="en-US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This Lab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In this lab, you will learn how to interact with the OBDC environment with visual studio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Set up OBDC environment for visual studio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Build the SQL database</a:t>
            </a:r>
          </a:p>
          <a:p>
            <a:pPr marL="952500" lvl="1" indent="-514350">
              <a:buFont typeface="Verdana" panose="020B0604030504040204" pitchFamily="34" charset="0"/>
              <a:buAutoNum type="arabicPeriod"/>
            </a:pPr>
            <a:r>
              <a:rPr lang="en-US" altLang="zh-CN" dirty="0"/>
              <a:t>Perform queries in visual studio</a:t>
            </a:r>
          </a:p>
          <a:p>
            <a:pPr marL="1406525" lvl="2" indent="-571500">
              <a:buChar char="§"/>
            </a:pPr>
            <a:r>
              <a:rPr lang="en-US" altLang="zh-CN" dirty="0"/>
              <a:t>Connect to data source </a:t>
            </a:r>
          </a:p>
          <a:p>
            <a:pPr marL="1406525" lvl="2" indent="-571500">
              <a:buChar char="§"/>
            </a:pPr>
            <a:r>
              <a:rPr lang="en-US" altLang="zh-CN" dirty="0"/>
              <a:t>Perform queries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7</a:t>
            </a:fld>
            <a:endParaRPr lang="en-US" altLang="en-US" sz="1200" dirty="0"/>
          </a:p>
        </p:txBody>
      </p:sp>
      <p:sp>
        <p:nvSpPr>
          <p:cNvPr id="10244" name="Rectangle 4"/>
          <p:cNvSpPr/>
          <p:nvPr/>
        </p:nvSpPr>
        <p:spPr>
          <a:xfrm>
            <a:off x="685800" y="3200400"/>
            <a:ext cx="7391400" cy="914400"/>
          </a:xfrm>
          <a:prstGeom prst="rect">
            <a:avLst/>
          </a:prstGeom>
          <a:solidFill>
            <a:srgbClr val="FFFF00">
              <a:alpha val="30196"/>
            </a:srgbClr>
          </a:solidFill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Set up OBDC environment for visual studio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en-US" sz="3200" dirty="0"/>
              <a:t>You </a:t>
            </a:r>
            <a:r>
              <a:rPr lang="en-US" altLang="en-US" sz="3200" b="1" dirty="0"/>
              <a:t>must</a:t>
            </a:r>
            <a:r>
              <a:rPr lang="en-US" altLang="en-US" sz="3200" dirty="0"/>
              <a:t> set up the ODBC data source before your program will run successfully</a:t>
            </a:r>
          </a:p>
          <a:p>
            <a:r>
              <a:rPr lang="en-US" altLang="zh-CN" sz="3200" dirty="0"/>
              <a:t>This will designate the SQL server for visual studio to connect to</a:t>
            </a:r>
            <a:endParaRPr lang="en-US" altLang="zh-CN" dirty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  <a:t>8</a:t>
            </a:fld>
            <a:endParaRPr lang="en-US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r>
              <a:rPr lang="en-US" altLang="zh-CN" dirty="0"/>
              <a:t>Download ODBC interface:</a:t>
            </a: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zh-CN" altLang="en-US" sz="1400" dirty="0"/>
              <a:t>https://www.oracle.com/database/technologies/dotnet-odacdev-downloads.html</a:t>
            </a:r>
          </a:p>
          <a:p>
            <a:r>
              <a:rPr lang="en-US" altLang="zh-CN" sz="1400" dirty="0"/>
              <a:t>Click ODAC 18.3</a:t>
            </a:r>
            <a:endParaRPr lang="zh-CN" altLang="en-US" sz="1400" dirty="0"/>
          </a:p>
          <a:p>
            <a:endParaRPr lang="zh-CN" altLang="en-US" sz="1400" dirty="0"/>
          </a:p>
        </p:txBody>
      </p:sp>
      <p:pic>
        <p:nvPicPr>
          <p:cNvPr id="12291" name="图片 3" descr="微信截图_202004121013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38" y="2489200"/>
            <a:ext cx="7031037" cy="3536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41920780"/>
  <p:tag name="KSO_WM_UNIT_PLACING_PICTURE_USER_VIEWPORT" val="{&quot;height&quot;:2842,&quot;width&quot;:1260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77456924"/>
  <p:tag name="KSO_WM_UNIT_PLACING_PICTURE_USER_VIEWPORT" val="{&quot;height&quot;:6720,&quot;width&quot;:9051}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47</TotalTime>
  <Words>2358</Words>
  <Application>Microsoft Office PowerPoint</Application>
  <PresentationFormat>On-screen Show (4:3)</PresentationFormat>
  <Paragraphs>346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ＭＳ Ｐゴシック</vt:lpstr>
      <vt:lpstr>ＭＳ Ｐゴシック</vt:lpstr>
      <vt:lpstr>Arial</vt:lpstr>
      <vt:lpstr>Verdana</vt:lpstr>
      <vt:lpstr>Wingdings</vt:lpstr>
      <vt:lpstr>Profile</vt:lpstr>
      <vt:lpstr>COMP 3311 Database  Management Systems Spring 2020</vt:lpstr>
      <vt:lpstr>Objectives of the Lab</vt:lpstr>
      <vt:lpstr>Brief introduction to ODBC 1</vt:lpstr>
      <vt:lpstr>Brief introduction to ODBC 2</vt:lpstr>
      <vt:lpstr>Brief introduction to ODBC 3</vt:lpstr>
      <vt:lpstr>This Lab</vt:lpstr>
      <vt:lpstr>This Lab</vt:lpstr>
      <vt:lpstr>Set up OBDC environment for visual studio</vt:lpstr>
      <vt:lpstr>Download ODBC interface:</vt:lpstr>
      <vt:lpstr>Extract the zipped file: </vt:lpstr>
      <vt:lpstr>                     Next –  choose language</vt:lpstr>
      <vt:lpstr>                Next Use Windows Build in Account</vt:lpstr>
      <vt:lpstr>Set up the path of the driver- Remember it</vt:lpstr>
      <vt:lpstr>If you do not have VS 2019, there will be an error</vt:lpstr>
      <vt:lpstr>Click install</vt:lpstr>
      <vt:lpstr>Set  TNSNAME</vt:lpstr>
      <vt:lpstr>Set  TNSNAME</vt:lpstr>
      <vt:lpstr>           Installing No worry about the warning below </vt:lpstr>
      <vt:lpstr>              Finish </vt:lpstr>
      <vt:lpstr>       Search ODBC</vt:lpstr>
      <vt:lpstr>              Remove dBASE and  Add ODBC driver</vt:lpstr>
      <vt:lpstr>Select Oracle OraClient18Home</vt:lpstr>
      <vt:lpstr>Test Oracle Connection: </vt:lpstr>
      <vt:lpstr>Test Oracle Connection and successful: </vt:lpstr>
      <vt:lpstr>This Lab</vt:lpstr>
      <vt:lpstr>Building the SQL database 1</vt:lpstr>
      <vt:lpstr>Building the SQL database 2</vt:lpstr>
      <vt:lpstr>Building the SQL database 3</vt:lpstr>
      <vt:lpstr>Building the SQL database 4</vt:lpstr>
      <vt:lpstr>Building the SQL database 5</vt:lpstr>
      <vt:lpstr>This Lab</vt:lpstr>
      <vt:lpstr>Perform queries in visual studio</vt:lpstr>
      <vt:lpstr>This Lab</vt:lpstr>
      <vt:lpstr>Connecting to a data source 1</vt:lpstr>
      <vt:lpstr>Connecting to a data source 1</vt:lpstr>
      <vt:lpstr>Connecting to a data source 2</vt:lpstr>
      <vt:lpstr>Connecting to a data source 3</vt:lpstr>
      <vt:lpstr>Connecting to a data source 4</vt:lpstr>
      <vt:lpstr>This Lab</vt:lpstr>
      <vt:lpstr>Performing Query  1</vt:lpstr>
      <vt:lpstr>Performing Query  2</vt:lpstr>
      <vt:lpstr>Performing Query  3</vt:lpstr>
      <vt:lpstr>Performing Query  4</vt:lpstr>
      <vt:lpstr>Performing Query  5</vt:lpstr>
      <vt:lpstr>Terminating the program</vt:lpstr>
      <vt:lpstr>Putting everything together 1</vt:lpstr>
      <vt:lpstr>Putting everything together 2</vt:lpstr>
      <vt:lpstr>Working with Visual Studio 2019 1 </vt:lpstr>
      <vt:lpstr>Working with Visual Studio 2019 2</vt:lpstr>
      <vt:lpstr>Working with Visual Studio 2019 3</vt:lpstr>
      <vt:lpstr>Working with Visual Studio 2019 4</vt:lpstr>
      <vt:lpstr>Working with Visual Studio 2019 5</vt:lpstr>
      <vt:lpstr>Working with Visual Studio 2019 6</vt:lpstr>
      <vt:lpstr>Working with Visual Studio 2019 7 </vt:lpstr>
      <vt:lpstr>Working with Visual Studio 2019 8</vt:lpstr>
      <vt:lpstr>PowerPoint Presentation</vt:lpstr>
      <vt:lpstr>Downloaded Sites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231 Database  Management Systems</dc:title>
  <dc:creator>lamngok</dc:creator>
  <cp:lastModifiedBy>Wilfred Ng</cp:lastModifiedBy>
  <cp:revision>366</cp:revision>
  <dcterms:created xsi:type="dcterms:W3CDTF">2011-03-31T07:06:28Z</dcterms:created>
  <dcterms:modified xsi:type="dcterms:W3CDTF">2020-04-15T08:22:00Z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