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309" r:id="rId12"/>
    <p:sldId id="267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36" r:id="rId22"/>
    <p:sldId id="318" r:id="rId23"/>
    <p:sldId id="319" r:id="rId24"/>
    <p:sldId id="320" r:id="rId25"/>
    <p:sldId id="324" r:id="rId26"/>
    <p:sldId id="325" r:id="rId27"/>
    <p:sldId id="282" r:id="rId28"/>
    <p:sldId id="326" r:id="rId29"/>
    <p:sldId id="349" r:id="rId30"/>
    <p:sldId id="350" r:id="rId31"/>
    <p:sldId id="327" r:id="rId32"/>
    <p:sldId id="329" r:id="rId33"/>
    <p:sldId id="338" r:id="rId34"/>
    <p:sldId id="339" r:id="rId35"/>
    <p:sldId id="340" r:id="rId36"/>
    <p:sldId id="342" r:id="rId37"/>
    <p:sldId id="341" r:id="rId38"/>
    <p:sldId id="337" r:id="rId39"/>
    <p:sldId id="347" r:id="rId40"/>
    <p:sldId id="348" r:id="rId41"/>
  </p:sldIdLst>
  <p:sldSz cx="9144000" cy="6858000" type="screen4x3"/>
  <p:notesSz cx="6769100" cy="9906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Arial" pitchFamily="34" charset="0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Arial" pitchFamily="34" charset="0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Arial" pitchFamily="34" charset="0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Arial" pitchFamily="34" charset="0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FF00"/>
    <a:srgbClr val="FF3300"/>
    <a:srgbClr val="66FF99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8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58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-2754" y="-102"/>
      </p:cViewPr>
      <p:guideLst>
        <p:guide orient="horz" pos="3120"/>
        <p:guide pos="21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67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4288" y="0"/>
            <a:ext cx="290671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067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4288" y="9372600"/>
            <a:ext cx="290671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19A3A7-6739-41AB-BF71-A85FFA04FB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80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400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80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705350"/>
            <a:ext cx="49657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400" y="941070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21AAA3F-E256-48EC-B78C-B50405FFF6F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3022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r" eaLnBrk="1" hangingPunct="1"/>
            <a:fld id="{2774054B-F8EF-4ADF-8F2D-B4BBA80ADA13}" type="slidenum">
              <a:rPr lang="en-US" altLang="zh-TW" sz="1200"/>
              <a:pPr algn="r" eaLnBrk="1" hangingPunct="1"/>
              <a:t>7</a:t>
            </a:fld>
            <a:endParaRPr lang="en-US" altLang="zh-TW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29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r" eaLnBrk="1" hangingPunct="1"/>
            <a:fld id="{ECFC1845-CA52-48D6-8EBD-8D7A29D5215D}" type="slidenum">
              <a:rPr lang="en-US" altLang="zh-TW" sz="1200"/>
              <a:pPr algn="r" eaLnBrk="1" hangingPunct="1"/>
              <a:t>19</a:t>
            </a:fld>
            <a:endParaRPr lang="en-US" altLang="zh-TW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53000" cy="371475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05350"/>
            <a:ext cx="4962525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33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r" eaLnBrk="1" hangingPunct="1"/>
            <a:fld id="{AEFBE78F-67F8-46DC-8BE2-7479BB1E5E49}" type="slidenum">
              <a:rPr lang="en-US" altLang="zh-TW" sz="1200"/>
              <a:pPr algn="r" eaLnBrk="1" hangingPunct="1"/>
              <a:t>20</a:t>
            </a:fld>
            <a:endParaRPr lang="en-US" altLang="zh-TW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53000" cy="371475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05350"/>
            <a:ext cx="4962525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83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r" eaLnBrk="1" hangingPunct="1"/>
            <a:fld id="{CF5C3C2D-C9D5-493A-95A2-EEFEF96BDDF4}" type="slidenum">
              <a:rPr lang="en-US" altLang="zh-TW" sz="1200"/>
              <a:pPr algn="r" eaLnBrk="1" hangingPunct="1"/>
              <a:t>22</a:t>
            </a:fld>
            <a:endParaRPr lang="en-US" altLang="zh-TW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53000" cy="371475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05350"/>
            <a:ext cx="4962525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75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r" eaLnBrk="1" hangingPunct="1"/>
            <a:fld id="{7F7DC901-1795-403E-91E0-74136069D296}" type="slidenum">
              <a:rPr lang="en-US" altLang="zh-TW" sz="1200"/>
              <a:pPr algn="r" eaLnBrk="1" hangingPunct="1"/>
              <a:t>23</a:t>
            </a:fld>
            <a:endParaRPr lang="en-US" altLang="zh-TW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53000" cy="37147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05350"/>
            <a:ext cx="4962525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51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r" eaLnBrk="1" hangingPunct="1"/>
            <a:fld id="{BFA9CBAB-042F-425A-9748-B33C7E0FA8E1}" type="slidenum">
              <a:rPr lang="en-US" altLang="zh-TW" sz="1200"/>
              <a:pPr algn="r" eaLnBrk="1" hangingPunct="1"/>
              <a:t>24</a:t>
            </a:fld>
            <a:endParaRPr lang="en-US" altLang="zh-TW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53000" cy="371475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05350"/>
            <a:ext cx="4962525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05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r" eaLnBrk="1" hangingPunct="1"/>
            <a:fld id="{E4B7A451-D804-452E-ABBC-DCAB1F50CE97}" type="slidenum">
              <a:rPr lang="en-US" altLang="zh-TW" sz="1200"/>
              <a:pPr algn="r" eaLnBrk="1" hangingPunct="1"/>
              <a:t>25</a:t>
            </a:fld>
            <a:endParaRPr lang="en-US" altLang="zh-TW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53000" cy="371475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05350"/>
            <a:ext cx="4962525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65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r" eaLnBrk="1" hangingPunct="1"/>
            <a:fld id="{8C6C5696-F06C-4695-91D6-0DAA83EB8538}" type="slidenum">
              <a:rPr lang="en-US" altLang="zh-TW" sz="1200"/>
              <a:pPr algn="r" eaLnBrk="1" hangingPunct="1"/>
              <a:t>26</a:t>
            </a:fld>
            <a:endParaRPr lang="en-US" altLang="zh-TW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53000" cy="371475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05350"/>
            <a:ext cx="4962525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54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r" eaLnBrk="1" hangingPunct="1"/>
            <a:fld id="{42D3AC1D-7CE0-4245-AA26-7D2B5CFEAD88}" type="slidenum">
              <a:rPr lang="en-US" altLang="zh-TW" sz="1200"/>
              <a:pPr algn="r" eaLnBrk="1" hangingPunct="1"/>
              <a:t>28</a:t>
            </a:fld>
            <a:endParaRPr lang="en-US" altLang="zh-TW" sz="1200"/>
          </a:p>
        </p:txBody>
      </p:sp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3835400" y="0"/>
            <a:ext cx="29337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9636" name="Rectangle 3"/>
          <p:cNvSpPr>
            <a:spLocks noChangeArrowheads="1"/>
          </p:cNvSpPr>
          <p:nvPr/>
        </p:nvSpPr>
        <p:spPr bwMode="auto">
          <a:xfrm>
            <a:off x="3835400" y="9410700"/>
            <a:ext cx="29337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kumimoji="0" lang="en-US" sz="1000" i="1"/>
              <a:t>12</a:t>
            </a:r>
          </a:p>
        </p:txBody>
      </p:sp>
      <p:sp>
        <p:nvSpPr>
          <p:cNvPr id="69637" name="Rectangle 4"/>
          <p:cNvSpPr>
            <a:spLocks noChangeArrowheads="1"/>
          </p:cNvSpPr>
          <p:nvPr/>
        </p:nvSpPr>
        <p:spPr bwMode="auto">
          <a:xfrm>
            <a:off x="0" y="9410700"/>
            <a:ext cx="29337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9638" name="Rectangle 5"/>
          <p:cNvSpPr>
            <a:spLocks noChangeArrowheads="1"/>
          </p:cNvSpPr>
          <p:nvPr/>
        </p:nvSpPr>
        <p:spPr bwMode="auto">
          <a:xfrm>
            <a:off x="0" y="0"/>
            <a:ext cx="29337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96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0888"/>
            <a:ext cx="4933950" cy="3700462"/>
          </a:xfrm>
          <a:ln w="12700" cap="flat">
            <a:solidFill>
              <a:schemeClr val="tx1"/>
            </a:solidFill>
          </a:ln>
        </p:spPr>
      </p:sp>
      <p:sp>
        <p:nvSpPr>
          <p:cNvPr id="696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03288" y="4705350"/>
            <a:ext cx="4962525" cy="4456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anchor="t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03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8149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4865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r" eaLnBrk="1" hangingPunct="1"/>
            <a:fld id="{9B850A90-EC69-4ABF-9708-4AB4E88998D9}" type="slidenum">
              <a:rPr lang="en-US" altLang="zh-TW" sz="1200"/>
              <a:pPr algn="r" eaLnBrk="1" hangingPunct="1"/>
              <a:t>10</a:t>
            </a:fld>
            <a:endParaRPr lang="en-US" altLang="zh-TW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382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75212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4291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r" eaLnBrk="1" hangingPunct="1"/>
            <a:fld id="{ACA19D1C-4D34-4A63-9461-161A1D648A02}" type="slidenum">
              <a:rPr lang="en-US" altLang="zh-TW" sz="1200"/>
              <a:pPr algn="r" eaLnBrk="1" hangingPunct="1"/>
              <a:t>11</a:t>
            </a:fld>
            <a:endParaRPr lang="en-US" altLang="zh-TW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54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r" eaLnBrk="1" hangingPunct="1"/>
            <a:fld id="{E9957636-8042-4AA2-8D0D-EBF2245BC5AF}" type="slidenum">
              <a:rPr lang="en-US" altLang="zh-TW" sz="1200"/>
              <a:pPr algn="r" eaLnBrk="1" hangingPunct="1"/>
              <a:t>13</a:t>
            </a:fld>
            <a:endParaRPr lang="en-US" altLang="zh-TW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41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r" eaLnBrk="1" hangingPunct="1"/>
            <a:fld id="{0A7F99B0-2967-43F1-9F66-75DD8A1D26D1}" type="slidenum">
              <a:rPr lang="en-US" altLang="zh-TW" sz="1200"/>
              <a:pPr algn="r" eaLnBrk="1" hangingPunct="1"/>
              <a:t>14</a:t>
            </a:fld>
            <a:endParaRPr lang="en-US" altLang="zh-TW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53000" cy="371475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05350"/>
            <a:ext cx="4962525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93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r" eaLnBrk="1" hangingPunct="1"/>
            <a:fld id="{47F13664-E669-49B2-B35E-0473DABFD887}" type="slidenum">
              <a:rPr lang="en-US" altLang="zh-TW" sz="1200"/>
              <a:pPr algn="r" eaLnBrk="1" hangingPunct="1"/>
              <a:t>15</a:t>
            </a:fld>
            <a:endParaRPr lang="en-US" altLang="zh-TW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53000" cy="371475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05350"/>
            <a:ext cx="4962525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27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r" eaLnBrk="1" hangingPunct="1"/>
            <a:fld id="{B4DF3B50-FD6F-4B9E-8E00-3A32BC9775A2}" type="slidenum">
              <a:rPr lang="en-US" altLang="zh-TW" sz="1200"/>
              <a:pPr algn="r" eaLnBrk="1" hangingPunct="1"/>
              <a:t>16</a:t>
            </a:fld>
            <a:endParaRPr lang="en-US" altLang="zh-TW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53000" cy="37147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05350"/>
            <a:ext cx="4962525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61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r" eaLnBrk="1" hangingPunct="1"/>
            <a:fld id="{93723997-7304-4D29-B57C-9B2E81B250F2}" type="slidenum">
              <a:rPr lang="en-US" altLang="zh-TW" sz="1200"/>
              <a:pPr algn="r" eaLnBrk="1" hangingPunct="1"/>
              <a:t>17</a:t>
            </a:fld>
            <a:endParaRPr lang="en-US" altLang="zh-TW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53000" cy="371475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05350"/>
            <a:ext cx="4962525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27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r" eaLnBrk="1" hangingPunct="1"/>
            <a:fld id="{C1117F42-80EB-4551-85D5-9DEBAD9B0F73}" type="slidenum">
              <a:rPr lang="en-US" altLang="zh-TW" sz="1200"/>
              <a:pPr algn="r" eaLnBrk="1" hangingPunct="1"/>
              <a:t>18</a:t>
            </a:fld>
            <a:endParaRPr lang="en-US" altLang="zh-TW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2950"/>
            <a:ext cx="4953000" cy="371475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05350"/>
            <a:ext cx="4962525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63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Slide </a:t>
            </a:r>
            <a:fld id="{E9B2F907-5FAB-4AED-87E4-78801545491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296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COMP3311 Fall 2011               CSE, HKUST   Slide </a:t>
            </a:r>
            <a:fld id="{8F47C9C2-1E8E-4BBF-AC50-5E96EDA70C4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03917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181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181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COMP3311 Fall 2011               CSE, HKUST   Slide </a:t>
            </a:r>
            <a:fld id="{82A8C665-33D1-4DB4-B464-60E1A40C31F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1315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764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COMP3311 Fall 2011               CSE, HKUST   Slide </a:t>
            </a:r>
            <a:fld id="{CF4535C1-52A8-465E-AD75-861EEA6557A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522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Slide </a:t>
            </a:r>
            <a:fld id="{7DD032CD-6E67-41C4-A3A5-148E2B867B1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1896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 Slide </a:t>
            </a:r>
            <a:fld id="{D63176DC-D49B-45C7-9E39-C7F430BC16C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764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COMP3311 Fall 2011               CSE, HKUST   Slide </a:t>
            </a:r>
            <a:fld id="{7A1F29C6-45C5-4BF8-952A-3BF31CEFA96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484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COMP3311 Fall 2011               CSE, HKUST   Slide </a:t>
            </a:r>
            <a:fld id="{EB6229A2-28D6-469C-9943-DBCA0241CE2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980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Slide </a:t>
            </a:r>
            <a:fld id="{2193AB6B-5C2C-4F4E-A113-6C91E8BB30B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7383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COMP3311 Fall 2011               CSE, HKUST   Slide </a:t>
            </a:r>
            <a:fld id="{FCCB8B0B-9AA9-4612-B56B-B4E9B701E01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677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 Slide </a:t>
            </a:r>
            <a:fld id="{C96B066D-CE69-4F8D-8EDC-99D2E9F065C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0261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COMP3311 Fall 2011               CSE, HKUST   Slide </a:t>
            </a:r>
            <a:fld id="{6F6127F8-0D7B-43D2-8CB7-BB342483A41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8284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chemeClr val="accent2"/>
                </a:solidFill>
              </a:defRPr>
            </a:lvl1pPr>
          </a:lstStyle>
          <a:p>
            <a:r>
              <a:rPr lang="en-US" altLang="zh-TW"/>
              <a:t> Slide </a:t>
            </a:r>
            <a:fld id="{4250EEB7-C2D9-472E-BD25-9F6689C4C91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1" r:id="rId3"/>
    <p:sldLayoutId id="2147483675" r:id="rId4"/>
    <p:sldLayoutId id="2147483676" r:id="rId5"/>
    <p:sldLayoutId id="2147483677" r:id="rId6"/>
    <p:sldLayoutId id="2147483678" r:id="rId7"/>
    <p:sldLayoutId id="2147483672" r:id="rId8"/>
    <p:sldLayoutId id="2147483679" r:id="rId9"/>
    <p:sldLayoutId id="2147483680" r:id="rId10"/>
    <p:sldLayoutId id="2147483681" r:id="rId11"/>
    <p:sldLayoutId id="2147483682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PMingLiU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PMingLiU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PMingLiU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PMingLiU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PMingLiU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j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j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762000" y="1295400"/>
            <a:ext cx="7772400" cy="11430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dist="135003" dir="2928844" algn="ctr" rotWithShape="0">
              <a:schemeClr val="accent1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3200" dirty="0">
                <a:cs typeface="+mn-cs"/>
                <a:hlinkClick r:id="" action="ppaction://noaction">
                  <a:snd r:embed="rId2" name="TYPE.WAV"/>
                </a:hlinkClick>
              </a:rPr>
              <a:t>Comp 3311 Database Management Systems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1371600" y="3886200"/>
            <a:ext cx="6477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zh-TW" dirty="0">
                <a:solidFill>
                  <a:srgbClr val="FF5050"/>
                </a:solidFill>
                <a:latin typeface="Tahoma" pitchFamily="34" charset="0"/>
              </a:rPr>
              <a:t>2. Entity Relationship (ER) Model</a:t>
            </a:r>
          </a:p>
          <a:p>
            <a:pPr algn="ctr">
              <a:spcBef>
                <a:spcPct val="20000"/>
              </a:spcBef>
            </a:pPr>
            <a:endParaRPr lang="en-US" altLang="zh-TW" dirty="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69020366-3C50-4421-A7A2-2509689FDB31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10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0755" dir="1743276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>
                <a:latin typeface="Trebuchet MS" pitchFamily="34" charset="0"/>
              </a:rPr>
              <a:t>Key Attributes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15288" cy="37353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/>
              <a:t>An entity may have more than </a:t>
            </a:r>
            <a:r>
              <a:rPr lang="en-US" altLang="zh-TW" dirty="0">
                <a:solidFill>
                  <a:srgbClr val="FF3300"/>
                </a:solidFill>
              </a:rPr>
              <a:t>one</a:t>
            </a:r>
            <a:r>
              <a:rPr lang="en-US" altLang="zh-TW" dirty="0"/>
              <a:t> key</a:t>
            </a:r>
            <a:endParaRPr lang="en-US" altLang="zh-TW" dirty="0">
              <a:solidFill>
                <a:srgbClr val="FF33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A minimal set of attributes that uniquely identifies an entity is called a </a:t>
            </a:r>
            <a:r>
              <a:rPr lang="en-US" altLang="zh-TW" dirty="0">
                <a:solidFill>
                  <a:srgbClr val="FF3300"/>
                </a:solidFill>
              </a:rPr>
              <a:t>candidate key</a:t>
            </a:r>
            <a:endParaRPr lang="en-US" altLang="zh-TW" dirty="0"/>
          </a:p>
          <a:p>
            <a:pPr lvl="2" eaLnBrk="1" hangingPunct="1">
              <a:lnSpc>
                <a:spcPct val="90000"/>
              </a:lnSpc>
            </a:pPr>
            <a:r>
              <a:rPr lang="en-US" altLang="zh-TW" dirty="0">
                <a:latin typeface="+mn-lt"/>
              </a:rPr>
              <a:t>What are possible candidate keys of HKUST students?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Only one candidate key is selected to be the </a:t>
            </a:r>
            <a:r>
              <a:rPr lang="en-US" altLang="zh-TW" u="sng" dirty="0">
                <a:solidFill>
                  <a:srgbClr val="FF3300"/>
                </a:solidFill>
              </a:rPr>
              <a:t>primary key</a:t>
            </a:r>
            <a:endParaRPr lang="en-US" altLang="zh-TW" dirty="0"/>
          </a:p>
          <a:p>
            <a:pPr lvl="2" eaLnBrk="1" hangingPunct="1">
              <a:lnSpc>
                <a:spcPct val="90000"/>
              </a:lnSpc>
            </a:pPr>
            <a:r>
              <a:rPr lang="en-US" altLang="zh-TW" dirty="0">
                <a:latin typeface="+mn-lt"/>
              </a:rPr>
              <a:t>What attribute(s) would you use as the primary key of HKUST students?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Sometimes artificial keys maybe created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>
                <a:latin typeface="+mn-lt"/>
              </a:rPr>
              <a:t>Example: assume that we want to store information about the current offering of COMP 3311. We can select a unique number (e.g., 1235) to serve as the key.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>
                <a:latin typeface="+mn-lt"/>
              </a:rPr>
              <a:t>What alternatives are there for this example, without introducing additional attributes?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latin typeface="+mn-lt"/>
              </a:rPr>
              <a:t>Composite Key</a:t>
            </a:r>
            <a:r>
              <a:rPr lang="en-US" altLang="zh-TW" dirty="0">
                <a:latin typeface="+mn-lt"/>
              </a:rPr>
              <a:t>: contains two or more attributes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F1D9D5C9-73E4-4247-BE25-AC4E44753F72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11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0755" dir="1743276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>
                <a:latin typeface="Trebuchet MS" pitchFamily="34" charset="0"/>
              </a:rPr>
              <a:t>Example Entity (Customer)</a:t>
            </a:r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" t="14647" r="1704" b="16919"/>
          <a:stretch>
            <a:fillRect/>
          </a:stretch>
        </p:blipFill>
        <p:spPr bwMode="auto">
          <a:xfrm>
            <a:off x="901700" y="1976438"/>
            <a:ext cx="7612063" cy="40132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6228E9A6-8043-4988-8A1C-64D05407E6D7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12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7372" dir="2021404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>
                <a:latin typeface="Trebuchet MS" pitchFamily="34" charset="0"/>
              </a:rPr>
              <a:t>Relationship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dirty="0"/>
              <a:t>A </a:t>
            </a:r>
            <a:r>
              <a:rPr lang="en-US" sz="2000" dirty="0">
                <a:solidFill>
                  <a:schemeClr val="tx2"/>
                </a:solidFill>
              </a:rPr>
              <a:t>relationship</a:t>
            </a:r>
            <a:r>
              <a:rPr lang="en-US" sz="2000" dirty="0"/>
              <a:t> is an association among entities</a:t>
            </a:r>
            <a:br>
              <a:rPr lang="en-US" sz="2000" dirty="0"/>
            </a:br>
            <a:endParaRPr lang="en-US" sz="2000" dirty="0"/>
          </a:p>
          <a:p>
            <a:pPr eaLnBrk="1" hangingPunct="1"/>
            <a:r>
              <a:rPr lang="en-US" sz="2000" dirty="0"/>
              <a:t>The </a:t>
            </a:r>
            <a:r>
              <a:rPr lang="en-US" sz="2000" dirty="0">
                <a:solidFill>
                  <a:srgbClr val="FF3300"/>
                </a:solidFill>
              </a:rPr>
              <a:t>degree</a:t>
            </a:r>
            <a:r>
              <a:rPr lang="en-US" sz="2000" dirty="0"/>
              <a:t> refers to the number of entity sets that participate in a relationship set</a:t>
            </a:r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/>
              <a:t>Relationship sets that involve two entity sets are </a:t>
            </a:r>
            <a:r>
              <a:rPr lang="en-US" sz="2000" i="1" dirty="0">
                <a:solidFill>
                  <a:srgbClr val="FF3300"/>
                </a:solidFill>
              </a:rPr>
              <a:t>binary</a:t>
            </a:r>
            <a:r>
              <a:rPr lang="en-US" sz="2000" dirty="0"/>
              <a:t> (or degree two)</a:t>
            </a:r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/>
              <a:t>Relationships among more than two entity sets are rare</a:t>
            </a:r>
            <a:endParaRPr lang="en-US" altLang="zh-TW" sz="1800" dirty="0">
              <a:solidFill>
                <a:schemeClr val="accent2"/>
              </a:solidFill>
            </a:endParaRPr>
          </a:p>
          <a:p>
            <a:pPr lvl="1" eaLnBrk="1" hangingPunct="1"/>
            <a:endParaRPr lang="en-US" altLang="zh-TW" sz="1800" dirty="0">
              <a:solidFill>
                <a:schemeClr val="accent2"/>
              </a:solidFill>
            </a:endParaRPr>
          </a:p>
          <a:p>
            <a:pPr eaLnBrk="1" hangingPunct="1"/>
            <a:endParaRPr lang="en-US" altLang="zh-TW" sz="2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8E6BBC48-1A46-45C7-9067-F5ABF2FCF63C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13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0755" dir="1743276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 dirty="0">
                <a:latin typeface="Trebuchet MS" pitchFamily="34" charset="0"/>
              </a:rPr>
              <a:t>Example of Binary Relationship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" t="30733" r="1064" b="30733"/>
          <a:stretch>
            <a:fillRect/>
          </a:stretch>
        </p:blipFill>
        <p:spPr bwMode="auto">
          <a:xfrm>
            <a:off x="948689" y="3189605"/>
            <a:ext cx="7505383" cy="2216274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1006475"/>
          </a:xfrm>
        </p:spPr>
        <p:txBody>
          <a:bodyPr/>
          <a:lstStyle/>
          <a:p>
            <a:pPr eaLnBrk="1" hangingPunct="1"/>
            <a:r>
              <a:rPr lang="en-US" altLang="zh-TW" sz="2000" dirty="0">
                <a:solidFill>
                  <a:srgbClr val="FF3300"/>
                </a:solidFill>
              </a:rPr>
              <a:t>Borrower</a:t>
            </a:r>
            <a:r>
              <a:rPr lang="en-US" altLang="zh-TW" sz="2000" dirty="0"/>
              <a:t> is a relationship between </a:t>
            </a:r>
            <a:r>
              <a:rPr lang="en-US" altLang="zh-TW" sz="2000" dirty="0">
                <a:solidFill>
                  <a:schemeClr val="accent2"/>
                </a:solidFill>
              </a:rPr>
              <a:t>Customers</a:t>
            </a:r>
            <a:r>
              <a:rPr lang="en-US" altLang="zh-TW" sz="2000" dirty="0"/>
              <a:t> and </a:t>
            </a:r>
            <a:r>
              <a:rPr lang="en-US" altLang="zh-TW" sz="2000" dirty="0">
                <a:solidFill>
                  <a:schemeClr val="accent2"/>
                </a:solidFill>
              </a:rPr>
              <a:t>Loans </a:t>
            </a:r>
            <a:r>
              <a:rPr lang="en-US" altLang="zh-TW" sz="2000" dirty="0"/>
              <a:t>(it means that a customer can be associated with zero or more loans and vice versa).</a:t>
            </a:r>
            <a:r>
              <a:rPr lang="en-US" altLang="zh-TW" sz="2000" dirty="0">
                <a:solidFill>
                  <a:schemeClr val="accent2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0B2E78C6-DCBE-4B1B-AFDB-1567887EA7A5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14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Trebuchet MS" panose="020B0603020202020204" pitchFamily="34" charset="0"/>
              </a:rPr>
              <a:t>Relationship Sets with Attributes</a:t>
            </a:r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" t="28851" r="1651" b="28606"/>
          <a:stretch>
            <a:fillRect/>
          </a:stretch>
        </p:blipFill>
        <p:spPr bwMode="auto">
          <a:xfrm>
            <a:off x="662940" y="3109914"/>
            <a:ext cx="7822883" cy="239363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71475" y="1676400"/>
            <a:ext cx="8443913" cy="10064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dirty="0">
                <a:solidFill>
                  <a:srgbClr val="FF3300"/>
                </a:solidFill>
              </a:rPr>
              <a:t>Depositor</a:t>
            </a:r>
            <a:r>
              <a:rPr lang="en-US" altLang="zh-TW" sz="2000" dirty="0"/>
              <a:t> is a relationship between </a:t>
            </a:r>
            <a:r>
              <a:rPr lang="en-US" altLang="zh-TW" sz="2000" dirty="0">
                <a:solidFill>
                  <a:schemeClr val="accent2"/>
                </a:solidFill>
              </a:rPr>
              <a:t>Customers</a:t>
            </a:r>
            <a:r>
              <a:rPr lang="en-US" altLang="zh-TW" sz="2000" dirty="0"/>
              <a:t> and </a:t>
            </a:r>
            <a:r>
              <a:rPr lang="en-US" altLang="zh-TW" sz="2000" dirty="0">
                <a:solidFill>
                  <a:schemeClr val="accent2"/>
                </a:solidFill>
              </a:rPr>
              <a:t>Accounts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dirty="0">
                <a:solidFill>
                  <a:srgbClr val="FF3300"/>
                </a:solidFill>
              </a:rPr>
              <a:t>Access-date</a:t>
            </a:r>
            <a:r>
              <a:rPr lang="en-US" altLang="zh-TW" sz="2000" dirty="0"/>
              <a:t> is an attribute of Depositor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B05E44CB-7A31-4378-8E1C-8497AE55DE23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15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Trebuchet MS" panose="020B0603020202020204" pitchFamily="34" charset="0"/>
              </a:rPr>
              <a:t>Cardinality Constraints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536700"/>
            <a:ext cx="7848600" cy="2130425"/>
          </a:xfrm>
        </p:spPr>
        <p:txBody>
          <a:bodyPr/>
          <a:lstStyle/>
          <a:p>
            <a:pPr eaLnBrk="1" hangingPunct="1"/>
            <a:r>
              <a:rPr lang="en-US" sz="1800" dirty="0"/>
              <a:t>We express cardinality constraints by drawing either a directed line (</a:t>
            </a:r>
            <a:r>
              <a:rPr lang="en-US" sz="1800" dirty="0">
                <a:sym typeface="Symbol" pitchFamily="18" charset="2"/>
              </a:rPr>
              <a:t>), signifying “one,” or an undirected line (—), signifying “many,” between the relationship set and the entity set.</a:t>
            </a:r>
          </a:p>
          <a:p>
            <a:pPr eaLnBrk="1" hangingPunct="1"/>
            <a:r>
              <a:rPr lang="en-US" sz="1800" dirty="0"/>
              <a:t>E.g.: One-to-one relationship:</a:t>
            </a:r>
          </a:p>
          <a:p>
            <a:pPr lvl="1" eaLnBrk="1" hangingPunct="1"/>
            <a:r>
              <a:rPr lang="en-US" sz="1800" dirty="0"/>
              <a:t>A customer is associated with at most one loan via the relationship </a:t>
            </a:r>
            <a:r>
              <a:rPr lang="en-US" sz="1800" i="1" dirty="0"/>
              <a:t>borrower</a:t>
            </a:r>
          </a:p>
          <a:p>
            <a:pPr lvl="1" eaLnBrk="1" hangingPunct="1"/>
            <a:r>
              <a:rPr lang="en-US" sz="1800" dirty="0"/>
              <a:t>A loan is associated with at most one customer via </a:t>
            </a:r>
            <a:r>
              <a:rPr lang="en-US" sz="1800" i="1" dirty="0"/>
              <a:t>borrower</a:t>
            </a:r>
            <a:endParaRPr lang="en-US" sz="1800" dirty="0"/>
          </a:p>
          <a:p>
            <a:pPr eaLnBrk="1" hangingPunct="1"/>
            <a:endParaRPr lang="en-US" dirty="0">
              <a:sym typeface="Symbol" pitchFamily="18" charset="2"/>
            </a:endParaRPr>
          </a:p>
          <a:p>
            <a:pPr eaLnBrk="1" hangingPunct="1"/>
            <a:endParaRPr lang="en-US" dirty="0"/>
          </a:p>
        </p:txBody>
      </p:sp>
      <p:pic>
        <p:nvPicPr>
          <p:cNvPr id="2970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t="63831" r="16737" b="5560"/>
          <a:stretch>
            <a:fillRect/>
          </a:stretch>
        </p:blipFill>
        <p:spPr bwMode="auto">
          <a:xfrm>
            <a:off x="1301750" y="3867150"/>
            <a:ext cx="6623050" cy="2278063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E68A71ED-EA5B-494B-9072-096C4987BA89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16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824865" y="337185"/>
            <a:ext cx="8077200" cy="6096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rebuchet MS" panose="020B0603020202020204" pitchFamily="34" charset="0"/>
              </a:rPr>
              <a:t>One-To-Many Relationships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505" y="1313815"/>
            <a:ext cx="7848600" cy="1480820"/>
          </a:xfrm>
        </p:spPr>
        <p:txBody>
          <a:bodyPr/>
          <a:lstStyle/>
          <a:p>
            <a:pPr eaLnBrk="1" hangingPunct="1"/>
            <a:r>
              <a:rPr lang="en-US" dirty="0"/>
              <a:t>In the one-to-many relationship </a:t>
            </a:r>
          </a:p>
          <a:p>
            <a:pPr lvl="1" eaLnBrk="1" hangingPunct="1"/>
            <a:r>
              <a:rPr lang="en-US" dirty="0"/>
              <a:t>a loan is associated with at most one customer via </a:t>
            </a:r>
            <a:r>
              <a:rPr lang="en-US" i="1" dirty="0"/>
              <a:t>borrower</a:t>
            </a:r>
            <a:r>
              <a:rPr lang="en-US" dirty="0"/>
              <a:t>,</a:t>
            </a:r>
          </a:p>
          <a:p>
            <a:pPr lvl="1" eaLnBrk="1" hangingPunct="1"/>
            <a:r>
              <a:rPr lang="en-US" dirty="0"/>
              <a:t>a customer is associated with zero or more loans via </a:t>
            </a:r>
            <a:r>
              <a:rPr lang="en-US" i="1" dirty="0"/>
              <a:t>borrower</a:t>
            </a:r>
          </a:p>
        </p:txBody>
      </p:sp>
      <p:pic>
        <p:nvPicPr>
          <p:cNvPr id="307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t="847" r="16737" b="72424"/>
          <a:stretch>
            <a:fillRect/>
          </a:stretch>
        </p:blipFill>
        <p:spPr bwMode="auto">
          <a:xfrm>
            <a:off x="946150" y="3440113"/>
            <a:ext cx="7213600" cy="216693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74803056-7041-4431-9C1A-B01483E35DC4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17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512763" y="495299"/>
            <a:ext cx="8113712" cy="756285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rebuchet MS" panose="020B0603020202020204" pitchFamily="34" charset="0"/>
              </a:rPr>
              <a:t>Many-To-One Relationships</a:t>
            </a:r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t="31747" r="16737" b="39993"/>
          <a:stretch>
            <a:fillRect/>
          </a:stretch>
        </p:blipFill>
        <p:spPr bwMode="auto">
          <a:xfrm>
            <a:off x="850900" y="3393758"/>
            <a:ext cx="7508875" cy="23844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4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66750" y="1464945"/>
            <a:ext cx="7848600" cy="1638300"/>
          </a:xfrm>
        </p:spPr>
        <p:txBody>
          <a:bodyPr/>
          <a:lstStyle/>
          <a:p>
            <a:pPr eaLnBrk="1" hangingPunct="1"/>
            <a:r>
              <a:rPr lang="en-US" dirty="0"/>
              <a:t>In a many-to-one relationship </a:t>
            </a:r>
          </a:p>
          <a:p>
            <a:pPr lvl="1" eaLnBrk="1" hangingPunct="1"/>
            <a:r>
              <a:rPr lang="en-US" dirty="0"/>
              <a:t>a loan is associated with zero or more customers via </a:t>
            </a:r>
            <a:r>
              <a:rPr lang="en-US" i="1" dirty="0"/>
              <a:t>borrower</a:t>
            </a:r>
            <a:r>
              <a:rPr lang="en-US" dirty="0"/>
              <a:t>, </a:t>
            </a:r>
          </a:p>
          <a:p>
            <a:pPr lvl="1" eaLnBrk="1" hangingPunct="1"/>
            <a:r>
              <a:rPr lang="en-US" dirty="0"/>
              <a:t>a customer is associated with at most one loan via </a:t>
            </a:r>
            <a:r>
              <a:rPr lang="en-US" i="1" dirty="0"/>
              <a:t>borrower</a:t>
            </a:r>
            <a:endParaRPr lang="en-US" dirty="0"/>
          </a:p>
          <a:p>
            <a:pPr lvl="1" eaLnBrk="1" hangingPunct="1"/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5075383" y="3915032"/>
            <a:ext cx="1120346" cy="164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FC4DC3D9-6EE7-47F3-9092-4D792167D4FF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18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Trebuchet MS" panose="020B0603020202020204" pitchFamily="34" charset="0"/>
              </a:rPr>
              <a:t>Many-To-Many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sz="2800" dirty="0">
                <a:latin typeface="Trebuchet MS" panose="020B0603020202020204" pitchFamily="34" charset="0"/>
              </a:rPr>
              <a:t>Relationships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46600"/>
            <a:ext cx="8375650" cy="1304925"/>
          </a:xfrm>
        </p:spPr>
        <p:txBody>
          <a:bodyPr/>
          <a:lstStyle/>
          <a:p>
            <a:pPr eaLnBrk="1" hangingPunct="1"/>
            <a:r>
              <a:rPr lang="en-US" dirty="0"/>
              <a:t>A customer is associated with zero or more loans via borrower</a:t>
            </a:r>
          </a:p>
          <a:p>
            <a:pPr eaLnBrk="1" hangingPunct="1"/>
            <a:r>
              <a:rPr lang="en-US" dirty="0"/>
              <a:t>A loan is associated with zero or more customers via borrower</a:t>
            </a:r>
          </a:p>
        </p:txBody>
      </p:sp>
      <p:pic>
        <p:nvPicPr>
          <p:cNvPr id="3277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" t="30733" r="1064" b="30733"/>
          <a:stretch>
            <a:fillRect/>
          </a:stretch>
        </p:blipFill>
        <p:spPr bwMode="auto">
          <a:xfrm>
            <a:off x="851534" y="1822450"/>
            <a:ext cx="7585075" cy="223980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EC0D5FD5-A266-479E-A5CD-75F2CB4CAD01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19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80035"/>
            <a:ext cx="7958138" cy="5715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rebuchet MS" panose="020B0603020202020204" pitchFamily="34" charset="0"/>
              </a:rPr>
              <a:t>Participation of Entity Sets in Relationships</a:t>
            </a:r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" t="32826" r="978" b="34566"/>
          <a:stretch>
            <a:fillRect/>
          </a:stretch>
        </p:blipFill>
        <p:spPr bwMode="auto">
          <a:xfrm>
            <a:off x="1010687" y="4369577"/>
            <a:ext cx="7187878" cy="1795956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537210" y="1018858"/>
            <a:ext cx="8289925" cy="191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Tx/>
              <a:buChar char="•"/>
              <a:defRPr/>
            </a:pPr>
            <a:r>
              <a:rPr lang="en-US" sz="2000" dirty="0">
                <a:solidFill>
                  <a:srgbClr val="FF3300"/>
                </a:solidFill>
                <a:latin typeface="Tahoma" pitchFamily="34" charset="0"/>
                <a:cs typeface="+mn-cs"/>
              </a:rPr>
              <a:t>Total participation</a:t>
            </a:r>
            <a:r>
              <a:rPr lang="en-US" sz="2000" dirty="0">
                <a:latin typeface="Tahoma" pitchFamily="34" charset="0"/>
                <a:cs typeface="+mn-cs"/>
              </a:rPr>
              <a:t> (indicated by double line):  every entity in the entity set participates in at least one relationship in the relationship set</a:t>
            </a:r>
          </a:p>
          <a:p>
            <a:pPr marL="742950" lvl="1" indent="-285750" eaLnBrk="0" hangingPunct="0">
              <a:spcBef>
                <a:spcPct val="35000"/>
              </a:spcBef>
              <a:buClr>
                <a:schemeClr val="tx2"/>
              </a:buClr>
              <a:buSzPct val="90000"/>
              <a:buFontTx/>
              <a:buChar char="•"/>
              <a:defRPr/>
            </a:pPr>
            <a:r>
              <a:rPr lang="en-US" sz="1800" dirty="0">
                <a:latin typeface="Tahoma" pitchFamily="34" charset="0"/>
                <a:cs typeface="+mn-cs"/>
              </a:rPr>
              <a:t>E.g. participation of </a:t>
            </a:r>
            <a:r>
              <a:rPr lang="en-US" sz="1800" i="1" dirty="0">
                <a:latin typeface="Tahoma" pitchFamily="34" charset="0"/>
                <a:cs typeface="+mn-cs"/>
              </a:rPr>
              <a:t>loan</a:t>
            </a:r>
            <a:r>
              <a:rPr lang="en-US" sz="1800" dirty="0">
                <a:latin typeface="Tahoma" pitchFamily="34" charset="0"/>
                <a:cs typeface="+mn-cs"/>
              </a:rPr>
              <a:t> in </a:t>
            </a:r>
            <a:r>
              <a:rPr lang="en-US" sz="1800" i="1" dirty="0">
                <a:latin typeface="Tahoma" pitchFamily="34" charset="0"/>
                <a:cs typeface="+mn-cs"/>
              </a:rPr>
              <a:t>borrower</a:t>
            </a:r>
            <a:r>
              <a:rPr lang="en-US" sz="1800" dirty="0">
                <a:latin typeface="Tahoma" pitchFamily="34" charset="0"/>
                <a:cs typeface="+mn-cs"/>
              </a:rPr>
              <a:t> is total:</a:t>
            </a:r>
          </a:p>
          <a:p>
            <a:pPr marL="1085850" lvl="2" indent="-228600" eaLnBrk="0" hangingPunct="0">
              <a:spcBef>
                <a:spcPct val="35000"/>
              </a:spcBef>
              <a:buClr>
                <a:schemeClr val="tx2"/>
              </a:buClr>
              <a:buSzPct val="90000"/>
              <a:defRPr/>
            </a:pPr>
            <a:r>
              <a:rPr lang="en-US" sz="1800" dirty="0">
                <a:latin typeface="Tahoma" pitchFamily="34" charset="0"/>
                <a:cs typeface="+mn-cs"/>
              </a:rPr>
              <a:t>every loan must have at least a customer associated to it via borrower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Tx/>
              <a:buChar char="•"/>
              <a:defRPr/>
            </a:pPr>
            <a:r>
              <a:rPr lang="en-US" sz="2000" dirty="0">
                <a:solidFill>
                  <a:srgbClr val="FF3300"/>
                </a:solidFill>
                <a:latin typeface="Tahoma" pitchFamily="34" charset="0"/>
                <a:cs typeface="+mn-cs"/>
              </a:rPr>
              <a:t>Partial participation</a:t>
            </a:r>
            <a:r>
              <a:rPr lang="en-US" sz="2000" dirty="0">
                <a:latin typeface="Tahoma" pitchFamily="34" charset="0"/>
                <a:cs typeface="+mn-cs"/>
              </a:rPr>
              <a:t>:  some entities may not participate in any relationship in the relationship set</a:t>
            </a:r>
          </a:p>
          <a:p>
            <a:pPr marL="742950" lvl="1" indent="-285750" eaLnBrk="0" hangingPunct="0">
              <a:spcBef>
                <a:spcPct val="35000"/>
              </a:spcBef>
              <a:buClr>
                <a:schemeClr val="tx2"/>
              </a:buClr>
              <a:buSzPct val="90000"/>
              <a:buFontTx/>
              <a:buChar char="•"/>
              <a:defRPr/>
            </a:pPr>
            <a:r>
              <a:rPr lang="en-US" sz="1800" dirty="0">
                <a:latin typeface="Tahoma" pitchFamily="34" charset="0"/>
                <a:cs typeface="+mn-cs"/>
              </a:rPr>
              <a:t>E.g. participation of </a:t>
            </a:r>
            <a:r>
              <a:rPr lang="en-US" sz="1800" i="1" dirty="0">
                <a:latin typeface="Tahoma" pitchFamily="34" charset="0"/>
                <a:cs typeface="+mn-cs"/>
              </a:rPr>
              <a:t>customer</a:t>
            </a:r>
            <a:r>
              <a:rPr lang="en-US" sz="1800" dirty="0">
                <a:latin typeface="Tahoma" pitchFamily="34" charset="0"/>
                <a:cs typeface="+mn-cs"/>
              </a:rPr>
              <a:t> in </a:t>
            </a:r>
            <a:r>
              <a:rPr lang="en-US" sz="1800" i="1" dirty="0">
                <a:latin typeface="Tahoma" pitchFamily="34" charset="0"/>
                <a:cs typeface="+mn-cs"/>
              </a:rPr>
              <a:t>borrower</a:t>
            </a:r>
            <a:r>
              <a:rPr lang="en-US" sz="1800" dirty="0">
                <a:latin typeface="Tahoma" pitchFamily="34" charset="0"/>
                <a:cs typeface="+mn-cs"/>
              </a:rPr>
              <a:t> is partial:</a:t>
            </a:r>
          </a:p>
          <a:p>
            <a:pPr marL="1200150" lvl="2" indent="-285750" eaLnBrk="0" hangingPunct="0">
              <a:spcBef>
                <a:spcPct val="35000"/>
              </a:spcBef>
              <a:buClr>
                <a:schemeClr val="tx2"/>
              </a:buClr>
              <a:buSzPct val="90000"/>
              <a:defRPr/>
            </a:pPr>
            <a:r>
              <a:rPr lang="en-US" sz="1800" dirty="0">
                <a:latin typeface="Tahoma" pitchFamily="34" charset="0"/>
                <a:cs typeface="+mn-cs"/>
              </a:rPr>
              <a:t>some customers may not have any loan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795E271F-65B7-4EE7-B468-E7E37FF980E1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83162" dir="2021404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 dirty="0">
                <a:latin typeface="Trebuchet MS" pitchFamily="34" charset="0"/>
              </a:rPr>
              <a:t>Basic Concepts of ER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1530" y="1824990"/>
            <a:ext cx="7772400" cy="41148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TW" dirty="0"/>
              <a:t>ER is a model for the logical level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zh-TW" dirty="0"/>
              <a:t>it describes the structure of the database at a high abstraction level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TW" dirty="0"/>
              <a:t>A database can be modeled as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zh-TW" sz="1800" dirty="0"/>
              <a:t>a collection of </a:t>
            </a:r>
            <a:r>
              <a:rPr lang="en-US" altLang="zh-TW" sz="1800" dirty="0">
                <a:solidFill>
                  <a:srgbClr val="FF3300"/>
                </a:solidFill>
              </a:rPr>
              <a:t>entities</a:t>
            </a:r>
            <a:endParaRPr lang="en-US" altLang="zh-TW" sz="1800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zh-TW" sz="1800" dirty="0">
                <a:solidFill>
                  <a:srgbClr val="FF3300"/>
                </a:solidFill>
              </a:rPr>
              <a:t>relationships</a:t>
            </a:r>
            <a:r>
              <a:rPr lang="en-US" altLang="zh-TW" sz="1800" dirty="0"/>
              <a:t> among entities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TW" dirty="0"/>
              <a:t>An </a:t>
            </a:r>
            <a:r>
              <a:rPr lang="en-US" altLang="zh-TW" dirty="0">
                <a:solidFill>
                  <a:srgbClr val="FF3300"/>
                </a:solidFill>
              </a:rPr>
              <a:t>entity</a:t>
            </a:r>
            <a:r>
              <a:rPr lang="en-US" altLang="zh-TW" dirty="0"/>
              <a:t> is an object that exists independently and is distinguishable from other objects.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accent2"/>
                </a:solidFill>
              </a:rPr>
              <a:t>an employee, a company, a car, a student, a class etc.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accent2"/>
                </a:solidFill>
              </a:rPr>
              <a:t>color, age, etc. are </a:t>
            </a:r>
            <a:r>
              <a:rPr lang="en-US" altLang="zh-TW" b="1" dirty="0">
                <a:solidFill>
                  <a:schemeClr val="accent2"/>
                </a:solidFill>
              </a:rPr>
              <a:t>not</a:t>
            </a:r>
            <a:r>
              <a:rPr lang="en-US" altLang="zh-TW" dirty="0">
                <a:solidFill>
                  <a:schemeClr val="accent2"/>
                </a:solidFill>
              </a:rPr>
              <a:t> entities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0863C534-484E-4EA3-A974-B265522A0BC7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20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2905"/>
            <a:ext cx="8077200" cy="1012825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rebuchet MS" panose="020B0603020202020204" pitchFamily="34" charset="0"/>
              </a:rPr>
              <a:t>Alternative Notation for Cardinality Limits</a:t>
            </a:r>
          </a:p>
        </p:txBody>
      </p:sp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" t="30498" r="1323" b="29489"/>
          <a:stretch>
            <a:fillRect/>
          </a:stretch>
        </p:blipFill>
        <p:spPr bwMode="auto">
          <a:xfrm>
            <a:off x="697230" y="2888691"/>
            <a:ext cx="7940040" cy="2457046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582295" y="1807528"/>
            <a:ext cx="8115300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None/>
            </a:pPr>
            <a:r>
              <a:rPr lang="en-US" dirty="0">
                <a:latin typeface="+mn-lt"/>
              </a:rPr>
              <a:t>Cardinality limits can also express participation constraints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60D343A5-4EEC-4F79-BC7B-2FE92DB5AC31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21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35843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Trebuchet MS" panose="020B0603020202020204" pitchFamily="34" charset="0"/>
              </a:rPr>
              <a:t>Cardinality Limits</a:t>
            </a:r>
          </a:p>
        </p:txBody>
      </p:sp>
      <p:sp>
        <p:nvSpPr>
          <p:cNvPr id="35844" name="Content Placeholder 4"/>
          <p:cNvSpPr>
            <a:spLocks noGrp="1"/>
          </p:cNvSpPr>
          <p:nvPr>
            <p:ph idx="4294967295"/>
          </p:nvPr>
        </p:nvSpPr>
        <p:spPr>
          <a:xfrm>
            <a:off x="685800" y="1693545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 dirty="0"/>
              <a:t>The edge between </a:t>
            </a:r>
            <a:r>
              <a:rPr lang="en-US" sz="2200" i="1" dirty="0"/>
              <a:t>loan </a:t>
            </a:r>
            <a:r>
              <a:rPr lang="en-US" sz="2200" dirty="0"/>
              <a:t>and </a:t>
            </a:r>
            <a:r>
              <a:rPr lang="en-US" sz="2200" i="1" dirty="0"/>
              <a:t>borrower </a:t>
            </a:r>
            <a:r>
              <a:rPr lang="en-US" sz="2200" dirty="0"/>
              <a:t>has a cardinality constraint of </a:t>
            </a:r>
            <a:r>
              <a:rPr lang="en-US" sz="2200" dirty="0">
                <a:solidFill>
                  <a:srgbClr val="FF0000"/>
                </a:solidFill>
              </a:rPr>
              <a:t>1</a:t>
            </a:r>
            <a:r>
              <a:rPr lang="en-US" sz="2200" i="1" dirty="0">
                <a:solidFill>
                  <a:srgbClr val="FF0000"/>
                </a:solidFill>
              </a:rPr>
              <a:t>..</a:t>
            </a:r>
            <a:r>
              <a:rPr lang="en-US" sz="2200" dirty="0">
                <a:solidFill>
                  <a:srgbClr val="FF0000"/>
                </a:solidFill>
              </a:rPr>
              <a:t>1</a:t>
            </a:r>
            <a:r>
              <a:rPr lang="en-US" sz="2200" dirty="0"/>
              <a:t>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/>
              <a:t>meaning the minimum and the maximum cardinality are both 1.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/>
              <a:t>each loan must have exactly one associated customer. 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/>
              <a:t>The limit </a:t>
            </a:r>
            <a:r>
              <a:rPr lang="en-US" sz="2200" dirty="0">
                <a:solidFill>
                  <a:srgbClr val="FF0000"/>
                </a:solidFill>
              </a:rPr>
              <a:t>0</a:t>
            </a:r>
            <a:r>
              <a:rPr lang="en-US" sz="2200" i="1" dirty="0">
                <a:solidFill>
                  <a:srgbClr val="FF0000"/>
                </a:solidFill>
              </a:rPr>
              <a:t>..</a:t>
            </a:r>
            <a:r>
              <a:rPr lang="en-US" sz="2200" dirty="0">
                <a:solidFill>
                  <a:srgbClr val="FF0000"/>
                </a:solidFill>
              </a:rPr>
              <a:t>∗</a:t>
            </a:r>
            <a:r>
              <a:rPr lang="en-US" sz="2200" i="1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on the edge from </a:t>
            </a:r>
            <a:r>
              <a:rPr lang="en-US" sz="2200" i="1" dirty="0"/>
              <a:t>customer </a:t>
            </a:r>
            <a:r>
              <a:rPr lang="en-US" sz="2200" dirty="0"/>
              <a:t>to </a:t>
            </a:r>
            <a:r>
              <a:rPr lang="en-US" sz="2200" i="1" dirty="0"/>
              <a:t>borrower </a:t>
            </a:r>
            <a:r>
              <a:rPr lang="en-US" sz="2200" dirty="0"/>
              <a:t>indicates that a customer can have zero or more loans. 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/>
              <a:t>Thus, the relationship </a:t>
            </a:r>
            <a:r>
              <a:rPr lang="en-US" sz="2200" i="1" dirty="0"/>
              <a:t>borrower </a:t>
            </a:r>
            <a:r>
              <a:rPr lang="en-US" sz="2200" dirty="0"/>
              <a:t>is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>
                <a:solidFill>
                  <a:schemeClr val="accent2"/>
                </a:solidFill>
              </a:rPr>
              <a:t>one to many </a:t>
            </a:r>
            <a:r>
              <a:rPr lang="en-US" sz="1900" dirty="0"/>
              <a:t>from </a:t>
            </a:r>
            <a:r>
              <a:rPr lang="en-US" sz="1900" i="1" dirty="0"/>
              <a:t>customer </a:t>
            </a:r>
            <a:r>
              <a:rPr lang="en-US" sz="1900" dirty="0"/>
              <a:t>to </a:t>
            </a:r>
            <a:r>
              <a:rPr lang="en-US" sz="1900" i="1" dirty="0"/>
              <a:t>loan</a:t>
            </a:r>
            <a:r>
              <a:rPr lang="en-US" sz="1900" dirty="0"/>
              <a:t>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/>
              <a:t>the </a:t>
            </a:r>
            <a:r>
              <a:rPr lang="en-US" sz="1900" dirty="0">
                <a:solidFill>
                  <a:schemeClr val="accent2"/>
                </a:solidFill>
              </a:rPr>
              <a:t>participation </a:t>
            </a:r>
            <a:r>
              <a:rPr lang="en-US" sz="1900" dirty="0"/>
              <a:t>of </a:t>
            </a:r>
            <a:r>
              <a:rPr lang="en-US" sz="1900" i="1" dirty="0"/>
              <a:t>loan </a:t>
            </a:r>
            <a:r>
              <a:rPr lang="en-US" sz="1900" dirty="0"/>
              <a:t>in </a:t>
            </a:r>
            <a:r>
              <a:rPr lang="en-US" sz="1900" i="1" dirty="0"/>
              <a:t>borrower </a:t>
            </a:r>
            <a:r>
              <a:rPr lang="en-US" sz="1900" dirty="0"/>
              <a:t>is </a:t>
            </a:r>
            <a:r>
              <a:rPr lang="en-US" sz="1900" dirty="0">
                <a:solidFill>
                  <a:schemeClr val="accent2"/>
                </a:solidFill>
              </a:rPr>
              <a:t>total</a:t>
            </a:r>
            <a:r>
              <a:rPr lang="en-US" sz="1900"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6B84654F-729D-4E07-A9BC-AD50A2E26824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22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60718" y="246063"/>
            <a:ext cx="7772400" cy="8382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rebuchet MS" panose="020B0603020202020204" pitchFamily="34" charset="0"/>
              </a:rPr>
              <a:t>Roles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393" y="1356043"/>
            <a:ext cx="8609012" cy="2097087"/>
          </a:xfrm>
        </p:spPr>
        <p:txBody>
          <a:bodyPr/>
          <a:lstStyle/>
          <a:p>
            <a:pPr eaLnBrk="1" hangingPunct="1"/>
            <a:r>
              <a:rPr kumimoji="0" lang="en-US" sz="1800" dirty="0"/>
              <a:t>Entity sets of a relationship need not be distinct.</a:t>
            </a:r>
            <a:endParaRPr lang="en-US" sz="1800" dirty="0"/>
          </a:p>
          <a:p>
            <a:pPr eaLnBrk="1" hangingPunct="1"/>
            <a:r>
              <a:rPr lang="en-US" sz="1800" dirty="0"/>
              <a:t>The labels “manager” and “worker” are called </a:t>
            </a:r>
            <a:r>
              <a:rPr lang="en-US" sz="1800" dirty="0">
                <a:solidFill>
                  <a:srgbClr val="FF0000"/>
                </a:solidFill>
              </a:rPr>
              <a:t>roles</a:t>
            </a:r>
            <a:r>
              <a:rPr lang="en-US" sz="1800" dirty="0"/>
              <a:t>; they specify how employee entities interact via the works-for relationship set.</a:t>
            </a:r>
          </a:p>
          <a:p>
            <a:pPr eaLnBrk="1" hangingPunct="1"/>
            <a:r>
              <a:rPr lang="en-US" sz="1800" dirty="0"/>
              <a:t>Roles are indicated in E-R diagrams by labeling the lines that connect diamonds to rectangles.</a:t>
            </a:r>
          </a:p>
          <a:p>
            <a:pPr eaLnBrk="1" hangingPunct="1"/>
            <a:r>
              <a:rPr lang="en-US" sz="1800" dirty="0"/>
              <a:t>Role labels are optional, and are used to clarify semantics of the relationship</a:t>
            </a:r>
          </a:p>
        </p:txBody>
      </p:sp>
      <p:pic>
        <p:nvPicPr>
          <p:cNvPr id="3686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" t="22791" r="2357" b="23051"/>
          <a:stretch>
            <a:fillRect/>
          </a:stretch>
        </p:blipFill>
        <p:spPr bwMode="auto">
          <a:xfrm>
            <a:off x="1623060" y="3584258"/>
            <a:ext cx="5893753" cy="249686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C7BBC2D8-21AA-444E-8497-5764B0B65590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23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Trebuchet MS" panose="020B0603020202020204" pitchFamily="34" charset="0"/>
              </a:rPr>
              <a:t>Keys for Relationships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399"/>
            <a:ext cx="7772400" cy="4410891"/>
          </a:xfrm>
        </p:spPr>
        <p:txBody>
          <a:bodyPr/>
          <a:lstStyle/>
          <a:p>
            <a:pPr eaLnBrk="1" hangingPunct="1"/>
            <a:r>
              <a:rPr lang="en-US" dirty="0"/>
              <a:t>The combination of primary keys of the participating entity sets forms a super key of a relationship set.</a:t>
            </a:r>
          </a:p>
          <a:p>
            <a:pPr lvl="1" eaLnBrk="1" hangingPunct="1"/>
            <a:r>
              <a:rPr lang="en-US" dirty="0"/>
              <a:t>(</a:t>
            </a:r>
            <a:r>
              <a:rPr lang="en-US" dirty="0">
                <a:solidFill>
                  <a:srgbClr val="FF3300"/>
                </a:solidFill>
              </a:rPr>
              <a:t>customer-id, account-number</a:t>
            </a:r>
            <a:r>
              <a:rPr lang="en-US" dirty="0"/>
              <a:t>) is the super key of depositor</a:t>
            </a:r>
          </a:p>
          <a:p>
            <a:pPr lvl="1" eaLnBrk="1" hangingPunct="1"/>
            <a:r>
              <a:rPr lang="en-US" dirty="0"/>
              <a:t>This means that a pair of entities can have at most one relationship in a particular relationship set.</a:t>
            </a:r>
            <a:r>
              <a:rPr lang="en-US" i="1" dirty="0"/>
              <a:t>  </a:t>
            </a:r>
          </a:p>
          <a:p>
            <a:pPr lvl="2" eaLnBrk="1" hangingPunct="1"/>
            <a:r>
              <a:rPr lang="en-US" dirty="0">
                <a:latin typeface="+mn-lt"/>
              </a:rPr>
              <a:t>E.g. if we wish to track all </a:t>
            </a:r>
            <a:r>
              <a:rPr lang="en-US" dirty="0">
                <a:solidFill>
                  <a:srgbClr val="FF3300"/>
                </a:solidFill>
                <a:latin typeface="+mn-lt"/>
              </a:rPr>
              <a:t>access-dates</a:t>
            </a:r>
            <a:r>
              <a:rPr lang="en-US" dirty="0">
                <a:latin typeface="+mn-lt"/>
              </a:rPr>
              <a:t> to each account by each customer, we cannot assume a relationship for each access.  </a:t>
            </a:r>
            <a:r>
              <a:rPr lang="en-US" dirty="0">
                <a:solidFill>
                  <a:schemeClr val="accent2"/>
                </a:solidFill>
                <a:latin typeface="+mn-lt"/>
              </a:rPr>
              <a:t>Solution:</a:t>
            </a:r>
            <a:r>
              <a:rPr lang="en-US" dirty="0">
                <a:latin typeface="+mn-lt"/>
              </a:rPr>
              <a:t> use a multivalued attribute for access dates.</a:t>
            </a:r>
          </a:p>
          <a:p>
            <a:pPr eaLnBrk="1" hangingPunct="1"/>
            <a:r>
              <a:rPr lang="en-US" dirty="0"/>
              <a:t>Must consider the cardinality constraints when deciding the candidate keys for a relationship set</a:t>
            </a:r>
          </a:p>
          <a:p>
            <a:pPr lvl="1" eaLnBrk="1" hangingPunct="1"/>
            <a:r>
              <a:rPr lang="en-US" dirty="0"/>
              <a:t> Many to many, one to many, many to one</a:t>
            </a:r>
          </a:p>
          <a:p>
            <a:pPr marL="0" indent="0" eaLnBrk="1" hangingPunct="1"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7F147CEA-BFF5-40CD-998B-44DD5A85C8DE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24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rebuchet MS" panose="020B0603020202020204" pitchFamily="34" charset="0"/>
              </a:rPr>
              <a:t>Ternary Relationships</a:t>
            </a:r>
          </a:p>
        </p:txBody>
      </p:sp>
      <p:pic>
        <p:nvPicPr>
          <p:cNvPr id="389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t="27061" r="774" b="26804"/>
          <a:stretch>
            <a:fillRect/>
          </a:stretch>
        </p:blipFill>
        <p:spPr bwMode="auto">
          <a:xfrm>
            <a:off x="526733" y="3049270"/>
            <a:ext cx="8278812" cy="29210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541020" y="1614488"/>
            <a:ext cx="782955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 eaLnBrk="0" hangingPunct="0">
              <a:spcBef>
                <a:spcPct val="35000"/>
              </a:spcBef>
              <a:buClr>
                <a:srgbClr val="CC6600"/>
              </a:buClr>
              <a:buSzPct val="105000"/>
              <a:buFont typeface="Wingdings" pitchFamily="2" charset="2"/>
              <a:buNone/>
            </a:pPr>
            <a:r>
              <a:rPr lang="en-US" sz="2000" dirty="0">
                <a:latin typeface="Tahoma" pitchFamily="34" charset="0"/>
              </a:rPr>
              <a:t>Suppose employees of a bank may have jobs (responsibilities) at multiple branches, with different jobs at different branches.  Then there is a ternary relationship set between entity sets </a:t>
            </a:r>
            <a:r>
              <a:rPr lang="en-US" sz="2000" i="1" dirty="0">
                <a:latin typeface="Tahoma" pitchFamily="34" charset="0"/>
              </a:rPr>
              <a:t>employee,  job and branch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5062A05B-2D4D-4571-AF2F-698431EFC9A3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25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Trebuchet MS" panose="020B0603020202020204" pitchFamily="34" charset="0"/>
              </a:rPr>
              <a:t>Weak Entity Sets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813" y="1576388"/>
            <a:ext cx="8580437" cy="4686300"/>
          </a:xfrm>
        </p:spPr>
        <p:txBody>
          <a:bodyPr/>
          <a:lstStyle/>
          <a:p>
            <a:pPr eaLnBrk="1" hangingPunct="1"/>
            <a:r>
              <a:rPr lang="en-US" sz="2000" dirty="0"/>
              <a:t>An entity set that does not have a primary key is referred to as a </a:t>
            </a:r>
            <a:r>
              <a:rPr lang="en-US" sz="2000" i="1" dirty="0">
                <a:solidFill>
                  <a:srgbClr val="FF3300"/>
                </a:solidFill>
              </a:rPr>
              <a:t>weak entity set</a:t>
            </a:r>
            <a:r>
              <a:rPr lang="en-US" sz="2000" dirty="0"/>
              <a:t>.</a:t>
            </a:r>
          </a:p>
          <a:p>
            <a:pPr eaLnBrk="1" hangingPunct="1"/>
            <a:r>
              <a:rPr lang="en-US" sz="2000" dirty="0"/>
              <a:t>The existence of a weak entity set depends on the existence of an </a:t>
            </a:r>
            <a:r>
              <a:rPr lang="en-US" sz="2000" i="1" dirty="0">
                <a:solidFill>
                  <a:srgbClr val="FF3300"/>
                </a:solidFill>
              </a:rPr>
              <a:t>identifying entity</a:t>
            </a:r>
            <a:r>
              <a:rPr lang="en-US" sz="2000" i="1" dirty="0"/>
              <a:t> </a:t>
            </a:r>
            <a:r>
              <a:rPr lang="en-US" sz="2000" i="1" dirty="0">
                <a:solidFill>
                  <a:schemeClr val="tx2"/>
                </a:solidFill>
              </a:rPr>
              <a:t>set</a:t>
            </a:r>
          </a:p>
          <a:p>
            <a:pPr lvl="1" eaLnBrk="1" hangingPunct="1"/>
            <a:r>
              <a:rPr lang="en-US" dirty="0"/>
              <a:t> it must relate to the identifying entity set via a total, one-to-many relationship set from the identifying to the weak entity set</a:t>
            </a:r>
          </a:p>
          <a:p>
            <a:pPr lvl="1" eaLnBrk="1" hangingPunct="1"/>
            <a:r>
              <a:rPr lang="en-US" dirty="0">
                <a:solidFill>
                  <a:schemeClr val="tx2"/>
                </a:solidFill>
              </a:rPr>
              <a:t>Identifying relationship</a:t>
            </a:r>
            <a:r>
              <a:rPr lang="en-US" dirty="0"/>
              <a:t> is depicted using a </a:t>
            </a:r>
            <a:r>
              <a:rPr lang="en-US" dirty="0">
                <a:solidFill>
                  <a:srgbClr val="FF0000"/>
                </a:solidFill>
              </a:rPr>
              <a:t>double diamond</a:t>
            </a:r>
          </a:p>
          <a:p>
            <a:pPr eaLnBrk="1" hangingPunct="1"/>
            <a:r>
              <a:rPr lang="en-US" sz="2000" dirty="0"/>
              <a:t>The </a:t>
            </a:r>
            <a:r>
              <a:rPr lang="en-US" sz="2000" i="1" dirty="0">
                <a:solidFill>
                  <a:srgbClr val="FF3300"/>
                </a:solidFill>
              </a:rPr>
              <a:t>discriminator</a:t>
            </a:r>
            <a:r>
              <a:rPr lang="en-US" sz="2000" i="1" dirty="0"/>
              <a:t> (or </a:t>
            </a:r>
            <a:r>
              <a:rPr lang="en-US" sz="2000" i="1" dirty="0">
                <a:solidFill>
                  <a:srgbClr val="FF3300"/>
                </a:solidFill>
              </a:rPr>
              <a:t>partial key)</a:t>
            </a:r>
            <a:r>
              <a:rPr lang="en-US" sz="2000" dirty="0"/>
              <a:t> of a weak entity set is the set of attributes that distinguishes </a:t>
            </a:r>
            <a:r>
              <a:rPr lang="en-US" sz="2000"/>
              <a:t>among groups </a:t>
            </a:r>
            <a:r>
              <a:rPr lang="en-US" sz="2000" dirty="0"/>
              <a:t>of the entities of a weak entity set.</a:t>
            </a:r>
          </a:p>
          <a:p>
            <a:pPr eaLnBrk="1" hangingPunct="1"/>
            <a:r>
              <a:rPr lang="en-US" sz="2000" dirty="0"/>
              <a:t>The primary key of a weak entity set is formed by the primary key of the strong entity set on which the weak entity set dependents, plus the weak entity set’s discriminator.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26273A6D-7273-4CBD-A1BD-F6F193911D04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26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241935"/>
            <a:ext cx="8077200" cy="6096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rebuchet MS" panose="020B0603020202020204" pitchFamily="34" charset="0"/>
              </a:rPr>
              <a:t>Weak Entity Sets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4398" y="1136333"/>
            <a:ext cx="7478712" cy="2095500"/>
          </a:xfrm>
        </p:spPr>
        <p:txBody>
          <a:bodyPr/>
          <a:lstStyle/>
          <a:p>
            <a:pPr eaLnBrk="1" hangingPunct="1"/>
            <a:r>
              <a:rPr lang="en-US" sz="2000" dirty="0"/>
              <a:t>We depict a weak entity set by </a:t>
            </a:r>
            <a:r>
              <a:rPr lang="en-US" sz="2000" dirty="0">
                <a:solidFill>
                  <a:srgbClr val="FF3300"/>
                </a:solidFill>
              </a:rPr>
              <a:t>double rectangles</a:t>
            </a:r>
            <a:r>
              <a:rPr lang="en-US" sz="2000" dirty="0"/>
              <a:t>.</a:t>
            </a:r>
          </a:p>
          <a:p>
            <a:pPr eaLnBrk="1" hangingPunct="1"/>
            <a:r>
              <a:rPr lang="en-US" sz="2000" dirty="0"/>
              <a:t>We underline the discriminator of a weak entity set  with a </a:t>
            </a:r>
            <a:r>
              <a:rPr lang="en-US" sz="2000" dirty="0">
                <a:solidFill>
                  <a:srgbClr val="FF3300"/>
                </a:solidFill>
              </a:rPr>
              <a:t>dashed line</a:t>
            </a:r>
            <a:r>
              <a:rPr lang="en-US" sz="2000" dirty="0"/>
              <a:t>.</a:t>
            </a:r>
          </a:p>
          <a:p>
            <a:pPr eaLnBrk="1" hangingPunct="1"/>
            <a:r>
              <a:rPr lang="en-US" sz="2000" i="1" dirty="0">
                <a:solidFill>
                  <a:srgbClr val="FF3300"/>
                </a:solidFill>
              </a:rPr>
              <a:t>payment-number</a:t>
            </a:r>
            <a:r>
              <a:rPr lang="en-US" sz="2000" dirty="0">
                <a:solidFill>
                  <a:srgbClr val="FF3300"/>
                </a:solidFill>
              </a:rPr>
              <a:t> </a:t>
            </a:r>
            <a:r>
              <a:rPr lang="en-US" sz="2000" dirty="0"/>
              <a:t>– discriminator of the </a:t>
            </a:r>
            <a:r>
              <a:rPr lang="en-US" sz="2000" i="1" dirty="0"/>
              <a:t>payment </a:t>
            </a:r>
            <a:r>
              <a:rPr lang="en-US" sz="2000" dirty="0"/>
              <a:t>entity set </a:t>
            </a:r>
          </a:p>
          <a:p>
            <a:pPr eaLnBrk="1" hangingPunct="1"/>
            <a:r>
              <a:rPr lang="en-US" sz="2000" dirty="0"/>
              <a:t>Primary key for </a:t>
            </a:r>
            <a:r>
              <a:rPr lang="en-US" sz="2000" i="1" dirty="0"/>
              <a:t>payment </a:t>
            </a:r>
            <a:r>
              <a:rPr lang="en-US" sz="2000" dirty="0"/>
              <a:t>– (</a:t>
            </a:r>
            <a:r>
              <a:rPr lang="en-US" sz="2000" i="1" dirty="0">
                <a:solidFill>
                  <a:srgbClr val="FF0000"/>
                </a:solidFill>
              </a:rPr>
              <a:t>l</a:t>
            </a:r>
            <a:r>
              <a:rPr lang="en-US" sz="2000" i="1" dirty="0">
                <a:solidFill>
                  <a:srgbClr val="FF3300"/>
                </a:solidFill>
              </a:rPr>
              <a:t>oan-number, payment-number</a:t>
            </a:r>
            <a:r>
              <a:rPr lang="en-US" sz="2000" dirty="0"/>
              <a:t>) </a:t>
            </a:r>
          </a:p>
        </p:txBody>
      </p:sp>
      <p:pic>
        <p:nvPicPr>
          <p:cNvPr id="4403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" t="27867" r="1082" b="27628"/>
          <a:stretch>
            <a:fillRect/>
          </a:stretch>
        </p:blipFill>
        <p:spPr bwMode="auto">
          <a:xfrm>
            <a:off x="600075" y="3439795"/>
            <a:ext cx="7788593" cy="2652119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3258498E-7106-4ED3-88FB-4AA9E66262E0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27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520" y="3795395"/>
            <a:ext cx="7772400" cy="2441575"/>
          </a:xfrm>
        </p:spPr>
        <p:txBody>
          <a:bodyPr/>
          <a:lstStyle/>
          <a:p>
            <a:pPr eaLnBrk="1" hangingPunct="1"/>
            <a:r>
              <a:rPr lang="en-US" altLang="zh-TW" dirty="0"/>
              <a:t>A dependent child may not be old enough to have a HKID number</a:t>
            </a:r>
          </a:p>
          <a:p>
            <a:pPr eaLnBrk="1" hangingPunct="1"/>
            <a:r>
              <a:rPr lang="en-US" altLang="zh-TW" dirty="0"/>
              <a:t>Even if he/she has a HKID number, the company may not be interested in keeping it in the database.</a:t>
            </a:r>
          </a:p>
        </p:txBody>
      </p:sp>
      <p:sp>
        <p:nvSpPr>
          <p:cNvPr id="45060" name="Oval 3"/>
          <p:cNvSpPr>
            <a:spLocks noChangeArrowheads="1"/>
          </p:cNvSpPr>
          <p:nvPr/>
        </p:nvSpPr>
        <p:spPr bwMode="auto">
          <a:xfrm>
            <a:off x="916305" y="1697355"/>
            <a:ext cx="1066800" cy="5334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u="sng">
                <a:latin typeface="+mj-lt"/>
              </a:rPr>
              <a:t>EmpNo</a:t>
            </a:r>
          </a:p>
        </p:txBody>
      </p:sp>
      <p:sp>
        <p:nvSpPr>
          <p:cNvPr id="45061" name="Oval 4"/>
          <p:cNvSpPr>
            <a:spLocks noChangeArrowheads="1"/>
          </p:cNvSpPr>
          <p:nvPr/>
        </p:nvSpPr>
        <p:spPr bwMode="auto">
          <a:xfrm>
            <a:off x="5031105" y="1697355"/>
            <a:ext cx="1524000" cy="5334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>
                <a:latin typeface="+mj-lt"/>
              </a:rPr>
              <a:t>Name</a:t>
            </a:r>
          </a:p>
        </p:txBody>
      </p:sp>
      <p:sp>
        <p:nvSpPr>
          <p:cNvPr id="45062" name="Text Box 5"/>
          <p:cNvSpPr txBox="1">
            <a:spLocks noChangeArrowheads="1"/>
          </p:cNvSpPr>
          <p:nvPr/>
        </p:nvSpPr>
        <p:spPr bwMode="auto">
          <a:xfrm>
            <a:off x="5793105" y="2992755"/>
            <a:ext cx="1447800" cy="400110"/>
          </a:xfrm>
          <a:prstGeom prst="rect">
            <a:avLst/>
          </a:prstGeom>
          <a:solidFill>
            <a:srgbClr val="FFFF99"/>
          </a:solidFill>
          <a:ln w="635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000">
                <a:latin typeface="+mj-lt"/>
              </a:rPr>
              <a:t>Dependent</a:t>
            </a:r>
            <a:endParaRPr lang="en-US" altLang="zh-TW" sz="2000" b="1">
              <a:latin typeface="+mj-lt"/>
            </a:endParaRPr>
          </a:p>
        </p:txBody>
      </p:sp>
      <p:sp>
        <p:nvSpPr>
          <p:cNvPr id="45063" name="Line 6"/>
          <p:cNvSpPr>
            <a:spLocks noChangeShapeType="1"/>
          </p:cNvSpPr>
          <p:nvPr/>
        </p:nvSpPr>
        <p:spPr bwMode="auto">
          <a:xfrm flipH="1">
            <a:off x="2143443" y="2916555"/>
            <a:ext cx="906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45064" name="Line 7"/>
          <p:cNvSpPr>
            <a:spLocks noChangeShapeType="1"/>
          </p:cNvSpPr>
          <p:nvPr/>
        </p:nvSpPr>
        <p:spPr bwMode="auto">
          <a:xfrm>
            <a:off x="4878705" y="2916555"/>
            <a:ext cx="914400" cy="304800"/>
          </a:xfrm>
          <a:prstGeom prst="line">
            <a:avLst/>
          </a:prstGeom>
          <a:noFill/>
          <a:ln w="635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45065" name="Line 8"/>
          <p:cNvSpPr>
            <a:spLocks noChangeShapeType="1"/>
          </p:cNvSpPr>
          <p:nvPr/>
        </p:nvSpPr>
        <p:spPr bwMode="auto">
          <a:xfrm>
            <a:off x="1373505" y="223075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45066" name="Line 9"/>
          <p:cNvSpPr>
            <a:spLocks noChangeShapeType="1"/>
          </p:cNvSpPr>
          <p:nvPr/>
        </p:nvSpPr>
        <p:spPr bwMode="auto">
          <a:xfrm>
            <a:off x="5869305" y="2230755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45067" name="Line 10"/>
          <p:cNvSpPr>
            <a:spLocks noChangeShapeType="1"/>
          </p:cNvSpPr>
          <p:nvPr/>
        </p:nvSpPr>
        <p:spPr bwMode="auto">
          <a:xfrm flipH="1">
            <a:off x="6936105" y="2687955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45068" name="Line 11"/>
          <p:cNvSpPr>
            <a:spLocks noChangeShapeType="1"/>
          </p:cNvSpPr>
          <p:nvPr/>
        </p:nvSpPr>
        <p:spPr bwMode="auto">
          <a:xfrm flipV="1">
            <a:off x="5385118" y="2137093"/>
            <a:ext cx="822325" cy="1587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45070" name="AutoShape 13"/>
          <p:cNvSpPr>
            <a:spLocks noChangeArrowheads="1"/>
          </p:cNvSpPr>
          <p:nvPr/>
        </p:nvSpPr>
        <p:spPr bwMode="auto">
          <a:xfrm>
            <a:off x="3049905" y="2611755"/>
            <a:ext cx="1828800" cy="635000"/>
          </a:xfrm>
          <a:prstGeom prst="flowChartDecision">
            <a:avLst/>
          </a:prstGeom>
          <a:noFill/>
          <a:ln w="63500" cmpd="dbl">
            <a:solidFill>
              <a:srgbClr val="FF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Emp_Dep</a:t>
            </a:r>
          </a:p>
        </p:txBody>
      </p:sp>
      <p:sp>
        <p:nvSpPr>
          <p:cNvPr id="45071" name="Oval 14"/>
          <p:cNvSpPr>
            <a:spLocks noChangeArrowheads="1"/>
          </p:cNvSpPr>
          <p:nvPr/>
        </p:nvSpPr>
        <p:spPr bwMode="auto">
          <a:xfrm>
            <a:off x="7317105" y="2306955"/>
            <a:ext cx="1066800" cy="5334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latin typeface="+mj-lt"/>
              </a:rPr>
              <a:t>Age</a:t>
            </a:r>
          </a:p>
        </p:txBody>
      </p:sp>
      <p:sp>
        <p:nvSpPr>
          <p:cNvPr id="45072" name="Rectangle 15"/>
          <p:cNvSpPr>
            <a:spLocks noChangeArrowheads="1"/>
          </p:cNvSpPr>
          <p:nvPr/>
        </p:nvSpPr>
        <p:spPr bwMode="auto">
          <a:xfrm>
            <a:off x="916305" y="2687955"/>
            <a:ext cx="12192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>
                <a:latin typeface="+mj-lt"/>
              </a:rPr>
              <a:t>Employee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636905" y="327660"/>
            <a:ext cx="8077200" cy="6096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rebuchet MS" panose="020B0603020202020204" pitchFamily="34" charset="0"/>
                <a:ea typeface="MS Gothic" panose="020B0609070205080204" pitchFamily="49" charset="-128"/>
              </a:rPr>
              <a:t>Another Example of Weak Entity Set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043BBE49-E370-49B3-B085-596EE7AD29F5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28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6085" name="Rectangle 4"/>
          <p:cNvSpPr>
            <a:spLocks noGrp="1" noChangeArrowheads="1"/>
          </p:cNvSpPr>
          <p:nvPr>
            <p:ph type="title"/>
          </p:nvPr>
        </p:nvSpPr>
        <p:spPr>
          <a:xfrm>
            <a:off x="371476" y="285115"/>
            <a:ext cx="5029200" cy="609600"/>
          </a:xfrm>
        </p:spPr>
        <p:txBody>
          <a:bodyPr lIns="90488" tIns="44450" rIns="90488" bIns="44450"/>
          <a:lstStyle/>
          <a:p>
            <a:pPr eaLnBrk="1" hangingPunct="1"/>
            <a:r>
              <a:rPr lang="en-US" sz="2800" dirty="0">
                <a:latin typeface="Trebuchet MS" panose="020B0603020202020204" pitchFamily="34" charset="0"/>
              </a:rPr>
              <a:t>ISA (`is a’) Hierarchies</a:t>
            </a:r>
          </a:p>
        </p:txBody>
      </p:sp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7499350" y="2781300"/>
            <a:ext cx="14954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1400" b="1">
                <a:solidFill>
                  <a:srgbClr val="000000"/>
                </a:solidFill>
                <a:latin typeface="Arial" pitchFamily="34" charset="0"/>
              </a:rPr>
              <a:t>Contract_Emps</a:t>
            </a:r>
          </a:p>
        </p:txBody>
      </p:sp>
      <p:sp>
        <p:nvSpPr>
          <p:cNvPr id="46087" name="Freeform 6"/>
          <p:cNvSpPr>
            <a:spLocks/>
          </p:cNvSpPr>
          <p:nvPr/>
        </p:nvSpPr>
        <p:spPr bwMode="auto">
          <a:xfrm>
            <a:off x="5781675" y="400050"/>
            <a:ext cx="1055688" cy="390525"/>
          </a:xfrm>
          <a:custGeom>
            <a:avLst/>
            <a:gdLst>
              <a:gd name="T0" fmla="*/ 662 w 665"/>
              <a:gd name="T1" fmla="*/ 111 h 246"/>
              <a:gd name="T2" fmla="*/ 653 w 665"/>
              <a:gd name="T3" fmla="*/ 90 h 246"/>
              <a:gd name="T4" fmla="*/ 633 w 665"/>
              <a:gd name="T5" fmla="*/ 70 h 246"/>
              <a:gd name="T6" fmla="*/ 604 w 665"/>
              <a:gd name="T7" fmla="*/ 52 h 246"/>
              <a:gd name="T8" fmla="*/ 567 w 665"/>
              <a:gd name="T9" fmla="*/ 35 h 246"/>
              <a:gd name="T10" fmla="*/ 522 w 665"/>
              <a:gd name="T11" fmla="*/ 23 h 246"/>
              <a:gd name="T12" fmla="*/ 473 w 665"/>
              <a:gd name="T13" fmla="*/ 11 h 246"/>
              <a:gd name="T14" fmla="*/ 418 w 665"/>
              <a:gd name="T15" fmla="*/ 4 h 246"/>
              <a:gd name="T16" fmla="*/ 361 w 665"/>
              <a:gd name="T17" fmla="*/ 1 h 246"/>
              <a:gd name="T18" fmla="*/ 303 w 665"/>
              <a:gd name="T19" fmla="*/ 1 h 246"/>
              <a:gd name="T20" fmla="*/ 246 w 665"/>
              <a:gd name="T21" fmla="*/ 4 h 246"/>
              <a:gd name="T22" fmla="*/ 192 w 665"/>
              <a:gd name="T23" fmla="*/ 11 h 246"/>
              <a:gd name="T24" fmla="*/ 141 w 665"/>
              <a:gd name="T25" fmla="*/ 23 h 246"/>
              <a:gd name="T26" fmla="*/ 98 w 665"/>
              <a:gd name="T27" fmla="*/ 35 h 246"/>
              <a:gd name="T28" fmla="*/ 60 w 665"/>
              <a:gd name="T29" fmla="*/ 52 h 246"/>
              <a:gd name="T30" fmla="*/ 31 w 665"/>
              <a:gd name="T31" fmla="*/ 70 h 246"/>
              <a:gd name="T32" fmla="*/ 11 w 665"/>
              <a:gd name="T33" fmla="*/ 90 h 246"/>
              <a:gd name="T34" fmla="*/ 1 w 665"/>
              <a:gd name="T35" fmla="*/ 111 h 246"/>
              <a:gd name="T36" fmla="*/ 1 w 665"/>
              <a:gd name="T37" fmla="*/ 133 h 246"/>
              <a:gd name="T38" fmla="*/ 11 w 665"/>
              <a:gd name="T39" fmla="*/ 154 h 246"/>
              <a:gd name="T40" fmla="*/ 31 w 665"/>
              <a:gd name="T41" fmla="*/ 174 h 246"/>
              <a:gd name="T42" fmla="*/ 60 w 665"/>
              <a:gd name="T43" fmla="*/ 193 h 246"/>
              <a:gd name="T44" fmla="*/ 98 w 665"/>
              <a:gd name="T45" fmla="*/ 209 h 246"/>
              <a:gd name="T46" fmla="*/ 141 w 665"/>
              <a:gd name="T47" fmla="*/ 223 h 246"/>
              <a:gd name="T48" fmla="*/ 192 w 665"/>
              <a:gd name="T49" fmla="*/ 233 h 246"/>
              <a:gd name="T50" fmla="*/ 246 w 665"/>
              <a:gd name="T51" fmla="*/ 240 h 246"/>
              <a:gd name="T52" fmla="*/ 303 w 665"/>
              <a:gd name="T53" fmla="*/ 245 h 246"/>
              <a:gd name="T54" fmla="*/ 361 w 665"/>
              <a:gd name="T55" fmla="*/ 245 h 246"/>
              <a:gd name="T56" fmla="*/ 418 w 665"/>
              <a:gd name="T57" fmla="*/ 240 h 246"/>
              <a:gd name="T58" fmla="*/ 473 w 665"/>
              <a:gd name="T59" fmla="*/ 233 h 246"/>
              <a:gd name="T60" fmla="*/ 522 w 665"/>
              <a:gd name="T61" fmla="*/ 223 h 246"/>
              <a:gd name="T62" fmla="*/ 567 w 665"/>
              <a:gd name="T63" fmla="*/ 209 h 246"/>
              <a:gd name="T64" fmla="*/ 604 w 665"/>
              <a:gd name="T65" fmla="*/ 193 h 246"/>
              <a:gd name="T66" fmla="*/ 633 w 665"/>
              <a:gd name="T67" fmla="*/ 174 h 246"/>
              <a:gd name="T68" fmla="*/ 653 w 665"/>
              <a:gd name="T69" fmla="*/ 154 h 246"/>
              <a:gd name="T70" fmla="*/ 662 w 665"/>
              <a:gd name="T71" fmla="*/ 133 h 2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5"/>
              <a:gd name="T109" fmla="*/ 0 h 246"/>
              <a:gd name="T110" fmla="*/ 665 w 665"/>
              <a:gd name="T111" fmla="*/ 246 h 24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5" h="246">
                <a:moveTo>
                  <a:pt x="664" y="123"/>
                </a:moveTo>
                <a:lnTo>
                  <a:pt x="662" y="111"/>
                </a:lnTo>
                <a:lnTo>
                  <a:pt x="658" y="101"/>
                </a:lnTo>
                <a:lnTo>
                  <a:pt x="653" y="90"/>
                </a:lnTo>
                <a:lnTo>
                  <a:pt x="644" y="80"/>
                </a:lnTo>
                <a:lnTo>
                  <a:pt x="633" y="70"/>
                </a:lnTo>
                <a:lnTo>
                  <a:pt x="620" y="62"/>
                </a:lnTo>
                <a:lnTo>
                  <a:pt x="604" y="52"/>
                </a:lnTo>
                <a:lnTo>
                  <a:pt x="587" y="43"/>
                </a:lnTo>
                <a:lnTo>
                  <a:pt x="567" y="35"/>
                </a:lnTo>
                <a:lnTo>
                  <a:pt x="546" y="28"/>
                </a:lnTo>
                <a:lnTo>
                  <a:pt x="522" y="23"/>
                </a:lnTo>
                <a:lnTo>
                  <a:pt x="498" y="17"/>
                </a:lnTo>
                <a:lnTo>
                  <a:pt x="473" y="11"/>
                </a:lnTo>
                <a:lnTo>
                  <a:pt x="446" y="8"/>
                </a:lnTo>
                <a:lnTo>
                  <a:pt x="418" y="4"/>
                </a:lnTo>
                <a:lnTo>
                  <a:pt x="389" y="2"/>
                </a:lnTo>
                <a:lnTo>
                  <a:pt x="361" y="1"/>
                </a:lnTo>
                <a:lnTo>
                  <a:pt x="332" y="0"/>
                </a:lnTo>
                <a:lnTo>
                  <a:pt x="303" y="1"/>
                </a:lnTo>
                <a:lnTo>
                  <a:pt x="275" y="2"/>
                </a:lnTo>
                <a:lnTo>
                  <a:pt x="246" y="4"/>
                </a:lnTo>
                <a:lnTo>
                  <a:pt x="218" y="8"/>
                </a:lnTo>
                <a:lnTo>
                  <a:pt x="192" y="11"/>
                </a:lnTo>
                <a:lnTo>
                  <a:pt x="166" y="17"/>
                </a:lnTo>
                <a:lnTo>
                  <a:pt x="141" y="23"/>
                </a:lnTo>
                <a:lnTo>
                  <a:pt x="119" y="28"/>
                </a:lnTo>
                <a:lnTo>
                  <a:pt x="98" y="35"/>
                </a:lnTo>
                <a:lnTo>
                  <a:pt x="78" y="43"/>
                </a:lnTo>
                <a:lnTo>
                  <a:pt x="60" y="52"/>
                </a:lnTo>
                <a:lnTo>
                  <a:pt x="45" y="62"/>
                </a:lnTo>
                <a:lnTo>
                  <a:pt x="31" y="70"/>
                </a:lnTo>
                <a:lnTo>
                  <a:pt x="21" y="80"/>
                </a:lnTo>
                <a:lnTo>
                  <a:pt x="11" y="90"/>
                </a:lnTo>
                <a:lnTo>
                  <a:pt x="5" y="101"/>
                </a:lnTo>
                <a:lnTo>
                  <a:pt x="1" y="111"/>
                </a:lnTo>
                <a:lnTo>
                  <a:pt x="0" y="123"/>
                </a:lnTo>
                <a:lnTo>
                  <a:pt x="1" y="133"/>
                </a:lnTo>
                <a:lnTo>
                  <a:pt x="5" y="143"/>
                </a:lnTo>
                <a:lnTo>
                  <a:pt x="11" y="154"/>
                </a:lnTo>
                <a:lnTo>
                  <a:pt x="21" y="164"/>
                </a:lnTo>
                <a:lnTo>
                  <a:pt x="31" y="174"/>
                </a:lnTo>
                <a:lnTo>
                  <a:pt x="45" y="184"/>
                </a:lnTo>
                <a:lnTo>
                  <a:pt x="60" y="193"/>
                </a:lnTo>
                <a:lnTo>
                  <a:pt x="78" y="201"/>
                </a:lnTo>
                <a:lnTo>
                  <a:pt x="98" y="209"/>
                </a:lnTo>
                <a:lnTo>
                  <a:pt x="119" y="216"/>
                </a:lnTo>
                <a:lnTo>
                  <a:pt x="141" y="223"/>
                </a:lnTo>
                <a:lnTo>
                  <a:pt x="166" y="228"/>
                </a:lnTo>
                <a:lnTo>
                  <a:pt x="192" y="233"/>
                </a:lnTo>
                <a:lnTo>
                  <a:pt x="218" y="238"/>
                </a:lnTo>
                <a:lnTo>
                  <a:pt x="246" y="240"/>
                </a:lnTo>
                <a:lnTo>
                  <a:pt x="275" y="242"/>
                </a:lnTo>
                <a:lnTo>
                  <a:pt x="303" y="245"/>
                </a:lnTo>
                <a:lnTo>
                  <a:pt x="332" y="245"/>
                </a:lnTo>
                <a:lnTo>
                  <a:pt x="361" y="245"/>
                </a:lnTo>
                <a:lnTo>
                  <a:pt x="389" y="242"/>
                </a:lnTo>
                <a:lnTo>
                  <a:pt x="418" y="240"/>
                </a:lnTo>
                <a:lnTo>
                  <a:pt x="446" y="238"/>
                </a:lnTo>
                <a:lnTo>
                  <a:pt x="473" y="233"/>
                </a:lnTo>
                <a:lnTo>
                  <a:pt x="498" y="228"/>
                </a:lnTo>
                <a:lnTo>
                  <a:pt x="522" y="223"/>
                </a:lnTo>
                <a:lnTo>
                  <a:pt x="546" y="216"/>
                </a:lnTo>
                <a:lnTo>
                  <a:pt x="567" y="209"/>
                </a:lnTo>
                <a:lnTo>
                  <a:pt x="587" y="201"/>
                </a:lnTo>
                <a:lnTo>
                  <a:pt x="604" y="193"/>
                </a:lnTo>
                <a:lnTo>
                  <a:pt x="620" y="184"/>
                </a:lnTo>
                <a:lnTo>
                  <a:pt x="633" y="174"/>
                </a:lnTo>
                <a:lnTo>
                  <a:pt x="644" y="164"/>
                </a:lnTo>
                <a:lnTo>
                  <a:pt x="653" y="154"/>
                </a:lnTo>
                <a:lnTo>
                  <a:pt x="658" y="143"/>
                </a:lnTo>
                <a:lnTo>
                  <a:pt x="662" y="133"/>
                </a:lnTo>
                <a:lnTo>
                  <a:pt x="664" y="12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8" name="Freeform 7"/>
          <p:cNvSpPr>
            <a:spLocks/>
          </p:cNvSpPr>
          <p:nvPr/>
        </p:nvSpPr>
        <p:spPr bwMode="auto">
          <a:xfrm>
            <a:off x="7718425" y="400050"/>
            <a:ext cx="1054100" cy="390525"/>
          </a:xfrm>
          <a:custGeom>
            <a:avLst/>
            <a:gdLst>
              <a:gd name="T0" fmla="*/ 1 w 664"/>
              <a:gd name="T1" fmla="*/ 133 h 246"/>
              <a:gd name="T2" fmla="*/ 10 w 664"/>
              <a:gd name="T3" fmla="*/ 154 h 246"/>
              <a:gd name="T4" fmla="*/ 30 w 664"/>
              <a:gd name="T5" fmla="*/ 174 h 246"/>
              <a:gd name="T6" fmla="*/ 59 w 664"/>
              <a:gd name="T7" fmla="*/ 193 h 246"/>
              <a:gd name="T8" fmla="*/ 96 w 664"/>
              <a:gd name="T9" fmla="*/ 209 h 246"/>
              <a:gd name="T10" fmla="*/ 141 w 664"/>
              <a:gd name="T11" fmla="*/ 223 h 246"/>
              <a:gd name="T12" fmla="*/ 190 w 664"/>
              <a:gd name="T13" fmla="*/ 233 h 246"/>
              <a:gd name="T14" fmla="*/ 245 w 664"/>
              <a:gd name="T15" fmla="*/ 240 h 246"/>
              <a:gd name="T16" fmla="*/ 302 w 664"/>
              <a:gd name="T17" fmla="*/ 245 h 246"/>
              <a:gd name="T18" fmla="*/ 359 w 664"/>
              <a:gd name="T19" fmla="*/ 245 h 246"/>
              <a:gd name="T20" fmla="*/ 417 w 664"/>
              <a:gd name="T21" fmla="*/ 240 h 246"/>
              <a:gd name="T22" fmla="*/ 472 w 664"/>
              <a:gd name="T23" fmla="*/ 233 h 246"/>
              <a:gd name="T24" fmla="*/ 521 w 664"/>
              <a:gd name="T25" fmla="*/ 221 h 246"/>
              <a:gd name="T26" fmla="*/ 566 w 664"/>
              <a:gd name="T27" fmla="*/ 209 h 246"/>
              <a:gd name="T28" fmla="*/ 603 w 664"/>
              <a:gd name="T29" fmla="*/ 192 h 246"/>
              <a:gd name="T30" fmla="*/ 631 w 664"/>
              <a:gd name="T31" fmla="*/ 174 h 246"/>
              <a:gd name="T32" fmla="*/ 652 w 664"/>
              <a:gd name="T33" fmla="*/ 154 h 246"/>
              <a:gd name="T34" fmla="*/ 661 w 664"/>
              <a:gd name="T35" fmla="*/ 133 h 246"/>
              <a:gd name="T36" fmla="*/ 661 w 664"/>
              <a:gd name="T37" fmla="*/ 111 h 246"/>
              <a:gd name="T38" fmla="*/ 652 w 664"/>
              <a:gd name="T39" fmla="*/ 90 h 246"/>
              <a:gd name="T40" fmla="*/ 631 w 664"/>
              <a:gd name="T41" fmla="*/ 70 h 246"/>
              <a:gd name="T42" fmla="*/ 603 w 664"/>
              <a:gd name="T43" fmla="*/ 52 h 246"/>
              <a:gd name="T44" fmla="*/ 566 w 664"/>
              <a:gd name="T45" fmla="*/ 35 h 246"/>
              <a:gd name="T46" fmla="*/ 521 w 664"/>
              <a:gd name="T47" fmla="*/ 23 h 246"/>
              <a:gd name="T48" fmla="*/ 472 w 664"/>
              <a:gd name="T49" fmla="*/ 11 h 246"/>
              <a:gd name="T50" fmla="*/ 416 w 664"/>
              <a:gd name="T51" fmla="*/ 4 h 246"/>
              <a:gd name="T52" fmla="*/ 359 w 664"/>
              <a:gd name="T53" fmla="*/ 1 h 246"/>
              <a:gd name="T54" fmla="*/ 302 w 664"/>
              <a:gd name="T55" fmla="*/ 1 h 246"/>
              <a:gd name="T56" fmla="*/ 245 w 664"/>
              <a:gd name="T57" fmla="*/ 4 h 246"/>
              <a:gd name="T58" fmla="*/ 190 w 664"/>
              <a:gd name="T59" fmla="*/ 11 h 246"/>
              <a:gd name="T60" fmla="*/ 141 w 664"/>
              <a:gd name="T61" fmla="*/ 23 h 246"/>
              <a:gd name="T62" fmla="*/ 96 w 664"/>
              <a:gd name="T63" fmla="*/ 35 h 246"/>
              <a:gd name="T64" fmla="*/ 59 w 664"/>
              <a:gd name="T65" fmla="*/ 52 h 246"/>
              <a:gd name="T66" fmla="*/ 30 w 664"/>
              <a:gd name="T67" fmla="*/ 71 h 246"/>
              <a:gd name="T68" fmla="*/ 10 w 664"/>
              <a:gd name="T69" fmla="*/ 90 h 246"/>
              <a:gd name="T70" fmla="*/ 1 w 664"/>
              <a:gd name="T71" fmla="*/ 111 h 2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4"/>
              <a:gd name="T109" fmla="*/ 0 h 246"/>
              <a:gd name="T110" fmla="*/ 664 w 664"/>
              <a:gd name="T111" fmla="*/ 246 h 24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4" h="246">
                <a:moveTo>
                  <a:pt x="0" y="123"/>
                </a:moveTo>
                <a:lnTo>
                  <a:pt x="1" y="133"/>
                </a:lnTo>
                <a:lnTo>
                  <a:pt x="5" y="143"/>
                </a:lnTo>
                <a:lnTo>
                  <a:pt x="10" y="154"/>
                </a:lnTo>
                <a:lnTo>
                  <a:pt x="19" y="164"/>
                </a:lnTo>
                <a:lnTo>
                  <a:pt x="30" y="174"/>
                </a:lnTo>
                <a:lnTo>
                  <a:pt x="43" y="184"/>
                </a:lnTo>
                <a:lnTo>
                  <a:pt x="59" y="193"/>
                </a:lnTo>
                <a:lnTo>
                  <a:pt x="76" y="201"/>
                </a:lnTo>
                <a:lnTo>
                  <a:pt x="96" y="209"/>
                </a:lnTo>
                <a:lnTo>
                  <a:pt x="118" y="216"/>
                </a:lnTo>
                <a:lnTo>
                  <a:pt x="141" y="223"/>
                </a:lnTo>
                <a:lnTo>
                  <a:pt x="165" y="228"/>
                </a:lnTo>
                <a:lnTo>
                  <a:pt x="190" y="233"/>
                </a:lnTo>
                <a:lnTo>
                  <a:pt x="217" y="238"/>
                </a:lnTo>
                <a:lnTo>
                  <a:pt x="245" y="240"/>
                </a:lnTo>
                <a:lnTo>
                  <a:pt x="273" y="242"/>
                </a:lnTo>
                <a:lnTo>
                  <a:pt x="302" y="245"/>
                </a:lnTo>
                <a:lnTo>
                  <a:pt x="331" y="245"/>
                </a:lnTo>
                <a:lnTo>
                  <a:pt x="359" y="245"/>
                </a:lnTo>
                <a:lnTo>
                  <a:pt x="388" y="242"/>
                </a:lnTo>
                <a:lnTo>
                  <a:pt x="417" y="240"/>
                </a:lnTo>
                <a:lnTo>
                  <a:pt x="444" y="238"/>
                </a:lnTo>
                <a:lnTo>
                  <a:pt x="472" y="233"/>
                </a:lnTo>
                <a:lnTo>
                  <a:pt x="497" y="228"/>
                </a:lnTo>
                <a:lnTo>
                  <a:pt x="521" y="221"/>
                </a:lnTo>
                <a:lnTo>
                  <a:pt x="544" y="216"/>
                </a:lnTo>
                <a:lnTo>
                  <a:pt x="566" y="209"/>
                </a:lnTo>
                <a:lnTo>
                  <a:pt x="584" y="201"/>
                </a:lnTo>
                <a:lnTo>
                  <a:pt x="603" y="192"/>
                </a:lnTo>
                <a:lnTo>
                  <a:pt x="617" y="184"/>
                </a:lnTo>
                <a:lnTo>
                  <a:pt x="631" y="174"/>
                </a:lnTo>
                <a:lnTo>
                  <a:pt x="643" y="164"/>
                </a:lnTo>
                <a:lnTo>
                  <a:pt x="652" y="154"/>
                </a:lnTo>
                <a:lnTo>
                  <a:pt x="657" y="143"/>
                </a:lnTo>
                <a:lnTo>
                  <a:pt x="661" y="133"/>
                </a:lnTo>
                <a:lnTo>
                  <a:pt x="663" y="123"/>
                </a:lnTo>
                <a:lnTo>
                  <a:pt x="661" y="111"/>
                </a:lnTo>
                <a:lnTo>
                  <a:pt x="657" y="101"/>
                </a:lnTo>
                <a:lnTo>
                  <a:pt x="652" y="90"/>
                </a:lnTo>
                <a:lnTo>
                  <a:pt x="643" y="80"/>
                </a:lnTo>
                <a:lnTo>
                  <a:pt x="631" y="70"/>
                </a:lnTo>
                <a:lnTo>
                  <a:pt x="617" y="62"/>
                </a:lnTo>
                <a:lnTo>
                  <a:pt x="603" y="52"/>
                </a:lnTo>
                <a:lnTo>
                  <a:pt x="584" y="43"/>
                </a:lnTo>
                <a:lnTo>
                  <a:pt x="566" y="35"/>
                </a:lnTo>
                <a:lnTo>
                  <a:pt x="543" y="28"/>
                </a:lnTo>
                <a:lnTo>
                  <a:pt x="521" y="23"/>
                </a:lnTo>
                <a:lnTo>
                  <a:pt x="497" y="17"/>
                </a:lnTo>
                <a:lnTo>
                  <a:pt x="472" y="11"/>
                </a:lnTo>
                <a:lnTo>
                  <a:pt x="444" y="8"/>
                </a:lnTo>
                <a:lnTo>
                  <a:pt x="416" y="4"/>
                </a:lnTo>
                <a:lnTo>
                  <a:pt x="388" y="2"/>
                </a:lnTo>
                <a:lnTo>
                  <a:pt x="359" y="1"/>
                </a:lnTo>
                <a:lnTo>
                  <a:pt x="331" y="0"/>
                </a:lnTo>
                <a:lnTo>
                  <a:pt x="302" y="1"/>
                </a:lnTo>
                <a:lnTo>
                  <a:pt x="273" y="2"/>
                </a:lnTo>
                <a:lnTo>
                  <a:pt x="245" y="4"/>
                </a:lnTo>
                <a:lnTo>
                  <a:pt x="217" y="8"/>
                </a:lnTo>
                <a:lnTo>
                  <a:pt x="190" y="11"/>
                </a:lnTo>
                <a:lnTo>
                  <a:pt x="165" y="17"/>
                </a:lnTo>
                <a:lnTo>
                  <a:pt x="141" y="23"/>
                </a:lnTo>
                <a:lnTo>
                  <a:pt x="118" y="28"/>
                </a:lnTo>
                <a:lnTo>
                  <a:pt x="96" y="35"/>
                </a:lnTo>
                <a:lnTo>
                  <a:pt x="76" y="43"/>
                </a:lnTo>
                <a:lnTo>
                  <a:pt x="59" y="52"/>
                </a:lnTo>
                <a:lnTo>
                  <a:pt x="43" y="62"/>
                </a:lnTo>
                <a:lnTo>
                  <a:pt x="30" y="71"/>
                </a:lnTo>
                <a:lnTo>
                  <a:pt x="19" y="80"/>
                </a:lnTo>
                <a:lnTo>
                  <a:pt x="10" y="90"/>
                </a:lnTo>
                <a:lnTo>
                  <a:pt x="5" y="101"/>
                </a:lnTo>
                <a:lnTo>
                  <a:pt x="1" y="111"/>
                </a:lnTo>
                <a:lnTo>
                  <a:pt x="0" y="12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9" name="Freeform 8"/>
          <p:cNvSpPr>
            <a:spLocks/>
          </p:cNvSpPr>
          <p:nvPr/>
        </p:nvSpPr>
        <p:spPr bwMode="auto">
          <a:xfrm>
            <a:off x="6732588" y="115888"/>
            <a:ext cx="1054100" cy="390525"/>
          </a:xfrm>
          <a:custGeom>
            <a:avLst/>
            <a:gdLst>
              <a:gd name="T0" fmla="*/ 661 w 664"/>
              <a:gd name="T1" fmla="*/ 111 h 246"/>
              <a:gd name="T2" fmla="*/ 651 w 664"/>
              <a:gd name="T3" fmla="*/ 90 h 246"/>
              <a:gd name="T4" fmla="*/ 632 w 664"/>
              <a:gd name="T5" fmla="*/ 70 h 246"/>
              <a:gd name="T6" fmla="*/ 603 w 664"/>
              <a:gd name="T7" fmla="*/ 51 h 246"/>
              <a:gd name="T8" fmla="*/ 566 w 664"/>
              <a:gd name="T9" fmla="*/ 35 h 246"/>
              <a:gd name="T10" fmla="*/ 521 w 664"/>
              <a:gd name="T11" fmla="*/ 21 h 246"/>
              <a:gd name="T12" fmla="*/ 471 w 664"/>
              <a:gd name="T13" fmla="*/ 11 h 246"/>
              <a:gd name="T14" fmla="*/ 416 w 664"/>
              <a:gd name="T15" fmla="*/ 4 h 246"/>
              <a:gd name="T16" fmla="*/ 361 w 664"/>
              <a:gd name="T17" fmla="*/ 0 h 246"/>
              <a:gd name="T18" fmla="*/ 303 w 664"/>
              <a:gd name="T19" fmla="*/ 0 h 246"/>
              <a:gd name="T20" fmla="*/ 246 w 664"/>
              <a:gd name="T21" fmla="*/ 4 h 246"/>
              <a:gd name="T22" fmla="*/ 191 w 664"/>
              <a:gd name="T23" fmla="*/ 11 h 246"/>
              <a:gd name="T24" fmla="*/ 141 w 664"/>
              <a:gd name="T25" fmla="*/ 21 h 246"/>
              <a:gd name="T26" fmla="*/ 96 w 664"/>
              <a:gd name="T27" fmla="*/ 35 h 246"/>
              <a:gd name="T28" fmla="*/ 59 w 664"/>
              <a:gd name="T29" fmla="*/ 51 h 246"/>
              <a:gd name="T30" fmla="*/ 31 w 664"/>
              <a:gd name="T31" fmla="*/ 70 h 246"/>
              <a:gd name="T32" fmla="*/ 11 w 664"/>
              <a:gd name="T33" fmla="*/ 90 h 246"/>
              <a:gd name="T34" fmla="*/ 1 w 664"/>
              <a:gd name="T35" fmla="*/ 111 h 246"/>
              <a:gd name="T36" fmla="*/ 1 w 664"/>
              <a:gd name="T37" fmla="*/ 133 h 246"/>
              <a:gd name="T38" fmla="*/ 11 w 664"/>
              <a:gd name="T39" fmla="*/ 154 h 246"/>
              <a:gd name="T40" fmla="*/ 31 w 664"/>
              <a:gd name="T41" fmla="*/ 173 h 246"/>
              <a:gd name="T42" fmla="*/ 59 w 664"/>
              <a:gd name="T43" fmla="*/ 192 h 246"/>
              <a:gd name="T44" fmla="*/ 96 w 664"/>
              <a:gd name="T45" fmla="*/ 209 h 246"/>
              <a:gd name="T46" fmla="*/ 141 w 664"/>
              <a:gd name="T47" fmla="*/ 221 h 246"/>
              <a:gd name="T48" fmla="*/ 191 w 664"/>
              <a:gd name="T49" fmla="*/ 233 h 246"/>
              <a:gd name="T50" fmla="*/ 246 w 664"/>
              <a:gd name="T51" fmla="*/ 240 h 246"/>
              <a:gd name="T52" fmla="*/ 303 w 664"/>
              <a:gd name="T53" fmla="*/ 243 h 246"/>
              <a:gd name="T54" fmla="*/ 361 w 664"/>
              <a:gd name="T55" fmla="*/ 243 h 246"/>
              <a:gd name="T56" fmla="*/ 416 w 664"/>
              <a:gd name="T57" fmla="*/ 240 h 246"/>
              <a:gd name="T58" fmla="*/ 471 w 664"/>
              <a:gd name="T59" fmla="*/ 233 h 246"/>
              <a:gd name="T60" fmla="*/ 521 w 664"/>
              <a:gd name="T61" fmla="*/ 221 h 246"/>
              <a:gd name="T62" fmla="*/ 566 w 664"/>
              <a:gd name="T63" fmla="*/ 209 h 246"/>
              <a:gd name="T64" fmla="*/ 603 w 664"/>
              <a:gd name="T65" fmla="*/ 192 h 246"/>
              <a:gd name="T66" fmla="*/ 632 w 664"/>
              <a:gd name="T67" fmla="*/ 173 h 246"/>
              <a:gd name="T68" fmla="*/ 651 w 664"/>
              <a:gd name="T69" fmla="*/ 154 h 246"/>
              <a:gd name="T70" fmla="*/ 661 w 664"/>
              <a:gd name="T71" fmla="*/ 133 h 2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4"/>
              <a:gd name="T109" fmla="*/ 0 h 246"/>
              <a:gd name="T110" fmla="*/ 664 w 664"/>
              <a:gd name="T111" fmla="*/ 246 h 24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4" h="246">
                <a:moveTo>
                  <a:pt x="663" y="121"/>
                </a:moveTo>
                <a:lnTo>
                  <a:pt x="661" y="111"/>
                </a:lnTo>
                <a:lnTo>
                  <a:pt x="657" y="101"/>
                </a:lnTo>
                <a:lnTo>
                  <a:pt x="651" y="90"/>
                </a:lnTo>
                <a:lnTo>
                  <a:pt x="643" y="80"/>
                </a:lnTo>
                <a:lnTo>
                  <a:pt x="632" y="70"/>
                </a:lnTo>
                <a:lnTo>
                  <a:pt x="618" y="60"/>
                </a:lnTo>
                <a:lnTo>
                  <a:pt x="603" y="51"/>
                </a:lnTo>
                <a:lnTo>
                  <a:pt x="586" y="43"/>
                </a:lnTo>
                <a:lnTo>
                  <a:pt x="566" y="35"/>
                </a:lnTo>
                <a:lnTo>
                  <a:pt x="545" y="28"/>
                </a:lnTo>
                <a:lnTo>
                  <a:pt x="521" y="21"/>
                </a:lnTo>
                <a:lnTo>
                  <a:pt x="497" y="16"/>
                </a:lnTo>
                <a:lnTo>
                  <a:pt x="471" y="11"/>
                </a:lnTo>
                <a:lnTo>
                  <a:pt x="444" y="6"/>
                </a:lnTo>
                <a:lnTo>
                  <a:pt x="416" y="4"/>
                </a:lnTo>
                <a:lnTo>
                  <a:pt x="389" y="2"/>
                </a:lnTo>
                <a:lnTo>
                  <a:pt x="361" y="0"/>
                </a:lnTo>
                <a:lnTo>
                  <a:pt x="330" y="0"/>
                </a:lnTo>
                <a:lnTo>
                  <a:pt x="303" y="0"/>
                </a:lnTo>
                <a:lnTo>
                  <a:pt x="273" y="2"/>
                </a:lnTo>
                <a:lnTo>
                  <a:pt x="246" y="4"/>
                </a:lnTo>
                <a:lnTo>
                  <a:pt x="218" y="6"/>
                </a:lnTo>
                <a:lnTo>
                  <a:pt x="191" y="11"/>
                </a:lnTo>
                <a:lnTo>
                  <a:pt x="165" y="16"/>
                </a:lnTo>
                <a:lnTo>
                  <a:pt x="141" y="21"/>
                </a:lnTo>
                <a:lnTo>
                  <a:pt x="119" y="28"/>
                </a:lnTo>
                <a:lnTo>
                  <a:pt x="96" y="35"/>
                </a:lnTo>
                <a:lnTo>
                  <a:pt x="78" y="43"/>
                </a:lnTo>
                <a:lnTo>
                  <a:pt x="59" y="51"/>
                </a:lnTo>
                <a:lnTo>
                  <a:pt x="44" y="60"/>
                </a:lnTo>
                <a:lnTo>
                  <a:pt x="31" y="70"/>
                </a:lnTo>
                <a:lnTo>
                  <a:pt x="19" y="80"/>
                </a:lnTo>
                <a:lnTo>
                  <a:pt x="11" y="90"/>
                </a:lnTo>
                <a:lnTo>
                  <a:pt x="5" y="101"/>
                </a:lnTo>
                <a:lnTo>
                  <a:pt x="1" y="111"/>
                </a:lnTo>
                <a:lnTo>
                  <a:pt x="0" y="121"/>
                </a:lnTo>
                <a:lnTo>
                  <a:pt x="1" y="133"/>
                </a:lnTo>
                <a:lnTo>
                  <a:pt x="5" y="143"/>
                </a:lnTo>
                <a:lnTo>
                  <a:pt x="11" y="154"/>
                </a:lnTo>
                <a:lnTo>
                  <a:pt x="19" y="164"/>
                </a:lnTo>
                <a:lnTo>
                  <a:pt x="31" y="173"/>
                </a:lnTo>
                <a:lnTo>
                  <a:pt x="44" y="182"/>
                </a:lnTo>
                <a:lnTo>
                  <a:pt x="59" y="192"/>
                </a:lnTo>
                <a:lnTo>
                  <a:pt x="78" y="201"/>
                </a:lnTo>
                <a:lnTo>
                  <a:pt x="96" y="209"/>
                </a:lnTo>
                <a:lnTo>
                  <a:pt x="119" y="216"/>
                </a:lnTo>
                <a:lnTo>
                  <a:pt x="141" y="221"/>
                </a:lnTo>
                <a:lnTo>
                  <a:pt x="165" y="227"/>
                </a:lnTo>
                <a:lnTo>
                  <a:pt x="191" y="233"/>
                </a:lnTo>
                <a:lnTo>
                  <a:pt x="218" y="236"/>
                </a:lnTo>
                <a:lnTo>
                  <a:pt x="246" y="240"/>
                </a:lnTo>
                <a:lnTo>
                  <a:pt x="273" y="242"/>
                </a:lnTo>
                <a:lnTo>
                  <a:pt x="303" y="243"/>
                </a:lnTo>
                <a:lnTo>
                  <a:pt x="330" y="245"/>
                </a:lnTo>
                <a:lnTo>
                  <a:pt x="361" y="243"/>
                </a:lnTo>
                <a:lnTo>
                  <a:pt x="389" y="242"/>
                </a:lnTo>
                <a:lnTo>
                  <a:pt x="416" y="240"/>
                </a:lnTo>
                <a:lnTo>
                  <a:pt x="444" y="236"/>
                </a:lnTo>
                <a:lnTo>
                  <a:pt x="471" y="233"/>
                </a:lnTo>
                <a:lnTo>
                  <a:pt x="497" y="227"/>
                </a:lnTo>
                <a:lnTo>
                  <a:pt x="521" y="221"/>
                </a:lnTo>
                <a:lnTo>
                  <a:pt x="545" y="216"/>
                </a:lnTo>
                <a:lnTo>
                  <a:pt x="566" y="209"/>
                </a:lnTo>
                <a:lnTo>
                  <a:pt x="586" y="201"/>
                </a:lnTo>
                <a:lnTo>
                  <a:pt x="603" y="192"/>
                </a:lnTo>
                <a:lnTo>
                  <a:pt x="618" y="182"/>
                </a:lnTo>
                <a:lnTo>
                  <a:pt x="632" y="173"/>
                </a:lnTo>
                <a:lnTo>
                  <a:pt x="643" y="164"/>
                </a:lnTo>
                <a:lnTo>
                  <a:pt x="651" y="154"/>
                </a:lnTo>
                <a:lnTo>
                  <a:pt x="657" y="143"/>
                </a:lnTo>
                <a:lnTo>
                  <a:pt x="661" y="133"/>
                </a:lnTo>
                <a:lnTo>
                  <a:pt x="663" y="1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0" name="Freeform 9"/>
          <p:cNvSpPr>
            <a:spLocks/>
          </p:cNvSpPr>
          <p:nvPr/>
        </p:nvSpPr>
        <p:spPr bwMode="auto">
          <a:xfrm>
            <a:off x="6732588" y="1027113"/>
            <a:ext cx="1196975" cy="425450"/>
          </a:xfrm>
          <a:custGeom>
            <a:avLst/>
            <a:gdLst>
              <a:gd name="T0" fmla="*/ 753 w 754"/>
              <a:gd name="T1" fmla="*/ 267 h 268"/>
              <a:gd name="T2" fmla="*/ 753 w 754"/>
              <a:gd name="T3" fmla="*/ 0 h 268"/>
              <a:gd name="T4" fmla="*/ 0 w 754"/>
              <a:gd name="T5" fmla="*/ 0 h 268"/>
              <a:gd name="T6" fmla="*/ 0 w 754"/>
              <a:gd name="T7" fmla="*/ 267 h 268"/>
              <a:gd name="T8" fmla="*/ 753 w 754"/>
              <a:gd name="T9" fmla="*/ 267 h 2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4"/>
              <a:gd name="T16" fmla="*/ 0 h 268"/>
              <a:gd name="T17" fmla="*/ 754 w 754"/>
              <a:gd name="T18" fmla="*/ 268 h 2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4" h="268">
                <a:moveTo>
                  <a:pt x="753" y="267"/>
                </a:moveTo>
                <a:lnTo>
                  <a:pt x="753" y="0"/>
                </a:lnTo>
                <a:lnTo>
                  <a:pt x="0" y="0"/>
                </a:lnTo>
                <a:lnTo>
                  <a:pt x="0" y="267"/>
                </a:lnTo>
                <a:lnTo>
                  <a:pt x="753" y="2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1" name="Rectangle 10"/>
          <p:cNvSpPr>
            <a:spLocks noChangeArrowheads="1"/>
          </p:cNvSpPr>
          <p:nvPr/>
        </p:nvSpPr>
        <p:spPr bwMode="auto">
          <a:xfrm>
            <a:off x="6951663" y="176213"/>
            <a:ext cx="64611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1400" b="1">
                <a:solidFill>
                  <a:srgbClr val="000000"/>
                </a:solidFill>
                <a:latin typeface="Arial" pitchFamily="34" charset="0"/>
              </a:rPr>
              <a:t>name</a:t>
            </a:r>
          </a:p>
        </p:txBody>
      </p:sp>
      <p:sp>
        <p:nvSpPr>
          <p:cNvPr id="46092" name="Rectangle 11"/>
          <p:cNvSpPr>
            <a:spLocks noChangeArrowheads="1"/>
          </p:cNvSpPr>
          <p:nvPr/>
        </p:nvSpPr>
        <p:spPr bwMode="auto">
          <a:xfrm>
            <a:off x="6030913" y="396875"/>
            <a:ext cx="48736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1400" b="1" u="sng">
                <a:solidFill>
                  <a:srgbClr val="000000"/>
                </a:solidFill>
                <a:latin typeface="Arial" pitchFamily="34" charset="0"/>
              </a:rPr>
              <a:t>ssn</a:t>
            </a:r>
          </a:p>
        </p:txBody>
      </p:sp>
      <p:sp>
        <p:nvSpPr>
          <p:cNvPr id="46093" name="Rectangle 12"/>
          <p:cNvSpPr>
            <a:spLocks noChangeArrowheads="1"/>
          </p:cNvSpPr>
          <p:nvPr/>
        </p:nvSpPr>
        <p:spPr bwMode="auto">
          <a:xfrm>
            <a:off x="6796088" y="1087438"/>
            <a:ext cx="11191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1400" b="1">
                <a:solidFill>
                  <a:srgbClr val="000000"/>
                </a:solidFill>
                <a:latin typeface="Arial" pitchFamily="34" charset="0"/>
              </a:rPr>
              <a:t>Employees</a:t>
            </a:r>
          </a:p>
        </p:txBody>
      </p:sp>
      <p:sp>
        <p:nvSpPr>
          <p:cNvPr id="46094" name="Rectangle 13"/>
          <p:cNvSpPr>
            <a:spLocks noChangeArrowheads="1"/>
          </p:cNvSpPr>
          <p:nvPr/>
        </p:nvSpPr>
        <p:spPr bwMode="auto">
          <a:xfrm>
            <a:off x="8016875" y="407988"/>
            <a:ext cx="39846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1400" b="1">
                <a:solidFill>
                  <a:srgbClr val="000000"/>
                </a:solidFill>
                <a:latin typeface="Arial" pitchFamily="34" charset="0"/>
              </a:rPr>
              <a:t>lot</a:t>
            </a:r>
          </a:p>
        </p:txBody>
      </p:sp>
      <p:sp>
        <p:nvSpPr>
          <p:cNvPr id="46095" name="Line 14"/>
          <p:cNvSpPr>
            <a:spLocks noChangeShapeType="1"/>
          </p:cNvSpPr>
          <p:nvPr/>
        </p:nvSpPr>
        <p:spPr bwMode="auto">
          <a:xfrm>
            <a:off x="6300788" y="781050"/>
            <a:ext cx="644525" cy="2444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6" name="Line 15"/>
          <p:cNvSpPr>
            <a:spLocks noChangeShapeType="1"/>
          </p:cNvSpPr>
          <p:nvPr/>
        </p:nvSpPr>
        <p:spPr bwMode="auto">
          <a:xfrm>
            <a:off x="7346950" y="523875"/>
            <a:ext cx="0" cy="5016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7" name="Line 16"/>
          <p:cNvSpPr>
            <a:spLocks noChangeShapeType="1"/>
          </p:cNvSpPr>
          <p:nvPr/>
        </p:nvSpPr>
        <p:spPr bwMode="auto">
          <a:xfrm flipH="1">
            <a:off x="7567612" y="782638"/>
            <a:ext cx="714373" cy="2428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8" name="Freeform 17"/>
          <p:cNvSpPr>
            <a:spLocks/>
          </p:cNvSpPr>
          <p:nvPr/>
        </p:nvSpPr>
        <p:spPr bwMode="auto">
          <a:xfrm>
            <a:off x="3886200" y="1600200"/>
            <a:ext cx="1417638" cy="468313"/>
          </a:xfrm>
          <a:custGeom>
            <a:avLst/>
            <a:gdLst>
              <a:gd name="T0" fmla="*/ 0 w 893"/>
              <a:gd name="T1" fmla="*/ 159 h 295"/>
              <a:gd name="T2" fmla="*/ 14 w 893"/>
              <a:gd name="T3" fmla="*/ 184 h 295"/>
              <a:gd name="T4" fmla="*/ 41 w 893"/>
              <a:gd name="T5" fmla="*/ 208 h 295"/>
              <a:gd name="T6" fmla="*/ 80 w 893"/>
              <a:gd name="T7" fmla="*/ 229 h 295"/>
              <a:gd name="T8" fmla="*/ 129 w 893"/>
              <a:gd name="T9" fmla="*/ 251 h 295"/>
              <a:gd name="T10" fmla="*/ 189 w 893"/>
              <a:gd name="T11" fmla="*/ 265 h 295"/>
              <a:gd name="T12" fmla="*/ 257 w 893"/>
              <a:gd name="T13" fmla="*/ 280 h 295"/>
              <a:gd name="T14" fmla="*/ 329 w 893"/>
              <a:gd name="T15" fmla="*/ 288 h 295"/>
              <a:gd name="T16" fmla="*/ 407 w 893"/>
              <a:gd name="T17" fmla="*/ 292 h 295"/>
              <a:gd name="T18" fmla="*/ 484 w 893"/>
              <a:gd name="T19" fmla="*/ 292 h 295"/>
              <a:gd name="T20" fmla="*/ 562 w 893"/>
              <a:gd name="T21" fmla="*/ 288 h 295"/>
              <a:gd name="T22" fmla="*/ 634 w 893"/>
              <a:gd name="T23" fmla="*/ 278 h 295"/>
              <a:gd name="T24" fmla="*/ 702 w 893"/>
              <a:gd name="T25" fmla="*/ 265 h 295"/>
              <a:gd name="T26" fmla="*/ 761 w 893"/>
              <a:gd name="T27" fmla="*/ 250 h 295"/>
              <a:gd name="T28" fmla="*/ 811 w 893"/>
              <a:gd name="T29" fmla="*/ 229 h 295"/>
              <a:gd name="T30" fmla="*/ 850 w 893"/>
              <a:gd name="T31" fmla="*/ 208 h 295"/>
              <a:gd name="T32" fmla="*/ 877 w 893"/>
              <a:gd name="T33" fmla="*/ 184 h 295"/>
              <a:gd name="T34" fmla="*/ 890 w 893"/>
              <a:gd name="T35" fmla="*/ 159 h 295"/>
              <a:gd name="T36" fmla="*/ 890 w 893"/>
              <a:gd name="T37" fmla="*/ 134 h 295"/>
              <a:gd name="T38" fmla="*/ 877 w 893"/>
              <a:gd name="T39" fmla="*/ 109 h 295"/>
              <a:gd name="T40" fmla="*/ 850 w 893"/>
              <a:gd name="T41" fmla="*/ 84 h 295"/>
              <a:gd name="T42" fmla="*/ 811 w 893"/>
              <a:gd name="T43" fmla="*/ 61 h 295"/>
              <a:gd name="T44" fmla="*/ 761 w 893"/>
              <a:gd name="T45" fmla="*/ 42 h 295"/>
              <a:gd name="T46" fmla="*/ 701 w 893"/>
              <a:gd name="T47" fmla="*/ 25 h 295"/>
              <a:gd name="T48" fmla="*/ 634 w 893"/>
              <a:gd name="T49" fmla="*/ 13 h 295"/>
              <a:gd name="T50" fmla="*/ 560 w 893"/>
              <a:gd name="T51" fmla="*/ 4 h 295"/>
              <a:gd name="T52" fmla="*/ 484 w 893"/>
              <a:gd name="T53" fmla="*/ 0 h 295"/>
              <a:gd name="T54" fmla="*/ 407 w 893"/>
              <a:gd name="T55" fmla="*/ 0 h 295"/>
              <a:gd name="T56" fmla="*/ 329 w 893"/>
              <a:gd name="T57" fmla="*/ 4 h 295"/>
              <a:gd name="T58" fmla="*/ 257 w 893"/>
              <a:gd name="T59" fmla="*/ 13 h 295"/>
              <a:gd name="T60" fmla="*/ 189 w 893"/>
              <a:gd name="T61" fmla="*/ 25 h 295"/>
              <a:gd name="T62" fmla="*/ 129 w 893"/>
              <a:gd name="T63" fmla="*/ 42 h 295"/>
              <a:gd name="T64" fmla="*/ 80 w 893"/>
              <a:gd name="T65" fmla="*/ 61 h 295"/>
              <a:gd name="T66" fmla="*/ 41 w 893"/>
              <a:gd name="T67" fmla="*/ 84 h 295"/>
              <a:gd name="T68" fmla="*/ 14 w 893"/>
              <a:gd name="T69" fmla="*/ 109 h 295"/>
              <a:gd name="T70" fmla="*/ 0 w 893"/>
              <a:gd name="T71" fmla="*/ 134 h 295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893"/>
              <a:gd name="T109" fmla="*/ 0 h 295"/>
              <a:gd name="T110" fmla="*/ 893 w 893"/>
              <a:gd name="T111" fmla="*/ 295 h 295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893" h="295">
                <a:moveTo>
                  <a:pt x="0" y="146"/>
                </a:moveTo>
                <a:lnTo>
                  <a:pt x="0" y="159"/>
                </a:lnTo>
                <a:lnTo>
                  <a:pt x="4" y="172"/>
                </a:lnTo>
                <a:lnTo>
                  <a:pt x="14" y="184"/>
                </a:lnTo>
                <a:lnTo>
                  <a:pt x="26" y="197"/>
                </a:lnTo>
                <a:lnTo>
                  <a:pt x="41" y="208"/>
                </a:lnTo>
                <a:lnTo>
                  <a:pt x="58" y="219"/>
                </a:lnTo>
                <a:lnTo>
                  <a:pt x="80" y="229"/>
                </a:lnTo>
                <a:lnTo>
                  <a:pt x="102" y="241"/>
                </a:lnTo>
                <a:lnTo>
                  <a:pt x="129" y="251"/>
                </a:lnTo>
                <a:lnTo>
                  <a:pt x="159" y="259"/>
                </a:lnTo>
                <a:lnTo>
                  <a:pt x="189" y="265"/>
                </a:lnTo>
                <a:lnTo>
                  <a:pt x="222" y="272"/>
                </a:lnTo>
                <a:lnTo>
                  <a:pt x="257" y="280"/>
                </a:lnTo>
                <a:lnTo>
                  <a:pt x="292" y="283"/>
                </a:lnTo>
                <a:lnTo>
                  <a:pt x="329" y="288"/>
                </a:lnTo>
                <a:lnTo>
                  <a:pt x="369" y="290"/>
                </a:lnTo>
                <a:lnTo>
                  <a:pt x="407" y="292"/>
                </a:lnTo>
                <a:lnTo>
                  <a:pt x="445" y="294"/>
                </a:lnTo>
                <a:lnTo>
                  <a:pt x="484" y="292"/>
                </a:lnTo>
                <a:lnTo>
                  <a:pt x="522" y="290"/>
                </a:lnTo>
                <a:lnTo>
                  <a:pt x="562" y="288"/>
                </a:lnTo>
                <a:lnTo>
                  <a:pt x="599" y="283"/>
                </a:lnTo>
                <a:lnTo>
                  <a:pt x="634" y="278"/>
                </a:lnTo>
                <a:lnTo>
                  <a:pt x="669" y="272"/>
                </a:lnTo>
                <a:lnTo>
                  <a:pt x="702" y="265"/>
                </a:lnTo>
                <a:lnTo>
                  <a:pt x="732" y="259"/>
                </a:lnTo>
                <a:lnTo>
                  <a:pt x="761" y="250"/>
                </a:lnTo>
                <a:lnTo>
                  <a:pt x="788" y="241"/>
                </a:lnTo>
                <a:lnTo>
                  <a:pt x="811" y="229"/>
                </a:lnTo>
                <a:lnTo>
                  <a:pt x="833" y="219"/>
                </a:lnTo>
                <a:lnTo>
                  <a:pt x="850" y="208"/>
                </a:lnTo>
                <a:lnTo>
                  <a:pt x="866" y="197"/>
                </a:lnTo>
                <a:lnTo>
                  <a:pt x="877" y="184"/>
                </a:lnTo>
                <a:lnTo>
                  <a:pt x="884" y="171"/>
                </a:lnTo>
                <a:lnTo>
                  <a:pt x="890" y="159"/>
                </a:lnTo>
                <a:lnTo>
                  <a:pt x="892" y="146"/>
                </a:lnTo>
                <a:lnTo>
                  <a:pt x="890" y="134"/>
                </a:lnTo>
                <a:lnTo>
                  <a:pt x="884" y="121"/>
                </a:lnTo>
                <a:lnTo>
                  <a:pt x="877" y="109"/>
                </a:lnTo>
                <a:lnTo>
                  <a:pt x="865" y="96"/>
                </a:lnTo>
                <a:lnTo>
                  <a:pt x="850" y="84"/>
                </a:lnTo>
                <a:lnTo>
                  <a:pt x="833" y="73"/>
                </a:lnTo>
                <a:lnTo>
                  <a:pt x="811" y="61"/>
                </a:lnTo>
                <a:lnTo>
                  <a:pt x="788" y="51"/>
                </a:lnTo>
                <a:lnTo>
                  <a:pt x="761" y="42"/>
                </a:lnTo>
                <a:lnTo>
                  <a:pt x="732" y="32"/>
                </a:lnTo>
                <a:lnTo>
                  <a:pt x="701" y="25"/>
                </a:lnTo>
                <a:lnTo>
                  <a:pt x="669" y="19"/>
                </a:lnTo>
                <a:lnTo>
                  <a:pt x="634" y="13"/>
                </a:lnTo>
                <a:lnTo>
                  <a:pt x="599" y="7"/>
                </a:lnTo>
                <a:lnTo>
                  <a:pt x="560" y="4"/>
                </a:lnTo>
                <a:lnTo>
                  <a:pt x="522" y="1"/>
                </a:lnTo>
                <a:lnTo>
                  <a:pt x="484" y="0"/>
                </a:lnTo>
                <a:lnTo>
                  <a:pt x="445" y="0"/>
                </a:lnTo>
                <a:lnTo>
                  <a:pt x="407" y="0"/>
                </a:lnTo>
                <a:lnTo>
                  <a:pt x="369" y="1"/>
                </a:lnTo>
                <a:lnTo>
                  <a:pt x="329" y="4"/>
                </a:lnTo>
                <a:lnTo>
                  <a:pt x="292" y="7"/>
                </a:lnTo>
                <a:lnTo>
                  <a:pt x="257" y="13"/>
                </a:lnTo>
                <a:lnTo>
                  <a:pt x="222" y="19"/>
                </a:lnTo>
                <a:lnTo>
                  <a:pt x="189" y="25"/>
                </a:lnTo>
                <a:lnTo>
                  <a:pt x="159" y="33"/>
                </a:lnTo>
                <a:lnTo>
                  <a:pt x="129" y="42"/>
                </a:lnTo>
                <a:lnTo>
                  <a:pt x="102" y="51"/>
                </a:lnTo>
                <a:lnTo>
                  <a:pt x="80" y="61"/>
                </a:lnTo>
                <a:lnTo>
                  <a:pt x="58" y="73"/>
                </a:lnTo>
                <a:lnTo>
                  <a:pt x="41" y="84"/>
                </a:lnTo>
                <a:lnTo>
                  <a:pt x="26" y="96"/>
                </a:lnTo>
                <a:lnTo>
                  <a:pt x="14" y="109"/>
                </a:lnTo>
                <a:lnTo>
                  <a:pt x="4" y="121"/>
                </a:lnTo>
                <a:lnTo>
                  <a:pt x="0" y="134"/>
                </a:lnTo>
                <a:lnTo>
                  <a:pt x="0" y="14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9" name="Rectangle 18"/>
          <p:cNvSpPr>
            <a:spLocks noChangeArrowheads="1"/>
          </p:cNvSpPr>
          <p:nvPr/>
        </p:nvSpPr>
        <p:spPr bwMode="auto">
          <a:xfrm>
            <a:off x="3884613" y="1682750"/>
            <a:ext cx="13668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1400" b="1">
                <a:solidFill>
                  <a:srgbClr val="000000"/>
                </a:solidFill>
                <a:latin typeface="Arial" pitchFamily="34" charset="0"/>
              </a:rPr>
              <a:t>hourly_wages</a:t>
            </a:r>
          </a:p>
        </p:txBody>
      </p:sp>
      <p:sp>
        <p:nvSpPr>
          <p:cNvPr id="46100" name="Line 19"/>
          <p:cNvSpPr>
            <a:spLocks noChangeShapeType="1"/>
          </p:cNvSpPr>
          <p:nvPr/>
        </p:nvSpPr>
        <p:spPr bwMode="auto">
          <a:xfrm>
            <a:off x="4713288" y="2078037"/>
            <a:ext cx="1280374" cy="6572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1" name="Freeform 20"/>
          <p:cNvSpPr>
            <a:spLocks/>
          </p:cNvSpPr>
          <p:nvPr/>
        </p:nvSpPr>
        <p:spPr bwMode="auto">
          <a:xfrm>
            <a:off x="7848600" y="2057400"/>
            <a:ext cx="1085850" cy="431800"/>
          </a:xfrm>
          <a:custGeom>
            <a:avLst/>
            <a:gdLst>
              <a:gd name="T0" fmla="*/ 1 w 684"/>
              <a:gd name="T1" fmla="*/ 147 h 272"/>
              <a:gd name="T2" fmla="*/ 10 w 684"/>
              <a:gd name="T3" fmla="*/ 170 h 272"/>
              <a:gd name="T4" fmla="*/ 31 w 684"/>
              <a:gd name="T5" fmla="*/ 192 h 272"/>
              <a:gd name="T6" fmla="*/ 61 w 684"/>
              <a:gd name="T7" fmla="*/ 213 h 272"/>
              <a:gd name="T8" fmla="*/ 98 w 684"/>
              <a:gd name="T9" fmla="*/ 231 h 272"/>
              <a:gd name="T10" fmla="*/ 144 w 684"/>
              <a:gd name="T11" fmla="*/ 247 h 272"/>
              <a:gd name="T12" fmla="*/ 196 w 684"/>
              <a:gd name="T13" fmla="*/ 258 h 272"/>
              <a:gd name="T14" fmla="*/ 251 w 684"/>
              <a:gd name="T15" fmla="*/ 267 h 272"/>
              <a:gd name="T16" fmla="*/ 310 w 684"/>
              <a:gd name="T17" fmla="*/ 271 h 272"/>
              <a:gd name="T18" fmla="*/ 369 w 684"/>
              <a:gd name="T19" fmla="*/ 271 h 272"/>
              <a:gd name="T20" fmla="*/ 428 w 684"/>
              <a:gd name="T21" fmla="*/ 265 h 272"/>
              <a:gd name="T22" fmla="*/ 485 w 684"/>
              <a:gd name="T23" fmla="*/ 258 h 272"/>
              <a:gd name="T24" fmla="*/ 536 w 684"/>
              <a:gd name="T25" fmla="*/ 247 h 272"/>
              <a:gd name="T26" fmla="*/ 582 w 684"/>
              <a:gd name="T27" fmla="*/ 231 h 272"/>
              <a:gd name="T28" fmla="*/ 621 w 684"/>
              <a:gd name="T29" fmla="*/ 213 h 272"/>
              <a:gd name="T30" fmla="*/ 650 w 684"/>
              <a:gd name="T31" fmla="*/ 192 h 272"/>
              <a:gd name="T32" fmla="*/ 671 w 684"/>
              <a:gd name="T33" fmla="*/ 170 h 272"/>
              <a:gd name="T34" fmla="*/ 681 w 684"/>
              <a:gd name="T35" fmla="*/ 147 h 272"/>
              <a:gd name="T36" fmla="*/ 681 w 684"/>
              <a:gd name="T37" fmla="*/ 123 h 272"/>
              <a:gd name="T38" fmla="*/ 671 w 684"/>
              <a:gd name="T39" fmla="*/ 100 h 272"/>
              <a:gd name="T40" fmla="*/ 650 w 684"/>
              <a:gd name="T41" fmla="*/ 79 h 272"/>
              <a:gd name="T42" fmla="*/ 621 w 684"/>
              <a:gd name="T43" fmla="*/ 58 h 272"/>
              <a:gd name="T44" fmla="*/ 582 w 684"/>
              <a:gd name="T45" fmla="*/ 39 h 272"/>
              <a:gd name="T46" fmla="*/ 536 w 684"/>
              <a:gd name="T47" fmla="*/ 25 h 272"/>
              <a:gd name="T48" fmla="*/ 485 w 684"/>
              <a:gd name="T49" fmla="*/ 12 h 272"/>
              <a:gd name="T50" fmla="*/ 428 w 684"/>
              <a:gd name="T51" fmla="*/ 4 h 272"/>
              <a:gd name="T52" fmla="*/ 369 w 684"/>
              <a:gd name="T53" fmla="*/ 1 h 272"/>
              <a:gd name="T54" fmla="*/ 310 w 684"/>
              <a:gd name="T55" fmla="*/ 1 h 272"/>
              <a:gd name="T56" fmla="*/ 251 w 684"/>
              <a:gd name="T57" fmla="*/ 4 h 272"/>
              <a:gd name="T58" fmla="*/ 196 w 684"/>
              <a:gd name="T59" fmla="*/ 12 h 272"/>
              <a:gd name="T60" fmla="*/ 144 w 684"/>
              <a:gd name="T61" fmla="*/ 25 h 272"/>
              <a:gd name="T62" fmla="*/ 98 w 684"/>
              <a:gd name="T63" fmla="*/ 40 h 272"/>
              <a:gd name="T64" fmla="*/ 60 w 684"/>
              <a:gd name="T65" fmla="*/ 58 h 272"/>
              <a:gd name="T66" fmla="*/ 31 w 684"/>
              <a:gd name="T67" fmla="*/ 79 h 272"/>
              <a:gd name="T68" fmla="*/ 10 w 684"/>
              <a:gd name="T69" fmla="*/ 100 h 272"/>
              <a:gd name="T70" fmla="*/ 1 w 684"/>
              <a:gd name="T71" fmla="*/ 123 h 27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84"/>
              <a:gd name="T109" fmla="*/ 0 h 272"/>
              <a:gd name="T110" fmla="*/ 684 w 684"/>
              <a:gd name="T111" fmla="*/ 272 h 272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84" h="272">
                <a:moveTo>
                  <a:pt x="0" y="136"/>
                </a:moveTo>
                <a:lnTo>
                  <a:pt x="1" y="147"/>
                </a:lnTo>
                <a:lnTo>
                  <a:pt x="3" y="158"/>
                </a:lnTo>
                <a:lnTo>
                  <a:pt x="10" y="170"/>
                </a:lnTo>
                <a:lnTo>
                  <a:pt x="19" y="181"/>
                </a:lnTo>
                <a:lnTo>
                  <a:pt x="31" y="192"/>
                </a:lnTo>
                <a:lnTo>
                  <a:pt x="44" y="204"/>
                </a:lnTo>
                <a:lnTo>
                  <a:pt x="61" y="213"/>
                </a:lnTo>
                <a:lnTo>
                  <a:pt x="77" y="222"/>
                </a:lnTo>
                <a:lnTo>
                  <a:pt x="98" y="231"/>
                </a:lnTo>
                <a:lnTo>
                  <a:pt x="120" y="239"/>
                </a:lnTo>
                <a:lnTo>
                  <a:pt x="144" y="247"/>
                </a:lnTo>
                <a:lnTo>
                  <a:pt x="169" y="252"/>
                </a:lnTo>
                <a:lnTo>
                  <a:pt x="196" y="258"/>
                </a:lnTo>
                <a:lnTo>
                  <a:pt x="224" y="263"/>
                </a:lnTo>
                <a:lnTo>
                  <a:pt x="251" y="267"/>
                </a:lnTo>
                <a:lnTo>
                  <a:pt x="281" y="269"/>
                </a:lnTo>
                <a:lnTo>
                  <a:pt x="310" y="271"/>
                </a:lnTo>
                <a:lnTo>
                  <a:pt x="339" y="271"/>
                </a:lnTo>
                <a:lnTo>
                  <a:pt x="369" y="271"/>
                </a:lnTo>
                <a:lnTo>
                  <a:pt x="399" y="269"/>
                </a:lnTo>
                <a:lnTo>
                  <a:pt x="428" y="265"/>
                </a:lnTo>
                <a:lnTo>
                  <a:pt x="457" y="263"/>
                </a:lnTo>
                <a:lnTo>
                  <a:pt x="485" y="258"/>
                </a:lnTo>
                <a:lnTo>
                  <a:pt x="512" y="252"/>
                </a:lnTo>
                <a:lnTo>
                  <a:pt x="536" y="247"/>
                </a:lnTo>
                <a:lnTo>
                  <a:pt x="559" y="239"/>
                </a:lnTo>
                <a:lnTo>
                  <a:pt x="582" y="231"/>
                </a:lnTo>
                <a:lnTo>
                  <a:pt x="601" y="222"/>
                </a:lnTo>
                <a:lnTo>
                  <a:pt x="621" y="213"/>
                </a:lnTo>
                <a:lnTo>
                  <a:pt x="636" y="204"/>
                </a:lnTo>
                <a:lnTo>
                  <a:pt x="650" y="192"/>
                </a:lnTo>
                <a:lnTo>
                  <a:pt x="662" y="181"/>
                </a:lnTo>
                <a:lnTo>
                  <a:pt x="671" y="170"/>
                </a:lnTo>
                <a:lnTo>
                  <a:pt x="677" y="158"/>
                </a:lnTo>
                <a:lnTo>
                  <a:pt x="681" y="147"/>
                </a:lnTo>
                <a:lnTo>
                  <a:pt x="683" y="136"/>
                </a:lnTo>
                <a:lnTo>
                  <a:pt x="681" y="123"/>
                </a:lnTo>
                <a:lnTo>
                  <a:pt x="677" y="112"/>
                </a:lnTo>
                <a:lnTo>
                  <a:pt x="671" y="100"/>
                </a:lnTo>
                <a:lnTo>
                  <a:pt x="662" y="88"/>
                </a:lnTo>
                <a:lnTo>
                  <a:pt x="650" y="79"/>
                </a:lnTo>
                <a:lnTo>
                  <a:pt x="636" y="69"/>
                </a:lnTo>
                <a:lnTo>
                  <a:pt x="621" y="58"/>
                </a:lnTo>
                <a:lnTo>
                  <a:pt x="601" y="48"/>
                </a:lnTo>
                <a:lnTo>
                  <a:pt x="582" y="39"/>
                </a:lnTo>
                <a:lnTo>
                  <a:pt x="559" y="31"/>
                </a:lnTo>
                <a:lnTo>
                  <a:pt x="536" y="25"/>
                </a:lnTo>
                <a:lnTo>
                  <a:pt x="511" y="19"/>
                </a:lnTo>
                <a:lnTo>
                  <a:pt x="485" y="12"/>
                </a:lnTo>
                <a:lnTo>
                  <a:pt x="457" y="9"/>
                </a:lnTo>
                <a:lnTo>
                  <a:pt x="428" y="4"/>
                </a:lnTo>
                <a:lnTo>
                  <a:pt x="399" y="2"/>
                </a:lnTo>
                <a:lnTo>
                  <a:pt x="369" y="1"/>
                </a:lnTo>
                <a:lnTo>
                  <a:pt x="339" y="0"/>
                </a:lnTo>
                <a:lnTo>
                  <a:pt x="310" y="1"/>
                </a:lnTo>
                <a:lnTo>
                  <a:pt x="281" y="2"/>
                </a:lnTo>
                <a:lnTo>
                  <a:pt x="251" y="4"/>
                </a:lnTo>
                <a:lnTo>
                  <a:pt x="224" y="9"/>
                </a:lnTo>
                <a:lnTo>
                  <a:pt x="196" y="12"/>
                </a:lnTo>
                <a:lnTo>
                  <a:pt x="169" y="19"/>
                </a:lnTo>
                <a:lnTo>
                  <a:pt x="144" y="25"/>
                </a:lnTo>
                <a:lnTo>
                  <a:pt x="120" y="31"/>
                </a:lnTo>
                <a:lnTo>
                  <a:pt x="98" y="40"/>
                </a:lnTo>
                <a:lnTo>
                  <a:pt x="77" y="48"/>
                </a:lnTo>
                <a:lnTo>
                  <a:pt x="60" y="58"/>
                </a:lnTo>
                <a:lnTo>
                  <a:pt x="44" y="69"/>
                </a:lnTo>
                <a:lnTo>
                  <a:pt x="31" y="79"/>
                </a:lnTo>
                <a:lnTo>
                  <a:pt x="19" y="88"/>
                </a:lnTo>
                <a:lnTo>
                  <a:pt x="10" y="100"/>
                </a:lnTo>
                <a:lnTo>
                  <a:pt x="3" y="113"/>
                </a:lnTo>
                <a:lnTo>
                  <a:pt x="1" y="123"/>
                </a:lnTo>
                <a:lnTo>
                  <a:pt x="0" y="1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2" name="Freeform 21"/>
          <p:cNvSpPr>
            <a:spLocks/>
          </p:cNvSpPr>
          <p:nvPr/>
        </p:nvSpPr>
        <p:spPr bwMode="auto">
          <a:xfrm>
            <a:off x="5334000" y="1600200"/>
            <a:ext cx="1525588" cy="481013"/>
          </a:xfrm>
          <a:custGeom>
            <a:avLst/>
            <a:gdLst>
              <a:gd name="T0" fmla="*/ 1 w 961"/>
              <a:gd name="T1" fmla="*/ 164 h 303"/>
              <a:gd name="T2" fmla="*/ 17 w 961"/>
              <a:gd name="T3" fmla="*/ 189 h 303"/>
              <a:gd name="T4" fmla="*/ 46 w 961"/>
              <a:gd name="T5" fmla="*/ 215 h 303"/>
              <a:gd name="T6" fmla="*/ 85 w 961"/>
              <a:gd name="T7" fmla="*/ 237 h 303"/>
              <a:gd name="T8" fmla="*/ 139 w 961"/>
              <a:gd name="T9" fmla="*/ 258 h 303"/>
              <a:gd name="T10" fmla="*/ 205 w 961"/>
              <a:gd name="T11" fmla="*/ 274 h 303"/>
              <a:gd name="T12" fmla="*/ 277 w 961"/>
              <a:gd name="T13" fmla="*/ 287 h 303"/>
              <a:gd name="T14" fmla="*/ 355 w 961"/>
              <a:gd name="T15" fmla="*/ 296 h 303"/>
              <a:gd name="T16" fmla="*/ 438 w 961"/>
              <a:gd name="T17" fmla="*/ 302 h 303"/>
              <a:gd name="T18" fmla="*/ 520 w 961"/>
              <a:gd name="T19" fmla="*/ 302 h 303"/>
              <a:gd name="T20" fmla="*/ 604 w 961"/>
              <a:gd name="T21" fmla="*/ 295 h 303"/>
              <a:gd name="T22" fmla="*/ 682 w 961"/>
              <a:gd name="T23" fmla="*/ 287 h 303"/>
              <a:gd name="T24" fmla="*/ 754 w 961"/>
              <a:gd name="T25" fmla="*/ 274 h 303"/>
              <a:gd name="T26" fmla="*/ 820 w 961"/>
              <a:gd name="T27" fmla="*/ 258 h 303"/>
              <a:gd name="T28" fmla="*/ 873 w 961"/>
              <a:gd name="T29" fmla="*/ 237 h 303"/>
              <a:gd name="T30" fmla="*/ 916 w 961"/>
              <a:gd name="T31" fmla="*/ 215 h 303"/>
              <a:gd name="T32" fmla="*/ 942 w 961"/>
              <a:gd name="T33" fmla="*/ 189 h 303"/>
              <a:gd name="T34" fmla="*/ 958 w 961"/>
              <a:gd name="T35" fmla="*/ 164 h 303"/>
              <a:gd name="T36" fmla="*/ 958 w 961"/>
              <a:gd name="T37" fmla="*/ 137 h 303"/>
              <a:gd name="T38" fmla="*/ 942 w 961"/>
              <a:gd name="T39" fmla="*/ 112 h 303"/>
              <a:gd name="T40" fmla="*/ 916 w 961"/>
              <a:gd name="T41" fmla="*/ 87 h 303"/>
              <a:gd name="T42" fmla="*/ 871 w 961"/>
              <a:gd name="T43" fmla="*/ 65 h 303"/>
              <a:gd name="T44" fmla="*/ 820 w 961"/>
              <a:gd name="T45" fmla="*/ 43 h 303"/>
              <a:gd name="T46" fmla="*/ 754 w 961"/>
              <a:gd name="T47" fmla="*/ 28 h 303"/>
              <a:gd name="T48" fmla="*/ 682 w 961"/>
              <a:gd name="T49" fmla="*/ 14 h 303"/>
              <a:gd name="T50" fmla="*/ 604 w 961"/>
              <a:gd name="T51" fmla="*/ 6 h 303"/>
              <a:gd name="T52" fmla="*/ 520 w 961"/>
              <a:gd name="T53" fmla="*/ 1 h 303"/>
              <a:gd name="T54" fmla="*/ 438 w 961"/>
              <a:gd name="T55" fmla="*/ 1 h 303"/>
              <a:gd name="T56" fmla="*/ 355 w 961"/>
              <a:gd name="T57" fmla="*/ 6 h 303"/>
              <a:gd name="T58" fmla="*/ 277 w 961"/>
              <a:gd name="T59" fmla="*/ 14 h 303"/>
              <a:gd name="T60" fmla="*/ 205 w 961"/>
              <a:gd name="T61" fmla="*/ 28 h 303"/>
              <a:gd name="T62" fmla="*/ 139 w 961"/>
              <a:gd name="T63" fmla="*/ 44 h 303"/>
              <a:gd name="T64" fmla="*/ 85 w 961"/>
              <a:gd name="T65" fmla="*/ 65 h 303"/>
              <a:gd name="T66" fmla="*/ 46 w 961"/>
              <a:gd name="T67" fmla="*/ 87 h 303"/>
              <a:gd name="T68" fmla="*/ 17 w 961"/>
              <a:gd name="T69" fmla="*/ 112 h 303"/>
              <a:gd name="T70" fmla="*/ 1 w 961"/>
              <a:gd name="T71" fmla="*/ 137 h 30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961"/>
              <a:gd name="T109" fmla="*/ 0 h 303"/>
              <a:gd name="T110" fmla="*/ 961 w 961"/>
              <a:gd name="T111" fmla="*/ 303 h 30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961" h="303">
                <a:moveTo>
                  <a:pt x="0" y="152"/>
                </a:moveTo>
                <a:lnTo>
                  <a:pt x="1" y="164"/>
                </a:lnTo>
                <a:lnTo>
                  <a:pt x="7" y="177"/>
                </a:lnTo>
                <a:lnTo>
                  <a:pt x="17" y="189"/>
                </a:lnTo>
                <a:lnTo>
                  <a:pt x="28" y="203"/>
                </a:lnTo>
                <a:lnTo>
                  <a:pt x="46" y="215"/>
                </a:lnTo>
                <a:lnTo>
                  <a:pt x="63" y="226"/>
                </a:lnTo>
                <a:lnTo>
                  <a:pt x="85" y="237"/>
                </a:lnTo>
                <a:lnTo>
                  <a:pt x="113" y="247"/>
                </a:lnTo>
                <a:lnTo>
                  <a:pt x="139" y="258"/>
                </a:lnTo>
                <a:lnTo>
                  <a:pt x="172" y="266"/>
                </a:lnTo>
                <a:lnTo>
                  <a:pt x="205" y="274"/>
                </a:lnTo>
                <a:lnTo>
                  <a:pt x="241" y="281"/>
                </a:lnTo>
                <a:lnTo>
                  <a:pt x="277" y="287"/>
                </a:lnTo>
                <a:lnTo>
                  <a:pt x="315" y="292"/>
                </a:lnTo>
                <a:lnTo>
                  <a:pt x="355" y="296"/>
                </a:lnTo>
                <a:lnTo>
                  <a:pt x="396" y="299"/>
                </a:lnTo>
                <a:lnTo>
                  <a:pt x="438" y="302"/>
                </a:lnTo>
                <a:lnTo>
                  <a:pt x="481" y="302"/>
                </a:lnTo>
                <a:lnTo>
                  <a:pt x="520" y="302"/>
                </a:lnTo>
                <a:lnTo>
                  <a:pt x="563" y="299"/>
                </a:lnTo>
                <a:lnTo>
                  <a:pt x="604" y="295"/>
                </a:lnTo>
                <a:lnTo>
                  <a:pt x="643" y="292"/>
                </a:lnTo>
                <a:lnTo>
                  <a:pt x="682" y="287"/>
                </a:lnTo>
                <a:lnTo>
                  <a:pt x="720" y="281"/>
                </a:lnTo>
                <a:lnTo>
                  <a:pt x="754" y="274"/>
                </a:lnTo>
                <a:lnTo>
                  <a:pt x="787" y="266"/>
                </a:lnTo>
                <a:lnTo>
                  <a:pt x="820" y="258"/>
                </a:lnTo>
                <a:lnTo>
                  <a:pt x="848" y="247"/>
                </a:lnTo>
                <a:lnTo>
                  <a:pt x="873" y="237"/>
                </a:lnTo>
                <a:lnTo>
                  <a:pt x="894" y="226"/>
                </a:lnTo>
                <a:lnTo>
                  <a:pt x="916" y="215"/>
                </a:lnTo>
                <a:lnTo>
                  <a:pt x="930" y="203"/>
                </a:lnTo>
                <a:lnTo>
                  <a:pt x="942" y="189"/>
                </a:lnTo>
                <a:lnTo>
                  <a:pt x="952" y="177"/>
                </a:lnTo>
                <a:lnTo>
                  <a:pt x="958" y="164"/>
                </a:lnTo>
                <a:lnTo>
                  <a:pt x="960" y="152"/>
                </a:lnTo>
                <a:lnTo>
                  <a:pt x="958" y="137"/>
                </a:lnTo>
                <a:lnTo>
                  <a:pt x="952" y="124"/>
                </a:lnTo>
                <a:lnTo>
                  <a:pt x="942" y="112"/>
                </a:lnTo>
                <a:lnTo>
                  <a:pt x="930" y="98"/>
                </a:lnTo>
                <a:lnTo>
                  <a:pt x="916" y="87"/>
                </a:lnTo>
                <a:lnTo>
                  <a:pt x="894" y="76"/>
                </a:lnTo>
                <a:lnTo>
                  <a:pt x="871" y="65"/>
                </a:lnTo>
                <a:lnTo>
                  <a:pt x="848" y="54"/>
                </a:lnTo>
                <a:lnTo>
                  <a:pt x="820" y="43"/>
                </a:lnTo>
                <a:lnTo>
                  <a:pt x="787" y="34"/>
                </a:lnTo>
                <a:lnTo>
                  <a:pt x="754" y="28"/>
                </a:lnTo>
                <a:lnTo>
                  <a:pt x="717" y="21"/>
                </a:lnTo>
                <a:lnTo>
                  <a:pt x="682" y="14"/>
                </a:lnTo>
                <a:lnTo>
                  <a:pt x="643" y="10"/>
                </a:lnTo>
                <a:lnTo>
                  <a:pt x="604" y="6"/>
                </a:lnTo>
                <a:lnTo>
                  <a:pt x="563" y="3"/>
                </a:lnTo>
                <a:lnTo>
                  <a:pt x="520" y="1"/>
                </a:lnTo>
                <a:lnTo>
                  <a:pt x="478" y="0"/>
                </a:lnTo>
                <a:lnTo>
                  <a:pt x="438" y="1"/>
                </a:lnTo>
                <a:lnTo>
                  <a:pt x="396" y="3"/>
                </a:lnTo>
                <a:lnTo>
                  <a:pt x="355" y="6"/>
                </a:lnTo>
                <a:lnTo>
                  <a:pt x="315" y="10"/>
                </a:lnTo>
                <a:lnTo>
                  <a:pt x="277" y="14"/>
                </a:lnTo>
                <a:lnTo>
                  <a:pt x="239" y="21"/>
                </a:lnTo>
                <a:lnTo>
                  <a:pt x="205" y="28"/>
                </a:lnTo>
                <a:lnTo>
                  <a:pt x="172" y="34"/>
                </a:lnTo>
                <a:lnTo>
                  <a:pt x="139" y="44"/>
                </a:lnTo>
                <a:lnTo>
                  <a:pt x="113" y="54"/>
                </a:lnTo>
                <a:lnTo>
                  <a:pt x="85" y="65"/>
                </a:lnTo>
                <a:lnTo>
                  <a:pt x="63" y="76"/>
                </a:lnTo>
                <a:lnTo>
                  <a:pt x="46" y="87"/>
                </a:lnTo>
                <a:lnTo>
                  <a:pt x="28" y="98"/>
                </a:lnTo>
                <a:lnTo>
                  <a:pt x="17" y="112"/>
                </a:lnTo>
                <a:lnTo>
                  <a:pt x="7" y="125"/>
                </a:lnTo>
                <a:lnTo>
                  <a:pt x="1" y="137"/>
                </a:lnTo>
                <a:lnTo>
                  <a:pt x="0" y="15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3" name="Freeform 22"/>
          <p:cNvSpPr>
            <a:spLocks/>
          </p:cNvSpPr>
          <p:nvPr/>
        </p:nvSpPr>
        <p:spPr bwMode="auto">
          <a:xfrm>
            <a:off x="5734050" y="2740025"/>
            <a:ext cx="1284288" cy="431800"/>
          </a:xfrm>
          <a:custGeom>
            <a:avLst/>
            <a:gdLst>
              <a:gd name="T0" fmla="*/ 808 w 809"/>
              <a:gd name="T1" fmla="*/ 271 h 272"/>
              <a:gd name="T2" fmla="*/ 808 w 809"/>
              <a:gd name="T3" fmla="*/ 0 h 272"/>
              <a:gd name="T4" fmla="*/ 0 w 809"/>
              <a:gd name="T5" fmla="*/ 0 h 272"/>
              <a:gd name="T6" fmla="*/ 0 w 809"/>
              <a:gd name="T7" fmla="*/ 271 h 272"/>
              <a:gd name="T8" fmla="*/ 808 w 809"/>
              <a:gd name="T9" fmla="*/ 271 h 2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9"/>
              <a:gd name="T16" fmla="*/ 0 h 272"/>
              <a:gd name="T17" fmla="*/ 809 w 809"/>
              <a:gd name="T18" fmla="*/ 272 h 2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9" h="272">
                <a:moveTo>
                  <a:pt x="808" y="271"/>
                </a:moveTo>
                <a:lnTo>
                  <a:pt x="808" y="0"/>
                </a:lnTo>
                <a:lnTo>
                  <a:pt x="0" y="0"/>
                </a:lnTo>
                <a:lnTo>
                  <a:pt x="0" y="271"/>
                </a:lnTo>
                <a:lnTo>
                  <a:pt x="808" y="27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4" name="Freeform 23"/>
          <p:cNvSpPr>
            <a:spLocks/>
          </p:cNvSpPr>
          <p:nvPr/>
        </p:nvSpPr>
        <p:spPr bwMode="auto">
          <a:xfrm>
            <a:off x="7577138" y="2740025"/>
            <a:ext cx="1446212" cy="414338"/>
          </a:xfrm>
          <a:custGeom>
            <a:avLst/>
            <a:gdLst>
              <a:gd name="T0" fmla="*/ 910 w 911"/>
              <a:gd name="T1" fmla="*/ 260 h 261"/>
              <a:gd name="T2" fmla="*/ 910 w 911"/>
              <a:gd name="T3" fmla="*/ 0 h 261"/>
              <a:gd name="T4" fmla="*/ 0 w 911"/>
              <a:gd name="T5" fmla="*/ 0 h 261"/>
              <a:gd name="T6" fmla="*/ 0 w 911"/>
              <a:gd name="T7" fmla="*/ 260 h 261"/>
              <a:gd name="T8" fmla="*/ 910 w 911"/>
              <a:gd name="T9" fmla="*/ 260 h 2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1"/>
              <a:gd name="T16" fmla="*/ 0 h 261"/>
              <a:gd name="T17" fmla="*/ 911 w 911"/>
              <a:gd name="T18" fmla="*/ 261 h 2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1" h="261">
                <a:moveTo>
                  <a:pt x="910" y="260"/>
                </a:moveTo>
                <a:lnTo>
                  <a:pt x="910" y="0"/>
                </a:lnTo>
                <a:lnTo>
                  <a:pt x="0" y="0"/>
                </a:lnTo>
                <a:lnTo>
                  <a:pt x="0" y="260"/>
                </a:lnTo>
                <a:lnTo>
                  <a:pt x="910" y="26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5" name="Freeform 24"/>
          <p:cNvSpPr>
            <a:spLocks/>
          </p:cNvSpPr>
          <p:nvPr/>
        </p:nvSpPr>
        <p:spPr bwMode="auto">
          <a:xfrm rot="10800000">
            <a:off x="6994020" y="1745479"/>
            <a:ext cx="722313" cy="484188"/>
          </a:xfrm>
          <a:custGeom>
            <a:avLst/>
            <a:gdLst>
              <a:gd name="T0" fmla="*/ 226 w 455"/>
              <a:gd name="T1" fmla="*/ 0 h 305"/>
              <a:gd name="T2" fmla="*/ 454 w 455"/>
              <a:gd name="T3" fmla="*/ 304 h 305"/>
              <a:gd name="T4" fmla="*/ 0 w 455"/>
              <a:gd name="T5" fmla="*/ 304 h 305"/>
              <a:gd name="T6" fmla="*/ 226 w 455"/>
              <a:gd name="T7" fmla="*/ 0 h 305"/>
              <a:gd name="T8" fmla="*/ 0 60000 65536"/>
              <a:gd name="T9" fmla="*/ 0 60000 65536"/>
              <a:gd name="T10" fmla="*/ 0 60000 65536"/>
              <a:gd name="T11" fmla="*/ 0 60000 65536"/>
              <a:gd name="T12" fmla="*/ 0 w 455"/>
              <a:gd name="T13" fmla="*/ 0 h 305"/>
              <a:gd name="T14" fmla="*/ 455 w 455"/>
              <a:gd name="T15" fmla="*/ 305 h 3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5" h="305">
                <a:moveTo>
                  <a:pt x="226" y="0"/>
                </a:moveTo>
                <a:lnTo>
                  <a:pt x="454" y="304"/>
                </a:lnTo>
                <a:lnTo>
                  <a:pt x="0" y="304"/>
                </a:lnTo>
                <a:lnTo>
                  <a:pt x="226" y="0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6" name="Rectangle 25"/>
          <p:cNvSpPr>
            <a:spLocks noChangeArrowheads="1"/>
          </p:cNvSpPr>
          <p:nvPr/>
        </p:nvSpPr>
        <p:spPr bwMode="auto">
          <a:xfrm>
            <a:off x="7119705" y="1732239"/>
            <a:ext cx="4778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1400" b="1" dirty="0">
                <a:solidFill>
                  <a:schemeClr val="accent2"/>
                </a:solidFill>
                <a:latin typeface="Arial" pitchFamily="34" charset="0"/>
              </a:rPr>
              <a:t>ISA</a:t>
            </a:r>
          </a:p>
        </p:txBody>
      </p:sp>
      <p:sp>
        <p:nvSpPr>
          <p:cNvPr id="46107" name="Rectangle 26"/>
          <p:cNvSpPr>
            <a:spLocks noChangeArrowheads="1"/>
          </p:cNvSpPr>
          <p:nvPr/>
        </p:nvSpPr>
        <p:spPr bwMode="auto">
          <a:xfrm>
            <a:off x="5716588" y="2822575"/>
            <a:ext cx="13271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1400" b="1">
                <a:solidFill>
                  <a:srgbClr val="000000"/>
                </a:solidFill>
                <a:latin typeface="Arial" pitchFamily="34" charset="0"/>
              </a:rPr>
              <a:t>Hourly_Emps</a:t>
            </a:r>
          </a:p>
        </p:txBody>
      </p:sp>
      <p:sp>
        <p:nvSpPr>
          <p:cNvPr id="46108" name="Rectangle 27"/>
          <p:cNvSpPr>
            <a:spLocks noChangeArrowheads="1"/>
          </p:cNvSpPr>
          <p:nvPr/>
        </p:nvSpPr>
        <p:spPr bwMode="auto">
          <a:xfrm>
            <a:off x="7824788" y="2128838"/>
            <a:ext cx="103981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1400" b="1">
                <a:solidFill>
                  <a:srgbClr val="000000"/>
                </a:solidFill>
                <a:latin typeface="Arial" pitchFamily="34" charset="0"/>
              </a:rPr>
              <a:t>contractid</a:t>
            </a:r>
          </a:p>
        </p:txBody>
      </p:sp>
      <p:sp>
        <p:nvSpPr>
          <p:cNvPr id="46109" name="Rectangle 28"/>
          <p:cNvSpPr>
            <a:spLocks noChangeArrowheads="1"/>
          </p:cNvSpPr>
          <p:nvPr/>
        </p:nvSpPr>
        <p:spPr bwMode="auto">
          <a:xfrm>
            <a:off x="5407025" y="1673225"/>
            <a:ext cx="13970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sz="1400" b="1">
                <a:solidFill>
                  <a:srgbClr val="000000"/>
                </a:solidFill>
                <a:latin typeface="Arial" pitchFamily="34" charset="0"/>
              </a:rPr>
              <a:t>hours_worked</a:t>
            </a:r>
          </a:p>
        </p:txBody>
      </p:sp>
      <p:sp>
        <p:nvSpPr>
          <p:cNvPr id="46110" name="Line 29"/>
          <p:cNvSpPr>
            <a:spLocks noChangeShapeType="1"/>
          </p:cNvSpPr>
          <p:nvPr/>
        </p:nvSpPr>
        <p:spPr bwMode="auto">
          <a:xfrm flipH="1">
            <a:off x="6321194" y="2154239"/>
            <a:ext cx="961752" cy="585786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1" name="Line 30"/>
          <p:cNvSpPr>
            <a:spLocks noChangeShapeType="1"/>
          </p:cNvSpPr>
          <p:nvPr/>
        </p:nvSpPr>
        <p:spPr bwMode="auto">
          <a:xfrm>
            <a:off x="7440379" y="2146191"/>
            <a:ext cx="841607" cy="593834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2" name="Line 31"/>
          <p:cNvSpPr>
            <a:spLocks noChangeShapeType="1"/>
          </p:cNvSpPr>
          <p:nvPr/>
        </p:nvSpPr>
        <p:spPr bwMode="auto">
          <a:xfrm flipH="1">
            <a:off x="8414253" y="2489200"/>
            <a:ext cx="1085" cy="2460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3" name="Line 32"/>
          <p:cNvSpPr>
            <a:spLocks noChangeShapeType="1"/>
          </p:cNvSpPr>
          <p:nvPr/>
        </p:nvSpPr>
        <p:spPr bwMode="auto">
          <a:xfrm>
            <a:off x="6102117" y="2086427"/>
            <a:ext cx="0" cy="6524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4" name="Rectangle 33"/>
          <p:cNvSpPr>
            <a:spLocks noChangeArrowheads="1"/>
          </p:cNvSpPr>
          <p:nvPr/>
        </p:nvSpPr>
        <p:spPr bwMode="auto">
          <a:xfrm>
            <a:off x="289560" y="2282172"/>
            <a:ext cx="4703763" cy="138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None/>
            </a:pPr>
            <a:r>
              <a:rPr kumimoji="0" lang="en-US" sz="2000" dirty="0">
                <a:latin typeface="+mn-lt"/>
              </a:rPr>
              <a:t>As in C++, or other languages, attributes are inherited.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None/>
            </a:pPr>
            <a:r>
              <a:rPr kumimoji="0" lang="en-US" sz="2000" dirty="0">
                <a:latin typeface="+mn-lt"/>
              </a:rPr>
              <a:t>If we declare A </a:t>
            </a:r>
            <a:r>
              <a:rPr kumimoji="0" lang="en-US" sz="1800" b="1" dirty="0">
                <a:solidFill>
                  <a:schemeClr val="accent2"/>
                </a:solidFill>
                <a:latin typeface="+mn-lt"/>
              </a:rPr>
              <a:t>ISA</a:t>
            </a:r>
            <a:r>
              <a:rPr kumimoji="0" lang="en-US" sz="2000" dirty="0">
                <a:latin typeface="+mn-lt"/>
              </a:rPr>
              <a:t> B, every A entity is also considered to be a B entity. </a:t>
            </a:r>
          </a:p>
        </p:txBody>
      </p:sp>
      <p:sp>
        <p:nvSpPr>
          <p:cNvPr id="214050" name="Rectangle 34"/>
          <p:cNvSpPr>
            <a:spLocks noGrp="1" noChangeArrowheads="1"/>
          </p:cNvSpPr>
          <p:nvPr>
            <p:ph type="body" sz="half" idx="1"/>
          </p:nvPr>
        </p:nvSpPr>
        <p:spPr>
          <a:xfrm>
            <a:off x="422910" y="3903028"/>
            <a:ext cx="8610600" cy="2732087"/>
          </a:xfrm>
        </p:spPr>
        <p:txBody>
          <a:bodyPr lIns="90488" tIns="44450" rIns="90488" bIns="44450"/>
          <a:lstStyle/>
          <a:p>
            <a:pPr marL="0" indent="0" eaLnBrk="1" hangingPunct="1">
              <a:lnSpc>
                <a:spcPct val="90000"/>
              </a:lnSpc>
            </a:pPr>
            <a:r>
              <a:rPr lang="en-US" sz="2000" dirty="0">
                <a:solidFill>
                  <a:srgbClr val="FF3300"/>
                </a:solidFill>
              </a:rPr>
              <a:t>Overlap constraints</a:t>
            </a:r>
            <a:r>
              <a:rPr lang="en-US" sz="2000" dirty="0">
                <a:solidFill>
                  <a:schemeClr val="tx2"/>
                </a:solidFill>
              </a:rPr>
              <a:t>:</a:t>
            </a:r>
            <a:r>
              <a:rPr lang="en-US" sz="2000" dirty="0"/>
              <a:t>  Can Joe be an </a:t>
            </a:r>
            <a:r>
              <a:rPr lang="en-US" sz="2000" dirty="0" err="1"/>
              <a:t>Hourly_Emps</a:t>
            </a:r>
            <a:r>
              <a:rPr lang="en-US" sz="2000" dirty="0"/>
              <a:t> as well as a </a:t>
            </a:r>
            <a:r>
              <a:rPr lang="en-US" sz="2000" dirty="0" err="1"/>
              <a:t>Contract_Emps</a:t>
            </a:r>
            <a:r>
              <a:rPr lang="en-US" sz="2000" dirty="0"/>
              <a:t> entity?  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i="1" dirty="0">
                <a:solidFill>
                  <a:schemeClr val="tx2"/>
                </a:solidFill>
              </a:rPr>
              <a:t>Allowed/disallowed</a:t>
            </a:r>
            <a:r>
              <a:rPr lang="en-US" sz="2000" dirty="0">
                <a:solidFill>
                  <a:schemeClr val="tx2"/>
                </a:solidFill>
              </a:rPr>
              <a:t>)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sz="2000" dirty="0">
                <a:solidFill>
                  <a:srgbClr val="FF3300"/>
                </a:solidFill>
              </a:rPr>
              <a:t>Covering constraints</a:t>
            </a:r>
            <a:r>
              <a:rPr lang="en-US" sz="2000" dirty="0">
                <a:solidFill>
                  <a:schemeClr val="tx2"/>
                </a:solidFill>
              </a:rPr>
              <a:t>: </a:t>
            </a:r>
            <a:r>
              <a:rPr lang="en-US" sz="2000" dirty="0"/>
              <a:t> Does every Employees entity have to be either an </a:t>
            </a:r>
            <a:r>
              <a:rPr lang="en-US" sz="2000" dirty="0" err="1"/>
              <a:t>Hourly_Emps</a:t>
            </a:r>
            <a:r>
              <a:rPr lang="en-US" sz="2000" dirty="0"/>
              <a:t> or a </a:t>
            </a:r>
            <a:r>
              <a:rPr lang="en-US" sz="2000" dirty="0" err="1"/>
              <a:t>Contract_Emps</a:t>
            </a:r>
            <a:r>
              <a:rPr lang="en-US" sz="2000" dirty="0"/>
              <a:t> entity?</a:t>
            </a:r>
            <a:r>
              <a:rPr lang="en-US" sz="2000" i="1" dirty="0">
                <a:solidFill>
                  <a:schemeClr val="accent2"/>
                </a:solidFill>
              </a:rPr>
              <a:t> </a:t>
            </a:r>
            <a:r>
              <a:rPr lang="en-US" sz="2000" i="1" dirty="0">
                <a:solidFill>
                  <a:schemeClr val="tx2"/>
                </a:solidFill>
              </a:rPr>
              <a:t>(Yes/no)</a:t>
            </a:r>
            <a:r>
              <a:rPr lang="en-US" sz="2000" i="1" dirty="0">
                <a:solidFill>
                  <a:schemeClr val="accent2"/>
                </a:solidFill>
              </a:rPr>
              <a:t> </a:t>
            </a:r>
            <a:endParaRPr lang="en-US" sz="2000" dirty="0"/>
          </a:p>
          <a:p>
            <a:pPr marL="0" indent="0" eaLnBrk="1" hangingPunct="1">
              <a:lnSpc>
                <a:spcPct val="90000"/>
              </a:lnSpc>
            </a:pPr>
            <a:r>
              <a:rPr lang="en-US" sz="2000" dirty="0"/>
              <a:t>Reasons for using </a:t>
            </a:r>
            <a:r>
              <a:rPr lang="en-US" sz="1800" dirty="0"/>
              <a:t>ISA</a:t>
            </a:r>
            <a:r>
              <a:rPr lang="en-US" sz="2000" dirty="0"/>
              <a:t>: </a:t>
            </a:r>
          </a:p>
          <a:p>
            <a:pPr marL="457200" lvl="1" indent="0" eaLnBrk="1" hangingPunct="1">
              <a:lnSpc>
                <a:spcPct val="90000"/>
              </a:lnSpc>
              <a:buSzPct val="75000"/>
            </a:pPr>
            <a:r>
              <a:rPr lang="en-US" dirty="0"/>
              <a:t>To add descriptive attributes</a:t>
            </a:r>
            <a:r>
              <a:rPr lang="en-US" sz="1800" dirty="0"/>
              <a:t> </a:t>
            </a:r>
            <a:r>
              <a:rPr lang="en-US" dirty="0"/>
              <a:t>specific to a subclass</a:t>
            </a:r>
            <a:r>
              <a:rPr lang="en-US" sz="1800" dirty="0"/>
              <a:t>.</a:t>
            </a:r>
          </a:p>
          <a:p>
            <a:pPr marL="457200" lvl="1" indent="0" eaLnBrk="1" hangingPunct="1">
              <a:lnSpc>
                <a:spcPct val="90000"/>
              </a:lnSpc>
              <a:buSzPct val="75000"/>
            </a:pPr>
            <a:r>
              <a:rPr lang="en-US" dirty="0"/>
              <a:t>To identify subsets of entities that participate in a relationship</a:t>
            </a:r>
            <a:r>
              <a:rPr lang="en-US" sz="1800" dirty="0"/>
              <a:t>.</a:t>
            </a:r>
          </a:p>
        </p:txBody>
      </p:sp>
      <p:sp>
        <p:nvSpPr>
          <p:cNvPr id="46116" name="Line 35"/>
          <p:cNvSpPr>
            <a:spLocks noChangeShapeType="1"/>
          </p:cNvSpPr>
          <p:nvPr/>
        </p:nvSpPr>
        <p:spPr bwMode="auto">
          <a:xfrm flipV="1">
            <a:off x="7346950" y="1430964"/>
            <a:ext cx="0" cy="317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4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14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14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14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14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50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86" name="AutoShape 58"/>
          <p:cNvSpPr>
            <a:spLocks noChangeArrowheads="1"/>
          </p:cNvSpPr>
          <p:nvPr/>
        </p:nvSpPr>
        <p:spPr bwMode="auto">
          <a:xfrm>
            <a:off x="1032400" y="2723680"/>
            <a:ext cx="6797310" cy="9398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latin typeface="+mn-lt"/>
              <a:cs typeface="+mn-cs"/>
            </a:endParaRPr>
          </a:p>
        </p:txBody>
      </p:sp>
      <p:sp>
        <p:nvSpPr>
          <p:cNvPr id="48181" name="Rectangle 53"/>
          <p:cNvSpPr>
            <a:spLocks noChangeArrowheads="1"/>
          </p:cNvSpPr>
          <p:nvPr/>
        </p:nvSpPr>
        <p:spPr bwMode="auto">
          <a:xfrm>
            <a:off x="990600" y="5776109"/>
            <a:ext cx="7162800" cy="414216"/>
          </a:xfrm>
          <a:prstGeom prst="rect">
            <a:avLst/>
          </a:prstGeom>
          <a:solidFill>
            <a:srgbClr val="FFFFCC"/>
          </a:solidFill>
          <a:ln w="38100">
            <a:solidFill>
              <a:srgbClr val="0019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91440" anchor="ctr">
            <a:spAutoFit/>
          </a:bodyPr>
          <a:lstStyle/>
          <a:p>
            <a:pPr algn="ctr">
              <a:spcBef>
                <a:spcPts val="4800"/>
              </a:spcBef>
              <a:buClr>
                <a:srgbClr val="FF00FF"/>
              </a:buClr>
              <a:buSzPct val="120000"/>
              <a:buFont typeface="Zapf Dingbats" charset="0"/>
              <a:buNone/>
              <a:defRPr/>
            </a:pPr>
            <a:r>
              <a:rPr lang="en-US" sz="1800" b="1" dirty="0">
                <a:latin typeface="+mn-lt"/>
                <a:cs typeface="+mn-cs"/>
              </a:rPr>
              <a:t>In practice, the vast </a:t>
            </a:r>
            <a:r>
              <a:rPr lang="en-US" sz="1800" b="1" dirty="0">
                <a:solidFill>
                  <a:srgbClr val="FF0000"/>
                </a:solidFill>
                <a:latin typeface="+mn-lt"/>
                <a:cs typeface="+mn-cs"/>
              </a:rPr>
              <a:t>majority</a:t>
            </a:r>
            <a:r>
              <a:rPr lang="en-US" sz="1800" b="1" dirty="0">
                <a:latin typeface="+mn-lt"/>
                <a:cs typeface="+mn-cs"/>
              </a:rPr>
              <a:t> of relationships are </a:t>
            </a:r>
            <a:r>
              <a:rPr lang="en-US" sz="1800" b="1" dirty="0">
                <a:solidFill>
                  <a:srgbClr val="FF0000"/>
                </a:solidFill>
                <a:latin typeface="+mn-lt"/>
                <a:cs typeface="+mn-cs"/>
              </a:rPr>
              <a:t>binary</a:t>
            </a:r>
            <a:r>
              <a:rPr lang="en-US" sz="1800" b="1" dirty="0">
                <a:latin typeface="+mn-lt"/>
                <a:cs typeface="+mn-cs"/>
              </a:rPr>
              <a:t>.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714828" y="261258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latin typeface="Trebuchet MS" panose="020B0603020202020204" pitchFamily="34" charset="0"/>
              </a:rPr>
              <a:t>Degree of Relationship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073" y="1920025"/>
            <a:ext cx="2450866" cy="553998"/>
          </a:xfr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sz="1800" dirty="0">
                <a:solidFill>
                  <a:srgbClr val="B30019"/>
                </a:solidFill>
                <a:cs typeface="+mn-cs"/>
              </a:rPr>
              <a:t>unary (reflexive) </a:t>
            </a:r>
            <a:r>
              <a:rPr lang="en-US" sz="1800" dirty="0">
                <a:cs typeface="+mn-cs"/>
              </a:rPr>
              <a:t>- </a:t>
            </a:r>
            <a:r>
              <a:rPr lang="en-US" sz="1200" dirty="0">
                <a:solidFill>
                  <a:srgbClr val="0000FF"/>
                </a:solidFill>
                <a:cs typeface="+mn-cs"/>
              </a:rPr>
              <a:t>relates </a:t>
            </a:r>
            <a:r>
              <a:rPr lang="en-US" sz="1200" i="1" dirty="0">
                <a:solidFill>
                  <a:srgbClr val="FF0000"/>
                </a:solidFill>
                <a:cs typeface="+mn-cs"/>
              </a:rPr>
              <a:t>one</a:t>
            </a:r>
            <a:r>
              <a:rPr lang="en-US" sz="1200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sz="1200" dirty="0">
                <a:solidFill>
                  <a:srgbClr val="0000FF"/>
                </a:solidFill>
                <a:cs typeface="+mn-cs"/>
              </a:rPr>
              <a:t>entity (to itself)</a:t>
            </a:r>
            <a:endParaRPr lang="en-US" sz="1800" dirty="0">
              <a:solidFill>
                <a:srgbClr val="0000FF"/>
              </a:solidFill>
              <a:cs typeface="+mn-cs"/>
            </a:endParaRPr>
          </a:p>
        </p:txBody>
      </p:sp>
      <p:sp>
        <p:nvSpPr>
          <p:cNvPr id="48166" name="Rectangle 38"/>
          <p:cNvSpPr>
            <a:spLocks noChangeArrowheads="1"/>
          </p:cNvSpPr>
          <p:nvPr/>
        </p:nvSpPr>
        <p:spPr bwMode="auto">
          <a:xfrm>
            <a:off x="1066072" y="4905864"/>
            <a:ext cx="2187609" cy="582211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spcBef>
                <a:spcPts val="4800"/>
              </a:spcBef>
              <a:buClr>
                <a:schemeClr val="tx1"/>
              </a:buClr>
              <a:buSzPct val="65000"/>
              <a:defRPr/>
            </a:pPr>
            <a:r>
              <a:rPr lang="en-US" sz="1600" dirty="0">
                <a:solidFill>
                  <a:srgbClr val="0000FF"/>
                </a:solidFill>
                <a:latin typeface="+mn-lt"/>
                <a:cs typeface="+mn-cs"/>
              </a:rPr>
              <a:t>Higher degrees are </a:t>
            </a:r>
            <a:r>
              <a:rPr lang="en-US" sz="1600" dirty="0">
                <a:solidFill>
                  <a:srgbClr val="FF0000"/>
                </a:solidFill>
                <a:latin typeface="+mn-lt"/>
                <a:cs typeface="+mn-cs"/>
              </a:rPr>
              <a:t>extremely rare</a:t>
            </a:r>
            <a:r>
              <a:rPr lang="en-US" sz="1600" dirty="0">
                <a:solidFill>
                  <a:srgbClr val="0000FF"/>
                </a:solidFill>
                <a:latin typeface="+mn-lt"/>
                <a:cs typeface="+mn-cs"/>
              </a:rPr>
              <a:t>!</a:t>
            </a:r>
          </a:p>
        </p:txBody>
      </p:sp>
      <p:grpSp>
        <p:nvGrpSpPr>
          <p:cNvPr id="48190" name="Group 62"/>
          <p:cNvGrpSpPr>
            <a:grpSpLocks/>
          </p:cNvGrpSpPr>
          <p:nvPr/>
        </p:nvGrpSpPr>
        <p:grpSpPr bwMode="auto">
          <a:xfrm>
            <a:off x="3940802" y="1968064"/>
            <a:ext cx="2801937" cy="547688"/>
            <a:chOff x="2627" y="794"/>
            <a:chExt cx="1765" cy="345"/>
          </a:xfrm>
        </p:grpSpPr>
        <p:sp>
          <p:nvSpPr>
            <p:cNvPr id="48132" name="Rectangle 4"/>
            <p:cNvSpPr>
              <a:spLocks noChangeArrowheads="1"/>
            </p:cNvSpPr>
            <p:nvPr/>
          </p:nvSpPr>
          <p:spPr bwMode="auto">
            <a:xfrm>
              <a:off x="2627" y="837"/>
              <a:ext cx="749" cy="259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latin typeface="+mn-lt"/>
                  <a:cs typeface="+mn-cs"/>
                </a:rPr>
                <a:t>Employee</a:t>
              </a:r>
            </a:p>
          </p:txBody>
        </p:sp>
        <p:sp>
          <p:nvSpPr>
            <p:cNvPr id="48167" name="AutoShape 39"/>
            <p:cNvSpPr>
              <a:spLocks noChangeArrowheads="1"/>
            </p:cNvSpPr>
            <p:nvPr/>
          </p:nvSpPr>
          <p:spPr bwMode="auto">
            <a:xfrm>
              <a:off x="3643" y="794"/>
              <a:ext cx="749" cy="345"/>
            </a:xfrm>
            <a:prstGeom prst="diamond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+mn-lt"/>
                  <a:cs typeface="+mn-cs"/>
                </a:rPr>
                <a:t>Manager_of</a:t>
              </a:r>
            </a:p>
          </p:txBody>
        </p:sp>
        <p:grpSp>
          <p:nvGrpSpPr>
            <p:cNvPr id="76826" name="Group 61"/>
            <p:cNvGrpSpPr>
              <a:grpSpLocks/>
            </p:cNvGrpSpPr>
            <p:nvPr/>
          </p:nvGrpSpPr>
          <p:grpSpPr bwMode="auto">
            <a:xfrm>
              <a:off x="3376" y="876"/>
              <a:ext cx="461" cy="181"/>
              <a:chOff x="3376" y="872"/>
              <a:chExt cx="461" cy="181"/>
            </a:xfrm>
          </p:grpSpPr>
          <p:sp>
            <p:nvSpPr>
              <p:cNvPr id="48169" name="Line 41"/>
              <p:cNvSpPr>
                <a:spLocks noChangeShapeType="1"/>
              </p:cNvSpPr>
              <p:nvPr/>
            </p:nvSpPr>
            <p:spPr bwMode="auto">
              <a:xfrm>
                <a:off x="3376" y="872"/>
                <a:ext cx="461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dirty="0">
                  <a:latin typeface="+mn-lt"/>
                  <a:cs typeface="+mn-cs"/>
                </a:endParaRPr>
              </a:p>
            </p:txBody>
          </p:sp>
          <p:sp>
            <p:nvSpPr>
              <p:cNvPr id="48170" name="Line 42"/>
              <p:cNvSpPr>
                <a:spLocks noChangeShapeType="1"/>
              </p:cNvSpPr>
              <p:nvPr/>
            </p:nvSpPr>
            <p:spPr bwMode="auto">
              <a:xfrm>
                <a:off x="3376" y="1053"/>
                <a:ext cx="461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dirty="0">
                  <a:latin typeface="+mn-lt"/>
                  <a:cs typeface="+mn-cs"/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066074" y="2743892"/>
            <a:ext cx="6610513" cy="828432"/>
            <a:chOff x="1051560" y="2604432"/>
            <a:chExt cx="6610513" cy="828432"/>
          </a:xfrm>
        </p:grpSpPr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1051560" y="2604432"/>
              <a:ext cx="1178093" cy="828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487" tIns="44450" rIns="90487" bIns="44450">
              <a:spAutoFit/>
            </a:bodyPr>
            <a:lstStyle/>
            <a:p>
              <a:pPr>
                <a:spcBef>
                  <a:spcPts val="4800"/>
                </a:spcBef>
                <a:buClr>
                  <a:schemeClr val="tx1"/>
                </a:buClr>
                <a:buSzPct val="65000"/>
                <a:defRPr/>
              </a:pPr>
              <a:r>
                <a:rPr lang="en-US" sz="2000" dirty="0">
                  <a:solidFill>
                    <a:srgbClr val="B30019"/>
                  </a:solidFill>
                  <a:latin typeface="+mn-lt"/>
                  <a:cs typeface="+mn-cs"/>
                </a:rPr>
                <a:t>binary </a:t>
              </a:r>
              <a:r>
                <a:rPr lang="en-US" sz="2000" dirty="0">
                  <a:latin typeface="+mn-lt"/>
                  <a:cs typeface="+mn-cs"/>
                </a:rPr>
                <a:t>-</a:t>
              </a:r>
              <a:br>
                <a:rPr lang="en-US" sz="1800" dirty="0">
                  <a:latin typeface="+mn-lt"/>
                  <a:cs typeface="+mn-cs"/>
                </a:rPr>
              </a:br>
              <a:r>
                <a:rPr lang="en-US" sz="1400" dirty="0">
                  <a:solidFill>
                    <a:srgbClr val="0000FF"/>
                  </a:solidFill>
                  <a:latin typeface="+mn-lt"/>
                  <a:cs typeface="+mn-cs"/>
                </a:rPr>
                <a:t>relates </a:t>
              </a:r>
              <a:r>
                <a:rPr lang="en-US" sz="1400" i="1" dirty="0">
                  <a:solidFill>
                    <a:srgbClr val="FF0000"/>
                  </a:solidFill>
                  <a:latin typeface="+mn-lt"/>
                  <a:cs typeface="+mn-cs"/>
                </a:rPr>
                <a:t>two</a:t>
              </a:r>
              <a:r>
                <a:rPr lang="en-US" sz="1400" dirty="0">
                  <a:solidFill>
                    <a:srgbClr val="FF0000"/>
                  </a:solidFill>
                  <a:latin typeface="+mn-lt"/>
                  <a:cs typeface="+mn-cs"/>
                </a:rPr>
                <a:t> </a:t>
              </a:r>
              <a:r>
                <a:rPr lang="en-US" sz="1400" dirty="0">
                  <a:solidFill>
                    <a:srgbClr val="0000FF"/>
                  </a:solidFill>
                  <a:latin typeface="+mn-lt"/>
                  <a:cs typeface="+mn-cs"/>
                </a:rPr>
                <a:t>entities</a:t>
              </a:r>
              <a:endParaRPr lang="en-US" sz="1800" dirty="0">
                <a:solidFill>
                  <a:srgbClr val="0000FF"/>
                </a:solidFill>
                <a:latin typeface="+mn-lt"/>
                <a:cs typeface="+mn-cs"/>
              </a:endParaRPr>
            </a:p>
          </p:txBody>
        </p:sp>
        <p:grpSp>
          <p:nvGrpSpPr>
            <p:cNvPr id="48188" name="Group 60"/>
            <p:cNvGrpSpPr>
              <a:grpSpLocks/>
            </p:cNvGrpSpPr>
            <p:nvPr/>
          </p:nvGrpSpPr>
          <p:grpSpPr bwMode="auto">
            <a:xfrm>
              <a:off x="2964660" y="2771914"/>
              <a:ext cx="4697413" cy="547687"/>
              <a:chOff x="1680" y="1481"/>
              <a:chExt cx="2959" cy="345"/>
            </a:xfrm>
          </p:grpSpPr>
          <p:sp>
            <p:nvSpPr>
              <p:cNvPr id="48139" name="Rectangle 11"/>
              <p:cNvSpPr>
                <a:spLocks noChangeArrowheads="1"/>
              </p:cNvSpPr>
              <p:nvPr/>
            </p:nvSpPr>
            <p:spPr bwMode="auto">
              <a:xfrm>
                <a:off x="1680" y="1524"/>
                <a:ext cx="749" cy="259"/>
              </a:xfrm>
              <a:prstGeom prst="rect">
                <a:avLst/>
              </a:prstGeom>
              <a:noFill/>
              <a:ln w="63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 dirty="0">
                    <a:latin typeface="+mn-lt"/>
                    <a:cs typeface="+mn-cs"/>
                  </a:rPr>
                  <a:t>Employee</a:t>
                </a:r>
              </a:p>
            </p:txBody>
          </p:sp>
          <p:sp>
            <p:nvSpPr>
              <p:cNvPr id="48142" name="Rectangle 14"/>
              <p:cNvSpPr>
                <a:spLocks noChangeArrowheads="1"/>
              </p:cNvSpPr>
              <p:nvPr/>
            </p:nvSpPr>
            <p:spPr bwMode="auto">
              <a:xfrm>
                <a:off x="3890" y="1524"/>
                <a:ext cx="749" cy="259"/>
              </a:xfrm>
              <a:prstGeom prst="rect">
                <a:avLst/>
              </a:prstGeom>
              <a:noFill/>
              <a:ln w="63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 dirty="0">
                    <a:latin typeface="+mn-lt"/>
                    <a:cs typeface="+mn-cs"/>
                  </a:rPr>
                  <a:t>Project</a:t>
                </a:r>
              </a:p>
            </p:txBody>
          </p:sp>
          <p:sp>
            <p:nvSpPr>
              <p:cNvPr id="48168" name="AutoShape 40"/>
              <p:cNvSpPr>
                <a:spLocks noChangeArrowheads="1"/>
              </p:cNvSpPr>
              <p:nvPr/>
            </p:nvSpPr>
            <p:spPr bwMode="auto">
              <a:xfrm>
                <a:off x="2777" y="1481"/>
                <a:ext cx="766" cy="345"/>
              </a:xfrm>
              <a:prstGeom prst="diamond">
                <a:avLst/>
              </a:prstGeom>
              <a:noFill/>
              <a:ln w="63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400" dirty="0">
                    <a:latin typeface="+mn-lt"/>
                    <a:cs typeface="+mn-cs"/>
                  </a:rPr>
                  <a:t>Works_on</a:t>
                </a:r>
              </a:p>
            </p:txBody>
          </p:sp>
          <p:cxnSp>
            <p:nvCxnSpPr>
              <p:cNvPr id="48173" name="AutoShape 45"/>
              <p:cNvCxnSpPr>
                <a:cxnSpLocks noChangeShapeType="1"/>
                <a:stCxn id="48168" idx="3"/>
                <a:endCxn id="48142" idx="1"/>
              </p:cNvCxnSpPr>
              <p:nvPr/>
            </p:nvCxnSpPr>
            <p:spPr bwMode="auto">
              <a:xfrm flipV="1">
                <a:off x="3543" y="1653"/>
                <a:ext cx="347" cy="0"/>
              </a:xfrm>
              <a:prstGeom prst="straightConnector1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174" name="AutoShape 46"/>
              <p:cNvCxnSpPr>
                <a:cxnSpLocks noChangeShapeType="1"/>
                <a:stCxn id="48139" idx="3"/>
                <a:endCxn id="48168" idx="1"/>
              </p:cNvCxnSpPr>
              <p:nvPr/>
            </p:nvCxnSpPr>
            <p:spPr bwMode="auto">
              <a:xfrm>
                <a:off x="2429" y="1653"/>
                <a:ext cx="348" cy="0"/>
              </a:xfrm>
              <a:prstGeom prst="straightConnector1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3" name="Group 2"/>
          <p:cNvGrpSpPr/>
          <p:nvPr/>
        </p:nvGrpSpPr>
        <p:grpSpPr>
          <a:xfrm>
            <a:off x="1066074" y="3786953"/>
            <a:ext cx="6574000" cy="1586934"/>
            <a:chOff x="1051560" y="3696718"/>
            <a:chExt cx="6574000" cy="1586934"/>
          </a:xfrm>
        </p:grpSpPr>
        <p:sp>
          <p:nvSpPr>
            <p:cNvPr id="48150" name="Rectangle 22"/>
            <p:cNvSpPr>
              <a:spLocks noChangeArrowheads="1"/>
            </p:cNvSpPr>
            <p:nvPr/>
          </p:nvSpPr>
          <p:spPr bwMode="auto">
            <a:xfrm>
              <a:off x="1051560" y="3696718"/>
              <a:ext cx="1335682" cy="828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487" tIns="44450" rIns="90487" bIns="44450">
              <a:spAutoFit/>
            </a:bodyPr>
            <a:lstStyle/>
            <a:p>
              <a:pPr>
                <a:spcBef>
                  <a:spcPts val="4800"/>
                </a:spcBef>
                <a:buClr>
                  <a:schemeClr val="tx1"/>
                </a:buClr>
                <a:buSzPct val="65000"/>
                <a:defRPr/>
              </a:pPr>
              <a:r>
                <a:rPr lang="en-US" sz="2000" dirty="0">
                  <a:solidFill>
                    <a:srgbClr val="B30019"/>
                  </a:solidFill>
                  <a:latin typeface="+mn-lt"/>
                  <a:cs typeface="+mn-cs"/>
                </a:rPr>
                <a:t>ternary </a:t>
              </a:r>
              <a:r>
                <a:rPr lang="en-US" sz="2000" dirty="0">
                  <a:latin typeface="+mn-lt"/>
                  <a:cs typeface="+mn-cs"/>
                </a:rPr>
                <a:t>-</a:t>
              </a:r>
              <a:br>
                <a:rPr lang="en-US" sz="1800" dirty="0">
                  <a:latin typeface="+mn-lt"/>
                  <a:cs typeface="+mn-cs"/>
                </a:rPr>
              </a:br>
              <a:r>
                <a:rPr lang="en-US" sz="1400" dirty="0">
                  <a:solidFill>
                    <a:srgbClr val="0000FF"/>
                  </a:solidFill>
                  <a:latin typeface="+mn-lt"/>
                  <a:cs typeface="+mn-cs"/>
                </a:rPr>
                <a:t>relates </a:t>
              </a:r>
              <a:r>
                <a:rPr lang="en-US" sz="1400" i="1" dirty="0">
                  <a:solidFill>
                    <a:srgbClr val="FF0000"/>
                  </a:solidFill>
                  <a:latin typeface="+mn-lt"/>
                  <a:cs typeface="+mn-cs"/>
                </a:rPr>
                <a:t>three</a:t>
              </a:r>
              <a:r>
                <a:rPr lang="en-US" sz="1400" dirty="0">
                  <a:solidFill>
                    <a:srgbClr val="FF0000"/>
                  </a:solidFill>
                  <a:latin typeface="+mn-lt"/>
                  <a:cs typeface="+mn-cs"/>
                </a:rPr>
                <a:t> </a:t>
              </a:r>
              <a:r>
                <a:rPr lang="en-US" sz="1400" dirty="0">
                  <a:solidFill>
                    <a:srgbClr val="0000FF"/>
                  </a:solidFill>
                  <a:latin typeface="+mn-lt"/>
                  <a:cs typeface="+mn-cs"/>
                </a:rPr>
                <a:t>entities</a:t>
              </a:r>
              <a:endParaRPr lang="en-US" sz="1800" dirty="0">
                <a:solidFill>
                  <a:srgbClr val="0000FF"/>
                </a:solidFill>
                <a:latin typeface="+mn-lt"/>
                <a:cs typeface="+mn-cs"/>
              </a:endParaRPr>
            </a:p>
          </p:txBody>
        </p:sp>
        <p:grpSp>
          <p:nvGrpSpPr>
            <p:cNvPr id="48191" name="Group 63"/>
            <p:cNvGrpSpPr>
              <a:grpSpLocks/>
            </p:cNvGrpSpPr>
            <p:nvPr/>
          </p:nvGrpSpPr>
          <p:grpSpPr bwMode="auto">
            <a:xfrm>
              <a:off x="2964660" y="3780289"/>
              <a:ext cx="4660900" cy="1503363"/>
              <a:chOff x="1624" y="2137"/>
              <a:chExt cx="2936" cy="947"/>
            </a:xfrm>
          </p:grpSpPr>
          <p:sp>
            <p:nvSpPr>
              <p:cNvPr id="48151" name="Rectangle 23"/>
              <p:cNvSpPr>
                <a:spLocks noChangeArrowheads="1"/>
              </p:cNvSpPr>
              <p:nvPr/>
            </p:nvSpPr>
            <p:spPr bwMode="auto">
              <a:xfrm>
                <a:off x="1624" y="2180"/>
                <a:ext cx="749" cy="259"/>
              </a:xfrm>
              <a:prstGeom prst="rect">
                <a:avLst/>
              </a:prstGeom>
              <a:noFill/>
              <a:ln w="63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 dirty="0">
                    <a:latin typeface="+mn-lt"/>
                    <a:cs typeface="+mn-cs"/>
                  </a:rPr>
                  <a:t>Employee</a:t>
                </a:r>
              </a:p>
            </p:txBody>
          </p:sp>
          <p:sp>
            <p:nvSpPr>
              <p:cNvPr id="48154" name="Rectangle 26"/>
              <p:cNvSpPr>
                <a:spLocks noChangeArrowheads="1"/>
              </p:cNvSpPr>
              <p:nvPr/>
            </p:nvSpPr>
            <p:spPr bwMode="auto">
              <a:xfrm>
                <a:off x="3811" y="2180"/>
                <a:ext cx="749" cy="259"/>
              </a:xfrm>
              <a:prstGeom prst="rect">
                <a:avLst/>
              </a:prstGeom>
              <a:noFill/>
              <a:ln w="63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 dirty="0">
                    <a:latin typeface="+mn-lt"/>
                    <a:cs typeface="+mn-cs"/>
                  </a:rPr>
                  <a:t>Language</a:t>
                </a:r>
              </a:p>
            </p:txBody>
          </p:sp>
          <p:sp>
            <p:nvSpPr>
              <p:cNvPr id="48159" name="Rectangle 31"/>
              <p:cNvSpPr>
                <a:spLocks noChangeArrowheads="1"/>
              </p:cNvSpPr>
              <p:nvPr/>
            </p:nvSpPr>
            <p:spPr bwMode="auto">
              <a:xfrm>
                <a:off x="2717" y="2825"/>
                <a:ext cx="749" cy="259"/>
              </a:xfrm>
              <a:prstGeom prst="rect">
                <a:avLst/>
              </a:prstGeom>
              <a:noFill/>
              <a:ln w="63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 dirty="0">
                    <a:latin typeface="+mn-lt"/>
                    <a:cs typeface="+mn-cs"/>
                  </a:rPr>
                  <a:t>Project</a:t>
                </a:r>
              </a:p>
            </p:txBody>
          </p:sp>
          <p:sp>
            <p:nvSpPr>
              <p:cNvPr id="48171" name="AutoShape 43"/>
              <p:cNvSpPr>
                <a:spLocks noChangeArrowheads="1"/>
              </p:cNvSpPr>
              <p:nvPr/>
            </p:nvSpPr>
            <p:spPr bwMode="auto">
              <a:xfrm>
                <a:off x="2717" y="2137"/>
                <a:ext cx="749" cy="345"/>
              </a:xfrm>
              <a:prstGeom prst="diamond">
                <a:avLst/>
              </a:prstGeom>
              <a:noFill/>
              <a:ln w="63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400" dirty="0">
                    <a:latin typeface="+mn-lt"/>
                    <a:cs typeface="+mn-cs"/>
                  </a:rPr>
                  <a:t>Uses</a:t>
                </a:r>
              </a:p>
            </p:txBody>
          </p:sp>
          <p:cxnSp>
            <p:nvCxnSpPr>
              <p:cNvPr id="48176" name="AutoShape 48"/>
              <p:cNvCxnSpPr>
                <a:cxnSpLocks noChangeShapeType="1"/>
                <a:stCxn id="48151" idx="3"/>
                <a:endCxn id="48171" idx="1"/>
              </p:cNvCxnSpPr>
              <p:nvPr/>
            </p:nvCxnSpPr>
            <p:spPr bwMode="auto">
              <a:xfrm flipV="1">
                <a:off x="2373" y="2310"/>
                <a:ext cx="344" cy="0"/>
              </a:xfrm>
              <a:prstGeom prst="straightConnector1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177" name="AutoShape 49"/>
              <p:cNvCxnSpPr>
                <a:cxnSpLocks noChangeShapeType="1"/>
                <a:stCxn id="48171" idx="3"/>
                <a:endCxn id="48154" idx="1"/>
              </p:cNvCxnSpPr>
              <p:nvPr/>
            </p:nvCxnSpPr>
            <p:spPr bwMode="auto">
              <a:xfrm>
                <a:off x="3466" y="2310"/>
                <a:ext cx="345" cy="0"/>
              </a:xfrm>
              <a:prstGeom prst="straightConnector1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178" name="AutoShape 50"/>
              <p:cNvCxnSpPr>
                <a:cxnSpLocks noChangeShapeType="1"/>
                <a:stCxn id="48171" idx="2"/>
                <a:endCxn id="48159" idx="0"/>
              </p:cNvCxnSpPr>
              <p:nvPr/>
            </p:nvCxnSpPr>
            <p:spPr bwMode="auto">
              <a:xfrm>
                <a:off x="3092" y="2482"/>
                <a:ext cx="0" cy="343"/>
              </a:xfrm>
              <a:prstGeom prst="straightConnector1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685800" y="1188720"/>
            <a:ext cx="7772400" cy="40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number of entity types</a:t>
            </a:r>
            <a:r>
              <a:rPr lang="en-US" dirty="0"/>
              <a:t> that participate in a relationship type.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89674" y="4622819"/>
            <a:ext cx="2638093" cy="646331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+mn-lt"/>
              </a:rPr>
              <a:t>A ternary relationship often can be expressed as two binary relationship, but not always.</a:t>
            </a:r>
          </a:p>
        </p:txBody>
      </p:sp>
    </p:spTree>
    <p:extLst>
      <p:ext uri="{BB962C8B-B14F-4D97-AF65-F5344CB8AC3E}">
        <p14:creationId xmlns:p14="http://schemas.microsoft.com/office/powerpoint/2010/main" val="24739507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8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8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8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8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4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86" grpId="0" animBg="1"/>
      <p:bldP spid="48181" grpId="0" animBg="1" autoUpdateAnimBg="0"/>
      <p:bldP spid="48166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A91AAB28-1195-4348-A135-B8831F0B7FBA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3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>
                <a:solidFill>
                  <a:schemeClr val="tx1"/>
                </a:solidFill>
                <a:latin typeface="Trebuchet MS" panose="020B0603020202020204" pitchFamily="34" charset="0"/>
              </a:rPr>
              <a:t>Entities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000" dirty="0">
                <a:latin typeface="Tahoma" pitchFamily="34" charset="0"/>
              </a:rPr>
              <a:t>Entity: an entity set is </a:t>
            </a:r>
            <a:r>
              <a:rPr lang="en-US" altLang="zh-TW" sz="2000" dirty="0">
                <a:solidFill>
                  <a:srgbClr val="FF0000"/>
                </a:solidFill>
                <a:latin typeface="Tahoma" pitchFamily="34" charset="0"/>
              </a:rPr>
              <a:t>a set of entities </a:t>
            </a:r>
            <a:r>
              <a:rPr lang="en-US" altLang="zh-TW" sz="2000" dirty="0">
                <a:latin typeface="Tahoma" pitchFamily="34" charset="0"/>
              </a:rPr>
              <a:t>of the </a:t>
            </a:r>
            <a:r>
              <a:rPr lang="en-US" altLang="zh-TW" sz="2000" dirty="0">
                <a:solidFill>
                  <a:srgbClr val="FF0000"/>
                </a:solidFill>
                <a:latin typeface="Tahoma" pitchFamily="34" charset="0"/>
              </a:rPr>
              <a:t>same type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TW" sz="2000" dirty="0">
                <a:solidFill>
                  <a:schemeClr val="accent2"/>
                </a:solidFill>
              </a:rPr>
              <a:t>E.g., a set of employees, a set of departments</a:t>
            </a:r>
            <a:br>
              <a:rPr lang="en-US" altLang="zh-TW" sz="2000" dirty="0">
                <a:solidFill>
                  <a:schemeClr val="accent2"/>
                </a:solidFill>
              </a:rPr>
            </a:br>
            <a:endParaRPr lang="en-US" altLang="zh-TW" sz="2000" dirty="0"/>
          </a:p>
          <a:p>
            <a:pPr lvl="1" eaLnBrk="1" hangingPunct="1"/>
            <a:endParaRPr lang="en-US" altLang="zh-TW" dirty="0"/>
          </a:p>
          <a:p>
            <a:pPr lvl="1" eaLnBrk="1" hangingPunct="1">
              <a:buFontTx/>
              <a:buNone/>
            </a:pPr>
            <a:endParaRPr lang="en-US" altLang="zh-TW" dirty="0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4050030" y="2783205"/>
            <a:ext cx="1981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dirty="0">
                <a:latin typeface="+mn-lt"/>
              </a:rPr>
              <a:t>Employee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1838943" y="2823210"/>
            <a:ext cx="18945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FF3300"/>
                </a:solidFill>
                <a:latin typeface="+mn-lt"/>
              </a:rPr>
              <a:t>Entity Type :</a:t>
            </a:r>
          </a:p>
        </p:txBody>
      </p:sp>
      <p:sp>
        <p:nvSpPr>
          <p:cNvPr id="17415" name="AutoShape 6"/>
          <p:cNvSpPr>
            <a:spLocks noChangeArrowheads="1"/>
          </p:cNvSpPr>
          <p:nvPr/>
        </p:nvSpPr>
        <p:spPr bwMode="auto">
          <a:xfrm>
            <a:off x="3886200" y="3971925"/>
            <a:ext cx="2286000" cy="1695450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auto">
          <a:xfrm flipH="1">
            <a:off x="4953000" y="4234815"/>
            <a:ext cx="76200" cy="76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auto">
          <a:xfrm flipH="1">
            <a:off x="4953000" y="4572000"/>
            <a:ext cx="76200" cy="76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17418" name="Rectangle 9"/>
          <p:cNvSpPr>
            <a:spLocks noChangeArrowheads="1"/>
          </p:cNvSpPr>
          <p:nvPr/>
        </p:nvSpPr>
        <p:spPr bwMode="auto">
          <a:xfrm flipH="1">
            <a:off x="4953000" y="4953000"/>
            <a:ext cx="76200" cy="76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4322655" y="4040475"/>
            <a:ext cx="38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000" dirty="0"/>
              <a:t>e</a:t>
            </a:r>
            <a:r>
              <a:rPr lang="en-US" altLang="zh-TW" sz="2000" baseline="-25000" dirty="0"/>
              <a:t>1</a:t>
            </a:r>
            <a:endParaRPr lang="en-US" altLang="zh-TW" sz="2000" dirty="0"/>
          </a:p>
        </p:txBody>
      </p:sp>
      <p:sp>
        <p:nvSpPr>
          <p:cNvPr id="17420" name="Text Box 11"/>
          <p:cNvSpPr txBox="1">
            <a:spLocks noChangeArrowheads="1"/>
          </p:cNvSpPr>
          <p:nvPr/>
        </p:nvSpPr>
        <p:spPr bwMode="auto">
          <a:xfrm>
            <a:off x="4311225" y="4371945"/>
            <a:ext cx="38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000"/>
              <a:t>e</a:t>
            </a:r>
            <a:r>
              <a:rPr lang="en-US" altLang="zh-TW" sz="2000" baseline="-25000"/>
              <a:t>2</a:t>
            </a:r>
            <a:endParaRPr lang="en-US" altLang="zh-TW" sz="2000"/>
          </a:p>
        </p:txBody>
      </p:sp>
      <p:sp>
        <p:nvSpPr>
          <p:cNvPr id="17421" name="Text Box 12"/>
          <p:cNvSpPr txBox="1">
            <a:spLocks noChangeArrowheads="1"/>
          </p:cNvSpPr>
          <p:nvPr/>
        </p:nvSpPr>
        <p:spPr bwMode="auto">
          <a:xfrm>
            <a:off x="4311225" y="4752945"/>
            <a:ext cx="38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000"/>
              <a:t>e</a:t>
            </a:r>
            <a:r>
              <a:rPr lang="en-US" altLang="zh-TW" sz="2000" baseline="-25000"/>
              <a:t>3</a:t>
            </a:r>
            <a:endParaRPr lang="en-US" altLang="zh-TW" sz="2000"/>
          </a:p>
        </p:txBody>
      </p:sp>
      <p:sp>
        <p:nvSpPr>
          <p:cNvPr id="17422" name="Text Box 13"/>
          <p:cNvSpPr txBox="1">
            <a:spLocks noChangeArrowheads="1"/>
          </p:cNvSpPr>
          <p:nvPr/>
        </p:nvSpPr>
        <p:spPr bwMode="auto">
          <a:xfrm>
            <a:off x="1981828" y="4106525"/>
            <a:ext cx="15640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FF3300"/>
                </a:solidFill>
                <a:latin typeface="+mn-lt"/>
              </a:rPr>
              <a:t>Entity set:</a:t>
            </a:r>
          </a:p>
        </p:txBody>
      </p:sp>
      <p:sp>
        <p:nvSpPr>
          <p:cNvPr id="17423" name="Text Box 14"/>
          <p:cNvSpPr txBox="1">
            <a:spLocks noChangeArrowheads="1"/>
          </p:cNvSpPr>
          <p:nvPr/>
        </p:nvSpPr>
        <p:spPr bwMode="auto">
          <a:xfrm>
            <a:off x="4829016" y="5358031"/>
            <a:ext cx="492443" cy="34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>
            <a:spAutoFit/>
          </a:bodyPr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17424" name="AutoShape 15"/>
          <p:cNvSpPr>
            <a:spLocks/>
          </p:cNvSpPr>
          <p:nvPr/>
        </p:nvSpPr>
        <p:spPr bwMode="auto">
          <a:xfrm>
            <a:off x="6957060" y="4620578"/>
            <a:ext cx="1295400" cy="609600"/>
          </a:xfrm>
          <a:prstGeom prst="borderCallout1">
            <a:avLst>
              <a:gd name="adj1" fmla="val 46875"/>
              <a:gd name="adj2" fmla="val -1031"/>
              <a:gd name="adj3" fmla="val 27190"/>
              <a:gd name="adj4" fmla="val -61839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arrow" w="med" len="med"/>
          </a:ln>
        </p:spPr>
        <p:txBody>
          <a:bodyPr anchor="ctr"/>
          <a:lstStyle/>
          <a:p>
            <a:pPr algn="ctr"/>
            <a:r>
              <a:rPr lang="en-US" sz="1600" dirty="0">
                <a:latin typeface="Tahoma" pitchFamily="34" charset="0"/>
              </a:rPr>
              <a:t>The actual employees</a:t>
            </a:r>
          </a:p>
        </p:txBody>
      </p:sp>
      <p:sp>
        <p:nvSpPr>
          <p:cNvPr id="17425" name="AutoShape 16"/>
          <p:cNvSpPr>
            <a:spLocks/>
          </p:cNvSpPr>
          <p:nvPr/>
        </p:nvSpPr>
        <p:spPr bwMode="auto">
          <a:xfrm>
            <a:off x="6934200" y="2708910"/>
            <a:ext cx="1295400" cy="609600"/>
          </a:xfrm>
          <a:prstGeom prst="borderCallout1">
            <a:avLst>
              <a:gd name="adj1" fmla="val 53438"/>
              <a:gd name="adj2" fmla="val 1174"/>
              <a:gd name="adj3" fmla="val 54739"/>
              <a:gd name="adj4" fmla="val -69902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arrow" w="med" len="med"/>
          </a:ln>
        </p:spPr>
        <p:txBody>
          <a:bodyPr anchor="ctr"/>
          <a:lstStyle/>
          <a:p>
            <a:pPr algn="ctr"/>
            <a:r>
              <a:rPr lang="en-US" sz="1600" dirty="0">
                <a:latin typeface="Tahoma" pitchFamily="34" charset="0"/>
              </a:rPr>
              <a:t>A general specification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3D451D54-4EAB-41FC-9754-444D735E144A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30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+mn-lt"/>
              </a:rPr>
              <a:t>Summary of ER Symbols I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1" t="1402" r="22781" b="53848"/>
          <a:stretch>
            <a:fillRect/>
          </a:stretch>
        </p:blipFill>
        <p:spPr bwMode="auto">
          <a:xfrm>
            <a:off x="1033145" y="1808163"/>
            <a:ext cx="6935788" cy="422116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6636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3D451D54-4EAB-41FC-9754-444D735E144A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31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+mn-lt"/>
              </a:rPr>
              <a:t>Summary of ER Symbols II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5155474" y="2873829"/>
            <a:ext cx="531223" cy="26996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1" t="46487" r="22781" b="6075"/>
          <a:stretch>
            <a:fillRect/>
          </a:stretch>
        </p:blipFill>
        <p:spPr bwMode="auto">
          <a:xfrm>
            <a:off x="1149985" y="1717993"/>
            <a:ext cx="6896100" cy="444976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4BBA6191-5C6C-406B-9572-E756D3A4D048}" type="slidenum">
              <a:rPr lang="en-US" altLang="zh-TW" sz="1200">
                <a:solidFill>
                  <a:schemeClr val="accent2"/>
                </a:solidFill>
              </a:rPr>
              <a:pPr eaLnBrk="1" hangingPunct="1"/>
              <a:t>32</a:t>
            </a:fld>
            <a:endParaRPr lang="en-US" altLang="zh-TW" sz="1200" dirty="0">
              <a:solidFill>
                <a:schemeClr val="accent2"/>
              </a:solidFill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Trebuchet MS" panose="020B0603020202020204" pitchFamily="34" charset="0"/>
              </a:rPr>
              <a:t>ER Design Decisions - Attribute vs Entity</a:t>
            </a:r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auto">
          <a:xfrm>
            <a:off x="4479634" y="185258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en-US" sz="200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464487"/>
            <a:ext cx="7772400" cy="1438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+mj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spcBef>
                <a:spcPts val="4200"/>
              </a:spcBef>
              <a:defRPr/>
            </a:pPr>
            <a:r>
              <a:rPr lang="en-US" sz="2000" b="1" kern="0" dirty="0">
                <a:solidFill>
                  <a:srgbClr val="001999"/>
                </a:solidFill>
              </a:rPr>
              <a:t>Choosing between an</a:t>
            </a:r>
            <a:r>
              <a:rPr lang="en-US" sz="2000" b="1" kern="0" dirty="0"/>
              <a:t> </a:t>
            </a:r>
            <a:r>
              <a:rPr lang="en-US" sz="2000" b="1" kern="0" dirty="0">
                <a:solidFill>
                  <a:srgbClr val="FF0000"/>
                </a:solidFill>
              </a:rPr>
              <a:t>entity</a:t>
            </a:r>
            <a:r>
              <a:rPr lang="en-US" sz="2000" b="1" kern="0" dirty="0"/>
              <a:t> </a:t>
            </a:r>
            <a:r>
              <a:rPr lang="en-US" sz="2000" b="1" kern="0" dirty="0">
                <a:solidFill>
                  <a:srgbClr val="001999"/>
                </a:solidFill>
              </a:rPr>
              <a:t>and an</a:t>
            </a:r>
            <a:r>
              <a:rPr lang="en-US" sz="2000" b="1" kern="0" dirty="0"/>
              <a:t> </a:t>
            </a:r>
            <a:r>
              <a:rPr lang="en-US" sz="2000" b="1" kern="0" dirty="0">
                <a:solidFill>
                  <a:srgbClr val="FF0000"/>
                </a:solidFill>
              </a:rPr>
              <a:t>attribute</a:t>
            </a:r>
          </a:p>
          <a:p>
            <a:pPr marL="1371600" lvl="1" indent="-1005840">
              <a:spcBef>
                <a:spcPts val="900"/>
              </a:spcBef>
              <a:buFontTx/>
              <a:buNone/>
              <a:defRPr/>
            </a:pPr>
            <a:r>
              <a:rPr lang="en-US" sz="1800" kern="0" dirty="0">
                <a:solidFill>
                  <a:srgbClr val="0000FF"/>
                </a:solidFill>
              </a:rPr>
              <a:t>entity:</a:t>
            </a:r>
            <a:r>
              <a:rPr lang="en-US" sz="1800" kern="0" dirty="0"/>
              <a:t>	When </a:t>
            </a:r>
            <a:r>
              <a:rPr lang="en-US" sz="1800" kern="0" dirty="0">
                <a:solidFill>
                  <a:srgbClr val="FF0000"/>
                </a:solidFill>
              </a:rPr>
              <a:t>several properties</a:t>
            </a:r>
            <a:r>
              <a:rPr lang="en-US" sz="1800" kern="0" dirty="0"/>
              <a:t> can be associated with the concept.</a:t>
            </a:r>
          </a:p>
          <a:p>
            <a:pPr marL="1371600" lvl="1" indent="-1005840">
              <a:spcBef>
                <a:spcPts val="900"/>
              </a:spcBef>
              <a:buFontTx/>
              <a:buNone/>
              <a:defRPr/>
            </a:pPr>
            <a:r>
              <a:rPr lang="en-US" sz="1800" kern="0" dirty="0">
                <a:solidFill>
                  <a:srgbClr val="0000FF"/>
                </a:solidFill>
              </a:rPr>
              <a:t>attribute:</a:t>
            </a:r>
            <a:r>
              <a:rPr lang="en-US" sz="1800" kern="0" dirty="0"/>
              <a:t>	When the concept has a </a:t>
            </a:r>
            <a:r>
              <a:rPr lang="en-US" sz="1800" kern="0" dirty="0">
                <a:solidFill>
                  <a:srgbClr val="FF0000"/>
                </a:solidFill>
              </a:rPr>
              <a:t>simple atomic structure</a:t>
            </a:r>
            <a:r>
              <a:rPr lang="en-US" sz="1800" kern="0" dirty="0"/>
              <a:t> or </a:t>
            </a:r>
            <a:r>
              <a:rPr lang="en-US" sz="1800" kern="0" dirty="0">
                <a:solidFill>
                  <a:srgbClr val="FF0000"/>
                </a:solidFill>
              </a:rPr>
              <a:t>no property</a:t>
            </a:r>
            <a:r>
              <a:rPr lang="en-US" sz="1800" kern="0" dirty="0"/>
              <a:t> of interest.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455060" y="3091361"/>
            <a:ext cx="5688989" cy="1513044"/>
            <a:chOff x="685800" y="2859134"/>
            <a:chExt cx="5688989" cy="1513044"/>
          </a:xfrm>
        </p:grpSpPr>
        <p:cxnSp>
          <p:nvCxnSpPr>
            <p:cNvPr id="10" name="AutoShape 95"/>
            <p:cNvCxnSpPr>
              <a:cxnSpLocks noChangeShapeType="1"/>
              <a:stCxn id="13" idx="0"/>
              <a:endCxn id="16" idx="4"/>
            </p:cNvCxnSpPr>
            <p:nvPr/>
          </p:nvCxnSpPr>
          <p:spPr bwMode="auto">
            <a:xfrm rot="16200000" flipV="1">
              <a:off x="3735408" y="3124106"/>
              <a:ext cx="350456" cy="1322728"/>
            </a:xfrm>
            <a:prstGeom prst="curvedConnector3">
              <a:avLst>
                <a:gd name="adj1" fmla="val 50000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96"/>
            <p:cNvCxnSpPr>
              <a:cxnSpLocks noChangeShapeType="1"/>
              <a:stCxn id="13" idx="0"/>
              <a:endCxn id="17" idx="4"/>
            </p:cNvCxnSpPr>
            <p:nvPr/>
          </p:nvCxnSpPr>
          <p:spPr bwMode="auto">
            <a:xfrm rot="16200000" flipV="1">
              <a:off x="4121454" y="3510151"/>
              <a:ext cx="350456" cy="550637"/>
            </a:xfrm>
            <a:prstGeom prst="curvedConnector3">
              <a:avLst>
                <a:gd name="adj1" fmla="val 50000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105"/>
            <p:cNvCxnSpPr>
              <a:cxnSpLocks noChangeShapeType="1"/>
              <a:stCxn id="13" idx="0"/>
              <a:endCxn id="14" idx="4"/>
            </p:cNvCxnSpPr>
            <p:nvPr/>
          </p:nvCxnSpPr>
          <p:spPr bwMode="auto">
            <a:xfrm rot="5400000" flipH="1" flipV="1">
              <a:off x="5058136" y="3124106"/>
              <a:ext cx="350456" cy="1322729"/>
            </a:xfrm>
            <a:prstGeom prst="curvedConnector3">
              <a:avLst>
                <a:gd name="adj1" fmla="val 50000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3" name="Rectangle 100"/>
            <p:cNvSpPr>
              <a:spLocks noChangeArrowheads="1"/>
            </p:cNvSpPr>
            <p:nvPr/>
          </p:nvSpPr>
          <p:spPr bwMode="auto">
            <a:xfrm>
              <a:off x="3977640" y="3960698"/>
              <a:ext cx="1188720" cy="411480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latin typeface="Arial Narrow" panose="020B0606020202030204" pitchFamily="34" charset="0"/>
                  <a:cs typeface="+mn-cs"/>
                </a:rPr>
                <a:t>Employee</a:t>
              </a:r>
            </a:p>
          </p:txBody>
        </p:sp>
        <p:sp>
          <p:nvSpPr>
            <p:cNvPr id="14" name="Oval 94"/>
            <p:cNvSpPr>
              <a:spLocks noChangeArrowheads="1"/>
            </p:cNvSpPr>
            <p:nvPr/>
          </p:nvSpPr>
          <p:spPr bwMode="auto">
            <a:xfrm>
              <a:off x="5414669" y="3335922"/>
              <a:ext cx="960120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>
                  <a:latin typeface="Arial Narrow" panose="020B0606020202030204" pitchFamily="34" charset="0"/>
                  <a:cs typeface="+mn-cs"/>
                </a:rPr>
                <a:t>office_phone</a:t>
              </a:r>
            </a:p>
          </p:txBody>
        </p:sp>
        <p:sp>
          <p:nvSpPr>
            <p:cNvPr id="15" name="Oval 107"/>
            <p:cNvSpPr>
              <a:spLocks noChangeArrowheads="1"/>
            </p:cNvSpPr>
            <p:nvPr/>
          </p:nvSpPr>
          <p:spPr bwMode="auto">
            <a:xfrm>
              <a:off x="4313394" y="3335922"/>
              <a:ext cx="1051560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>
                  <a:latin typeface="Arial Narrow" panose="020B0606020202030204" pitchFamily="34" charset="0"/>
                  <a:cs typeface="+mn-cs"/>
                </a:rPr>
                <a:t>office_number</a:t>
              </a:r>
            </a:p>
          </p:txBody>
        </p:sp>
        <p:sp>
          <p:nvSpPr>
            <p:cNvPr id="16" name="Oval 92"/>
            <p:cNvSpPr>
              <a:spLocks noChangeArrowheads="1"/>
            </p:cNvSpPr>
            <p:nvPr/>
          </p:nvSpPr>
          <p:spPr bwMode="auto">
            <a:xfrm>
              <a:off x="2769212" y="3335922"/>
              <a:ext cx="960120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u="sng" dirty="0">
                  <a:solidFill>
                    <a:srgbClr val="FF0000"/>
                  </a:solidFill>
                  <a:latin typeface="Arial Narrow" panose="020B0606020202030204" pitchFamily="34" charset="0"/>
                  <a:cs typeface="+mn-cs"/>
                </a:rPr>
                <a:t>employee_id</a:t>
              </a:r>
              <a:endParaRPr lang="en-US" sz="1200" dirty="0">
                <a:solidFill>
                  <a:srgbClr val="FF0000"/>
                </a:solidFill>
                <a:latin typeface="Arial Narrow" panose="020B0606020202030204" pitchFamily="34" charset="0"/>
                <a:cs typeface="+mn-cs"/>
              </a:endParaRPr>
            </a:p>
          </p:txBody>
        </p:sp>
        <p:sp>
          <p:nvSpPr>
            <p:cNvPr id="17" name="Oval 93"/>
            <p:cNvSpPr>
              <a:spLocks noChangeArrowheads="1"/>
            </p:cNvSpPr>
            <p:nvPr/>
          </p:nvSpPr>
          <p:spPr bwMode="auto">
            <a:xfrm>
              <a:off x="3779047" y="3335922"/>
              <a:ext cx="484632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>
                  <a:latin typeface="Arial Narrow" panose="020B0606020202030204" pitchFamily="34" charset="0"/>
                  <a:cs typeface="+mn-cs"/>
                </a:rPr>
                <a:t>name</a:t>
              </a:r>
            </a:p>
          </p:txBody>
        </p:sp>
        <p:cxnSp>
          <p:nvCxnSpPr>
            <p:cNvPr id="18" name="AutoShape 114"/>
            <p:cNvCxnSpPr>
              <a:cxnSpLocks noChangeShapeType="1"/>
              <a:stCxn id="13" idx="0"/>
              <a:endCxn id="15" idx="4"/>
            </p:cNvCxnSpPr>
            <p:nvPr/>
          </p:nvCxnSpPr>
          <p:spPr bwMode="auto">
            <a:xfrm rot="5400000" flipH="1" flipV="1">
              <a:off x="4530359" y="3651883"/>
              <a:ext cx="350456" cy="267174"/>
            </a:xfrm>
            <a:prstGeom prst="curvedConnector3">
              <a:avLst>
                <a:gd name="adj1" fmla="val 50000"/>
              </a:avLst>
            </a:prstGeom>
            <a:noFill/>
            <a:ln w="635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9" name="TextBox 18"/>
            <p:cNvSpPr txBox="1"/>
            <p:nvPr/>
          </p:nvSpPr>
          <p:spPr>
            <a:xfrm>
              <a:off x="685800" y="2859134"/>
              <a:ext cx="19255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FF"/>
                  </a:solidFill>
                  <a:latin typeface="Arial Narrow"/>
                  <a:cs typeface="Arial Narrow"/>
                </a:rPr>
                <a:t>Office</a:t>
              </a:r>
              <a:r>
                <a:rPr lang="en-US" sz="1600" b="1" u="sng" dirty="0">
                  <a:solidFill>
                    <a:srgbClr val="B30019"/>
                  </a:solidFill>
                  <a:latin typeface="+mn-lt"/>
                </a:rPr>
                <a:t> as attribute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55060" y="4649985"/>
            <a:ext cx="6322677" cy="1556656"/>
            <a:chOff x="685800" y="4649985"/>
            <a:chExt cx="6322677" cy="1556656"/>
          </a:xfrm>
        </p:grpSpPr>
        <p:sp>
          <p:nvSpPr>
            <p:cNvPr id="21" name="TextBox 20"/>
            <p:cNvSpPr txBox="1"/>
            <p:nvPr/>
          </p:nvSpPr>
          <p:spPr>
            <a:xfrm>
              <a:off x="685800" y="4649985"/>
              <a:ext cx="16161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FF"/>
                  </a:solidFill>
                  <a:latin typeface="Arial Narrow"/>
                  <a:cs typeface="Arial Narrow"/>
                </a:rPr>
                <a:t>Office</a:t>
              </a:r>
              <a:r>
                <a:rPr lang="en-US" sz="1600" b="1" u="sng" dirty="0">
                  <a:solidFill>
                    <a:srgbClr val="B30019"/>
                  </a:solidFill>
                  <a:latin typeface="+mn-lt"/>
                </a:rPr>
                <a:t> as entity</a:t>
              </a: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2291813" y="5727057"/>
              <a:ext cx="1188720" cy="411480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latin typeface="Arial Narrow" panose="020B0606020202030204" pitchFamily="34" charset="0"/>
                  <a:cs typeface="+mn-cs"/>
                </a:rPr>
                <a:t>Employee</a:t>
              </a: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5773099" y="5727057"/>
              <a:ext cx="1188720" cy="411480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latin typeface="Arial Narrow" panose="020B0606020202030204" pitchFamily="34" charset="0"/>
                  <a:cs typeface="+mn-cs"/>
                </a:rPr>
                <a:t>Office</a:t>
              </a:r>
            </a:p>
          </p:txBody>
        </p:sp>
        <p:cxnSp>
          <p:nvCxnSpPr>
            <p:cNvPr id="24" name="AutoShape 19"/>
            <p:cNvCxnSpPr>
              <a:cxnSpLocks noChangeShapeType="1"/>
              <a:stCxn id="22" idx="3"/>
              <a:endCxn id="25" idx="1"/>
            </p:cNvCxnSpPr>
            <p:nvPr/>
          </p:nvCxnSpPr>
          <p:spPr bwMode="auto">
            <a:xfrm>
              <a:off x="3480533" y="5932797"/>
              <a:ext cx="551764" cy="0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5" name="AutoShape 73"/>
            <p:cNvSpPr>
              <a:spLocks noChangeArrowheads="1"/>
            </p:cNvSpPr>
            <p:nvPr/>
          </p:nvSpPr>
          <p:spPr bwMode="auto">
            <a:xfrm>
              <a:off x="4032297" y="5658953"/>
              <a:ext cx="1189038" cy="547688"/>
            </a:xfrm>
            <a:prstGeom prst="diamond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bIns="91440" anchor="ctr"/>
            <a:lstStyle/>
            <a:p>
              <a:pPr algn="ctr">
                <a:defRPr/>
              </a:pPr>
              <a:r>
                <a:rPr lang="en-US" sz="1400" dirty="0">
                  <a:latin typeface="Arial Narrow" panose="020B0606020202030204" pitchFamily="34" charset="0"/>
                  <a:cs typeface="+mn-cs"/>
                </a:rPr>
                <a:t>Assigned_to</a:t>
              </a:r>
            </a:p>
          </p:txBody>
        </p:sp>
        <p:cxnSp>
          <p:nvCxnSpPr>
            <p:cNvPr id="26" name="AutoShape 76"/>
            <p:cNvCxnSpPr>
              <a:cxnSpLocks noChangeShapeType="1"/>
              <a:stCxn id="25" idx="3"/>
              <a:endCxn id="23" idx="1"/>
            </p:cNvCxnSpPr>
            <p:nvPr/>
          </p:nvCxnSpPr>
          <p:spPr bwMode="auto">
            <a:xfrm>
              <a:off x="5221335" y="5932797"/>
              <a:ext cx="551764" cy="0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7" name="Oval 94"/>
            <p:cNvSpPr>
              <a:spLocks noChangeArrowheads="1"/>
            </p:cNvSpPr>
            <p:nvPr/>
          </p:nvSpPr>
          <p:spPr bwMode="auto">
            <a:xfrm>
              <a:off x="6459837" y="5093356"/>
              <a:ext cx="548640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>
                  <a:latin typeface="Arial Narrow" panose="020B0606020202030204" pitchFamily="34" charset="0"/>
                  <a:cs typeface="+mn-cs"/>
                </a:rPr>
                <a:t>phone</a:t>
              </a:r>
            </a:p>
          </p:txBody>
        </p:sp>
        <p:sp>
          <p:nvSpPr>
            <p:cNvPr id="28" name="Oval 107"/>
            <p:cNvSpPr>
              <a:spLocks noChangeArrowheads="1"/>
            </p:cNvSpPr>
            <p:nvPr/>
          </p:nvSpPr>
          <p:spPr bwMode="auto">
            <a:xfrm>
              <a:off x="5726441" y="5093356"/>
              <a:ext cx="685800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u="sng" dirty="0">
                  <a:solidFill>
                    <a:srgbClr val="FF0000"/>
                  </a:solidFill>
                  <a:latin typeface="Arial Narrow" panose="020B0606020202030204" pitchFamily="34" charset="0"/>
                  <a:cs typeface="+mn-cs"/>
                </a:rPr>
                <a:t>number</a:t>
              </a:r>
            </a:p>
          </p:txBody>
        </p:sp>
        <p:sp>
          <p:nvSpPr>
            <p:cNvPr id="29" name="Oval 92"/>
            <p:cNvSpPr>
              <a:spLocks noChangeArrowheads="1"/>
            </p:cNvSpPr>
            <p:nvPr/>
          </p:nvSpPr>
          <p:spPr bwMode="auto">
            <a:xfrm>
              <a:off x="2135523" y="5093356"/>
              <a:ext cx="960120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u="sng" dirty="0">
                  <a:solidFill>
                    <a:srgbClr val="FF0000"/>
                  </a:solidFill>
                  <a:latin typeface="Arial Narrow" panose="020B0606020202030204" pitchFamily="34" charset="0"/>
                  <a:cs typeface="+mn-cs"/>
                </a:rPr>
                <a:t>employee_id</a:t>
              </a:r>
              <a:endParaRPr lang="en-US" sz="1200" dirty="0">
                <a:solidFill>
                  <a:srgbClr val="FF0000"/>
                </a:solidFill>
                <a:latin typeface="Arial Narrow" panose="020B0606020202030204" pitchFamily="34" charset="0"/>
                <a:cs typeface="+mn-cs"/>
              </a:endParaRPr>
            </a:p>
          </p:txBody>
        </p:sp>
        <p:sp>
          <p:nvSpPr>
            <p:cNvPr id="30" name="Oval 93"/>
            <p:cNvSpPr>
              <a:spLocks noChangeArrowheads="1"/>
            </p:cNvSpPr>
            <p:nvPr/>
          </p:nvSpPr>
          <p:spPr bwMode="auto">
            <a:xfrm>
              <a:off x="3152192" y="5093356"/>
              <a:ext cx="484632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>
                  <a:latin typeface="Arial Narrow" panose="020B0606020202030204" pitchFamily="34" charset="0"/>
                  <a:cs typeface="+mn-cs"/>
                </a:rPr>
                <a:t>name</a:t>
              </a:r>
            </a:p>
          </p:txBody>
        </p:sp>
        <p:cxnSp>
          <p:nvCxnSpPr>
            <p:cNvPr id="31" name="Curved Connector 30"/>
            <p:cNvCxnSpPr>
              <a:stCxn id="23" idx="0"/>
              <a:endCxn id="28" idx="4"/>
            </p:cNvCxnSpPr>
            <p:nvPr/>
          </p:nvCxnSpPr>
          <p:spPr bwMode="auto">
            <a:xfrm rot="16200000" flipV="1">
              <a:off x="6038710" y="5398308"/>
              <a:ext cx="359381" cy="298118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" name="Curved Connector 31"/>
            <p:cNvCxnSpPr>
              <a:stCxn id="23" idx="0"/>
              <a:endCxn id="27" idx="4"/>
            </p:cNvCxnSpPr>
            <p:nvPr/>
          </p:nvCxnSpPr>
          <p:spPr bwMode="auto">
            <a:xfrm rot="5400000" flipH="1" flipV="1">
              <a:off x="6371118" y="5364018"/>
              <a:ext cx="359381" cy="366698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" name="Curved Connector 32"/>
            <p:cNvCxnSpPr>
              <a:stCxn id="29" idx="4"/>
              <a:endCxn id="22" idx="0"/>
            </p:cNvCxnSpPr>
            <p:nvPr/>
          </p:nvCxnSpPr>
          <p:spPr bwMode="auto">
            <a:xfrm rot="16200000" flipH="1">
              <a:off x="2571188" y="5412071"/>
              <a:ext cx="359381" cy="270590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4" name="Curved Connector 33"/>
            <p:cNvCxnSpPr>
              <a:stCxn id="22" idx="0"/>
              <a:endCxn id="30" idx="4"/>
            </p:cNvCxnSpPr>
            <p:nvPr/>
          </p:nvCxnSpPr>
          <p:spPr bwMode="auto">
            <a:xfrm rot="5400000" flipH="1" flipV="1">
              <a:off x="2960650" y="5293200"/>
              <a:ext cx="359381" cy="508335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828" y="1508029"/>
            <a:ext cx="7772400" cy="1731426"/>
          </a:xfrm>
        </p:spPr>
        <p:txBody>
          <a:bodyPr/>
          <a:lstStyle/>
          <a:p>
            <a:pPr>
              <a:spcBef>
                <a:spcPts val="4200"/>
              </a:spcBef>
              <a:defRPr/>
            </a:pPr>
            <a:r>
              <a:rPr lang="en-US" sz="2000" b="1" dirty="0">
                <a:solidFill>
                  <a:srgbClr val="001999"/>
                </a:solidFill>
                <a:cs typeface="+mn-cs"/>
              </a:rPr>
              <a:t>Choosing between an</a:t>
            </a:r>
            <a:r>
              <a:rPr lang="en-US" sz="2000" b="1" dirty="0">
                <a:cs typeface="+mn-cs"/>
              </a:rPr>
              <a:t> </a:t>
            </a:r>
            <a:r>
              <a:rPr lang="en-US" sz="2000" b="1" dirty="0">
                <a:solidFill>
                  <a:srgbClr val="FF0000"/>
                </a:solidFill>
                <a:cs typeface="+mn-cs"/>
              </a:rPr>
              <a:t>entity</a:t>
            </a:r>
            <a:r>
              <a:rPr lang="en-US" sz="2000" b="1" dirty="0">
                <a:cs typeface="+mn-cs"/>
              </a:rPr>
              <a:t> </a:t>
            </a:r>
            <a:r>
              <a:rPr lang="en-US" sz="2000" b="1" dirty="0">
                <a:solidFill>
                  <a:srgbClr val="001999"/>
                </a:solidFill>
                <a:cs typeface="+mn-cs"/>
              </a:rPr>
              <a:t>and a</a:t>
            </a:r>
            <a:r>
              <a:rPr lang="en-US" sz="2000" b="1" dirty="0">
                <a:cs typeface="+mn-cs"/>
              </a:rPr>
              <a:t> </a:t>
            </a:r>
            <a:r>
              <a:rPr lang="en-US" sz="2000" b="1" dirty="0">
                <a:solidFill>
                  <a:srgbClr val="FF0000"/>
                </a:solidFill>
                <a:cs typeface="+mn-cs"/>
              </a:rPr>
              <a:t>relationship</a:t>
            </a:r>
          </a:p>
          <a:p>
            <a:pPr marL="1660525" lvl="1" indent="-1293813">
              <a:spcBef>
                <a:spcPts val="900"/>
              </a:spcBef>
              <a:buFontTx/>
              <a:buNone/>
              <a:defRPr/>
            </a:pPr>
            <a:r>
              <a:rPr lang="en-US" sz="1800" dirty="0">
                <a:solidFill>
                  <a:srgbClr val="0000FF"/>
                </a:solidFill>
              </a:rPr>
              <a:t>entity:</a:t>
            </a:r>
            <a:r>
              <a:rPr lang="en-US" sz="1800" dirty="0"/>
              <a:t>	When the concept </a:t>
            </a:r>
            <a:r>
              <a:rPr lang="en-US" sz="1800" dirty="0">
                <a:solidFill>
                  <a:srgbClr val="FF0000"/>
                </a:solidFill>
              </a:rPr>
              <a:t>represents something distinct</a:t>
            </a:r>
            <a:r>
              <a:rPr lang="en-US" sz="1800" dirty="0"/>
              <a:t> in the application domain </a:t>
            </a:r>
            <a:r>
              <a:rPr lang="en-US" sz="1800" dirty="0">
                <a:solidFill>
                  <a:srgbClr val="FF0000"/>
                </a:solidFill>
              </a:rPr>
              <a:t>with several properties</a:t>
            </a:r>
            <a:r>
              <a:rPr lang="en-US" sz="1800" dirty="0"/>
              <a:t>.</a:t>
            </a:r>
          </a:p>
          <a:p>
            <a:pPr marL="1660525" lvl="1" indent="-1293813">
              <a:spcBef>
                <a:spcPts val="900"/>
              </a:spcBef>
              <a:buFontTx/>
              <a:buNone/>
              <a:defRPr/>
            </a:pPr>
            <a:r>
              <a:rPr lang="en-US" sz="1800" dirty="0">
                <a:solidFill>
                  <a:srgbClr val="0000FF"/>
                </a:solidFill>
              </a:rPr>
              <a:t>relationship:</a:t>
            </a:r>
            <a:r>
              <a:rPr lang="en-US" sz="1800" dirty="0"/>
              <a:t>	When the concept is </a:t>
            </a:r>
            <a:r>
              <a:rPr lang="en-US" sz="1800" dirty="0">
                <a:solidFill>
                  <a:srgbClr val="FF0000"/>
                </a:solidFill>
              </a:rPr>
              <a:t>not a distinct application domain concept</a:t>
            </a:r>
            <a:r>
              <a:rPr lang="en-US" sz="1800" dirty="0"/>
              <a:t> and/or has </a:t>
            </a:r>
            <a:r>
              <a:rPr lang="en-US" sz="1800" dirty="0">
                <a:solidFill>
                  <a:srgbClr val="FF0000"/>
                </a:solidFill>
              </a:rPr>
              <a:t>no property of interest</a:t>
            </a:r>
            <a:r>
              <a:rPr lang="en-US" sz="18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4795125"/>
            <a:ext cx="289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u="sng" dirty="0">
                <a:solidFill>
                  <a:srgbClr val="0000FF"/>
                </a:solidFill>
                <a:latin typeface="+mn-lt"/>
                <a:cs typeface="Arial Narrow"/>
              </a:rPr>
              <a:t>Account</a:t>
            </a:r>
            <a:r>
              <a:rPr lang="en-US" sz="1800" b="1" u="sng" dirty="0">
                <a:solidFill>
                  <a:srgbClr val="B30019"/>
                </a:solidFill>
                <a:latin typeface="+mn-lt"/>
              </a:rPr>
              <a:t> as relationship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240175" y="5336213"/>
            <a:ext cx="4663650" cy="547688"/>
            <a:chOff x="2148735" y="5191073"/>
            <a:chExt cx="4663650" cy="547688"/>
          </a:xfrm>
        </p:grpSpPr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2148735" y="5259177"/>
              <a:ext cx="1188720" cy="411480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+mn-lt"/>
                  <a:cs typeface="+mn-cs"/>
                </a:rPr>
                <a:t>Customer</a:t>
              </a:r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5623665" y="5259177"/>
              <a:ext cx="1188720" cy="411480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+mn-lt"/>
                  <a:cs typeface="+mn-cs"/>
                </a:rPr>
                <a:t>Branch</a:t>
              </a:r>
            </a:p>
          </p:txBody>
        </p:sp>
        <p:cxnSp>
          <p:nvCxnSpPr>
            <p:cNvPr id="9" name="AutoShape 19"/>
            <p:cNvCxnSpPr>
              <a:cxnSpLocks noChangeShapeType="1"/>
              <a:stCxn id="7" idx="3"/>
              <a:endCxn id="11" idx="1"/>
            </p:cNvCxnSpPr>
            <p:nvPr/>
          </p:nvCxnSpPr>
          <p:spPr bwMode="auto">
            <a:xfrm>
              <a:off x="3337455" y="5464917"/>
              <a:ext cx="548586" cy="0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AutoShape 73"/>
            <p:cNvSpPr>
              <a:spLocks noChangeArrowheads="1"/>
            </p:cNvSpPr>
            <p:nvPr/>
          </p:nvSpPr>
          <p:spPr bwMode="auto">
            <a:xfrm>
              <a:off x="3886041" y="5191073"/>
              <a:ext cx="1189038" cy="547688"/>
            </a:xfrm>
            <a:prstGeom prst="diamond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bIns="91440" anchor="ctr"/>
            <a:lstStyle/>
            <a:p>
              <a:pPr algn="ctr">
                <a:defRPr/>
              </a:pPr>
              <a:r>
                <a:rPr lang="en-US" sz="1600" dirty="0">
                  <a:latin typeface="+mn-lt"/>
                  <a:cs typeface="+mn-cs"/>
                </a:rPr>
                <a:t>Account</a:t>
              </a:r>
            </a:p>
          </p:txBody>
        </p:sp>
        <p:cxnSp>
          <p:nvCxnSpPr>
            <p:cNvPr id="12" name="AutoShape 76"/>
            <p:cNvCxnSpPr>
              <a:cxnSpLocks noChangeShapeType="1"/>
              <a:stCxn id="11" idx="3"/>
              <a:endCxn id="8" idx="1"/>
            </p:cNvCxnSpPr>
            <p:nvPr/>
          </p:nvCxnSpPr>
          <p:spPr bwMode="auto">
            <a:xfrm>
              <a:off x="5075079" y="5464917"/>
              <a:ext cx="548586" cy="0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685800" y="3151878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u="sng" dirty="0">
                <a:solidFill>
                  <a:srgbClr val="0000FF"/>
                </a:solidFill>
                <a:latin typeface="+mn-lt"/>
                <a:cs typeface="Arial Narrow"/>
              </a:rPr>
              <a:t>Account</a:t>
            </a:r>
            <a:r>
              <a:rPr lang="en-US" sz="1800" b="1" u="sng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1800" b="1" u="sng" dirty="0">
                <a:solidFill>
                  <a:srgbClr val="B30019"/>
                </a:solidFill>
                <a:latin typeface="+mn-lt"/>
              </a:rPr>
              <a:t>as entity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85800" y="3670631"/>
            <a:ext cx="7772400" cy="547688"/>
            <a:chOff x="685800" y="3525491"/>
            <a:chExt cx="7772400" cy="547688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685800" y="3593595"/>
              <a:ext cx="1188720" cy="411480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+mn-lt"/>
                  <a:cs typeface="+mn-cs"/>
                </a:rPr>
                <a:t>Customer</a:t>
              </a:r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3977640" y="3593595"/>
              <a:ext cx="1188720" cy="411480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+mn-lt"/>
                  <a:cs typeface="+mn-cs"/>
                </a:rPr>
                <a:t>Account</a:t>
              </a:r>
            </a:p>
          </p:txBody>
        </p:sp>
        <p:cxnSp>
          <p:nvCxnSpPr>
            <p:cNvPr id="25" name="AutoShape 19"/>
            <p:cNvCxnSpPr>
              <a:cxnSpLocks noChangeShapeType="1"/>
              <a:stCxn id="23" idx="3"/>
              <a:endCxn id="27" idx="1"/>
            </p:cNvCxnSpPr>
            <p:nvPr/>
          </p:nvCxnSpPr>
          <p:spPr bwMode="auto">
            <a:xfrm>
              <a:off x="1874520" y="3799335"/>
              <a:ext cx="457041" cy="0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7" name="AutoShape 73"/>
            <p:cNvSpPr>
              <a:spLocks noChangeArrowheads="1"/>
            </p:cNvSpPr>
            <p:nvPr/>
          </p:nvSpPr>
          <p:spPr bwMode="auto">
            <a:xfrm>
              <a:off x="2331561" y="3525491"/>
              <a:ext cx="1189038" cy="547688"/>
            </a:xfrm>
            <a:prstGeom prst="diamond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bIns="91440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sz="1600" dirty="0">
                  <a:latin typeface="+mn-lt"/>
                  <a:cs typeface="+mn-cs"/>
                </a:rPr>
                <a:t>Holds</a:t>
              </a:r>
            </a:p>
          </p:txBody>
        </p:sp>
        <p:cxnSp>
          <p:nvCxnSpPr>
            <p:cNvPr id="28" name="AutoShape 76"/>
            <p:cNvCxnSpPr>
              <a:cxnSpLocks noChangeShapeType="1"/>
              <a:stCxn id="27" idx="3"/>
              <a:endCxn id="24" idx="1"/>
            </p:cNvCxnSpPr>
            <p:nvPr/>
          </p:nvCxnSpPr>
          <p:spPr bwMode="auto">
            <a:xfrm>
              <a:off x="3520599" y="3799335"/>
              <a:ext cx="457041" cy="0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>
              <a:off x="7269480" y="3593595"/>
              <a:ext cx="1188720" cy="411480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+mn-lt"/>
                  <a:cs typeface="+mn-cs"/>
                </a:rPr>
                <a:t>Branch</a:t>
              </a:r>
            </a:p>
          </p:txBody>
        </p:sp>
        <p:cxnSp>
          <p:nvCxnSpPr>
            <p:cNvPr id="41" name="AutoShape 19"/>
            <p:cNvCxnSpPr>
              <a:cxnSpLocks noChangeShapeType="1"/>
              <a:stCxn id="24" idx="3"/>
              <a:endCxn id="42" idx="1"/>
            </p:cNvCxnSpPr>
            <p:nvPr/>
          </p:nvCxnSpPr>
          <p:spPr bwMode="auto">
            <a:xfrm>
              <a:off x="5166360" y="3799335"/>
              <a:ext cx="457041" cy="0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2" name="AutoShape 73"/>
            <p:cNvSpPr>
              <a:spLocks noChangeArrowheads="1"/>
            </p:cNvSpPr>
            <p:nvPr/>
          </p:nvSpPr>
          <p:spPr bwMode="auto">
            <a:xfrm>
              <a:off x="5623401" y="3525491"/>
              <a:ext cx="1189038" cy="547688"/>
            </a:xfrm>
            <a:prstGeom prst="diamond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bIns="91440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sz="1600" dirty="0">
                  <a:latin typeface="+mn-lt"/>
                  <a:cs typeface="+mn-cs"/>
                </a:rPr>
                <a:t>Is_at</a:t>
              </a:r>
            </a:p>
          </p:txBody>
        </p:sp>
        <p:cxnSp>
          <p:nvCxnSpPr>
            <p:cNvPr id="43" name="AutoShape 76"/>
            <p:cNvCxnSpPr>
              <a:cxnSpLocks noChangeShapeType="1"/>
              <a:stCxn id="42" idx="3"/>
              <a:endCxn id="40" idx="1"/>
            </p:cNvCxnSpPr>
            <p:nvPr/>
          </p:nvCxnSpPr>
          <p:spPr bwMode="auto">
            <a:xfrm>
              <a:off x="6812439" y="3799335"/>
              <a:ext cx="457041" cy="0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56" name="TextBox 55"/>
          <p:cNvSpPr txBox="1"/>
          <p:nvPr/>
        </p:nvSpPr>
        <p:spPr>
          <a:xfrm>
            <a:off x="1484504" y="6032274"/>
            <a:ext cx="6989414" cy="36933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+mn-lt"/>
              </a:rPr>
              <a:t>What if you want to have several accounts for a customer?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rebuchet MS" panose="020B0603020202020204" pitchFamily="34" charset="0"/>
              </a:rPr>
              <a:t>ER Design Decisions - Entity vs Relationship</a:t>
            </a:r>
          </a:p>
        </p:txBody>
      </p:sp>
    </p:spTree>
    <p:extLst>
      <p:ext uri="{BB962C8B-B14F-4D97-AF65-F5344CB8AC3E}">
        <p14:creationId xmlns:p14="http://schemas.microsoft.com/office/powerpoint/2010/main" val="255812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34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1074754" y="1653169"/>
            <a:ext cx="7023520" cy="705321"/>
          </a:xfrm>
        </p:spPr>
        <p:txBody>
          <a:bodyPr wrap="square">
            <a:spAutoFit/>
          </a:bodyPr>
          <a:lstStyle/>
          <a:p>
            <a:pPr marL="0" indent="0" algn="ctr">
              <a:buFont typeface="Zapf Dingbats" charset="0"/>
              <a:buNone/>
              <a:defRPr/>
            </a:pPr>
            <a:r>
              <a:rPr lang="en-US" sz="2000" b="1" dirty="0">
                <a:solidFill>
                  <a:srgbClr val="B30019"/>
                </a:solidFill>
              </a:rPr>
              <a:t>We want to represent the fact that James has two accounts</a:t>
            </a:r>
            <a:r>
              <a:rPr lang="en-US" sz="2000" b="1" dirty="0">
                <a:solidFill>
                  <a:srgbClr val="B5011F"/>
                </a:solidFill>
              </a:rPr>
              <a:t> </a:t>
            </a:r>
            <a:r>
              <a:rPr lang="en-US" sz="2000" b="1" dirty="0">
                <a:solidFill>
                  <a:srgbClr val="0000FF"/>
                </a:solidFill>
              </a:rPr>
              <a:t>at the same </a:t>
            </a:r>
            <a:r>
              <a:rPr lang="en-US" sz="2000" b="1" dirty="0">
                <a:solidFill>
                  <a:srgbClr val="0000FF"/>
                </a:solidFill>
                <a:cs typeface="Arial Narrow"/>
              </a:rPr>
              <a:t>branch</a:t>
            </a:r>
            <a:r>
              <a:rPr lang="en-US" sz="2000" b="1" dirty="0">
                <a:solidFill>
                  <a:srgbClr val="B5011F"/>
                </a:solidFill>
              </a:rPr>
              <a:t>.</a:t>
            </a:r>
            <a:endParaRPr lang="en-US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2116693" y="2546873"/>
            <a:ext cx="4666275" cy="1130582"/>
            <a:chOff x="2102179" y="2052421"/>
            <a:chExt cx="4666275" cy="1130582"/>
          </a:xfrm>
        </p:grpSpPr>
        <p:sp>
          <p:nvSpPr>
            <p:cNvPr id="303137" name="Rectangle 33"/>
            <p:cNvSpPr>
              <a:spLocks noChangeArrowheads="1"/>
            </p:cNvSpPr>
            <p:nvPr/>
          </p:nvSpPr>
          <p:spPr bwMode="auto">
            <a:xfrm>
              <a:off x="2102179" y="2703419"/>
              <a:ext cx="1188720" cy="411480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latin typeface="+mn-lt"/>
                  <a:cs typeface="+mn-cs"/>
                </a:rPr>
                <a:t>Customer</a:t>
              </a:r>
            </a:p>
          </p:txBody>
        </p:sp>
        <p:sp>
          <p:nvSpPr>
            <p:cNvPr id="303138" name="Rectangle 34"/>
            <p:cNvSpPr>
              <a:spLocks noChangeArrowheads="1"/>
            </p:cNvSpPr>
            <p:nvPr/>
          </p:nvSpPr>
          <p:spPr bwMode="auto">
            <a:xfrm>
              <a:off x="5579734" y="2703419"/>
              <a:ext cx="1188720" cy="411480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latin typeface="+mn-lt"/>
                  <a:cs typeface="+mn-cs"/>
                </a:rPr>
                <a:t>Branch</a:t>
              </a:r>
            </a:p>
          </p:txBody>
        </p:sp>
        <p:sp>
          <p:nvSpPr>
            <p:cNvPr id="303139" name="AutoShape 35"/>
            <p:cNvSpPr>
              <a:spLocks noChangeArrowheads="1"/>
            </p:cNvSpPr>
            <p:nvPr/>
          </p:nvSpPr>
          <p:spPr bwMode="auto">
            <a:xfrm>
              <a:off x="3840798" y="2635315"/>
              <a:ext cx="1189038" cy="547688"/>
            </a:xfrm>
            <a:prstGeom prst="diamond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20000"/>
                </a:lnSpc>
                <a:defRPr/>
              </a:pPr>
              <a:endParaRPr lang="en-US" sz="1400" dirty="0">
                <a:latin typeface="+mn-lt"/>
                <a:cs typeface="+mn-cs"/>
              </a:endParaRPr>
            </a:p>
            <a:p>
              <a:pPr algn="ctr">
                <a:defRPr/>
              </a:pPr>
              <a:r>
                <a:rPr lang="en-US" sz="1400" dirty="0">
                  <a:latin typeface="+mn-lt"/>
                  <a:cs typeface="+mn-cs"/>
                </a:rPr>
                <a:t>Account</a:t>
              </a:r>
            </a:p>
          </p:txBody>
        </p:sp>
        <p:cxnSp>
          <p:nvCxnSpPr>
            <p:cNvPr id="303140" name="AutoShape 36"/>
            <p:cNvCxnSpPr>
              <a:cxnSpLocks noChangeShapeType="1"/>
              <a:stCxn id="303137" idx="3"/>
              <a:endCxn id="303139" idx="1"/>
            </p:cNvCxnSpPr>
            <p:nvPr/>
          </p:nvCxnSpPr>
          <p:spPr bwMode="auto">
            <a:xfrm>
              <a:off x="3290899" y="2909159"/>
              <a:ext cx="549899" cy="0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03141" name="AutoShape 37"/>
            <p:cNvCxnSpPr>
              <a:cxnSpLocks noChangeShapeType="1"/>
              <a:stCxn id="303139" idx="3"/>
              <a:endCxn id="303138" idx="1"/>
            </p:cNvCxnSpPr>
            <p:nvPr/>
          </p:nvCxnSpPr>
          <p:spPr bwMode="auto">
            <a:xfrm>
              <a:off x="5029836" y="2909159"/>
              <a:ext cx="549898" cy="0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03230" name="Oval 126"/>
            <p:cNvSpPr>
              <a:spLocks noChangeArrowheads="1"/>
            </p:cNvSpPr>
            <p:nvPr/>
          </p:nvSpPr>
          <p:spPr bwMode="auto">
            <a:xfrm>
              <a:off x="4511050" y="2052421"/>
              <a:ext cx="594360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>
                  <a:latin typeface="+mn-lt"/>
                  <a:cs typeface="+mn-cs"/>
                </a:rPr>
                <a:t>balance</a:t>
              </a:r>
            </a:p>
          </p:txBody>
        </p:sp>
        <p:sp>
          <p:nvSpPr>
            <p:cNvPr id="303231" name="Oval 127"/>
            <p:cNvSpPr>
              <a:spLocks noChangeArrowheads="1"/>
            </p:cNvSpPr>
            <p:nvPr/>
          </p:nvSpPr>
          <p:spPr bwMode="auto">
            <a:xfrm>
              <a:off x="3766813" y="2052421"/>
              <a:ext cx="685800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>
                  <a:latin typeface="+mn-lt"/>
                  <a:cs typeface="+mn-cs"/>
                </a:rPr>
                <a:t>account#</a:t>
              </a:r>
            </a:p>
          </p:txBody>
        </p:sp>
        <p:cxnSp>
          <p:nvCxnSpPr>
            <p:cNvPr id="303233" name="AutoShape 129"/>
            <p:cNvCxnSpPr>
              <a:cxnSpLocks noChangeShapeType="1"/>
              <a:stCxn id="303139" idx="0"/>
              <a:endCxn id="303231" idx="4"/>
            </p:cNvCxnSpPr>
            <p:nvPr/>
          </p:nvCxnSpPr>
          <p:spPr bwMode="auto">
            <a:xfrm rot="16200000" flipV="1">
              <a:off x="4118228" y="2318226"/>
              <a:ext cx="308574" cy="325604"/>
            </a:xfrm>
            <a:prstGeom prst="curvedConnector3">
              <a:avLst>
                <a:gd name="adj1" fmla="val 50000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03234" name="AutoShape 130"/>
            <p:cNvCxnSpPr>
              <a:cxnSpLocks noChangeShapeType="1"/>
              <a:stCxn id="303139" idx="0"/>
              <a:endCxn id="303230" idx="4"/>
            </p:cNvCxnSpPr>
            <p:nvPr/>
          </p:nvCxnSpPr>
          <p:spPr bwMode="auto">
            <a:xfrm rot="5400000" flipH="1" flipV="1">
              <a:off x="4467486" y="2294572"/>
              <a:ext cx="308574" cy="372913"/>
            </a:xfrm>
            <a:prstGeom prst="curvedConnector3">
              <a:avLst>
                <a:gd name="adj1" fmla="val 50000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03259" name="Line 155"/>
          <p:cNvSpPr>
            <a:spLocks noChangeShapeType="1"/>
          </p:cNvSpPr>
          <p:nvPr/>
        </p:nvSpPr>
        <p:spPr bwMode="auto">
          <a:xfrm>
            <a:off x="3484474" y="4443784"/>
            <a:ext cx="1828800" cy="914400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latin typeface="+mn-lt"/>
              <a:cs typeface="+mn-cs"/>
            </a:endParaRPr>
          </a:p>
        </p:txBody>
      </p:sp>
      <p:sp>
        <p:nvSpPr>
          <p:cNvPr id="303260" name="Line 156"/>
          <p:cNvSpPr>
            <a:spLocks noChangeShapeType="1"/>
          </p:cNvSpPr>
          <p:nvPr/>
        </p:nvSpPr>
        <p:spPr bwMode="auto">
          <a:xfrm rot="-5400000">
            <a:off x="3941674" y="3986584"/>
            <a:ext cx="914400" cy="1828800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latin typeface="+mn-lt"/>
              <a:cs typeface="+mn-cs"/>
            </a:endParaRPr>
          </a:p>
        </p:txBody>
      </p:sp>
      <p:sp>
        <p:nvSpPr>
          <p:cNvPr id="303261" name="Text Box 157"/>
          <p:cNvSpPr txBox="1">
            <a:spLocks noChangeArrowheads="1"/>
          </p:cNvSpPr>
          <p:nvPr/>
        </p:nvSpPr>
        <p:spPr bwMode="auto">
          <a:xfrm>
            <a:off x="3189298" y="5493198"/>
            <a:ext cx="2471460" cy="738664"/>
          </a:xfrm>
          <a:prstGeom prst="rect">
            <a:avLst/>
          </a:prstGeom>
          <a:solidFill>
            <a:srgbClr val="FFFFCC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3319FF"/>
                </a:solidFill>
                <a:latin typeface="+mn-lt"/>
                <a:cs typeface="+mn-cs"/>
              </a:rPr>
              <a:t>An entity can be related to another entity </a:t>
            </a:r>
            <a:r>
              <a:rPr lang="en-US" sz="1400" u="sng" dirty="0">
                <a:solidFill>
                  <a:srgbClr val="FF0000"/>
                </a:solidFill>
                <a:latin typeface="+mn-lt"/>
                <a:cs typeface="+mn-cs"/>
              </a:rPr>
              <a:t>at most once</a:t>
            </a:r>
            <a:r>
              <a:rPr lang="en-US" sz="1400" dirty="0">
                <a:solidFill>
                  <a:srgbClr val="3319FF"/>
                </a:solidFill>
                <a:latin typeface="+mn-lt"/>
                <a:cs typeface="+mn-cs"/>
              </a:rPr>
              <a:t> by a given relationship.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79413" y="4017504"/>
            <a:ext cx="5772585" cy="1935141"/>
            <a:chOff x="1810042" y="3553048"/>
            <a:chExt cx="5772585" cy="1935141"/>
          </a:xfrm>
        </p:grpSpPr>
        <p:grpSp>
          <p:nvGrpSpPr>
            <p:cNvPr id="73" name="Group 72"/>
            <p:cNvGrpSpPr/>
            <p:nvPr/>
          </p:nvGrpSpPr>
          <p:grpSpPr>
            <a:xfrm>
              <a:off x="1810042" y="3686263"/>
              <a:ext cx="1318185" cy="1801926"/>
              <a:chOff x="4297422" y="2401888"/>
              <a:chExt cx="1318185" cy="1801926"/>
            </a:xfrm>
          </p:grpSpPr>
          <p:sp>
            <p:nvSpPr>
              <p:cNvPr id="94" name="Rounded Rectangle 93"/>
              <p:cNvSpPr/>
              <p:nvPr/>
            </p:nvSpPr>
            <p:spPr bwMode="auto">
              <a:xfrm>
                <a:off x="4297422" y="2771916"/>
                <a:ext cx="1318185" cy="1431898"/>
              </a:xfrm>
              <a:prstGeom prst="roundRect">
                <a:avLst/>
              </a:prstGeom>
              <a:solidFill>
                <a:srgbClr val="F9B5E8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3319FF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95" name="Rectangle 32"/>
              <p:cNvSpPr>
                <a:spLocks noChangeArrowheads="1"/>
              </p:cNvSpPr>
              <p:nvPr/>
            </p:nvSpPr>
            <p:spPr bwMode="auto">
              <a:xfrm>
                <a:off x="4369013" y="2401888"/>
                <a:ext cx="1175001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algn="ctr">
                  <a:defRPr/>
                </a:pPr>
                <a:r>
                  <a:rPr lang="en-US" sz="1600" b="1" dirty="0">
                    <a:solidFill>
                      <a:srgbClr val="001999"/>
                    </a:solidFill>
                    <a:latin typeface="+mn-lt"/>
                    <a:cs typeface="+mn-cs"/>
                  </a:rPr>
                  <a:t>Customer</a:t>
                </a:r>
                <a:endParaRPr lang="en-US" sz="1600" dirty="0">
                  <a:latin typeface="+mn-lt"/>
                  <a:cs typeface="+mn-cs"/>
                </a:endParaRPr>
              </a:p>
            </p:txBody>
          </p:sp>
          <p:grpSp>
            <p:nvGrpSpPr>
              <p:cNvPr id="96" name="Group 55"/>
              <p:cNvGrpSpPr>
                <a:grpSpLocks/>
              </p:cNvGrpSpPr>
              <p:nvPr/>
            </p:nvGrpSpPr>
            <p:grpSpPr bwMode="auto">
              <a:xfrm>
                <a:off x="4408281" y="2868612"/>
                <a:ext cx="1096963" cy="1250950"/>
                <a:chOff x="2640" y="1687"/>
                <a:chExt cx="691" cy="788"/>
              </a:xfrm>
            </p:grpSpPr>
            <p:sp>
              <p:nvSpPr>
                <p:cNvPr id="97" name="Rectangle 12"/>
                <p:cNvSpPr>
                  <a:spLocks noChangeArrowheads="1"/>
                </p:cNvSpPr>
                <p:nvPr/>
              </p:nvSpPr>
              <p:spPr bwMode="auto">
                <a:xfrm>
                  <a:off x="2640" y="2097"/>
                  <a:ext cx="691" cy="173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 anchorCtr="0">
                  <a:noAutofit/>
                </a:bodyPr>
                <a:lstStyle/>
                <a:p>
                  <a:pPr>
                    <a:defRPr/>
                  </a:pPr>
                  <a:r>
                    <a:rPr lang="en-US" sz="1200" dirty="0">
                      <a:latin typeface="+mn-lt"/>
                      <a:cs typeface="+mn-cs"/>
                    </a:rPr>
                    <a:t>Alan, …</a:t>
                  </a:r>
                </a:p>
              </p:txBody>
            </p:sp>
            <p:sp>
              <p:nvSpPr>
                <p:cNvPr id="98" name="Rectangle 14"/>
                <p:cNvSpPr>
                  <a:spLocks noChangeArrowheads="1"/>
                </p:cNvSpPr>
                <p:nvPr/>
              </p:nvSpPr>
              <p:spPr bwMode="auto">
                <a:xfrm>
                  <a:off x="2640" y="2302"/>
                  <a:ext cx="691" cy="173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 anchorCtr="0">
                  <a:noAutofit/>
                </a:bodyPr>
                <a:lstStyle/>
                <a:p>
                  <a:pPr>
                    <a:defRPr/>
                  </a:pPr>
                  <a:r>
                    <a:rPr lang="en-US" sz="1200" dirty="0">
                      <a:latin typeface="+mn-lt"/>
                      <a:cs typeface="+mn-cs"/>
                    </a:rPr>
                    <a:t>Bill, …</a:t>
                  </a:r>
                </a:p>
              </p:txBody>
            </p:sp>
            <p:sp>
              <p:nvSpPr>
                <p:cNvPr id="99" name="Rectangle 15"/>
                <p:cNvSpPr>
                  <a:spLocks noChangeArrowheads="1"/>
                </p:cNvSpPr>
                <p:nvPr/>
              </p:nvSpPr>
              <p:spPr bwMode="auto">
                <a:xfrm>
                  <a:off x="2640" y="1687"/>
                  <a:ext cx="691" cy="173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 anchorCtr="0">
                  <a:noAutofit/>
                </a:bodyPr>
                <a:lstStyle/>
                <a:p>
                  <a:pPr>
                    <a:defRPr/>
                  </a:pPr>
                  <a:r>
                    <a:rPr lang="en-US" sz="1200" dirty="0">
                      <a:latin typeface="+mn-lt"/>
                      <a:cs typeface="+mn-cs"/>
                    </a:rPr>
                    <a:t>John, …</a:t>
                  </a:r>
                </a:p>
              </p:txBody>
            </p:sp>
            <p:sp>
              <p:nvSpPr>
                <p:cNvPr id="100" name="Rectangle 16"/>
                <p:cNvSpPr>
                  <a:spLocks noChangeArrowheads="1"/>
                </p:cNvSpPr>
                <p:nvPr/>
              </p:nvSpPr>
              <p:spPr bwMode="auto">
                <a:xfrm>
                  <a:off x="2640" y="1892"/>
                  <a:ext cx="691" cy="173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 anchorCtr="0">
                  <a:noAutofit/>
                </a:bodyPr>
                <a:lstStyle/>
                <a:p>
                  <a:pPr>
                    <a:defRPr/>
                  </a:pPr>
                  <a:r>
                    <a:rPr lang="en-US" sz="1200" dirty="0">
                      <a:latin typeface="+mn-lt"/>
                      <a:cs typeface="+mn-cs"/>
                    </a:rPr>
                    <a:t>James, …</a:t>
                  </a:r>
                </a:p>
              </p:txBody>
            </p:sp>
          </p:grpSp>
        </p:grpSp>
        <p:grpSp>
          <p:nvGrpSpPr>
            <p:cNvPr id="74" name="Group 73"/>
            <p:cNvGrpSpPr/>
            <p:nvPr/>
          </p:nvGrpSpPr>
          <p:grpSpPr>
            <a:xfrm>
              <a:off x="5930778" y="3553048"/>
              <a:ext cx="1651849" cy="1846314"/>
              <a:chOff x="6308181" y="4428356"/>
              <a:chExt cx="1651849" cy="1846314"/>
            </a:xfrm>
          </p:grpSpPr>
          <p:sp>
            <p:nvSpPr>
              <p:cNvPr id="87" name="Rounded Rectangle 86"/>
              <p:cNvSpPr/>
              <p:nvPr/>
            </p:nvSpPr>
            <p:spPr bwMode="auto">
              <a:xfrm>
                <a:off x="6308181" y="4800499"/>
                <a:ext cx="1651849" cy="1474171"/>
              </a:xfrm>
              <a:prstGeom prst="roundRect">
                <a:avLst/>
              </a:prstGeom>
              <a:solidFill>
                <a:srgbClr val="51DC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3319FF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88" name="Rectangle 34"/>
              <p:cNvSpPr>
                <a:spLocks noChangeArrowheads="1"/>
              </p:cNvSpPr>
              <p:nvPr/>
            </p:nvSpPr>
            <p:spPr bwMode="auto">
              <a:xfrm>
                <a:off x="6679655" y="4428356"/>
                <a:ext cx="908902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algn="ctr">
                  <a:defRPr/>
                </a:pPr>
                <a:r>
                  <a:rPr lang="en-US" sz="1600" b="1" dirty="0">
                    <a:solidFill>
                      <a:srgbClr val="001999"/>
                    </a:solidFill>
                    <a:latin typeface="+mn-lt"/>
                    <a:cs typeface="+mn-cs"/>
                  </a:rPr>
                  <a:t>Branch</a:t>
                </a:r>
              </a:p>
            </p:txBody>
          </p:sp>
          <p:grpSp>
            <p:nvGrpSpPr>
              <p:cNvPr id="89" name="Group 68"/>
              <p:cNvGrpSpPr>
                <a:grpSpLocks/>
              </p:cNvGrpSpPr>
              <p:nvPr/>
            </p:nvGrpSpPr>
            <p:grpSpPr bwMode="auto">
              <a:xfrm>
                <a:off x="6402387" y="4922847"/>
                <a:ext cx="1463675" cy="1258892"/>
                <a:chOff x="4157" y="3101"/>
                <a:chExt cx="922" cy="793"/>
              </a:xfrm>
            </p:grpSpPr>
            <p:sp>
              <p:nvSpPr>
                <p:cNvPr id="90" name="Rectangle 6"/>
                <p:cNvSpPr>
                  <a:spLocks noChangeArrowheads="1"/>
                </p:cNvSpPr>
                <p:nvPr/>
              </p:nvSpPr>
              <p:spPr bwMode="auto">
                <a:xfrm>
                  <a:off x="4157" y="3101"/>
                  <a:ext cx="922" cy="173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 anchorCtr="0">
                  <a:noAutofit/>
                </a:bodyPr>
                <a:lstStyle/>
                <a:p>
                  <a:pPr>
                    <a:defRPr/>
                  </a:pPr>
                  <a:r>
                    <a:rPr lang="en-US" sz="1200" dirty="0">
                      <a:latin typeface="+mn-lt"/>
                      <a:cs typeface="+mn-cs"/>
                    </a:rPr>
                    <a:t>Central, …</a:t>
                  </a:r>
                </a:p>
              </p:txBody>
            </p:sp>
            <p:sp>
              <p:nvSpPr>
                <p:cNvPr id="91" name="Rectangle 7"/>
                <p:cNvSpPr>
                  <a:spLocks noChangeArrowheads="1"/>
                </p:cNvSpPr>
                <p:nvPr/>
              </p:nvSpPr>
              <p:spPr bwMode="auto">
                <a:xfrm>
                  <a:off x="4157" y="3308"/>
                  <a:ext cx="922" cy="173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 anchorCtr="0">
                  <a:noAutofit/>
                </a:bodyPr>
                <a:lstStyle/>
                <a:p>
                  <a:pPr>
                    <a:defRPr/>
                  </a:pPr>
                  <a:r>
                    <a:rPr lang="en-US" sz="1200" dirty="0">
                      <a:latin typeface="+mn-lt"/>
                      <a:cs typeface="+mn-cs"/>
                    </a:rPr>
                    <a:t>Wanchai, …</a:t>
                  </a:r>
                </a:p>
              </p:txBody>
            </p:sp>
            <p:sp>
              <p:nvSpPr>
                <p:cNvPr id="92" name="Rectangle 8"/>
                <p:cNvSpPr>
                  <a:spLocks noChangeArrowheads="1"/>
                </p:cNvSpPr>
                <p:nvPr/>
              </p:nvSpPr>
              <p:spPr bwMode="auto">
                <a:xfrm>
                  <a:off x="4157" y="3514"/>
                  <a:ext cx="922" cy="173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 anchorCtr="0">
                  <a:noAutofit/>
                </a:bodyPr>
                <a:lstStyle/>
                <a:p>
                  <a:pPr>
                    <a:defRPr/>
                  </a:pPr>
                  <a:r>
                    <a:rPr lang="en-US" sz="1200" dirty="0">
                      <a:latin typeface="+mn-lt"/>
                      <a:cs typeface="+mn-cs"/>
                    </a:rPr>
                    <a:t>Tsimshatsui, …</a:t>
                  </a:r>
                </a:p>
              </p:txBody>
            </p:sp>
            <p:sp>
              <p:nvSpPr>
                <p:cNvPr id="93" name="Rectangle 9"/>
                <p:cNvSpPr>
                  <a:spLocks noChangeArrowheads="1"/>
                </p:cNvSpPr>
                <p:nvPr/>
              </p:nvSpPr>
              <p:spPr bwMode="auto">
                <a:xfrm>
                  <a:off x="4157" y="3721"/>
                  <a:ext cx="922" cy="173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 anchor="ctr" anchorCtr="0">
                  <a:noAutofit/>
                </a:bodyPr>
                <a:lstStyle/>
                <a:p>
                  <a:pPr>
                    <a:defRPr/>
                  </a:pPr>
                  <a:r>
                    <a:rPr lang="en-US" sz="1200" dirty="0">
                      <a:latin typeface="+mn-lt"/>
                      <a:cs typeface="+mn-cs"/>
                    </a:rPr>
                    <a:t>Tsing Yi, …</a:t>
                  </a:r>
                </a:p>
              </p:txBody>
            </p:sp>
          </p:grpSp>
        </p:grpSp>
        <p:grpSp>
          <p:nvGrpSpPr>
            <p:cNvPr id="303271" name="Group 167"/>
            <p:cNvGrpSpPr>
              <a:grpSpLocks/>
            </p:cNvGrpSpPr>
            <p:nvPr/>
          </p:nvGrpSpPr>
          <p:grpSpPr bwMode="auto">
            <a:xfrm>
              <a:off x="3028387" y="4474737"/>
              <a:ext cx="2994993" cy="327760"/>
              <a:chOff x="1528" y="2562"/>
              <a:chExt cx="2538" cy="468"/>
            </a:xfrm>
          </p:grpSpPr>
          <p:cxnSp>
            <p:nvCxnSpPr>
              <p:cNvPr id="303263" name="AutoShape 159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740" y="1555"/>
                <a:ext cx="113" cy="2538"/>
              </a:xfrm>
              <a:prstGeom prst="curvedConnector3">
                <a:avLst>
                  <a:gd name="adj1" fmla="val -139824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03265" name="Oval 161"/>
              <p:cNvSpPr>
                <a:spLocks noChangeArrowheads="1"/>
              </p:cNvSpPr>
              <p:nvPr/>
            </p:nvSpPr>
            <p:spPr bwMode="auto">
              <a:xfrm>
                <a:off x="2432" y="2582"/>
                <a:ext cx="403" cy="32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100" b="1" dirty="0">
                    <a:solidFill>
                      <a:srgbClr val="3319FF"/>
                    </a:solidFill>
                    <a:latin typeface="+mn-lt"/>
                    <a:cs typeface="+mn-cs"/>
                  </a:rPr>
                  <a:t>5678</a:t>
                </a:r>
              </a:p>
            </p:txBody>
          </p:sp>
          <p:sp>
            <p:nvSpPr>
              <p:cNvPr id="303266" name="Oval 162"/>
              <p:cNvSpPr>
                <a:spLocks noChangeArrowheads="1"/>
              </p:cNvSpPr>
              <p:nvPr/>
            </p:nvSpPr>
            <p:spPr bwMode="auto">
              <a:xfrm>
                <a:off x="2932" y="2562"/>
                <a:ext cx="403" cy="32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100" b="1" dirty="0">
                    <a:solidFill>
                      <a:srgbClr val="3319FF"/>
                    </a:solidFill>
                    <a:latin typeface="+mn-lt"/>
                    <a:cs typeface="+mn-cs"/>
                  </a:rPr>
                  <a:t>10,000</a:t>
                </a:r>
              </a:p>
            </p:txBody>
          </p:sp>
          <p:cxnSp>
            <p:nvCxnSpPr>
              <p:cNvPr id="303267" name="AutoShape 163"/>
              <p:cNvCxnSpPr>
                <a:cxnSpLocks noChangeShapeType="1"/>
                <a:stCxn id="303265" idx="2"/>
              </p:cNvCxnSpPr>
              <p:nvPr/>
            </p:nvCxnSpPr>
            <p:spPr bwMode="auto">
              <a:xfrm rot="10800000" flipV="1">
                <a:off x="2294" y="2745"/>
                <a:ext cx="139" cy="270"/>
              </a:xfrm>
              <a:prstGeom prst="curvedConnector2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3268" name="AutoShape 164"/>
              <p:cNvCxnSpPr>
                <a:cxnSpLocks noChangeShapeType="1"/>
                <a:stCxn id="303266" idx="2"/>
              </p:cNvCxnSpPr>
              <p:nvPr/>
            </p:nvCxnSpPr>
            <p:spPr bwMode="auto">
              <a:xfrm rot="10800000" flipV="1">
                <a:off x="2834" y="2725"/>
                <a:ext cx="98" cy="305"/>
              </a:xfrm>
              <a:prstGeom prst="curvedConnector2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03270" name="Group 166"/>
            <p:cNvGrpSpPr>
              <a:grpSpLocks/>
            </p:cNvGrpSpPr>
            <p:nvPr/>
          </p:nvGrpSpPr>
          <p:grpSpPr bwMode="auto">
            <a:xfrm>
              <a:off x="3028388" y="3936070"/>
              <a:ext cx="2984319" cy="642144"/>
              <a:chOff x="1527" y="2319"/>
              <a:chExt cx="2538" cy="494"/>
            </a:xfrm>
          </p:grpSpPr>
          <p:sp>
            <p:nvSpPr>
              <p:cNvPr id="303236" name="Oval 132"/>
              <p:cNvSpPr>
                <a:spLocks noChangeArrowheads="1"/>
              </p:cNvSpPr>
              <p:nvPr/>
            </p:nvSpPr>
            <p:spPr bwMode="auto">
              <a:xfrm>
                <a:off x="2424" y="2335"/>
                <a:ext cx="403" cy="17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100" b="1" dirty="0">
                    <a:solidFill>
                      <a:srgbClr val="3319FF"/>
                    </a:solidFill>
                    <a:latin typeface="+mn-lt"/>
                    <a:cs typeface="+mn-cs"/>
                  </a:rPr>
                  <a:t>1234</a:t>
                </a:r>
              </a:p>
            </p:txBody>
          </p:sp>
          <p:sp>
            <p:nvSpPr>
              <p:cNvPr id="303237" name="Oval 133"/>
              <p:cNvSpPr>
                <a:spLocks noChangeArrowheads="1"/>
              </p:cNvSpPr>
              <p:nvPr/>
            </p:nvSpPr>
            <p:spPr bwMode="auto">
              <a:xfrm>
                <a:off x="2908" y="2319"/>
                <a:ext cx="403" cy="17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100" b="1" dirty="0">
                    <a:solidFill>
                      <a:srgbClr val="3319FF"/>
                    </a:solidFill>
                    <a:latin typeface="+mn-lt"/>
                    <a:cs typeface="+mn-cs"/>
                  </a:rPr>
                  <a:t>3,000</a:t>
                </a:r>
              </a:p>
            </p:txBody>
          </p:sp>
          <p:cxnSp>
            <p:nvCxnSpPr>
              <p:cNvPr id="303238" name="AutoShape 134"/>
              <p:cNvCxnSpPr>
                <a:cxnSpLocks noChangeShapeType="1"/>
                <a:stCxn id="303237" idx="2"/>
              </p:cNvCxnSpPr>
              <p:nvPr/>
            </p:nvCxnSpPr>
            <p:spPr bwMode="auto">
              <a:xfrm rot="10800000" flipV="1">
                <a:off x="2868" y="2407"/>
                <a:ext cx="40" cy="143"/>
              </a:xfrm>
              <a:prstGeom prst="curvedConnector2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3239" name="AutoShape 135"/>
              <p:cNvCxnSpPr>
                <a:cxnSpLocks noChangeShapeType="1"/>
                <a:stCxn id="303236" idx="2"/>
              </p:cNvCxnSpPr>
              <p:nvPr/>
            </p:nvCxnSpPr>
            <p:spPr bwMode="auto">
              <a:xfrm rot="10800000" flipV="1">
                <a:off x="2365" y="2423"/>
                <a:ext cx="59" cy="177"/>
              </a:xfrm>
              <a:prstGeom prst="curvedConnector2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3262" name="AutoShape 158"/>
              <p:cNvCxnSpPr>
                <a:cxnSpLocks noChangeShapeType="1"/>
              </p:cNvCxnSpPr>
              <p:nvPr/>
            </p:nvCxnSpPr>
            <p:spPr bwMode="auto">
              <a:xfrm rot="16200000">
                <a:off x="2740" y="1488"/>
                <a:ext cx="112" cy="2538"/>
              </a:xfrm>
              <a:prstGeom prst="curvedConnector3">
                <a:avLst>
                  <a:gd name="adj1" fmla="val 241069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rebuchet MS" panose="020B0603020202020204" pitchFamily="34" charset="0"/>
              </a:rPr>
              <a:t>ER Design Decisions - Entity vs Relationship</a:t>
            </a:r>
          </a:p>
        </p:txBody>
      </p:sp>
      <p:sp>
        <p:nvSpPr>
          <p:cNvPr id="4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4BBA6191-5C6C-406B-9572-E756D3A4D048}" type="slidenum">
              <a:rPr lang="en-US" altLang="zh-TW" sz="1200">
                <a:solidFill>
                  <a:schemeClr val="accent2"/>
                </a:solidFill>
              </a:rPr>
              <a:pPr eaLnBrk="1" hangingPunct="1"/>
              <a:t>34</a:t>
            </a:fld>
            <a:endParaRPr lang="en-US" altLang="zh-TW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3683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0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30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26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82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685800" y="1420948"/>
            <a:ext cx="7772400" cy="397545"/>
          </a:xfrm>
        </p:spPr>
        <p:txBody>
          <a:bodyPr>
            <a:spAutoFit/>
          </a:bodyPr>
          <a:lstStyle/>
          <a:p>
            <a:pPr marL="0" indent="0" algn="ctr">
              <a:buFont typeface="Zapf Dingbats" charset="0"/>
              <a:buNone/>
              <a:defRPr/>
            </a:pPr>
            <a:r>
              <a:rPr lang="en-US" sz="2000" b="1" dirty="0">
                <a:solidFill>
                  <a:srgbClr val="B30019"/>
                </a:solidFill>
                <a:cs typeface="+mn-cs"/>
              </a:rPr>
              <a:t>We need to use an entity for </a:t>
            </a:r>
            <a:r>
              <a:rPr lang="en-US" sz="2000" b="1" dirty="0">
                <a:solidFill>
                  <a:srgbClr val="3319FF"/>
                </a:solidFill>
                <a:latin typeface="Arial Narrow" panose="020B0606020202030204" pitchFamily="34" charset="0"/>
                <a:cs typeface="+mn-cs"/>
              </a:rPr>
              <a:t>Account</a:t>
            </a:r>
            <a:r>
              <a:rPr lang="en-US" sz="2000" b="1" dirty="0">
                <a:solidFill>
                  <a:srgbClr val="3319FF"/>
                </a:solidFill>
                <a:cs typeface="+mn-cs"/>
              </a:rPr>
              <a:t>!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27221" y="3243452"/>
            <a:ext cx="7289559" cy="2299542"/>
            <a:chOff x="927221" y="3455357"/>
            <a:chExt cx="7289559" cy="2299542"/>
          </a:xfrm>
        </p:grpSpPr>
        <p:grpSp>
          <p:nvGrpSpPr>
            <p:cNvPr id="66" name="Group 65"/>
            <p:cNvGrpSpPr/>
            <p:nvPr/>
          </p:nvGrpSpPr>
          <p:grpSpPr>
            <a:xfrm>
              <a:off x="3802082" y="3669778"/>
              <a:ext cx="1539836" cy="1479896"/>
              <a:chOff x="1195024" y="4560887"/>
              <a:chExt cx="1398792" cy="1479896"/>
            </a:xfrm>
          </p:grpSpPr>
          <p:sp>
            <p:nvSpPr>
              <p:cNvPr id="67" name="Rounded Rectangle 66"/>
              <p:cNvSpPr/>
              <p:nvPr/>
            </p:nvSpPr>
            <p:spPr bwMode="auto">
              <a:xfrm>
                <a:off x="1195024" y="4925391"/>
                <a:ext cx="1398792" cy="1115392"/>
              </a:xfrm>
              <a:prstGeom prst="roundRect">
                <a:avLst/>
              </a:prstGeom>
              <a:solidFill>
                <a:srgbClr val="FAFD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3319FF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68" name="Rectangle 33"/>
              <p:cNvSpPr>
                <a:spLocks noChangeArrowheads="1"/>
              </p:cNvSpPr>
              <p:nvPr/>
            </p:nvSpPr>
            <p:spPr bwMode="auto">
              <a:xfrm>
                <a:off x="1432813" y="4560887"/>
                <a:ext cx="923213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algn="ctr">
                  <a:defRPr/>
                </a:pPr>
                <a:r>
                  <a:rPr lang="en-US" sz="1600" b="1" dirty="0">
                    <a:solidFill>
                      <a:srgbClr val="001999"/>
                    </a:solidFill>
                    <a:latin typeface="+mn-lt"/>
                    <a:cs typeface="+mn-cs"/>
                  </a:rPr>
                  <a:t>Account</a:t>
                </a:r>
                <a:endParaRPr lang="en-US" sz="1600" dirty="0">
                  <a:latin typeface="+mn-lt"/>
                  <a:cs typeface="+mn-cs"/>
                </a:endParaRPr>
              </a:p>
            </p:txBody>
          </p:sp>
          <p:grpSp>
            <p:nvGrpSpPr>
              <p:cNvPr id="69" name="Group 42"/>
              <p:cNvGrpSpPr>
                <a:grpSpLocks/>
              </p:cNvGrpSpPr>
              <p:nvPr/>
            </p:nvGrpSpPr>
            <p:grpSpPr bwMode="auto">
              <a:xfrm>
                <a:off x="1290637" y="5046662"/>
                <a:ext cx="1206500" cy="800100"/>
                <a:chOff x="979" y="2955"/>
                <a:chExt cx="760" cy="504"/>
              </a:xfrm>
            </p:grpSpPr>
            <p:sp>
              <p:nvSpPr>
                <p:cNvPr id="70" name="Rectangle 18"/>
                <p:cNvSpPr>
                  <a:spLocks noChangeArrowheads="1"/>
                </p:cNvSpPr>
                <p:nvPr/>
              </p:nvSpPr>
              <p:spPr bwMode="auto">
                <a:xfrm>
                  <a:off x="979" y="2955"/>
                  <a:ext cx="760" cy="23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>
                  <a:noAutofit/>
                </a:bodyPr>
                <a:lstStyle/>
                <a:p>
                  <a:pPr>
                    <a:defRPr/>
                  </a:pPr>
                  <a:r>
                    <a:rPr lang="en-US" sz="1400" dirty="0">
                      <a:latin typeface="+mn-lt"/>
                      <a:cs typeface="+mn-cs"/>
                    </a:rPr>
                    <a:t>1234, 3,000</a:t>
                  </a:r>
                </a:p>
              </p:txBody>
            </p:sp>
            <p:sp>
              <p:nvSpPr>
                <p:cNvPr id="71" name="Rectangle 19"/>
                <p:cNvSpPr>
                  <a:spLocks noChangeArrowheads="1"/>
                </p:cNvSpPr>
                <p:nvPr/>
              </p:nvSpPr>
              <p:spPr bwMode="auto">
                <a:xfrm>
                  <a:off x="979" y="3229"/>
                  <a:ext cx="760" cy="23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>
                  <a:noAutofit/>
                </a:bodyPr>
                <a:lstStyle/>
                <a:p>
                  <a:pPr>
                    <a:defRPr/>
                  </a:pPr>
                  <a:r>
                    <a:rPr lang="en-US" sz="1400" dirty="0">
                      <a:latin typeface="+mn-lt"/>
                      <a:cs typeface="+mn-cs"/>
                    </a:rPr>
                    <a:t>5678, 10,000</a:t>
                  </a:r>
                </a:p>
              </p:txBody>
            </p:sp>
          </p:grpSp>
        </p:grpSp>
        <p:grpSp>
          <p:nvGrpSpPr>
            <p:cNvPr id="77" name="Group 76"/>
            <p:cNvGrpSpPr/>
            <p:nvPr/>
          </p:nvGrpSpPr>
          <p:grpSpPr>
            <a:xfrm>
              <a:off x="927221" y="3455357"/>
              <a:ext cx="2087218" cy="2281623"/>
              <a:chOff x="3528391" y="2401888"/>
              <a:chExt cx="2087218" cy="2281623"/>
            </a:xfrm>
          </p:grpSpPr>
          <p:sp>
            <p:nvSpPr>
              <p:cNvPr id="102" name="Rounded Rectangle 101"/>
              <p:cNvSpPr/>
              <p:nvPr/>
            </p:nvSpPr>
            <p:spPr bwMode="auto">
              <a:xfrm>
                <a:off x="3528391" y="2771915"/>
                <a:ext cx="2087218" cy="1911596"/>
              </a:xfrm>
              <a:prstGeom prst="roundRect">
                <a:avLst/>
              </a:prstGeom>
              <a:solidFill>
                <a:srgbClr val="F9B5E8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3319FF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03" name="Rectangle 32"/>
              <p:cNvSpPr>
                <a:spLocks noChangeArrowheads="1"/>
              </p:cNvSpPr>
              <p:nvPr/>
            </p:nvSpPr>
            <p:spPr bwMode="auto">
              <a:xfrm>
                <a:off x="3984501" y="2401888"/>
                <a:ext cx="1175001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algn="ctr">
                  <a:defRPr/>
                </a:pPr>
                <a:r>
                  <a:rPr lang="en-US" sz="1600" b="1" dirty="0">
                    <a:solidFill>
                      <a:srgbClr val="001999"/>
                    </a:solidFill>
                    <a:latin typeface="+mn-lt"/>
                    <a:cs typeface="+mn-cs"/>
                  </a:rPr>
                  <a:t>Customer</a:t>
                </a:r>
                <a:endParaRPr lang="en-US" sz="1600" dirty="0">
                  <a:latin typeface="+mn-lt"/>
                  <a:cs typeface="+mn-cs"/>
                </a:endParaRPr>
              </a:p>
            </p:txBody>
          </p:sp>
          <p:grpSp>
            <p:nvGrpSpPr>
              <p:cNvPr id="104" name="Group 55"/>
              <p:cNvGrpSpPr>
                <a:grpSpLocks/>
              </p:cNvGrpSpPr>
              <p:nvPr/>
            </p:nvGrpSpPr>
            <p:grpSpPr bwMode="auto">
              <a:xfrm>
                <a:off x="3655806" y="2925762"/>
                <a:ext cx="1646238" cy="1600200"/>
                <a:chOff x="2166" y="1723"/>
                <a:chExt cx="1037" cy="1008"/>
              </a:xfrm>
            </p:grpSpPr>
            <p:sp>
              <p:nvSpPr>
                <p:cNvPr id="105" name="Rectangle 12"/>
                <p:cNvSpPr>
                  <a:spLocks noChangeArrowheads="1"/>
                </p:cNvSpPr>
                <p:nvPr/>
              </p:nvSpPr>
              <p:spPr bwMode="auto">
                <a:xfrm>
                  <a:off x="2166" y="2241"/>
                  <a:ext cx="1037" cy="23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>
                  <a:noAutofit/>
                </a:bodyPr>
                <a:lstStyle/>
                <a:p>
                  <a:pPr>
                    <a:defRPr/>
                  </a:pPr>
                  <a:r>
                    <a:rPr lang="en-US" sz="1400" dirty="0">
                      <a:latin typeface="+mn-lt"/>
                      <a:cs typeface="+mn-cs"/>
                    </a:rPr>
                    <a:t>Alan, …</a:t>
                  </a:r>
                </a:p>
              </p:txBody>
            </p:sp>
            <p:sp>
              <p:nvSpPr>
                <p:cNvPr id="106" name="Rectangle 14"/>
                <p:cNvSpPr>
                  <a:spLocks noChangeArrowheads="1"/>
                </p:cNvSpPr>
                <p:nvPr/>
              </p:nvSpPr>
              <p:spPr bwMode="auto">
                <a:xfrm>
                  <a:off x="2166" y="2500"/>
                  <a:ext cx="1037" cy="23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>
                  <a:noAutofit/>
                </a:bodyPr>
                <a:lstStyle/>
                <a:p>
                  <a:pPr>
                    <a:defRPr/>
                  </a:pPr>
                  <a:r>
                    <a:rPr lang="en-US" sz="1400" dirty="0">
                      <a:latin typeface="+mn-lt"/>
                      <a:cs typeface="+mn-cs"/>
                    </a:rPr>
                    <a:t>Bill, …</a:t>
                  </a:r>
                </a:p>
              </p:txBody>
            </p:sp>
            <p:sp>
              <p:nvSpPr>
                <p:cNvPr id="107" name="Rectangle 15"/>
                <p:cNvSpPr>
                  <a:spLocks noChangeArrowheads="1"/>
                </p:cNvSpPr>
                <p:nvPr/>
              </p:nvSpPr>
              <p:spPr bwMode="auto">
                <a:xfrm>
                  <a:off x="2166" y="1723"/>
                  <a:ext cx="1037" cy="23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>
                  <a:noAutofit/>
                </a:bodyPr>
                <a:lstStyle/>
                <a:p>
                  <a:pPr>
                    <a:defRPr/>
                  </a:pPr>
                  <a:r>
                    <a:rPr lang="en-US" sz="1400" dirty="0">
                      <a:latin typeface="+mn-lt"/>
                      <a:cs typeface="+mn-cs"/>
                    </a:rPr>
                    <a:t>John, …</a:t>
                  </a:r>
                </a:p>
              </p:txBody>
            </p:sp>
            <p:sp>
              <p:nvSpPr>
                <p:cNvPr id="108" name="Rectangle 16"/>
                <p:cNvSpPr>
                  <a:spLocks noChangeArrowheads="1"/>
                </p:cNvSpPr>
                <p:nvPr/>
              </p:nvSpPr>
              <p:spPr bwMode="auto">
                <a:xfrm>
                  <a:off x="2166" y="1982"/>
                  <a:ext cx="1037" cy="23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>
                  <a:noAutofit/>
                </a:bodyPr>
                <a:lstStyle/>
                <a:p>
                  <a:pPr>
                    <a:defRPr/>
                  </a:pPr>
                  <a:r>
                    <a:rPr lang="en-US" sz="1400" dirty="0">
                      <a:latin typeface="+mn-lt"/>
                      <a:cs typeface="+mn-cs"/>
                    </a:rPr>
                    <a:t>James, …</a:t>
                  </a:r>
                </a:p>
              </p:txBody>
            </p:sp>
          </p:grpSp>
        </p:grpSp>
        <p:grpSp>
          <p:nvGrpSpPr>
            <p:cNvPr id="78" name="Group 77"/>
            <p:cNvGrpSpPr/>
            <p:nvPr/>
          </p:nvGrpSpPr>
          <p:grpSpPr>
            <a:xfrm>
              <a:off x="6019128" y="3455357"/>
              <a:ext cx="2197652" cy="2299542"/>
              <a:chOff x="6261653" y="4153045"/>
              <a:chExt cx="2197652" cy="2299542"/>
            </a:xfrm>
          </p:grpSpPr>
          <p:sp>
            <p:nvSpPr>
              <p:cNvPr id="95" name="Rounded Rectangle 94"/>
              <p:cNvSpPr/>
              <p:nvPr/>
            </p:nvSpPr>
            <p:spPr bwMode="auto">
              <a:xfrm>
                <a:off x="6261653" y="4527826"/>
                <a:ext cx="2197652" cy="1924761"/>
              </a:xfrm>
              <a:prstGeom prst="roundRect">
                <a:avLst/>
              </a:prstGeom>
              <a:solidFill>
                <a:srgbClr val="51DC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3319FF"/>
                  </a:solidFill>
                  <a:effectLst/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96" name="Rectangle 34"/>
              <p:cNvSpPr>
                <a:spLocks noChangeArrowheads="1"/>
              </p:cNvSpPr>
              <p:nvPr/>
            </p:nvSpPr>
            <p:spPr bwMode="auto">
              <a:xfrm>
                <a:off x="6906030" y="4153045"/>
                <a:ext cx="908902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algn="ctr">
                  <a:defRPr/>
                </a:pPr>
                <a:r>
                  <a:rPr lang="en-US" sz="1600" b="1" dirty="0">
                    <a:solidFill>
                      <a:srgbClr val="001999"/>
                    </a:solidFill>
                    <a:latin typeface="+mn-lt"/>
                    <a:cs typeface="+mn-cs"/>
                  </a:rPr>
                  <a:t>Branch</a:t>
                </a:r>
              </a:p>
            </p:txBody>
          </p:sp>
          <p:grpSp>
            <p:nvGrpSpPr>
              <p:cNvPr id="97" name="Group 68"/>
              <p:cNvGrpSpPr>
                <a:grpSpLocks/>
              </p:cNvGrpSpPr>
              <p:nvPr/>
            </p:nvGrpSpPr>
            <p:grpSpPr bwMode="auto">
              <a:xfrm>
                <a:off x="6403978" y="4694246"/>
                <a:ext cx="1828801" cy="1579567"/>
                <a:chOff x="4158" y="2957"/>
                <a:chExt cx="1152" cy="995"/>
              </a:xfrm>
            </p:grpSpPr>
            <p:sp>
              <p:nvSpPr>
                <p:cNvPr id="98" name="Rectangle 6"/>
                <p:cNvSpPr>
                  <a:spLocks noChangeArrowheads="1"/>
                </p:cNvSpPr>
                <p:nvPr/>
              </p:nvSpPr>
              <p:spPr bwMode="auto">
                <a:xfrm>
                  <a:off x="4158" y="2957"/>
                  <a:ext cx="1152" cy="23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>
                  <a:noAutofit/>
                </a:bodyPr>
                <a:lstStyle/>
                <a:p>
                  <a:pPr>
                    <a:defRPr/>
                  </a:pPr>
                  <a:r>
                    <a:rPr lang="en-US" sz="1400" dirty="0">
                      <a:latin typeface="+mn-lt"/>
                      <a:cs typeface="+mn-cs"/>
                    </a:rPr>
                    <a:t>Central, …</a:t>
                  </a:r>
                </a:p>
              </p:txBody>
            </p:sp>
            <p:sp>
              <p:nvSpPr>
                <p:cNvPr id="99" name="Rectangle 7"/>
                <p:cNvSpPr>
                  <a:spLocks noChangeArrowheads="1"/>
                </p:cNvSpPr>
                <p:nvPr/>
              </p:nvSpPr>
              <p:spPr bwMode="auto">
                <a:xfrm>
                  <a:off x="4158" y="3212"/>
                  <a:ext cx="1152" cy="23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>
                  <a:noAutofit/>
                </a:bodyPr>
                <a:lstStyle/>
                <a:p>
                  <a:pPr>
                    <a:defRPr/>
                  </a:pPr>
                  <a:r>
                    <a:rPr lang="en-US" sz="1400" dirty="0">
                      <a:latin typeface="+mn-lt"/>
                      <a:cs typeface="+mn-cs"/>
                    </a:rPr>
                    <a:t>Wanchai, …</a:t>
                  </a:r>
                </a:p>
              </p:txBody>
            </p:sp>
            <p:sp>
              <p:nvSpPr>
                <p:cNvPr id="100" name="Rectangle 8"/>
                <p:cNvSpPr>
                  <a:spLocks noChangeArrowheads="1"/>
                </p:cNvSpPr>
                <p:nvPr/>
              </p:nvSpPr>
              <p:spPr bwMode="auto">
                <a:xfrm>
                  <a:off x="4158" y="3466"/>
                  <a:ext cx="1152" cy="23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>
                  <a:noAutofit/>
                </a:bodyPr>
                <a:lstStyle/>
                <a:p>
                  <a:pPr>
                    <a:defRPr/>
                  </a:pPr>
                  <a:r>
                    <a:rPr lang="en-US" sz="1400" dirty="0">
                      <a:latin typeface="+mn-lt"/>
                      <a:cs typeface="+mn-cs"/>
                    </a:rPr>
                    <a:t>Tsimshatsui, …</a:t>
                  </a:r>
                </a:p>
              </p:txBody>
            </p:sp>
            <p:sp>
              <p:nvSpPr>
                <p:cNvPr id="101" name="Rectangle 9"/>
                <p:cNvSpPr>
                  <a:spLocks noChangeArrowheads="1"/>
                </p:cNvSpPr>
                <p:nvPr/>
              </p:nvSpPr>
              <p:spPr bwMode="auto">
                <a:xfrm>
                  <a:off x="4158" y="3721"/>
                  <a:ext cx="1152" cy="23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7" tIns="44450" rIns="90487" bIns="44450">
                  <a:noAutofit/>
                </a:bodyPr>
                <a:lstStyle/>
                <a:p>
                  <a:pPr>
                    <a:defRPr/>
                  </a:pPr>
                  <a:r>
                    <a:rPr lang="en-US" sz="1400" dirty="0">
                      <a:latin typeface="+mn-lt"/>
                      <a:cs typeface="+mn-cs"/>
                    </a:rPr>
                    <a:t>Tsing Yi, …</a:t>
                  </a:r>
                </a:p>
              </p:txBody>
            </p:sp>
          </p:grpSp>
        </p:grpSp>
        <p:cxnSp>
          <p:nvCxnSpPr>
            <p:cNvPr id="305222" name="AutoShape 70"/>
            <p:cNvCxnSpPr>
              <a:cxnSpLocks noChangeShapeType="1"/>
              <a:stCxn id="108" idx="3"/>
              <a:endCxn id="70" idx="1"/>
            </p:cNvCxnSpPr>
            <p:nvPr/>
          </p:nvCxnSpPr>
          <p:spPr bwMode="auto">
            <a:xfrm flipV="1">
              <a:off x="2700874" y="4338910"/>
              <a:ext cx="1206462" cy="234841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05221" name="AutoShape 69"/>
            <p:cNvCxnSpPr>
              <a:cxnSpLocks noChangeShapeType="1"/>
              <a:stCxn id="108" idx="3"/>
              <a:endCxn id="71" idx="1"/>
            </p:cNvCxnSpPr>
            <p:nvPr/>
          </p:nvCxnSpPr>
          <p:spPr bwMode="auto">
            <a:xfrm>
              <a:off x="2700874" y="4573751"/>
              <a:ext cx="1206462" cy="199340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05220" name="AutoShape 68"/>
            <p:cNvCxnSpPr>
              <a:cxnSpLocks noChangeShapeType="1"/>
              <a:stCxn id="71" idx="3"/>
              <a:endCxn id="99" idx="1"/>
            </p:cNvCxnSpPr>
            <p:nvPr/>
          </p:nvCxnSpPr>
          <p:spPr bwMode="auto">
            <a:xfrm flipV="1">
              <a:off x="5235492" y="4584729"/>
              <a:ext cx="925961" cy="188362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05219" name="AutoShape 67"/>
            <p:cNvCxnSpPr>
              <a:cxnSpLocks noChangeShapeType="1"/>
              <a:stCxn id="70" idx="3"/>
              <a:endCxn id="99" idx="1"/>
            </p:cNvCxnSpPr>
            <p:nvPr/>
          </p:nvCxnSpPr>
          <p:spPr bwMode="auto">
            <a:xfrm>
              <a:off x="5235491" y="4338910"/>
              <a:ext cx="925962" cy="245819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51" name="Rectangle 54"/>
          <p:cNvSpPr>
            <a:spLocks noChangeArrowheads="1"/>
          </p:cNvSpPr>
          <p:nvPr/>
        </p:nvSpPr>
        <p:spPr bwMode="auto">
          <a:xfrm>
            <a:off x="1318954" y="5749406"/>
            <a:ext cx="6506093" cy="629660"/>
          </a:xfrm>
          <a:prstGeom prst="rect">
            <a:avLst/>
          </a:prstGeom>
          <a:solidFill>
            <a:srgbClr val="FFFFCC"/>
          </a:solidFill>
          <a:ln w="38100">
            <a:solidFill>
              <a:srgbClr val="0019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7" tIns="44450" rIns="90487" bIns="91440" anchor="ctr">
            <a:spAutoFit/>
          </a:bodyPr>
          <a:lstStyle/>
          <a:p>
            <a:pPr algn="ctr">
              <a:spcBef>
                <a:spcPts val="4800"/>
              </a:spcBef>
              <a:buClr>
                <a:schemeClr val="tx1"/>
              </a:buClr>
              <a:buSzPct val="65000"/>
              <a:buFont typeface="Zapf Dingbats" charset="0"/>
              <a:buNone/>
              <a:defRPr/>
            </a:pPr>
            <a:r>
              <a:rPr lang="en-US" sz="1600" b="1" dirty="0">
                <a:latin typeface="+mn-lt"/>
                <a:cs typeface="+mn-cs"/>
              </a:rPr>
              <a:t>There can be </a:t>
            </a:r>
            <a:r>
              <a:rPr lang="en-US" sz="1600" b="1" dirty="0">
                <a:solidFill>
                  <a:srgbClr val="3319FF"/>
                </a:solidFill>
                <a:latin typeface="+mn-lt"/>
                <a:cs typeface="+mn-cs"/>
              </a:rPr>
              <a:t>only one relationship instance of a given relationship type</a:t>
            </a:r>
            <a:r>
              <a:rPr lang="en-US" sz="1600" b="1" dirty="0">
                <a:latin typeface="+mn-lt"/>
                <a:cs typeface="+mn-cs"/>
              </a:rPr>
              <a:t> between </a:t>
            </a: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the same two entity instances</a:t>
            </a:r>
            <a:r>
              <a:rPr lang="en-US" sz="1600" b="1" dirty="0">
                <a:latin typeface="+mn-lt"/>
                <a:cs typeface="+mn-cs"/>
              </a:rPr>
              <a:t>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2080" y="1954417"/>
            <a:ext cx="7779840" cy="1113402"/>
            <a:chOff x="682080" y="1722189"/>
            <a:chExt cx="7779840" cy="1113402"/>
          </a:xfrm>
        </p:grpSpPr>
        <p:sp>
          <p:nvSpPr>
            <p:cNvPr id="305188" name="Rectangle 36"/>
            <p:cNvSpPr>
              <a:spLocks noChangeArrowheads="1"/>
            </p:cNvSpPr>
            <p:nvPr/>
          </p:nvSpPr>
          <p:spPr bwMode="auto">
            <a:xfrm>
              <a:off x="682080" y="2356007"/>
              <a:ext cx="1188720" cy="411480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latin typeface="+mn-lt"/>
                  <a:cs typeface="+mn-cs"/>
                </a:rPr>
                <a:t>Customer</a:t>
              </a:r>
            </a:p>
          </p:txBody>
        </p:sp>
        <p:sp>
          <p:nvSpPr>
            <p:cNvPr id="305189" name="Rectangle 37"/>
            <p:cNvSpPr>
              <a:spLocks noChangeArrowheads="1"/>
            </p:cNvSpPr>
            <p:nvPr/>
          </p:nvSpPr>
          <p:spPr bwMode="auto">
            <a:xfrm>
              <a:off x="3977640" y="2356007"/>
              <a:ext cx="1188720" cy="411480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25000"/>
                </a:lnSpc>
                <a:defRPr/>
              </a:pPr>
              <a:endParaRPr lang="en-US" sz="1600" dirty="0">
                <a:latin typeface="+mn-lt"/>
                <a:cs typeface="+mn-cs"/>
              </a:endParaRPr>
            </a:p>
            <a:p>
              <a:pPr algn="ctr">
                <a:lnSpc>
                  <a:spcPct val="65000"/>
                </a:lnSpc>
                <a:defRPr/>
              </a:pPr>
              <a:r>
                <a:rPr lang="en-US" sz="1600" dirty="0">
                  <a:latin typeface="+mn-lt"/>
                  <a:cs typeface="+mn-cs"/>
                </a:rPr>
                <a:t>Account</a:t>
              </a:r>
            </a:p>
          </p:txBody>
        </p:sp>
        <p:sp>
          <p:nvSpPr>
            <p:cNvPr id="305190" name="AutoShape 38"/>
            <p:cNvSpPr>
              <a:spLocks noChangeArrowheads="1"/>
            </p:cNvSpPr>
            <p:nvPr/>
          </p:nvSpPr>
          <p:spPr bwMode="auto">
            <a:xfrm>
              <a:off x="2329701" y="2287903"/>
              <a:ext cx="1189038" cy="547688"/>
            </a:xfrm>
            <a:prstGeom prst="diamond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dirty="0">
                  <a:latin typeface="+mn-lt"/>
                  <a:cs typeface="+mn-cs"/>
                </a:rPr>
                <a:t>Holds</a:t>
              </a:r>
            </a:p>
          </p:txBody>
        </p:sp>
        <p:cxnSp>
          <p:nvCxnSpPr>
            <p:cNvPr id="305191" name="AutoShape 39"/>
            <p:cNvCxnSpPr>
              <a:cxnSpLocks noChangeShapeType="1"/>
              <a:stCxn id="305188" idx="3"/>
              <a:endCxn id="305190" idx="1"/>
            </p:cNvCxnSpPr>
            <p:nvPr/>
          </p:nvCxnSpPr>
          <p:spPr bwMode="auto">
            <a:xfrm>
              <a:off x="1870800" y="2561747"/>
              <a:ext cx="458901" cy="0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05192" name="AutoShape 40"/>
            <p:cNvCxnSpPr>
              <a:cxnSpLocks noChangeShapeType="1"/>
              <a:stCxn id="305190" idx="3"/>
              <a:endCxn id="305189" idx="1"/>
            </p:cNvCxnSpPr>
            <p:nvPr/>
          </p:nvCxnSpPr>
          <p:spPr bwMode="auto">
            <a:xfrm>
              <a:off x="3518739" y="2561747"/>
              <a:ext cx="458901" cy="0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05198" name="Rectangle 46"/>
            <p:cNvSpPr>
              <a:spLocks noChangeArrowheads="1"/>
            </p:cNvSpPr>
            <p:nvPr/>
          </p:nvSpPr>
          <p:spPr bwMode="auto">
            <a:xfrm>
              <a:off x="7273200" y="2356007"/>
              <a:ext cx="1188720" cy="411480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latin typeface="+mn-lt"/>
                  <a:cs typeface="+mn-cs"/>
                </a:rPr>
                <a:t>Branch</a:t>
              </a:r>
            </a:p>
          </p:txBody>
        </p:sp>
        <p:sp>
          <p:nvSpPr>
            <p:cNvPr id="305199" name="AutoShape 47"/>
            <p:cNvSpPr>
              <a:spLocks noChangeArrowheads="1"/>
            </p:cNvSpPr>
            <p:nvPr/>
          </p:nvSpPr>
          <p:spPr bwMode="auto">
            <a:xfrm>
              <a:off x="5625261" y="2287903"/>
              <a:ext cx="1189038" cy="547688"/>
            </a:xfrm>
            <a:prstGeom prst="diamond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400" dirty="0">
                  <a:latin typeface="+mn-lt"/>
                  <a:cs typeface="+mn-cs"/>
                </a:rPr>
                <a:t>Is_at</a:t>
              </a:r>
            </a:p>
          </p:txBody>
        </p:sp>
        <p:cxnSp>
          <p:nvCxnSpPr>
            <p:cNvPr id="305200" name="AutoShape 48"/>
            <p:cNvCxnSpPr>
              <a:cxnSpLocks noChangeShapeType="1"/>
              <a:stCxn id="305189" idx="3"/>
              <a:endCxn id="305199" idx="1"/>
            </p:cNvCxnSpPr>
            <p:nvPr/>
          </p:nvCxnSpPr>
          <p:spPr bwMode="auto">
            <a:xfrm>
              <a:off x="5166360" y="2561747"/>
              <a:ext cx="458901" cy="0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05201" name="AutoShape 49"/>
            <p:cNvCxnSpPr>
              <a:cxnSpLocks noChangeShapeType="1"/>
              <a:stCxn id="305199" idx="3"/>
              <a:endCxn id="305198" idx="1"/>
            </p:cNvCxnSpPr>
            <p:nvPr/>
          </p:nvCxnSpPr>
          <p:spPr bwMode="auto">
            <a:xfrm>
              <a:off x="6814299" y="2561747"/>
              <a:ext cx="458901" cy="0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05269" name="AutoShape 117"/>
            <p:cNvCxnSpPr>
              <a:cxnSpLocks noChangeShapeType="1"/>
              <a:stCxn id="305288" idx="4"/>
              <a:endCxn id="305189" idx="0"/>
            </p:cNvCxnSpPr>
            <p:nvPr/>
          </p:nvCxnSpPr>
          <p:spPr bwMode="auto">
            <a:xfrm rot="16200000" flipH="1">
              <a:off x="4220544" y="2004550"/>
              <a:ext cx="303815" cy="399097"/>
            </a:xfrm>
            <a:prstGeom prst="curvedConnector3">
              <a:avLst>
                <a:gd name="adj1" fmla="val 50000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05287" name="Oval 135"/>
            <p:cNvSpPr>
              <a:spLocks noChangeArrowheads="1"/>
            </p:cNvSpPr>
            <p:nvPr/>
          </p:nvSpPr>
          <p:spPr bwMode="auto">
            <a:xfrm>
              <a:off x="4714240" y="1777872"/>
              <a:ext cx="594360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>
                  <a:latin typeface="+mn-lt"/>
                  <a:cs typeface="+mn-cs"/>
                </a:rPr>
                <a:t>balance</a:t>
              </a:r>
            </a:p>
          </p:txBody>
        </p:sp>
        <p:sp>
          <p:nvSpPr>
            <p:cNvPr id="305288" name="Oval 136"/>
            <p:cNvSpPr>
              <a:spLocks noChangeArrowheads="1"/>
            </p:cNvSpPr>
            <p:nvPr/>
          </p:nvSpPr>
          <p:spPr bwMode="auto">
            <a:xfrm>
              <a:off x="3830003" y="1777872"/>
              <a:ext cx="685800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>
                  <a:latin typeface="+mn-lt"/>
                  <a:cs typeface="+mn-cs"/>
                </a:rPr>
                <a:t>account#</a:t>
              </a:r>
            </a:p>
          </p:txBody>
        </p:sp>
        <p:cxnSp>
          <p:nvCxnSpPr>
            <p:cNvPr id="305290" name="AutoShape 138"/>
            <p:cNvCxnSpPr>
              <a:cxnSpLocks noChangeShapeType="1"/>
              <a:stCxn id="305189" idx="0"/>
              <a:endCxn id="305287" idx="4"/>
            </p:cNvCxnSpPr>
            <p:nvPr/>
          </p:nvCxnSpPr>
          <p:spPr bwMode="auto">
            <a:xfrm rot="5400000" flipH="1" flipV="1">
              <a:off x="4639803" y="1984390"/>
              <a:ext cx="303815" cy="439420"/>
            </a:xfrm>
            <a:prstGeom prst="curvedConnector3">
              <a:avLst>
                <a:gd name="adj1" fmla="val 50000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6" name="Oval 31"/>
            <p:cNvSpPr>
              <a:spLocks noChangeArrowheads="1"/>
            </p:cNvSpPr>
            <p:nvPr/>
          </p:nvSpPr>
          <p:spPr bwMode="auto">
            <a:xfrm>
              <a:off x="682080" y="1777872"/>
              <a:ext cx="457200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>
                  <a:latin typeface="+mn-lt"/>
                  <a:cs typeface="+mn-cs"/>
                </a:rPr>
                <a:t>name</a:t>
              </a:r>
            </a:p>
          </p:txBody>
        </p:sp>
        <p:sp>
          <p:nvSpPr>
            <p:cNvPr id="47" name="Oval 31"/>
            <p:cNvSpPr>
              <a:spLocks noChangeArrowheads="1"/>
            </p:cNvSpPr>
            <p:nvPr/>
          </p:nvSpPr>
          <p:spPr bwMode="auto">
            <a:xfrm>
              <a:off x="7273200" y="1777872"/>
              <a:ext cx="457200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>
                  <a:latin typeface="+mn-lt"/>
                  <a:cs typeface="+mn-cs"/>
                </a:rPr>
                <a:t>name</a:t>
              </a:r>
            </a:p>
          </p:txBody>
        </p:sp>
        <p:cxnSp>
          <p:nvCxnSpPr>
            <p:cNvPr id="3" name="Curved Connector 2"/>
            <p:cNvCxnSpPr>
              <a:stCxn id="46" idx="4"/>
              <a:endCxn id="305188" idx="0"/>
            </p:cNvCxnSpPr>
            <p:nvPr/>
          </p:nvCxnSpPr>
          <p:spPr bwMode="auto">
            <a:xfrm rot="16200000" flipH="1">
              <a:off x="941653" y="2021219"/>
              <a:ext cx="303815" cy="365760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" name="Curved Connector 4"/>
            <p:cNvCxnSpPr>
              <a:stCxn id="47" idx="4"/>
              <a:endCxn id="305198" idx="0"/>
            </p:cNvCxnSpPr>
            <p:nvPr/>
          </p:nvCxnSpPr>
          <p:spPr bwMode="auto">
            <a:xfrm rot="16200000" flipH="1">
              <a:off x="7532773" y="2021219"/>
              <a:ext cx="303815" cy="365760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2" name="TextBox 51"/>
            <p:cNvSpPr txBox="1"/>
            <p:nvPr/>
          </p:nvSpPr>
          <p:spPr>
            <a:xfrm>
              <a:off x="1144041" y="1722189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+mn-lt"/>
                </a:rPr>
                <a:t>…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730400" y="1722189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+mn-lt"/>
                </a:rPr>
                <a:t>…</a:t>
              </a:r>
            </a:p>
          </p:txBody>
        </p:sp>
      </p:grpSp>
      <p:sp>
        <p:nvSpPr>
          <p:cNvPr id="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rebuchet MS" panose="020B0603020202020204" pitchFamily="34" charset="0"/>
              </a:rPr>
              <a:t>ER Design Decisions - Entity vs Relationship</a:t>
            </a:r>
          </a:p>
        </p:txBody>
      </p:sp>
    </p:spTree>
    <p:extLst>
      <p:ext uri="{BB962C8B-B14F-4D97-AF65-F5344CB8AC3E}">
        <p14:creationId xmlns:p14="http://schemas.microsoft.com/office/powerpoint/2010/main" val="16890995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17" name="Rectangle 41"/>
          <p:cNvSpPr>
            <a:spLocks noGrp="1" noChangeArrowheads="1"/>
          </p:cNvSpPr>
          <p:nvPr>
            <p:ph type="body" idx="1"/>
          </p:nvPr>
        </p:nvSpPr>
        <p:spPr>
          <a:xfrm>
            <a:off x="685800" y="1725748"/>
            <a:ext cx="7772400" cy="400110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90"/>
                </a:solidFill>
                <a:cs typeface="+mn-cs"/>
              </a:rPr>
              <a:t>Choosing </a:t>
            </a:r>
            <a:r>
              <a:rPr lang="en-US" sz="2000" b="1" dirty="0">
                <a:solidFill>
                  <a:srgbClr val="FF0000"/>
                </a:solidFill>
                <a:cs typeface="+mn-cs"/>
              </a:rPr>
              <a:t>where to place an attribute</a:t>
            </a:r>
            <a:r>
              <a:rPr lang="en-US" sz="2000" b="1" dirty="0">
                <a:solidFill>
                  <a:srgbClr val="000090"/>
                </a:solidFill>
                <a:cs typeface="+mn-cs"/>
              </a:rPr>
              <a:t>.</a:t>
            </a:r>
          </a:p>
        </p:txBody>
      </p:sp>
      <p:sp>
        <p:nvSpPr>
          <p:cNvPr id="178218" name="Rectangle 42"/>
          <p:cNvSpPr>
            <a:spLocks noChangeArrowheads="1"/>
          </p:cNvSpPr>
          <p:nvPr/>
        </p:nvSpPr>
        <p:spPr bwMode="auto">
          <a:xfrm>
            <a:off x="1168400" y="5258246"/>
            <a:ext cx="6807200" cy="906658"/>
          </a:xfrm>
          <a:prstGeom prst="rect">
            <a:avLst/>
          </a:prstGeom>
          <a:solidFill>
            <a:srgbClr val="FFFFCC"/>
          </a:solidFill>
          <a:ln w="38100">
            <a:solidFill>
              <a:srgbClr val="0019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91440" anchor="ctr">
            <a:spAutoFit/>
          </a:bodyPr>
          <a:lstStyle/>
          <a:p>
            <a:pPr algn="ctr">
              <a:buClr>
                <a:srgbClr val="FF00FF"/>
              </a:buClr>
              <a:buSzPct val="120000"/>
              <a:buFont typeface="Zapf Dingbats" charset="0"/>
              <a:buNone/>
              <a:defRPr/>
            </a:pPr>
            <a:r>
              <a:rPr lang="en-US" sz="1800" b="1" dirty="0">
                <a:solidFill>
                  <a:srgbClr val="3319FF"/>
                </a:solidFill>
                <a:latin typeface="+mn-lt"/>
                <a:cs typeface="+mn-cs"/>
              </a:rPr>
              <a:t>Relationship attributes</a:t>
            </a:r>
            <a:r>
              <a:rPr lang="en-US" sz="1800" b="1" dirty="0">
                <a:latin typeface="+mn-lt"/>
                <a:cs typeface="+mn-cs"/>
              </a:rPr>
              <a:t> are usually needed only for </a:t>
            </a:r>
            <a:r>
              <a:rPr lang="en-US" sz="1800" b="1" dirty="0">
                <a:solidFill>
                  <a:srgbClr val="FF0000"/>
                </a:solidFill>
                <a:latin typeface="+mn-lt"/>
                <a:cs typeface="+mn-cs"/>
              </a:rPr>
              <a:t>many to many relationships</a:t>
            </a:r>
            <a:r>
              <a:rPr lang="en-US" sz="1800" b="1" dirty="0">
                <a:latin typeface="+mn-lt"/>
                <a:cs typeface="+mn-cs"/>
              </a:rPr>
              <a:t>!</a:t>
            </a:r>
          </a:p>
          <a:p>
            <a:pPr algn="ctr">
              <a:buClr>
                <a:srgbClr val="FF00FF"/>
              </a:buClr>
              <a:buSzPct val="120000"/>
              <a:buFont typeface="Zapf Dingbats" charset="0"/>
              <a:buNone/>
              <a:defRPr/>
            </a:pPr>
            <a:r>
              <a:rPr lang="en-US" sz="1400" b="1" dirty="0">
                <a:solidFill>
                  <a:srgbClr val="001999"/>
                </a:solidFill>
                <a:latin typeface="+mn-lt"/>
                <a:cs typeface="+mn-cs"/>
              </a:rPr>
              <a:t>(But can also be used in one to one and one to many relationships.)</a:t>
            </a:r>
            <a:endParaRPr lang="en-US" sz="1600" b="1" dirty="0">
              <a:solidFill>
                <a:srgbClr val="001999"/>
              </a:solidFill>
              <a:latin typeface="+mn-lt"/>
              <a:cs typeface="+mn-cs"/>
            </a:endParaRPr>
          </a:p>
        </p:txBody>
      </p:sp>
      <p:cxnSp>
        <p:nvCxnSpPr>
          <p:cNvPr id="5" name="Curved Connector 4"/>
          <p:cNvCxnSpPr>
            <a:stCxn id="178185" idx="4"/>
            <a:endCxn id="178180" idx="0"/>
          </p:cNvCxnSpPr>
          <p:nvPr/>
        </p:nvCxnSpPr>
        <p:spPr bwMode="auto">
          <a:xfrm rot="5400000">
            <a:off x="3471564" y="2307467"/>
            <a:ext cx="504032" cy="1777037"/>
          </a:xfrm>
          <a:prstGeom prst="curvedConnector3">
            <a:avLst>
              <a:gd name="adj1" fmla="val 65857"/>
            </a:avLst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Curved Connector 7"/>
          <p:cNvCxnSpPr>
            <a:stCxn id="178185" idx="4"/>
            <a:endCxn id="178182" idx="0"/>
          </p:cNvCxnSpPr>
          <p:nvPr/>
        </p:nvCxnSpPr>
        <p:spPr bwMode="auto">
          <a:xfrm rot="5400000">
            <a:off x="4375004" y="3142803"/>
            <a:ext cx="435928" cy="38260"/>
          </a:xfrm>
          <a:prstGeom prst="curvedConnector3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8185" name="Oval 9"/>
          <p:cNvSpPr>
            <a:spLocks noChangeArrowheads="1"/>
          </p:cNvSpPr>
          <p:nvPr/>
        </p:nvSpPr>
        <p:spPr bwMode="auto">
          <a:xfrm>
            <a:off x="4273960" y="2669649"/>
            <a:ext cx="676275" cy="274320"/>
          </a:xfrm>
          <a:prstGeom prst="ellipse">
            <a:avLst/>
          </a:prstGeom>
          <a:noFill/>
          <a:ln w="63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200" dirty="0">
                <a:latin typeface="+mn-lt"/>
                <a:cs typeface="+mn-cs"/>
              </a:rPr>
              <a:t>salary</a:t>
            </a:r>
          </a:p>
        </p:txBody>
      </p:sp>
      <p:sp>
        <p:nvSpPr>
          <p:cNvPr id="178206" name="Text Box 30"/>
          <p:cNvSpPr txBox="1">
            <a:spLocks noChangeArrowheads="1"/>
          </p:cNvSpPr>
          <p:nvPr/>
        </p:nvSpPr>
        <p:spPr bwMode="auto">
          <a:xfrm>
            <a:off x="4981985" y="2451209"/>
            <a:ext cx="44595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+mn-cs"/>
              </a:rPr>
              <a:t>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829389" y="2958514"/>
            <a:ext cx="1882753" cy="5409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+mn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757268" y="2702986"/>
            <a:ext cx="5348188" cy="1224599"/>
            <a:chOff x="1663196" y="2165958"/>
            <a:chExt cx="5348188" cy="1224599"/>
          </a:xfrm>
        </p:grpSpPr>
        <p:sp>
          <p:nvSpPr>
            <p:cNvPr id="178180" name="Rectangle 4"/>
            <p:cNvSpPr>
              <a:spLocks noChangeArrowheads="1"/>
            </p:cNvSpPr>
            <p:nvPr/>
          </p:nvSpPr>
          <p:spPr bwMode="auto">
            <a:xfrm>
              <a:off x="2146629" y="2910973"/>
              <a:ext cx="1188720" cy="411480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latin typeface="+mn-lt"/>
                  <a:cs typeface="+mn-cs"/>
                </a:rPr>
                <a:t>Person</a:t>
              </a:r>
            </a:p>
          </p:txBody>
        </p:sp>
        <p:sp>
          <p:nvSpPr>
            <p:cNvPr id="178181" name="Rectangle 5"/>
            <p:cNvSpPr>
              <a:spLocks noChangeArrowheads="1"/>
            </p:cNvSpPr>
            <p:nvPr/>
          </p:nvSpPr>
          <p:spPr bwMode="auto">
            <a:xfrm>
              <a:off x="5624184" y="2910973"/>
              <a:ext cx="1188720" cy="411480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latin typeface="+mn-lt"/>
                  <a:cs typeface="+mn-cs"/>
                </a:rPr>
                <a:t>Company</a:t>
              </a:r>
            </a:p>
          </p:txBody>
        </p:sp>
        <p:sp>
          <p:nvSpPr>
            <p:cNvPr id="178182" name="AutoShape 6"/>
            <p:cNvSpPr>
              <a:spLocks noChangeArrowheads="1"/>
            </p:cNvSpPr>
            <p:nvPr/>
          </p:nvSpPr>
          <p:spPr bwMode="auto">
            <a:xfrm>
              <a:off x="3885247" y="2842869"/>
              <a:ext cx="1189038" cy="547688"/>
            </a:xfrm>
            <a:prstGeom prst="diamond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20000"/>
                </a:lnSpc>
                <a:defRPr/>
              </a:pPr>
              <a:endParaRPr lang="en-US" sz="1400" dirty="0">
                <a:latin typeface="+mn-lt"/>
                <a:cs typeface="+mn-cs"/>
              </a:endParaRPr>
            </a:p>
            <a:p>
              <a:pPr algn="ctr">
                <a:defRPr/>
              </a:pPr>
              <a:r>
                <a:rPr lang="en-US" sz="1400" dirty="0">
                  <a:latin typeface="+mn-lt"/>
                  <a:cs typeface="+mn-cs"/>
                </a:rPr>
                <a:t>Works_for</a:t>
              </a:r>
            </a:p>
          </p:txBody>
        </p:sp>
        <p:cxnSp>
          <p:nvCxnSpPr>
            <p:cNvPr id="178183" name="AutoShape 7"/>
            <p:cNvCxnSpPr>
              <a:cxnSpLocks noChangeShapeType="1"/>
              <a:stCxn id="178180" idx="3"/>
              <a:endCxn id="178182" idx="1"/>
            </p:cNvCxnSpPr>
            <p:nvPr/>
          </p:nvCxnSpPr>
          <p:spPr bwMode="auto">
            <a:xfrm>
              <a:off x="3335349" y="3116713"/>
              <a:ext cx="549898" cy="0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8184" name="AutoShape 8"/>
            <p:cNvCxnSpPr>
              <a:cxnSpLocks noChangeShapeType="1"/>
              <a:stCxn id="178182" idx="3"/>
              <a:endCxn id="178181" idx="1"/>
            </p:cNvCxnSpPr>
            <p:nvPr/>
          </p:nvCxnSpPr>
          <p:spPr bwMode="auto">
            <a:xfrm>
              <a:off x="5074285" y="3116713"/>
              <a:ext cx="549899" cy="0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78207" name="Oval 31"/>
            <p:cNvSpPr>
              <a:spLocks noChangeArrowheads="1"/>
            </p:cNvSpPr>
            <p:nvPr/>
          </p:nvSpPr>
          <p:spPr bwMode="auto">
            <a:xfrm>
              <a:off x="1663196" y="2165958"/>
              <a:ext cx="676275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>
                  <a:latin typeface="+mn-lt"/>
                  <a:cs typeface="+mn-cs"/>
                </a:rPr>
                <a:t>name</a:t>
              </a:r>
            </a:p>
          </p:txBody>
        </p:sp>
        <p:sp>
          <p:nvSpPr>
            <p:cNvPr id="178208" name="Oval 32"/>
            <p:cNvSpPr>
              <a:spLocks noChangeArrowheads="1"/>
            </p:cNvSpPr>
            <p:nvPr/>
          </p:nvSpPr>
          <p:spPr bwMode="auto">
            <a:xfrm>
              <a:off x="2395996" y="2165958"/>
              <a:ext cx="676275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>
                  <a:latin typeface="+mn-lt"/>
                  <a:cs typeface="+mn-cs"/>
                </a:rPr>
                <a:t>hkid</a:t>
              </a:r>
            </a:p>
          </p:txBody>
        </p:sp>
        <p:sp>
          <p:nvSpPr>
            <p:cNvPr id="178209" name="Oval 33"/>
            <p:cNvSpPr>
              <a:spLocks noChangeArrowheads="1"/>
            </p:cNvSpPr>
            <p:nvPr/>
          </p:nvSpPr>
          <p:spPr bwMode="auto">
            <a:xfrm>
              <a:off x="3120384" y="2165958"/>
              <a:ext cx="795338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>
                  <a:latin typeface="+mn-lt"/>
                  <a:cs typeface="+mn-cs"/>
                </a:rPr>
                <a:t>address</a:t>
              </a:r>
            </a:p>
          </p:txBody>
        </p:sp>
        <p:sp>
          <p:nvSpPr>
            <p:cNvPr id="178210" name="Oval 34"/>
            <p:cNvSpPr>
              <a:spLocks noChangeArrowheads="1"/>
            </p:cNvSpPr>
            <p:nvPr/>
          </p:nvSpPr>
          <p:spPr bwMode="auto">
            <a:xfrm>
              <a:off x="5420034" y="2165958"/>
              <a:ext cx="676275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>
                  <a:latin typeface="+mn-lt"/>
                  <a:cs typeface="+mn-cs"/>
                </a:rPr>
                <a:t>name</a:t>
              </a:r>
            </a:p>
          </p:txBody>
        </p:sp>
        <p:sp>
          <p:nvSpPr>
            <p:cNvPr id="178211" name="Oval 35"/>
            <p:cNvSpPr>
              <a:spLocks noChangeArrowheads="1"/>
            </p:cNvSpPr>
            <p:nvPr/>
          </p:nvSpPr>
          <p:spPr bwMode="auto">
            <a:xfrm>
              <a:off x="6149371" y="2165958"/>
              <a:ext cx="862013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>
                  <a:latin typeface="+mn-lt"/>
                  <a:cs typeface="+mn-cs"/>
                </a:rPr>
                <a:t>address</a:t>
              </a:r>
            </a:p>
          </p:txBody>
        </p:sp>
        <p:cxnSp>
          <p:nvCxnSpPr>
            <p:cNvPr id="178212" name="AutoShape 36"/>
            <p:cNvCxnSpPr>
              <a:cxnSpLocks noChangeShapeType="1"/>
              <a:stCxn id="178207" idx="4"/>
              <a:endCxn id="178180" idx="0"/>
            </p:cNvCxnSpPr>
            <p:nvPr/>
          </p:nvCxnSpPr>
          <p:spPr bwMode="auto">
            <a:xfrm rot="16200000" flipH="1">
              <a:off x="2135814" y="2305797"/>
              <a:ext cx="470695" cy="739655"/>
            </a:xfrm>
            <a:prstGeom prst="curvedConnector3">
              <a:avLst>
                <a:gd name="adj1" fmla="val 50000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8213" name="AutoShape 37"/>
            <p:cNvCxnSpPr>
              <a:cxnSpLocks noChangeShapeType="1"/>
              <a:stCxn id="178208" idx="4"/>
              <a:endCxn id="178180" idx="0"/>
            </p:cNvCxnSpPr>
            <p:nvPr/>
          </p:nvCxnSpPr>
          <p:spPr bwMode="auto">
            <a:xfrm rot="16200000" flipH="1">
              <a:off x="2502214" y="2672197"/>
              <a:ext cx="470695" cy="6855"/>
            </a:xfrm>
            <a:prstGeom prst="curvedConnector3">
              <a:avLst>
                <a:gd name="adj1" fmla="val 50000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8214" name="AutoShape 38"/>
            <p:cNvCxnSpPr>
              <a:cxnSpLocks noChangeShapeType="1"/>
              <a:stCxn id="178209" idx="4"/>
              <a:endCxn id="178180" idx="0"/>
            </p:cNvCxnSpPr>
            <p:nvPr/>
          </p:nvCxnSpPr>
          <p:spPr bwMode="auto">
            <a:xfrm rot="5400000">
              <a:off x="2894174" y="2287093"/>
              <a:ext cx="470695" cy="777064"/>
            </a:xfrm>
            <a:prstGeom prst="curvedConnector3">
              <a:avLst>
                <a:gd name="adj1" fmla="val 50000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8215" name="AutoShape 39"/>
            <p:cNvCxnSpPr>
              <a:cxnSpLocks noChangeShapeType="1"/>
              <a:stCxn id="178210" idx="4"/>
              <a:endCxn id="178181" idx="0"/>
            </p:cNvCxnSpPr>
            <p:nvPr/>
          </p:nvCxnSpPr>
          <p:spPr bwMode="auto">
            <a:xfrm rot="16200000" flipH="1">
              <a:off x="5753011" y="2445439"/>
              <a:ext cx="470695" cy="460372"/>
            </a:xfrm>
            <a:prstGeom prst="curvedConnector3">
              <a:avLst>
                <a:gd name="adj1" fmla="val 50000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8216" name="AutoShape 40"/>
            <p:cNvCxnSpPr>
              <a:cxnSpLocks noChangeShapeType="1"/>
              <a:stCxn id="178211" idx="4"/>
              <a:endCxn id="178181" idx="0"/>
            </p:cNvCxnSpPr>
            <p:nvPr/>
          </p:nvCxnSpPr>
          <p:spPr bwMode="auto">
            <a:xfrm rot="5400000">
              <a:off x="6164114" y="2494708"/>
              <a:ext cx="470695" cy="361834"/>
            </a:xfrm>
            <a:prstGeom prst="curvedConnector3">
              <a:avLst>
                <a:gd name="adj1" fmla="val 50000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6" name="Rectangle 5"/>
          <p:cNvSpPr/>
          <p:nvPr/>
        </p:nvSpPr>
        <p:spPr>
          <a:xfrm>
            <a:off x="2831828" y="4242267"/>
            <a:ext cx="3116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4800"/>
              </a:spcBef>
              <a:buClr>
                <a:schemeClr val="tx1"/>
              </a:buClr>
              <a:buSzPct val="65000"/>
              <a:defRPr/>
            </a:pPr>
            <a:r>
              <a:rPr lang="en-US" sz="2000" b="1" dirty="0">
                <a:solidFill>
                  <a:srgbClr val="B30019"/>
                </a:solidFill>
                <a:latin typeface="+mn-lt"/>
              </a:rPr>
              <a:t>Where to place </a:t>
            </a:r>
            <a:r>
              <a:rPr lang="en-US" sz="2000" b="1" dirty="0">
                <a:solidFill>
                  <a:srgbClr val="0000FF"/>
                </a:solidFill>
                <a:latin typeface="+mn-lt"/>
              </a:rPr>
              <a:t>salary</a:t>
            </a:r>
            <a:r>
              <a:rPr lang="en-US" sz="2000" b="1" dirty="0">
                <a:solidFill>
                  <a:srgbClr val="B30019"/>
                </a:solidFill>
                <a:latin typeface="+mn-lt"/>
              </a:rPr>
              <a:t>?</a:t>
            </a:r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rebuchet MS" panose="020B0603020202020204" pitchFamily="34" charset="0"/>
              </a:rPr>
              <a:t>ER Design Decisions – Attributes Placement</a:t>
            </a:r>
          </a:p>
        </p:txBody>
      </p:sp>
      <p:sp>
        <p:nvSpPr>
          <p:cNvPr id="2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4BBA6191-5C6C-406B-9572-E756D3A4D048}" type="slidenum">
              <a:rPr lang="en-US" altLang="zh-TW" sz="1200">
                <a:solidFill>
                  <a:schemeClr val="accent2"/>
                </a:solidFill>
              </a:rPr>
              <a:pPr eaLnBrk="1" hangingPunct="1"/>
              <a:t>36</a:t>
            </a:fld>
            <a:endParaRPr lang="en-US" altLang="zh-TW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7189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8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8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218" grpId="0" animBg="1" autoUpdateAnimBg="0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314" y="1609632"/>
            <a:ext cx="7772400" cy="1449181"/>
          </a:xfrm>
        </p:spPr>
        <p:txBody>
          <a:bodyPr/>
          <a:lstStyle/>
          <a:p>
            <a:pPr>
              <a:spcBef>
                <a:spcPts val="4200"/>
              </a:spcBef>
              <a:defRPr/>
            </a:pPr>
            <a:r>
              <a:rPr lang="en-US" sz="1800" b="1" dirty="0">
                <a:solidFill>
                  <a:srgbClr val="001999"/>
                </a:solidFill>
              </a:rPr>
              <a:t>Choosing between a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strong entity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001999"/>
                </a:solidFill>
              </a:rPr>
              <a:t>and a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weak entity</a:t>
            </a:r>
          </a:p>
          <a:p>
            <a:pPr marL="1770063" lvl="1" indent="-1403350">
              <a:spcBef>
                <a:spcPts val="900"/>
              </a:spcBef>
              <a:buFontTx/>
              <a:buNone/>
              <a:defRPr/>
            </a:pPr>
            <a:r>
              <a:rPr lang="en-US" sz="1800" dirty="0">
                <a:solidFill>
                  <a:srgbClr val="0000FF"/>
                </a:solidFill>
              </a:rPr>
              <a:t>strong </a:t>
            </a:r>
            <a:r>
              <a:rPr lang="en-US" sz="1800" dirty="0" err="1">
                <a:solidFill>
                  <a:srgbClr val="0000FF"/>
                </a:solidFill>
              </a:rPr>
              <a:t>entity:</a:t>
            </a:r>
            <a:r>
              <a:rPr lang="en-US" sz="1800" dirty="0" err="1"/>
              <a:t>When</a:t>
            </a:r>
            <a:r>
              <a:rPr lang="en-US" sz="1800" dirty="0"/>
              <a:t> the concept can be </a:t>
            </a:r>
            <a:r>
              <a:rPr lang="en-US" sz="1800" dirty="0">
                <a:solidFill>
                  <a:srgbClr val="FF0000"/>
                </a:solidFill>
              </a:rPr>
              <a:t>uniquely identified in the application domain</a:t>
            </a:r>
            <a:r>
              <a:rPr lang="en-US" sz="1800" dirty="0"/>
              <a:t> (i.e., it has a </a:t>
            </a:r>
            <a:r>
              <a:rPr lang="en-US" sz="1800" dirty="0">
                <a:solidFill>
                  <a:srgbClr val="FF0000"/>
                </a:solidFill>
              </a:rPr>
              <a:t>key</a:t>
            </a:r>
            <a:r>
              <a:rPr lang="en-US" sz="1800" dirty="0"/>
              <a:t>).</a:t>
            </a:r>
          </a:p>
          <a:p>
            <a:pPr marL="1770063" lvl="1" indent="-1403350">
              <a:spcBef>
                <a:spcPts val="900"/>
              </a:spcBef>
              <a:buFontTx/>
              <a:buNone/>
              <a:defRPr/>
            </a:pPr>
            <a:r>
              <a:rPr lang="en-US" sz="1800" dirty="0">
                <a:solidFill>
                  <a:srgbClr val="0000FF"/>
                </a:solidFill>
              </a:rPr>
              <a:t>weak entity:</a:t>
            </a:r>
            <a:r>
              <a:rPr lang="en-US" sz="1800" dirty="0"/>
              <a:t>	When the concept has </a:t>
            </a:r>
            <a:r>
              <a:rPr lang="en-US" sz="1800" dirty="0">
                <a:solidFill>
                  <a:srgbClr val="FF0000"/>
                </a:solidFill>
              </a:rPr>
              <a:t>no unique identifier</a:t>
            </a:r>
            <a:r>
              <a:rPr lang="en-US" sz="1800" dirty="0"/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04686" y="3183956"/>
            <a:ext cx="641531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+mn-lt"/>
              </a:rPr>
              <a:t>Suppose an account must be associated with exactly one branch and two different branches are allowed to have accounts with the same number.</a:t>
            </a:r>
          </a:p>
          <a:p>
            <a:pPr algn="ctr">
              <a:spcBef>
                <a:spcPts val="1200"/>
              </a:spcBef>
            </a:pPr>
            <a:r>
              <a:rPr lang="en-US" sz="1600" b="1" dirty="0">
                <a:solidFill>
                  <a:srgbClr val="B30019"/>
                </a:solidFill>
                <a:latin typeface="+mn-lt"/>
              </a:rPr>
              <a:t>Should </a:t>
            </a:r>
            <a:r>
              <a:rPr lang="en-US" sz="1600" b="1" dirty="0">
                <a:solidFill>
                  <a:srgbClr val="0000FF"/>
                </a:solidFill>
                <a:latin typeface="+mn-lt"/>
              </a:rPr>
              <a:t>Account </a:t>
            </a:r>
            <a:r>
              <a:rPr lang="en-US" sz="1600" b="1" dirty="0">
                <a:solidFill>
                  <a:srgbClr val="B30019"/>
                </a:solidFill>
                <a:latin typeface="+mn-lt"/>
              </a:rPr>
              <a:t>be a strong or weak entity?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03400" y="61759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+mn-lt"/>
              </a:rPr>
              <a:t>✔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39611" y="5027392"/>
            <a:ext cx="599703" cy="156384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+mn-lt"/>
              <a:ea typeface="ＭＳ Ｐゴシック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2707674" y="4771655"/>
            <a:ext cx="3496425" cy="817555"/>
            <a:chOff x="1556792" y="4088904"/>
            <a:chExt cx="3496425" cy="817555"/>
          </a:xfrm>
        </p:grpSpPr>
        <p:sp>
          <p:nvSpPr>
            <p:cNvPr id="50" name="AutoShape 47"/>
            <p:cNvSpPr>
              <a:spLocks noChangeArrowheads="1"/>
            </p:cNvSpPr>
            <p:nvPr/>
          </p:nvSpPr>
          <p:spPr bwMode="auto">
            <a:xfrm>
              <a:off x="2859115" y="4495693"/>
              <a:ext cx="891779" cy="410766"/>
            </a:xfrm>
            <a:prstGeom prst="diamond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100" b="0" dirty="0">
                  <a:latin typeface="+mn-lt"/>
                  <a:cs typeface="+mn-cs"/>
                </a:rPr>
                <a:t>Is_at</a:t>
              </a:r>
            </a:p>
          </p:txBody>
        </p:sp>
        <p:sp>
          <p:nvSpPr>
            <p:cNvPr id="51" name="Rectangle 46"/>
            <p:cNvSpPr>
              <a:spLocks noChangeArrowheads="1"/>
            </p:cNvSpPr>
            <p:nvPr/>
          </p:nvSpPr>
          <p:spPr bwMode="auto">
            <a:xfrm>
              <a:off x="4161677" y="4546771"/>
              <a:ext cx="891540" cy="308610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100" b="0" dirty="0">
                  <a:latin typeface="+mn-lt"/>
                  <a:cs typeface="+mn-cs"/>
                </a:rPr>
                <a:t>Account</a:t>
              </a:r>
            </a:p>
          </p:txBody>
        </p:sp>
        <p:sp>
          <p:nvSpPr>
            <p:cNvPr id="52" name="Oval 135"/>
            <p:cNvSpPr>
              <a:spLocks noChangeArrowheads="1"/>
            </p:cNvSpPr>
            <p:nvPr/>
          </p:nvSpPr>
          <p:spPr bwMode="auto">
            <a:xfrm>
              <a:off x="4161676" y="4088904"/>
              <a:ext cx="616693" cy="20574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000" b="0" dirty="0">
                  <a:latin typeface="+mn-lt"/>
                  <a:cs typeface="+mn-cs"/>
                </a:rPr>
                <a:t>account#</a:t>
              </a:r>
            </a:p>
          </p:txBody>
        </p:sp>
        <p:sp>
          <p:nvSpPr>
            <p:cNvPr id="53" name="Rectangle 37"/>
            <p:cNvSpPr>
              <a:spLocks noChangeArrowheads="1"/>
            </p:cNvSpPr>
            <p:nvPr/>
          </p:nvSpPr>
          <p:spPr bwMode="auto">
            <a:xfrm>
              <a:off x="1556792" y="4546771"/>
              <a:ext cx="891540" cy="308610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25000"/>
                </a:lnSpc>
                <a:defRPr/>
              </a:pPr>
              <a:endParaRPr lang="en-US" sz="1100" b="0" dirty="0">
                <a:latin typeface="+mn-lt"/>
                <a:cs typeface="+mn-cs"/>
              </a:endParaRPr>
            </a:p>
            <a:p>
              <a:pPr algn="ctr">
                <a:lnSpc>
                  <a:spcPct val="65000"/>
                </a:lnSpc>
                <a:defRPr/>
              </a:pPr>
              <a:r>
                <a:rPr lang="en-US" sz="1100" b="0" dirty="0">
                  <a:latin typeface="+mn-lt"/>
                  <a:cs typeface="+mn-cs"/>
                </a:rPr>
                <a:t>Branch</a:t>
              </a:r>
            </a:p>
          </p:txBody>
        </p:sp>
        <p:cxnSp>
          <p:nvCxnSpPr>
            <p:cNvPr id="54" name="AutoShape 48"/>
            <p:cNvCxnSpPr>
              <a:cxnSpLocks noChangeShapeType="1"/>
              <a:stCxn id="53" idx="3"/>
              <a:endCxn id="50" idx="1"/>
            </p:cNvCxnSpPr>
            <p:nvPr/>
          </p:nvCxnSpPr>
          <p:spPr bwMode="auto">
            <a:xfrm>
              <a:off x="2448332" y="4701076"/>
              <a:ext cx="410783" cy="0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 type="arrow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49"/>
            <p:cNvCxnSpPr>
              <a:cxnSpLocks noChangeShapeType="1"/>
              <a:stCxn id="50" idx="3"/>
              <a:endCxn id="51" idx="1"/>
            </p:cNvCxnSpPr>
            <p:nvPr/>
          </p:nvCxnSpPr>
          <p:spPr bwMode="auto">
            <a:xfrm>
              <a:off x="3750894" y="4701076"/>
              <a:ext cx="410783" cy="0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117"/>
            <p:cNvCxnSpPr>
              <a:cxnSpLocks noChangeShapeType="1"/>
              <a:stCxn id="57" idx="4"/>
              <a:endCxn id="53" idx="0"/>
            </p:cNvCxnSpPr>
            <p:nvPr/>
          </p:nvCxnSpPr>
          <p:spPr bwMode="auto">
            <a:xfrm rot="16200000" flipH="1">
              <a:off x="1799466" y="4343674"/>
              <a:ext cx="252127" cy="154067"/>
            </a:xfrm>
            <a:prstGeom prst="curvedConnector3">
              <a:avLst>
                <a:gd name="adj1" fmla="val 50000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7" name="Oval 136"/>
            <p:cNvSpPr>
              <a:spLocks noChangeArrowheads="1"/>
            </p:cNvSpPr>
            <p:nvPr/>
          </p:nvSpPr>
          <p:spPr bwMode="auto">
            <a:xfrm>
              <a:off x="1556792" y="4088904"/>
              <a:ext cx="583406" cy="20574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000" b="0" u="sng" dirty="0">
                  <a:solidFill>
                    <a:srgbClr val="FF0000"/>
                  </a:solidFill>
                  <a:latin typeface="+mn-lt"/>
                  <a:cs typeface="+mn-cs"/>
                </a:rPr>
                <a:t>branch_id</a:t>
              </a:r>
            </a:p>
          </p:txBody>
        </p:sp>
        <p:cxnSp>
          <p:nvCxnSpPr>
            <p:cNvPr id="58" name="AutoShape 138"/>
            <p:cNvCxnSpPr>
              <a:cxnSpLocks noChangeShapeType="1"/>
              <a:stCxn id="51" idx="0"/>
              <a:endCxn id="52" idx="4"/>
            </p:cNvCxnSpPr>
            <p:nvPr/>
          </p:nvCxnSpPr>
          <p:spPr bwMode="auto">
            <a:xfrm rot="16200000" flipV="1">
              <a:off x="4412672" y="4351996"/>
              <a:ext cx="252127" cy="137424"/>
            </a:xfrm>
            <a:prstGeom prst="curvedConnector3">
              <a:avLst>
                <a:gd name="adj1" fmla="val 50000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59" name="Group 58"/>
          <p:cNvGrpSpPr/>
          <p:nvPr/>
        </p:nvGrpSpPr>
        <p:grpSpPr>
          <a:xfrm>
            <a:off x="2707674" y="5794601"/>
            <a:ext cx="3496425" cy="817555"/>
            <a:chOff x="1622621" y="6321152"/>
            <a:chExt cx="3496425" cy="817555"/>
          </a:xfrm>
        </p:grpSpPr>
        <p:sp>
          <p:nvSpPr>
            <p:cNvPr id="60" name="AutoShape 47"/>
            <p:cNvSpPr>
              <a:spLocks noChangeArrowheads="1"/>
            </p:cNvSpPr>
            <p:nvPr/>
          </p:nvSpPr>
          <p:spPr bwMode="auto">
            <a:xfrm>
              <a:off x="2924944" y="6727941"/>
              <a:ext cx="891779" cy="410766"/>
            </a:xfrm>
            <a:prstGeom prst="diamond">
              <a:avLst/>
            </a:prstGeom>
            <a:noFill/>
            <a:ln w="381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75000"/>
                </a:lnSpc>
                <a:defRPr/>
              </a:pPr>
              <a:r>
                <a:rPr lang="en-US" sz="1100" b="0" dirty="0">
                  <a:latin typeface="+mn-lt"/>
                  <a:cs typeface="+mn-cs"/>
                </a:rPr>
                <a:t>Is_at</a:t>
              </a:r>
            </a:p>
          </p:txBody>
        </p:sp>
        <p:sp>
          <p:nvSpPr>
            <p:cNvPr id="61" name="Rectangle 46"/>
            <p:cNvSpPr>
              <a:spLocks noChangeArrowheads="1"/>
            </p:cNvSpPr>
            <p:nvPr/>
          </p:nvSpPr>
          <p:spPr bwMode="auto">
            <a:xfrm>
              <a:off x="4227506" y="6779019"/>
              <a:ext cx="891540" cy="308610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100" b="0" dirty="0">
                  <a:latin typeface="+mn-lt"/>
                  <a:cs typeface="+mn-cs"/>
                </a:rPr>
                <a:t>Account</a:t>
              </a:r>
            </a:p>
          </p:txBody>
        </p:sp>
        <p:sp>
          <p:nvSpPr>
            <p:cNvPr id="62" name="Oval 135"/>
            <p:cNvSpPr>
              <a:spLocks noChangeArrowheads="1"/>
            </p:cNvSpPr>
            <p:nvPr/>
          </p:nvSpPr>
          <p:spPr bwMode="auto">
            <a:xfrm>
              <a:off x="4227505" y="6321152"/>
              <a:ext cx="616693" cy="20574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000" b="0" u="dash" dirty="0">
                  <a:solidFill>
                    <a:srgbClr val="FF0000"/>
                  </a:solidFill>
                  <a:latin typeface="+mn-lt"/>
                  <a:cs typeface="+mn-cs"/>
                </a:rPr>
                <a:t>account#</a:t>
              </a:r>
            </a:p>
          </p:txBody>
        </p:sp>
        <p:sp>
          <p:nvSpPr>
            <p:cNvPr id="63" name="Rectangle 37"/>
            <p:cNvSpPr>
              <a:spLocks noChangeArrowheads="1"/>
            </p:cNvSpPr>
            <p:nvPr/>
          </p:nvSpPr>
          <p:spPr bwMode="auto">
            <a:xfrm>
              <a:off x="1622621" y="6779019"/>
              <a:ext cx="891540" cy="308610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25000"/>
                </a:lnSpc>
                <a:defRPr/>
              </a:pPr>
              <a:endParaRPr lang="en-US" sz="1100" b="0" dirty="0">
                <a:latin typeface="+mn-lt"/>
                <a:cs typeface="+mn-cs"/>
              </a:endParaRPr>
            </a:p>
            <a:p>
              <a:pPr algn="ctr">
                <a:lnSpc>
                  <a:spcPct val="65000"/>
                </a:lnSpc>
                <a:defRPr/>
              </a:pPr>
              <a:r>
                <a:rPr lang="en-US" sz="1100" b="0" dirty="0">
                  <a:latin typeface="+mn-lt"/>
                  <a:cs typeface="+mn-cs"/>
                </a:rPr>
                <a:t>Branch</a:t>
              </a:r>
            </a:p>
          </p:txBody>
        </p:sp>
        <p:cxnSp>
          <p:nvCxnSpPr>
            <p:cNvPr id="64" name="AutoShape 48"/>
            <p:cNvCxnSpPr>
              <a:cxnSpLocks noChangeShapeType="1"/>
            </p:cNvCxnSpPr>
            <p:nvPr/>
          </p:nvCxnSpPr>
          <p:spPr bwMode="auto">
            <a:xfrm>
              <a:off x="2514161" y="6947838"/>
              <a:ext cx="410783" cy="0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 type="arrow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5" name="AutoShape 49"/>
            <p:cNvCxnSpPr>
              <a:cxnSpLocks noChangeShapeType="1"/>
            </p:cNvCxnSpPr>
            <p:nvPr/>
          </p:nvCxnSpPr>
          <p:spPr bwMode="auto">
            <a:xfrm>
              <a:off x="3816723" y="6962352"/>
              <a:ext cx="410783" cy="0"/>
            </a:xfrm>
            <a:prstGeom prst="straightConnector1">
              <a:avLst/>
            </a:prstGeom>
            <a:noFill/>
            <a:ln w="3175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6" name="AutoShape 117"/>
            <p:cNvCxnSpPr>
              <a:cxnSpLocks noChangeShapeType="1"/>
              <a:stCxn id="67" idx="4"/>
              <a:endCxn id="63" idx="0"/>
            </p:cNvCxnSpPr>
            <p:nvPr/>
          </p:nvCxnSpPr>
          <p:spPr bwMode="auto">
            <a:xfrm rot="16200000" flipH="1">
              <a:off x="1865295" y="6575922"/>
              <a:ext cx="252127" cy="154067"/>
            </a:xfrm>
            <a:prstGeom prst="curvedConnector3">
              <a:avLst>
                <a:gd name="adj1" fmla="val 50000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7" name="Oval 136"/>
            <p:cNvSpPr>
              <a:spLocks noChangeArrowheads="1"/>
            </p:cNvSpPr>
            <p:nvPr/>
          </p:nvSpPr>
          <p:spPr bwMode="auto">
            <a:xfrm>
              <a:off x="1622621" y="6321152"/>
              <a:ext cx="583406" cy="20574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000" b="0" u="sng" dirty="0">
                  <a:solidFill>
                    <a:srgbClr val="FF0000"/>
                  </a:solidFill>
                  <a:latin typeface="+mn-lt"/>
                  <a:cs typeface="+mn-cs"/>
                </a:rPr>
                <a:t>branch_id</a:t>
              </a:r>
            </a:p>
          </p:txBody>
        </p:sp>
        <p:cxnSp>
          <p:nvCxnSpPr>
            <p:cNvPr id="68" name="AutoShape 138"/>
            <p:cNvCxnSpPr>
              <a:cxnSpLocks noChangeShapeType="1"/>
              <a:stCxn id="61" idx="0"/>
              <a:endCxn id="62" idx="4"/>
            </p:cNvCxnSpPr>
            <p:nvPr/>
          </p:nvCxnSpPr>
          <p:spPr bwMode="auto">
            <a:xfrm rot="16200000" flipV="1">
              <a:off x="4478501" y="6584244"/>
              <a:ext cx="252127" cy="137424"/>
            </a:xfrm>
            <a:prstGeom prst="curvedConnector3">
              <a:avLst>
                <a:gd name="adj1" fmla="val 50000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rebuchet MS" panose="020B0603020202020204" pitchFamily="34" charset="0"/>
              </a:rPr>
              <a:t>ER Design Decisions - Strong vs. Weak Entity</a:t>
            </a:r>
          </a:p>
        </p:txBody>
      </p:sp>
      <p:cxnSp>
        <p:nvCxnSpPr>
          <p:cNvPr id="30" name="AutoShape 49"/>
          <p:cNvCxnSpPr>
            <a:cxnSpLocks noChangeShapeType="1"/>
          </p:cNvCxnSpPr>
          <p:nvPr/>
        </p:nvCxnSpPr>
        <p:spPr bwMode="auto">
          <a:xfrm>
            <a:off x="4880007" y="6399523"/>
            <a:ext cx="410783" cy="0"/>
          </a:xfrm>
          <a:prstGeom prst="straightConnector1">
            <a:avLst/>
          </a:prstGeom>
          <a:noFill/>
          <a:ln w="3175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2861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85800" y="447550"/>
            <a:ext cx="7772400" cy="838200"/>
          </a:xfrm>
        </p:spPr>
        <p:txBody>
          <a:bodyPr/>
          <a:lstStyle/>
          <a:p>
            <a:r>
              <a:rPr lang="en-US" altLang="en-US" dirty="0">
                <a:latin typeface="Trebuchet MS" panose="020B0603020202020204" pitchFamily="34" charset="0"/>
                <a:cs typeface="Tahoma" pitchFamily="34" charset="0"/>
              </a:rPr>
              <a:t>Summary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45795" y="1800225"/>
            <a:ext cx="8229600" cy="4525963"/>
          </a:xfrm>
        </p:spPr>
        <p:txBody>
          <a:bodyPr/>
          <a:lstStyle/>
          <a:p>
            <a:r>
              <a:rPr lang="en-US" altLang="en-US" sz="2000" dirty="0">
                <a:latin typeface="Tahoma" pitchFamily="34" charset="0"/>
                <a:cs typeface="Tahoma" pitchFamily="34" charset="0"/>
              </a:rPr>
              <a:t>Entity Relationship Model (ER Model) is used to support database design before implementation</a:t>
            </a:r>
          </a:p>
          <a:p>
            <a:r>
              <a:rPr lang="en-US" altLang="en-US" sz="2000" dirty="0">
                <a:latin typeface="Tahoma" pitchFamily="34" charset="0"/>
                <a:cs typeface="Tahoma" pitchFamily="34" charset="0"/>
              </a:rPr>
              <a:t>Two components in ERM: Entities and Relationships</a:t>
            </a:r>
          </a:p>
          <a:p>
            <a:r>
              <a:rPr lang="en-US" altLang="en-US" sz="2000" dirty="0">
                <a:latin typeface="Tahoma" pitchFamily="34" charset="0"/>
                <a:cs typeface="Tahoma" pitchFamily="34" charset="0"/>
              </a:rPr>
              <a:t>Entity: Type, Set, Attributes (underline the key)</a:t>
            </a:r>
          </a:p>
          <a:p>
            <a:r>
              <a:rPr lang="en-US" altLang="en-US" sz="2000" dirty="0">
                <a:latin typeface="Tahoma" pitchFamily="34" charset="0"/>
                <a:cs typeface="Tahoma" pitchFamily="34" charset="0"/>
              </a:rPr>
              <a:t>Icon: labelled rectangles and ellipses</a:t>
            </a:r>
          </a:p>
          <a:p>
            <a:r>
              <a:rPr lang="en-US" altLang="en-US" sz="2000" dirty="0">
                <a:latin typeface="Tahoma" pitchFamily="34" charset="0"/>
                <a:cs typeface="Tahoma" pitchFamily="34" charset="0"/>
              </a:rPr>
              <a:t>Special cases of attributes: multi-valued, composite, derived</a:t>
            </a:r>
          </a:p>
          <a:p>
            <a:r>
              <a:rPr lang="en-US" altLang="en-US" sz="2000" dirty="0">
                <a:latin typeface="Tahoma" pitchFamily="34" charset="0"/>
                <a:cs typeface="Tahoma" pitchFamily="34" charset="0"/>
              </a:rPr>
              <a:t>Relationship: Type, Set, Attributes (underline the key)</a:t>
            </a:r>
          </a:p>
          <a:p>
            <a:r>
              <a:rPr lang="en-US" altLang="en-US" sz="2000" dirty="0">
                <a:latin typeface="Tahoma" pitchFamily="34" charset="0"/>
                <a:cs typeface="Tahoma" pitchFamily="34" charset="0"/>
              </a:rPr>
              <a:t>Icon: labelled diamond and ellipses</a:t>
            </a:r>
          </a:p>
          <a:p>
            <a:r>
              <a:rPr lang="en-US" altLang="en-US" sz="2000" dirty="0">
                <a:latin typeface="Tahoma" pitchFamily="34" charset="0"/>
                <a:cs typeface="Tahoma" pitchFamily="34" charset="0"/>
              </a:rPr>
              <a:t>Cardinality Constraints, Participations, Roles describe a relationship</a:t>
            </a:r>
          </a:p>
          <a:p>
            <a:r>
              <a:rPr lang="en-US" altLang="en-US" sz="2000" dirty="0">
                <a:latin typeface="Tahoma" pitchFamily="34" charset="0"/>
                <a:cs typeface="Tahoma" pitchFamily="34" charset="0"/>
              </a:rPr>
              <a:t>Special cases of relationships: weak, ISA</a:t>
            </a:r>
          </a:p>
          <a:p>
            <a:pPr marL="0" indent="0">
              <a:buNone/>
            </a:pPr>
            <a:endParaRPr lang="en-US" altLang="en-US" sz="2000" dirty="0">
              <a:latin typeface="Tahoma" pitchFamily="34" charset="0"/>
              <a:cs typeface="Tahoma" pitchFamily="34" charset="0"/>
            </a:endParaRPr>
          </a:p>
          <a:p>
            <a:endParaRPr lang="en-US" altLang="en-US" sz="2000" dirty="0">
              <a:latin typeface="Tahoma" pitchFamily="34" charset="0"/>
              <a:cs typeface="Tahoma" pitchFamily="34" charset="0"/>
            </a:endParaRPr>
          </a:p>
          <a:p>
            <a:endParaRPr lang="en-US" altLang="en-US" sz="2000" dirty="0">
              <a:latin typeface="Tahoma" pitchFamily="34" charset="0"/>
              <a:cs typeface="Tahoma" pitchFamily="34" charset="0"/>
            </a:endParaRPr>
          </a:p>
          <a:p>
            <a:endParaRPr lang="en-US" altLang="en-US" sz="2000" dirty="0">
              <a:latin typeface="Tahoma" pitchFamily="34" charset="0"/>
              <a:cs typeface="Tahoma" pitchFamily="34" charset="0"/>
            </a:endParaRPr>
          </a:p>
          <a:p>
            <a:endParaRPr lang="en-US" alt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4BBA6191-5C6C-406B-9572-E756D3A4D048}" type="slidenum">
              <a:rPr lang="en-US" altLang="zh-TW" sz="1200">
                <a:solidFill>
                  <a:schemeClr val="accent2"/>
                </a:solidFill>
              </a:rPr>
              <a:pPr eaLnBrk="1" hangingPunct="1"/>
              <a:t>38</a:t>
            </a:fld>
            <a:endParaRPr lang="en-US" altLang="zh-TW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8213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70643" y="5187386"/>
            <a:ext cx="8778779" cy="1464963"/>
            <a:chOff x="182611" y="4973937"/>
            <a:chExt cx="8778779" cy="1464963"/>
          </a:xfrm>
        </p:grpSpPr>
        <p:cxnSp>
          <p:nvCxnSpPr>
            <p:cNvPr id="36" name="Curved Connector 35"/>
            <p:cNvCxnSpPr>
              <a:stCxn id="65" idx="0"/>
              <a:endCxn id="50" idx="4"/>
            </p:cNvCxnSpPr>
            <p:nvPr/>
          </p:nvCxnSpPr>
          <p:spPr bwMode="auto">
            <a:xfrm rot="16200000" flipV="1">
              <a:off x="4901339" y="5560592"/>
              <a:ext cx="334663" cy="598994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Curved Connector 45"/>
            <p:cNvCxnSpPr>
              <a:stCxn id="65" idx="0"/>
              <a:endCxn id="48" idx="4"/>
            </p:cNvCxnSpPr>
            <p:nvPr/>
          </p:nvCxnSpPr>
          <p:spPr bwMode="auto">
            <a:xfrm rot="16200000" flipV="1">
              <a:off x="5167264" y="5826516"/>
              <a:ext cx="334663" cy="67145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7" name="Curved Connector 46"/>
            <p:cNvCxnSpPr>
              <a:stCxn id="65" idx="0"/>
              <a:endCxn id="49" idx="4"/>
            </p:cNvCxnSpPr>
            <p:nvPr/>
          </p:nvCxnSpPr>
          <p:spPr bwMode="auto">
            <a:xfrm rot="5400000" flipH="1" flipV="1">
              <a:off x="5467477" y="5593448"/>
              <a:ext cx="334663" cy="533283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8" name="Oval 33"/>
            <p:cNvSpPr>
              <a:spLocks noChangeArrowheads="1"/>
            </p:cNvSpPr>
            <p:nvPr/>
          </p:nvSpPr>
          <p:spPr bwMode="auto">
            <a:xfrm>
              <a:off x="5072422" y="5418437"/>
              <a:ext cx="457200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Arial Narrow" panose="020B0606020202030204" pitchFamily="34" charset="0"/>
                  <a:cs typeface="+mn-cs"/>
                </a:rPr>
                <a:t>name</a:t>
              </a:r>
            </a:p>
          </p:txBody>
        </p:sp>
        <p:sp>
          <p:nvSpPr>
            <p:cNvPr id="49" name="Oval 35"/>
            <p:cNvSpPr>
              <a:spLocks noChangeArrowheads="1"/>
            </p:cNvSpPr>
            <p:nvPr/>
          </p:nvSpPr>
          <p:spPr bwMode="auto">
            <a:xfrm>
              <a:off x="5627130" y="5418437"/>
              <a:ext cx="548640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Arial Narrow" panose="020B0606020202030204" pitchFamily="34" charset="0"/>
                  <a:cs typeface="+mn-cs"/>
                </a:rPr>
                <a:t>office#</a:t>
              </a:r>
            </a:p>
          </p:txBody>
        </p:sp>
        <p:sp>
          <p:nvSpPr>
            <p:cNvPr id="50" name="Oval 38"/>
            <p:cNvSpPr>
              <a:spLocks noChangeArrowheads="1"/>
            </p:cNvSpPr>
            <p:nvPr/>
          </p:nvSpPr>
          <p:spPr bwMode="auto">
            <a:xfrm>
              <a:off x="4563433" y="5418437"/>
              <a:ext cx="411480" cy="274320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 Narrow" panose="020B0606020202030204" pitchFamily="34" charset="0"/>
                  <a:cs typeface="+mn-cs"/>
                </a:rPr>
                <a:t>hkid</a:t>
              </a:r>
            </a:p>
          </p:txBody>
        </p:sp>
        <p:sp>
          <p:nvSpPr>
            <p:cNvPr id="51" name="Rectangle 43"/>
            <p:cNvSpPr>
              <a:spLocks noChangeArrowheads="1"/>
            </p:cNvSpPr>
            <p:nvPr/>
          </p:nvSpPr>
          <p:spPr bwMode="auto">
            <a:xfrm>
              <a:off x="3274438" y="5595620"/>
              <a:ext cx="1188720" cy="411480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Arial Narrow" panose="020B0606020202030204" pitchFamily="34" charset="0"/>
                  <a:cs typeface="Times"/>
                </a:rPr>
                <a:t>Offering</a:t>
              </a:r>
            </a:p>
          </p:txBody>
        </p:sp>
        <p:cxnSp>
          <p:nvCxnSpPr>
            <p:cNvPr id="53" name="Curved Connector 52"/>
            <p:cNvCxnSpPr>
              <a:stCxn id="56" idx="4"/>
              <a:endCxn id="57" idx="0"/>
            </p:cNvCxnSpPr>
            <p:nvPr/>
          </p:nvCxnSpPr>
          <p:spPr bwMode="auto">
            <a:xfrm rot="16200000" flipH="1">
              <a:off x="2064334" y="5722325"/>
              <a:ext cx="334663" cy="275525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4" name="Curved Connector 53"/>
            <p:cNvCxnSpPr>
              <a:stCxn id="57" idx="0"/>
              <a:endCxn id="55" idx="4"/>
            </p:cNvCxnSpPr>
            <p:nvPr/>
          </p:nvCxnSpPr>
          <p:spPr bwMode="auto">
            <a:xfrm rot="5400000" flipH="1" flipV="1">
              <a:off x="2415346" y="5646840"/>
              <a:ext cx="334663" cy="426499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5" name="Oval 33"/>
            <p:cNvSpPr>
              <a:spLocks noChangeArrowheads="1"/>
            </p:cNvSpPr>
            <p:nvPr/>
          </p:nvSpPr>
          <p:spPr bwMode="auto">
            <a:xfrm>
              <a:off x="2567327" y="5418437"/>
              <a:ext cx="457200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Arial Narrow" panose="020B0606020202030204" pitchFamily="34" charset="0"/>
                  <a:cs typeface="+mn-cs"/>
                </a:rPr>
                <a:t>name</a:t>
              </a:r>
            </a:p>
          </p:txBody>
        </p:sp>
        <p:sp>
          <p:nvSpPr>
            <p:cNvPr id="56" name="Oval 38"/>
            <p:cNvSpPr>
              <a:spLocks noChangeArrowheads="1"/>
            </p:cNvSpPr>
            <p:nvPr/>
          </p:nvSpPr>
          <p:spPr bwMode="auto">
            <a:xfrm>
              <a:off x="1705283" y="5418437"/>
              <a:ext cx="777240" cy="274320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 Narrow" panose="020B0606020202030204" pitchFamily="34" charset="0"/>
                  <a:cs typeface="+mn-cs"/>
                </a:rPr>
                <a:t>course_id</a:t>
              </a:r>
            </a:p>
          </p:txBody>
        </p:sp>
        <p:sp>
          <p:nvSpPr>
            <p:cNvPr id="57" name="Rectangle 43"/>
            <p:cNvSpPr>
              <a:spLocks noChangeArrowheads="1"/>
            </p:cNvSpPr>
            <p:nvPr/>
          </p:nvSpPr>
          <p:spPr bwMode="auto">
            <a:xfrm>
              <a:off x="1775068" y="6027420"/>
              <a:ext cx="1188720" cy="411480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Arial Narrow" panose="020B0606020202030204" pitchFamily="34" charset="0"/>
                  <a:cs typeface="Times"/>
                </a:rPr>
                <a:t>Course</a:t>
              </a:r>
            </a:p>
          </p:txBody>
        </p:sp>
        <p:cxnSp>
          <p:nvCxnSpPr>
            <p:cNvPr id="59" name="Curved Connector 58"/>
            <p:cNvCxnSpPr>
              <a:stCxn id="63" idx="0"/>
              <a:endCxn id="62" idx="4"/>
            </p:cNvCxnSpPr>
            <p:nvPr/>
          </p:nvCxnSpPr>
          <p:spPr bwMode="auto">
            <a:xfrm rot="16200000" flipV="1">
              <a:off x="558394" y="5283955"/>
              <a:ext cx="347363" cy="275967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0" name="Curved Connector 59"/>
            <p:cNvCxnSpPr>
              <a:stCxn id="63" idx="0"/>
              <a:endCxn id="61" idx="4"/>
            </p:cNvCxnSpPr>
            <p:nvPr/>
          </p:nvCxnSpPr>
          <p:spPr bwMode="auto">
            <a:xfrm rot="5400000" flipH="1" flipV="1">
              <a:off x="925801" y="5192515"/>
              <a:ext cx="347363" cy="458848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1" name="Oval 33"/>
            <p:cNvSpPr>
              <a:spLocks noChangeArrowheads="1"/>
            </p:cNvSpPr>
            <p:nvPr/>
          </p:nvSpPr>
          <p:spPr bwMode="auto">
            <a:xfrm>
              <a:off x="1100306" y="4973937"/>
              <a:ext cx="457200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Arial Narrow" panose="020B0606020202030204" pitchFamily="34" charset="0"/>
                  <a:cs typeface="+mn-cs"/>
                </a:rPr>
                <a:t>name</a:t>
              </a:r>
            </a:p>
          </p:txBody>
        </p:sp>
        <p:sp>
          <p:nvSpPr>
            <p:cNvPr id="62" name="Oval 38"/>
            <p:cNvSpPr>
              <a:spLocks noChangeArrowheads="1"/>
            </p:cNvSpPr>
            <p:nvPr/>
          </p:nvSpPr>
          <p:spPr bwMode="auto">
            <a:xfrm>
              <a:off x="182611" y="4973937"/>
              <a:ext cx="822960" cy="274320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 Narrow" panose="020B0606020202030204" pitchFamily="34" charset="0"/>
                  <a:cs typeface="+mn-cs"/>
                </a:rPr>
                <a:t>student_id</a:t>
              </a:r>
            </a:p>
          </p:txBody>
        </p:sp>
        <p:sp>
          <p:nvSpPr>
            <p:cNvPr id="63" name="Rectangle 43"/>
            <p:cNvSpPr>
              <a:spLocks noChangeArrowheads="1"/>
            </p:cNvSpPr>
            <p:nvPr/>
          </p:nvSpPr>
          <p:spPr bwMode="auto">
            <a:xfrm>
              <a:off x="275698" y="5595620"/>
              <a:ext cx="1188720" cy="411480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Arial Narrow" panose="020B0606020202030204" pitchFamily="34" charset="0"/>
                  <a:cs typeface="Times"/>
                </a:rPr>
                <a:t>Student</a:t>
              </a:r>
            </a:p>
          </p:txBody>
        </p:sp>
        <p:sp>
          <p:nvSpPr>
            <p:cNvPr id="64" name="Rectangle 43"/>
            <p:cNvSpPr>
              <a:spLocks noChangeArrowheads="1"/>
            </p:cNvSpPr>
            <p:nvPr/>
          </p:nvSpPr>
          <p:spPr bwMode="auto">
            <a:xfrm>
              <a:off x="7772670" y="6027420"/>
              <a:ext cx="1188720" cy="411480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Arial Narrow" panose="020B0606020202030204" pitchFamily="34" charset="0"/>
                  <a:cs typeface="Times"/>
                </a:rPr>
                <a:t>TA</a:t>
              </a:r>
            </a:p>
          </p:txBody>
        </p:sp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4773807" y="6027420"/>
              <a:ext cx="1188720" cy="411480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0"/>
            <a:lstStyle/>
            <a:p>
              <a:pPr algn="ctr">
                <a:defRPr/>
              </a:pPr>
              <a:r>
                <a:rPr lang="en-US" sz="1800" dirty="0">
                  <a:latin typeface="Arial Narrow" panose="020B0606020202030204" pitchFamily="34" charset="0"/>
                  <a:cs typeface="Times"/>
                </a:rPr>
                <a:t>Staff</a:t>
              </a:r>
            </a:p>
          </p:txBody>
        </p:sp>
        <p:sp>
          <p:nvSpPr>
            <p:cNvPr id="66" name="Rectangle 43"/>
            <p:cNvSpPr>
              <a:spLocks noChangeArrowheads="1"/>
            </p:cNvSpPr>
            <p:nvPr/>
          </p:nvSpPr>
          <p:spPr bwMode="auto">
            <a:xfrm>
              <a:off x="6273238" y="5595620"/>
              <a:ext cx="1188720" cy="411480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Arial Narrow" panose="020B0606020202030204" pitchFamily="34" charset="0"/>
                  <a:cs typeface="Times"/>
                </a:rPr>
                <a:t>Instructor</a:t>
              </a:r>
            </a:p>
          </p:txBody>
        </p:sp>
        <p:sp>
          <p:nvSpPr>
            <p:cNvPr id="68" name="Oval 33"/>
            <p:cNvSpPr>
              <a:spLocks noChangeArrowheads="1"/>
            </p:cNvSpPr>
            <p:nvPr/>
          </p:nvSpPr>
          <p:spPr bwMode="auto">
            <a:xfrm>
              <a:off x="6282544" y="4973937"/>
              <a:ext cx="365760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Arial Narrow" panose="020B0606020202030204" pitchFamily="34" charset="0"/>
                  <a:cs typeface="+mn-cs"/>
                </a:rPr>
                <a:t>title</a:t>
              </a:r>
            </a:p>
          </p:txBody>
        </p:sp>
        <p:cxnSp>
          <p:nvCxnSpPr>
            <p:cNvPr id="69" name="Curved Connector 68"/>
            <p:cNvCxnSpPr>
              <a:stCxn id="68" idx="4"/>
              <a:endCxn id="66" idx="0"/>
            </p:cNvCxnSpPr>
            <p:nvPr/>
          </p:nvCxnSpPr>
          <p:spPr bwMode="auto">
            <a:xfrm rot="16200000" flipH="1">
              <a:off x="6499180" y="5214501"/>
              <a:ext cx="334663" cy="402174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Curved Connector 70"/>
            <p:cNvCxnSpPr>
              <a:stCxn id="51" idx="0"/>
              <a:endCxn id="76" idx="4"/>
            </p:cNvCxnSpPr>
            <p:nvPr/>
          </p:nvCxnSpPr>
          <p:spPr bwMode="auto">
            <a:xfrm rot="16200000" flipV="1">
              <a:off x="3373145" y="5099966"/>
              <a:ext cx="347363" cy="643945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2" name="Curved Connector 71"/>
            <p:cNvCxnSpPr>
              <a:stCxn id="51" idx="0"/>
              <a:endCxn id="74" idx="4"/>
            </p:cNvCxnSpPr>
            <p:nvPr/>
          </p:nvCxnSpPr>
          <p:spPr bwMode="auto">
            <a:xfrm rot="5400000" flipH="1" flipV="1">
              <a:off x="3736859" y="5380197"/>
              <a:ext cx="334663" cy="70784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3" name="Curved Connector 72"/>
            <p:cNvCxnSpPr>
              <a:stCxn id="51" idx="0"/>
              <a:endCxn id="75" idx="4"/>
            </p:cNvCxnSpPr>
            <p:nvPr/>
          </p:nvCxnSpPr>
          <p:spPr bwMode="auto">
            <a:xfrm rot="5400000" flipH="1" flipV="1">
              <a:off x="4061203" y="5055853"/>
              <a:ext cx="334663" cy="719472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4" name="Oval 33"/>
            <p:cNvSpPr>
              <a:spLocks noChangeArrowheads="1"/>
            </p:cNvSpPr>
            <p:nvPr/>
          </p:nvSpPr>
          <p:spPr bwMode="auto">
            <a:xfrm>
              <a:off x="3573822" y="4973937"/>
              <a:ext cx="731520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Arial Narrow" panose="020B0606020202030204" pitchFamily="34" charset="0"/>
                  <a:cs typeface="+mn-cs"/>
                </a:rPr>
                <a:t>semester</a:t>
              </a:r>
            </a:p>
          </p:txBody>
        </p:sp>
        <p:sp>
          <p:nvSpPr>
            <p:cNvPr id="75" name="Oval 35"/>
            <p:cNvSpPr>
              <a:spLocks noChangeArrowheads="1"/>
            </p:cNvSpPr>
            <p:nvPr/>
          </p:nvSpPr>
          <p:spPr bwMode="auto">
            <a:xfrm>
              <a:off x="4382530" y="4973937"/>
              <a:ext cx="411480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Arial Narrow" panose="020B0606020202030204" pitchFamily="34" charset="0"/>
                  <a:cs typeface="+mn-cs"/>
                </a:rPr>
                <a:t>year</a:t>
              </a:r>
            </a:p>
          </p:txBody>
        </p:sp>
        <p:sp>
          <p:nvSpPr>
            <p:cNvPr id="76" name="Oval 38"/>
            <p:cNvSpPr>
              <a:spLocks noChangeArrowheads="1"/>
            </p:cNvSpPr>
            <p:nvPr/>
          </p:nvSpPr>
          <p:spPr bwMode="auto">
            <a:xfrm>
              <a:off x="2950533" y="4973937"/>
              <a:ext cx="548640" cy="274320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 Narrow" panose="020B0606020202030204" pitchFamily="34" charset="0"/>
                  <a:cs typeface="+mn-cs"/>
                </a:rPr>
                <a:t>section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42" y="246747"/>
            <a:ext cx="7772400" cy="838200"/>
          </a:xfrm>
        </p:spPr>
        <p:txBody>
          <a:bodyPr/>
          <a:lstStyle/>
          <a:p>
            <a:r>
              <a:rPr lang="en-US" sz="2800" dirty="0">
                <a:latin typeface="Trebuchet MS" panose="020B0603020202020204" pitchFamily="34" charset="0"/>
              </a:rPr>
              <a:t>HKUST COURSE DATABASE</a:t>
            </a:r>
            <a:endParaRPr lang="en-US" sz="2800" dirty="0">
              <a:solidFill>
                <a:srgbClr val="B30019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8720"/>
            <a:ext cx="7772400" cy="3720306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1800" dirty="0">
                <a:solidFill>
                  <a:srgbClr val="000000"/>
                </a:solidFill>
              </a:rPr>
              <a:t>For each student we store the student id and name.</a:t>
            </a:r>
          </a:p>
          <a:p>
            <a:pPr>
              <a:spcBef>
                <a:spcPts val="300"/>
              </a:spcBef>
            </a:pPr>
            <a:r>
              <a:rPr lang="en-US" sz="1800" dirty="0">
                <a:solidFill>
                  <a:srgbClr val="000000"/>
                </a:solidFill>
              </a:rPr>
              <a:t>For each course we store a unique course id, name and none or many prerequisites.</a:t>
            </a:r>
          </a:p>
          <a:p>
            <a:pPr>
              <a:spcBef>
                <a:spcPts val="300"/>
              </a:spcBef>
            </a:pPr>
            <a:r>
              <a:rPr lang="en-US" sz="1800" dirty="0">
                <a:solidFill>
                  <a:srgbClr val="000000"/>
                </a:solidFill>
              </a:rPr>
              <a:t>For each offering of a course we store the section, semester and year.</a:t>
            </a:r>
          </a:p>
          <a:p>
            <a:pPr>
              <a:spcBef>
                <a:spcPts val="300"/>
              </a:spcBef>
            </a:pPr>
            <a:r>
              <a:rPr lang="en-US" sz="1800" dirty="0">
                <a:solidFill>
                  <a:srgbClr val="000000"/>
                </a:solidFill>
              </a:rPr>
              <a:t>For each staff assigned to a course offering's teaching team we store the hkid, name and office number.</a:t>
            </a:r>
          </a:p>
          <a:p>
            <a:pPr>
              <a:spcBef>
                <a:spcPts val="300"/>
              </a:spcBef>
            </a:pPr>
            <a:r>
              <a:rPr lang="en-US" sz="1800" dirty="0">
                <a:solidFill>
                  <a:srgbClr val="000000"/>
                </a:solidFill>
              </a:rPr>
              <a:t>Each student must enroll in one or more course offerings.</a:t>
            </a:r>
          </a:p>
          <a:p>
            <a:pPr>
              <a:spcBef>
                <a:spcPts val="300"/>
              </a:spcBef>
            </a:pPr>
            <a:r>
              <a:rPr lang="en-US" sz="1800" dirty="0">
                <a:solidFill>
                  <a:srgbClr val="000000"/>
                </a:solidFill>
              </a:rPr>
              <a:t>Each course offering can enroll none or many students.</a:t>
            </a:r>
          </a:p>
          <a:p>
            <a:pPr>
              <a:spcBef>
                <a:spcPts val="300"/>
              </a:spcBef>
            </a:pPr>
            <a:r>
              <a:rPr lang="en-US" sz="1800" dirty="0">
                <a:solidFill>
                  <a:srgbClr val="000000"/>
                </a:solidFill>
              </a:rPr>
              <a:t>For each course offering that a student takes we store the grade.</a:t>
            </a:r>
          </a:p>
          <a:p>
            <a:pPr>
              <a:spcBef>
                <a:spcPts val="300"/>
              </a:spcBef>
            </a:pPr>
            <a:r>
              <a:rPr lang="en-US" sz="1800" dirty="0">
                <a:solidFill>
                  <a:srgbClr val="000000"/>
                </a:solidFill>
              </a:rPr>
              <a:t>Each course offering’s teaching team has one or more staff, who is either an instructor or a TA (but not both).</a:t>
            </a:r>
          </a:p>
          <a:p>
            <a:pPr>
              <a:spcBef>
                <a:spcPts val="300"/>
              </a:spcBef>
            </a:pPr>
            <a:r>
              <a:rPr lang="en-US" sz="1800" dirty="0">
                <a:solidFill>
                  <a:srgbClr val="000000"/>
                </a:solidFill>
              </a:rPr>
              <a:t>For each instructor we store their academic title (i.e., professor, lecturer, etc.).</a:t>
            </a:r>
          </a:p>
        </p:txBody>
      </p:sp>
      <p:sp>
        <p:nvSpPr>
          <p:cNvPr id="35" name="Oval 38"/>
          <p:cNvSpPr>
            <a:spLocks noChangeArrowheads="1"/>
          </p:cNvSpPr>
          <p:nvPr/>
        </p:nvSpPr>
        <p:spPr bwMode="auto">
          <a:xfrm>
            <a:off x="270643" y="5187386"/>
            <a:ext cx="822960" cy="274320"/>
          </a:xfrm>
          <a:prstGeom prst="ellipse">
            <a:avLst/>
          </a:prstGeom>
          <a:solidFill>
            <a:schemeClr val="bg1"/>
          </a:solidFill>
          <a:ln w="63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 u="sng" dirty="0">
                <a:solidFill>
                  <a:srgbClr val="FF0000"/>
                </a:solidFill>
                <a:latin typeface="Arial Narrow" panose="020B0606020202030204" pitchFamily="34" charset="0"/>
                <a:cs typeface="+mn-cs"/>
              </a:rPr>
              <a:t>student_id</a:t>
            </a:r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1793315" y="5631886"/>
            <a:ext cx="777240" cy="274320"/>
          </a:xfrm>
          <a:prstGeom prst="ellipse">
            <a:avLst/>
          </a:prstGeom>
          <a:solidFill>
            <a:schemeClr val="bg1"/>
          </a:solidFill>
          <a:ln w="63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 u="sng" dirty="0">
                <a:solidFill>
                  <a:srgbClr val="FF0000"/>
                </a:solidFill>
                <a:latin typeface="Arial Narrow" panose="020B0606020202030204" pitchFamily="34" charset="0"/>
                <a:cs typeface="+mn-cs"/>
              </a:rPr>
              <a:t>course_id</a:t>
            </a:r>
          </a:p>
        </p:txBody>
      </p:sp>
      <p:sp>
        <p:nvSpPr>
          <p:cNvPr id="40" name="Oval 38"/>
          <p:cNvSpPr>
            <a:spLocks noChangeArrowheads="1"/>
          </p:cNvSpPr>
          <p:nvPr/>
        </p:nvSpPr>
        <p:spPr bwMode="auto">
          <a:xfrm>
            <a:off x="4651465" y="5631886"/>
            <a:ext cx="411480" cy="274320"/>
          </a:xfrm>
          <a:prstGeom prst="ellipse">
            <a:avLst/>
          </a:prstGeom>
          <a:solidFill>
            <a:schemeClr val="bg1"/>
          </a:solidFill>
          <a:ln w="63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400" u="sng" dirty="0">
                <a:solidFill>
                  <a:srgbClr val="FF0000"/>
                </a:solidFill>
                <a:latin typeface="Arial Narrow" panose="020B0606020202030204" pitchFamily="34" charset="0"/>
                <a:cs typeface="+mn-cs"/>
              </a:rPr>
              <a:t>hkid</a:t>
            </a:r>
          </a:p>
        </p:txBody>
      </p:sp>
      <p:sp>
        <p:nvSpPr>
          <p:cNvPr id="3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4BBA6191-5C6C-406B-9572-E756D3A4D048}" type="slidenum">
              <a:rPr lang="en-US" altLang="zh-TW" sz="1200">
                <a:solidFill>
                  <a:schemeClr val="accent2"/>
                </a:solidFill>
              </a:rPr>
              <a:pPr eaLnBrk="1" hangingPunct="1"/>
              <a:t>39</a:t>
            </a:fld>
            <a:endParaRPr lang="en-US" altLang="zh-TW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84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9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62639" dir="2319588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 dirty="0">
                <a:latin typeface="Trebuchet MS" pitchFamily="34" charset="0"/>
              </a:rPr>
              <a:t>Attributes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Properties of an entity or a relationship</a:t>
            </a:r>
          </a:p>
          <a:p>
            <a:pPr lvl="1" eaLnBrk="1" hangingPunct="1"/>
            <a:r>
              <a:rPr lang="en-US" altLang="zh-TW" dirty="0"/>
              <a:t>name, address, weight, height are properties of a </a:t>
            </a:r>
            <a:r>
              <a:rPr lang="en-US" altLang="zh-TW" dirty="0">
                <a:solidFill>
                  <a:srgbClr val="FF3300"/>
                </a:solidFill>
              </a:rPr>
              <a:t>Person</a:t>
            </a:r>
            <a:r>
              <a:rPr lang="en-US" altLang="zh-TW" dirty="0"/>
              <a:t> entity.</a:t>
            </a:r>
          </a:p>
          <a:p>
            <a:pPr eaLnBrk="1" hangingPunct="1"/>
            <a:r>
              <a:rPr lang="en-US" altLang="zh-TW" dirty="0"/>
              <a:t>“date of marriage” is a property of the relationship </a:t>
            </a:r>
            <a:r>
              <a:rPr lang="en-US" altLang="zh-TW" dirty="0">
                <a:solidFill>
                  <a:srgbClr val="FF3300"/>
                </a:solidFill>
              </a:rPr>
              <a:t>Marriage</a:t>
            </a:r>
            <a:r>
              <a:rPr lang="en-US" altLang="zh-TW" dirty="0"/>
              <a:t>.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68B9C18B-717F-4B29-B872-E157890EABC6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4</a:t>
            </a:fld>
            <a:endParaRPr lang="en-US" altLang="zh-TW"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/>
          <p:cNvSpPr>
            <a:spLocks noGrp="1"/>
          </p:cNvSpPr>
          <p:nvPr>
            <p:ph type="title"/>
          </p:nvPr>
        </p:nvSpPr>
        <p:spPr>
          <a:xfrm>
            <a:off x="283029" y="153309"/>
            <a:ext cx="4851237" cy="951542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rebuchet MS" panose="020B0603020202020204" pitchFamily="34" charset="0"/>
              </a:rPr>
              <a:t>HKUST COURSE DATABASE: ERD</a:t>
            </a:r>
            <a:endParaRPr lang="en-US" sz="2800" dirty="0">
              <a:solidFill>
                <a:srgbClr val="B30019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383963" y="736425"/>
            <a:ext cx="7084734" cy="5773771"/>
            <a:chOff x="1029633" y="542115"/>
            <a:chExt cx="7084734" cy="5773771"/>
          </a:xfrm>
        </p:grpSpPr>
        <p:sp>
          <p:nvSpPr>
            <p:cNvPr id="54" name="AutoShape 45"/>
            <p:cNvSpPr>
              <a:spLocks noChangeArrowheads="1"/>
            </p:cNvSpPr>
            <p:nvPr/>
          </p:nvSpPr>
          <p:spPr bwMode="auto">
            <a:xfrm flipH="1">
              <a:off x="3447898" y="3155404"/>
              <a:ext cx="1189038" cy="547688"/>
            </a:xfrm>
            <a:prstGeom prst="diamond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+mn-lt"/>
                  <a:cs typeface="Arial Narrow"/>
                </a:rPr>
                <a:t>Assigned_to</a:t>
              </a:r>
            </a:p>
          </p:txBody>
        </p:sp>
        <p:cxnSp>
          <p:nvCxnSpPr>
            <p:cNvPr id="58" name="AutoShape 46"/>
            <p:cNvCxnSpPr>
              <a:cxnSpLocks noChangeShapeType="1"/>
              <a:stCxn id="54" idx="3"/>
              <a:endCxn id="93" idx="3"/>
            </p:cNvCxnSpPr>
            <p:nvPr/>
          </p:nvCxnSpPr>
          <p:spPr bwMode="auto">
            <a:xfrm flipH="1">
              <a:off x="2894586" y="3429248"/>
              <a:ext cx="553312" cy="0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47"/>
            <p:cNvCxnSpPr>
              <a:cxnSpLocks noChangeShapeType="1"/>
              <a:stCxn id="69" idx="3"/>
              <a:endCxn id="54" idx="1"/>
            </p:cNvCxnSpPr>
            <p:nvPr/>
          </p:nvCxnSpPr>
          <p:spPr bwMode="auto">
            <a:xfrm flipH="1">
              <a:off x="4636936" y="3429248"/>
              <a:ext cx="545133" cy="0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9" name="Rectangle 5"/>
            <p:cNvSpPr>
              <a:spLocks noChangeArrowheads="1"/>
            </p:cNvSpPr>
            <p:nvPr/>
          </p:nvSpPr>
          <p:spPr bwMode="auto">
            <a:xfrm flipH="1">
              <a:off x="5182069" y="3223508"/>
              <a:ext cx="1188720" cy="411480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latin typeface="+mn-lt"/>
                  <a:cs typeface="Arial Narrow"/>
                </a:rPr>
                <a:t>Offering</a:t>
              </a:r>
            </a:p>
          </p:txBody>
        </p:sp>
        <p:sp>
          <p:nvSpPr>
            <p:cNvPr id="70" name="AutoShape 48"/>
            <p:cNvSpPr>
              <a:spLocks noChangeArrowheads="1"/>
            </p:cNvSpPr>
            <p:nvPr/>
          </p:nvSpPr>
          <p:spPr bwMode="auto">
            <a:xfrm flipH="1">
              <a:off x="5181910" y="4186232"/>
              <a:ext cx="1189038" cy="547688"/>
            </a:xfrm>
            <a:prstGeom prst="diamond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+mn-lt"/>
                  <a:cs typeface="Arial Narrow"/>
                </a:rPr>
                <a:t>Enrolls_in</a:t>
              </a:r>
            </a:p>
          </p:txBody>
        </p:sp>
        <p:cxnSp>
          <p:nvCxnSpPr>
            <p:cNvPr id="71" name="AutoShape 51"/>
            <p:cNvCxnSpPr>
              <a:cxnSpLocks noChangeShapeType="1"/>
              <a:stCxn id="69" idx="2"/>
              <a:endCxn id="70" idx="0"/>
            </p:cNvCxnSpPr>
            <p:nvPr/>
          </p:nvCxnSpPr>
          <p:spPr bwMode="auto">
            <a:xfrm>
              <a:off x="5776429" y="3634988"/>
              <a:ext cx="0" cy="551244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52"/>
            <p:cNvCxnSpPr>
              <a:cxnSpLocks noChangeShapeType="1"/>
              <a:stCxn id="70" idx="2"/>
              <a:endCxn id="79" idx="0"/>
            </p:cNvCxnSpPr>
            <p:nvPr/>
          </p:nvCxnSpPr>
          <p:spPr bwMode="auto">
            <a:xfrm>
              <a:off x="5776429" y="4733920"/>
              <a:ext cx="0" cy="551245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3" name="Curved Connector 72"/>
            <p:cNvCxnSpPr>
              <a:stCxn id="93" idx="0"/>
              <a:endCxn id="78" idx="4"/>
            </p:cNvCxnSpPr>
            <p:nvPr/>
          </p:nvCxnSpPr>
          <p:spPr bwMode="auto">
            <a:xfrm rot="16200000" flipV="1">
              <a:off x="1808337" y="2731618"/>
              <a:ext cx="367778" cy="616001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urved Connector 73"/>
            <p:cNvCxnSpPr>
              <a:stCxn id="93" idx="0"/>
              <a:endCxn id="76" idx="4"/>
            </p:cNvCxnSpPr>
            <p:nvPr/>
          </p:nvCxnSpPr>
          <p:spPr bwMode="auto">
            <a:xfrm rot="16200000" flipV="1">
              <a:off x="2071500" y="2994782"/>
              <a:ext cx="367778" cy="89674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5" name="Curved Connector 74"/>
            <p:cNvCxnSpPr>
              <a:stCxn id="93" idx="0"/>
              <a:endCxn id="77" idx="4"/>
            </p:cNvCxnSpPr>
            <p:nvPr/>
          </p:nvCxnSpPr>
          <p:spPr bwMode="auto">
            <a:xfrm rot="5400000" flipH="1" flipV="1">
              <a:off x="2368953" y="2787003"/>
              <a:ext cx="367778" cy="505233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6" name="Oval 33"/>
            <p:cNvSpPr>
              <a:spLocks noChangeArrowheads="1"/>
            </p:cNvSpPr>
            <p:nvPr/>
          </p:nvSpPr>
          <p:spPr bwMode="auto">
            <a:xfrm>
              <a:off x="1981952" y="2581410"/>
              <a:ext cx="457200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>
                  <a:latin typeface="+mn-lt"/>
                  <a:cs typeface="+mn-cs"/>
                </a:rPr>
                <a:t>name</a:t>
              </a:r>
            </a:p>
          </p:txBody>
        </p:sp>
        <p:sp>
          <p:nvSpPr>
            <p:cNvPr id="77" name="Oval 35"/>
            <p:cNvSpPr>
              <a:spLocks noChangeArrowheads="1"/>
            </p:cNvSpPr>
            <p:nvPr/>
          </p:nvSpPr>
          <p:spPr bwMode="auto">
            <a:xfrm>
              <a:off x="2531139" y="2581410"/>
              <a:ext cx="548640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>
                  <a:latin typeface="+mn-lt"/>
                  <a:cs typeface="+mn-cs"/>
                </a:rPr>
                <a:t>office#</a:t>
              </a:r>
            </a:p>
          </p:txBody>
        </p:sp>
        <p:sp>
          <p:nvSpPr>
            <p:cNvPr id="78" name="Oval 38"/>
            <p:cNvSpPr>
              <a:spLocks noChangeArrowheads="1"/>
            </p:cNvSpPr>
            <p:nvPr/>
          </p:nvSpPr>
          <p:spPr bwMode="auto">
            <a:xfrm>
              <a:off x="1478485" y="2581410"/>
              <a:ext cx="411480" cy="274320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+mn-lt"/>
                  <a:cs typeface="+mn-cs"/>
                </a:rPr>
                <a:t>hkid</a:t>
              </a:r>
            </a:p>
          </p:txBody>
        </p:sp>
        <p:sp>
          <p:nvSpPr>
            <p:cNvPr id="79" name="Rectangle 43"/>
            <p:cNvSpPr>
              <a:spLocks noChangeArrowheads="1"/>
            </p:cNvSpPr>
            <p:nvPr/>
          </p:nvSpPr>
          <p:spPr bwMode="auto">
            <a:xfrm>
              <a:off x="5182069" y="5285165"/>
              <a:ext cx="1188720" cy="411480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latin typeface="+mn-lt"/>
                  <a:cs typeface="Times"/>
                </a:rPr>
                <a:t>Student</a:t>
              </a:r>
            </a:p>
          </p:txBody>
        </p:sp>
        <p:cxnSp>
          <p:nvCxnSpPr>
            <p:cNvPr id="80" name="Curved Connector 79"/>
            <p:cNvCxnSpPr>
              <a:stCxn id="79" idx="2"/>
              <a:endCxn id="83" idx="0"/>
            </p:cNvCxnSpPr>
            <p:nvPr/>
          </p:nvCxnSpPr>
          <p:spPr bwMode="auto">
            <a:xfrm rot="5400000">
              <a:off x="5466651" y="5731787"/>
              <a:ext cx="344921" cy="274636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urved Connector 80"/>
            <p:cNvCxnSpPr>
              <a:stCxn id="79" idx="2"/>
              <a:endCxn id="82" idx="0"/>
            </p:cNvCxnSpPr>
            <p:nvPr/>
          </p:nvCxnSpPr>
          <p:spPr bwMode="auto">
            <a:xfrm rot="16200000" flipH="1">
              <a:off x="5834058" y="5639015"/>
              <a:ext cx="344921" cy="460179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 33"/>
            <p:cNvSpPr>
              <a:spLocks noChangeArrowheads="1"/>
            </p:cNvSpPr>
            <p:nvPr/>
          </p:nvSpPr>
          <p:spPr bwMode="auto">
            <a:xfrm>
              <a:off x="6008008" y="6041566"/>
              <a:ext cx="457200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>
                  <a:latin typeface="+mn-lt"/>
                  <a:cs typeface="+mn-cs"/>
                </a:rPr>
                <a:t>name</a:t>
              </a:r>
            </a:p>
          </p:txBody>
        </p:sp>
        <p:sp>
          <p:nvSpPr>
            <p:cNvPr id="83" name="Oval 38"/>
            <p:cNvSpPr>
              <a:spLocks noChangeArrowheads="1"/>
            </p:cNvSpPr>
            <p:nvPr/>
          </p:nvSpPr>
          <p:spPr bwMode="auto">
            <a:xfrm>
              <a:off x="5090313" y="6041566"/>
              <a:ext cx="822960" cy="274320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+mn-lt"/>
                  <a:cs typeface="+mn-cs"/>
                </a:rPr>
                <a:t>student_id</a:t>
              </a:r>
            </a:p>
          </p:txBody>
        </p:sp>
        <p:cxnSp>
          <p:nvCxnSpPr>
            <p:cNvPr id="85" name="Curved Connector 84"/>
            <p:cNvCxnSpPr>
              <a:stCxn id="119" idx="2"/>
              <a:endCxn id="69" idx="1"/>
            </p:cNvCxnSpPr>
            <p:nvPr/>
          </p:nvCxnSpPr>
          <p:spPr bwMode="auto">
            <a:xfrm rot="10800000" flipV="1">
              <a:off x="6370789" y="3422608"/>
              <a:ext cx="371822" cy="6639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6" name="Curved Connector 85"/>
            <p:cNvCxnSpPr>
              <a:stCxn id="69" idx="1"/>
              <a:endCxn id="118" idx="2"/>
            </p:cNvCxnSpPr>
            <p:nvPr/>
          </p:nvCxnSpPr>
          <p:spPr bwMode="auto">
            <a:xfrm>
              <a:off x="6370789" y="3429248"/>
              <a:ext cx="371822" cy="346104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7" name="Oval 38"/>
            <p:cNvSpPr>
              <a:spLocks noChangeArrowheads="1"/>
            </p:cNvSpPr>
            <p:nvPr/>
          </p:nvSpPr>
          <p:spPr bwMode="auto">
            <a:xfrm>
              <a:off x="4479183" y="4190042"/>
              <a:ext cx="502920" cy="274320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>
                  <a:latin typeface="+mn-lt"/>
                  <a:cs typeface="+mn-cs"/>
                </a:rPr>
                <a:t>grade</a:t>
              </a:r>
            </a:p>
          </p:txBody>
        </p:sp>
        <p:cxnSp>
          <p:nvCxnSpPr>
            <p:cNvPr id="88" name="Curved Connector 87"/>
            <p:cNvCxnSpPr>
              <a:stCxn id="87" idx="6"/>
              <a:endCxn id="70" idx="3"/>
            </p:cNvCxnSpPr>
            <p:nvPr/>
          </p:nvCxnSpPr>
          <p:spPr bwMode="auto">
            <a:xfrm>
              <a:off x="4982103" y="4327202"/>
              <a:ext cx="199807" cy="132874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2" name="Rectangle 6"/>
            <p:cNvSpPr>
              <a:spLocks noChangeArrowheads="1"/>
            </p:cNvSpPr>
            <p:nvPr/>
          </p:nvSpPr>
          <p:spPr bwMode="auto">
            <a:xfrm>
              <a:off x="2381045" y="4427518"/>
              <a:ext cx="1188720" cy="411480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latin typeface="+mn-lt"/>
                  <a:cs typeface="+mn-cs"/>
                </a:rPr>
                <a:t>TA</a:t>
              </a:r>
            </a:p>
          </p:txBody>
        </p:sp>
        <p:sp>
          <p:nvSpPr>
            <p:cNvPr id="93" name="Rectangle 8"/>
            <p:cNvSpPr>
              <a:spLocks noChangeArrowheads="1"/>
            </p:cNvSpPr>
            <p:nvPr/>
          </p:nvSpPr>
          <p:spPr bwMode="auto">
            <a:xfrm>
              <a:off x="1705866" y="3223508"/>
              <a:ext cx="1188720" cy="411480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latin typeface="+mn-lt"/>
                  <a:cs typeface="+mn-cs"/>
                </a:rPr>
                <a:t>Staff</a:t>
              </a:r>
            </a:p>
          </p:txBody>
        </p:sp>
        <p:cxnSp>
          <p:nvCxnSpPr>
            <p:cNvPr id="97" name="AutoShape 12"/>
            <p:cNvCxnSpPr>
              <a:cxnSpLocks noChangeShapeType="1"/>
            </p:cNvCxnSpPr>
            <p:nvPr/>
          </p:nvCxnSpPr>
          <p:spPr bwMode="auto">
            <a:xfrm flipV="1">
              <a:off x="2291988" y="3643226"/>
              <a:ext cx="0" cy="158637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8" name="AutoShape 13"/>
            <p:cNvCxnSpPr>
              <a:cxnSpLocks noChangeShapeType="1"/>
            </p:cNvCxnSpPr>
            <p:nvPr/>
          </p:nvCxnSpPr>
          <p:spPr bwMode="auto">
            <a:xfrm>
              <a:off x="2388522" y="4030363"/>
              <a:ext cx="571906" cy="384570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9" name="AutoShape 14"/>
            <p:cNvCxnSpPr>
              <a:cxnSpLocks noChangeShapeType="1"/>
            </p:cNvCxnSpPr>
            <p:nvPr/>
          </p:nvCxnSpPr>
          <p:spPr bwMode="auto">
            <a:xfrm flipH="1">
              <a:off x="1625049" y="4042948"/>
              <a:ext cx="571906" cy="384570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1" name="Rectangle 43"/>
            <p:cNvSpPr>
              <a:spLocks noChangeArrowheads="1"/>
            </p:cNvSpPr>
            <p:nvPr/>
          </p:nvSpPr>
          <p:spPr bwMode="auto">
            <a:xfrm>
              <a:off x="1029633" y="4425510"/>
              <a:ext cx="1188720" cy="411480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latin typeface="+mn-lt"/>
                  <a:cs typeface="Times"/>
                </a:rPr>
                <a:t>Instructor</a:t>
              </a:r>
            </a:p>
          </p:txBody>
        </p:sp>
        <p:sp>
          <p:nvSpPr>
            <p:cNvPr id="102" name="Oval 33"/>
            <p:cNvSpPr>
              <a:spLocks noChangeArrowheads="1"/>
            </p:cNvSpPr>
            <p:nvPr/>
          </p:nvSpPr>
          <p:spPr bwMode="auto">
            <a:xfrm>
              <a:off x="1029633" y="3807937"/>
              <a:ext cx="365760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>
                  <a:latin typeface="+mn-lt"/>
                  <a:cs typeface="+mn-cs"/>
                </a:rPr>
                <a:t>title</a:t>
              </a:r>
            </a:p>
          </p:txBody>
        </p:sp>
        <p:cxnSp>
          <p:nvCxnSpPr>
            <p:cNvPr id="103" name="Curved Connector 102"/>
            <p:cNvCxnSpPr>
              <a:stCxn id="102" idx="4"/>
              <a:endCxn id="101" idx="0"/>
            </p:cNvCxnSpPr>
            <p:nvPr/>
          </p:nvCxnSpPr>
          <p:spPr bwMode="auto">
            <a:xfrm rot="16200000" flipH="1">
              <a:off x="1246627" y="4048143"/>
              <a:ext cx="343253" cy="411480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7" name="AutoShape 48"/>
            <p:cNvSpPr>
              <a:spLocks noChangeArrowheads="1"/>
            </p:cNvSpPr>
            <p:nvPr/>
          </p:nvSpPr>
          <p:spPr bwMode="auto">
            <a:xfrm flipH="1">
              <a:off x="5193202" y="2124081"/>
              <a:ext cx="1189038" cy="547688"/>
            </a:xfrm>
            <a:prstGeom prst="diamond">
              <a:avLst/>
            </a:prstGeom>
            <a:noFill/>
            <a:ln w="381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+mn-lt"/>
                  <a:cs typeface="Arial Narrow"/>
                </a:rPr>
                <a:t>Has</a:t>
              </a:r>
            </a:p>
          </p:txBody>
        </p:sp>
        <p:cxnSp>
          <p:nvCxnSpPr>
            <p:cNvPr id="108" name="AutoShape 51"/>
            <p:cNvCxnSpPr>
              <a:cxnSpLocks noChangeShapeType="1"/>
              <a:endCxn id="107" idx="2"/>
            </p:cNvCxnSpPr>
            <p:nvPr/>
          </p:nvCxnSpPr>
          <p:spPr bwMode="auto">
            <a:xfrm flipV="1">
              <a:off x="5787721" y="2671769"/>
              <a:ext cx="0" cy="551244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9" name="AutoShape 52"/>
            <p:cNvCxnSpPr>
              <a:cxnSpLocks noChangeShapeType="1"/>
              <a:stCxn id="107" idx="0"/>
              <a:endCxn id="110" idx="2"/>
            </p:cNvCxnSpPr>
            <p:nvPr/>
          </p:nvCxnSpPr>
          <p:spPr bwMode="auto">
            <a:xfrm flipV="1">
              <a:off x="5787721" y="1572836"/>
              <a:ext cx="0" cy="551245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0" name="Rectangle 43"/>
            <p:cNvSpPr>
              <a:spLocks noChangeArrowheads="1"/>
            </p:cNvSpPr>
            <p:nvPr/>
          </p:nvSpPr>
          <p:spPr bwMode="auto">
            <a:xfrm>
              <a:off x="5193361" y="1161356"/>
              <a:ext cx="1188720" cy="411480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latin typeface="+mn-lt"/>
                  <a:cs typeface="Times"/>
                </a:rPr>
                <a:t>Course</a:t>
              </a:r>
            </a:p>
          </p:txBody>
        </p:sp>
        <p:cxnSp>
          <p:nvCxnSpPr>
            <p:cNvPr id="111" name="Curved Connector 110"/>
            <p:cNvCxnSpPr>
              <a:stCxn id="110" idx="0"/>
              <a:endCxn id="114" idx="4"/>
            </p:cNvCxnSpPr>
            <p:nvPr/>
          </p:nvCxnSpPr>
          <p:spPr bwMode="auto">
            <a:xfrm rot="16200000" flipV="1">
              <a:off x="5484152" y="857786"/>
              <a:ext cx="344921" cy="262219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2" name="Curved Connector 111"/>
            <p:cNvCxnSpPr>
              <a:stCxn id="110" idx="0"/>
              <a:endCxn id="113" idx="4"/>
            </p:cNvCxnSpPr>
            <p:nvPr/>
          </p:nvCxnSpPr>
          <p:spPr bwMode="auto">
            <a:xfrm rot="5400000" flipH="1" flipV="1">
              <a:off x="5833591" y="770566"/>
              <a:ext cx="344921" cy="436661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" name="Oval 33"/>
            <p:cNvSpPr>
              <a:spLocks noChangeArrowheads="1"/>
            </p:cNvSpPr>
            <p:nvPr/>
          </p:nvSpPr>
          <p:spPr bwMode="auto">
            <a:xfrm>
              <a:off x="5995782" y="542115"/>
              <a:ext cx="457200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>
                  <a:latin typeface="+mn-lt"/>
                  <a:cs typeface="+mn-cs"/>
                </a:rPr>
                <a:t>name</a:t>
              </a:r>
            </a:p>
          </p:txBody>
        </p:sp>
        <p:sp>
          <p:nvSpPr>
            <p:cNvPr id="114" name="Oval 38"/>
            <p:cNvSpPr>
              <a:spLocks noChangeArrowheads="1"/>
            </p:cNvSpPr>
            <p:nvPr/>
          </p:nvSpPr>
          <p:spPr bwMode="auto">
            <a:xfrm>
              <a:off x="5136882" y="542115"/>
              <a:ext cx="777240" cy="274320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+mn-lt"/>
                  <a:cs typeface="+mn-cs"/>
                </a:rPr>
                <a:t>course_id</a:t>
              </a:r>
            </a:p>
          </p:txBody>
        </p:sp>
        <p:sp>
          <p:nvSpPr>
            <p:cNvPr id="118" name="Oval 33"/>
            <p:cNvSpPr>
              <a:spLocks noChangeArrowheads="1"/>
            </p:cNvSpPr>
            <p:nvPr/>
          </p:nvSpPr>
          <p:spPr bwMode="auto">
            <a:xfrm>
              <a:off x="6742611" y="3638192"/>
              <a:ext cx="411480" cy="27432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+mn-lt"/>
                  <a:cs typeface="+mn-cs"/>
                </a:rPr>
                <a:t>year</a:t>
              </a:r>
            </a:p>
          </p:txBody>
        </p:sp>
        <p:sp>
          <p:nvSpPr>
            <p:cNvPr id="119" name="Oval 38"/>
            <p:cNvSpPr>
              <a:spLocks noChangeArrowheads="1"/>
            </p:cNvSpPr>
            <p:nvPr/>
          </p:nvSpPr>
          <p:spPr bwMode="auto">
            <a:xfrm>
              <a:off x="6742611" y="3285449"/>
              <a:ext cx="731520" cy="274320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+mn-lt"/>
                  <a:cs typeface="+mn-cs"/>
                </a:rPr>
                <a:t>semester</a:t>
              </a:r>
            </a:p>
          </p:txBody>
        </p:sp>
        <p:sp>
          <p:nvSpPr>
            <p:cNvPr id="120" name="Oval 38"/>
            <p:cNvSpPr>
              <a:spLocks noChangeArrowheads="1"/>
            </p:cNvSpPr>
            <p:nvPr/>
          </p:nvSpPr>
          <p:spPr bwMode="auto">
            <a:xfrm>
              <a:off x="6742611" y="2937198"/>
              <a:ext cx="548640" cy="274320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+mn-lt"/>
                  <a:cs typeface="+mn-cs"/>
                </a:rPr>
                <a:t>section</a:t>
              </a:r>
            </a:p>
          </p:txBody>
        </p:sp>
        <p:cxnSp>
          <p:nvCxnSpPr>
            <p:cNvPr id="121" name="Curved Connector 120"/>
            <p:cNvCxnSpPr>
              <a:stCxn id="69" idx="1"/>
              <a:endCxn id="120" idx="2"/>
            </p:cNvCxnSpPr>
            <p:nvPr/>
          </p:nvCxnSpPr>
          <p:spPr bwMode="auto">
            <a:xfrm flipV="1">
              <a:off x="6370789" y="3074358"/>
              <a:ext cx="371822" cy="354890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7" name="AutoShape 39"/>
            <p:cNvSpPr>
              <a:spLocks noChangeArrowheads="1"/>
            </p:cNvSpPr>
            <p:nvPr/>
          </p:nvSpPr>
          <p:spPr bwMode="auto">
            <a:xfrm>
              <a:off x="6925329" y="1092256"/>
              <a:ext cx="1189038" cy="547688"/>
            </a:xfrm>
            <a:prstGeom prst="diamond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n-US" sz="1400" dirty="0">
                  <a:latin typeface="+mn-lt"/>
                  <a:cs typeface="+mn-cs"/>
                </a:rPr>
                <a:t>Has_</a:t>
              </a:r>
            </a:p>
            <a:p>
              <a:pPr algn="ctr">
                <a:lnSpc>
                  <a:spcPct val="70000"/>
                </a:lnSpc>
                <a:defRPr/>
              </a:pPr>
              <a:r>
                <a:rPr lang="en-US" sz="1400" dirty="0">
                  <a:latin typeface="+mn-lt"/>
                  <a:cs typeface="+mn-cs"/>
                </a:rPr>
                <a:t>prerequisite</a:t>
              </a:r>
            </a:p>
          </p:txBody>
        </p:sp>
        <p:cxnSp>
          <p:nvCxnSpPr>
            <p:cNvPr id="128" name="Straight Connector 127"/>
            <p:cNvCxnSpPr/>
            <p:nvPr/>
          </p:nvCxnSpPr>
          <p:spPr bwMode="auto">
            <a:xfrm>
              <a:off x="6376609" y="1222712"/>
              <a:ext cx="868680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9" name="Straight Connector 128"/>
            <p:cNvCxnSpPr/>
            <p:nvPr/>
          </p:nvCxnSpPr>
          <p:spPr bwMode="auto">
            <a:xfrm>
              <a:off x="6376609" y="1508258"/>
              <a:ext cx="868680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32" name="TextBox 131"/>
            <p:cNvSpPr txBox="1"/>
            <p:nvPr/>
          </p:nvSpPr>
          <p:spPr>
            <a:xfrm>
              <a:off x="6647304" y="874670"/>
              <a:ext cx="5934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+mn-lt"/>
                  <a:cs typeface="Arial Narrow"/>
                </a:rPr>
                <a:t>course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649069" y="1534595"/>
              <a:ext cx="9172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+mn-lt"/>
                  <a:cs typeface="Arial Narrow"/>
                </a:rPr>
                <a:t>prerequisite</a:t>
              </a:r>
            </a:p>
          </p:txBody>
        </p:sp>
      </p:grpSp>
      <p:sp>
        <p:nvSpPr>
          <p:cNvPr id="2" name="Isosceles Triangle 1"/>
          <p:cNvSpPr/>
          <p:nvPr/>
        </p:nvSpPr>
        <p:spPr bwMode="auto">
          <a:xfrm flipV="1">
            <a:off x="2429877" y="3997051"/>
            <a:ext cx="442057" cy="373445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GB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PMingLiU" pitchFamily="18" charset="-120"/>
            </a:endParaRPr>
          </a:p>
        </p:txBody>
      </p:sp>
      <p:cxnSp>
        <p:nvCxnSpPr>
          <p:cNvPr id="52" name="AutoShape 51"/>
          <p:cNvCxnSpPr>
            <a:cxnSpLocks noChangeShapeType="1"/>
          </p:cNvCxnSpPr>
          <p:nvPr/>
        </p:nvCxnSpPr>
        <p:spPr bwMode="auto">
          <a:xfrm flipV="1">
            <a:off x="6176377" y="2858824"/>
            <a:ext cx="0" cy="551244"/>
          </a:xfrm>
          <a:prstGeom prst="straightConnector1">
            <a:avLst/>
          </a:prstGeom>
          <a:noFill/>
          <a:ln w="63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AutoShape 52"/>
          <p:cNvCxnSpPr>
            <a:cxnSpLocks noChangeShapeType="1"/>
          </p:cNvCxnSpPr>
          <p:nvPr/>
        </p:nvCxnSpPr>
        <p:spPr bwMode="auto">
          <a:xfrm>
            <a:off x="6181561" y="4920972"/>
            <a:ext cx="0" cy="551245"/>
          </a:xfrm>
          <a:prstGeom prst="straightConnector1">
            <a:avLst/>
          </a:prstGeom>
          <a:noFill/>
          <a:ln w="63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AutoShape 47"/>
          <p:cNvCxnSpPr>
            <a:cxnSpLocks noChangeShapeType="1"/>
          </p:cNvCxnSpPr>
          <p:nvPr/>
        </p:nvCxnSpPr>
        <p:spPr bwMode="auto">
          <a:xfrm flipH="1">
            <a:off x="4969494" y="3645332"/>
            <a:ext cx="545133" cy="0"/>
          </a:xfrm>
          <a:prstGeom prst="straightConnector1">
            <a:avLst/>
          </a:prstGeom>
          <a:noFill/>
          <a:ln w="63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" name="AutoShape 12"/>
          <p:cNvCxnSpPr>
            <a:cxnSpLocks noChangeShapeType="1"/>
          </p:cNvCxnSpPr>
          <p:nvPr/>
        </p:nvCxnSpPr>
        <p:spPr bwMode="auto">
          <a:xfrm flipV="1">
            <a:off x="2666130" y="3836556"/>
            <a:ext cx="0" cy="158637"/>
          </a:xfrm>
          <a:prstGeom prst="straightConnector1">
            <a:avLst/>
          </a:prstGeom>
          <a:noFill/>
          <a:ln w="63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2371817" y="4297243"/>
            <a:ext cx="631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n-lt"/>
              </a:rPr>
              <a:t>disjoint</a:t>
            </a:r>
            <a:endParaRPr lang="en-GB" sz="2000" dirty="0">
              <a:latin typeface="+mn-lt"/>
            </a:endParaRPr>
          </a:p>
        </p:txBody>
      </p:sp>
      <p:sp>
        <p:nvSpPr>
          <p:cNvPr id="5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4BBA6191-5C6C-406B-9572-E756D3A4D048}" type="slidenum">
              <a:rPr lang="en-US" altLang="zh-TW" sz="1200">
                <a:solidFill>
                  <a:schemeClr val="accent2"/>
                </a:solidFill>
              </a:rPr>
              <a:pPr eaLnBrk="1" hangingPunct="1"/>
              <a:t>40</a:t>
            </a:fld>
            <a:endParaRPr lang="en-US" altLang="zh-TW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94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5A55D066-DD6E-4D7B-9CD9-79F18335CA8D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5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5003" dir="2471156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>
                <a:latin typeface="Trebuchet MS" pitchFamily="34" charset="0"/>
              </a:rPr>
              <a:t>Types of Attributes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FF3300"/>
                </a:solidFill>
              </a:rPr>
              <a:t>Simple attribute</a:t>
            </a:r>
            <a:r>
              <a:rPr lang="en-US" altLang="zh-TW" dirty="0"/>
              <a:t>: </a:t>
            </a:r>
            <a:r>
              <a:rPr lang="en-US" altLang="zh-TW" dirty="0">
                <a:solidFill>
                  <a:schemeClr val="accent2"/>
                </a:solidFill>
              </a:rPr>
              <a:t>contains a single value</a:t>
            </a:r>
            <a:r>
              <a:rPr lang="en-US" altLang="zh-TW" dirty="0"/>
              <a:t>.</a:t>
            </a:r>
          </a:p>
          <a:p>
            <a:pPr lvl="1" eaLnBrk="1" hangingPunct="1">
              <a:buFontTx/>
              <a:buNone/>
            </a:pPr>
            <a:endParaRPr lang="en-US" altLang="zh-TW" dirty="0"/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1600200" y="3733800"/>
            <a:ext cx="16764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Employee</a:t>
            </a:r>
          </a:p>
        </p:txBody>
      </p:sp>
      <p:sp>
        <p:nvSpPr>
          <p:cNvPr id="19462" name="Oval 5"/>
          <p:cNvSpPr>
            <a:spLocks noChangeArrowheads="1"/>
          </p:cNvSpPr>
          <p:nvPr/>
        </p:nvSpPr>
        <p:spPr bwMode="auto">
          <a:xfrm>
            <a:off x="5181600" y="2895600"/>
            <a:ext cx="1524000" cy="6096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EmpNo</a:t>
            </a:r>
          </a:p>
        </p:txBody>
      </p:sp>
      <p:sp>
        <p:nvSpPr>
          <p:cNvPr id="19463" name="Oval 6"/>
          <p:cNvSpPr>
            <a:spLocks noChangeArrowheads="1"/>
          </p:cNvSpPr>
          <p:nvPr/>
        </p:nvSpPr>
        <p:spPr bwMode="auto">
          <a:xfrm>
            <a:off x="5257800" y="3962400"/>
            <a:ext cx="1524000" cy="609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Name</a:t>
            </a:r>
          </a:p>
        </p:txBody>
      </p:sp>
      <p:sp>
        <p:nvSpPr>
          <p:cNvPr id="19464" name="Oval 7"/>
          <p:cNvSpPr>
            <a:spLocks noChangeArrowheads="1"/>
          </p:cNvSpPr>
          <p:nvPr/>
        </p:nvSpPr>
        <p:spPr bwMode="auto">
          <a:xfrm>
            <a:off x="5334000" y="5029200"/>
            <a:ext cx="1524000" cy="6096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Address</a:t>
            </a:r>
          </a:p>
        </p:txBody>
      </p:sp>
      <p:sp>
        <p:nvSpPr>
          <p:cNvPr id="19465" name="Line 8"/>
          <p:cNvSpPr>
            <a:spLocks noChangeShapeType="1"/>
          </p:cNvSpPr>
          <p:nvPr/>
        </p:nvSpPr>
        <p:spPr bwMode="auto">
          <a:xfrm flipV="1">
            <a:off x="3276600" y="3200400"/>
            <a:ext cx="1905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Line 9"/>
          <p:cNvSpPr>
            <a:spLocks noChangeShapeType="1"/>
          </p:cNvSpPr>
          <p:nvPr/>
        </p:nvSpPr>
        <p:spPr bwMode="auto">
          <a:xfrm>
            <a:off x="3276600" y="4038600"/>
            <a:ext cx="1981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Line 10"/>
          <p:cNvSpPr>
            <a:spLocks noChangeShapeType="1"/>
          </p:cNvSpPr>
          <p:nvPr/>
        </p:nvSpPr>
        <p:spPr bwMode="auto">
          <a:xfrm>
            <a:off x="3276600" y="4191000"/>
            <a:ext cx="2057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7ED02874-D4B6-40FE-AED9-A7A5CDEAD077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6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0484" name="Oval 3"/>
          <p:cNvSpPr>
            <a:spLocks noChangeArrowheads="1"/>
          </p:cNvSpPr>
          <p:nvPr/>
        </p:nvSpPr>
        <p:spPr bwMode="auto">
          <a:xfrm>
            <a:off x="6248400" y="5720715"/>
            <a:ext cx="1371600" cy="6858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Country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1371600" y="3510915"/>
            <a:ext cx="1600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Employee</a:t>
            </a:r>
          </a:p>
        </p:txBody>
      </p:sp>
      <p:sp>
        <p:nvSpPr>
          <p:cNvPr id="20486" name="Oval 5"/>
          <p:cNvSpPr>
            <a:spLocks noChangeArrowheads="1"/>
          </p:cNvSpPr>
          <p:nvPr/>
        </p:nvSpPr>
        <p:spPr bwMode="auto">
          <a:xfrm>
            <a:off x="3733800" y="4425315"/>
            <a:ext cx="1371600" cy="685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Address</a:t>
            </a:r>
          </a:p>
        </p:txBody>
      </p:sp>
      <p:sp>
        <p:nvSpPr>
          <p:cNvPr id="20487" name="Oval 6"/>
          <p:cNvSpPr>
            <a:spLocks noChangeArrowheads="1"/>
          </p:cNvSpPr>
          <p:nvPr/>
        </p:nvSpPr>
        <p:spPr bwMode="auto">
          <a:xfrm>
            <a:off x="6096000" y="3968115"/>
            <a:ext cx="1371600" cy="6858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Street</a:t>
            </a:r>
          </a:p>
        </p:txBody>
      </p:sp>
      <p:sp>
        <p:nvSpPr>
          <p:cNvPr id="20488" name="Oval 7"/>
          <p:cNvSpPr>
            <a:spLocks noChangeArrowheads="1"/>
          </p:cNvSpPr>
          <p:nvPr/>
        </p:nvSpPr>
        <p:spPr bwMode="auto">
          <a:xfrm>
            <a:off x="6172200" y="4806315"/>
            <a:ext cx="1371600" cy="6858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City</a:t>
            </a:r>
          </a:p>
        </p:txBody>
      </p:sp>
      <p:sp>
        <p:nvSpPr>
          <p:cNvPr id="20489" name="Line 8"/>
          <p:cNvSpPr>
            <a:spLocks noChangeShapeType="1"/>
          </p:cNvSpPr>
          <p:nvPr/>
        </p:nvSpPr>
        <p:spPr bwMode="auto">
          <a:xfrm>
            <a:off x="2971800" y="3968115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 flipV="1">
            <a:off x="5029200" y="4425315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Line 10"/>
          <p:cNvSpPr>
            <a:spLocks noChangeShapeType="1"/>
          </p:cNvSpPr>
          <p:nvPr/>
        </p:nvSpPr>
        <p:spPr bwMode="auto">
          <a:xfrm>
            <a:off x="5029200" y="4882515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Line 11"/>
          <p:cNvSpPr>
            <a:spLocks noChangeShapeType="1"/>
          </p:cNvSpPr>
          <p:nvPr/>
        </p:nvSpPr>
        <p:spPr bwMode="auto">
          <a:xfrm>
            <a:off x="4800600" y="5034915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Oval 12"/>
          <p:cNvSpPr>
            <a:spLocks noChangeArrowheads="1"/>
          </p:cNvSpPr>
          <p:nvPr/>
        </p:nvSpPr>
        <p:spPr bwMode="auto">
          <a:xfrm>
            <a:off x="4572000" y="2520315"/>
            <a:ext cx="1524000" cy="6096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EmpNo</a:t>
            </a:r>
          </a:p>
        </p:txBody>
      </p:sp>
      <p:sp>
        <p:nvSpPr>
          <p:cNvPr id="20494" name="Oval 13"/>
          <p:cNvSpPr>
            <a:spLocks noChangeArrowheads="1"/>
          </p:cNvSpPr>
          <p:nvPr/>
        </p:nvSpPr>
        <p:spPr bwMode="auto">
          <a:xfrm>
            <a:off x="4800600" y="3282315"/>
            <a:ext cx="1524000" cy="6096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Name</a:t>
            </a:r>
          </a:p>
        </p:txBody>
      </p:sp>
      <p:sp>
        <p:nvSpPr>
          <p:cNvPr id="20495" name="Line 14"/>
          <p:cNvSpPr>
            <a:spLocks noChangeShapeType="1"/>
          </p:cNvSpPr>
          <p:nvPr/>
        </p:nvSpPr>
        <p:spPr bwMode="auto">
          <a:xfrm flipV="1">
            <a:off x="2988944" y="2925429"/>
            <a:ext cx="1651635" cy="6616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Line 15"/>
          <p:cNvSpPr>
            <a:spLocks noChangeShapeType="1"/>
          </p:cNvSpPr>
          <p:nvPr/>
        </p:nvSpPr>
        <p:spPr bwMode="auto">
          <a:xfrm flipV="1">
            <a:off x="2971800" y="3587115"/>
            <a:ext cx="1828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67665" y="1668691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000" dirty="0">
                <a:solidFill>
                  <a:srgbClr val="FF3300"/>
                </a:solidFill>
                <a:latin typeface="Tahoma" pitchFamily="34" charset="0"/>
              </a:rPr>
              <a:t>Composite attribute</a:t>
            </a:r>
            <a:r>
              <a:rPr lang="en-US" altLang="zh-TW" sz="2000" dirty="0">
                <a:latin typeface="Tahoma" pitchFamily="34" charset="0"/>
              </a:rPr>
              <a:t>: </a:t>
            </a:r>
            <a:r>
              <a:rPr lang="en-US" altLang="zh-TW" sz="2000" dirty="0">
                <a:solidFill>
                  <a:schemeClr val="accent2"/>
                </a:solidFill>
                <a:latin typeface="Tahoma" pitchFamily="34" charset="0"/>
              </a:rPr>
              <a:t>consists of several components (e.g., address)</a:t>
            </a:r>
            <a:endParaRPr lang="en-US" sz="2000" dirty="0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  <a:effectLst>
            <a:outerShdw dist="135003" dir="2471156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>
                <a:latin typeface="Trebuchet MS" pitchFamily="34" charset="0"/>
              </a:rPr>
              <a:t>Types of Attributes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7285DB49-CBEF-4D23-A8B9-4534EC092090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7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000" dirty="0">
                <a:solidFill>
                  <a:srgbClr val="FF3300"/>
                </a:solidFill>
              </a:rPr>
              <a:t> </a:t>
            </a:r>
            <a:r>
              <a:rPr lang="en-US" altLang="zh-TW" dirty="0">
                <a:solidFill>
                  <a:srgbClr val="FF3300"/>
                </a:solidFill>
                <a:latin typeface="Tahoma" pitchFamily="34" charset="0"/>
              </a:rPr>
              <a:t>Multivalued attribute</a:t>
            </a:r>
            <a:r>
              <a:rPr lang="en-US" altLang="zh-TW" dirty="0">
                <a:latin typeface="Tahoma" pitchFamily="34" charset="0"/>
              </a:rPr>
              <a:t>: </a:t>
            </a:r>
            <a:r>
              <a:rPr lang="en-US" altLang="zh-TW" dirty="0">
                <a:solidFill>
                  <a:schemeClr val="accent2"/>
                </a:solidFill>
                <a:latin typeface="Tahoma" pitchFamily="34" charset="0"/>
              </a:rPr>
              <a:t>contains more than one value</a:t>
            </a:r>
            <a:endParaRPr lang="en-US" dirty="0"/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990600" y="3707130"/>
            <a:ext cx="2057400" cy="685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Employee</a:t>
            </a:r>
          </a:p>
        </p:txBody>
      </p:sp>
      <p:sp>
        <p:nvSpPr>
          <p:cNvPr id="21510" name="Line 5"/>
          <p:cNvSpPr>
            <a:spLocks noChangeShapeType="1"/>
          </p:cNvSpPr>
          <p:nvPr/>
        </p:nvSpPr>
        <p:spPr bwMode="auto">
          <a:xfrm flipV="1">
            <a:off x="3048000" y="3554730"/>
            <a:ext cx="1371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6"/>
          <p:cNvSpPr>
            <a:spLocks noChangeShapeType="1"/>
          </p:cNvSpPr>
          <p:nvPr/>
        </p:nvSpPr>
        <p:spPr bwMode="auto">
          <a:xfrm>
            <a:off x="3059575" y="4230884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AutoShape 7"/>
          <p:cNvSpPr>
            <a:spLocks noChangeArrowheads="1"/>
          </p:cNvSpPr>
          <p:nvPr/>
        </p:nvSpPr>
        <p:spPr bwMode="auto">
          <a:xfrm>
            <a:off x="4419600" y="2945130"/>
            <a:ext cx="2362200" cy="990600"/>
          </a:xfrm>
          <a:custGeom>
            <a:avLst/>
            <a:gdLst>
              <a:gd name="T0" fmla="*/ 1181100 w 21600"/>
              <a:gd name="T1" fmla="*/ 0 h 21600"/>
              <a:gd name="T2" fmla="*/ 345909 w 21600"/>
              <a:gd name="T3" fmla="*/ 145059 h 21600"/>
              <a:gd name="T4" fmla="*/ 0 w 21600"/>
              <a:gd name="T5" fmla="*/ 495300 h 21600"/>
              <a:gd name="T6" fmla="*/ 345909 w 21600"/>
              <a:gd name="T7" fmla="*/ 845541 h 21600"/>
              <a:gd name="T8" fmla="*/ 1181100 w 21600"/>
              <a:gd name="T9" fmla="*/ 990600 h 21600"/>
              <a:gd name="T10" fmla="*/ 2016291 w 21600"/>
              <a:gd name="T11" fmla="*/ 845541 h 21600"/>
              <a:gd name="T12" fmla="*/ 2362200 w 21600"/>
              <a:gd name="T13" fmla="*/ 495300 h 21600"/>
              <a:gd name="T14" fmla="*/ 2016291 w 21600"/>
              <a:gd name="T15" fmla="*/ 14505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58" y="10800"/>
                </a:moveTo>
                <a:cubicBezTo>
                  <a:pt x="1858" y="15739"/>
                  <a:pt x="5861" y="19742"/>
                  <a:pt x="10800" y="19742"/>
                </a:cubicBezTo>
                <a:cubicBezTo>
                  <a:pt x="15739" y="19742"/>
                  <a:pt x="19742" y="15739"/>
                  <a:pt x="19742" y="10800"/>
                </a:cubicBezTo>
                <a:cubicBezTo>
                  <a:pt x="19742" y="5861"/>
                  <a:pt x="15739" y="1858"/>
                  <a:pt x="10800" y="1858"/>
                </a:cubicBezTo>
                <a:cubicBezTo>
                  <a:pt x="5861" y="1858"/>
                  <a:pt x="1858" y="5861"/>
                  <a:pt x="1858" y="1080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FF33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Phone</a:t>
            </a:r>
          </a:p>
        </p:txBody>
      </p:sp>
      <p:sp>
        <p:nvSpPr>
          <p:cNvPr id="21513" name="AutoShape 8"/>
          <p:cNvSpPr>
            <a:spLocks noChangeArrowheads="1"/>
          </p:cNvSpPr>
          <p:nvPr/>
        </p:nvSpPr>
        <p:spPr bwMode="auto">
          <a:xfrm>
            <a:off x="4572000" y="4621530"/>
            <a:ext cx="2209800" cy="1066800"/>
          </a:xfrm>
          <a:custGeom>
            <a:avLst/>
            <a:gdLst>
              <a:gd name="T0" fmla="*/ 1104900 w 21600"/>
              <a:gd name="T1" fmla="*/ 0 h 21600"/>
              <a:gd name="T2" fmla="*/ 323592 w 21600"/>
              <a:gd name="T3" fmla="*/ 156217 h 21600"/>
              <a:gd name="T4" fmla="*/ 0 w 21600"/>
              <a:gd name="T5" fmla="*/ 533400 h 21600"/>
              <a:gd name="T6" fmla="*/ 323592 w 21600"/>
              <a:gd name="T7" fmla="*/ 910583 h 21600"/>
              <a:gd name="T8" fmla="*/ 1104900 w 21600"/>
              <a:gd name="T9" fmla="*/ 1066800 h 21600"/>
              <a:gd name="T10" fmla="*/ 1886208 w 21600"/>
              <a:gd name="T11" fmla="*/ 910583 h 21600"/>
              <a:gd name="T12" fmla="*/ 2209800 w 21600"/>
              <a:gd name="T13" fmla="*/ 533400 h 21600"/>
              <a:gd name="T14" fmla="*/ 1886208 w 21600"/>
              <a:gd name="T15" fmla="*/ 15621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483" y="10800"/>
                </a:moveTo>
                <a:cubicBezTo>
                  <a:pt x="2483" y="15393"/>
                  <a:pt x="6207" y="19117"/>
                  <a:pt x="10800" y="19117"/>
                </a:cubicBezTo>
                <a:cubicBezTo>
                  <a:pt x="15393" y="19117"/>
                  <a:pt x="19117" y="15393"/>
                  <a:pt x="19117" y="10800"/>
                </a:cubicBezTo>
                <a:cubicBezTo>
                  <a:pt x="19117" y="6207"/>
                  <a:pt x="15393" y="2483"/>
                  <a:pt x="10800" y="2483"/>
                </a:cubicBezTo>
                <a:cubicBezTo>
                  <a:pt x="6207" y="2483"/>
                  <a:pt x="2483" y="6207"/>
                  <a:pt x="2483" y="1080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FF33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Email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  <a:effectLst>
            <a:outerShdw dist="135003" dir="2471156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>
                <a:latin typeface="Trebuchet MS" pitchFamily="34" charset="0"/>
              </a:rPr>
              <a:t>Types of Attributes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C5ECFA4A-44B0-4627-9DD4-01C49BDB5638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8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000" dirty="0">
                <a:solidFill>
                  <a:srgbClr val="FF3300"/>
                </a:solidFill>
              </a:rPr>
              <a:t> </a:t>
            </a:r>
            <a:r>
              <a:rPr lang="en-US" altLang="zh-TW" dirty="0">
                <a:solidFill>
                  <a:srgbClr val="FF3300"/>
                </a:solidFill>
              </a:rPr>
              <a:t>Derived attribute</a:t>
            </a:r>
            <a:r>
              <a:rPr lang="en-US" altLang="zh-TW" dirty="0">
                <a:solidFill>
                  <a:schemeClr val="accent2"/>
                </a:solidFill>
              </a:rPr>
              <a:t>: computed from other attributes (e.g., age can be computed from the date of birth and the current date)</a:t>
            </a:r>
            <a:endParaRPr lang="en-US" dirty="0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371600" y="3861435"/>
            <a:ext cx="1752600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Employee</a:t>
            </a:r>
          </a:p>
        </p:txBody>
      </p:sp>
      <p:sp>
        <p:nvSpPr>
          <p:cNvPr id="22534" name="Oval 5"/>
          <p:cNvSpPr>
            <a:spLocks noChangeArrowheads="1"/>
          </p:cNvSpPr>
          <p:nvPr/>
        </p:nvSpPr>
        <p:spPr bwMode="auto">
          <a:xfrm>
            <a:off x="4724400" y="3099435"/>
            <a:ext cx="1676400" cy="609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1">
                <a:solidFill>
                  <a:srgbClr val="FF3399"/>
                </a:solidFill>
              </a:rPr>
              <a:t>Age</a:t>
            </a:r>
            <a:endParaRPr lang="en-US" altLang="zh-TW">
              <a:solidFill>
                <a:srgbClr val="FF3399"/>
              </a:solidFill>
            </a:endParaRPr>
          </a:p>
        </p:txBody>
      </p:sp>
      <p:sp>
        <p:nvSpPr>
          <p:cNvPr id="22535" name="Oval 6"/>
          <p:cNvSpPr>
            <a:spLocks noChangeArrowheads="1"/>
          </p:cNvSpPr>
          <p:nvPr/>
        </p:nvSpPr>
        <p:spPr bwMode="auto">
          <a:xfrm>
            <a:off x="4800600" y="4699635"/>
            <a:ext cx="1676400" cy="609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/>
              <a:t>Date of birth</a:t>
            </a:r>
          </a:p>
        </p:txBody>
      </p:sp>
      <p:sp>
        <p:nvSpPr>
          <p:cNvPr id="22536" name="Line 7"/>
          <p:cNvSpPr>
            <a:spLocks noChangeShapeType="1"/>
          </p:cNvSpPr>
          <p:nvPr/>
        </p:nvSpPr>
        <p:spPr bwMode="auto">
          <a:xfrm flipV="1">
            <a:off x="3124200" y="3404235"/>
            <a:ext cx="1600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Line 8"/>
          <p:cNvSpPr>
            <a:spLocks noChangeShapeType="1"/>
          </p:cNvSpPr>
          <p:nvPr/>
        </p:nvSpPr>
        <p:spPr bwMode="auto">
          <a:xfrm>
            <a:off x="3124200" y="4394835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  <a:effectLst>
            <a:outerShdw dist="135003" dir="2471156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>
                <a:latin typeface="Trebuchet MS" pitchFamily="34" charset="0"/>
              </a:rPr>
              <a:t>Types of Attributes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algn="ctr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1DCA0DD0-D1DE-4D41-9980-0568CD55B578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9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7372" dir="2021404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>
                <a:latin typeface="Trebuchet MS" pitchFamily="34" charset="0"/>
              </a:rPr>
              <a:t>Key Attributes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161338" cy="4114800"/>
          </a:xfrm>
        </p:spPr>
        <p:txBody>
          <a:bodyPr/>
          <a:lstStyle/>
          <a:p>
            <a:pPr eaLnBrk="1" hangingPunct="1"/>
            <a:r>
              <a:rPr lang="en-US" altLang="zh-TW" sz="2000" dirty="0"/>
              <a:t>A set of </a:t>
            </a:r>
            <a:r>
              <a:rPr lang="en-US" altLang="zh-TW" sz="2000" dirty="0">
                <a:solidFill>
                  <a:srgbClr val="FF3300"/>
                </a:solidFill>
              </a:rPr>
              <a:t>attributes</a:t>
            </a:r>
            <a:r>
              <a:rPr lang="en-US" altLang="zh-TW" sz="2000" dirty="0"/>
              <a:t> that can </a:t>
            </a:r>
            <a:r>
              <a:rPr lang="en-US" altLang="zh-TW" sz="2000" u="sng" dirty="0">
                <a:solidFill>
                  <a:srgbClr val="FF3300"/>
                </a:solidFill>
              </a:rPr>
              <a:t>uniquely</a:t>
            </a:r>
            <a:r>
              <a:rPr lang="en-US" altLang="zh-TW" sz="2000" dirty="0"/>
              <a:t> identify an entity</a:t>
            </a:r>
          </a:p>
          <a:p>
            <a:pPr eaLnBrk="1" hangingPunct="1"/>
            <a:endParaRPr lang="en-US" altLang="zh-TW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44065" y="2960370"/>
            <a:ext cx="5105400" cy="1371600"/>
            <a:chOff x="1536" y="1584"/>
            <a:chExt cx="3216" cy="864"/>
          </a:xfrm>
        </p:grpSpPr>
        <p:sp>
          <p:nvSpPr>
            <p:cNvPr id="23688" name="Rectangle 5"/>
            <p:cNvSpPr>
              <a:spLocks noChangeArrowheads="1"/>
            </p:cNvSpPr>
            <p:nvPr/>
          </p:nvSpPr>
          <p:spPr bwMode="auto">
            <a:xfrm>
              <a:off x="1536" y="1776"/>
              <a:ext cx="1008" cy="38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/>
                <a:t>Employee</a:t>
              </a:r>
            </a:p>
          </p:txBody>
        </p:sp>
        <p:sp>
          <p:nvSpPr>
            <p:cNvPr id="23689" name="Oval 6"/>
            <p:cNvSpPr>
              <a:spLocks noChangeArrowheads="1"/>
            </p:cNvSpPr>
            <p:nvPr/>
          </p:nvSpPr>
          <p:spPr bwMode="auto">
            <a:xfrm>
              <a:off x="3552" y="1584"/>
              <a:ext cx="912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u="sng"/>
                <a:t>EmpNo</a:t>
              </a:r>
            </a:p>
          </p:txBody>
        </p:sp>
        <p:sp>
          <p:nvSpPr>
            <p:cNvPr id="23690" name="Line 7"/>
            <p:cNvSpPr>
              <a:spLocks noChangeShapeType="1"/>
            </p:cNvSpPr>
            <p:nvPr/>
          </p:nvSpPr>
          <p:spPr bwMode="auto">
            <a:xfrm flipV="1">
              <a:off x="2544" y="1824"/>
              <a:ext cx="100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91" name="Line 8"/>
            <p:cNvSpPr>
              <a:spLocks noChangeShapeType="1"/>
            </p:cNvSpPr>
            <p:nvPr/>
          </p:nvSpPr>
          <p:spPr bwMode="auto">
            <a:xfrm>
              <a:off x="2544" y="2112"/>
              <a:ext cx="12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92" name="Oval 9"/>
            <p:cNvSpPr>
              <a:spLocks noChangeArrowheads="1"/>
            </p:cNvSpPr>
            <p:nvPr/>
          </p:nvSpPr>
          <p:spPr bwMode="auto">
            <a:xfrm>
              <a:off x="3792" y="2064"/>
              <a:ext cx="960" cy="384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/>
                <a:t>Name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2060"/>
      </a:hlink>
      <a:folHlink>
        <a:srgbClr val="B2B2B2"/>
      </a:folHlink>
    </a:clrScheme>
    <a:fontScheme name="Default Design">
      <a:majorFont>
        <a:latin typeface="Times New Roman"/>
        <a:ea typeface="PMingLiU"/>
        <a:cs typeface=""/>
      </a:majorFont>
      <a:minorFont>
        <a:latin typeface="Tahoma"/>
        <a:ea typeface="P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PMingLiU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2388</TotalTime>
  <Words>2338</Words>
  <Application>Microsoft Office PowerPoint</Application>
  <PresentationFormat>On-screen Show (4:3)</PresentationFormat>
  <Paragraphs>427</Paragraphs>
  <Slides>40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4" baseType="lpstr">
      <vt:lpstr>MS Gothic</vt:lpstr>
      <vt:lpstr>ＭＳ Ｐゴシック</vt:lpstr>
      <vt:lpstr>PMingLiU</vt:lpstr>
      <vt:lpstr>Arial</vt:lpstr>
      <vt:lpstr>Arial Narrow</vt:lpstr>
      <vt:lpstr>Monotype Sorts</vt:lpstr>
      <vt:lpstr>Symbol</vt:lpstr>
      <vt:lpstr>Tahoma</vt:lpstr>
      <vt:lpstr>Times</vt:lpstr>
      <vt:lpstr>Times New Roman</vt:lpstr>
      <vt:lpstr>Trebuchet MS</vt:lpstr>
      <vt:lpstr>Wingdings</vt:lpstr>
      <vt:lpstr>Zapf Dingbats</vt:lpstr>
      <vt:lpstr>Default Design</vt:lpstr>
      <vt:lpstr>PowerPoint Presentation</vt:lpstr>
      <vt:lpstr>Basic Concepts of ER</vt:lpstr>
      <vt:lpstr>Entities</vt:lpstr>
      <vt:lpstr>Attributes</vt:lpstr>
      <vt:lpstr>Types of Attributes</vt:lpstr>
      <vt:lpstr>Types of Attributes</vt:lpstr>
      <vt:lpstr>Types of Attributes</vt:lpstr>
      <vt:lpstr>Types of Attributes</vt:lpstr>
      <vt:lpstr>Key Attributes</vt:lpstr>
      <vt:lpstr>Key Attributes</vt:lpstr>
      <vt:lpstr>Example Entity (Customer)</vt:lpstr>
      <vt:lpstr>Relationship</vt:lpstr>
      <vt:lpstr>Example of Binary Relationship</vt:lpstr>
      <vt:lpstr>Relationship Sets with Attributes</vt:lpstr>
      <vt:lpstr>Cardinality Constraints</vt:lpstr>
      <vt:lpstr>One-To-Many Relationships</vt:lpstr>
      <vt:lpstr>Many-To-One Relationships</vt:lpstr>
      <vt:lpstr>Many-To-Many Relationships</vt:lpstr>
      <vt:lpstr>Participation of Entity Sets in Relationships</vt:lpstr>
      <vt:lpstr>Alternative Notation for Cardinality Limits</vt:lpstr>
      <vt:lpstr>Cardinality Limits</vt:lpstr>
      <vt:lpstr>Roles</vt:lpstr>
      <vt:lpstr>Keys for Relationships</vt:lpstr>
      <vt:lpstr>Ternary Relationships</vt:lpstr>
      <vt:lpstr>Weak Entity Sets</vt:lpstr>
      <vt:lpstr>Weak Entity Sets</vt:lpstr>
      <vt:lpstr>Another Example of Weak Entity Set</vt:lpstr>
      <vt:lpstr>ISA (`is a’) Hierarchies</vt:lpstr>
      <vt:lpstr>Degree of Relationship</vt:lpstr>
      <vt:lpstr>Summary of ER Symbols I </vt:lpstr>
      <vt:lpstr>Summary of ER Symbols II </vt:lpstr>
      <vt:lpstr>ER Design Decisions - Attribute vs Entity</vt:lpstr>
      <vt:lpstr>ER Design Decisions - Entity vs Relationship</vt:lpstr>
      <vt:lpstr>ER Design Decisions - Entity vs Relationship</vt:lpstr>
      <vt:lpstr>ER Design Decisions - Entity vs Relationship</vt:lpstr>
      <vt:lpstr>ER Design Decisions – Attributes Placement</vt:lpstr>
      <vt:lpstr>ER Design Decisions - Strong vs. Weak Entity</vt:lpstr>
      <vt:lpstr>Summary</vt:lpstr>
      <vt:lpstr>HKUST COURSE DATABASE</vt:lpstr>
      <vt:lpstr>HKUST COURSE DATABASE: ERD</vt:lpstr>
    </vt:vector>
  </TitlesOfParts>
  <Company>HKUST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Dimitris</dc:creator>
  <cp:lastModifiedBy>Wilfred Ng</cp:lastModifiedBy>
  <cp:revision>158</cp:revision>
  <cp:lastPrinted>1999-09-02T03:31:05Z</cp:lastPrinted>
  <dcterms:created xsi:type="dcterms:W3CDTF">1999-09-01T05:51:25Z</dcterms:created>
  <dcterms:modified xsi:type="dcterms:W3CDTF">2020-02-17T11:01:40Z</dcterms:modified>
</cp:coreProperties>
</file>