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46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3" r:id="rId20"/>
    <p:sldId id="374" r:id="rId21"/>
    <p:sldId id="375" r:id="rId22"/>
    <p:sldId id="376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33"/>
    <a:srgbClr val="0000FF"/>
    <a:srgbClr val="FFFF00"/>
    <a:srgbClr val="FF3399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4" autoAdjust="0"/>
    <p:restoredTop sz="94660"/>
  </p:normalViewPr>
  <p:slideViewPr>
    <p:cSldViewPr>
      <p:cViewPr varScale="1">
        <p:scale>
          <a:sx n="76" d="100"/>
          <a:sy n="76" d="100"/>
        </p:scale>
        <p:origin x="1722" y="96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55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6B29A9BF-E5F3-48B7-A797-6A909AAE28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5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02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8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5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8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0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E0F8912E-F8A5-4643-ADC3-5479DBB2F3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C9A780C3-C9B3-4252-928E-CFFC99EBD1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915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751E7E87-E556-46BC-BE4D-08BC2C171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94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F30EB911-6243-48C9-AC12-D7472E2C93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8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A9FAFA1C-2B77-4AFB-84F6-3DA633A14E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8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FB94D53B-66E5-4A8F-A91C-19A5AFEECE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0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BCC9B2C8-450F-4AF4-B3C6-EC23D56ADD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3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39816D08-7C13-4E51-B09F-93BC3AF565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94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C375B520-1D62-4D71-9E16-1C3578776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0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BEC3392D-8676-4484-8C63-CC01F2D37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07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95F5B7F8-E4EA-403B-BFC3-6D7B289042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165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189C4D69-1F47-4122-B607-CACE53C53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B5B54CD-C5F4-4029-9AA3-CE02A849C9A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219200"/>
            <a:ext cx="78486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3. Relational Data Model</a:t>
            </a:r>
          </a:p>
          <a:p>
            <a:pPr algn="ctr">
              <a:buFontTx/>
              <a:buNone/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ERD TO RELATIONAL SCHEMA REDUCTION: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OVERVIEW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49880"/>
          </a:xfrm>
        </p:spPr>
        <p:txBody>
          <a:bodyPr/>
          <a:lstStyle/>
          <a:p>
            <a:pPr marL="338138" indent="-338138">
              <a:buFont typeface="Zapf Dingbats" charset="0"/>
              <a:buNone/>
            </a:pPr>
            <a:r>
              <a:rPr lang="en-US" b="1" dirty="0">
                <a:solidFill>
                  <a:srgbClr val="B30019"/>
                </a:solidFill>
              </a:rPr>
              <a:t>We need to reduce:</a:t>
            </a:r>
            <a:endParaRPr lang="en-US" dirty="0"/>
          </a:p>
          <a:p>
            <a:pPr marL="2746375" lvl="1" indent="-2293938">
              <a:spcBef>
                <a:spcPts val="1800"/>
              </a:spcBef>
              <a:buFontTx/>
              <a:buNone/>
              <a:tabLst>
                <a:tab pos="2286000" algn="l"/>
              </a:tabLst>
            </a:pPr>
            <a:r>
              <a:rPr lang="en-US" b="1" dirty="0">
                <a:solidFill>
                  <a:srgbClr val="FF0000"/>
                </a:solidFill>
              </a:rPr>
              <a:t>attributes</a:t>
            </a:r>
            <a:r>
              <a:rPr lang="en-US" dirty="0"/>
              <a:t>	</a:t>
            </a:r>
            <a:r>
              <a:rPr lang="en-US" dirty="0">
                <a:cs typeface="Symbol" charset="2"/>
              </a:rPr>
              <a:t>→</a:t>
            </a:r>
            <a:r>
              <a:rPr lang="en-US" dirty="0"/>
              <a:t>	composite, multivalued</a:t>
            </a:r>
          </a:p>
          <a:p>
            <a:pPr marL="2746375" lvl="1" indent="-2293938">
              <a:spcBef>
                <a:spcPts val="1800"/>
              </a:spcBef>
              <a:buFontTx/>
              <a:buNone/>
              <a:tabLst>
                <a:tab pos="2286000" algn="l"/>
              </a:tabLst>
            </a:pPr>
            <a:r>
              <a:rPr lang="en-US" b="1" dirty="0">
                <a:solidFill>
                  <a:srgbClr val="FF0000"/>
                </a:solidFill>
              </a:rPr>
              <a:t>entities</a:t>
            </a:r>
            <a:r>
              <a:rPr lang="en-US" dirty="0"/>
              <a:t>	→	strong, weak</a:t>
            </a:r>
          </a:p>
          <a:p>
            <a:pPr marL="2746375" lvl="1" indent="-2293938">
              <a:spcBef>
                <a:spcPts val="1800"/>
              </a:spcBef>
              <a:buFontTx/>
              <a:buNone/>
              <a:tabLst>
                <a:tab pos="2286000" algn="l"/>
              </a:tabLst>
            </a:pPr>
            <a:r>
              <a:rPr lang="en-US" b="1" dirty="0">
                <a:solidFill>
                  <a:srgbClr val="FF0000"/>
                </a:solidFill>
              </a:rPr>
              <a:t>relationships</a:t>
            </a:r>
            <a:r>
              <a:rPr lang="en-US" dirty="0"/>
              <a:t>	→	degree (e.g., unary, binary, ternary, etc.)</a:t>
            </a:r>
          </a:p>
          <a:p>
            <a:pPr marL="2746375" lvl="1" indent="-460375">
              <a:spcBef>
                <a:spcPts val="1200"/>
              </a:spcBef>
              <a:buFontTx/>
              <a:buNone/>
            </a:pPr>
            <a:r>
              <a:rPr lang="en-US" dirty="0"/>
              <a:t>→	</a:t>
            </a:r>
            <a:r>
              <a:rPr lang="en-US" dirty="0">
                <a:solidFill>
                  <a:srgbClr val="000000"/>
                </a:solidFill>
              </a:rPr>
              <a:t>cardinality and participation constraints</a:t>
            </a: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990600" y="4467998"/>
            <a:ext cx="7467600" cy="1138773"/>
          </a:xfrm>
          <a:prstGeom prst="rect">
            <a:avLst/>
          </a:prstGeom>
          <a:solidFill>
            <a:srgbClr val="FFFFCC"/>
          </a:solidFill>
          <a:ln w="38100">
            <a:solidFill>
              <a:srgbClr val="001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5720" rIns="90487" bIns="91440" anchor="ctr">
            <a:spAutoFit/>
          </a:bodyPr>
          <a:lstStyle/>
          <a:p>
            <a:pPr algn="ctr">
              <a:spcBef>
                <a:spcPts val="3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2000" b="1" dirty="0">
                <a:solidFill>
                  <a:srgbClr val="3319FF"/>
                </a:solidFill>
                <a:latin typeface="+mn-lt"/>
              </a:rPr>
              <a:t>Cardinality/participation constraints</a:t>
            </a:r>
            <a:r>
              <a:rPr lang="en-US" sz="2000" b="1" dirty="0">
                <a:solidFill>
                  <a:srgbClr val="B30019"/>
                </a:solidFill>
                <a:latin typeface="+mn-lt"/>
              </a:rPr>
              <a:t> in the E-R model</a:t>
            </a:r>
          </a:p>
          <a:p>
            <a:pPr algn="ctr">
              <a:spcBef>
                <a:spcPts val="3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2000" b="1" dirty="0">
                <a:solidFill>
                  <a:srgbClr val="00189A"/>
                </a:solidFill>
                <a:latin typeface="+mn-lt"/>
              </a:rPr>
              <a:t>are reduced to</a:t>
            </a:r>
            <a:endParaRPr lang="en-US" sz="2000" b="1" dirty="0">
              <a:solidFill>
                <a:srgbClr val="3319FF"/>
              </a:solidFill>
              <a:latin typeface="+mn-lt"/>
            </a:endParaRPr>
          </a:p>
          <a:p>
            <a:pPr algn="ctr">
              <a:spcBef>
                <a:spcPts val="3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2000" b="1" dirty="0">
                <a:solidFill>
                  <a:srgbClr val="3319FF"/>
                </a:solidFill>
                <a:latin typeface="+mn-lt"/>
              </a:rPr>
              <a:t>Referential integrity constraints</a:t>
            </a:r>
            <a:r>
              <a:rPr lang="en-US" sz="2000" b="1" dirty="0">
                <a:solidFill>
                  <a:srgbClr val="B30019"/>
                </a:solidFill>
                <a:latin typeface="+mn-lt"/>
              </a:rPr>
              <a:t> in the relational model.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A6BB871-66EB-4440-B167-A94CD51516D5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77888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Composite and Multivalued Attributes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50831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2000" dirty="0">
                <a:solidFill>
                  <a:srgbClr val="FF3300"/>
                </a:solidFill>
              </a:rPr>
              <a:t>Composite</a:t>
            </a:r>
            <a:r>
              <a:rPr lang="en-US" altLang="zh-HK" sz="2000" dirty="0"/>
              <a:t> attributes are flattened out by creating a separate attribute for each component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dirty="0"/>
              <a:t>E.g. given entity set </a:t>
            </a:r>
            <a:r>
              <a:rPr lang="en-US" altLang="zh-HK" sz="1800" dirty="0">
                <a:solidFill>
                  <a:srgbClr val="FF3300"/>
                </a:solidFill>
              </a:rPr>
              <a:t>customer</a:t>
            </a:r>
            <a:r>
              <a:rPr lang="en-US" altLang="zh-HK" sz="1800" dirty="0"/>
              <a:t> with composite attribute </a:t>
            </a:r>
            <a:r>
              <a:rPr lang="en-US" altLang="zh-HK" sz="1800" i="1" dirty="0">
                <a:solidFill>
                  <a:srgbClr val="0000FF"/>
                </a:solidFill>
              </a:rPr>
              <a:t>name</a:t>
            </a:r>
            <a:r>
              <a:rPr lang="en-US" altLang="zh-HK" sz="1800" dirty="0"/>
              <a:t> with component attributes </a:t>
            </a:r>
            <a:r>
              <a:rPr lang="en-US" altLang="zh-HK" sz="1800" i="1" dirty="0">
                <a:solidFill>
                  <a:srgbClr val="0000FF"/>
                </a:solidFill>
              </a:rPr>
              <a:t>first-name</a:t>
            </a:r>
            <a:r>
              <a:rPr lang="en-US" altLang="zh-HK" sz="1800" i="1" dirty="0"/>
              <a:t> </a:t>
            </a:r>
            <a:r>
              <a:rPr lang="en-US" altLang="zh-HK" sz="1800" dirty="0"/>
              <a:t>and </a:t>
            </a:r>
            <a:r>
              <a:rPr lang="en-US" altLang="zh-HK" sz="1800" i="1" dirty="0"/>
              <a:t>l</a:t>
            </a:r>
            <a:r>
              <a:rPr lang="en-US" altLang="zh-HK" sz="1800" i="1" dirty="0">
                <a:solidFill>
                  <a:srgbClr val="0000FF"/>
                </a:solidFill>
              </a:rPr>
              <a:t>ast-name</a:t>
            </a:r>
            <a:r>
              <a:rPr lang="en-US" altLang="zh-HK" sz="1800" dirty="0"/>
              <a:t> the </a:t>
            </a:r>
            <a:r>
              <a:rPr lang="en-US" altLang="zh-HK" sz="1800" dirty="0">
                <a:solidFill>
                  <a:srgbClr val="FF3300"/>
                </a:solidFill>
              </a:rPr>
              <a:t>customer</a:t>
            </a:r>
            <a:r>
              <a:rPr lang="en-US" altLang="zh-HK" sz="1800" dirty="0"/>
              <a:t> table has two attributes</a:t>
            </a:r>
            <a:br>
              <a:rPr lang="en-US" altLang="zh-HK" sz="1800" dirty="0"/>
            </a:br>
            <a:r>
              <a:rPr lang="en-US" altLang="zh-HK" sz="1800" dirty="0"/>
              <a:t>                 </a:t>
            </a:r>
            <a:r>
              <a:rPr lang="en-US" altLang="zh-HK" sz="1800" i="1" dirty="0" err="1"/>
              <a:t>name.first</a:t>
            </a:r>
            <a:r>
              <a:rPr lang="en-US" altLang="zh-HK" sz="1800" i="1" dirty="0"/>
              <a:t>-name</a:t>
            </a:r>
            <a:r>
              <a:rPr lang="en-US" altLang="zh-HK" sz="1800" dirty="0"/>
              <a:t>  and </a:t>
            </a:r>
            <a:r>
              <a:rPr lang="en-US" altLang="zh-HK" sz="1800" i="1" dirty="0" err="1"/>
              <a:t>name.last</a:t>
            </a:r>
            <a:r>
              <a:rPr lang="en-US" altLang="zh-HK" sz="1800" i="1" dirty="0"/>
              <a:t>-name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A </a:t>
            </a:r>
            <a:r>
              <a:rPr lang="en-US" altLang="zh-HK" sz="2000" dirty="0">
                <a:solidFill>
                  <a:srgbClr val="FF0000"/>
                </a:solidFill>
              </a:rPr>
              <a:t>multivalued</a:t>
            </a:r>
            <a:r>
              <a:rPr lang="en-US" altLang="zh-HK" sz="2000" dirty="0"/>
              <a:t> attribute </a:t>
            </a:r>
            <a:r>
              <a:rPr lang="en-US" altLang="zh-HK" sz="2000" dirty="0">
                <a:solidFill>
                  <a:srgbClr val="FF3300"/>
                </a:solidFill>
              </a:rPr>
              <a:t>M</a:t>
            </a:r>
            <a:r>
              <a:rPr lang="en-US" altLang="zh-HK" sz="2000" dirty="0"/>
              <a:t> of an entity </a:t>
            </a:r>
            <a:r>
              <a:rPr lang="en-US" altLang="zh-HK" sz="2000" dirty="0">
                <a:solidFill>
                  <a:srgbClr val="FF3300"/>
                </a:solidFill>
              </a:rPr>
              <a:t>E</a:t>
            </a:r>
            <a:r>
              <a:rPr lang="en-US" altLang="zh-HK" sz="2000" dirty="0"/>
              <a:t> is represented by a separate table </a:t>
            </a:r>
            <a:r>
              <a:rPr lang="en-US" altLang="zh-HK" sz="2000" dirty="0">
                <a:solidFill>
                  <a:srgbClr val="FF3300"/>
                </a:solidFill>
              </a:rPr>
              <a:t>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dirty="0"/>
              <a:t>Table </a:t>
            </a:r>
            <a:r>
              <a:rPr lang="en-US" altLang="zh-HK" sz="1800" dirty="0">
                <a:solidFill>
                  <a:srgbClr val="FF3300"/>
                </a:solidFill>
              </a:rPr>
              <a:t>EM</a:t>
            </a:r>
            <a:r>
              <a:rPr lang="en-US" altLang="zh-HK" sz="1800" dirty="0"/>
              <a:t> has attributes corresponding to the primary key of E and an attribute corresponding to multivalued attribute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dirty="0"/>
              <a:t>E.g.  Multivalued attribute </a:t>
            </a:r>
            <a:r>
              <a:rPr lang="en-US" altLang="zh-HK" sz="1800" i="1" dirty="0"/>
              <a:t>phone-number</a:t>
            </a:r>
            <a:r>
              <a:rPr lang="en-US" altLang="zh-HK" sz="1800" dirty="0"/>
              <a:t> of </a:t>
            </a:r>
            <a:r>
              <a:rPr lang="en-US" altLang="zh-HK" sz="1800" i="1" dirty="0"/>
              <a:t>employee</a:t>
            </a:r>
            <a:r>
              <a:rPr lang="en-US" altLang="zh-HK" sz="1800" dirty="0"/>
              <a:t> is represented by a table</a:t>
            </a:r>
            <a:br>
              <a:rPr lang="en-US" altLang="zh-HK" sz="1800" dirty="0"/>
            </a:br>
            <a:r>
              <a:rPr lang="en-US" altLang="zh-HK" sz="1800" dirty="0"/>
              <a:t>    </a:t>
            </a:r>
            <a:r>
              <a:rPr lang="en-US" altLang="zh-HK" sz="1800" i="1" dirty="0"/>
              <a:t>employee-phone</a:t>
            </a:r>
            <a:r>
              <a:rPr lang="en-US" altLang="zh-HK" sz="1800" dirty="0"/>
              <a:t>(</a:t>
            </a:r>
            <a:r>
              <a:rPr lang="en-US" altLang="zh-HK" sz="1800" i="1" dirty="0"/>
              <a:t>employee-id, phone-number</a:t>
            </a:r>
            <a:r>
              <a:rPr lang="en-US" altLang="zh-HK" sz="1800" dirty="0"/>
              <a:t>)</a:t>
            </a:r>
            <a:r>
              <a:rPr lang="en-US" altLang="zh-HK" sz="1800" i="1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dirty="0"/>
              <a:t>Each value of the multivalued attribute maps to a separate row of the table 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HK" sz="1600" dirty="0"/>
              <a:t>E.g.,  an employee with primary key 19444 and phones 23580000, 95555555 maps to two rows:  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HK" sz="1600" dirty="0"/>
              <a:t>	(19444, 23580000) and (19444, 95555555)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7888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Representing Weak Entity Sets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2263" r="908" b="22020"/>
          <a:stretch>
            <a:fillRect/>
          </a:stretch>
        </p:blipFill>
        <p:spPr bwMode="auto">
          <a:xfrm>
            <a:off x="1600200" y="3922712"/>
            <a:ext cx="6003925" cy="25542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" y="1143000"/>
            <a:ext cx="7924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HK" sz="1800" dirty="0">
                <a:latin typeface="+mn-lt"/>
              </a:rPr>
              <a:t>A weak entity set becomes a table that includes a column for the primary key of the identifying strong entity set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1828800" y="1905000"/>
            <a:ext cx="5437188" cy="17240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32B1BFE-973C-48B2-8D22-9C755A76C414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467600" cy="647700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Representing Relationship Sets as Tables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85838"/>
            <a:ext cx="7467600" cy="1376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HK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E.g.: table for relationship set </a:t>
            </a:r>
            <a:r>
              <a:rPr lang="en-US" altLang="zh-HK" sz="2000" i="1" dirty="0"/>
              <a:t>borrower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3037886" y="3124200"/>
            <a:ext cx="3243852" cy="28765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FA681E7-B5C2-4515-AD2F-4709D1B73B3E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888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Redundancy of Tables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838200" y="3505200"/>
            <a:ext cx="7581900" cy="227695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zh-HK" sz="2000" dirty="0">
                <a:latin typeface="+mn-lt"/>
              </a:rPr>
              <a:t>Many-to-one and one-to-many relationship sets that are total on the many-side can be represented by adding an extra attribute to the many side, containing the primary key of the one side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zh-HK" sz="2000" dirty="0">
                <a:latin typeface="+mn-lt"/>
              </a:rPr>
              <a:t>Instead of creating a table for relationship </a:t>
            </a:r>
            <a:r>
              <a:rPr lang="en-US" altLang="zh-HK" sz="2000" i="1" dirty="0">
                <a:latin typeface="+mn-lt"/>
              </a:rPr>
              <a:t>account-branch</a:t>
            </a:r>
            <a:r>
              <a:rPr lang="en-US" altLang="zh-HK" sz="2000" dirty="0">
                <a:latin typeface="+mn-lt"/>
              </a:rPr>
              <a:t>, </a:t>
            </a:r>
            <a:r>
              <a:rPr lang="en-US" altLang="zh-HK" sz="2000" dirty="0">
                <a:solidFill>
                  <a:schemeClr val="tx2"/>
                </a:solidFill>
                <a:latin typeface="+mn-lt"/>
              </a:rPr>
              <a:t>add the key of branch (</a:t>
            </a:r>
            <a:r>
              <a:rPr lang="en-US" altLang="zh-HK" sz="2000" i="1" dirty="0">
                <a:solidFill>
                  <a:schemeClr val="tx2"/>
                </a:solidFill>
                <a:latin typeface="+mn-lt"/>
              </a:rPr>
              <a:t>branch-name</a:t>
            </a:r>
            <a:r>
              <a:rPr lang="en-US" altLang="zh-HK" sz="2000" dirty="0">
                <a:solidFill>
                  <a:schemeClr val="tx2"/>
                </a:solidFill>
                <a:latin typeface="+mn-lt"/>
              </a:rPr>
              <a:t>) to the entity set </a:t>
            </a:r>
            <a:r>
              <a:rPr lang="en-US" altLang="zh-HK" sz="2000" i="1" dirty="0">
                <a:solidFill>
                  <a:schemeClr val="tx2"/>
                </a:solidFill>
                <a:latin typeface="+mn-lt"/>
              </a:rPr>
              <a:t>account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zh-HK" sz="2000" i="1" dirty="0">
                <a:solidFill>
                  <a:schemeClr val="tx2"/>
                </a:solidFill>
                <a:latin typeface="+mn-lt"/>
              </a:rPr>
              <a:t>branch-name in account is a </a:t>
            </a:r>
            <a:r>
              <a:rPr lang="en-US" altLang="zh-HK" sz="2000" i="1" dirty="0">
                <a:solidFill>
                  <a:srgbClr val="FF3300"/>
                </a:solidFill>
                <a:latin typeface="+mn-lt"/>
              </a:rPr>
              <a:t>foreign key</a:t>
            </a:r>
            <a:r>
              <a:rPr lang="en-US" altLang="zh-HK" sz="2000" i="1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855FBCF-8765-4E85-8819-E58FC3743BE6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Redundancy of Tables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40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For one-to-one relationship sets, either side can be chosen to act as the “many”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dirty="0"/>
              <a:t>That is, extra attribute can be added to either of the tables corresponding to the two entity sets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If participation is </a:t>
            </a:r>
            <a:r>
              <a:rPr lang="en-US" altLang="zh-HK" sz="2000" i="1" dirty="0"/>
              <a:t>partial</a:t>
            </a:r>
            <a:r>
              <a:rPr lang="en-US" altLang="zh-HK" sz="2000" dirty="0"/>
              <a:t> on the many side, replacing a table by an extra attribute in the relation corresponding to the “many” side could result in null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2000" dirty="0"/>
              <a:t>The table corresponding to a relationship set linking a weak entity set to its identifying strong entity set is redundant.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dirty="0"/>
              <a:t>E.g. The </a:t>
            </a:r>
            <a:r>
              <a:rPr lang="en-US" altLang="zh-HK" sz="1800" i="1" dirty="0"/>
              <a:t>payment</a:t>
            </a:r>
            <a:r>
              <a:rPr lang="en-US" altLang="zh-HK" sz="1800" dirty="0"/>
              <a:t> table already contains the information that would appear in the </a:t>
            </a:r>
            <a:r>
              <a:rPr lang="en-US" altLang="zh-HK" sz="1800" i="1" dirty="0"/>
              <a:t>loan-payment</a:t>
            </a:r>
            <a:r>
              <a:rPr lang="en-US" altLang="zh-HK" sz="1800" dirty="0"/>
              <a:t> table (i.e., the columns loan-number and </a:t>
            </a:r>
            <a:r>
              <a:rPr lang="en-US" altLang="zh-HK" sz="1800" i="1" dirty="0"/>
              <a:t>payment-number</a:t>
            </a:r>
            <a:r>
              <a:rPr lang="en-US" altLang="zh-HK" sz="1800" dirty="0"/>
              <a:t>).</a:t>
            </a:r>
          </a:p>
          <a:p>
            <a:pPr eaLnBrk="1" hangingPunct="1"/>
            <a:endParaRPr lang="en-US" altLang="zh-HK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867530A-8FEE-44DE-AF56-3B8F33370104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315200" cy="609600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Representing Specialization as Tables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68400"/>
            <a:ext cx="7467600" cy="5461000"/>
          </a:xfrm>
        </p:spPr>
        <p:txBody>
          <a:bodyPr/>
          <a:lstStyle/>
          <a:p>
            <a:pPr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Method 1: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Form a table for the higher level entity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Form a table for each lower level entity set, include primary key of higher level entity set and local attributes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>
                <a:solidFill>
                  <a:srgbClr val="990000"/>
                </a:solidFill>
              </a:rPr>
              <a:t>   table</a:t>
            </a:r>
            <a:r>
              <a:rPr lang="en-US" altLang="zh-HK" dirty="0"/>
              <a:t>	    </a:t>
            </a:r>
            <a:r>
              <a:rPr lang="en-US" altLang="zh-HK" dirty="0">
                <a:solidFill>
                  <a:srgbClr val="990000"/>
                </a:solidFill>
              </a:rPr>
              <a:t>table attributes</a:t>
            </a:r>
            <a:br>
              <a:rPr lang="en-US" altLang="zh-HK" dirty="0">
                <a:solidFill>
                  <a:schemeClr val="hlink"/>
                </a:solidFill>
              </a:rPr>
            </a:br>
            <a:r>
              <a:rPr lang="en-US" altLang="zh-HK" i="1" dirty="0"/>
              <a:t>person	id, name, street, city  </a:t>
            </a:r>
            <a:br>
              <a:rPr lang="en-US" altLang="zh-HK" i="1" dirty="0"/>
            </a:br>
            <a:r>
              <a:rPr lang="en-US" altLang="zh-HK" i="1" dirty="0"/>
              <a:t>customer	id, credit-rating</a:t>
            </a:r>
            <a:br>
              <a:rPr lang="en-US" altLang="zh-HK" i="1" dirty="0"/>
            </a:br>
            <a:r>
              <a:rPr lang="en-US" altLang="zh-HK" i="1" dirty="0"/>
              <a:t>employee	id, salary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HK" dirty="0"/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Drawback:  getting information about, e.g., </a:t>
            </a:r>
            <a:r>
              <a:rPr lang="en-US" altLang="zh-HK" i="1" dirty="0"/>
              <a:t>employee</a:t>
            </a:r>
            <a:r>
              <a:rPr lang="en-US" altLang="zh-HK" dirty="0"/>
              <a:t> requires accessing two tables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600201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3048000" y="299085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0C760E2-108A-4B24-B357-8D7790EE5DA1}" type="slidenum">
              <a:rPr lang="en-US" altLang="zh-TW" sz="1200" smtClean="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490538"/>
            <a:ext cx="7291387" cy="609600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latin typeface="Trebuchet MS" panose="020B0603020202020204" pitchFamily="34" charset="0"/>
              </a:rPr>
              <a:t>Specialization as Tables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2200"/>
            <a:ext cx="7315200" cy="5461000"/>
          </a:xfrm>
        </p:spPr>
        <p:txBody>
          <a:bodyPr/>
          <a:lstStyle/>
          <a:p>
            <a:pPr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HK" sz="2000" dirty="0"/>
          </a:p>
          <a:p>
            <a:pPr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Method 2: 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Form a table for each entity set with all local and inherited attributes	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sz="1800" dirty="0">
                <a:solidFill>
                  <a:srgbClr val="990000"/>
                </a:solidFill>
              </a:rPr>
              <a:t>table </a:t>
            </a:r>
            <a:r>
              <a:rPr lang="en-US" altLang="zh-HK" sz="1800" dirty="0"/>
              <a:t>	   </a:t>
            </a:r>
            <a:r>
              <a:rPr lang="en-US" altLang="zh-HK" sz="1800" dirty="0">
                <a:solidFill>
                  <a:srgbClr val="990000"/>
                </a:solidFill>
              </a:rPr>
              <a:t>table attributes</a:t>
            </a:r>
            <a:br>
              <a:rPr lang="en-US" altLang="zh-HK" sz="1800" dirty="0"/>
            </a:br>
            <a:r>
              <a:rPr lang="en-US" altLang="zh-HK" sz="1800" i="1" dirty="0"/>
              <a:t>person	id, name, street, city	</a:t>
            </a:r>
            <a:br>
              <a:rPr lang="en-US" altLang="zh-HK" sz="1800" i="1" dirty="0"/>
            </a:br>
            <a:r>
              <a:rPr lang="en-US" altLang="zh-HK" sz="1800" i="1" dirty="0"/>
              <a:t>customer	id, name, street, city, credit-rating</a:t>
            </a:r>
            <a:br>
              <a:rPr lang="en-US" altLang="zh-HK" sz="1800" i="1" dirty="0"/>
            </a:br>
            <a:r>
              <a:rPr lang="en-US" altLang="zh-HK" sz="1800" i="1" dirty="0"/>
              <a:t>employee 	id, name, street, city, salary</a:t>
            </a:r>
            <a:br>
              <a:rPr lang="en-US" altLang="zh-HK" sz="1800" i="1" dirty="0"/>
            </a:br>
            <a:r>
              <a:rPr lang="en-US" altLang="zh-HK" dirty="0"/>
              <a:t>		</a:t>
            </a:r>
            <a:br>
              <a:rPr lang="en-US" altLang="zh-HK" dirty="0"/>
            </a:br>
            <a:r>
              <a:rPr lang="en-US" altLang="zh-HK" dirty="0"/>
              <a:t>If specialization is </a:t>
            </a:r>
            <a:r>
              <a:rPr lang="en-US" altLang="zh-HK" dirty="0">
                <a:solidFill>
                  <a:srgbClr val="FF3300"/>
                </a:solidFill>
              </a:rPr>
              <a:t>total</a:t>
            </a:r>
            <a:r>
              <a:rPr lang="en-US" altLang="zh-HK" dirty="0"/>
              <a:t>, no need to create  table for generalized entity (</a:t>
            </a:r>
            <a:r>
              <a:rPr lang="en-US" altLang="zh-HK" i="1" dirty="0"/>
              <a:t>person</a:t>
            </a:r>
            <a:r>
              <a:rPr lang="en-US" altLang="zh-HK" dirty="0"/>
              <a:t>)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dirty="0"/>
              <a:t>Drawback:  street and city may be stored redundantly for persons who are both customers and employees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1600200" y="2895600"/>
            <a:ext cx="543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3048000" y="2590800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5"/>
            <a:ext cx="7467600" cy="4114800"/>
          </a:xfrm>
        </p:spPr>
        <p:txBody>
          <a:bodyPr/>
          <a:lstStyle/>
          <a:p>
            <a:r>
              <a:rPr lang="en-US" dirty="0"/>
              <a:t>Representation and Terminologies in Relational Data Model (RDM)</a:t>
            </a:r>
          </a:p>
          <a:p>
            <a:endParaRPr lang="en-US" dirty="0"/>
          </a:p>
          <a:p>
            <a:r>
              <a:rPr lang="en-US" dirty="0"/>
              <a:t>Translating ERM into RDM: From Design to Implementation</a:t>
            </a:r>
          </a:p>
          <a:p>
            <a:pPr lvl="1"/>
            <a:r>
              <a:rPr lang="en-US" dirty="0"/>
              <a:t>Translating Attributes to Tables: Composite Attributes and Multivalued Attributes</a:t>
            </a:r>
          </a:p>
          <a:p>
            <a:pPr lvl="1"/>
            <a:r>
              <a:rPr lang="en-US" dirty="0"/>
              <a:t>Translating Entities to Tables: Regular Entities and Weak Entities</a:t>
            </a:r>
          </a:p>
          <a:p>
            <a:pPr lvl="1"/>
            <a:r>
              <a:rPr lang="en-US" dirty="0"/>
              <a:t>Translating Relationships to Tables: Cardinality issues, ID relationship, Specialization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9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Example: 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BANK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93" y="1452819"/>
            <a:ext cx="6278807" cy="1061781"/>
          </a:xfrm>
        </p:spPr>
        <p:txBody>
          <a:bodyPr/>
          <a:lstStyle/>
          <a:p>
            <a:pPr marL="0" indent="0" algn="ctr">
              <a:spcBef>
                <a:spcPts val="240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ea typeface="SimSun" charset="0"/>
                <a:cs typeface="Times New Roman" charset="0"/>
              </a:rPr>
              <a:t>Convert the bank E-R schema to a relational schema.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800" b="1" dirty="0">
              <a:solidFill>
                <a:srgbClr val="B30019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Specify all referential integrity constraints.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72134" y="1604943"/>
            <a:ext cx="7362266" cy="4719657"/>
            <a:chOff x="915366" y="1310491"/>
            <a:chExt cx="7362266" cy="4719657"/>
          </a:xfrm>
        </p:grpSpPr>
        <p:cxnSp>
          <p:nvCxnSpPr>
            <p:cNvPr id="259" name="AutoShape 491"/>
            <p:cNvCxnSpPr>
              <a:cxnSpLocks noChangeShapeType="1"/>
            </p:cNvCxnSpPr>
            <p:nvPr/>
          </p:nvCxnSpPr>
          <p:spPr bwMode="auto">
            <a:xfrm flipV="1">
              <a:off x="1770553" y="3843870"/>
              <a:ext cx="0" cy="127963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0" name="Rectangle 471"/>
            <p:cNvSpPr>
              <a:spLocks noChangeArrowheads="1"/>
            </p:cNvSpPr>
            <p:nvPr/>
          </p:nvSpPr>
          <p:spPr bwMode="auto">
            <a:xfrm flipH="1">
              <a:off x="1828179" y="4408897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Checking</a:t>
              </a:r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flipH="1">
              <a:off x="915366" y="4406808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Saving</a:t>
              </a:r>
            </a:p>
          </p:txBody>
        </p:sp>
        <p:cxnSp>
          <p:nvCxnSpPr>
            <p:cNvPr id="263" name="AutoShape 487"/>
            <p:cNvCxnSpPr>
              <a:cxnSpLocks noChangeShapeType="1"/>
            </p:cNvCxnSpPr>
            <p:nvPr/>
          </p:nvCxnSpPr>
          <p:spPr bwMode="auto">
            <a:xfrm flipV="1">
              <a:off x="1795953" y="3843870"/>
              <a:ext cx="0" cy="127963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" name="AutoShape 488"/>
            <p:cNvCxnSpPr>
              <a:cxnSpLocks noChangeShapeType="1"/>
              <a:stCxn id="260" idx="0"/>
            </p:cNvCxnSpPr>
            <p:nvPr/>
          </p:nvCxnSpPr>
          <p:spPr bwMode="auto">
            <a:xfrm flipH="1" flipV="1">
              <a:off x="1847911" y="4127931"/>
              <a:ext cx="391748" cy="28096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5" name="AutoShape 489"/>
            <p:cNvCxnSpPr>
              <a:cxnSpLocks noChangeShapeType="1"/>
              <a:stCxn id="261" idx="0"/>
            </p:cNvCxnSpPr>
            <p:nvPr/>
          </p:nvCxnSpPr>
          <p:spPr bwMode="auto">
            <a:xfrm flipV="1">
              <a:off x="1326846" y="4127931"/>
              <a:ext cx="391749" cy="278877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7" name="Text Box 524"/>
            <p:cNvSpPr txBox="1">
              <a:spLocks noChangeArrowheads="1"/>
            </p:cNvSpPr>
            <p:nvPr/>
          </p:nvSpPr>
          <p:spPr bwMode="auto">
            <a:xfrm rot="18360000">
              <a:off x="1945942" y="4128010"/>
              <a:ext cx="23596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dirty="0">
                <a:latin typeface="Arial Narrow"/>
                <a:cs typeface="Arial Narrow"/>
              </a:endParaRPr>
            </a:p>
          </p:txBody>
        </p:sp>
        <p:sp>
          <p:nvSpPr>
            <p:cNvPr id="268" name="Rectangle 533"/>
            <p:cNvSpPr>
              <a:spLocks noChangeArrowheads="1"/>
            </p:cNvSpPr>
            <p:nvPr/>
          </p:nvSpPr>
          <p:spPr bwMode="auto">
            <a:xfrm flipH="1">
              <a:off x="1371773" y="3477318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Account</a:t>
              </a:r>
            </a:p>
          </p:txBody>
        </p:sp>
        <p:sp>
          <p:nvSpPr>
            <p:cNvPr id="269" name="Rectangle 6"/>
            <p:cNvSpPr>
              <a:spLocks noChangeArrowheads="1"/>
            </p:cNvSpPr>
            <p:nvPr/>
          </p:nvSpPr>
          <p:spPr bwMode="auto">
            <a:xfrm flipH="1">
              <a:off x="4073826" y="3477318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Customer</a:t>
              </a:r>
            </a:p>
          </p:txBody>
        </p:sp>
        <p:sp>
          <p:nvSpPr>
            <p:cNvPr id="270" name="AutoShape 8"/>
            <p:cNvSpPr>
              <a:spLocks noChangeArrowheads="1"/>
            </p:cNvSpPr>
            <p:nvPr/>
          </p:nvSpPr>
          <p:spPr bwMode="auto">
            <a:xfrm>
              <a:off x="2699939" y="3455728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Deposits_to</a:t>
              </a:r>
            </a:p>
          </p:txBody>
        </p:sp>
        <p:cxnSp>
          <p:nvCxnSpPr>
            <p:cNvPr id="271" name="AutoShape 9"/>
            <p:cNvCxnSpPr>
              <a:cxnSpLocks noChangeShapeType="1"/>
              <a:stCxn id="268" idx="1"/>
              <a:endCxn id="270" idx="1"/>
            </p:cNvCxnSpPr>
            <p:nvPr/>
          </p:nvCxnSpPr>
          <p:spPr bwMode="auto">
            <a:xfrm>
              <a:off x="2194733" y="3661468"/>
              <a:ext cx="505206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2" name="AutoShape 10"/>
            <p:cNvCxnSpPr>
              <a:cxnSpLocks noChangeShapeType="1"/>
              <a:stCxn id="270" idx="3"/>
              <a:endCxn id="269" idx="3"/>
            </p:cNvCxnSpPr>
            <p:nvPr/>
          </p:nvCxnSpPr>
          <p:spPr bwMode="auto">
            <a:xfrm>
              <a:off x="3568619" y="3661468"/>
              <a:ext cx="505207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3" name="Rectangle 6"/>
            <p:cNvSpPr>
              <a:spLocks noChangeArrowheads="1"/>
            </p:cNvSpPr>
            <p:nvPr/>
          </p:nvSpPr>
          <p:spPr bwMode="auto">
            <a:xfrm flipH="1">
              <a:off x="6770892" y="3479134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Loan</a:t>
              </a:r>
            </a:p>
          </p:txBody>
        </p:sp>
        <p:sp>
          <p:nvSpPr>
            <p:cNvPr id="274" name="AutoShape 8"/>
            <p:cNvSpPr>
              <a:spLocks noChangeArrowheads="1"/>
            </p:cNvSpPr>
            <p:nvPr/>
          </p:nvSpPr>
          <p:spPr bwMode="auto">
            <a:xfrm>
              <a:off x="5399499" y="3457544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Takes_out</a:t>
              </a:r>
            </a:p>
          </p:txBody>
        </p:sp>
        <p:cxnSp>
          <p:nvCxnSpPr>
            <p:cNvPr id="275" name="AutoShape 9"/>
            <p:cNvCxnSpPr>
              <a:cxnSpLocks noChangeShapeType="1"/>
              <a:stCxn id="269" idx="1"/>
              <a:endCxn id="274" idx="1"/>
            </p:cNvCxnSpPr>
            <p:nvPr/>
          </p:nvCxnSpPr>
          <p:spPr bwMode="auto">
            <a:xfrm>
              <a:off x="4896786" y="3661468"/>
              <a:ext cx="502713" cy="181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6" name="AutoShape 10"/>
            <p:cNvCxnSpPr>
              <a:cxnSpLocks noChangeShapeType="1"/>
              <a:stCxn id="274" idx="3"/>
              <a:endCxn id="273" idx="3"/>
            </p:cNvCxnSpPr>
            <p:nvPr/>
          </p:nvCxnSpPr>
          <p:spPr bwMode="auto">
            <a:xfrm>
              <a:off x="6268179" y="3663284"/>
              <a:ext cx="50271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7" name="AutoShape 513"/>
            <p:cNvSpPr>
              <a:spLocks noChangeArrowheads="1"/>
            </p:cNvSpPr>
            <p:nvPr/>
          </p:nvSpPr>
          <p:spPr bwMode="auto">
            <a:xfrm>
              <a:off x="6748032" y="2565900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Gives</a:t>
              </a:r>
            </a:p>
          </p:txBody>
        </p:sp>
        <p:sp>
          <p:nvSpPr>
            <p:cNvPr id="278" name="Rectangle 7"/>
            <p:cNvSpPr>
              <a:spLocks noChangeArrowheads="1"/>
            </p:cNvSpPr>
            <p:nvPr/>
          </p:nvSpPr>
          <p:spPr bwMode="auto">
            <a:xfrm flipH="1">
              <a:off x="6770892" y="1695847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Branch</a:t>
              </a:r>
            </a:p>
          </p:txBody>
        </p:sp>
        <p:cxnSp>
          <p:nvCxnSpPr>
            <p:cNvPr id="279" name="Straight Connector 278"/>
            <p:cNvCxnSpPr>
              <a:stCxn id="277" idx="2"/>
              <a:endCxn id="273" idx="0"/>
            </p:cNvCxnSpPr>
            <p:nvPr/>
          </p:nvCxnSpPr>
          <p:spPr bwMode="auto">
            <a:xfrm>
              <a:off x="7182372" y="2977380"/>
              <a:ext cx="0" cy="5017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0" name="Straight Connector 279"/>
            <p:cNvCxnSpPr>
              <a:stCxn id="277" idx="0"/>
              <a:endCxn id="278" idx="2"/>
            </p:cNvCxnSpPr>
            <p:nvPr/>
          </p:nvCxnSpPr>
          <p:spPr bwMode="auto">
            <a:xfrm flipV="1">
              <a:off x="7182372" y="2064147"/>
              <a:ext cx="0" cy="50175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1" name="AutoShape 513"/>
            <p:cNvSpPr>
              <a:spLocks noChangeArrowheads="1"/>
            </p:cNvSpPr>
            <p:nvPr/>
          </p:nvSpPr>
          <p:spPr bwMode="auto">
            <a:xfrm>
              <a:off x="6748032" y="4349186"/>
              <a:ext cx="868680" cy="411480"/>
            </a:xfrm>
            <a:prstGeom prst="diamond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Has</a:t>
              </a:r>
            </a:p>
          </p:txBody>
        </p:sp>
        <p:sp>
          <p:nvSpPr>
            <p:cNvPr id="282" name="Rectangle 576"/>
            <p:cNvSpPr>
              <a:spLocks noChangeArrowheads="1"/>
            </p:cNvSpPr>
            <p:nvPr/>
          </p:nvSpPr>
          <p:spPr bwMode="auto">
            <a:xfrm flipH="1">
              <a:off x="6770892" y="5262421"/>
              <a:ext cx="822960" cy="36830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Payment</a:t>
              </a:r>
            </a:p>
          </p:txBody>
        </p:sp>
        <p:cxnSp>
          <p:nvCxnSpPr>
            <p:cNvPr id="283" name="Straight Connector 282"/>
            <p:cNvCxnSpPr>
              <a:stCxn id="281" idx="2"/>
              <a:endCxn id="282" idx="0"/>
            </p:cNvCxnSpPr>
            <p:nvPr/>
          </p:nvCxnSpPr>
          <p:spPr bwMode="auto">
            <a:xfrm>
              <a:off x="7182372" y="4760666"/>
              <a:ext cx="0" cy="50175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4" name="Straight Connector 283"/>
            <p:cNvCxnSpPr>
              <a:stCxn id="281" idx="0"/>
              <a:endCxn id="273" idx="2"/>
            </p:cNvCxnSpPr>
            <p:nvPr/>
          </p:nvCxnSpPr>
          <p:spPr bwMode="auto">
            <a:xfrm flipV="1">
              <a:off x="7182372" y="3847434"/>
              <a:ext cx="0" cy="50175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6" name="Text Box 507"/>
            <p:cNvSpPr txBox="1">
              <a:spLocks noChangeArrowheads="1"/>
            </p:cNvSpPr>
            <p:nvPr/>
          </p:nvSpPr>
          <p:spPr bwMode="auto">
            <a:xfrm>
              <a:off x="7184216" y="5014537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287" name="Text Box 507"/>
            <p:cNvSpPr txBox="1">
              <a:spLocks noChangeArrowheads="1"/>
            </p:cNvSpPr>
            <p:nvPr/>
          </p:nvSpPr>
          <p:spPr bwMode="auto">
            <a:xfrm>
              <a:off x="7184216" y="323067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288" name="Text Box 507"/>
            <p:cNvSpPr txBox="1">
              <a:spLocks noChangeArrowheads="1"/>
            </p:cNvSpPr>
            <p:nvPr/>
          </p:nvSpPr>
          <p:spPr bwMode="auto">
            <a:xfrm>
              <a:off x="4904866" y="341482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289" name="Text Box 507"/>
            <p:cNvSpPr txBox="1">
              <a:spLocks noChangeArrowheads="1"/>
            </p:cNvSpPr>
            <p:nvPr/>
          </p:nvSpPr>
          <p:spPr bwMode="auto">
            <a:xfrm>
              <a:off x="2196796" y="341482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290" name="Text Box 536"/>
            <p:cNvSpPr txBox="1">
              <a:spLocks noChangeArrowheads="1"/>
            </p:cNvSpPr>
            <p:nvPr/>
          </p:nvSpPr>
          <p:spPr bwMode="auto">
            <a:xfrm flipH="1">
              <a:off x="7184216" y="3852472"/>
              <a:ext cx="24923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291" name="Text Box 536"/>
            <p:cNvSpPr txBox="1">
              <a:spLocks noChangeArrowheads="1"/>
            </p:cNvSpPr>
            <p:nvPr/>
          </p:nvSpPr>
          <p:spPr bwMode="auto">
            <a:xfrm flipH="1">
              <a:off x="7184216" y="2071541"/>
              <a:ext cx="24923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294" name="Text Box 23"/>
            <p:cNvSpPr txBox="1">
              <a:spLocks noChangeArrowheads="1"/>
            </p:cNvSpPr>
            <p:nvPr/>
          </p:nvSpPr>
          <p:spPr bwMode="auto">
            <a:xfrm>
              <a:off x="6493611" y="3414825"/>
              <a:ext cx="27226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M</a:t>
              </a:r>
            </a:p>
          </p:txBody>
        </p:sp>
        <p:sp>
          <p:nvSpPr>
            <p:cNvPr id="295" name="Text Box 23"/>
            <p:cNvSpPr txBox="1">
              <a:spLocks noChangeArrowheads="1"/>
            </p:cNvSpPr>
            <p:nvPr/>
          </p:nvSpPr>
          <p:spPr bwMode="auto">
            <a:xfrm>
              <a:off x="3802726" y="3414825"/>
              <a:ext cx="27226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M</a:t>
              </a: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2699940" y="3092659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access_date</a:t>
              </a: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2148219" y="4030418"/>
              <a:ext cx="5029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overdraft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915366" y="4030418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interest_rate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304" name="Oval 303"/>
            <p:cNvSpPr/>
            <p:nvPr/>
          </p:nvSpPr>
          <p:spPr bwMode="auto">
            <a:xfrm>
              <a:off x="2040724" y="3092659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balance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1071517" y="3092659"/>
              <a:ext cx="9144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account_number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530997" y="5847268"/>
              <a:ext cx="1297059" cy="182880"/>
              <a:chOff x="6530997" y="5847268"/>
              <a:chExt cx="1297059" cy="182880"/>
            </a:xfrm>
          </p:grpSpPr>
          <p:sp>
            <p:nvSpPr>
              <p:cNvPr id="306" name="Oval 305"/>
              <p:cNvSpPr/>
              <p:nvPr/>
            </p:nvSpPr>
            <p:spPr bwMode="auto">
              <a:xfrm>
                <a:off x="6530997" y="5847268"/>
                <a:ext cx="45720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u="dash" dirty="0">
                    <a:solidFill>
                      <a:srgbClr val="FF0000"/>
                    </a:solidFill>
                    <a:latin typeface="Arial Narrow"/>
                    <a:cs typeface="Arial Narrow"/>
                  </a:rPr>
                  <a:t>number</a:t>
                </a:r>
                <a:endParaRPr kumimoji="0" lang="en-US" sz="1000" b="0" i="0" u="dash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 bwMode="auto">
              <a:xfrm>
                <a:off x="7370856" y="5847268"/>
                <a:ext cx="45720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Arial Narrow"/>
                    <a:ea typeface="ＭＳ Ｐゴシック" charset="0"/>
                    <a:cs typeface="Arial Narrow"/>
                  </a:rPr>
                  <a:t>amount</a:t>
                </a:r>
              </a:p>
            </p:txBody>
          </p:sp>
          <p:sp>
            <p:nvSpPr>
              <p:cNvPr id="308" name="Oval 307"/>
              <p:cNvSpPr/>
              <p:nvPr/>
            </p:nvSpPr>
            <p:spPr bwMode="auto">
              <a:xfrm>
                <a:off x="7042366" y="5847268"/>
                <a:ext cx="27432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>
                    <a:latin typeface="Arial Narrow"/>
                    <a:cs typeface="Arial Narrow"/>
                  </a:rPr>
                  <a:t>date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endParaRPr>
              </a:p>
            </p:txBody>
          </p:sp>
        </p:grpSp>
        <p:sp>
          <p:nvSpPr>
            <p:cNvPr id="309" name="Oval 308"/>
            <p:cNvSpPr/>
            <p:nvPr/>
          </p:nvSpPr>
          <p:spPr bwMode="auto">
            <a:xfrm>
              <a:off x="7820666" y="3686618"/>
              <a:ext cx="456966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amount</a:t>
              </a:r>
            </a:p>
          </p:txBody>
        </p:sp>
        <p:sp>
          <p:nvSpPr>
            <p:cNvPr id="310" name="Oval 309"/>
            <p:cNvSpPr/>
            <p:nvPr/>
          </p:nvSpPr>
          <p:spPr bwMode="auto">
            <a:xfrm>
              <a:off x="7820666" y="3445958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loan#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311" name="Oval 310"/>
            <p:cNvSpPr/>
            <p:nvPr/>
          </p:nvSpPr>
          <p:spPr bwMode="auto">
            <a:xfrm>
              <a:off x="7571990" y="1310491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assets</a:t>
              </a:r>
            </a:p>
          </p:txBody>
        </p:sp>
        <p:sp>
          <p:nvSpPr>
            <p:cNvPr id="312" name="Oval 311"/>
            <p:cNvSpPr/>
            <p:nvPr/>
          </p:nvSpPr>
          <p:spPr bwMode="auto">
            <a:xfrm>
              <a:off x="7250404" y="1310491"/>
              <a:ext cx="2743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city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6425898" y="1310491"/>
              <a:ext cx="77724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branch_name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314" name="Curved Connector 313"/>
            <p:cNvCxnSpPr>
              <a:stCxn id="303" idx="4"/>
              <a:endCxn id="261" idx="0"/>
            </p:cNvCxnSpPr>
            <p:nvPr/>
          </p:nvCxnSpPr>
          <p:spPr bwMode="auto">
            <a:xfrm rot="16200000" flipH="1">
              <a:off x="1184371" y="4264333"/>
              <a:ext cx="193510" cy="9144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5" name="Curved Connector 314"/>
            <p:cNvCxnSpPr>
              <a:stCxn id="260" idx="0"/>
              <a:endCxn id="302" idx="4"/>
            </p:cNvCxnSpPr>
            <p:nvPr/>
          </p:nvCxnSpPr>
          <p:spPr bwMode="auto">
            <a:xfrm rot="5400000" flipH="1" flipV="1">
              <a:off x="2221870" y="4231088"/>
              <a:ext cx="195599" cy="1600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6" name="Curved Connector 315"/>
            <p:cNvCxnSpPr>
              <a:stCxn id="268" idx="0"/>
              <a:endCxn id="305" idx="4"/>
            </p:cNvCxnSpPr>
            <p:nvPr/>
          </p:nvCxnSpPr>
          <p:spPr bwMode="auto">
            <a:xfrm rot="16200000" flipV="1">
              <a:off x="1555096" y="3249161"/>
              <a:ext cx="201779" cy="25453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7" name="Curved Connector 316"/>
            <p:cNvCxnSpPr>
              <a:stCxn id="268" idx="0"/>
              <a:endCxn id="304" idx="4"/>
            </p:cNvCxnSpPr>
            <p:nvPr/>
          </p:nvCxnSpPr>
          <p:spPr bwMode="auto">
            <a:xfrm rot="5400000" flipH="1" flipV="1">
              <a:off x="1925399" y="3133394"/>
              <a:ext cx="201779" cy="486071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8" name="Curved Connector 317"/>
            <p:cNvCxnSpPr>
              <a:stCxn id="345" idx="4"/>
              <a:endCxn id="269" idx="0"/>
            </p:cNvCxnSpPr>
            <p:nvPr/>
          </p:nvCxnSpPr>
          <p:spPr bwMode="auto">
            <a:xfrm rot="16200000" flipH="1">
              <a:off x="4029558" y="3021569"/>
              <a:ext cx="201779" cy="70971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9" name="Curved Connector 318"/>
            <p:cNvCxnSpPr>
              <a:stCxn id="269" idx="0"/>
              <a:endCxn id="344" idx="4"/>
            </p:cNvCxnSpPr>
            <p:nvPr/>
          </p:nvCxnSpPr>
          <p:spPr bwMode="auto">
            <a:xfrm rot="16200000" flipV="1">
              <a:off x="4298932" y="3290944"/>
              <a:ext cx="201779" cy="17097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0" name="Curved Connector 319"/>
            <p:cNvCxnSpPr>
              <a:stCxn id="269" idx="0"/>
              <a:endCxn id="343" idx="4"/>
            </p:cNvCxnSpPr>
            <p:nvPr/>
          </p:nvCxnSpPr>
          <p:spPr bwMode="auto">
            <a:xfrm rot="5400000" flipH="1" flipV="1">
              <a:off x="4522585" y="3238261"/>
              <a:ext cx="201779" cy="27633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1" name="Curved Connector 320"/>
            <p:cNvCxnSpPr>
              <a:stCxn id="270" idx="0"/>
              <a:endCxn id="301" idx="4"/>
            </p:cNvCxnSpPr>
            <p:nvPr/>
          </p:nvCxnSpPr>
          <p:spPr bwMode="auto">
            <a:xfrm rot="16200000" flipV="1">
              <a:off x="2987036" y="3308484"/>
              <a:ext cx="180189" cy="11429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2" name="Curved Connector 321"/>
            <p:cNvCxnSpPr>
              <a:stCxn id="273" idx="1"/>
              <a:endCxn id="310" idx="2"/>
            </p:cNvCxnSpPr>
            <p:nvPr/>
          </p:nvCxnSpPr>
          <p:spPr bwMode="auto">
            <a:xfrm flipV="1">
              <a:off x="7593852" y="3537398"/>
              <a:ext cx="226814" cy="12588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3" name="Curved Connector 322"/>
            <p:cNvCxnSpPr>
              <a:stCxn id="273" idx="1"/>
              <a:endCxn id="309" idx="2"/>
            </p:cNvCxnSpPr>
            <p:nvPr/>
          </p:nvCxnSpPr>
          <p:spPr bwMode="auto">
            <a:xfrm>
              <a:off x="7593852" y="3663284"/>
              <a:ext cx="226814" cy="11477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4" name="Curved Connector 323"/>
            <p:cNvCxnSpPr>
              <a:stCxn id="282" idx="2"/>
              <a:endCxn id="306" idx="0"/>
            </p:cNvCxnSpPr>
            <p:nvPr/>
          </p:nvCxnSpPr>
          <p:spPr bwMode="auto">
            <a:xfrm rot="5400000">
              <a:off x="6862712" y="5527607"/>
              <a:ext cx="216547" cy="422775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" name="Curved Connector 324"/>
            <p:cNvCxnSpPr>
              <a:stCxn id="282" idx="2"/>
              <a:endCxn id="308" idx="0"/>
            </p:cNvCxnSpPr>
            <p:nvPr/>
          </p:nvCxnSpPr>
          <p:spPr bwMode="auto">
            <a:xfrm rot="5400000">
              <a:off x="7072676" y="5737571"/>
              <a:ext cx="216547" cy="284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6" name="Curved Connector 325"/>
            <p:cNvCxnSpPr>
              <a:stCxn id="282" idx="2"/>
              <a:endCxn id="307" idx="0"/>
            </p:cNvCxnSpPr>
            <p:nvPr/>
          </p:nvCxnSpPr>
          <p:spPr bwMode="auto">
            <a:xfrm rot="16200000" flipH="1">
              <a:off x="7282641" y="5530452"/>
              <a:ext cx="216547" cy="41708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7" name="Curved Connector 326"/>
            <p:cNvCxnSpPr>
              <a:stCxn id="313" idx="4"/>
              <a:endCxn id="278" idx="0"/>
            </p:cNvCxnSpPr>
            <p:nvPr/>
          </p:nvCxnSpPr>
          <p:spPr bwMode="auto">
            <a:xfrm rot="16200000" flipH="1">
              <a:off x="6897207" y="1410682"/>
              <a:ext cx="202476" cy="36785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8" name="Curved Connector 327"/>
            <p:cNvCxnSpPr>
              <a:stCxn id="278" idx="0"/>
              <a:endCxn id="312" idx="4"/>
            </p:cNvCxnSpPr>
            <p:nvPr/>
          </p:nvCxnSpPr>
          <p:spPr bwMode="auto">
            <a:xfrm rot="5400000" flipH="1" flipV="1">
              <a:off x="7183730" y="1492013"/>
              <a:ext cx="202476" cy="20519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9" name="Curved Connector 328"/>
            <p:cNvCxnSpPr>
              <a:stCxn id="278" idx="0"/>
              <a:endCxn id="311" idx="4"/>
            </p:cNvCxnSpPr>
            <p:nvPr/>
          </p:nvCxnSpPr>
          <p:spPr bwMode="auto">
            <a:xfrm rot="5400000" flipH="1" flipV="1">
              <a:off x="7367383" y="1308360"/>
              <a:ext cx="202476" cy="57249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0" name="AutoShape 8"/>
            <p:cNvSpPr>
              <a:spLocks noChangeArrowheads="1"/>
            </p:cNvSpPr>
            <p:nvPr/>
          </p:nvSpPr>
          <p:spPr bwMode="auto">
            <a:xfrm>
              <a:off x="5399499" y="3934829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Guarantor_of</a:t>
              </a:r>
            </a:p>
          </p:txBody>
        </p:sp>
        <p:cxnSp>
          <p:nvCxnSpPr>
            <p:cNvPr id="331" name="Elbow Connector 330"/>
            <p:cNvCxnSpPr>
              <a:stCxn id="269" idx="2"/>
            </p:cNvCxnSpPr>
            <p:nvPr/>
          </p:nvCxnSpPr>
          <p:spPr bwMode="auto">
            <a:xfrm rot="16200000" flipH="1">
              <a:off x="4802587" y="3528337"/>
              <a:ext cx="294950" cy="929512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2" name="Elbow Connector 331"/>
            <p:cNvCxnSpPr>
              <a:stCxn id="330" idx="3"/>
            </p:cNvCxnSpPr>
            <p:nvPr/>
          </p:nvCxnSpPr>
          <p:spPr bwMode="auto">
            <a:xfrm flipV="1">
              <a:off x="6268179" y="3847435"/>
              <a:ext cx="708704" cy="293134"/>
            </a:xfrm>
            <a:prstGeom prst="bentConnector3">
              <a:avLst>
                <a:gd name="adj1" fmla="val 101003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Text Box 507"/>
            <p:cNvSpPr txBox="1">
              <a:spLocks noChangeArrowheads="1"/>
            </p:cNvSpPr>
            <p:nvPr/>
          </p:nvSpPr>
          <p:spPr bwMode="auto">
            <a:xfrm>
              <a:off x="6723371" y="385563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336" name="Text Box 507"/>
            <p:cNvSpPr txBox="1">
              <a:spLocks noChangeArrowheads="1"/>
            </p:cNvSpPr>
            <p:nvPr/>
          </p:nvSpPr>
          <p:spPr bwMode="auto">
            <a:xfrm>
              <a:off x="4492105" y="3855635"/>
              <a:ext cx="2431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337" name="Oval 8"/>
            <p:cNvSpPr>
              <a:spLocks noChangeArrowheads="1"/>
            </p:cNvSpPr>
            <p:nvPr/>
          </p:nvSpPr>
          <p:spPr bwMode="auto">
            <a:xfrm>
              <a:off x="4642499" y="2713439"/>
              <a:ext cx="27432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sz="1000" dirty="0">
                  <a:latin typeface="Arial Narrow" panose="020B0606020202030204" pitchFamily="34" charset="0"/>
                  <a:cs typeface="Abadi MT Condensed Light"/>
                </a:rPr>
                <a:t>city</a:t>
              </a:r>
            </a:p>
          </p:txBody>
        </p:sp>
        <p:sp>
          <p:nvSpPr>
            <p:cNvPr id="338" name="Oval 9"/>
            <p:cNvSpPr>
              <a:spLocks noChangeArrowheads="1"/>
            </p:cNvSpPr>
            <p:nvPr/>
          </p:nvSpPr>
          <p:spPr bwMode="auto">
            <a:xfrm>
              <a:off x="4973139" y="2713439"/>
              <a:ext cx="32004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sz="1000" dirty="0">
                  <a:latin typeface="Arial Narrow" panose="020B0606020202030204" pitchFamily="34" charset="0"/>
                  <a:cs typeface="Abadi MT Condensed Light"/>
                </a:rPr>
                <a:t>state</a:t>
              </a:r>
            </a:p>
          </p:txBody>
        </p:sp>
        <p:sp>
          <p:nvSpPr>
            <p:cNvPr id="339" name="Oval 10"/>
            <p:cNvSpPr>
              <a:spLocks noChangeArrowheads="1"/>
            </p:cNvSpPr>
            <p:nvPr/>
          </p:nvSpPr>
          <p:spPr bwMode="auto">
            <a:xfrm>
              <a:off x="4220419" y="2713439"/>
              <a:ext cx="3657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sz="1000" dirty="0">
                  <a:latin typeface="Arial Narrow" panose="020B0606020202030204" pitchFamily="34" charset="0"/>
                  <a:cs typeface="Abadi MT Condensed Light"/>
                </a:rPr>
                <a:t>street</a:t>
              </a:r>
            </a:p>
          </p:txBody>
        </p:sp>
        <p:cxnSp>
          <p:nvCxnSpPr>
            <p:cNvPr id="340" name="Curved Connector 339"/>
            <p:cNvCxnSpPr>
              <a:stCxn id="343" idx="0"/>
              <a:endCxn id="339" idx="4"/>
            </p:cNvCxnSpPr>
            <p:nvPr/>
          </p:nvCxnSpPr>
          <p:spPr bwMode="auto">
            <a:xfrm rot="16200000" flipV="1">
              <a:off x="4484301" y="2815317"/>
              <a:ext cx="196340" cy="35834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1" name="Curved Connector 340"/>
            <p:cNvCxnSpPr>
              <a:stCxn id="343" idx="0"/>
              <a:endCxn id="337" idx="4"/>
            </p:cNvCxnSpPr>
            <p:nvPr/>
          </p:nvCxnSpPr>
          <p:spPr bwMode="auto">
            <a:xfrm rot="5400000" flipH="1" flipV="1">
              <a:off x="4672481" y="2985481"/>
              <a:ext cx="196340" cy="1801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2" name="Curved Connector 341"/>
            <p:cNvCxnSpPr>
              <a:stCxn id="343" idx="0"/>
              <a:endCxn id="338" idx="4"/>
            </p:cNvCxnSpPr>
            <p:nvPr/>
          </p:nvCxnSpPr>
          <p:spPr bwMode="auto">
            <a:xfrm rot="5400000" flipH="1" flipV="1">
              <a:off x="4849231" y="2808731"/>
              <a:ext cx="196340" cy="37151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3" name="Oval 342"/>
            <p:cNvSpPr/>
            <p:nvPr/>
          </p:nvSpPr>
          <p:spPr bwMode="auto">
            <a:xfrm>
              <a:off x="4533043" y="3092659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address</a:t>
              </a:r>
            </a:p>
          </p:txBody>
        </p:sp>
        <p:sp>
          <p:nvSpPr>
            <p:cNvPr id="344" name="Oval 343"/>
            <p:cNvSpPr/>
            <p:nvPr/>
          </p:nvSpPr>
          <p:spPr bwMode="auto">
            <a:xfrm>
              <a:off x="4154316" y="3092659"/>
              <a:ext cx="32004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name</a:t>
              </a:r>
            </a:p>
          </p:txBody>
        </p:sp>
        <p:sp>
          <p:nvSpPr>
            <p:cNvPr id="345" name="Oval 344"/>
            <p:cNvSpPr/>
            <p:nvPr/>
          </p:nvSpPr>
          <p:spPr bwMode="auto">
            <a:xfrm>
              <a:off x="3455549" y="3092659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customer_id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346" name="Oval 13"/>
            <p:cNvSpPr>
              <a:spLocks noChangeArrowheads="1"/>
            </p:cNvSpPr>
            <p:nvPr/>
          </p:nvSpPr>
          <p:spPr bwMode="auto">
            <a:xfrm>
              <a:off x="5048931" y="3092659"/>
              <a:ext cx="457200" cy="18288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/>
            <a:lstStyle/>
            <a:p>
              <a:pPr algn="ctr">
                <a:buNone/>
              </a:pPr>
              <a:r>
                <a:rPr lang="en-US" sz="1000" dirty="0">
                  <a:latin typeface="Arial Narrow" panose="020B0606020202030204" pitchFamily="34" charset="0"/>
                  <a:cs typeface="Abadi MT Condensed Light"/>
                </a:rPr>
                <a:t>phone#</a:t>
              </a:r>
            </a:p>
          </p:txBody>
        </p:sp>
        <p:cxnSp>
          <p:nvCxnSpPr>
            <p:cNvPr id="347" name="Curved Connector 346"/>
            <p:cNvCxnSpPr>
              <a:stCxn id="269" idx="0"/>
              <a:endCxn id="346" idx="4"/>
            </p:cNvCxnSpPr>
            <p:nvPr/>
          </p:nvCxnSpPr>
          <p:spPr bwMode="auto">
            <a:xfrm rot="5400000" flipH="1" flipV="1">
              <a:off x="4780529" y="2980317"/>
              <a:ext cx="201779" cy="792225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5" name="三角形 73"/>
          <p:cNvSpPr/>
          <p:nvPr/>
        </p:nvSpPr>
        <p:spPr bwMode="auto">
          <a:xfrm rot="10800000">
            <a:off x="1881467" y="4260744"/>
            <a:ext cx="341111" cy="284418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6" name="文本框 14"/>
          <p:cNvSpPr txBox="1"/>
          <p:nvPr/>
        </p:nvSpPr>
        <p:spPr>
          <a:xfrm>
            <a:off x="1729067" y="4485452"/>
            <a:ext cx="61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en-US" altLang="zh-CN" sz="1000" dirty="0"/>
              <a:t>Disjoint</a:t>
            </a:r>
            <a:endParaRPr kumimoji="1" lang="zh-CN" altLang="en-US" sz="1000" dirty="0"/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7467600" y="5060845"/>
            <a:ext cx="0" cy="50175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7467600" y="3276600"/>
            <a:ext cx="0" cy="50175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143000" y="457200"/>
            <a:ext cx="7173913" cy="931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  <a:latin typeface="Trebuchet MS" panose="020B0603020202020204" pitchFamily="34" charset="0"/>
                <a:cs typeface="Traditional Arabic" panose="02020603050405020304" pitchFamily="18" charset="-78"/>
              </a:rPr>
              <a:t>Basic Concepts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703263" y="1676400"/>
            <a:ext cx="79486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TW" sz="2000" dirty="0">
                <a:latin typeface="+mj-lt"/>
              </a:rPr>
              <a:t>Entities and relationships are represented by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tables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Generalizations/Specializations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Composite Attributes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Multivalued Attributes</a:t>
            </a:r>
            <a:endParaRPr lang="en-US" sz="2000" dirty="0">
              <a:latin typeface="+mj-lt"/>
            </a:endParaRP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Strong Entities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Weak Entities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Relationships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  <a:tabLst>
                <a:tab pos="4114800" algn="l"/>
                <a:tab pos="4403725" algn="l"/>
              </a:tabLst>
            </a:pPr>
            <a:r>
              <a:rPr lang="en-US" sz="1800" dirty="0">
                <a:latin typeface="+mj-lt"/>
              </a:rPr>
              <a:t>Schema Combination</a:t>
            </a:r>
          </a:p>
          <a:p>
            <a:pPr marL="342900" indent="-342900"/>
            <a:r>
              <a:rPr lang="en-US" altLang="zh-TW" sz="2000" dirty="0">
                <a:latin typeface="+mj-lt"/>
              </a:rPr>
              <a:t>Formal semantics and languages for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manipulating the tables</a:t>
            </a:r>
          </a:p>
          <a:p>
            <a:pPr marL="342900" indent="-342900"/>
            <a:r>
              <a:rPr lang="en-US" altLang="zh-TW" sz="2000" dirty="0">
                <a:latin typeface="+mj-lt"/>
              </a:rPr>
              <a:t>Ease of implementation – write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queries on tables </a:t>
            </a:r>
            <a:r>
              <a:rPr lang="en-US" altLang="zh-TW" sz="2000" dirty="0">
                <a:latin typeface="+mj-lt"/>
              </a:rPr>
              <a:t>without caring about the physical level and optimization issues</a:t>
            </a:r>
          </a:p>
          <a:p>
            <a:pPr marL="342900" indent="-342900"/>
            <a:r>
              <a:rPr lang="en-US" altLang="zh-TW" sz="2000" dirty="0">
                <a:latin typeface="+mj-lt"/>
              </a:rPr>
              <a:t>All popular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DBMSs</a:t>
            </a:r>
            <a:r>
              <a:rPr lang="en-US" altLang="zh-TW" sz="2000" dirty="0">
                <a:latin typeface="+mj-lt"/>
              </a:rPr>
              <a:t> today are based on relational data model (or an extension of it, e.g., object-relational data model)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495799" y="1385577"/>
            <a:ext cx="3657600" cy="22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Arial Narrow"/>
                <a:cs typeface="Arial Narrow"/>
              </a:rPr>
              <a:t>Account(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balance)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Arial Narrow"/>
                <a:cs typeface="Arial Narrow"/>
              </a:rPr>
              <a:t>Saving(interest_rate)</a:t>
            </a:r>
          </a:p>
          <a:p>
            <a:pPr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bg1"/>
                </a:solidFill>
                <a:latin typeface="Arial Narrow"/>
                <a:cs typeface="Arial Narrow"/>
              </a:rPr>
              <a:t>account_number references Account</a:t>
            </a:r>
          </a:p>
          <a:p>
            <a:pPr marL="54864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bg1"/>
                </a:solidFill>
                <a:latin typeface="Arial Narrow"/>
                <a:cs typeface="Arial Narrow"/>
              </a:rPr>
              <a:t>on delete cascade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Arial Narrow"/>
                <a:cs typeface="Arial Narrow"/>
              </a:rPr>
              <a:t>Checking(overdraft)</a:t>
            </a:r>
          </a:p>
          <a:p>
            <a:pPr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FFFFFF"/>
                </a:solidFill>
                <a:latin typeface="Arial Narrow"/>
                <a:cs typeface="Arial Narrow"/>
              </a:rPr>
              <a:t>account_number references Account</a:t>
            </a:r>
          </a:p>
          <a:p>
            <a:pPr marL="54864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FFFFFF"/>
                </a:solidFill>
                <a:latin typeface="Arial Narrow"/>
                <a:cs typeface="Arial Narrow"/>
              </a:rPr>
              <a:t>on delete cascade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95799" y="1385577"/>
            <a:ext cx="3657600" cy="22826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495800" y="1385577"/>
            <a:ext cx="3657600" cy="2282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Arial Narrow"/>
                <a:cs typeface="Arial Narrow"/>
              </a:rPr>
              <a:t>Account(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balance)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Arial Narrow"/>
                <a:cs typeface="Arial Narrow"/>
              </a:rPr>
              <a:t>Saving(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interest_rate)</a:t>
            </a:r>
          </a:p>
          <a:p>
            <a:pPr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account_number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references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Account</a:t>
            </a:r>
            <a:endParaRPr lang="en-US" sz="1800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54864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on delete cascade</a:t>
            </a:r>
            <a:endParaRPr lang="en-US" sz="1800" dirty="0">
              <a:latin typeface="Arial Narrow"/>
              <a:cs typeface="Arial Narrow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Arial Narrow"/>
                <a:cs typeface="Arial Narrow"/>
              </a:rPr>
              <a:t>Checking(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overdraft)</a:t>
            </a:r>
          </a:p>
          <a:p>
            <a:pPr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account_number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references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Account</a:t>
            </a:r>
            <a:endParaRPr lang="en-US" sz="1800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54864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on delete cascade</a:t>
            </a:r>
            <a:endParaRPr lang="en-US" sz="1800" dirty="0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8" y="247283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ACCOUNT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GENERALIZATION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70104"/>
            <a:ext cx="7772400" cy="2056024"/>
          </a:xfrm>
        </p:spPr>
        <p:txBody>
          <a:bodyPr/>
          <a:lstStyle/>
          <a:p>
            <a:pPr marL="1200150" indent="-1200150">
              <a:buFont typeface="Zapf Dingbats" charset="0"/>
              <a:buNone/>
            </a:pPr>
            <a:r>
              <a:rPr lang="en-US" b="1" u="sng" dirty="0">
                <a:solidFill>
                  <a:srgbClr val="B30019"/>
                </a:solidFill>
              </a:rPr>
              <a:t>Option 1</a:t>
            </a:r>
            <a:r>
              <a:rPr lang="en-US" dirty="0">
                <a:solidFill>
                  <a:srgbClr val="B20019"/>
                </a:solidFill>
              </a:rPr>
              <a:t>:</a:t>
            </a:r>
            <a:r>
              <a:rPr lang="en-US" dirty="0"/>
              <a:t>	</a:t>
            </a:r>
            <a:r>
              <a:rPr lang="en-US" dirty="0">
                <a:solidFill>
                  <a:srgbClr val="000090"/>
                </a:solidFill>
              </a:rPr>
              <a:t>Reduce all entities to relation schemas.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Create a relation schema for each entity (superclass and subclass)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each relation schema created for a subclass entity:</a:t>
            </a:r>
          </a:p>
          <a:p>
            <a:pPr marL="1139825" lvl="2" indent="-500063">
              <a:spcBef>
                <a:spcPts val="300"/>
              </a:spcBef>
              <a:buNone/>
            </a:pPr>
            <a:r>
              <a:rPr lang="en-US" dirty="0">
                <a:solidFill>
                  <a:srgbClr val="B30019"/>
                </a:solidFill>
              </a:rPr>
              <a:t>Add:</a:t>
            </a:r>
            <a:r>
              <a:rPr lang="en-US" dirty="0"/>
              <a:t>	1. the </a:t>
            </a:r>
            <a:r>
              <a:rPr lang="en-US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 of the superclass entity as a foreign key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FK</a:t>
            </a:r>
            <a:r>
              <a:rPr lang="en-US" baseline="-25000" dirty="0">
                <a:solidFill>
                  <a:srgbClr val="0000FF"/>
                </a:solidFill>
                <a:latin typeface="Arial Narrow"/>
                <a:cs typeface="Arial Narrow"/>
              </a:rPr>
              <a:t>S</a:t>
            </a:r>
            <a:endParaRPr lang="en-US" dirty="0"/>
          </a:p>
          <a:p>
            <a:pPr marL="1382713" lvl="2" indent="0" defTabSz="911225">
              <a:spcBef>
                <a:spcPts val="0"/>
              </a:spcBef>
              <a:buNone/>
            </a:pPr>
            <a:r>
              <a:rPr lang="en-US" sz="1400" dirty="0"/>
              <a:t> Note: the foreign key </a:t>
            </a:r>
            <a:r>
              <a:rPr lang="en-US" sz="1400" dirty="0">
                <a:solidFill>
                  <a:srgbClr val="0000FF"/>
                </a:solidFill>
                <a:latin typeface="Arial Narrow"/>
                <a:cs typeface="Arial Narrow"/>
              </a:rPr>
              <a:t>FK</a:t>
            </a:r>
            <a:r>
              <a:rPr lang="en-US" sz="1400" baseline="-25000" dirty="0">
                <a:solidFill>
                  <a:srgbClr val="0000FF"/>
                </a:solidFill>
                <a:latin typeface="Arial Narrow"/>
                <a:cs typeface="Arial Narrow"/>
              </a:rPr>
              <a:t>S</a:t>
            </a:r>
            <a:r>
              <a:rPr lang="en-US" sz="1400" dirty="0"/>
              <a:t> becomes the primary key</a:t>
            </a:r>
          </a:p>
          <a:p>
            <a:pPr marL="1143000" lvl="2" indent="0">
              <a:spcBef>
                <a:spcPts val="0"/>
              </a:spcBef>
              <a:buNone/>
            </a:pPr>
            <a:r>
              <a:rPr lang="en-US" dirty="0"/>
              <a:t>2. a </a:t>
            </a:r>
            <a:r>
              <a:rPr lang="en-US" dirty="0">
                <a:solidFill>
                  <a:srgbClr val="FF0000"/>
                </a:solidFill>
              </a:rPr>
              <a:t>foreign key constraint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FK</a:t>
            </a:r>
            <a:r>
              <a:rPr lang="en-US" baseline="-250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references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superclass relation schema</a:t>
            </a:r>
            <a:endParaRPr lang="en-US" dirty="0"/>
          </a:p>
          <a:p>
            <a:pPr marL="1143000" lvl="2" indent="0">
              <a:spcBef>
                <a:spcPts val="0"/>
              </a:spcBef>
              <a:buNone/>
            </a:pPr>
            <a:r>
              <a:rPr lang="en-US" dirty="0"/>
              <a:t>3. a </a:t>
            </a:r>
            <a:r>
              <a:rPr lang="en-US" dirty="0">
                <a:solidFill>
                  <a:srgbClr val="FF0000"/>
                </a:solidFill>
              </a:rPr>
              <a:t>referential integrity action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on delete cascade</a:t>
            </a:r>
            <a:endParaRPr lang="en-US" dirty="0">
              <a:solidFill>
                <a:srgbClr val="0000FF"/>
              </a:solidFill>
              <a:latin typeface="+mn-lt"/>
              <a:cs typeface="Abadi MT Condensed Light"/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auto">
          <a:xfrm rot="16200000" flipH="1">
            <a:off x="3643248" y="2021260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badi MT Condensed Light"/>
              <a:cs typeface="Abadi MT Condensed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24799" y="1458391"/>
            <a:ext cx="1735773" cy="1684538"/>
            <a:chOff x="1346114" y="499905"/>
            <a:chExt cx="1735773" cy="1684538"/>
          </a:xfrm>
          <a:noFill/>
        </p:grpSpPr>
        <p:cxnSp>
          <p:nvCxnSpPr>
            <p:cNvPr id="48" name="AutoShape 491"/>
            <p:cNvCxnSpPr>
              <a:cxnSpLocks noChangeShapeType="1"/>
            </p:cNvCxnSpPr>
            <p:nvPr/>
          </p:nvCxnSpPr>
          <p:spPr bwMode="auto">
            <a:xfrm flipV="1">
              <a:off x="2201301" y="1251116"/>
              <a:ext cx="0" cy="127963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" name="Rectangle 471"/>
            <p:cNvSpPr>
              <a:spLocks noChangeArrowheads="1"/>
            </p:cNvSpPr>
            <p:nvPr/>
          </p:nvSpPr>
          <p:spPr bwMode="auto">
            <a:xfrm flipH="1">
              <a:off x="2258927" y="1816143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Checking</a:t>
              </a:r>
            </a:p>
          </p:txBody>
        </p:sp>
        <p:sp>
          <p:nvSpPr>
            <p:cNvPr id="50" name="Rectangle 485"/>
            <p:cNvSpPr>
              <a:spLocks noChangeArrowheads="1"/>
            </p:cNvSpPr>
            <p:nvPr/>
          </p:nvSpPr>
          <p:spPr bwMode="auto">
            <a:xfrm flipH="1">
              <a:off x="1346114" y="1814054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Saving</a:t>
              </a:r>
            </a:p>
          </p:txBody>
        </p:sp>
        <p:sp>
          <p:nvSpPr>
            <p:cNvPr id="51" name="Oval 486"/>
            <p:cNvSpPr>
              <a:spLocks noChangeAspect="1" noChangeArrowheads="1"/>
            </p:cNvSpPr>
            <p:nvPr/>
          </p:nvSpPr>
          <p:spPr bwMode="auto">
            <a:xfrm>
              <a:off x="2122561" y="1379079"/>
              <a:ext cx="182880" cy="182880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dirty="0">
                  <a:latin typeface="Arial Narrow"/>
                  <a:cs typeface="Arial Narrow"/>
                </a:rPr>
                <a:t>d</a:t>
              </a:r>
              <a:endParaRPr lang="en-US" dirty="0">
                <a:latin typeface="Arial Narrow"/>
                <a:cs typeface="Arial Narrow"/>
              </a:endParaRPr>
            </a:p>
          </p:txBody>
        </p:sp>
        <p:cxnSp>
          <p:nvCxnSpPr>
            <p:cNvPr id="52" name="AutoShape 487"/>
            <p:cNvCxnSpPr>
              <a:cxnSpLocks noChangeShapeType="1"/>
            </p:cNvCxnSpPr>
            <p:nvPr/>
          </p:nvCxnSpPr>
          <p:spPr bwMode="auto">
            <a:xfrm flipV="1">
              <a:off x="2226701" y="1251116"/>
              <a:ext cx="0" cy="127963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488"/>
            <p:cNvCxnSpPr>
              <a:cxnSpLocks noChangeShapeType="1"/>
              <a:stCxn id="49" idx="0"/>
              <a:endCxn id="51" idx="5"/>
            </p:cNvCxnSpPr>
            <p:nvPr/>
          </p:nvCxnSpPr>
          <p:spPr bwMode="auto">
            <a:xfrm flipH="1" flipV="1">
              <a:off x="2278659" y="1535177"/>
              <a:ext cx="391748" cy="280966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489"/>
            <p:cNvCxnSpPr>
              <a:cxnSpLocks noChangeShapeType="1"/>
              <a:stCxn id="50" idx="0"/>
              <a:endCxn id="51" idx="3"/>
            </p:cNvCxnSpPr>
            <p:nvPr/>
          </p:nvCxnSpPr>
          <p:spPr bwMode="auto">
            <a:xfrm flipV="1">
              <a:off x="1757594" y="1535177"/>
              <a:ext cx="391749" cy="278877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Text Box 490"/>
            <p:cNvSpPr txBox="1">
              <a:spLocks noChangeArrowheads="1"/>
            </p:cNvSpPr>
            <p:nvPr/>
          </p:nvSpPr>
          <p:spPr bwMode="auto">
            <a:xfrm rot="3300000">
              <a:off x="1782476" y="1535256"/>
              <a:ext cx="290915" cy="3077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 Narrow"/>
                  <a:cs typeface="Arial Narrow"/>
                </a:rPr>
                <a:t>U</a:t>
              </a:r>
            </a:p>
          </p:txBody>
        </p:sp>
        <p:sp>
          <p:nvSpPr>
            <p:cNvPr id="56" name="Text Box 524"/>
            <p:cNvSpPr txBox="1">
              <a:spLocks noChangeArrowheads="1"/>
            </p:cNvSpPr>
            <p:nvPr/>
          </p:nvSpPr>
          <p:spPr bwMode="auto">
            <a:xfrm rot="18360000">
              <a:off x="2349214" y="1535256"/>
              <a:ext cx="290915" cy="3077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 Narrow"/>
                  <a:cs typeface="Arial Narrow"/>
                </a:rPr>
                <a:t>U</a:t>
              </a:r>
            </a:p>
          </p:txBody>
        </p:sp>
        <p:sp>
          <p:nvSpPr>
            <p:cNvPr id="57" name="Rectangle 533"/>
            <p:cNvSpPr>
              <a:spLocks noChangeArrowheads="1"/>
            </p:cNvSpPr>
            <p:nvPr/>
          </p:nvSpPr>
          <p:spPr bwMode="auto">
            <a:xfrm flipH="1">
              <a:off x="1802521" y="884564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Account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578967" y="1437664"/>
              <a:ext cx="50292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overdraft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346114" y="1437664"/>
              <a:ext cx="64008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interest_rate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471472" y="499905"/>
              <a:ext cx="45720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balance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502265" y="499905"/>
              <a:ext cx="91440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account_number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62" name="Curved Connector 61"/>
            <p:cNvCxnSpPr>
              <a:stCxn id="59" idx="4"/>
              <a:endCxn id="50" idx="0"/>
            </p:cNvCxnSpPr>
            <p:nvPr/>
          </p:nvCxnSpPr>
          <p:spPr bwMode="auto">
            <a:xfrm rot="16200000" flipH="1">
              <a:off x="1615119" y="1671579"/>
              <a:ext cx="193510" cy="91440"/>
            </a:xfrm>
            <a:prstGeom prst="curvedConnector3">
              <a:avLst>
                <a:gd name="adj1" fmla="val 50000"/>
              </a:avLst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Curved Connector 62"/>
            <p:cNvCxnSpPr>
              <a:stCxn id="49" idx="0"/>
              <a:endCxn id="58" idx="4"/>
            </p:cNvCxnSpPr>
            <p:nvPr/>
          </p:nvCxnSpPr>
          <p:spPr bwMode="auto">
            <a:xfrm rot="5400000" flipH="1" flipV="1">
              <a:off x="2652618" y="1638334"/>
              <a:ext cx="195599" cy="160020"/>
            </a:xfrm>
            <a:prstGeom prst="curvedConnector3">
              <a:avLst>
                <a:gd name="adj1" fmla="val 50000"/>
              </a:avLst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Curved Connector 63"/>
            <p:cNvCxnSpPr>
              <a:stCxn id="57" idx="0"/>
              <a:endCxn id="61" idx="4"/>
            </p:cNvCxnSpPr>
            <p:nvPr/>
          </p:nvCxnSpPr>
          <p:spPr bwMode="auto">
            <a:xfrm rot="16200000" flipV="1">
              <a:off x="1985844" y="656407"/>
              <a:ext cx="201779" cy="254536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Curved Connector 64"/>
            <p:cNvCxnSpPr>
              <a:stCxn id="57" idx="0"/>
              <a:endCxn id="60" idx="4"/>
            </p:cNvCxnSpPr>
            <p:nvPr/>
          </p:nvCxnSpPr>
          <p:spPr bwMode="auto">
            <a:xfrm rot="5400000" flipH="1" flipV="1">
              <a:off x="2356147" y="540640"/>
              <a:ext cx="201779" cy="486071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4" y="1371600"/>
            <a:ext cx="2008536" cy="1981147"/>
          </a:xfrm>
          <a:prstGeom prst="rect">
            <a:avLst/>
          </a:prstGeom>
        </p:spPr>
      </p:pic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2"/>
      <p:bldP spid="26" grpId="1"/>
      <p:bldP spid="6" grpId="0" animBg="1"/>
      <p:bldP spid="25" grpId="0" build="p" bldLvl="2"/>
      <p:bldP spid="3" grpId="0" build="p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315945" y="2108359"/>
            <a:ext cx="1929472" cy="83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Saving(interest_rate)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Checking(overdraft)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348095" y="2168075"/>
            <a:ext cx="4112063" cy="732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4316433" y="2108359"/>
            <a:ext cx="4206240" cy="83387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Saving(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balance, interest_rate)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Checking(</a:t>
            </a: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balance, overdraft)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64481" y="1678289"/>
            <a:ext cx="1735773" cy="1684538"/>
            <a:chOff x="1346114" y="499905"/>
            <a:chExt cx="1735773" cy="1684538"/>
          </a:xfrm>
          <a:noFill/>
        </p:grpSpPr>
        <p:cxnSp>
          <p:nvCxnSpPr>
            <p:cNvPr id="32" name="AutoShape 491"/>
            <p:cNvCxnSpPr>
              <a:cxnSpLocks noChangeShapeType="1"/>
            </p:cNvCxnSpPr>
            <p:nvPr/>
          </p:nvCxnSpPr>
          <p:spPr bwMode="auto">
            <a:xfrm flipV="1">
              <a:off x="2201301" y="1251116"/>
              <a:ext cx="0" cy="127963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Rectangle 471"/>
            <p:cNvSpPr>
              <a:spLocks noChangeArrowheads="1"/>
            </p:cNvSpPr>
            <p:nvPr/>
          </p:nvSpPr>
          <p:spPr bwMode="auto">
            <a:xfrm flipH="1">
              <a:off x="2258927" y="1816143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Checking</a:t>
              </a:r>
            </a:p>
          </p:txBody>
        </p:sp>
        <p:sp>
          <p:nvSpPr>
            <p:cNvPr id="34" name="Rectangle 485"/>
            <p:cNvSpPr>
              <a:spLocks noChangeArrowheads="1"/>
            </p:cNvSpPr>
            <p:nvPr/>
          </p:nvSpPr>
          <p:spPr bwMode="auto">
            <a:xfrm flipH="1">
              <a:off x="1346114" y="1814054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Saving</a:t>
              </a:r>
            </a:p>
          </p:txBody>
        </p:sp>
        <p:sp>
          <p:nvSpPr>
            <p:cNvPr id="35" name="Oval 486"/>
            <p:cNvSpPr>
              <a:spLocks noChangeAspect="1" noChangeArrowheads="1"/>
            </p:cNvSpPr>
            <p:nvPr/>
          </p:nvSpPr>
          <p:spPr bwMode="auto">
            <a:xfrm>
              <a:off x="2122561" y="1379079"/>
              <a:ext cx="182880" cy="182880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 dirty="0">
                  <a:latin typeface="Arial Narrow"/>
                  <a:cs typeface="Arial Narrow"/>
                </a:rPr>
                <a:t>d</a:t>
              </a:r>
              <a:endParaRPr lang="en-US" dirty="0">
                <a:latin typeface="Arial Narrow"/>
                <a:cs typeface="Arial Narrow"/>
              </a:endParaRPr>
            </a:p>
          </p:txBody>
        </p:sp>
        <p:cxnSp>
          <p:nvCxnSpPr>
            <p:cNvPr id="36" name="AutoShape 487"/>
            <p:cNvCxnSpPr>
              <a:cxnSpLocks noChangeShapeType="1"/>
            </p:cNvCxnSpPr>
            <p:nvPr/>
          </p:nvCxnSpPr>
          <p:spPr bwMode="auto">
            <a:xfrm flipV="1">
              <a:off x="2226701" y="1251116"/>
              <a:ext cx="0" cy="127963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488"/>
            <p:cNvCxnSpPr>
              <a:cxnSpLocks noChangeShapeType="1"/>
              <a:stCxn id="33" idx="0"/>
              <a:endCxn id="35" idx="5"/>
            </p:cNvCxnSpPr>
            <p:nvPr/>
          </p:nvCxnSpPr>
          <p:spPr bwMode="auto">
            <a:xfrm flipH="1" flipV="1">
              <a:off x="2278659" y="1535177"/>
              <a:ext cx="391748" cy="280966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489"/>
            <p:cNvCxnSpPr>
              <a:cxnSpLocks noChangeShapeType="1"/>
              <a:stCxn id="34" idx="0"/>
              <a:endCxn id="35" idx="3"/>
            </p:cNvCxnSpPr>
            <p:nvPr/>
          </p:nvCxnSpPr>
          <p:spPr bwMode="auto">
            <a:xfrm flipV="1">
              <a:off x="1757594" y="1535177"/>
              <a:ext cx="391749" cy="278877"/>
            </a:xfrm>
            <a:prstGeom prst="straightConnector1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" name="Text Box 490"/>
            <p:cNvSpPr txBox="1">
              <a:spLocks noChangeArrowheads="1"/>
            </p:cNvSpPr>
            <p:nvPr/>
          </p:nvSpPr>
          <p:spPr bwMode="auto">
            <a:xfrm rot="3300000">
              <a:off x="1782476" y="1535256"/>
              <a:ext cx="290915" cy="3077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 Narrow"/>
                  <a:cs typeface="Arial Narrow"/>
                </a:rPr>
                <a:t>U</a:t>
              </a:r>
            </a:p>
          </p:txBody>
        </p:sp>
        <p:sp>
          <p:nvSpPr>
            <p:cNvPr id="40" name="Text Box 524"/>
            <p:cNvSpPr txBox="1">
              <a:spLocks noChangeArrowheads="1"/>
            </p:cNvSpPr>
            <p:nvPr/>
          </p:nvSpPr>
          <p:spPr bwMode="auto">
            <a:xfrm rot="18360000">
              <a:off x="2349214" y="1535256"/>
              <a:ext cx="290915" cy="3077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 Narrow"/>
                  <a:cs typeface="Arial Narrow"/>
                </a:rPr>
                <a:t>U</a:t>
              </a:r>
            </a:p>
          </p:txBody>
        </p:sp>
        <p:sp>
          <p:nvSpPr>
            <p:cNvPr id="41" name="Rectangle 533"/>
            <p:cNvSpPr>
              <a:spLocks noChangeArrowheads="1"/>
            </p:cNvSpPr>
            <p:nvPr/>
          </p:nvSpPr>
          <p:spPr bwMode="auto">
            <a:xfrm flipH="1">
              <a:off x="1802521" y="884564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Account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578967" y="1437664"/>
              <a:ext cx="50292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overdraft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346114" y="1437664"/>
              <a:ext cx="64008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interest_rate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471472" y="499905"/>
              <a:ext cx="45720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balance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502265" y="499905"/>
              <a:ext cx="91440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account_number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46" name="Curved Connector 45"/>
            <p:cNvCxnSpPr>
              <a:stCxn id="43" idx="4"/>
              <a:endCxn id="34" idx="0"/>
            </p:cNvCxnSpPr>
            <p:nvPr/>
          </p:nvCxnSpPr>
          <p:spPr bwMode="auto">
            <a:xfrm rot="16200000" flipH="1">
              <a:off x="1615119" y="1671579"/>
              <a:ext cx="193510" cy="91440"/>
            </a:xfrm>
            <a:prstGeom prst="curvedConnector3">
              <a:avLst>
                <a:gd name="adj1" fmla="val 50000"/>
              </a:avLst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Curved Connector 46"/>
            <p:cNvCxnSpPr>
              <a:stCxn id="33" idx="0"/>
              <a:endCxn id="42" idx="4"/>
            </p:cNvCxnSpPr>
            <p:nvPr/>
          </p:nvCxnSpPr>
          <p:spPr bwMode="auto">
            <a:xfrm rot="5400000" flipH="1" flipV="1">
              <a:off x="2652618" y="1638334"/>
              <a:ext cx="195599" cy="160020"/>
            </a:xfrm>
            <a:prstGeom prst="curvedConnector3">
              <a:avLst>
                <a:gd name="adj1" fmla="val 50000"/>
              </a:avLst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Curved Connector 47"/>
            <p:cNvCxnSpPr>
              <a:stCxn id="41" idx="0"/>
              <a:endCxn id="45" idx="4"/>
            </p:cNvCxnSpPr>
            <p:nvPr/>
          </p:nvCxnSpPr>
          <p:spPr bwMode="auto">
            <a:xfrm rot="16200000" flipV="1">
              <a:off x="1985844" y="656407"/>
              <a:ext cx="201779" cy="254536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urved Connector 48"/>
            <p:cNvCxnSpPr>
              <a:stCxn id="41" idx="0"/>
              <a:endCxn id="44" idx="4"/>
            </p:cNvCxnSpPr>
            <p:nvPr/>
          </p:nvCxnSpPr>
          <p:spPr bwMode="auto">
            <a:xfrm rot="5400000" flipH="1" flipV="1">
              <a:off x="2356147" y="540640"/>
              <a:ext cx="201779" cy="486071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1558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ACCOUNT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57320"/>
            <a:ext cx="7772400" cy="1605280"/>
          </a:xfrm>
        </p:spPr>
        <p:txBody>
          <a:bodyPr/>
          <a:lstStyle/>
          <a:p>
            <a:pPr marL="0" indent="0">
              <a:spcBef>
                <a:spcPts val="3600"/>
              </a:spcBef>
              <a:buNone/>
            </a:pPr>
            <a:r>
              <a:rPr lang="en-US" b="1" u="sng" dirty="0">
                <a:solidFill>
                  <a:srgbClr val="B30019"/>
                </a:solidFill>
              </a:rPr>
              <a:t>Option 2</a:t>
            </a:r>
            <a:r>
              <a:rPr lang="en-US" b="1" dirty="0">
                <a:solidFill>
                  <a:srgbClr val="B30019"/>
                </a:solidFill>
              </a:rPr>
              <a:t>:</a:t>
            </a:r>
            <a:r>
              <a:rPr lang="en-US" dirty="0">
                <a:solidFill>
                  <a:srgbClr val="000090"/>
                </a:solidFill>
              </a:rPr>
              <a:t> Reduce only subclass entities to relation schemas.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Create a relation schema for each subclass entity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each relation schema created for a subclass entity:</a:t>
            </a:r>
          </a:p>
          <a:p>
            <a:pPr marL="1139825" lvl="2" indent="-500063">
              <a:spcBef>
                <a:spcPts val="300"/>
              </a:spcBef>
              <a:buNone/>
            </a:pPr>
            <a:r>
              <a:rPr lang="en-US" dirty="0">
                <a:solidFill>
                  <a:srgbClr val="B30019"/>
                </a:solidFill>
              </a:rPr>
              <a:t>Add:</a:t>
            </a:r>
            <a:r>
              <a:rPr lang="en-US" dirty="0"/>
              <a:t>	1. all the attributes of the superclass entity</a:t>
            </a:r>
          </a:p>
          <a:p>
            <a:pPr marL="1150938" lvl="2" indent="0">
              <a:spcBef>
                <a:spcPts val="0"/>
              </a:spcBef>
              <a:buNone/>
            </a:pPr>
            <a:r>
              <a:rPr lang="en-US" sz="1400" dirty="0"/>
              <a:t>     Note: the primary key is the primary key of the superclass entity</a:t>
            </a: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 rot="16200000" flipH="1">
            <a:off x="3480508" y="2241158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badi MT Condensed Light"/>
              <a:cs typeface="Abadi MT Condensed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76" y="1524000"/>
            <a:ext cx="2095500" cy="2066925"/>
          </a:xfrm>
          <a:prstGeom prst="rect">
            <a:avLst/>
          </a:prstGeom>
        </p:spPr>
      </p:pic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0" grpId="0" animBg="1"/>
      <p:bldP spid="29" grpId="0" bldLvl="2"/>
      <p:bldP spid="3" grpId="0" build="p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ACCOUNT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GENERALIZATION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69528" y="1928921"/>
            <a:ext cx="8204945" cy="3236736"/>
            <a:chOff x="561986" y="1364562"/>
            <a:chExt cx="8204945" cy="3236736"/>
          </a:xfrm>
        </p:grpSpPr>
        <p:grpSp>
          <p:nvGrpSpPr>
            <p:cNvPr id="4" name="Group 3"/>
            <p:cNvGrpSpPr/>
            <p:nvPr/>
          </p:nvGrpSpPr>
          <p:grpSpPr>
            <a:xfrm>
              <a:off x="5490096" y="1364562"/>
              <a:ext cx="1735773" cy="1684538"/>
              <a:chOff x="685800" y="4030638"/>
              <a:chExt cx="1735773" cy="1684538"/>
            </a:xfrm>
            <a:noFill/>
          </p:grpSpPr>
          <p:cxnSp>
            <p:nvCxnSpPr>
              <p:cNvPr id="5" name="AutoShape 491"/>
              <p:cNvCxnSpPr>
                <a:cxnSpLocks noChangeShapeType="1"/>
              </p:cNvCxnSpPr>
              <p:nvPr/>
            </p:nvCxnSpPr>
            <p:spPr bwMode="auto">
              <a:xfrm flipV="1">
                <a:off x="1540987" y="4781849"/>
                <a:ext cx="0" cy="127963"/>
              </a:xfrm>
              <a:prstGeom prst="straightConnector1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Rectangle 471"/>
              <p:cNvSpPr>
                <a:spLocks noChangeArrowheads="1"/>
              </p:cNvSpPr>
              <p:nvPr/>
            </p:nvSpPr>
            <p:spPr bwMode="auto">
              <a:xfrm flipH="1">
                <a:off x="1598613" y="5346876"/>
                <a:ext cx="822960" cy="368300"/>
              </a:xfrm>
              <a:prstGeom prst="rect">
                <a:avLst/>
              </a:prstGeom>
              <a:grp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50" dirty="0">
                    <a:latin typeface="+mj-lt"/>
                    <a:cs typeface="Arial Narrow"/>
                  </a:rPr>
                  <a:t>Checking</a:t>
                </a:r>
              </a:p>
            </p:txBody>
          </p:sp>
          <p:sp>
            <p:nvSpPr>
              <p:cNvPr id="7" name="Rectangle 485"/>
              <p:cNvSpPr>
                <a:spLocks noChangeArrowheads="1"/>
              </p:cNvSpPr>
              <p:nvPr/>
            </p:nvSpPr>
            <p:spPr bwMode="auto">
              <a:xfrm flipH="1">
                <a:off x="685800" y="5344787"/>
                <a:ext cx="822960" cy="368300"/>
              </a:xfrm>
              <a:prstGeom prst="rect">
                <a:avLst/>
              </a:prstGeom>
              <a:grp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50" dirty="0">
                    <a:latin typeface="+mj-lt"/>
                    <a:cs typeface="Arial Narrow"/>
                  </a:rPr>
                  <a:t>Saving</a:t>
                </a:r>
              </a:p>
            </p:txBody>
          </p:sp>
          <p:sp>
            <p:nvSpPr>
              <p:cNvPr id="8" name="Oval 486"/>
              <p:cNvSpPr>
                <a:spLocks noChangeAspect="1" noChangeArrowheads="1"/>
              </p:cNvSpPr>
              <p:nvPr/>
            </p:nvSpPr>
            <p:spPr bwMode="auto">
              <a:xfrm>
                <a:off x="1462247" y="4909812"/>
                <a:ext cx="182880" cy="18288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700" dirty="0">
                    <a:latin typeface="+mj-lt"/>
                    <a:cs typeface="Arial Narrow"/>
                  </a:rPr>
                  <a:t>d</a:t>
                </a:r>
                <a:endParaRPr lang="en-US" sz="1800" dirty="0">
                  <a:latin typeface="+mj-lt"/>
                  <a:cs typeface="Arial Narrow"/>
                </a:endParaRPr>
              </a:p>
            </p:txBody>
          </p:sp>
          <p:cxnSp>
            <p:nvCxnSpPr>
              <p:cNvPr id="9" name="AutoShape 487"/>
              <p:cNvCxnSpPr>
                <a:cxnSpLocks noChangeShapeType="1"/>
              </p:cNvCxnSpPr>
              <p:nvPr/>
            </p:nvCxnSpPr>
            <p:spPr bwMode="auto">
              <a:xfrm flipV="1">
                <a:off x="1566387" y="4781849"/>
                <a:ext cx="0" cy="127963"/>
              </a:xfrm>
              <a:prstGeom prst="straightConnector1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AutoShape 488"/>
              <p:cNvCxnSpPr>
                <a:cxnSpLocks noChangeShapeType="1"/>
                <a:stCxn id="6" idx="0"/>
                <a:endCxn id="8" idx="5"/>
              </p:cNvCxnSpPr>
              <p:nvPr/>
            </p:nvCxnSpPr>
            <p:spPr bwMode="auto">
              <a:xfrm flipH="1" flipV="1">
                <a:off x="1618345" y="5065910"/>
                <a:ext cx="391748" cy="280966"/>
              </a:xfrm>
              <a:prstGeom prst="straightConnector1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AutoShape 489"/>
              <p:cNvCxnSpPr>
                <a:cxnSpLocks noChangeShapeType="1"/>
                <a:stCxn id="7" idx="0"/>
                <a:endCxn id="8" idx="3"/>
              </p:cNvCxnSpPr>
              <p:nvPr/>
            </p:nvCxnSpPr>
            <p:spPr bwMode="auto">
              <a:xfrm flipV="1">
                <a:off x="1097280" y="5065910"/>
                <a:ext cx="391749" cy="278877"/>
              </a:xfrm>
              <a:prstGeom prst="straightConnector1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 Box 490"/>
              <p:cNvSpPr txBox="1">
                <a:spLocks noChangeArrowheads="1"/>
              </p:cNvSpPr>
              <p:nvPr/>
            </p:nvSpPr>
            <p:spPr bwMode="auto">
              <a:xfrm rot="3300000">
                <a:off x="1096740" y="5089072"/>
                <a:ext cx="341760" cy="26161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+mj-lt"/>
                    <a:cs typeface="Arial Narrow"/>
                  </a:rPr>
                  <a:t>U</a:t>
                </a:r>
              </a:p>
            </p:txBody>
          </p:sp>
          <p:sp>
            <p:nvSpPr>
              <p:cNvPr id="13" name="Text Box 524"/>
              <p:cNvSpPr txBox="1">
                <a:spLocks noChangeArrowheads="1"/>
              </p:cNvSpPr>
              <p:nvPr/>
            </p:nvSpPr>
            <p:spPr bwMode="auto">
              <a:xfrm rot="18360000">
                <a:off x="1663478" y="5089072"/>
                <a:ext cx="341760" cy="26161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+mj-lt"/>
                    <a:cs typeface="Arial Narrow"/>
                  </a:rPr>
                  <a:t>U</a:t>
                </a:r>
              </a:p>
            </p:txBody>
          </p:sp>
          <p:sp>
            <p:nvSpPr>
              <p:cNvPr id="14" name="Rectangle 533"/>
              <p:cNvSpPr>
                <a:spLocks noChangeArrowheads="1"/>
              </p:cNvSpPr>
              <p:nvPr/>
            </p:nvSpPr>
            <p:spPr bwMode="auto">
              <a:xfrm flipH="1">
                <a:off x="1142207" y="4415297"/>
                <a:ext cx="822960" cy="368300"/>
              </a:xfrm>
              <a:prstGeom prst="rect">
                <a:avLst/>
              </a:prstGeom>
              <a:grp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50" dirty="0">
                    <a:latin typeface="+mj-lt"/>
                    <a:cs typeface="Arial Narrow"/>
                  </a:rPr>
                  <a:t>Account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918653" y="4968397"/>
                <a:ext cx="502920" cy="18288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latin typeface="+mj-lt"/>
                    <a:cs typeface="Arial Narrow"/>
                  </a:rPr>
                  <a:t>overdraft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685800" y="4968397"/>
                <a:ext cx="640080" cy="18288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latin typeface="+mj-lt"/>
                    <a:cs typeface="Arial Narrow"/>
                  </a:rPr>
                  <a:t>interest_rate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811158" y="4030638"/>
                <a:ext cx="457200" cy="18288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latin typeface="+mj-lt"/>
                    <a:cs typeface="Arial Narrow"/>
                  </a:rPr>
                  <a:t>balance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841951" y="4030638"/>
                <a:ext cx="914400" cy="18288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u="sng" dirty="0">
                    <a:solidFill>
                      <a:srgbClr val="FF0000"/>
                    </a:solidFill>
                    <a:latin typeface="+mj-lt"/>
                    <a:cs typeface="Arial Narrow"/>
                  </a:rPr>
                  <a:t>account_number</a:t>
                </a:r>
                <a:endParaRPr kumimoji="0" lang="en-US" sz="800" b="0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cs typeface="Arial Narrow"/>
                </a:endParaRPr>
              </a:p>
            </p:txBody>
          </p:sp>
          <p:cxnSp>
            <p:nvCxnSpPr>
              <p:cNvPr id="19" name="Curved Connector 18"/>
              <p:cNvCxnSpPr>
                <a:stCxn id="16" idx="4"/>
                <a:endCxn id="7" idx="0"/>
              </p:cNvCxnSpPr>
              <p:nvPr/>
            </p:nvCxnSpPr>
            <p:spPr bwMode="auto">
              <a:xfrm rot="16200000" flipH="1">
                <a:off x="954805" y="5202312"/>
                <a:ext cx="193510" cy="91440"/>
              </a:xfrm>
              <a:prstGeom prst="curvedConnector3">
                <a:avLst>
                  <a:gd name="adj1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Curved Connector 19"/>
              <p:cNvCxnSpPr>
                <a:stCxn id="6" idx="0"/>
                <a:endCxn id="15" idx="4"/>
              </p:cNvCxnSpPr>
              <p:nvPr/>
            </p:nvCxnSpPr>
            <p:spPr bwMode="auto">
              <a:xfrm rot="5400000" flipH="1" flipV="1">
                <a:off x="1992304" y="5169067"/>
                <a:ext cx="195599" cy="160020"/>
              </a:xfrm>
              <a:prstGeom prst="curvedConnector3">
                <a:avLst>
                  <a:gd name="adj1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Curved Connector 20"/>
              <p:cNvCxnSpPr>
                <a:stCxn id="14" idx="0"/>
                <a:endCxn id="18" idx="4"/>
              </p:cNvCxnSpPr>
              <p:nvPr/>
            </p:nvCxnSpPr>
            <p:spPr bwMode="auto">
              <a:xfrm rot="16200000" flipV="1">
                <a:off x="1325530" y="4187140"/>
                <a:ext cx="201779" cy="254536"/>
              </a:xfrm>
              <a:prstGeom prst="curvedConnector3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Curved Connector 21"/>
              <p:cNvCxnSpPr>
                <a:stCxn id="14" idx="0"/>
                <a:endCxn id="17" idx="4"/>
              </p:cNvCxnSpPr>
              <p:nvPr/>
            </p:nvCxnSpPr>
            <p:spPr bwMode="auto">
              <a:xfrm rot="5400000" flipH="1" flipV="1">
                <a:off x="1695833" y="4071373"/>
                <a:ext cx="201779" cy="486071"/>
              </a:xfrm>
              <a:prstGeom prst="curvedConnector3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561986" y="1833480"/>
              <a:ext cx="3657600" cy="2767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1200"/>
                </a:spcBef>
                <a:buFont typeface="Wingdings" pitchFamily="2" charset="2"/>
                <a:buNone/>
              </a:pPr>
              <a:r>
                <a:rPr lang="en-US" sz="1400" b="1" u="sng" dirty="0">
                  <a:solidFill>
                    <a:srgbClr val="B30019"/>
                  </a:solidFill>
                  <a:latin typeface="+mj-lt"/>
                  <a:cs typeface="Arial Narrow"/>
                </a:rPr>
                <a:t>Option 1</a:t>
              </a:r>
            </a:p>
            <a:p>
              <a:pPr marL="0" indent="0">
                <a:spcBef>
                  <a:spcPts val="1200"/>
                </a:spcBef>
                <a:buFont typeface="Wingdings" pitchFamily="2" charset="2"/>
                <a:buNone/>
              </a:pPr>
              <a:r>
                <a:rPr lang="en-US" sz="1400" dirty="0">
                  <a:latin typeface="+mj-lt"/>
                  <a:cs typeface="Arial Narrow"/>
                </a:rPr>
                <a:t>Account(</a:t>
              </a:r>
              <a:r>
                <a:rPr lang="en-US" sz="1400" u="sng" dirty="0">
                  <a:solidFill>
                    <a:srgbClr val="FF0000"/>
                  </a:solidFill>
                  <a:latin typeface="+mj-lt"/>
                  <a:cs typeface="Arial Narrow"/>
                </a:rPr>
                <a:t>account_number</a:t>
              </a:r>
              <a:r>
                <a:rPr lang="en-US" sz="1400" dirty="0">
                  <a:latin typeface="+mj-lt"/>
                  <a:cs typeface="Arial Narrow"/>
                </a:rPr>
                <a:t>, balance)</a:t>
              </a:r>
            </a:p>
            <a:p>
              <a:pPr marL="0" indent="0">
                <a:spcBef>
                  <a:spcPts val="1200"/>
                </a:spcBef>
                <a:buFont typeface="Wingdings" pitchFamily="2" charset="2"/>
                <a:buNone/>
              </a:pPr>
              <a:r>
                <a:rPr lang="en-US" sz="1400" dirty="0">
                  <a:latin typeface="+mj-lt"/>
                  <a:cs typeface="Arial Narrow"/>
                </a:rPr>
                <a:t>Saving(</a:t>
              </a:r>
              <a:r>
                <a:rPr lang="en-US" sz="1400" u="sng" dirty="0">
                  <a:solidFill>
                    <a:srgbClr val="FF0000"/>
                  </a:solidFill>
                  <a:latin typeface="+mj-lt"/>
                  <a:cs typeface="Arial Narrow"/>
                </a:rPr>
                <a:t>account_number</a:t>
              </a:r>
              <a:r>
                <a:rPr lang="en-US" sz="1400" dirty="0">
                  <a:latin typeface="+mj-lt"/>
                  <a:cs typeface="Arial Narrow"/>
                </a:rPr>
                <a:t>, interest_rate)</a:t>
              </a:r>
            </a:p>
            <a:p>
              <a:pPr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FF"/>
                  </a:solidFill>
                  <a:latin typeface="+mj-lt"/>
                  <a:cs typeface="Arial Narrow"/>
                </a:rPr>
                <a:t>account_number </a:t>
              </a:r>
              <a:r>
                <a:rPr lang="en-US" sz="1400" dirty="0">
                  <a:solidFill>
                    <a:srgbClr val="000000"/>
                  </a:solidFill>
                  <a:latin typeface="+mj-lt"/>
                  <a:cs typeface="Arial Narrow"/>
                </a:rPr>
                <a:t>references</a:t>
              </a:r>
              <a:r>
                <a:rPr lang="en-US" sz="1400" dirty="0">
                  <a:solidFill>
                    <a:srgbClr val="0000FF"/>
                  </a:solidFill>
                  <a:latin typeface="+mj-lt"/>
                  <a:cs typeface="Arial Narrow"/>
                </a:rPr>
                <a:t> Account</a:t>
              </a:r>
              <a:endParaRPr lang="en-US" sz="1400" dirty="0">
                <a:solidFill>
                  <a:srgbClr val="000000"/>
                </a:solidFill>
                <a:latin typeface="+mj-lt"/>
                <a:cs typeface="Arial Narrow"/>
              </a:endParaRPr>
            </a:p>
            <a:p>
              <a:pPr marL="54864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cs typeface="Arial Narrow"/>
                </a:rPr>
                <a:t>on delete cascade</a:t>
              </a:r>
              <a:endParaRPr lang="en-US" sz="1400" dirty="0">
                <a:latin typeface="+mj-lt"/>
                <a:cs typeface="Arial Narrow"/>
              </a:endParaRPr>
            </a:p>
            <a:p>
              <a:pPr marL="0" indent="0">
                <a:spcBef>
                  <a:spcPts val="1200"/>
                </a:spcBef>
                <a:buFont typeface="Wingdings" pitchFamily="2" charset="2"/>
                <a:buNone/>
              </a:pPr>
              <a:r>
                <a:rPr lang="en-US" sz="1400" dirty="0">
                  <a:latin typeface="+mj-lt"/>
                  <a:cs typeface="Arial Narrow"/>
                </a:rPr>
                <a:t>Checking(</a:t>
              </a:r>
              <a:r>
                <a:rPr lang="en-US" sz="1400" u="sng" dirty="0">
                  <a:solidFill>
                    <a:srgbClr val="FF0000"/>
                  </a:solidFill>
                  <a:latin typeface="+mj-lt"/>
                  <a:cs typeface="Arial Narrow"/>
                </a:rPr>
                <a:t>account_number</a:t>
              </a:r>
              <a:r>
                <a:rPr lang="en-US" sz="1400" dirty="0">
                  <a:latin typeface="+mj-lt"/>
                  <a:cs typeface="Arial Narrow"/>
                </a:rPr>
                <a:t>, overdraft)</a:t>
              </a:r>
            </a:p>
            <a:p>
              <a:pPr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FF"/>
                  </a:solidFill>
                  <a:latin typeface="+mj-lt"/>
                  <a:cs typeface="Arial Narrow"/>
                </a:rPr>
                <a:t>account_number </a:t>
              </a:r>
              <a:r>
                <a:rPr lang="en-US" sz="1400" dirty="0">
                  <a:solidFill>
                    <a:srgbClr val="000000"/>
                  </a:solidFill>
                  <a:latin typeface="+mj-lt"/>
                  <a:cs typeface="Arial Narrow"/>
                </a:rPr>
                <a:t>references</a:t>
              </a:r>
              <a:r>
                <a:rPr lang="en-US" sz="1400" dirty="0">
                  <a:solidFill>
                    <a:srgbClr val="0000FF"/>
                  </a:solidFill>
                  <a:latin typeface="+mj-lt"/>
                  <a:cs typeface="Arial Narrow"/>
                </a:rPr>
                <a:t> Account</a:t>
              </a:r>
              <a:endParaRPr lang="en-US" sz="1400" dirty="0">
                <a:solidFill>
                  <a:srgbClr val="000000"/>
                </a:solidFill>
                <a:latin typeface="+mj-lt"/>
                <a:cs typeface="Arial Narrow"/>
              </a:endParaRPr>
            </a:p>
            <a:p>
              <a:pPr marL="54864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+mj-lt"/>
                  <a:cs typeface="Arial Narrow"/>
                </a:rPr>
                <a:t>on delete cascade</a:t>
              </a:r>
              <a:endParaRPr lang="en-US" sz="1400" dirty="0">
                <a:latin typeface="+mj-lt"/>
                <a:cs typeface="Arial Narrow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4560691" y="3373497"/>
              <a:ext cx="4206240" cy="122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1200"/>
                </a:spcBef>
                <a:buNone/>
              </a:pPr>
              <a:r>
                <a:rPr lang="en-US" sz="1400" b="1" u="sng" dirty="0">
                  <a:solidFill>
                    <a:srgbClr val="B30019"/>
                  </a:solidFill>
                  <a:latin typeface="+mj-lt"/>
                  <a:cs typeface="Arial Narrow"/>
                </a:rPr>
                <a:t>Option 2</a:t>
              </a:r>
            </a:p>
            <a:p>
              <a:pPr marL="0" indent="0">
                <a:spcBef>
                  <a:spcPts val="1200"/>
                </a:spcBef>
                <a:buNone/>
              </a:pPr>
              <a:r>
                <a:rPr lang="en-US" sz="1400" dirty="0">
                  <a:latin typeface="+mj-lt"/>
                  <a:cs typeface="Arial Narrow"/>
                </a:rPr>
                <a:t>Saving(</a:t>
              </a:r>
              <a:r>
                <a:rPr lang="en-US" sz="1400" u="sng" dirty="0">
                  <a:solidFill>
                    <a:srgbClr val="FF0000"/>
                  </a:solidFill>
                  <a:latin typeface="+mj-lt"/>
                  <a:cs typeface="Arial Narrow"/>
                </a:rPr>
                <a:t>account_number</a:t>
              </a:r>
              <a:r>
                <a:rPr lang="en-US" sz="1400" dirty="0">
                  <a:latin typeface="+mj-lt"/>
                  <a:cs typeface="Arial Narrow"/>
                </a:rPr>
                <a:t>, balance, interest_rate)</a:t>
              </a:r>
            </a:p>
            <a:p>
              <a:pPr marL="0" indent="0">
                <a:spcBef>
                  <a:spcPts val="1200"/>
                </a:spcBef>
                <a:buNone/>
              </a:pPr>
              <a:r>
                <a:rPr lang="en-US" sz="1400" dirty="0">
                  <a:latin typeface="+mj-lt"/>
                  <a:cs typeface="Arial Narrow"/>
                </a:rPr>
                <a:t>Checking(</a:t>
              </a:r>
              <a:r>
                <a:rPr lang="en-US" sz="1400" u="sng" dirty="0">
                  <a:solidFill>
                    <a:srgbClr val="FF0000"/>
                  </a:solidFill>
                  <a:latin typeface="+mj-lt"/>
                  <a:cs typeface="Arial Narrow"/>
                </a:rPr>
                <a:t>account_number</a:t>
              </a:r>
              <a:r>
                <a:rPr lang="en-US" sz="1400" dirty="0">
                  <a:latin typeface="+mj-lt"/>
                  <a:cs typeface="Arial Narrow"/>
                </a:rPr>
                <a:t>, balance, overdraft)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26531" y="1752600"/>
            <a:ext cx="2305439" cy="307777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B30019"/>
                </a:solidFill>
                <a:latin typeface="+mj-lt"/>
              </a:rPr>
              <a:t>Which option to select?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6087" y="5267980"/>
            <a:ext cx="7031827" cy="523220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b="1" u="sng" dirty="0">
                <a:solidFill>
                  <a:srgbClr val="3319FF"/>
                </a:solidFill>
                <a:latin typeface="+mj-lt"/>
              </a:rPr>
              <a:t>Select Option 1</a:t>
            </a:r>
            <a:r>
              <a:rPr lang="en-US" sz="1400" b="1" dirty="0">
                <a:solidFill>
                  <a:srgbClr val="B30019"/>
                </a:solidFill>
                <a:latin typeface="+mj-lt"/>
              </a:rPr>
              <a:t> since </a:t>
            </a:r>
            <a:r>
              <a:rPr lang="en-US" sz="1400" b="1" dirty="0">
                <a:solidFill>
                  <a:srgbClr val="0000FF"/>
                </a:solidFill>
                <a:latin typeface="+mj-lt"/>
                <a:cs typeface="Arial Narrow"/>
              </a:rPr>
              <a:t>Account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B30019"/>
                </a:solidFill>
                <a:latin typeface="+mj-lt"/>
              </a:rPr>
              <a:t>has a relationship to other entities and all the subclass entities have their own attributes.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75" y="1685069"/>
            <a:ext cx="2095500" cy="2066925"/>
          </a:xfrm>
          <a:prstGeom prst="rect">
            <a:avLst/>
          </a:prstGeom>
        </p:spPr>
      </p:pic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93259" y="1679888"/>
            <a:ext cx="2050582" cy="1132179"/>
            <a:chOff x="1336527" y="628684"/>
            <a:chExt cx="2050582" cy="1132179"/>
          </a:xfrm>
          <a:noFill/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 flipH="1">
              <a:off x="1954804" y="1392563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050" dirty="0">
                  <a:latin typeface="+mj-lt"/>
                  <a:cs typeface="Arial Narrow"/>
                </a:rPr>
                <a:t>Customer</a:t>
              </a:r>
            </a:p>
          </p:txBody>
        </p:sp>
        <p:cxnSp>
          <p:nvCxnSpPr>
            <p:cNvPr id="43" name="Curved Connector 42"/>
            <p:cNvCxnSpPr>
              <a:stCxn id="54" idx="4"/>
              <a:endCxn id="25" idx="0"/>
            </p:cNvCxnSpPr>
            <p:nvPr/>
          </p:nvCxnSpPr>
          <p:spPr bwMode="auto">
            <a:xfrm rot="16200000" flipH="1">
              <a:off x="1910536" y="936814"/>
              <a:ext cx="201779" cy="709717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Curved Connector 43"/>
            <p:cNvCxnSpPr>
              <a:stCxn id="25" idx="0"/>
              <a:endCxn id="53" idx="4"/>
            </p:cNvCxnSpPr>
            <p:nvPr/>
          </p:nvCxnSpPr>
          <p:spPr bwMode="auto">
            <a:xfrm rot="16200000" flipV="1">
              <a:off x="2179910" y="1206189"/>
              <a:ext cx="201779" cy="170970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urved Connector 44"/>
            <p:cNvCxnSpPr>
              <a:stCxn id="25" idx="0"/>
              <a:endCxn id="52" idx="4"/>
            </p:cNvCxnSpPr>
            <p:nvPr/>
          </p:nvCxnSpPr>
          <p:spPr bwMode="auto">
            <a:xfrm rot="5400000" flipH="1" flipV="1">
              <a:off x="2403563" y="1153506"/>
              <a:ext cx="201779" cy="276337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2523477" y="628684"/>
              <a:ext cx="274320" cy="182880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sz="800" dirty="0">
                  <a:latin typeface="+mj-lt"/>
                  <a:cs typeface="Abadi MT Condensed Light"/>
                </a:rPr>
                <a:t>city</a:t>
              </a:r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auto">
            <a:xfrm>
              <a:off x="2854117" y="628684"/>
              <a:ext cx="320040" cy="182880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sz="800" dirty="0">
                  <a:latin typeface="+mj-lt"/>
                  <a:cs typeface="Abadi MT Condensed Light"/>
                </a:rPr>
                <a:t>state</a:t>
              </a:r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2101397" y="628684"/>
              <a:ext cx="365760" cy="182880"/>
            </a:xfrm>
            <a:prstGeom prst="ellipse">
              <a:avLst/>
            </a:prstGeom>
            <a:grp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buNone/>
              </a:pPr>
              <a:r>
                <a:rPr lang="en-US" sz="800" dirty="0">
                  <a:latin typeface="+mj-lt"/>
                  <a:cs typeface="Abadi MT Condensed Light"/>
                </a:rPr>
                <a:t>street</a:t>
              </a:r>
            </a:p>
          </p:txBody>
        </p:sp>
        <p:cxnSp>
          <p:nvCxnSpPr>
            <p:cNvPr id="49" name="Curved Connector 48"/>
            <p:cNvCxnSpPr>
              <a:stCxn id="52" idx="0"/>
              <a:endCxn id="48" idx="4"/>
            </p:cNvCxnSpPr>
            <p:nvPr/>
          </p:nvCxnSpPr>
          <p:spPr bwMode="auto">
            <a:xfrm rot="16200000" flipV="1">
              <a:off x="2365279" y="730562"/>
              <a:ext cx="196340" cy="358344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urved Connector 49"/>
            <p:cNvCxnSpPr>
              <a:stCxn id="52" idx="0"/>
              <a:endCxn id="46" idx="4"/>
            </p:cNvCxnSpPr>
            <p:nvPr/>
          </p:nvCxnSpPr>
          <p:spPr bwMode="auto">
            <a:xfrm rot="5400000" flipH="1" flipV="1">
              <a:off x="2553459" y="900726"/>
              <a:ext cx="196340" cy="18016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urved Connector 50"/>
            <p:cNvCxnSpPr>
              <a:stCxn id="52" idx="0"/>
              <a:endCxn id="47" idx="4"/>
            </p:cNvCxnSpPr>
            <p:nvPr/>
          </p:nvCxnSpPr>
          <p:spPr bwMode="auto">
            <a:xfrm rot="5400000" flipH="1" flipV="1">
              <a:off x="2730209" y="723976"/>
              <a:ext cx="196340" cy="371516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" name="Oval 51"/>
            <p:cNvSpPr/>
            <p:nvPr/>
          </p:nvSpPr>
          <p:spPr bwMode="auto">
            <a:xfrm>
              <a:off x="2414021" y="1007904"/>
              <a:ext cx="45720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address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035294" y="1007904"/>
              <a:ext cx="32004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name</a:t>
              </a: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1336527" y="1007904"/>
              <a:ext cx="64008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u="sng" dirty="0">
                  <a:solidFill>
                    <a:srgbClr val="FF0000"/>
                  </a:solidFill>
                  <a:latin typeface="+mj-lt"/>
                  <a:cs typeface="Arial Narrow"/>
                </a:rPr>
                <a:t>customer_id</a:t>
              </a:r>
              <a:endParaRPr kumimoji="0" lang="en-US" sz="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 Narrow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2929909" y="1007904"/>
              <a:ext cx="457200" cy="182880"/>
            </a:xfrm>
            <a:prstGeom prst="ellips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/>
            <a:lstStyle/>
            <a:p>
              <a:pPr algn="ctr">
                <a:buNone/>
              </a:pPr>
              <a:r>
                <a:rPr lang="en-US" sz="800" dirty="0">
                  <a:latin typeface="+mj-lt"/>
                  <a:cs typeface="Abadi MT Condensed Light"/>
                </a:rPr>
                <a:t>phone#</a:t>
              </a:r>
            </a:p>
          </p:txBody>
        </p:sp>
        <p:cxnSp>
          <p:nvCxnSpPr>
            <p:cNvPr id="56" name="Curved Connector 55"/>
            <p:cNvCxnSpPr>
              <a:stCxn id="25" idx="0"/>
              <a:endCxn id="55" idx="4"/>
            </p:cNvCxnSpPr>
            <p:nvPr/>
          </p:nvCxnSpPr>
          <p:spPr bwMode="auto">
            <a:xfrm rot="5400000" flipH="1" flipV="1">
              <a:off x="2661507" y="895562"/>
              <a:ext cx="201779" cy="792225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36" y="407043"/>
            <a:ext cx="8040164" cy="964557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ADDRESS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COMPOSITE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46240"/>
            <a:ext cx="7772400" cy="164652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1999"/>
                </a:solidFill>
                <a:latin typeface="+mj-lt"/>
              </a:rPr>
              <a:t>For a composite attribute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rial Narrow"/>
              </a:rPr>
              <a:t>C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1999"/>
                </a:solidFill>
                <a:latin typeface="+mj-lt"/>
              </a:rPr>
              <a:t>in a strong entity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rial Narrow"/>
              </a:rPr>
              <a:t>S</a:t>
            </a:r>
            <a:r>
              <a:rPr lang="en-US" sz="1800" dirty="0">
                <a:solidFill>
                  <a:srgbClr val="000090"/>
                </a:solidFill>
                <a:latin typeface="+mj-lt"/>
              </a:rPr>
              <a:t>:</a:t>
            </a:r>
          </a:p>
          <a:p>
            <a:pPr marL="1427163" lvl="1" indent="-1062038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latin typeface="+mj-lt"/>
              </a:rPr>
              <a:t>Option 1: </a:t>
            </a:r>
            <a:r>
              <a:rPr lang="en-US" sz="1600" dirty="0">
                <a:latin typeface="+mj-lt"/>
              </a:rPr>
              <a:t>Create a single attribute by “concatenating” the components of the composite attribute.</a:t>
            </a:r>
          </a:p>
          <a:p>
            <a:pPr marL="1427163" lvl="1" indent="-1062038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latin typeface="+mj-lt"/>
              </a:rPr>
              <a:t>Option 2:</a:t>
            </a:r>
            <a:r>
              <a:rPr lang="en-US" sz="1600" dirty="0">
                <a:latin typeface="+mj-lt"/>
              </a:rPr>
              <a:t> Create a separate attribute for each component of the composite attribute.</a:t>
            </a: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3649588" y="2605764"/>
            <a:ext cx="4923976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b="1" u="sng" dirty="0">
                <a:solidFill>
                  <a:srgbClr val="B30019"/>
                </a:solidFill>
                <a:latin typeface="+mj-lt"/>
                <a:cs typeface="Abadi MT Condensed Light"/>
              </a:rPr>
              <a:t>Option 2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j-lt"/>
                <a:cs typeface="Abadi MT Condensed Light"/>
              </a:rPr>
              <a:t>Customer(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badi MT Condensed Light"/>
              </a:rPr>
              <a:t>customer_id</a:t>
            </a:r>
            <a:r>
              <a:rPr lang="en-US" sz="1400" dirty="0">
                <a:latin typeface="+mj-lt"/>
                <a:cs typeface="Abadi MT Condensed Light"/>
              </a:rPr>
              <a:t>, name, street, city, state, {phone#})</a:t>
            </a:r>
          </a:p>
        </p:txBody>
      </p:sp>
      <p:sp>
        <p:nvSpPr>
          <p:cNvPr id="58" name="Rectangle 73"/>
          <p:cNvSpPr>
            <a:spLocks noChangeArrowheads="1"/>
          </p:cNvSpPr>
          <p:nvPr/>
        </p:nvSpPr>
        <p:spPr bwMode="auto">
          <a:xfrm>
            <a:off x="3649587" y="1637440"/>
            <a:ext cx="4218205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b="1" u="sng" dirty="0">
                <a:solidFill>
                  <a:srgbClr val="B30019"/>
                </a:solidFill>
                <a:latin typeface="+mj-lt"/>
                <a:cs typeface="Abadi MT Condensed Light"/>
              </a:rPr>
              <a:t>Option 1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j-lt"/>
                <a:cs typeface="Abadi MT Condensed Light"/>
              </a:rPr>
              <a:t>Customer(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badi MT Condensed Light"/>
              </a:rPr>
              <a:t>customer_id</a:t>
            </a:r>
            <a:r>
              <a:rPr lang="en-US" sz="1400" dirty="0">
                <a:latin typeface="+mj-lt"/>
                <a:cs typeface="Abadi MT Condensed Light"/>
              </a:rPr>
              <a:t>, name, address, {phone#})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 rot="14400000" flipH="1">
            <a:off x="3111776" y="1762687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59" name="AutoShape 16"/>
          <p:cNvSpPr>
            <a:spLocks noChangeArrowheads="1"/>
          </p:cNvSpPr>
          <p:nvPr/>
        </p:nvSpPr>
        <p:spPr bwMode="auto">
          <a:xfrm rot="7200000" flipH="1" flipV="1">
            <a:off x="3111777" y="2364469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06118" y="5334000"/>
            <a:ext cx="4531764" cy="523220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b="1" dirty="0">
                <a:solidFill>
                  <a:srgbClr val="B30019"/>
                </a:solidFill>
                <a:latin typeface="+mj-lt"/>
              </a:rPr>
              <a:t>Which option to select will depend on the requirements of the applications.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58" grpId="0"/>
      <p:bldP spid="19" grpId="0" animBg="1"/>
      <p:bldP spid="59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19"/>
          <p:cNvCxnSpPr>
            <a:stCxn id="47" idx="2"/>
          </p:cNvCxnSpPr>
          <p:nvPr/>
        </p:nvCxnSpPr>
        <p:spPr bwMode="auto">
          <a:xfrm rot="10800000" flipH="1" flipV="1">
            <a:off x="3546709" y="1774138"/>
            <a:ext cx="499774" cy="914400"/>
          </a:xfrm>
          <a:prstGeom prst="curvedConnector4">
            <a:avLst>
              <a:gd name="adj1" fmla="val -45741"/>
              <a:gd name="adj2" fmla="val 55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urved Connector 23"/>
          <p:cNvCxnSpPr>
            <a:stCxn id="48" idx="6"/>
          </p:cNvCxnSpPr>
          <p:nvPr/>
        </p:nvCxnSpPr>
        <p:spPr bwMode="auto">
          <a:xfrm flipH="1">
            <a:off x="5081403" y="1774138"/>
            <a:ext cx="515888" cy="914400"/>
          </a:xfrm>
          <a:prstGeom prst="curvedConnector4">
            <a:avLst>
              <a:gd name="adj1" fmla="val -44312"/>
              <a:gd name="adj2" fmla="val 55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335712" y="1619638"/>
            <a:ext cx="3512510" cy="133843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Arial Narrow" panose="020B0606020202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46709" y="1682698"/>
            <a:ext cx="2050582" cy="752959"/>
            <a:chOff x="3546709" y="4541131"/>
            <a:chExt cx="2050582" cy="752959"/>
          </a:xfrm>
          <a:noFill/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 flipH="1">
              <a:off x="4164986" y="4925790"/>
              <a:ext cx="822960" cy="368300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Customer</a:t>
              </a:r>
            </a:p>
          </p:txBody>
        </p:sp>
        <p:cxnSp>
          <p:nvCxnSpPr>
            <p:cNvPr id="23" name="Curved Connector 22"/>
            <p:cNvCxnSpPr>
              <a:stCxn id="47" idx="4"/>
              <a:endCxn id="22" idx="0"/>
            </p:cNvCxnSpPr>
            <p:nvPr/>
          </p:nvCxnSpPr>
          <p:spPr bwMode="auto">
            <a:xfrm rot="16200000" flipH="1">
              <a:off x="4120718" y="4470041"/>
              <a:ext cx="201779" cy="709717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urved Connector 26"/>
            <p:cNvCxnSpPr>
              <a:stCxn id="22" idx="0"/>
              <a:endCxn id="45" idx="4"/>
            </p:cNvCxnSpPr>
            <p:nvPr/>
          </p:nvCxnSpPr>
          <p:spPr bwMode="auto">
            <a:xfrm rot="16200000" flipV="1">
              <a:off x="4390092" y="4739416"/>
              <a:ext cx="201779" cy="170970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urved Connector 27"/>
            <p:cNvCxnSpPr>
              <a:stCxn id="22" idx="0"/>
              <a:endCxn id="44" idx="4"/>
            </p:cNvCxnSpPr>
            <p:nvPr/>
          </p:nvCxnSpPr>
          <p:spPr bwMode="auto">
            <a:xfrm rot="5400000" flipH="1" flipV="1">
              <a:off x="4613745" y="4686733"/>
              <a:ext cx="201779" cy="276337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4624203" y="4541131"/>
              <a:ext cx="45720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address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245476" y="4541131"/>
              <a:ext cx="32004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name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546709" y="4541131"/>
              <a:ext cx="640080" cy="182880"/>
            </a:xfrm>
            <a:prstGeom prst="ellips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customer_id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5140091" y="4541131"/>
              <a:ext cx="457200" cy="182880"/>
            </a:xfrm>
            <a:prstGeom prst="ellipse">
              <a:avLst/>
            </a:prstGeom>
            <a:grp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/>
            <a:lstStyle/>
            <a:p>
              <a:pPr algn="ctr">
                <a:buNone/>
              </a:pPr>
              <a:r>
                <a:rPr lang="en-US" sz="1000" dirty="0">
                  <a:latin typeface="Arial Narrow" panose="020B0606020202030204" pitchFamily="34" charset="0"/>
                  <a:cs typeface="Abadi MT Condensed Light"/>
                </a:rPr>
                <a:t>phone#</a:t>
              </a:r>
            </a:p>
          </p:txBody>
        </p:sp>
        <p:cxnSp>
          <p:nvCxnSpPr>
            <p:cNvPr id="49" name="Curved Connector 48"/>
            <p:cNvCxnSpPr>
              <a:stCxn id="22" idx="0"/>
              <a:endCxn id="48" idx="4"/>
            </p:cNvCxnSpPr>
            <p:nvPr/>
          </p:nvCxnSpPr>
          <p:spPr bwMode="auto">
            <a:xfrm rot="5400000" flipH="1" flipV="1">
              <a:off x="4871689" y="4428789"/>
              <a:ext cx="201779" cy="792225"/>
            </a:xfrm>
            <a:prstGeom prst="curvedConnector3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62801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PHONE#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MULTIVALUED ATTRIBUTE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465778"/>
            <a:ext cx="7467600" cy="2020622"/>
          </a:xfrm>
        </p:spPr>
        <p:txBody>
          <a:bodyPr/>
          <a:lstStyle/>
          <a:p>
            <a:pPr marL="0" lvl="1" indent="0">
              <a:spcBef>
                <a:spcPts val="4800"/>
              </a:spcBef>
              <a:buClr>
                <a:schemeClr val="tx1"/>
              </a:buClr>
              <a:buSzPct val="65000"/>
              <a:buNone/>
            </a:pPr>
            <a:r>
              <a:rPr lang="en-US" sz="1800" dirty="0">
                <a:solidFill>
                  <a:srgbClr val="001999"/>
                </a:solidFill>
                <a:latin typeface="+mj-lt"/>
              </a:rPr>
              <a:t>For a multivalued attribute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M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1999"/>
                </a:solidFill>
                <a:latin typeface="+mj-lt"/>
              </a:rPr>
              <a:t>in a strong entity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S</a:t>
            </a:r>
            <a:r>
              <a:rPr lang="en-US" sz="1800" b="1" dirty="0">
                <a:solidFill>
                  <a:srgbClr val="000090"/>
                </a:solidFill>
                <a:latin typeface="+mj-lt"/>
                <a:cs typeface="Abadi MT Condensed Light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+mj-lt"/>
              </a:rPr>
              <a:t>Create a relation schema </a:t>
            </a:r>
            <a:r>
              <a:rPr lang="en-US" sz="1800" dirty="0">
                <a:solidFill>
                  <a:srgbClr val="0000FF"/>
                </a:solidFill>
                <a:latin typeface="+mj-lt"/>
                <a:cs typeface="Abadi MT Condensed Light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with an attribute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A</a:t>
            </a:r>
            <a:r>
              <a:rPr lang="en-US" sz="1800" dirty="0">
                <a:latin typeface="+mj-lt"/>
              </a:rPr>
              <a:t> that corresponds to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M</a:t>
            </a:r>
            <a:r>
              <a:rPr lang="en-US" sz="1800" dirty="0">
                <a:latin typeface="+mj-lt"/>
              </a:rPr>
              <a:t> and attributes, </a:t>
            </a:r>
            <a:r>
              <a:rPr lang="en-US" sz="1800" dirty="0">
                <a:solidFill>
                  <a:srgbClr val="0000FF"/>
                </a:solidFill>
                <a:latin typeface="+mj-lt"/>
                <a:cs typeface="Abadi MT Condensed Light"/>
              </a:rPr>
              <a:t>FK</a:t>
            </a:r>
            <a:r>
              <a:rPr lang="en-US" sz="1800" baseline="-25000" dirty="0">
                <a:solidFill>
                  <a:srgbClr val="0000FF"/>
                </a:solidFill>
                <a:latin typeface="+mj-lt"/>
                <a:cs typeface="Abadi MT Condensed Light"/>
              </a:rPr>
              <a:t>S</a:t>
            </a:r>
            <a:r>
              <a:rPr lang="en-US" sz="1800" dirty="0">
                <a:latin typeface="+mj-lt"/>
              </a:rPr>
              <a:t>, corresponding to the primary key of entity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S</a:t>
            </a:r>
            <a:endParaRPr lang="en-US" sz="1800" dirty="0"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+mj-lt"/>
              </a:rPr>
              <a:t>The primary key of relation </a:t>
            </a:r>
            <a:r>
              <a:rPr lang="en-US" sz="1800" dirty="0">
                <a:solidFill>
                  <a:srgbClr val="0000FF"/>
                </a:solidFill>
                <a:latin typeface="+mj-lt"/>
                <a:cs typeface="Abadi MT Condensed Light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is the union of all its attributes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tabLst>
                <a:tab pos="1204913" algn="l"/>
              </a:tabLst>
            </a:pPr>
            <a:r>
              <a:rPr lang="en-US" sz="1800" dirty="0">
                <a:solidFill>
                  <a:srgbClr val="B30019"/>
                </a:solidFill>
                <a:latin typeface="+mj-lt"/>
              </a:rPr>
              <a:t>Add:</a:t>
            </a:r>
            <a:r>
              <a:rPr lang="en-US" sz="1800" dirty="0">
                <a:latin typeface="+mj-lt"/>
              </a:rPr>
              <a:t>	1. a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foreign key constraint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+mj-lt"/>
                <a:cs typeface="Abadi MT Condensed Light"/>
              </a:rPr>
              <a:t>FK</a:t>
            </a:r>
            <a:r>
              <a:rPr lang="en-US" sz="1800" baseline="-25000" dirty="0">
                <a:solidFill>
                  <a:srgbClr val="0000FF"/>
                </a:solidFill>
                <a:latin typeface="+mj-lt"/>
                <a:cs typeface="Abadi MT Condensed Light"/>
              </a:rPr>
              <a:t>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latin typeface="+mj-lt"/>
                <a:cs typeface="Abadi MT Condensed Light"/>
              </a:rPr>
              <a:t>references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S</a:t>
            </a:r>
            <a:endParaRPr lang="en-US" sz="1800" dirty="0">
              <a:latin typeface="+mj-lt"/>
            </a:endParaRPr>
          </a:p>
          <a:p>
            <a:pPr marL="1203325" lvl="1" indent="0">
              <a:spcBef>
                <a:spcPts val="0"/>
              </a:spcBef>
              <a:buNone/>
            </a:pPr>
            <a:r>
              <a:rPr lang="en-US" sz="1800" dirty="0">
                <a:latin typeface="+mj-lt"/>
              </a:rPr>
              <a:t>	2. a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referential integrity action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+mj-lt"/>
                <a:cs typeface="Abadi MT Condensed Light"/>
              </a:rPr>
              <a:t>on delete cascade</a:t>
            </a:r>
            <a:endParaRPr lang="en-US" sz="1800" dirty="0">
              <a:latin typeface="+mj-lt"/>
            </a:endParaRPr>
          </a:p>
        </p:txBody>
      </p: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2590800" y="2590800"/>
            <a:ext cx="3886200" cy="7219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0" rIns="90487" bIns="44450">
            <a:sp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  <a:buSzPct val="65000"/>
              <a:buNone/>
            </a:pPr>
            <a:r>
              <a:rPr lang="en-US" sz="1600" dirty="0">
                <a:latin typeface="+mj-lt"/>
              </a:rPr>
              <a:t>Customer_phone(</a:t>
            </a:r>
            <a:r>
              <a:rPr lang="en-US" sz="1600" u="sng" dirty="0">
                <a:solidFill>
                  <a:srgbClr val="FF0000"/>
                </a:solidFill>
                <a:latin typeface="+mj-lt"/>
              </a:rPr>
              <a:t>customer_id, phone#</a:t>
            </a:r>
            <a:r>
              <a:rPr lang="en-US" sz="1600" dirty="0">
                <a:latin typeface="+mj-lt"/>
              </a:rPr>
              <a:t>)</a:t>
            </a: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customer_id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references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 Customer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on delete cascade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build="p"/>
      <p:bldP spid="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0326"/>
            <a:ext cx="7620000" cy="1263674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CUSTOMER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BRANCH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LOAN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STRONG ENTITIES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953000"/>
            <a:ext cx="7772400" cy="1097280"/>
          </a:xfrm>
        </p:spPr>
        <p:txBody>
          <a:bodyPr/>
          <a:lstStyle/>
          <a:p>
            <a:pPr marL="0" indent="0">
              <a:buFont typeface="Zapf Dingbats" charset="0"/>
              <a:buNone/>
            </a:pPr>
            <a:r>
              <a:rPr lang="en-US" sz="2000" dirty="0">
                <a:solidFill>
                  <a:srgbClr val="001999"/>
                </a:solidFill>
                <a:latin typeface="+mj-lt"/>
              </a:rPr>
              <a:t>For a strong entity</a:t>
            </a:r>
            <a:r>
              <a:rPr lang="en-US" sz="20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B20019"/>
                </a:solidFill>
                <a:latin typeface="+mj-lt"/>
                <a:cs typeface="Abadi MT Condensed Light"/>
              </a:rPr>
              <a:t>S</a:t>
            </a:r>
            <a:r>
              <a:rPr lang="en-US" sz="2000" dirty="0">
                <a:solidFill>
                  <a:srgbClr val="00189A"/>
                </a:solidFill>
                <a:latin typeface="+mj-lt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+mj-lt"/>
              </a:rPr>
              <a:t>Create a relation </a:t>
            </a:r>
            <a:r>
              <a:rPr lang="en-US" sz="18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8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S</a:t>
            </a:r>
            <a:r>
              <a:rPr lang="en-US" sz="1800" dirty="0">
                <a:latin typeface="+mj-lt"/>
              </a:rPr>
              <a:t> with all the attributes of entity </a:t>
            </a:r>
            <a:r>
              <a:rPr lang="en-US" sz="1800" b="1" dirty="0">
                <a:solidFill>
                  <a:srgbClr val="B20019"/>
                </a:solidFill>
                <a:latin typeface="+mj-lt"/>
                <a:cs typeface="Abadi MT Condensed Light"/>
              </a:rPr>
              <a:t>S</a:t>
            </a:r>
            <a:endParaRPr lang="en-US" sz="1800" dirty="0">
              <a:latin typeface="+mj-lt"/>
            </a:endParaRP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+mj-lt"/>
              </a:rPr>
              <a:t>The primary key of relation </a:t>
            </a:r>
            <a:r>
              <a:rPr lang="en-US" sz="18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8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S</a:t>
            </a:r>
            <a:r>
              <a:rPr lang="en-US" sz="1800" dirty="0">
                <a:latin typeface="+mj-lt"/>
              </a:rPr>
              <a:t> is the primary key of entity </a:t>
            </a:r>
            <a:r>
              <a:rPr lang="en-US" sz="1800" b="1" dirty="0">
                <a:solidFill>
                  <a:srgbClr val="B20019"/>
                </a:solidFill>
                <a:latin typeface="+mj-lt"/>
                <a:cs typeface="Abadi MT Condensed Light"/>
              </a:rPr>
              <a:t>S</a:t>
            </a:r>
            <a:endParaRPr lang="en-US" sz="1200" dirty="0">
              <a:latin typeface="+mj-lt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3597510" y="2163931"/>
            <a:ext cx="376442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 anchorCtr="0">
            <a:sp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600" dirty="0">
                <a:latin typeface="+mj-lt"/>
                <a:cs typeface="Arial Narrow"/>
              </a:rPr>
              <a:t>Customer(</a:t>
            </a:r>
            <a:r>
              <a:rPr lang="en-US" sz="1600" u="sng" dirty="0">
                <a:solidFill>
                  <a:srgbClr val="FF0000"/>
                </a:solidFill>
                <a:latin typeface="+mj-lt"/>
                <a:cs typeface="Arial Narrow"/>
              </a:rPr>
              <a:t>customer_id</a:t>
            </a:r>
            <a:r>
              <a:rPr lang="en-US" sz="1600" dirty="0">
                <a:latin typeface="+mj-lt"/>
                <a:cs typeface="Arial Narrow"/>
              </a:rPr>
              <a:t>, name, address)</a:t>
            </a:r>
          </a:p>
        </p:txBody>
      </p:sp>
      <p:sp>
        <p:nvSpPr>
          <p:cNvPr id="266272" name="Rectangle 32"/>
          <p:cNvSpPr>
            <a:spLocks noChangeArrowheads="1"/>
          </p:cNvSpPr>
          <p:nvPr/>
        </p:nvSpPr>
        <p:spPr bwMode="auto">
          <a:xfrm>
            <a:off x="3597510" y="3280345"/>
            <a:ext cx="32480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 anchorCtr="0">
            <a:sp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600" dirty="0">
                <a:latin typeface="+mj-lt"/>
                <a:cs typeface="Arial Narrow"/>
              </a:rPr>
              <a:t>Branch(</a:t>
            </a:r>
            <a:r>
              <a:rPr lang="en-US" sz="1600" u="sng" dirty="0">
                <a:solidFill>
                  <a:srgbClr val="FF0000"/>
                </a:solidFill>
                <a:latin typeface="+mj-lt"/>
                <a:cs typeface="Arial Narrow"/>
              </a:rPr>
              <a:t>branch_name</a:t>
            </a:r>
            <a:r>
              <a:rPr lang="en-US" sz="1600" dirty="0">
                <a:latin typeface="+mj-lt"/>
                <a:cs typeface="Arial Narrow"/>
              </a:rPr>
              <a:t>, city assets)</a:t>
            </a:r>
          </a:p>
        </p:txBody>
      </p:sp>
      <p:sp>
        <p:nvSpPr>
          <p:cNvPr id="266276" name="AutoShape 36"/>
          <p:cNvSpPr>
            <a:spLocks noChangeArrowheads="1"/>
          </p:cNvSpPr>
          <p:nvPr/>
        </p:nvSpPr>
        <p:spPr bwMode="auto">
          <a:xfrm rot="16200000" flipH="1">
            <a:off x="2969408" y="2049468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2000" dirty="0">
              <a:latin typeface="+mj-lt"/>
              <a:cs typeface="Abadi MT Condensed Light"/>
            </a:endParaRPr>
          </a:p>
        </p:txBody>
      </p:sp>
      <p:sp>
        <p:nvSpPr>
          <p:cNvPr id="266277" name="AutoShape 37"/>
          <p:cNvSpPr>
            <a:spLocks noChangeArrowheads="1"/>
          </p:cNvSpPr>
          <p:nvPr/>
        </p:nvSpPr>
        <p:spPr bwMode="auto">
          <a:xfrm rot="16200000" flipH="1">
            <a:off x="2969408" y="3169853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2000" dirty="0">
              <a:latin typeface="+mj-lt"/>
              <a:cs typeface="Abadi MT Condensed Light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597510" y="4406170"/>
            <a:ext cx="212077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 anchorCtr="0">
            <a:sp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600" dirty="0">
                <a:latin typeface="+mj-lt"/>
                <a:cs typeface="Arial Narrow"/>
              </a:rPr>
              <a:t>Loan(</a:t>
            </a:r>
            <a:r>
              <a:rPr lang="en-US" sz="1600" u="sng" dirty="0">
                <a:solidFill>
                  <a:srgbClr val="FF0000"/>
                </a:solidFill>
                <a:latin typeface="+mj-lt"/>
                <a:cs typeface="Arial Narrow"/>
              </a:rPr>
              <a:t>loan#</a:t>
            </a:r>
            <a:r>
              <a:rPr lang="en-US" sz="1600" dirty="0">
                <a:latin typeface="+mj-lt"/>
                <a:cs typeface="Arial Narrow"/>
              </a:rPr>
              <a:t>, amount)</a:t>
            </a:r>
          </a:p>
        </p:txBody>
      </p:sp>
      <p:sp>
        <p:nvSpPr>
          <p:cNvPr id="30" name="AutoShape 37"/>
          <p:cNvSpPr>
            <a:spLocks noChangeArrowheads="1"/>
          </p:cNvSpPr>
          <p:nvPr/>
        </p:nvSpPr>
        <p:spPr bwMode="auto">
          <a:xfrm rot="16200000" flipH="1">
            <a:off x="2969408" y="4299647"/>
            <a:ext cx="269875" cy="558800"/>
          </a:xfrm>
          <a:prstGeom prst="downArrow">
            <a:avLst>
              <a:gd name="adj1" fmla="val 50000"/>
              <a:gd name="adj2" fmla="val 5176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2000" dirty="0">
              <a:latin typeface="+mj-lt"/>
              <a:cs typeface="Abadi MT Condensed Ligh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76488" y="1757671"/>
            <a:ext cx="1534694" cy="754775"/>
            <a:chOff x="2619075" y="1015504"/>
            <a:chExt cx="1534694" cy="754775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 flipH="1">
              <a:off x="2974942" y="1401979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100" dirty="0">
                  <a:latin typeface="+mj-lt"/>
                  <a:cs typeface="Arial Narrow"/>
                </a:rPr>
                <a:t>Customer</a:t>
              </a:r>
            </a:p>
          </p:txBody>
        </p:sp>
        <p:cxnSp>
          <p:nvCxnSpPr>
            <p:cNvPr id="56" name="Curved Connector 55"/>
            <p:cNvCxnSpPr>
              <a:stCxn id="61" idx="4"/>
              <a:endCxn id="55" idx="0"/>
            </p:cNvCxnSpPr>
            <p:nvPr/>
          </p:nvCxnSpPr>
          <p:spPr bwMode="auto">
            <a:xfrm rot="16200000" flipH="1">
              <a:off x="3060971" y="1076527"/>
              <a:ext cx="203595" cy="44730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Curved Connector 56"/>
            <p:cNvCxnSpPr>
              <a:stCxn id="55" idx="0"/>
              <a:endCxn id="60" idx="4"/>
            </p:cNvCxnSpPr>
            <p:nvPr/>
          </p:nvCxnSpPr>
          <p:spPr bwMode="auto">
            <a:xfrm rot="5400000" flipH="1" flipV="1">
              <a:off x="3330345" y="1254462"/>
              <a:ext cx="203595" cy="9144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urved Connector 57"/>
            <p:cNvCxnSpPr>
              <a:stCxn id="55" idx="0"/>
              <a:endCxn id="59" idx="4"/>
            </p:cNvCxnSpPr>
            <p:nvPr/>
          </p:nvCxnSpPr>
          <p:spPr bwMode="auto">
            <a:xfrm rot="5400000" flipH="1" flipV="1">
              <a:off x="3553998" y="1030809"/>
              <a:ext cx="203595" cy="53874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Oval 58"/>
            <p:cNvSpPr/>
            <p:nvPr/>
          </p:nvSpPr>
          <p:spPr bwMode="auto">
            <a:xfrm>
              <a:off x="3696569" y="1015504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address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317842" y="1015504"/>
              <a:ext cx="32004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name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619075" y="1015504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u="sng" dirty="0">
                  <a:solidFill>
                    <a:srgbClr val="FF0000"/>
                  </a:solidFill>
                  <a:latin typeface="+mj-lt"/>
                  <a:cs typeface="Arial Narrow"/>
                </a:rPr>
                <a:t>customer_id</a:t>
              </a:r>
              <a:endParaRPr kumimoji="0" lang="en-US" sz="9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 Narrow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00609" y="2892967"/>
            <a:ext cx="1486452" cy="742421"/>
            <a:chOff x="2341907" y="792672"/>
            <a:chExt cx="1486452" cy="742421"/>
          </a:xfrm>
        </p:grpSpPr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 flipH="1">
              <a:off x="2673653" y="1166793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050" dirty="0">
                  <a:latin typeface="+mj-lt"/>
                  <a:cs typeface="Arial Narrow"/>
                </a:rPr>
                <a:t>Branch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3462599" y="792672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assets</a:t>
              </a: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30853" y="792672"/>
              <a:ext cx="2743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latin typeface="+mj-lt"/>
                  <a:cs typeface="Arial Narrow"/>
                </a:rPr>
                <a:t>city</a:t>
              </a:r>
              <a:endParaRPr kumimoji="0" lang="en-US" sz="900" b="0" i="0" u="none" strike="noStrike" cap="none" normalizeH="0" baseline="0" dirty="0">
                <a:ln>
                  <a:noFill/>
                </a:ln>
                <a:effectLst/>
                <a:latin typeface="+mj-lt"/>
                <a:ea typeface="ＭＳ Ｐゴシック" charset="0"/>
                <a:cs typeface="Arial Narrow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341907" y="792672"/>
              <a:ext cx="7315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u="sng" dirty="0">
                  <a:solidFill>
                    <a:srgbClr val="FF0000"/>
                  </a:solidFill>
                  <a:latin typeface="+mj-lt"/>
                  <a:cs typeface="Arial Narrow"/>
                </a:rPr>
                <a:t>branch_name</a:t>
              </a:r>
              <a:endParaRPr kumimoji="0" lang="en-US" sz="9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 Narrow"/>
              </a:endParaRPr>
            </a:p>
          </p:txBody>
        </p:sp>
        <p:cxnSp>
          <p:nvCxnSpPr>
            <p:cNvPr id="67" name="Curved Connector 66"/>
            <p:cNvCxnSpPr>
              <a:stCxn id="66" idx="4"/>
              <a:endCxn id="63" idx="0"/>
            </p:cNvCxnSpPr>
            <p:nvPr/>
          </p:nvCxnSpPr>
          <p:spPr bwMode="auto">
            <a:xfrm rot="16200000" flipH="1">
              <a:off x="2800780" y="882439"/>
              <a:ext cx="191241" cy="37746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urved Connector 67"/>
            <p:cNvCxnSpPr>
              <a:stCxn id="63" idx="0"/>
              <a:endCxn id="65" idx="4"/>
            </p:cNvCxnSpPr>
            <p:nvPr/>
          </p:nvCxnSpPr>
          <p:spPr bwMode="auto">
            <a:xfrm rot="5400000" flipH="1" flipV="1">
              <a:off x="3080953" y="979733"/>
              <a:ext cx="191241" cy="1828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Curved Connector 68"/>
            <p:cNvCxnSpPr>
              <a:stCxn id="63" idx="0"/>
              <a:endCxn id="64" idx="4"/>
            </p:cNvCxnSpPr>
            <p:nvPr/>
          </p:nvCxnSpPr>
          <p:spPr bwMode="auto">
            <a:xfrm rot="5400000" flipH="1" flipV="1">
              <a:off x="3269686" y="791000"/>
              <a:ext cx="191241" cy="56034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69"/>
          <p:cNvGrpSpPr/>
          <p:nvPr/>
        </p:nvGrpSpPr>
        <p:grpSpPr>
          <a:xfrm>
            <a:off x="1403695" y="4015910"/>
            <a:ext cx="880281" cy="742421"/>
            <a:chOff x="4245640" y="792672"/>
            <a:chExt cx="880281" cy="742421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 flipH="1">
              <a:off x="4274300" y="1166793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100" dirty="0">
                  <a:latin typeface="+mj-lt"/>
                  <a:cs typeface="Arial Narrow"/>
                </a:rPr>
                <a:t>Loan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668955" y="792672"/>
              <a:ext cx="456966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amount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245640" y="792672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u="sng" dirty="0">
                  <a:solidFill>
                    <a:srgbClr val="FF0000"/>
                  </a:solidFill>
                  <a:latin typeface="+mj-lt"/>
                  <a:cs typeface="Arial Narrow"/>
                </a:rPr>
                <a:t>loan#</a:t>
              </a:r>
              <a:endParaRPr kumimoji="0" lang="en-US" sz="9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 Narrow"/>
              </a:endParaRPr>
            </a:p>
          </p:txBody>
        </p:sp>
        <p:cxnSp>
          <p:nvCxnSpPr>
            <p:cNvPr id="74" name="Curved Connector 73"/>
            <p:cNvCxnSpPr>
              <a:stCxn id="71" idx="0"/>
              <a:endCxn id="73" idx="4"/>
            </p:cNvCxnSpPr>
            <p:nvPr/>
          </p:nvCxnSpPr>
          <p:spPr bwMode="auto">
            <a:xfrm rot="16200000" flipV="1">
              <a:off x="4461530" y="942543"/>
              <a:ext cx="191241" cy="25726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Curved Connector 74"/>
            <p:cNvCxnSpPr>
              <a:stCxn id="71" idx="0"/>
              <a:endCxn id="72" idx="4"/>
            </p:cNvCxnSpPr>
            <p:nvPr/>
          </p:nvCxnSpPr>
          <p:spPr bwMode="auto">
            <a:xfrm rot="5400000" flipH="1" flipV="1">
              <a:off x="4695989" y="965344"/>
              <a:ext cx="191241" cy="21165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1" grpId="0"/>
      <p:bldP spid="266272" grpId="0"/>
      <p:bldP spid="266276" grpId="0" animBg="1"/>
      <p:bldP spid="266277" grpId="0" animBg="1"/>
      <p:bldP spid="29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902940" y="2266556"/>
            <a:ext cx="346262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n-lt"/>
                <a:cs typeface="Abadi MT Condensed Light"/>
              </a:rPr>
              <a:t>Payment(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Abadi MT Condensed Light"/>
              </a:rPr>
              <a:t>loan#</a:t>
            </a:r>
            <a:r>
              <a:rPr lang="en-US" sz="1400" dirty="0">
                <a:latin typeface="+mn-lt"/>
                <a:cs typeface="Abadi MT Condensed Light"/>
              </a:rPr>
              <a:t>, number, date, amount)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2902940" y="2266556"/>
            <a:ext cx="3424991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n-lt"/>
                <a:cs typeface="Abadi MT Condensed Light"/>
              </a:rPr>
              <a:t>Payment(number, date, amount)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1312"/>
            <a:ext cx="76200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PAYMENT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WEAK ENTITY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67656"/>
            <a:ext cx="7772400" cy="2959948"/>
          </a:xfrm>
        </p:spPr>
        <p:txBody>
          <a:bodyPr/>
          <a:lstStyle/>
          <a:p>
            <a:pPr marL="0" indent="0">
              <a:buFont typeface="Zapf Dingbats" charset="0"/>
              <a:buNone/>
            </a:pPr>
            <a:r>
              <a:rPr lang="en-US" sz="1800" dirty="0">
                <a:solidFill>
                  <a:srgbClr val="001999"/>
                </a:solidFill>
              </a:rPr>
              <a:t>For a weak entity</a:t>
            </a:r>
            <a:r>
              <a:rPr lang="en-US" sz="1800" dirty="0">
                <a:solidFill>
                  <a:srgbClr val="00189A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  <a:cs typeface="Abadi MT Condensed Light"/>
              </a:rPr>
              <a:t>T</a:t>
            </a:r>
            <a:r>
              <a:rPr lang="en-US" sz="1800" dirty="0">
                <a:solidFill>
                  <a:srgbClr val="00189A"/>
                </a:solidFill>
              </a:rPr>
              <a:t> </a:t>
            </a:r>
            <a:r>
              <a:rPr lang="en-US" sz="1800" dirty="0">
                <a:solidFill>
                  <a:srgbClr val="001999"/>
                </a:solidFill>
              </a:rPr>
              <a:t>that depends on </a:t>
            </a:r>
            <a:r>
              <a:rPr lang="en-US" sz="1800" i="1" dirty="0">
                <a:solidFill>
                  <a:srgbClr val="001999"/>
                </a:solidFill>
              </a:rPr>
              <a:t>only one</a:t>
            </a:r>
            <a:r>
              <a:rPr lang="en-US" sz="1800" dirty="0">
                <a:solidFill>
                  <a:srgbClr val="001999"/>
                </a:solidFill>
              </a:rPr>
              <a:t> strong entity</a:t>
            </a:r>
            <a:r>
              <a:rPr lang="en-US" sz="1800" dirty="0">
                <a:solidFill>
                  <a:srgbClr val="00189A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  <a:cs typeface="Abadi MT Condensed Light"/>
              </a:rPr>
              <a:t>S</a:t>
            </a:r>
            <a:r>
              <a:rPr lang="en-US" sz="1800" dirty="0">
                <a:solidFill>
                  <a:srgbClr val="001999"/>
                </a:solidFill>
              </a:rPr>
              <a:t>:</a:t>
            </a:r>
            <a:endParaRPr lang="en-US" sz="1800" dirty="0">
              <a:solidFill>
                <a:srgbClr val="00189A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600" dirty="0"/>
              <a:t>Create a relation </a:t>
            </a:r>
            <a:r>
              <a:rPr lang="en-US" sz="1600" dirty="0">
                <a:solidFill>
                  <a:srgbClr val="3319FF"/>
                </a:solidFill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cs typeface="Abadi MT Condensed Light"/>
              </a:rPr>
              <a:t>T</a:t>
            </a:r>
            <a:r>
              <a:rPr lang="en-US" sz="1600" dirty="0"/>
              <a:t> with attributes of the weak entity </a:t>
            </a:r>
            <a:r>
              <a:rPr lang="en-US" sz="1600" b="1" dirty="0">
                <a:solidFill>
                  <a:srgbClr val="B30019"/>
                </a:solidFill>
                <a:cs typeface="Abadi MT Condensed Light"/>
              </a:rPr>
              <a:t>T</a:t>
            </a:r>
            <a:endParaRPr lang="en-US" sz="1600" b="1" dirty="0"/>
          </a:p>
          <a:p>
            <a:pPr lvl="1">
              <a:spcBef>
                <a:spcPts val="600"/>
              </a:spcBef>
            </a:pPr>
            <a:r>
              <a:rPr lang="en-US" sz="1600" dirty="0"/>
              <a:t>Include attributes of relationship </a:t>
            </a:r>
            <a:r>
              <a:rPr lang="en-US" sz="1600" b="1" dirty="0">
                <a:solidFill>
                  <a:srgbClr val="B30019"/>
                </a:solidFill>
                <a:cs typeface="Abadi MT Condensed Light"/>
              </a:rPr>
              <a:t>R</a:t>
            </a:r>
            <a:r>
              <a:rPr lang="en-US" sz="1600" b="1" dirty="0"/>
              <a:t> </a:t>
            </a:r>
            <a:r>
              <a:rPr lang="en-US" sz="1600" dirty="0"/>
              <a:t>in relation </a:t>
            </a:r>
            <a:r>
              <a:rPr lang="en-US" sz="1600" dirty="0">
                <a:solidFill>
                  <a:srgbClr val="3319FF"/>
                </a:solidFill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cs typeface="Abadi MT Condensed Light"/>
              </a:rPr>
              <a:t>T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Include as foreign key attributes </a:t>
            </a:r>
            <a:r>
              <a:rPr lang="en-US" sz="1600" dirty="0">
                <a:solidFill>
                  <a:srgbClr val="0000FF"/>
                </a:solidFill>
                <a:cs typeface="Abadi MT Condensed Light"/>
              </a:rPr>
              <a:t>FK</a:t>
            </a:r>
            <a:r>
              <a:rPr lang="en-US" sz="1600" baseline="-25000" dirty="0">
                <a:solidFill>
                  <a:srgbClr val="0000FF"/>
                </a:solidFill>
                <a:cs typeface="Abadi MT Condensed Light"/>
              </a:rPr>
              <a:t>S</a:t>
            </a:r>
            <a:r>
              <a:rPr lang="en-US" sz="1600" dirty="0">
                <a:solidFill>
                  <a:srgbClr val="0000FF"/>
                </a:solidFill>
                <a:cs typeface="Abadi MT Condensed Light"/>
              </a:rPr>
              <a:t> </a:t>
            </a:r>
            <a:r>
              <a:rPr lang="en-US" sz="1600" dirty="0"/>
              <a:t>in relation </a:t>
            </a:r>
            <a:r>
              <a:rPr lang="en-US" sz="1600" dirty="0">
                <a:solidFill>
                  <a:srgbClr val="3319FF"/>
                </a:solidFill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cs typeface="Abadi MT Condensed Light"/>
              </a:rPr>
              <a:t>T</a:t>
            </a:r>
            <a:r>
              <a:rPr lang="en-US" sz="1600" dirty="0"/>
              <a:t>, the primary key attributes of the strong entity </a:t>
            </a:r>
            <a:r>
              <a:rPr lang="en-US" sz="1600" b="1" dirty="0">
                <a:solidFill>
                  <a:srgbClr val="B30019"/>
                </a:solidFill>
                <a:cs typeface="Abadi MT Condensed Light"/>
              </a:rPr>
              <a:t>S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The primary key of relation </a:t>
            </a:r>
            <a:r>
              <a:rPr lang="en-US" sz="1600" dirty="0">
                <a:solidFill>
                  <a:srgbClr val="3319FF"/>
                </a:solidFill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cs typeface="Abadi MT Condensed Light"/>
              </a:rPr>
              <a:t>T</a:t>
            </a:r>
            <a:r>
              <a:rPr lang="en-US" sz="1600" dirty="0"/>
              <a:t> is the </a:t>
            </a:r>
            <a:r>
              <a:rPr lang="en-US" sz="1600" dirty="0">
                <a:solidFill>
                  <a:srgbClr val="FF0000"/>
                </a:solidFill>
              </a:rPr>
              <a:t>union of the foreign key attributes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  <a:cs typeface="Abadi MT Condensed Light"/>
              </a:rPr>
              <a:t>FK</a:t>
            </a:r>
            <a:r>
              <a:rPr lang="en-US" sz="1600" baseline="-25000" dirty="0">
                <a:solidFill>
                  <a:srgbClr val="0000FF"/>
                </a:solidFill>
                <a:cs typeface="Abadi MT Condensed Light"/>
              </a:rPr>
              <a:t>S</a:t>
            </a:r>
            <a:r>
              <a:rPr lang="en-US" sz="1600" dirty="0">
                <a:solidFill>
                  <a:srgbClr val="FF0000"/>
                </a:solidFill>
              </a:rPr>
              <a:t> and the </a:t>
            </a:r>
            <a:r>
              <a:rPr lang="en-US" sz="1600" i="1" dirty="0">
                <a:solidFill>
                  <a:srgbClr val="FF0000"/>
                </a:solidFill>
              </a:rPr>
              <a:t>discriminator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1999"/>
                </a:solidFill>
                <a:cs typeface="Abadi MT Condensed Light"/>
              </a:rPr>
              <a:t>d</a:t>
            </a:r>
            <a:r>
              <a:rPr lang="en-US" sz="1600" baseline="-25000" dirty="0">
                <a:solidFill>
                  <a:srgbClr val="001999"/>
                </a:solidFill>
                <a:cs typeface="Abadi MT Condensed Light"/>
              </a:rPr>
              <a:t>a</a:t>
            </a:r>
            <a:r>
              <a:rPr lang="en-US" sz="1600" dirty="0"/>
              <a:t> of the weak entity </a:t>
            </a:r>
            <a:r>
              <a:rPr lang="en-US" sz="1600" b="1" dirty="0">
                <a:solidFill>
                  <a:srgbClr val="B30019"/>
                </a:solidFill>
                <a:cs typeface="Abadi MT Condensed Light"/>
              </a:rPr>
              <a:t>T</a:t>
            </a:r>
            <a:endParaRPr lang="en-US" sz="1600" dirty="0"/>
          </a:p>
          <a:p>
            <a:pPr lvl="1">
              <a:spcBef>
                <a:spcPts val="600"/>
              </a:spcBef>
              <a:buClr>
                <a:schemeClr val="tx1"/>
              </a:buClr>
              <a:tabLst>
                <a:tab pos="1204913" algn="l"/>
              </a:tabLst>
            </a:pPr>
            <a:r>
              <a:rPr lang="en-US" sz="1600" dirty="0">
                <a:solidFill>
                  <a:srgbClr val="B30019"/>
                </a:solidFill>
              </a:rPr>
              <a:t>Add:</a:t>
            </a:r>
            <a:r>
              <a:rPr lang="en-US" sz="1600" dirty="0"/>
              <a:t>	1. a </a:t>
            </a:r>
            <a:r>
              <a:rPr lang="en-US" sz="1600" dirty="0">
                <a:solidFill>
                  <a:srgbClr val="FF0000"/>
                </a:solidFill>
              </a:rPr>
              <a:t>foreign key constraint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00FF"/>
                </a:solidFill>
                <a:cs typeface="Abadi MT Condensed Light"/>
              </a:rPr>
              <a:t>FK</a:t>
            </a:r>
            <a:r>
              <a:rPr lang="en-US" sz="1600" baseline="-25000" dirty="0">
                <a:solidFill>
                  <a:srgbClr val="0000FF"/>
                </a:solidFill>
                <a:cs typeface="Abadi MT Condensed Light"/>
              </a:rPr>
              <a:t>S</a:t>
            </a:r>
            <a:r>
              <a:rPr lang="en-US" sz="1600" dirty="0"/>
              <a:t> </a:t>
            </a:r>
            <a:r>
              <a:rPr lang="en-US" sz="1600" dirty="0">
                <a:cs typeface="Abadi MT Condensed Light"/>
              </a:rPr>
              <a:t>references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B30019"/>
                </a:solidFill>
                <a:cs typeface="Abadi MT Condensed Light"/>
              </a:rPr>
              <a:t>S</a:t>
            </a:r>
            <a:endParaRPr lang="en-US" sz="1600" dirty="0"/>
          </a:p>
          <a:p>
            <a:pPr marL="1203325" lvl="1" indent="0">
              <a:spcBef>
                <a:spcPts val="0"/>
              </a:spcBef>
              <a:buNone/>
            </a:pPr>
            <a:r>
              <a:rPr lang="en-US" sz="1600" dirty="0"/>
              <a:t>2. a </a:t>
            </a:r>
            <a:r>
              <a:rPr lang="en-US" sz="1600" dirty="0">
                <a:solidFill>
                  <a:srgbClr val="FF0000"/>
                </a:solidFill>
              </a:rPr>
              <a:t>referential integrity action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00FF"/>
                </a:solidFill>
                <a:cs typeface="Abadi MT Condensed Light"/>
              </a:rPr>
              <a:t>on delete cascade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51" idx="2"/>
            <a:endCxn id="47" idx="0"/>
          </p:cNvCxnSpPr>
          <p:nvPr/>
        </p:nvCxnSpPr>
        <p:spPr bwMode="auto">
          <a:xfrm flipH="1">
            <a:off x="4615436" y="1853999"/>
            <a:ext cx="1382977" cy="4125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52" idx="2"/>
          </p:cNvCxnSpPr>
          <p:nvPr/>
        </p:nvCxnSpPr>
        <p:spPr bwMode="auto">
          <a:xfrm flipH="1">
            <a:off x="4482587" y="1875589"/>
            <a:ext cx="164724" cy="41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urved Connector 8"/>
          <p:cNvCxnSpPr>
            <a:stCxn id="72" idx="2"/>
          </p:cNvCxnSpPr>
          <p:nvPr/>
        </p:nvCxnSpPr>
        <p:spPr bwMode="auto">
          <a:xfrm rot="10800000" flipH="1" flipV="1">
            <a:off x="2330482" y="1551736"/>
            <a:ext cx="666211" cy="899486"/>
          </a:xfrm>
          <a:prstGeom prst="curvedConnector4">
            <a:avLst>
              <a:gd name="adj1" fmla="val -34313"/>
              <a:gd name="adj2" fmla="val 100307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 bwMode="auto">
          <a:xfrm>
            <a:off x="1828181" y="1322826"/>
            <a:ext cx="4249615" cy="15544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9043" y="1343225"/>
            <a:ext cx="4847557" cy="653248"/>
            <a:chOff x="2148222" y="4618575"/>
            <a:chExt cx="4847557" cy="653248"/>
          </a:xfrm>
        </p:grpSpPr>
        <p:sp>
          <p:nvSpPr>
            <p:cNvPr id="49" name="Rectangle 533"/>
            <p:cNvSpPr>
              <a:spLocks noChangeArrowheads="1"/>
            </p:cNvSpPr>
            <p:nvPr/>
          </p:nvSpPr>
          <p:spPr bwMode="auto">
            <a:xfrm flipH="1">
              <a:off x="2793907" y="4761049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Loan</a:t>
              </a: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 flipH="1">
              <a:off x="5496112" y="4761049"/>
              <a:ext cx="822960" cy="36830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Payment</a:t>
              </a:r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4122150" y="4739459"/>
              <a:ext cx="868680" cy="411480"/>
            </a:xfrm>
            <a:prstGeom prst="diamond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Has</a:t>
              </a:r>
            </a:p>
          </p:txBody>
        </p:sp>
        <p:cxnSp>
          <p:nvCxnSpPr>
            <p:cNvPr id="55" name="AutoShape 9"/>
            <p:cNvCxnSpPr>
              <a:cxnSpLocks noChangeShapeType="1"/>
              <a:stCxn id="49" idx="1"/>
              <a:endCxn id="52" idx="1"/>
            </p:cNvCxnSpPr>
            <p:nvPr/>
          </p:nvCxnSpPr>
          <p:spPr bwMode="auto">
            <a:xfrm>
              <a:off x="3616867" y="4945199"/>
              <a:ext cx="50528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0"/>
            <p:cNvCxnSpPr>
              <a:cxnSpLocks noChangeShapeType="1"/>
            </p:cNvCxnSpPr>
            <p:nvPr/>
          </p:nvCxnSpPr>
          <p:spPr bwMode="auto">
            <a:xfrm>
              <a:off x="4966497" y="4907816"/>
              <a:ext cx="50528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Text Box 507"/>
            <p:cNvSpPr txBox="1">
              <a:spLocks noChangeArrowheads="1"/>
            </p:cNvSpPr>
            <p:nvPr/>
          </p:nvSpPr>
          <p:spPr bwMode="auto">
            <a:xfrm>
              <a:off x="3627634" y="4693092"/>
              <a:ext cx="2431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5230867" y="4693092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148222" y="4735646"/>
              <a:ext cx="457200" cy="419107"/>
              <a:chOff x="2024232" y="5228977"/>
              <a:chExt cx="457200" cy="419107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024232" y="5465204"/>
                <a:ext cx="45720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>
                    <a:latin typeface="Arial Narrow"/>
                    <a:cs typeface="Arial Narrow"/>
                  </a:rPr>
                  <a:t>amount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2115672" y="5228977"/>
                <a:ext cx="36576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u="sng" dirty="0">
                    <a:solidFill>
                      <a:srgbClr val="FF0000"/>
                    </a:solidFill>
                    <a:latin typeface="Arial Narrow"/>
                    <a:cs typeface="Arial Narrow"/>
                  </a:rPr>
                  <a:t>loan#</a:t>
                </a:r>
                <a:endParaRPr kumimoji="0" lang="en-US" sz="1000" b="0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61" name="Curved Connector 60"/>
            <p:cNvCxnSpPr>
              <a:stCxn id="49" idx="3"/>
              <a:endCxn id="72" idx="6"/>
            </p:cNvCxnSpPr>
            <p:nvPr/>
          </p:nvCxnSpPr>
          <p:spPr bwMode="auto">
            <a:xfrm rot="10800000">
              <a:off x="2605423" y="4827087"/>
              <a:ext cx="188485" cy="11811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urved Connector 61"/>
            <p:cNvCxnSpPr>
              <a:stCxn id="49" idx="3"/>
              <a:endCxn id="71" idx="6"/>
            </p:cNvCxnSpPr>
            <p:nvPr/>
          </p:nvCxnSpPr>
          <p:spPr bwMode="auto">
            <a:xfrm rot="10800000" flipV="1">
              <a:off x="2605423" y="4945199"/>
              <a:ext cx="188485" cy="11811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Curved Connector 62"/>
            <p:cNvCxnSpPr>
              <a:stCxn id="70" idx="2"/>
              <a:endCxn id="51" idx="1"/>
            </p:cNvCxnSpPr>
            <p:nvPr/>
          </p:nvCxnSpPr>
          <p:spPr bwMode="auto">
            <a:xfrm rot="10800000" flipV="1">
              <a:off x="6319073" y="4710015"/>
              <a:ext cx="219507" cy="23518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Curved Connector 63"/>
            <p:cNvCxnSpPr>
              <a:stCxn id="51" idx="1"/>
              <a:endCxn id="69" idx="2"/>
            </p:cNvCxnSpPr>
            <p:nvPr/>
          </p:nvCxnSpPr>
          <p:spPr bwMode="auto">
            <a:xfrm>
              <a:off x="6319072" y="4945199"/>
              <a:ext cx="219507" cy="127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Curved Connector 64"/>
            <p:cNvCxnSpPr>
              <a:stCxn id="51" idx="1"/>
              <a:endCxn id="68" idx="2"/>
            </p:cNvCxnSpPr>
            <p:nvPr/>
          </p:nvCxnSpPr>
          <p:spPr bwMode="auto">
            <a:xfrm>
              <a:off x="6319072" y="4945199"/>
              <a:ext cx="219507" cy="23518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6" name="Group 65"/>
            <p:cNvGrpSpPr/>
            <p:nvPr/>
          </p:nvGrpSpPr>
          <p:grpSpPr>
            <a:xfrm>
              <a:off x="6538579" y="4618575"/>
              <a:ext cx="457200" cy="653248"/>
              <a:chOff x="5117090" y="5352321"/>
              <a:chExt cx="457200" cy="653248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117090" y="5822689"/>
                <a:ext cx="45720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Arial Narrow"/>
                    <a:ea typeface="ＭＳ Ｐゴシック" charset="0"/>
                    <a:cs typeface="Arial Narrow"/>
                  </a:rPr>
                  <a:t>amount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5117090" y="5587505"/>
                <a:ext cx="27432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Arial Narrow"/>
                    <a:ea typeface="ＭＳ Ｐゴシック" charset="0"/>
                    <a:cs typeface="Arial Narrow"/>
                  </a:rPr>
                  <a:t>date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5117090" y="5352321"/>
                <a:ext cx="45720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u="dash" dirty="0">
                    <a:solidFill>
                      <a:srgbClr val="FF0000"/>
                    </a:solidFill>
                    <a:latin typeface="Arial Narrow"/>
                    <a:cs typeface="Arial Narrow"/>
                  </a:rPr>
                  <a:t>number</a:t>
                </a:r>
                <a:endParaRPr kumimoji="0" lang="en-US" sz="1000" b="0" i="0" u="dash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</p:grpSp>
      </p:grp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902082" y="2264658"/>
            <a:ext cx="3519760" cy="630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bIns="0">
            <a:spAutoFit/>
          </a:bodyPr>
          <a:lstStyle/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n-lt"/>
                <a:cs typeface="Abadi MT Condensed Light"/>
              </a:rPr>
              <a:t>Payment(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Abadi MT Condensed Light"/>
              </a:rPr>
              <a:t>loan#, number</a:t>
            </a:r>
            <a:r>
              <a:rPr lang="en-US" sz="1400" dirty="0">
                <a:latin typeface="+mn-lt"/>
                <a:cs typeface="Abadi MT Condensed Light"/>
              </a:rPr>
              <a:t>, date, amount)</a:t>
            </a:r>
          </a:p>
          <a:p>
            <a:pPr marL="365760">
              <a:spcBef>
                <a:spcPts val="0"/>
              </a:spcBef>
              <a:buClr>
                <a:schemeClr val="tx1"/>
              </a:buClr>
              <a:buSzPct val="65000"/>
              <a:buNone/>
            </a:pPr>
            <a:r>
              <a:rPr lang="en-US" sz="1200" dirty="0">
                <a:solidFill>
                  <a:srgbClr val="0000FF"/>
                </a:solidFill>
                <a:latin typeface="+mn-lt"/>
                <a:cs typeface="Abadi MT Condensed Light"/>
              </a:rPr>
              <a:t>loan# </a:t>
            </a:r>
            <a:r>
              <a:rPr lang="en-US" sz="1200" dirty="0">
                <a:latin typeface="+mn-lt"/>
                <a:cs typeface="Abadi MT Condensed Light"/>
              </a:rPr>
              <a:t>references </a:t>
            </a:r>
            <a:r>
              <a:rPr lang="en-US" sz="1200" dirty="0">
                <a:solidFill>
                  <a:srgbClr val="0000FF"/>
                </a:solidFill>
                <a:latin typeface="+mn-lt"/>
                <a:cs typeface="Abadi MT Condensed Light"/>
              </a:rPr>
              <a:t>Loan</a:t>
            </a:r>
            <a:endParaRPr lang="en-US" sz="1200" dirty="0">
              <a:solidFill>
                <a:srgbClr val="000000"/>
              </a:solidFill>
              <a:latin typeface="+mn-lt"/>
              <a:cs typeface="Abadi MT Condensed Light"/>
            </a:endParaRPr>
          </a:p>
          <a:p>
            <a:pPr marL="548640">
              <a:spcBef>
                <a:spcPts val="0"/>
              </a:spcBef>
              <a:buClr>
                <a:schemeClr val="tx1"/>
              </a:buClr>
              <a:buSzPct val="65000"/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  <a:cs typeface="Abadi MT Condensed Light"/>
              </a:rPr>
              <a:t>on delete cascade</a:t>
            </a:r>
          </a:p>
        </p:txBody>
      </p:sp>
      <p:cxnSp>
        <p:nvCxnSpPr>
          <p:cNvPr id="31" name="AutoShape 10"/>
          <p:cNvCxnSpPr>
            <a:cxnSpLocks noChangeShapeType="1"/>
          </p:cNvCxnSpPr>
          <p:nvPr/>
        </p:nvCxnSpPr>
        <p:spPr bwMode="auto">
          <a:xfrm>
            <a:off x="5057318" y="1708666"/>
            <a:ext cx="505282" cy="0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7" grpId="0"/>
      <p:bldP spid="47" grpId="1"/>
      <p:bldP spid="313347" grpId="0" build="p"/>
      <p:bldP spid="3" grpId="0" animBg="1"/>
      <p:bldP spid="5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265997" y="2144997"/>
            <a:ext cx="25054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j-lt"/>
                <a:cs typeface="Abadi MT Condensed Light"/>
              </a:rPr>
              <a:t>Gives(</a:t>
            </a:r>
            <a:r>
              <a:rPr lang="en-US" sz="1400" dirty="0">
                <a:solidFill>
                  <a:srgbClr val="3319FF"/>
                </a:solidFill>
                <a:latin typeface="+mj-lt"/>
                <a:cs typeface="Abadi MT Condensed Light"/>
              </a:rPr>
              <a:t>loan#</a:t>
            </a:r>
            <a:r>
              <a:rPr lang="en-US" sz="1400" dirty="0">
                <a:latin typeface="+mj-lt"/>
                <a:cs typeface="Abadi MT Condensed Light"/>
              </a:rPr>
              <a:t>, </a:t>
            </a:r>
            <a:r>
              <a:rPr lang="en-US" sz="1400" dirty="0">
                <a:solidFill>
                  <a:srgbClr val="3319FF"/>
                </a:solidFill>
                <a:latin typeface="+mj-lt"/>
                <a:cs typeface="Abadi MT Condensed Light"/>
              </a:rPr>
              <a:t>branch_name</a:t>
            </a:r>
            <a:r>
              <a:rPr lang="en-US" sz="1400" dirty="0">
                <a:latin typeface="+mj-lt"/>
                <a:cs typeface="Abadi MT Condensed Light"/>
              </a:rPr>
              <a:t>)</a:t>
            </a:r>
          </a:p>
        </p:txBody>
      </p:sp>
      <p:cxnSp>
        <p:nvCxnSpPr>
          <p:cNvPr id="11" name="Curved Connector 10"/>
          <p:cNvCxnSpPr>
            <a:stCxn id="22" idx="6"/>
            <a:endCxn id="5" idx="3"/>
          </p:cNvCxnSpPr>
          <p:nvPr/>
        </p:nvCxnSpPr>
        <p:spPr bwMode="auto">
          <a:xfrm flipH="1">
            <a:off x="5771453" y="1660716"/>
            <a:ext cx="1221869" cy="638170"/>
          </a:xfrm>
          <a:prstGeom prst="curvedConnector3">
            <a:avLst>
              <a:gd name="adj1" fmla="val -18709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15" idx="2"/>
          </p:cNvCxnSpPr>
          <p:nvPr/>
        </p:nvCxnSpPr>
        <p:spPr bwMode="auto">
          <a:xfrm flipH="1">
            <a:off x="4666763" y="1984569"/>
            <a:ext cx="6520" cy="2342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urved Connector 9"/>
          <p:cNvCxnSpPr>
            <a:stCxn id="28" idx="2"/>
            <a:endCxn id="5" idx="1"/>
          </p:cNvCxnSpPr>
          <p:nvPr/>
        </p:nvCxnSpPr>
        <p:spPr bwMode="auto">
          <a:xfrm rot="10800000" flipH="1" flipV="1">
            <a:off x="1984145" y="1543644"/>
            <a:ext cx="1281852" cy="755241"/>
          </a:xfrm>
          <a:prstGeom prst="curvedConnector3">
            <a:avLst>
              <a:gd name="adj1" fmla="val -17834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1737360" y="1418881"/>
            <a:ext cx="5539154" cy="10702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j-lt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77496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GIVES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1 to N RELATIONSHIP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731520" y="3429000"/>
            <a:ext cx="7955280" cy="29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algn="l">
              <a:spcBef>
                <a:spcPts val="24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600" dirty="0">
                <a:solidFill>
                  <a:srgbClr val="001999"/>
                </a:solidFill>
                <a:latin typeface="+mj-lt"/>
              </a:rPr>
              <a:t>For each binary 1 to N relationship</a:t>
            </a:r>
            <a:r>
              <a:rPr lang="en-US" sz="16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B30019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solidFill>
                  <a:srgbClr val="00189A"/>
                </a:solidFill>
                <a:latin typeface="+mj-lt"/>
              </a:rPr>
              <a:t>:</a:t>
            </a:r>
            <a:endParaRPr lang="en-US" sz="1600" dirty="0">
              <a:latin typeface="+mj-lt"/>
            </a:endParaRPr>
          </a:p>
          <a:p>
            <a:pPr marL="640080" lvl="1" indent="-274320" algn="l">
              <a:spcBef>
                <a:spcPts val="600"/>
              </a:spcBef>
              <a:buSzPct val="100000"/>
              <a:buFontTx/>
              <a:buChar char="–"/>
            </a:pPr>
            <a:r>
              <a:rPr lang="en-US" sz="1400" dirty="0">
                <a:latin typeface="+mj-lt"/>
              </a:rPr>
              <a:t>Create a new relation schema </a:t>
            </a:r>
            <a:r>
              <a:rPr lang="en-US" sz="14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4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endParaRPr lang="en-US" sz="1400" dirty="0">
              <a:latin typeface="+mj-lt"/>
            </a:endParaRPr>
          </a:p>
          <a:p>
            <a:pPr marL="640080" lvl="1" indent="-274320">
              <a:spcBef>
                <a:spcPts val="6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Include as foreign key attributes in relation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badi MT Condensed Light"/>
              </a:rPr>
              <a:t>R</a:t>
            </a:r>
            <a:r>
              <a:rPr lang="en-US" sz="1400" baseline="-25000" dirty="0">
                <a:solidFill>
                  <a:srgbClr val="0000FF"/>
                </a:solidFill>
                <a:latin typeface="+mj-lt"/>
                <a:cs typeface="Abadi MT Condensed Light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the primary keys of all the entities</a:t>
            </a:r>
            <a:r>
              <a:rPr lang="en-US" sz="1400" dirty="0">
                <a:latin typeface="+mj-lt"/>
              </a:rPr>
              <a:t> related by relationship </a:t>
            </a:r>
            <a:r>
              <a:rPr lang="en-US" sz="1400" b="1" dirty="0">
                <a:solidFill>
                  <a:srgbClr val="B30019"/>
                </a:solidFill>
                <a:latin typeface="+mj-lt"/>
                <a:cs typeface="Abadi MT Condensed Light"/>
              </a:rPr>
              <a:t>R</a:t>
            </a:r>
            <a:endParaRPr lang="en-US" sz="1400" dirty="0">
              <a:latin typeface="+mj-lt"/>
            </a:endParaRPr>
          </a:p>
          <a:p>
            <a:pPr marL="640080" lvl="1" indent="-274320" algn="l">
              <a:spcBef>
                <a:spcPts val="600"/>
              </a:spcBef>
              <a:buSzPct val="100000"/>
              <a:buFontTx/>
              <a:buChar char="–"/>
            </a:pPr>
            <a:r>
              <a:rPr lang="en-US" sz="1400" dirty="0">
                <a:latin typeface="+mj-lt"/>
              </a:rPr>
              <a:t>Include attributes of relationship </a:t>
            </a:r>
            <a:r>
              <a:rPr lang="en-US" sz="1400" b="1" dirty="0">
                <a:solidFill>
                  <a:srgbClr val="B30019"/>
                </a:solidFill>
                <a:latin typeface="+mj-lt"/>
                <a:cs typeface="Abadi MT Condensed Light"/>
              </a:rPr>
              <a:t>R</a:t>
            </a:r>
            <a:r>
              <a:rPr lang="en-US" sz="1400" dirty="0">
                <a:latin typeface="+mj-lt"/>
              </a:rPr>
              <a:t>, if any, as attributes of relation </a:t>
            </a:r>
            <a:r>
              <a:rPr lang="en-US" sz="14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4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endParaRPr lang="en-US" sz="1400" dirty="0">
              <a:latin typeface="+mj-lt"/>
            </a:endParaRP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</a:pPr>
            <a:r>
              <a:rPr lang="en-US" sz="1400" dirty="0">
                <a:latin typeface="+mj-lt"/>
              </a:rPr>
              <a:t>The primary key of relation </a:t>
            </a:r>
            <a:r>
              <a:rPr lang="en-US" sz="14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4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400" dirty="0">
                <a:latin typeface="+mj-lt"/>
              </a:rPr>
              <a:t> is the primary key of the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entity on the N-side</a:t>
            </a:r>
            <a:r>
              <a:rPr lang="en-US" sz="1400" dirty="0">
                <a:latin typeface="+mj-lt"/>
              </a:rPr>
              <a:t> of the relationship</a:t>
            </a:r>
          </a:p>
          <a:p>
            <a:pPr marL="640080" lvl="1" indent="-274320">
              <a:spcBef>
                <a:spcPts val="600"/>
              </a:spcBef>
              <a:buClr>
                <a:schemeClr val="tx1"/>
              </a:buClr>
              <a:buSzPct val="100000"/>
              <a:buFontTx/>
              <a:buChar char="–"/>
              <a:tabLst>
                <a:tab pos="1195388" algn="l"/>
              </a:tabLst>
            </a:pPr>
            <a:r>
              <a:rPr lang="en-US" sz="1400" dirty="0">
                <a:solidFill>
                  <a:srgbClr val="B30019"/>
                </a:solidFill>
                <a:latin typeface="+mj-lt"/>
              </a:rPr>
              <a:t>Add:</a:t>
            </a:r>
            <a:r>
              <a:rPr lang="en-US" sz="1400" dirty="0">
                <a:latin typeface="+mj-lt"/>
              </a:rPr>
              <a:t>	1. a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foreign key constraint</a:t>
            </a:r>
            <a:r>
              <a:rPr lang="en-US" sz="1400" dirty="0">
                <a:latin typeface="+mj-lt"/>
              </a:rPr>
              <a:t> for each foreign key</a:t>
            </a:r>
          </a:p>
          <a:p>
            <a:pPr marL="1198563" lvl="1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en-US" sz="1400" dirty="0">
                <a:latin typeface="+mj-lt"/>
              </a:rPr>
              <a:t>2. a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referential integrity action</a:t>
            </a:r>
            <a:r>
              <a:rPr lang="en-US" sz="1400" dirty="0">
                <a:latin typeface="+mj-lt"/>
              </a:rPr>
              <a:t> for each foreign key</a:t>
            </a:r>
          </a:p>
        </p:txBody>
      </p:sp>
      <p:grpSp>
        <p:nvGrpSpPr>
          <p:cNvPr id="288776" name="Group 288775"/>
          <p:cNvGrpSpPr/>
          <p:nvPr/>
        </p:nvGrpSpPr>
        <p:grpSpPr>
          <a:xfrm>
            <a:off x="1984145" y="1452205"/>
            <a:ext cx="5100617" cy="653248"/>
            <a:chOff x="3263913" y="4318887"/>
            <a:chExt cx="5100617" cy="653248"/>
          </a:xfrm>
        </p:grpSpPr>
        <p:sp>
          <p:nvSpPr>
            <p:cNvPr id="13" name="Rectangle 533"/>
            <p:cNvSpPr>
              <a:spLocks noChangeArrowheads="1"/>
            </p:cNvSpPr>
            <p:nvPr/>
          </p:nvSpPr>
          <p:spPr bwMode="auto">
            <a:xfrm flipH="1">
              <a:off x="4190468" y="4461361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050" dirty="0">
                  <a:latin typeface="+mj-lt"/>
                  <a:cs typeface="Arial Narrow"/>
                </a:rPr>
                <a:t>Branch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 flipH="1">
              <a:off x="6892673" y="4461361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050" dirty="0">
                  <a:latin typeface="+mj-lt"/>
                  <a:cs typeface="Arial Narrow"/>
                </a:rPr>
                <a:t>Loan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518711" y="4439771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050" dirty="0">
                  <a:latin typeface="+mj-lt"/>
                  <a:cs typeface="Arial Narrow"/>
                </a:rPr>
                <a:t>Gives</a:t>
              </a:r>
            </a:p>
          </p:txBody>
        </p:sp>
        <p:cxnSp>
          <p:nvCxnSpPr>
            <p:cNvPr id="16" name="AutoShape 9"/>
            <p:cNvCxnSpPr>
              <a:cxnSpLocks noChangeShapeType="1"/>
              <a:stCxn id="13" idx="1"/>
              <a:endCxn id="15" idx="1"/>
            </p:cNvCxnSpPr>
            <p:nvPr/>
          </p:nvCxnSpPr>
          <p:spPr bwMode="auto">
            <a:xfrm>
              <a:off x="5013428" y="4645511"/>
              <a:ext cx="50528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"/>
            <p:cNvCxnSpPr>
              <a:cxnSpLocks noChangeShapeType="1"/>
              <a:stCxn id="15" idx="3"/>
              <a:endCxn id="14" idx="3"/>
            </p:cNvCxnSpPr>
            <p:nvPr/>
          </p:nvCxnSpPr>
          <p:spPr bwMode="auto">
            <a:xfrm>
              <a:off x="6387391" y="4645511"/>
              <a:ext cx="50528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 Box 507"/>
            <p:cNvSpPr txBox="1">
              <a:spLocks noChangeArrowheads="1"/>
            </p:cNvSpPr>
            <p:nvPr/>
          </p:nvSpPr>
          <p:spPr bwMode="auto">
            <a:xfrm>
              <a:off x="5025384" y="4393404"/>
              <a:ext cx="24077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+mj-lt"/>
                  <a:cs typeface="Arial Narrow"/>
                </a:rPr>
                <a:t>1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6630909" y="4393404"/>
              <a:ext cx="2535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+mj-lt"/>
                  <a:cs typeface="Arial Narrow"/>
                </a:rPr>
                <a:t>N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907330" y="4672185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latin typeface="+mj-lt"/>
                  <a:cs typeface="Arial Narrow"/>
                </a:rPr>
                <a:t>amount</a:t>
              </a:r>
              <a:endParaRPr kumimoji="0" lang="en-US" sz="800" b="0" i="0" u="none" strike="noStrike" cap="none" normalizeH="0" baseline="0" dirty="0">
                <a:ln>
                  <a:noFill/>
                </a:ln>
                <a:effectLst/>
                <a:latin typeface="+mj-lt"/>
                <a:ea typeface="ＭＳ Ｐゴシック" charset="0"/>
                <a:cs typeface="Arial Narrow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907330" y="4435958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u="sng" dirty="0">
                  <a:solidFill>
                    <a:srgbClr val="FF0000"/>
                  </a:solidFill>
                  <a:latin typeface="+mj-lt"/>
                  <a:cs typeface="Arial Narrow"/>
                </a:rPr>
                <a:t>loan#</a:t>
              </a:r>
              <a:endParaRPr kumimoji="0" lang="en-US" sz="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 Narrow"/>
              </a:endParaRPr>
            </a:p>
          </p:txBody>
        </p:sp>
        <p:cxnSp>
          <p:nvCxnSpPr>
            <p:cNvPr id="23" name="Curved Connector 22"/>
            <p:cNvCxnSpPr>
              <a:stCxn id="28" idx="6"/>
              <a:endCxn id="13" idx="3"/>
            </p:cNvCxnSpPr>
            <p:nvPr/>
          </p:nvCxnSpPr>
          <p:spPr bwMode="auto">
            <a:xfrm>
              <a:off x="3995433" y="4410327"/>
              <a:ext cx="195035" cy="23518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urved Connector 23"/>
            <p:cNvCxnSpPr>
              <a:stCxn id="13" idx="3"/>
              <a:endCxn id="27" idx="6"/>
            </p:cNvCxnSpPr>
            <p:nvPr/>
          </p:nvCxnSpPr>
          <p:spPr bwMode="auto">
            <a:xfrm rot="10800000">
              <a:off x="3995434" y="4645511"/>
              <a:ext cx="195035" cy="127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urved Connector 24"/>
            <p:cNvCxnSpPr>
              <a:stCxn id="13" idx="3"/>
              <a:endCxn id="26" idx="6"/>
            </p:cNvCxnSpPr>
            <p:nvPr/>
          </p:nvCxnSpPr>
          <p:spPr bwMode="auto">
            <a:xfrm rot="10800000" flipV="1">
              <a:off x="3995434" y="4645511"/>
              <a:ext cx="195035" cy="23518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Oval 25"/>
            <p:cNvSpPr/>
            <p:nvPr/>
          </p:nvSpPr>
          <p:spPr bwMode="auto">
            <a:xfrm>
              <a:off x="3629673" y="4789255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assets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721113" y="4554071"/>
              <a:ext cx="2743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ＭＳ Ｐゴシック" charset="0"/>
                  <a:cs typeface="Arial Narrow"/>
                </a:rPr>
                <a:t>city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263913" y="4318887"/>
              <a:ext cx="7315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u="sng" dirty="0">
                  <a:solidFill>
                    <a:srgbClr val="FF0000"/>
                  </a:solidFill>
                  <a:latin typeface="+mj-lt"/>
                  <a:cs typeface="Arial Narrow"/>
                </a:rPr>
                <a:t>branch_name</a:t>
              </a:r>
              <a:endParaRPr kumimoji="0" lang="en-US" sz="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Arial Narrow"/>
              </a:endParaRPr>
            </a:p>
          </p:txBody>
        </p:sp>
        <p:cxnSp>
          <p:nvCxnSpPr>
            <p:cNvPr id="30" name="Curved Connector 29"/>
            <p:cNvCxnSpPr>
              <a:stCxn id="14" idx="1"/>
              <a:endCxn id="22" idx="2"/>
            </p:cNvCxnSpPr>
            <p:nvPr/>
          </p:nvCxnSpPr>
          <p:spPr bwMode="auto">
            <a:xfrm flipV="1">
              <a:off x="7715633" y="4527398"/>
              <a:ext cx="191697" cy="118113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urved Connector 30"/>
            <p:cNvCxnSpPr>
              <a:stCxn id="14" idx="1"/>
              <a:endCxn id="21" idx="2"/>
            </p:cNvCxnSpPr>
            <p:nvPr/>
          </p:nvCxnSpPr>
          <p:spPr bwMode="auto">
            <a:xfrm>
              <a:off x="7715633" y="4645511"/>
              <a:ext cx="191697" cy="11811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16766" y="2306360"/>
            <a:ext cx="27554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j-lt"/>
                <a:cs typeface="Abadi MT Condensed Light"/>
              </a:rPr>
              <a:t>Gives(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badi MT Condensed Light"/>
              </a:rPr>
              <a:t>loan#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badi MT Condensed Light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badi MT Condensed Light"/>
              </a:rPr>
              <a:t>branch_name</a:t>
            </a:r>
            <a:r>
              <a:rPr lang="en-US" sz="1400" dirty="0">
                <a:latin typeface="+mj-lt"/>
                <a:cs typeface="Abadi MT Condensed Light"/>
              </a:rPr>
              <a:t>)</a:t>
            </a: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FF"/>
                </a:solidFill>
                <a:latin typeface="+mj-lt"/>
                <a:cs typeface="Abadi MT Condensed Light"/>
              </a:rPr>
              <a:t>loan# </a:t>
            </a:r>
            <a:r>
              <a:rPr lang="en-US" sz="1200" dirty="0">
                <a:latin typeface="+mj-lt"/>
                <a:cs typeface="Abadi MT Condensed Light"/>
              </a:rPr>
              <a:t>references</a:t>
            </a:r>
            <a:r>
              <a:rPr lang="en-US" sz="1200" dirty="0">
                <a:solidFill>
                  <a:srgbClr val="0000FF"/>
                </a:solidFill>
                <a:latin typeface="+mj-lt"/>
                <a:cs typeface="Abadi MT Condensed Light"/>
              </a:rPr>
              <a:t> Loan</a:t>
            </a:r>
            <a:endParaRPr lang="en-US" sz="1200" dirty="0">
              <a:solidFill>
                <a:srgbClr val="000000"/>
              </a:solidFill>
              <a:latin typeface="+mj-lt"/>
              <a:cs typeface="Abadi MT Condensed Ligh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badi MT Condensed Light"/>
              </a:rPr>
              <a:t>on delete cascade</a:t>
            </a: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FF"/>
                </a:solidFill>
                <a:latin typeface="+mj-lt"/>
                <a:cs typeface="Abadi MT Condensed Light"/>
              </a:rPr>
              <a:t>branch_name </a:t>
            </a:r>
            <a:r>
              <a:rPr lang="en-US" sz="1200" dirty="0">
                <a:solidFill>
                  <a:srgbClr val="000000"/>
                </a:solidFill>
                <a:latin typeface="+mj-lt"/>
                <a:cs typeface="Abadi MT Condensed Light"/>
              </a:rPr>
              <a:t>references</a:t>
            </a:r>
            <a:r>
              <a:rPr lang="en-US" sz="1200" dirty="0">
                <a:solidFill>
                  <a:srgbClr val="0000FF"/>
                </a:solidFill>
                <a:latin typeface="+mj-lt"/>
                <a:cs typeface="Abadi MT Condensed Light"/>
              </a:rPr>
              <a:t> Branch</a:t>
            </a:r>
            <a:endParaRPr lang="en-US" sz="1200" dirty="0">
              <a:solidFill>
                <a:srgbClr val="000000"/>
              </a:solidFill>
              <a:latin typeface="+mj-lt"/>
              <a:cs typeface="Abadi MT Condensed Ligh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badi MT Condensed Light"/>
              </a:rPr>
              <a:t>on delete cascade</a:t>
            </a:r>
          </a:p>
        </p:txBody>
      </p:sp>
      <p:cxnSp>
        <p:nvCxnSpPr>
          <p:cNvPr id="29" name="AutoShape 10"/>
          <p:cNvCxnSpPr>
            <a:cxnSpLocks noChangeShapeType="1"/>
          </p:cNvCxnSpPr>
          <p:nvPr/>
        </p:nvCxnSpPr>
        <p:spPr bwMode="auto">
          <a:xfrm>
            <a:off x="5105400" y="1752600"/>
            <a:ext cx="505282" cy="0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288774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SCHEMA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543800" cy="5029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HK" sz="2000" dirty="0"/>
              <a:t>For </a:t>
            </a:r>
            <a:r>
              <a:rPr lang="en-US" altLang="zh-HK" sz="2000" dirty="0">
                <a:solidFill>
                  <a:srgbClr val="0000FF"/>
                </a:solidFill>
              </a:rPr>
              <a:t>1 to 1 relationships</a:t>
            </a:r>
            <a:r>
              <a:rPr lang="en-US" altLang="zh-HK" sz="2000" dirty="0"/>
              <a:t>, the relation schema for the relationship can be </a:t>
            </a:r>
            <a:r>
              <a:rPr lang="en-US" altLang="zh-HK" sz="2000" dirty="0">
                <a:solidFill>
                  <a:srgbClr val="FF0000"/>
                </a:solidFill>
              </a:rPr>
              <a:t>combined with</a:t>
            </a:r>
            <a:r>
              <a:rPr lang="en-US" altLang="zh-HK" sz="2000" dirty="0"/>
              <a:t> the relation schema for </a:t>
            </a:r>
            <a:r>
              <a:rPr lang="en-US" altLang="zh-HK" sz="2000" dirty="0">
                <a:solidFill>
                  <a:srgbClr val="FF0000"/>
                </a:solidFill>
              </a:rPr>
              <a:t>either entity</a:t>
            </a:r>
            <a:r>
              <a:rPr lang="en-US" altLang="zh-HK" sz="20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zh-HK" sz="2000" dirty="0"/>
              <a:t>For </a:t>
            </a:r>
            <a:r>
              <a:rPr lang="en-US" altLang="zh-HK" sz="2000" dirty="0">
                <a:solidFill>
                  <a:srgbClr val="0000FF"/>
                </a:solidFill>
              </a:rPr>
              <a:t>1 to N relationships</a:t>
            </a:r>
            <a:r>
              <a:rPr lang="en-US" altLang="zh-HK" sz="2000" dirty="0"/>
              <a:t>, the relation schema for the relationship can be </a:t>
            </a:r>
            <a:r>
              <a:rPr lang="en-US" altLang="zh-HK" sz="2000" dirty="0">
                <a:solidFill>
                  <a:srgbClr val="FF0000"/>
                </a:solidFill>
              </a:rPr>
              <a:t>combined with</a:t>
            </a:r>
            <a:r>
              <a:rPr lang="en-US" altLang="zh-HK" sz="2000" dirty="0"/>
              <a:t> the relation schema for the </a:t>
            </a:r>
            <a:r>
              <a:rPr lang="en-US" altLang="zh-HK" sz="2000" dirty="0">
                <a:solidFill>
                  <a:srgbClr val="FF0000"/>
                </a:solidFill>
              </a:rPr>
              <a:t>entity on the N-side</a:t>
            </a:r>
            <a:r>
              <a:rPr lang="en-US" altLang="zh-HK" sz="2000" dirty="0"/>
              <a:t>.</a:t>
            </a:r>
          </a:p>
          <a:p>
            <a:pPr marL="973138" indent="-608013">
              <a:spcBef>
                <a:spcPts val="2400"/>
              </a:spcBef>
              <a:buNone/>
            </a:pPr>
            <a:r>
              <a:rPr lang="en-US" sz="2000" dirty="0">
                <a:solidFill>
                  <a:srgbClr val="B30019"/>
                </a:solidFill>
              </a:rPr>
              <a:t>Add:</a:t>
            </a:r>
            <a:r>
              <a:rPr lang="en-US" sz="1800" dirty="0"/>
              <a:t>1. a </a:t>
            </a:r>
            <a:r>
              <a:rPr lang="en-US" sz="1800" dirty="0">
                <a:solidFill>
                  <a:srgbClr val="FF0000"/>
                </a:solidFill>
              </a:rPr>
              <a:t>foreign key constraint</a:t>
            </a:r>
            <a:r>
              <a:rPr lang="en-US" sz="1800" dirty="0"/>
              <a:t> for the foreign key.</a:t>
            </a:r>
          </a:p>
          <a:p>
            <a:pPr marL="1260475" lvl="1" indent="-287338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800" dirty="0"/>
              <a:t>2.	a </a:t>
            </a:r>
            <a:r>
              <a:rPr lang="en-US" sz="1800" dirty="0">
                <a:solidFill>
                  <a:srgbClr val="FF0000"/>
                </a:solidFill>
              </a:rPr>
              <a:t>referential integrity action</a:t>
            </a:r>
            <a:r>
              <a:rPr lang="en-US" sz="1800" dirty="0"/>
              <a:t> for the foreign key that </a:t>
            </a:r>
            <a:r>
              <a:rPr lang="en-US" sz="1800" dirty="0">
                <a:solidFill>
                  <a:srgbClr val="3319FF"/>
                </a:solidFill>
              </a:rPr>
              <a:t>depends on the participation constraint of the entity on the N-side</a:t>
            </a:r>
            <a:r>
              <a:rPr lang="en-US" sz="1800" dirty="0"/>
              <a:t>.</a:t>
            </a:r>
          </a:p>
          <a:p>
            <a:pPr marL="1535113" lvl="2" indent="-285750">
              <a:spcBef>
                <a:spcPts val="0"/>
              </a:spcBef>
            </a:pPr>
            <a:r>
              <a:rPr lang="en-US" altLang="zh-HK" dirty="0">
                <a:solidFill>
                  <a:srgbClr val="FF0000"/>
                </a:solidFill>
              </a:rPr>
              <a:t>partial</a:t>
            </a:r>
            <a:r>
              <a:rPr lang="en-US" altLang="zh-HK" sz="1800" dirty="0"/>
              <a:t>: </a:t>
            </a:r>
            <a:r>
              <a:rPr lang="en-US" altLang="zh-HK" sz="1800" dirty="0">
                <a:solidFill>
                  <a:srgbClr val="3319FF"/>
                </a:solidFill>
              </a:rPr>
              <a:t>on delete set null</a:t>
            </a:r>
          </a:p>
          <a:p>
            <a:pPr marL="1535113" lvl="2" indent="-285750">
              <a:spcBef>
                <a:spcPts val="0"/>
              </a:spcBef>
            </a:pPr>
            <a:r>
              <a:rPr lang="en-US" altLang="zh-HK" sz="1800" dirty="0">
                <a:solidFill>
                  <a:srgbClr val="FF0000"/>
                </a:solidFill>
              </a:rPr>
              <a:t>total</a:t>
            </a:r>
            <a:r>
              <a:rPr lang="en-US" altLang="zh-HK" sz="1800" dirty="0"/>
              <a:t>: </a:t>
            </a:r>
            <a:r>
              <a:rPr lang="en-US" altLang="zh-HK" sz="1800" dirty="0">
                <a:solidFill>
                  <a:srgbClr val="3319FF"/>
                </a:solidFill>
              </a:rPr>
              <a:t>on delete cascade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454160" y="4149722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  <a:cs typeface="Arial Narrow"/>
              </a:rPr>
              <a:t>Loan(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Arial Narrow"/>
              </a:rPr>
              <a:t>loan#</a:t>
            </a:r>
            <a:r>
              <a:rPr lang="en-US" sz="1400" dirty="0">
                <a:latin typeface="+mn-lt"/>
                <a:cs typeface="Arial Narrow"/>
              </a:rPr>
              <a:t>, amount)</a:t>
            </a:r>
            <a:endParaRPr lang="en-US" sz="1400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4160" y="4149722"/>
            <a:ext cx="34235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sz="1400" dirty="0">
                <a:latin typeface="+mn-lt"/>
                <a:cs typeface="Arial Narrow"/>
              </a:rPr>
              <a:t>Loan(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Arial Narrow"/>
              </a:rPr>
              <a:t>loan#</a:t>
            </a:r>
            <a:r>
              <a:rPr lang="en-US" sz="1400" dirty="0">
                <a:latin typeface="+mn-lt"/>
                <a:cs typeface="Arial Narrow"/>
              </a:rPr>
              <a:t>, amount, 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Arial Narrow"/>
              </a:rPr>
              <a:t>branch_name</a:t>
            </a:r>
            <a:r>
              <a:rPr lang="en-US" sz="1400" dirty="0">
                <a:latin typeface="+mn-lt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n-lt"/>
                <a:cs typeface="Arial Narrow"/>
              </a:rPr>
              <a:t>branch_name</a:t>
            </a:r>
            <a:r>
              <a:rPr lang="en-US" sz="1400" dirty="0">
                <a:latin typeface="+mn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Arial Narrow"/>
              </a:rPr>
              <a:t>Branch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400" dirty="0">
                <a:latin typeface="+mn-lt"/>
                <a:cs typeface="Arial Narrow"/>
              </a:rPr>
              <a:t>on delete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800600"/>
            <a:ext cx="7772400" cy="1463790"/>
          </a:xfrm>
        </p:spPr>
        <p:txBody>
          <a:bodyPr/>
          <a:lstStyle/>
          <a:p>
            <a:pPr marL="274320" lvl="1" indent="0">
              <a:spcBef>
                <a:spcPts val="24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cs typeface="Arial Narrow"/>
              </a:rPr>
              <a:t>Which relation do we use?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cs typeface="Symbol" charset="2"/>
              </a:rPr>
              <a:t>→</a:t>
            </a:r>
            <a:r>
              <a:rPr lang="en-US" sz="1400" dirty="0">
                <a:solidFill>
                  <a:srgbClr val="FF0000"/>
                </a:solidFill>
                <a:cs typeface="Arial Narrow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 Narrow"/>
              </a:rPr>
              <a:t>Loan </a:t>
            </a:r>
            <a:r>
              <a:rPr lang="en-US" sz="1400" dirty="0">
                <a:solidFill>
                  <a:srgbClr val="000000"/>
                </a:solidFill>
                <a:cs typeface="Arial Narrow"/>
              </a:rPr>
              <a:t>(add </a:t>
            </a:r>
            <a:r>
              <a:rPr lang="en-US" sz="1400" dirty="0">
                <a:solidFill>
                  <a:srgbClr val="0000FF"/>
                </a:solidFill>
                <a:cs typeface="Arial Narrow"/>
              </a:rPr>
              <a:t>branch_name</a:t>
            </a:r>
            <a:r>
              <a:rPr lang="en-US" sz="1400" dirty="0">
                <a:solidFill>
                  <a:srgbClr val="000000"/>
                </a:solidFill>
                <a:cs typeface="Arial Narrow"/>
              </a:rPr>
              <a:t>, the key of </a:t>
            </a:r>
            <a:r>
              <a:rPr lang="en-US" sz="1400" dirty="0">
                <a:solidFill>
                  <a:srgbClr val="0000FF"/>
                </a:solidFill>
                <a:cs typeface="Arial Narrow"/>
              </a:rPr>
              <a:t>Branch</a:t>
            </a:r>
            <a:r>
              <a:rPr lang="en-US" sz="1400" dirty="0">
                <a:cs typeface="Arial Narrow"/>
              </a:rPr>
              <a:t>,</a:t>
            </a:r>
            <a:r>
              <a:rPr lang="en-US" sz="1400" dirty="0">
                <a:solidFill>
                  <a:srgbClr val="000000"/>
                </a:solidFill>
                <a:cs typeface="Arial Narrow"/>
              </a:rPr>
              <a:t> as a foreign key).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cs typeface="Arial Narrow"/>
              </a:rPr>
              <a:t>What is the foreign key constraint?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cs typeface="Arial Narrow"/>
              </a:rPr>
              <a:t>What is the referential integrity action?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GIVES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RELATIONSHIP USING SCHEMA COMBINATION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21692" y="1684215"/>
            <a:ext cx="5100617" cy="653248"/>
            <a:chOff x="2021692" y="2004568"/>
            <a:chExt cx="5100617" cy="653248"/>
          </a:xfrm>
        </p:grpSpPr>
        <p:sp>
          <p:nvSpPr>
            <p:cNvPr id="32" name="Rectangle 533"/>
            <p:cNvSpPr>
              <a:spLocks noChangeArrowheads="1"/>
            </p:cNvSpPr>
            <p:nvPr/>
          </p:nvSpPr>
          <p:spPr bwMode="auto">
            <a:xfrm flipH="1">
              <a:off x="2948247" y="2147042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Branch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 flipH="1">
              <a:off x="5650452" y="2147042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Loan</a:t>
              </a:r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4276489" y="2125452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Gives</a:t>
              </a:r>
            </a:p>
          </p:txBody>
        </p:sp>
        <p:cxnSp>
          <p:nvCxnSpPr>
            <p:cNvPr id="35" name="AutoShape 9"/>
            <p:cNvCxnSpPr>
              <a:cxnSpLocks noChangeShapeType="1"/>
              <a:stCxn id="32" idx="1"/>
              <a:endCxn id="34" idx="1"/>
            </p:cNvCxnSpPr>
            <p:nvPr/>
          </p:nvCxnSpPr>
          <p:spPr bwMode="auto">
            <a:xfrm>
              <a:off x="3771207" y="2331192"/>
              <a:ext cx="50528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0"/>
            <p:cNvCxnSpPr>
              <a:cxnSpLocks noChangeShapeType="1"/>
              <a:stCxn id="34" idx="3"/>
              <a:endCxn id="33" idx="3"/>
            </p:cNvCxnSpPr>
            <p:nvPr/>
          </p:nvCxnSpPr>
          <p:spPr bwMode="auto">
            <a:xfrm>
              <a:off x="5145169" y="2331192"/>
              <a:ext cx="505283" cy="0"/>
            </a:xfrm>
            <a:prstGeom prst="straightConnector1">
              <a:avLst/>
            </a:prstGeom>
            <a:noFill/>
            <a:ln w="635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Text Box 507"/>
            <p:cNvSpPr txBox="1">
              <a:spLocks noChangeArrowheads="1"/>
            </p:cNvSpPr>
            <p:nvPr/>
          </p:nvSpPr>
          <p:spPr bwMode="auto">
            <a:xfrm>
              <a:off x="3781974" y="2079085"/>
              <a:ext cx="2431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5385207" y="207908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665109" y="2357866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amount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665109" y="2121639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loan#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42" name="Curved Connector 41"/>
            <p:cNvCxnSpPr>
              <a:stCxn id="47" idx="6"/>
              <a:endCxn id="32" idx="3"/>
            </p:cNvCxnSpPr>
            <p:nvPr/>
          </p:nvCxnSpPr>
          <p:spPr bwMode="auto">
            <a:xfrm>
              <a:off x="2753212" y="2096008"/>
              <a:ext cx="195035" cy="23518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urved Connector 42"/>
            <p:cNvCxnSpPr>
              <a:stCxn id="32" idx="3"/>
              <a:endCxn id="46" idx="6"/>
            </p:cNvCxnSpPr>
            <p:nvPr/>
          </p:nvCxnSpPr>
          <p:spPr bwMode="auto">
            <a:xfrm rot="10800000">
              <a:off x="2753213" y="2331192"/>
              <a:ext cx="195035" cy="127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Curved Connector 43"/>
            <p:cNvCxnSpPr>
              <a:stCxn id="32" idx="3"/>
              <a:endCxn id="45" idx="6"/>
            </p:cNvCxnSpPr>
            <p:nvPr/>
          </p:nvCxnSpPr>
          <p:spPr bwMode="auto">
            <a:xfrm rot="10800000" flipV="1">
              <a:off x="2753213" y="2331192"/>
              <a:ext cx="195035" cy="23518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Oval 44"/>
            <p:cNvSpPr/>
            <p:nvPr/>
          </p:nvSpPr>
          <p:spPr bwMode="auto">
            <a:xfrm>
              <a:off x="2387452" y="2474936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assets</a:t>
              </a: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478892" y="2239752"/>
              <a:ext cx="2743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city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021692" y="2004568"/>
              <a:ext cx="73152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branch_name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49" name="Curved Connector 48"/>
            <p:cNvCxnSpPr>
              <a:stCxn id="33" idx="1"/>
              <a:endCxn id="41" idx="2"/>
            </p:cNvCxnSpPr>
            <p:nvPr/>
          </p:nvCxnSpPr>
          <p:spPr bwMode="auto">
            <a:xfrm flipV="1">
              <a:off x="6473412" y="2213079"/>
              <a:ext cx="191697" cy="118113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urved Connector 49"/>
            <p:cNvCxnSpPr>
              <a:stCxn id="33" idx="1"/>
              <a:endCxn id="40" idx="2"/>
            </p:cNvCxnSpPr>
            <p:nvPr/>
          </p:nvCxnSpPr>
          <p:spPr bwMode="auto">
            <a:xfrm>
              <a:off x="6473412" y="2331192"/>
              <a:ext cx="191697" cy="11811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3209103" y="2377480"/>
            <a:ext cx="27554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400" dirty="0">
                <a:latin typeface="+mn-lt"/>
                <a:cs typeface="Abadi MT Condensed Light"/>
              </a:rPr>
              <a:t>Gives(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Abadi MT Condensed Light"/>
              </a:rPr>
              <a:t>loan#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Abadi MT Condensed Light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Abadi MT Condensed Light"/>
              </a:rPr>
              <a:t>branch_name</a:t>
            </a:r>
            <a:r>
              <a:rPr lang="en-US" sz="1400" dirty="0">
                <a:latin typeface="+mn-lt"/>
                <a:cs typeface="Abadi MT Condensed Light"/>
              </a:rPr>
              <a:t>)</a:t>
            </a: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FF"/>
                </a:solidFill>
                <a:latin typeface="+mn-lt"/>
                <a:cs typeface="Abadi MT Condensed Light"/>
              </a:rPr>
              <a:t>loan# </a:t>
            </a:r>
            <a:r>
              <a:rPr lang="en-US" sz="1200" dirty="0">
                <a:latin typeface="+mn-lt"/>
                <a:cs typeface="Abadi MT Condensed Light"/>
              </a:rPr>
              <a:t>references</a:t>
            </a:r>
            <a:r>
              <a:rPr lang="en-US" sz="1200" dirty="0">
                <a:solidFill>
                  <a:srgbClr val="0000FF"/>
                </a:solidFill>
                <a:latin typeface="+mn-lt"/>
                <a:cs typeface="Abadi MT Condensed Light"/>
              </a:rPr>
              <a:t> Loan</a:t>
            </a:r>
            <a:endParaRPr lang="en-US" sz="1200" dirty="0">
              <a:solidFill>
                <a:srgbClr val="000000"/>
              </a:solidFill>
              <a:latin typeface="+mn-lt"/>
              <a:cs typeface="Abadi MT Condensed Ligh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  <a:cs typeface="Abadi MT Condensed Light"/>
              </a:rPr>
              <a:t>on delete cascade</a:t>
            </a: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FF"/>
                </a:solidFill>
                <a:latin typeface="+mn-lt"/>
                <a:cs typeface="Abadi MT Condensed Light"/>
              </a:rPr>
              <a:t>branch_name 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Abadi MT Condensed Light"/>
              </a:rPr>
              <a:t>references</a:t>
            </a:r>
            <a:r>
              <a:rPr lang="en-US" sz="1200" dirty="0">
                <a:solidFill>
                  <a:srgbClr val="0000FF"/>
                </a:solidFill>
                <a:latin typeface="+mn-lt"/>
                <a:cs typeface="Abadi MT Condensed Light"/>
              </a:rPr>
              <a:t> Branch</a:t>
            </a:r>
            <a:endParaRPr lang="en-US" sz="1200" dirty="0">
              <a:solidFill>
                <a:srgbClr val="000000"/>
              </a:solidFill>
              <a:latin typeface="+mn-lt"/>
              <a:cs typeface="Abadi MT Condensed Ligh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  <a:cs typeface="Abadi MT Condensed Light"/>
              </a:rPr>
              <a:t>on delete cascade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214243" y="2469372"/>
            <a:ext cx="2994309" cy="1170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3214243" y="2469372"/>
            <a:ext cx="2994309" cy="1170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1454904" y="4149722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  <a:cs typeface="Arial Narrow"/>
              </a:rPr>
              <a:t>Branch(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Arial Narrow"/>
              </a:rPr>
              <a:t>branch_name</a:t>
            </a:r>
            <a:r>
              <a:rPr lang="en-US" sz="1400" dirty="0">
                <a:latin typeface="+mn-lt"/>
                <a:cs typeface="Arial Narrow"/>
              </a:rPr>
              <a:t>, city, assets)</a:t>
            </a:r>
            <a:endParaRPr lang="en-US" sz="1400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12887" y="3746203"/>
            <a:ext cx="3597020" cy="365760"/>
            <a:chOff x="2912887" y="3540418"/>
            <a:chExt cx="3597020" cy="365760"/>
          </a:xfrm>
        </p:grpSpPr>
        <p:sp>
          <p:nvSpPr>
            <p:cNvPr id="52" name="AutoShape 36"/>
            <p:cNvSpPr>
              <a:spLocks noChangeAspect="1" noChangeArrowheads="1"/>
            </p:cNvSpPr>
            <p:nvPr/>
          </p:nvSpPr>
          <p:spPr bwMode="auto">
            <a:xfrm flipH="1">
              <a:off x="2912887" y="3540418"/>
              <a:ext cx="179917" cy="365760"/>
            </a:xfrm>
            <a:prstGeom prst="downArrow">
              <a:avLst>
                <a:gd name="adj1" fmla="val 50000"/>
                <a:gd name="adj2" fmla="val 5176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800" dirty="0">
                <a:latin typeface="+mn-lt"/>
                <a:cs typeface="Abadi MT Condensed Light"/>
              </a:endParaRPr>
            </a:p>
          </p:txBody>
        </p:sp>
        <p:sp>
          <p:nvSpPr>
            <p:cNvPr id="53" name="AutoShape 36"/>
            <p:cNvSpPr>
              <a:spLocks noChangeAspect="1" noChangeArrowheads="1"/>
            </p:cNvSpPr>
            <p:nvPr/>
          </p:nvSpPr>
          <p:spPr bwMode="auto">
            <a:xfrm flipH="1">
              <a:off x="6329990" y="3540418"/>
              <a:ext cx="179917" cy="365760"/>
            </a:xfrm>
            <a:prstGeom prst="downArrow">
              <a:avLst>
                <a:gd name="adj1" fmla="val 50000"/>
                <a:gd name="adj2" fmla="val 5176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800" dirty="0">
                <a:latin typeface="+mn-lt"/>
                <a:cs typeface="Abadi MT Condensed Light"/>
              </a:endParaRPr>
            </a:p>
          </p:txBody>
        </p:sp>
      </p:grp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5133517" y="1981200"/>
            <a:ext cx="505283" cy="0"/>
          </a:xfrm>
          <a:prstGeom prst="straightConnector1">
            <a:avLst/>
          </a:prstGeom>
          <a:noFill/>
          <a:ln w="63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4" grpId="0" build="p" animBg="1"/>
      <p:bldP spid="3" grpId="0" build="p" bldLvl="2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685800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RELATIONAL MODEL</a:t>
            </a:r>
            <a:endParaRPr lang="en-US" sz="2800" dirty="0">
              <a:solidFill>
                <a:srgbClr val="B30019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705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relational model</a:t>
            </a:r>
            <a:r>
              <a:rPr lang="en-US" dirty="0"/>
              <a:t> represents the data for an application as a </a:t>
            </a:r>
            <a:r>
              <a:rPr lang="en-US" dirty="0">
                <a:solidFill>
                  <a:srgbClr val="0000FF"/>
                </a:solidFill>
              </a:rPr>
              <a:t>collection of tables</a:t>
            </a:r>
            <a:r>
              <a:rPr lang="en-US" dirty="0"/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04411"/>
              </p:ext>
            </p:extLst>
          </p:nvPr>
        </p:nvGraphicFramePr>
        <p:xfrm>
          <a:off x="673488" y="2084917"/>
          <a:ext cx="779702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30019"/>
                          </a:solidFill>
                        </a:rPr>
                        <a:t>Relational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B3001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30019"/>
                          </a:solidFill>
                        </a:rPr>
                        <a:t>Representation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B30019"/>
                          </a:solidFill>
                        </a:rPr>
                        <a:t>Notation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sym typeface="Wingdings"/>
                        </a:rPr>
                        <a:t>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R(A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, 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, …, 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sym typeface="Wingdings"/>
                        </a:rPr>
                        <a:t>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sym typeface="Wingdings"/>
                        </a:rPr>
                        <a:t>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and range of attribute values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dom(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Tuple / Record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sym typeface="Wingdings"/>
                        </a:rPr>
                        <a:t>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Attribute 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sym typeface="Wingdings"/>
                        </a:rPr>
                        <a:t>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 in table cell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94022"/>
              </p:ext>
            </p:extLst>
          </p:nvPr>
        </p:nvGraphicFramePr>
        <p:xfrm>
          <a:off x="3173428" y="4876800"/>
          <a:ext cx="44465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30019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B30019"/>
                          </a:solidFill>
                        </a:rPr>
                        <a:t>Domain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[0-100]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 alphabetic characters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non-negative integer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334000"/>
            <a:ext cx="2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B30019"/>
                </a:solidFill>
                <a:latin typeface="+mj-lt"/>
              </a:rPr>
              <a:t>Examples of attribute domains: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23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1155"/>
            <a:ext cx="7772400" cy="2992045"/>
          </a:xfrm>
        </p:spPr>
        <p:txBody>
          <a:bodyPr/>
          <a:lstStyle/>
          <a:p>
            <a:pPr marL="4348163" lvl="1" indent="-3779838">
              <a:spcBef>
                <a:spcPts val="0"/>
              </a:spcBef>
              <a:buNone/>
            </a:pPr>
            <a:r>
              <a:rPr lang="en-US" sz="1600" dirty="0">
                <a:cs typeface="Arial Narrow"/>
              </a:rPr>
              <a:t>Customer(</a:t>
            </a:r>
            <a:r>
              <a:rPr lang="en-US" sz="1600" u="sng" dirty="0">
                <a:solidFill>
                  <a:srgbClr val="FF0000"/>
                </a:solidFill>
                <a:cs typeface="Arial Narrow"/>
              </a:rPr>
              <a:t>customer_id</a:t>
            </a:r>
            <a:r>
              <a:rPr lang="en-US" sz="1600" dirty="0">
                <a:cs typeface="Arial Narrow"/>
              </a:rPr>
              <a:t>, name, address)	Loan(</a:t>
            </a:r>
            <a:r>
              <a:rPr lang="en-US" sz="1600" u="sng" dirty="0">
                <a:solidFill>
                  <a:srgbClr val="FF0000"/>
                </a:solidFill>
                <a:cs typeface="Arial Narrow"/>
              </a:rPr>
              <a:t>loan#</a:t>
            </a:r>
            <a:r>
              <a:rPr lang="en-US" sz="1600" dirty="0">
                <a:cs typeface="Arial Narrow"/>
              </a:rPr>
              <a:t>, amount)</a:t>
            </a:r>
          </a:p>
          <a:p>
            <a:pPr marL="274320" lvl="1" indent="0">
              <a:spcBef>
                <a:spcPts val="72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cs typeface="Arial Narrow"/>
              </a:rPr>
              <a:t>Which relation do we use?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cs typeface="Symbol" charset="2"/>
              </a:rPr>
              <a:t>→ </a:t>
            </a:r>
            <a:r>
              <a:rPr lang="en-US" sz="1400" dirty="0">
                <a:solidFill>
                  <a:srgbClr val="0000FF"/>
                </a:solidFill>
                <a:cs typeface="Arial Narrow"/>
              </a:rPr>
              <a:t>Loan </a:t>
            </a:r>
            <a:r>
              <a:rPr lang="en-US" sz="1400" dirty="0">
                <a:solidFill>
                  <a:srgbClr val="000000"/>
                </a:solidFill>
                <a:cs typeface="Arial Narrow"/>
              </a:rPr>
              <a:t>(add </a:t>
            </a:r>
            <a:r>
              <a:rPr lang="en-US" sz="1400" dirty="0">
                <a:solidFill>
                  <a:srgbClr val="0000FF"/>
                </a:solidFill>
                <a:cs typeface="Arial Narrow"/>
              </a:rPr>
              <a:t>customer_id</a:t>
            </a:r>
            <a:r>
              <a:rPr lang="en-US" sz="1400" dirty="0">
                <a:solidFill>
                  <a:srgbClr val="000000"/>
                </a:solidFill>
                <a:cs typeface="Arial Narrow"/>
              </a:rPr>
              <a:t>, the key of </a:t>
            </a:r>
            <a:r>
              <a:rPr lang="en-US" sz="1400" dirty="0">
                <a:solidFill>
                  <a:srgbClr val="0000FF"/>
                </a:solidFill>
                <a:cs typeface="Arial Narrow"/>
              </a:rPr>
              <a:t>Customer</a:t>
            </a:r>
            <a:r>
              <a:rPr lang="en-US" sz="1400" dirty="0">
                <a:cs typeface="Arial Narrow"/>
              </a:rPr>
              <a:t>, as a foreign key).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cs typeface="Arial Narrow"/>
              </a:rPr>
              <a:t>What is the foreign key constraint?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600" b="1" dirty="0">
                <a:solidFill>
                  <a:srgbClr val="B30019"/>
                </a:solidFill>
                <a:cs typeface="Arial Narrow"/>
              </a:rPr>
              <a:t>What is the referential integrity action?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3387" y="3559945"/>
            <a:ext cx="34235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sz="1400" dirty="0">
                <a:latin typeface="+mn-lt"/>
                <a:cs typeface="Arial Narrow"/>
              </a:rPr>
              <a:t>Loan(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Arial Narrow"/>
              </a:rPr>
              <a:t>loan#</a:t>
            </a:r>
            <a:r>
              <a:rPr lang="en-US" sz="1400" dirty="0">
                <a:latin typeface="+mn-lt"/>
                <a:cs typeface="Arial Narrow"/>
              </a:rPr>
              <a:t>, amount, 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Arial Narrow"/>
              </a:rPr>
              <a:t>customer_id</a:t>
            </a:r>
            <a:r>
              <a:rPr lang="en-US" sz="1400" dirty="0">
                <a:latin typeface="+mn-lt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n-lt"/>
                <a:cs typeface="Arial Narrow"/>
              </a:rPr>
              <a:t>customer_id</a:t>
            </a:r>
            <a:r>
              <a:rPr lang="en-US" sz="1400" dirty="0">
                <a:latin typeface="+mn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n-lt"/>
                <a:cs typeface="Arial Narrow"/>
              </a:rPr>
              <a:t>Customer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400" dirty="0">
                <a:latin typeface="+mn-lt"/>
                <a:cs typeface="Arial Narrow"/>
              </a:rPr>
              <a:t>on delete set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064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 </a:t>
            </a: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GUARANTOR_OF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RELATIONSHIP USING SCHEMA COMBINATION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01680" y="1747986"/>
            <a:ext cx="4540641" cy="1657130"/>
            <a:chOff x="2301680" y="1752576"/>
            <a:chExt cx="4540641" cy="1657130"/>
          </a:xfrm>
        </p:grpSpPr>
        <p:grpSp>
          <p:nvGrpSpPr>
            <p:cNvPr id="7" name="Group 6"/>
            <p:cNvGrpSpPr/>
            <p:nvPr/>
          </p:nvGrpSpPr>
          <p:grpSpPr>
            <a:xfrm>
              <a:off x="2301680" y="1752576"/>
              <a:ext cx="4540641" cy="1253650"/>
              <a:chOff x="2433175" y="3931113"/>
              <a:chExt cx="4540641" cy="1253650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 flipH="1">
                <a:off x="2788462" y="4317588"/>
                <a:ext cx="822960" cy="368300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lang="en-US" sz="1200" dirty="0">
                    <a:latin typeface="Arial Narrow"/>
                    <a:cs typeface="Arial Narrow"/>
                  </a:rPr>
                  <a:t>Customer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 flipH="1">
                <a:off x="5496629" y="4317588"/>
                <a:ext cx="822960" cy="368300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lang="en-US" sz="1200" dirty="0">
                    <a:latin typeface="Arial Narrow"/>
                    <a:cs typeface="Arial Narrow"/>
                  </a:rPr>
                  <a:t>Loan</a:t>
                </a: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6516850" y="4534479"/>
                <a:ext cx="456966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Arial Narrow"/>
                    <a:ea typeface="ＭＳ Ｐゴシック" charset="0"/>
                    <a:cs typeface="Arial Narrow"/>
                  </a:rPr>
                  <a:t>amount</a:t>
                </a: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6516850" y="4284412"/>
                <a:ext cx="36576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u="sng" dirty="0">
                    <a:solidFill>
                      <a:srgbClr val="FF0000"/>
                    </a:solidFill>
                    <a:latin typeface="Arial Narrow"/>
                    <a:cs typeface="Arial Narrow"/>
                  </a:rPr>
                  <a:t>loan#</a:t>
                </a:r>
                <a:endParaRPr kumimoji="0" lang="en-US" sz="1000" b="0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cxnSp>
            <p:nvCxnSpPr>
              <p:cNvPr id="31" name="Curved Connector 30"/>
              <p:cNvCxnSpPr>
                <a:stCxn id="45" idx="4"/>
                <a:endCxn id="25" idx="0"/>
              </p:cNvCxnSpPr>
              <p:nvPr/>
            </p:nvCxnSpPr>
            <p:spPr bwMode="auto">
              <a:xfrm rot="16200000" flipH="1">
                <a:off x="2874781" y="3992426"/>
                <a:ext cx="203595" cy="446727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Curved Connector 31"/>
              <p:cNvCxnSpPr>
                <a:stCxn id="25" idx="0"/>
                <a:endCxn id="44" idx="4"/>
              </p:cNvCxnSpPr>
              <p:nvPr/>
            </p:nvCxnSpPr>
            <p:spPr bwMode="auto">
              <a:xfrm rot="5400000" flipH="1" flipV="1">
                <a:off x="3144155" y="4169781"/>
                <a:ext cx="203595" cy="92020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Curved Connector 32"/>
              <p:cNvCxnSpPr>
                <a:stCxn id="25" idx="0"/>
                <a:endCxn id="43" idx="4"/>
              </p:cNvCxnSpPr>
              <p:nvPr/>
            </p:nvCxnSpPr>
            <p:spPr bwMode="auto">
              <a:xfrm rot="5400000" flipH="1" flipV="1">
                <a:off x="3367808" y="3946128"/>
                <a:ext cx="203595" cy="539327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Curved Connector 33"/>
              <p:cNvCxnSpPr>
                <a:stCxn id="26" idx="1"/>
                <a:endCxn id="28" idx="2"/>
              </p:cNvCxnSpPr>
              <p:nvPr/>
            </p:nvCxnSpPr>
            <p:spPr bwMode="auto">
              <a:xfrm flipV="1">
                <a:off x="6319589" y="4375852"/>
                <a:ext cx="197261" cy="125886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Curved Connector 34"/>
              <p:cNvCxnSpPr>
                <a:stCxn id="26" idx="1"/>
                <a:endCxn id="27" idx="2"/>
              </p:cNvCxnSpPr>
              <p:nvPr/>
            </p:nvCxnSpPr>
            <p:spPr bwMode="auto">
              <a:xfrm>
                <a:off x="6319589" y="4501738"/>
                <a:ext cx="197261" cy="124181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4119685" y="4773283"/>
                <a:ext cx="868680" cy="411480"/>
              </a:xfrm>
              <a:prstGeom prst="diamond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lang="en-US" sz="1200" dirty="0">
                    <a:latin typeface="Arial Narrow"/>
                    <a:cs typeface="Arial Narrow"/>
                  </a:rPr>
                  <a:t>Guarantor_of</a:t>
                </a:r>
              </a:p>
            </p:txBody>
          </p:sp>
          <p:cxnSp>
            <p:nvCxnSpPr>
              <p:cNvPr id="37" name="Elbow Connector 36"/>
              <p:cNvCxnSpPr>
                <a:stCxn id="25" idx="2"/>
                <a:endCxn id="36" idx="1"/>
              </p:cNvCxnSpPr>
              <p:nvPr/>
            </p:nvCxnSpPr>
            <p:spPr bwMode="auto">
              <a:xfrm rot="16200000" flipH="1">
                <a:off x="3513246" y="4372583"/>
                <a:ext cx="293135" cy="919743"/>
              </a:xfrm>
              <a:prstGeom prst="bentConnector2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Elbow Connector 37"/>
              <p:cNvCxnSpPr>
                <a:stCxn id="36" idx="3"/>
              </p:cNvCxnSpPr>
              <p:nvPr/>
            </p:nvCxnSpPr>
            <p:spPr bwMode="auto">
              <a:xfrm flipV="1">
                <a:off x="4988365" y="4685889"/>
                <a:ext cx="712923" cy="293134"/>
              </a:xfrm>
              <a:prstGeom prst="bentConnector3">
                <a:avLst>
                  <a:gd name="adj1" fmla="val 100701"/>
                </a:avLst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Text Box 507"/>
              <p:cNvSpPr txBox="1">
                <a:spLocks noChangeArrowheads="1"/>
              </p:cNvSpPr>
              <p:nvPr/>
            </p:nvSpPr>
            <p:spPr bwMode="auto">
              <a:xfrm>
                <a:off x="5434588" y="4694089"/>
                <a:ext cx="260558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000" dirty="0">
                    <a:latin typeface="Arial Narrow"/>
                    <a:cs typeface="Arial Narrow"/>
                  </a:rPr>
                  <a:t>N</a:t>
                </a:r>
              </a:p>
            </p:txBody>
          </p:sp>
          <p:sp>
            <p:nvSpPr>
              <p:cNvPr id="42" name="Text Box 507"/>
              <p:cNvSpPr txBox="1">
                <a:spLocks noChangeArrowheads="1"/>
              </p:cNvSpPr>
              <p:nvPr/>
            </p:nvSpPr>
            <p:spPr bwMode="auto">
              <a:xfrm>
                <a:off x="3213091" y="4694089"/>
                <a:ext cx="24315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000" dirty="0">
                    <a:latin typeface="Arial Narrow"/>
                    <a:cs typeface="Arial Narrow"/>
                  </a:rPr>
                  <a:t>1</a:t>
                </a: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510669" y="3931113"/>
                <a:ext cx="45720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Arial Narrow"/>
                    <a:ea typeface="ＭＳ Ｐゴシック" charset="0"/>
                    <a:cs typeface="Arial Narrow"/>
                  </a:rPr>
                  <a:t>address</a:t>
                </a: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131942" y="3931113"/>
                <a:ext cx="32004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>
                    <a:ln>
                      <a:noFill/>
                    </a:ln>
                    <a:effectLst/>
                    <a:latin typeface="Arial Narrow"/>
                    <a:ea typeface="ＭＳ Ｐゴシック" charset="0"/>
                    <a:cs typeface="Arial Narrow"/>
                  </a:rPr>
                  <a:t>name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433175" y="3931113"/>
                <a:ext cx="640080" cy="18288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0" rIns="0" bIns="27432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u="sng" dirty="0">
                    <a:solidFill>
                      <a:srgbClr val="FF0000"/>
                    </a:solidFill>
                    <a:latin typeface="Arial Narrow"/>
                    <a:cs typeface="Arial Narrow"/>
                  </a:rPr>
                  <a:t>customer_id</a:t>
                </a:r>
                <a:endParaRPr kumimoji="0" lang="en-US" sz="1000" b="0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29" name="AutoShape 36"/>
            <p:cNvSpPr>
              <a:spLocks noChangeAspect="1" noChangeArrowheads="1"/>
            </p:cNvSpPr>
            <p:nvPr/>
          </p:nvSpPr>
          <p:spPr bwMode="auto">
            <a:xfrm flipH="1">
              <a:off x="2983082" y="3043946"/>
              <a:ext cx="179917" cy="365760"/>
            </a:xfrm>
            <a:prstGeom prst="downArrow">
              <a:avLst>
                <a:gd name="adj1" fmla="val 50000"/>
                <a:gd name="adj2" fmla="val 5176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30" name="AutoShape 36"/>
            <p:cNvSpPr>
              <a:spLocks noChangeAspect="1" noChangeArrowheads="1"/>
            </p:cNvSpPr>
            <p:nvPr/>
          </p:nvSpPr>
          <p:spPr bwMode="auto">
            <a:xfrm flipH="1">
              <a:off x="5724328" y="3043946"/>
              <a:ext cx="179917" cy="365760"/>
            </a:xfrm>
            <a:prstGeom prst="downArrow">
              <a:avLst>
                <a:gd name="adj1" fmla="val 50000"/>
                <a:gd name="adj2" fmla="val 5176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4" idx="2"/>
            <a:endCxn id="5" idx="1"/>
          </p:cNvCxnSpPr>
          <p:nvPr/>
        </p:nvCxnSpPr>
        <p:spPr bwMode="auto">
          <a:xfrm rot="10800000" flipV="1">
            <a:off x="2066544" y="1415682"/>
            <a:ext cx="536248" cy="889933"/>
          </a:xfrm>
          <a:prstGeom prst="curvedConnector3">
            <a:avLst>
              <a:gd name="adj1" fmla="val 240152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urved Connector 53"/>
          <p:cNvCxnSpPr>
            <a:stCxn id="42" idx="7"/>
          </p:cNvCxnSpPr>
          <p:nvPr/>
        </p:nvCxnSpPr>
        <p:spPr bwMode="auto">
          <a:xfrm rot="16200000" flipH="1">
            <a:off x="5373047" y="765380"/>
            <a:ext cx="1014094" cy="2185384"/>
          </a:xfrm>
          <a:prstGeom prst="curvedConnector4">
            <a:avLst>
              <a:gd name="adj1" fmla="val -16402"/>
              <a:gd name="adj2" fmla="val 138178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urved Connector 10"/>
          <p:cNvCxnSpPr>
            <a:stCxn id="53" idx="7"/>
            <a:endCxn id="5" idx="3"/>
          </p:cNvCxnSpPr>
          <p:nvPr/>
        </p:nvCxnSpPr>
        <p:spPr bwMode="auto">
          <a:xfrm rot="16200000" flipH="1">
            <a:off x="5252644" y="1651236"/>
            <a:ext cx="954591" cy="354168"/>
          </a:xfrm>
          <a:prstGeom prst="curvedConnector4">
            <a:avLst>
              <a:gd name="adj1" fmla="val -9795"/>
              <a:gd name="adj2" fmla="val 428222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066544" y="2167116"/>
            <a:ext cx="3840480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bIns="0">
            <a:spAutoFit/>
          </a:bodyPr>
          <a:lstStyle/>
          <a:p>
            <a:pPr marL="0" lvl="2">
              <a:spcBef>
                <a:spcPts val="3000"/>
              </a:spcBef>
              <a:buClr>
                <a:schemeClr val="tx1"/>
              </a:buClr>
              <a:buNone/>
            </a:pPr>
            <a:r>
              <a:rPr lang="en-US" sz="1800" dirty="0">
                <a:latin typeface="Arial Narrow"/>
                <a:cs typeface="Arial Narrow"/>
              </a:rPr>
              <a:t>Deposits_to(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)</a:t>
            </a:r>
            <a:endParaRPr lang="en-US" sz="1800" dirty="0">
              <a:latin typeface="Arial Narrow"/>
              <a:cs typeface="Arial Narrow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34440" y="1005840"/>
            <a:ext cx="6675120" cy="143342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Arial Narrow" panose="020B060602020203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02792" y="1324243"/>
            <a:ext cx="3938416" cy="774549"/>
            <a:chOff x="1174920" y="3245059"/>
            <a:chExt cx="3938416" cy="774549"/>
          </a:xfrm>
        </p:grpSpPr>
        <p:sp>
          <p:nvSpPr>
            <p:cNvPr id="33" name="Rectangle 533"/>
            <p:cNvSpPr>
              <a:spLocks noChangeArrowheads="1"/>
            </p:cNvSpPr>
            <p:nvPr/>
          </p:nvSpPr>
          <p:spPr bwMode="auto">
            <a:xfrm flipH="1">
              <a:off x="1475176" y="3629718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Account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 flipH="1">
              <a:off x="4196919" y="3631534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Customer</a:t>
              </a: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2813188" y="3608128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Deposits_to</a:t>
              </a:r>
            </a:p>
          </p:txBody>
        </p:sp>
        <p:cxnSp>
          <p:nvCxnSpPr>
            <p:cNvPr id="36" name="AutoShape 9"/>
            <p:cNvCxnSpPr>
              <a:cxnSpLocks noChangeShapeType="1"/>
              <a:stCxn id="33" idx="1"/>
              <a:endCxn id="35" idx="1"/>
            </p:cNvCxnSpPr>
            <p:nvPr/>
          </p:nvCxnSpPr>
          <p:spPr bwMode="auto">
            <a:xfrm>
              <a:off x="2298136" y="3813868"/>
              <a:ext cx="51505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0"/>
            <p:cNvCxnSpPr>
              <a:cxnSpLocks noChangeShapeType="1"/>
              <a:stCxn id="35" idx="3"/>
              <a:endCxn id="34" idx="3"/>
            </p:cNvCxnSpPr>
            <p:nvPr/>
          </p:nvCxnSpPr>
          <p:spPr bwMode="auto">
            <a:xfrm>
              <a:off x="3681868" y="3813868"/>
              <a:ext cx="515051" cy="181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ext Box 507"/>
            <p:cNvSpPr txBox="1">
              <a:spLocks noChangeArrowheads="1"/>
            </p:cNvSpPr>
            <p:nvPr/>
          </p:nvSpPr>
          <p:spPr bwMode="auto">
            <a:xfrm>
              <a:off x="2300199" y="357357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3925819" y="3573575"/>
              <a:ext cx="27226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M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813188" y="3245059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access_date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144127" y="3245059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balance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174920" y="3245059"/>
              <a:ext cx="9144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account_number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45" name="Curved Connector 44"/>
            <p:cNvCxnSpPr>
              <a:stCxn id="33" idx="0"/>
              <a:endCxn id="44" idx="4"/>
            </p:cNvCxnSpPr>
            <p:nvPr/>
          </p:nvCxnSpPr>
          <p:spPr bwMode="auto">
            <a:xfrm rot="16200000" flipV="1">
              <a:off x="1658499" y="3401561"/>
              <a:ext cx="201779" cy="25453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urved Connector 45"/>
            <p:cNvCxnSpPr>
              <a:stCxn id="33" idx="0"/>
              <a:endCxn id="43" idx="4"/>
            </p:cNvCxnSpPr>
            <p:nvPr/>
          </p:nvCxnSpPr>
          <p:spPr bwMode="auto">
            <a:xfrm rot="5400000" flipH="1" flipV="1">
              <a:off x="2028802" y="3285794"/>
              <a:ext cx="201779" cy="486071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Curved Connector 46"/>
            <p:cNvCxnSpPr>
              <a:stCxn id="53" idx="4"/>
              <a:endCxn id="34" idx="0"/>
            </p:cNvCxnSpPr>
            <p:nvPr/>
          </p:nvCxnSpPr>
          <p:spPr bwMode="auto">
            <a:xfrm rot="16200000" flipH="1">
              <a:off x="4151743" y="3174877"/>
              <a:ext cx="203595" cy="70971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Curved Connector 47"/>
            <p:cNvCxnSpPr>
              <a:stCxn id="34" idx="0"/>
              <a:endCxn id="52" idx="4"/>
            </p:cNvCxnSpPr>
            <p:nvPr/>
          </p:nvCxnSpPr>
          <p:spPr bwMode="auto">
            <a:xfrm rot="16200000" flipV="1">
              <a:off x="4421117" y="3444252"/>
              <a:ext cx="203595" cy="17097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urved Connector 48"/>
            <p:cNvCxnSpPr>
              <a:stCxn id="34" idx="0"/>
              <a:endCxn id="51" idx="4"/>
            </p:cNvCxnSpPr>
            <p:nvPr/>
          </p:nvCxnSpPr>
          <p:spPr bwMode="auto">
            <a:xfrm rot="5400000" flipH="1" flipV="1">
              <a:off x="4644770" y="3391569"/>
              <a:ext cx="203595" cy="27633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urved Connector 49"/>
            <p:cNvCxnSpPr>
              <a:stCxn id="35" idx="0"/>
              <a:endCxn id="42" idx="4"/>
            </p:cNvCxnSpPr>
            <p:nvPr/>
          </p:nvCxnSpPr>
          <p:spPr bwMode="auto">
            <a:xfrm rot="16200000" flipV="1">
              <a:off x="3100284" y="3460884"/>
              <a:ext cx="180189" cy="11430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50"/>
            <p:cNvSpPr/>
            <p:nvPr/>
          </p:nvSpPr>
          <p:spPr bwMode="auto">
            <a:xfrm>
              <a:off x="4656136" y="3245059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address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277409" y="3245059"/>
              <a:ext cx="32004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name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578642" y="3245059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customer_id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</p:grp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186424"/>
            <a:ext cx="7772400" cy="956576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DEPOSITS_TO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N to M RELATIONSHIP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685800" y="3435637"/>
            <a:ext cx="7955280" cy="29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spcBef>
                <a:spcPts val="2400"/>
              </a:spcBef>
              <a:buClr>
                <a:schemeClr val="tx1"/>
              </a:buClr>
              <a:buSzPct val="65000"/>
              <a:buNone/>
            </a:pPr>
            <a:r>
              <a:rPr lang="en-US" sz="1800" dirty="0">
                <a:solidFill>
                  <a:srgbClr val="001999"/>
                </a:solidFill>
                <a:latin typeface="+mj-lt"/>
              </a:rPr>
              <a:t>For each binary N to M relationship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+mj-lt"/>
                <a:cs typeface="Abadi MT Condensed Light"/>
              </a:rPr>
              <a:t>R</a:t>
            </a:r>
            <a:r>
              <a:rPr lang="en-US" sz="1800" dirty="0">
                <a:solidFill>
                  <a:srgbClr val="00189A"/>
                </a:solidFill>
                <a:latin typeface="+mj-lt"/>
              </a:rPr>
              <a:t>:</a:t>
            </a:r>
            <a:endParaRPr lang="en-US" sz="1800" dirty="0">
              <a:latin typeface="+mj-lt"/>
            </a:endParaRPr>
          </a:p>
          <a:p>
            <a:pPr marL="640080" lvl="1" indent="-274320" algn="l">
              <a:spcBef>
                <a:spcPts val="600"/>
              </a:spcBef>
              <a:buSzPct val="100000"/>
              <a:buFontTx/>
              <a:buChar char="–"/>
            </a:pPr>
            <a:r>
              <a:rPr lang="en-US" sz="1600" dirty="0">
                <a:latin typeface="+mj-lt"/>
              </a:rPr>
              <a:t>Create a new relation schema </a:t>
            </a:r>
            <a:r>
              <a:rPr lang="en-US" sz="16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latin typeface="+mj-lt"/>
              </a:rPr>
              <a:t>.</a:t>
            </a:r>
          </a:p>
          <a:p>
            <a:pPr marL="640080" lvl="1" indent="-274320">
              <a:spcBef>
                <a:spcPts val="600"/>
              </a:spcBef>
              <a:buClr>
                <a:schemeClr val="tx1"/>
              </a:buClr>
              <a:buSzPct val="100000"/>
              <a:buFontTx/>
              <a:buChar char="–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Include as foreign key attributes in relation 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0000FF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the primary keys of all the entities</a:t>
            </a:r>
            <a:r>
              <a:rPr lang="en-US" sz="1600" dirty="0">
                <a:latin typeface="+mj-lt"/>
              </a:rPr>
              <a:t> related by relationship </a:t>
            </a:r>
            <a:r>
              <a:rPr lang="en-US" sz="1600" b="1" dirty="0">
                <a:solidFill>
                  <a:srgbClr val="B30019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latin typeface="+mj-lt"/>
              </a:rPr>
              <a:t>.</a:t>
            </a:r>
          </a:p>
          <a:p>
            <a:pPr marL="640080" lvl="1" indent="-274320" algn="l">
              <a:spcBef>
                <a:spcPts val="600"/>
              </a:spcBef>
              <a:buSzPct val="100000"/>
              <a:buFontTx/>
              <a:buChar char="–"/>
            </a:pPr>
            <a:r>
              <a:rPr lang="en-US" sz="1600" dirty="0">
                <a:latin typeface="+mj-lt"/>
              </a:rPr>
              <a:t>Include attributes of relationship </a:t>
            </a:r>
            <a:r>
              <a:rPr lang="en-US" sz="1600" b="1" dirty="0">
                <a:solidFill>
                  <a:srgbClr val="B30019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latin typeface="+mj-lt"/>
              </a:rPr>
              <a:t>, if any, as attributes of relation </a:t>
            </a:r>
            <a:r>
              <a:rPr lang="en-US" sz="16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latin typeface="+mj-lt"/>
              </a:rPr>
              <a:t>.</a:t>
            </a:r>
          </a:p>
          <a:p>
            <a:pPr marL="640080" lvl="1" indent="-274320">
              <a:spcBef>
                <a:spcPts val="600"/>
              </a:spcBef>
              <a:buSzPct val="100000"/>
              <a:buFontTx/>
              <a:buChar char="–"/>
            </a:pPr>
            <a:r>
              <a:rPr lang="en-US" sz="1600" dirty="0">
                <a:latin typeface="+mj-lt"/>
              </a:rPr>
              <a:t>The primary key of relation </a:t>
            </a:r>
            <a:r>
              <a:rPr lang="en-US" sz="16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600" baseline="-25000" dirty="0">
                <a:solidFill>
                  <a:srgbClr val="3319FF"/>
                </a:solidFill>
                <a:latin typeface="+mj-lt"/>
                <a:cs typeface="Abadi MT Condensed Light"/>
              </a:rPr>
              <a:t>R</a:t>
            </a:r>
            <a:r>
              <a:rPr lang="en-US" sz="1600" dirty="0">
                <a:latin typeface="+mj-lt"/>
              </a:rPr>
              <a:t> is the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union of the primary keys</a:t>
            </a:r>
            <a:r>
              <a:rPr lang="en-US" sz="1600" dirty="0">
                <a:latin typeface="+mj-lt"/>
              </a:rPr>
              <a:t> of the two participating entities.</a:t>
            </a:r>
          </a:p>
          <a:p>
            <a:pPr marL="640080" lvl="1" indent="-274320">
              <a:spcBef>
                <a:spcPts val="600"/>
              </a:spcBef>
              <a:buClr>
                <a:schemeClr val="tx1"/>
              </a:buClr>
              <a:buSzPct val="100000"/>
              <a:buFontTx/>
              <a:buChar char="–"/>
              <a:tabLst>
                <a:tab pos="1195388" algn="l"/>
              </a:tabLst>
            </a:pPr>
            <a:r>
              <a:rPr lang="en-US" sz="1600" dirty="0">
                <a:solidFill>
                  <a:srgbClr val="B30019"/>
                </a:solidFill>
                <a:latin typeface="+mj-lt"/>
              </a:rPr>
              <a:t>Add:</a:t>
            </a:r>
            <a:r>
              <a:rPr lang="en-US" sz="1600" dirty="0">
                <a:latin typeface="+mj-lt"/>
              </a:rPr>
              <a:t>	1. a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foreign key constraint</a:t>
            </a:r>
            <a:r>
              <a:rPr lang="en-US" sz="1600" dirty="0">
                <a:latin typeface="+mj-lt"/>
              </a:rPr>
              <a:t> for each foreign key.</a:t>
            </a:r>
          </a:p>
          <a:p>
            <a:pPr marL="1198563" lvl="1">
              <a:spcBef>
                <a:spcPts val="0"/>
              </a:spcBef>
              <a:buClr>
                <a:schemeClr val="tx1"/>
              </a:buClr>
              <a:buSzPct val="100000"/>
              <a:buNone/>
            </a:pPr>
            <a:r>
              <a:rPr lang="en-US" sz="1600" dirty="0">
                <a:latin typeface="+mj-lt"/>
              </a:rPr>
              <a:t>2. a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referential integrity action</a:t>
            </a:r>
            <a:r>
              <a:rPr lang="en-US" sz="1600" dirty="0">
                <a:latin typeface="+mj-lt"/>
              </a:rPr>
              <a:t> for each foreign key.</a:t>
            </a: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066544" y="2167116"/>
            <a:ext cx="5014676" cy="1261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tIns="0" bIns="0">
            <a:spAutoFit/>
          </a:bodyPr>
          <a:lstStyle/>
          <a:p>
            <a:pPr marL="0" lvl="2">
              <a:spcBef>
                <a:spcPts val="3000"/>
              </a:spcBef>
              <a:buClr>
                <a:schemeClr val="tx1"/>
              </a:buClr>
              <a:buNone/>
            </a:pPr>
            <a:r>
              <a:rPr lang="en-US" sz="1800" dirty="0">
                <a:latin typeface="Arial Narrow"/>
                <a:cs typeface="Arial Narrow"/>
              </a:rPr>
              <a:t>Deposits_to(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account_number</a:t>
            </a:r>
            <a:r>
              <a:rPr lang="en-US" sz="1800" dirty="0">
                <a:latin typeface="Arial Narrow"/>
                <a:cs typeface="Arial Narrow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sz="1800" dirty="0">
                <a:latin typeface="Arial Narrow"/>
                <a:cs typeface="Arial Narrow"/>
              </a:rPr>
              <a:t>, access_date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)</a:t>
            </a:r>
            <a:endParaRPr lang="en-US" sz="1800" dirty="0">
              <a:latin typeface="Arial Narrow"/>
              <a:cs typeface="Arial Narrow"/>
            </a:endParaRP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600" dirty="0" err="1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account_number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 </a:t>
            </a:r>
            <a:r>
              <a:rPr lang="en-US" sz="1600" dirty="0">
                <a:latin typeface="Arial Narrow" panose="020B0606020202030204" pitchFamily="34" charset="0"/>
                <a:cs typeface="Abadi MT Condensed Light"/>
              </a:rPr>
              <a:t>references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 Account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  <a:cs typeface="Abadi MT Condensed Ligh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  <a:cs typeface="Abadi MT Condensed Light"/>
              </a:rPr>
              <a:t>on delete cascade</a:t>
            </a:r>
          </a:p>
          <a:p>
            <a:pPr marL="36576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600" dirty="0" err="1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customer_id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  <a:cs typeface="Abadi MT Condensed Light"/>
              </a:rPr>
              <a:t>references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 Customer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  <a:cs typeface="Abadi MT Condensed Light"/>
            </a:endParaRPr>
          </a:p>
          <a:p>
            <a:pPr marL="548640" algn="l">
              <a:spcBef>
                <a:spcPts val="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  <a:cs typeface="Abadi MT Condensed Light"/>
              </a:rPr>
              <a:t>on delete cascade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0400" y="2167062"/>
            <a:ext cx="25887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lvl="1">
              <a:buNone/>
            </a:pP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account_number, customer_id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,</a:t>
            </a:r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288774" grpId="0" build="p"/>
      <p:bldP spid="7" grpId="0" build="p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38327"/>
            <a:ext cx="7772400" cy="4010073"/>
          </a:xfrm>
        </p:spPr>
        <p:txBody>
          <a:bodyPr/>
          <a:lstStyle/>
          <a:p>
            <a:pPr marL="2377440" lvl="1" indent="0">
              <a:spcBef>
                <a:spcPts val="1800"/>
              </a:spcBef>
              <a:buClr>
                <a:schemeClr val="tx1"/>
              </a:buClr>
              <a:buNone/>
            </a:pPr>
            <a:r>
              <a:rPr lang="en-US" dirty="0" err="1">
                <a:latin typeface="Arial Narrow"/>
                <a:cs typeface="Arial Narrow"/>
              </a:rPr>
              <a:t>Takes_out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loan#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27432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dirty="0">
                <a:latin typeface="Arial Narrow"/>
                <a:cs typeface="Arial Narrow"/>
              </a:rPr>
              <a:t> references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Customer</a:t>
            </a:r>
          </a:p>
          <a:p>
            <a:pPr marL="2926080" lvl="1" indent="0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on delete cascade</a:t>
            </a:r>
          </a:p>
          <a:p>
            <a:pPr marL="27432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loan#</a:t>
            </a:r>
            <a:r>
              <a:rPr lang="en-US" dirty="0">
                <a:latin typeface="Arial Narrow"/>
                <a:cs typeface="Arial Narrow"/>
              </a:rPr>
              <a:t> references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Loan</a:t>
            </a:r>
          </a:p>
          <a:p>
            <a:pPr marL="2926080" lvl="1" indent="0">
              <a:spcBef>
                <a:spcPts val="0"/>
              </a:spcBef>
              <a:buNone/>
            </a:pPr>
            <a:r>
              <a:rPr lang="en-US" dirty="0">
                <a:latin typeface="Arial Narrow"/>
                <a:cs typeface="Arial Narrow"/>
              </a:rPr>
              <a:t>on delete cascade</a:t>
            </a:r>
          </a:p>
          <a:p>
            <a:pPr marL="274320" lvl="1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rgbClr val="B30019"/>
                </a:solidFill>
                <a:cs typeface="Arial Narrow"/>
              </a:rPr>
              <a:t>How do we reduce this relationship?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cs typeface="Symbol" charset="2"/>
              </a:rPr>
              <a:t>→</a:t>
            </a:r>
            <a:r>
              <a:rPr lang="en-US" sz="1600" dirty="0">
                <a:solidFill>
                  <a:srgbClr val="FF0000"/>
                </a:solidFill>
                <a:cs typeface="Arial Narrow"/>
              </a:rPr>
              <a:t>	</a:t>
            </a:r>
            <a:r>
              <a:rPr lang="en-US" sz="1600" dirty="0">
                <a:cs typeface="Arial Narrow"/>
              </a:rPr>
              <a:t>Create a relation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Takes_out</a:t>
            </a:r>
            <a:r>
              <a:rPr lang="en-US" sz="1600" dirty="0">
                <a:solidFill>
                  <a:srgbClr val="000000"/>
                </a:solidFill>
                <a:cs typeface="Arial Narrow"/>
              </a:rPr>
              <a:t> with the key of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Customer</a:t>
            </a:r>
            <a:r>
              <a:rPr lang="en-US" sz="1600" dirty="0">
                <a:solidFill>
                  <a:srgbClr val="000000"/>
                </a:solidFill>
                <a:cs typeface="Arial Narrow"/>
              </a:rPr>
              <a:t> and 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</a:rPr>
              <a:t>Loan</a:t>
            </a:r>
            <a:r>
              <a:rPr lang="en-US" sz="1600" dirty="0">
                <a:solidFill>
                  <a:srgbClr val="000000"/>
                </a:solidFill>
                <a:cs typeface="Arial Narrow"/>
              </a:rPr>
              <a:t>.</a:t>
            </a:r>
          </a:p>
          <a:p>
            <a:pPr marL="522605" lvl="1" indent="-249238">
              <a:buNone/>
            </a:pPr>
            <a:r>
              <a:rPr lang="en-US" sz="1800" b="1" dirty="0">
                <a:solidFill>
                  <a:srgbClr val="B30019"/>
                </a:solidFill>
                <a:cs typeface="Arial Narrow"/>
              </a:rPr>
              <a:t>Anything else?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B30019"/>
                </a:solidFill>
                <a:cs typeface="Arial Narrow"/>
              </a:rPr>
              <a:t>What is the key of the relation?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B30019"/>
                </a:solidFill>
                <a:cs typeface="Arial Narrow"/>
              </a:rPr>
              <a:t>What are the foreign key constraints?</a:t>
            </a:r>
          </a:p>
          <a:p>
            <a:pPr marL="274320" indent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B30019"/>
                </a:solidFill>
                <a:cs typeface="Arial Narrow"/>
              </a:rPr>
              <a:t>What are the referential integrity actions?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Schema: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TAKES_OUT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 N:M RELATIONSHIP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998" y="2313801"/>
            <a:ext cx="17326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lvl="1">
              <a:buNone/>
            </a:pPr>
            <a:r>
              <a:rPr lang="en-US" sz="1800" u="sng" dirty="0">
                <a:solidFill>
                  <a:srgbClr val="FF0000"/>
                </a:solidFill>
                <a:latin typeface="Arial Narrow"/>
                <a:cs typeface="Arial Narrow"/>
              </a:rPr>
              <a:t>customer_id, loan#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60416" y="1310641"/>
            <a:ext cx="4823169" cy="786246"/>
            <a:chOff x="2257194" y="1404258"/>
            <a:chExt cx="4823169" cy="786246"/>
          </a:xfrm>
        </p:grpSpPr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 flipH="1">
              <a:off x="2875471" y="1790733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Customer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flipH="1">
              <a:off x="5603176" y="1790733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Loan</a:t>
              </a: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4216429" y="1769143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dirty="0">
                  <a:latin typeface="Arial Narrow"/>
                  <a:cs typeface="Arial Narrow"/>
                </a:rPr>
                <a:t>Takes_out</a:t>
              </a:r>
            </a:p>
          </p:txBody>
        </p:sp>
        <p:cxnSp>
          <p:nvCxnSpPr>
            <p:cNvPr id="36" name="AutoShape 9"/>
            <p:cNvCxnSpPr>
              <a:cxnSpLocks noChangeShapeType="1"/>
              <a:stCxn id="33" idx="1"/>
              <a:endCxn id="35" idx="1"/>
            </p:cNvCxnSpPr>
            <p:nvPr/>
          </p:nvCxnSpPr>
          <p:spPr bwMode="auto">
            <a:xfrm>
              <a:off x="3698431" y="1974883"/>
              <a:ext cx="517998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0"/>
            <p:cNvCxnSpPr>
              <a:cxnSpLocks noChangeShapeType="1"/>
              <a:stCxn id="35" idx="3"/>
              <a:endCxn id="34" idx="3"/>
            </p:cNvCxnSpPr>
            <p:nvPr/>
          </p:nvCxnSpPr>
          <p:spPr bwMode="auto">
            <a:xfrm>
              <a:off x="5085109" y="1974883"/>
              <a:ext cx="518067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ext Box 507"/>
            <p:cNvSpPr txBox="1">
              <a:spLocks noChangeArrowheads="1"/>
            </p:cNvSpPr>
            <p:nvPr/>
          </p:nvSpPr>
          <p:spPr bwMode="auto">
            <a:xfrm>
              <a:off x="3700161" y="1732774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5324563" y="1732774"/>
              <a:ext cx="27226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dirty="0">
                  <a:latin typeface="Arial Narrow"/>
                  <a:cs typeface="Arial Narrow"/>
                </a:rPr>
                <a:t>M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623397" y="2007624"/>
              <a:ext cx="456966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amount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623397" y="1757557"/>
              <a:ext cx="36576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loan#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44" name="Curved Connector 43"/>
            <p:cNvCxnSpPr>
              <a:stCxn id="51" idx="4"/>
              <a:endCxn id="33" idx="0"/>
            </p:cNvCxnSpPr>
            <p:nvPr/>
          </p:nvCxnSpPr>
          <p:spPr bwMode="auto">
            <a:xfrm rot="16200000" flipH="1">
              <a:off x="2830295" y="1334076"/>
              <a:ext cx="203595" cy="70971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urved Connector 44"/>
            <p:cNvCxnSpPr>
              <a:stCxn id="33" idx="0"/>
              <a:endCxn id="50" idx="4"/>
            </p:cNvCxnSpPr>
            <p:nvPr/>
          </p:nvCxnSpPr>
          <p:spPr bwMode="auto">
            <a:xfrm rot="16200000" flipV="1">
              <a:off x="3099669" y="1603451"/>
              <a:ext cx="203595" cy="17097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urved Connector 45"/>
            <p:cNvCxnSpPr>
              <a:stCxn id="33" idx="0"/>
              <a:endCxn id="49" idx="4"/>
            </p:cNvCxnSpPr>
            <p:nvPr/>
          </p:nvCxnSpPr>
          <p:spPr bwMode="auto">
            <a:xfrm rot="5400000" flipH="1" flipV="1">
              <a:off x="3323322" y="1550768"/>
              <a:ext cx="203595" cy="27633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Curved Connector 46"/>
            <p:cNvCxnSpPr>
              <a:stCxn id="34" idx="1"/>
              <a:endCxn id="43" idx="2"/>
            </p:cNvCxnSpPr>
            <p:nvPr/>
          </p:nvCxnSpPr>
          <p:spPr bwMode="auto">
            <a:xfrm flipV="1">
              <a:off x="6426136" y="1848997"/>
              <a:ext cx="197261" cy="12588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Curved Connector 47"/>
            <p:cNvCxnSpPr>
              <a:stCxn id="34" idx="1"/>
              <a:endCxn id="42" idx="2"/>
            </p:cNvCxnSpPr>
            <p:nvPr/>
          </p:nvCxnSpPr>
          <p:spPr bwMode="auto">
            <a:xfrm>
              <a:off x="6426136" y="1974883"/>
              <a:ext cx="197261" cy="12418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" name="Oval 48"/>
            <p:cNvSpPr/>
            <p:nvPr/>
          </p:nvSpPr>
          <p:spPr bwMode="auto">
            <a:xfrm>
              <a:off x="3334688" y="1404258"/>
              <a:ext cx="4572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address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955961" y="1404258"/>
              <a:ext cx="32004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name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257194" y="1404258"/>
              <a:ext cx="64008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customer_id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3850576" y="1404258"/>
              <a:ext cx="457200" cy="18288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/>
            <a:lstStyle/>
            <a:p>
              <a:pPr algn="ctr">
                <a:buNone/>
              </a:pPr>
              <a:r>
                <a:rPr lang="en-US" sz="1000" dirty="0">
                  <a:latin typeface="Arial Narrow" panose="020B0606020202030204" pitchFamily="34" charset="0"/>
                  <a:cs typeface="Abadi MT Condensed Light"/>
                </a:rPr>
                <a:t>phone#</a:t>
              </a:r>
            </a:p>
          </p:txBody>
        </p:sp>
        <p:cxnSp>
          <p:nvCxnSpPr>
            <p:cNvPr id="53" name="Curved Connector 52"/>
            <p:cNvCxnSpPr>
              <a:stCxn id="33" idx="0"/>
              <a:endCxn id="52" idx="4"/>
            </p:cNvCxnSpPr>
            <p:nvPr/>
          </p:nvCxnSpPr>
          <p:spPr bwMode="auto">
            <a:xfrm rot="5400000" flipH="1" flipV="1">
              <a:off x="3581266" y="1292824"/>
              <a:ext cx="203595" cy="792225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2743200" y="4646477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buNone/>
            </a:pPr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 Narrow"/>
              </a:rPr>
              <a:t>No.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112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BANK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3886200" cy="5029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Account(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account_number</a:t>
            </a:r>
            <a:r>
              <a:rPr lang="en-US" sz="1400" dirty="0">
                <a:latin typeface="+mj-lt"/>
                <a:cs typeface="Arial Narrow"/>
              </a:rPr>
              <a:t>, balance)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Saving(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account_number</a:t>
            </a:r>
            <a:r>
              <a:rPr lang="en-US" sz="1400" dirty="0">
                <a:latin typeface="+mj-lt"/>
                <a:cs typeface="Arial Narrow"/>
              </a:rPr>
              <a:t>, interest_rate)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account_number 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 Narrow"/>
              </a:rPr>
              <a:t>references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 Account</a:t>
            </a:r>
            <a:endParaRPr lang="en-US" sz="1400" dirty="0">
              <a:solidFill>
                <a:srgbClr val="000000"/>
              </a:solidFill>
              <a:latin typeface="+mj-lt"/>
              <a:cs typeface="Arial Narrow"/>
            </a:endParaRPr>
          </a:p>
          <a:p>
            <a:pPr marL="54864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cs typeface="Arial Narrow"/>
              </a:rPr>
              <a:t>on delete cascade</a:t>
            </a:r>
            <a:endParaRPr lang="en-US" sz="1400" dirty="0">
              <a:latin typeface="+mj-lt"/>
              <a:cs typeface="Arial Narrow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Checking(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account_number</a:t>
            </a:r>
            <a:r>
              <a:rPr lang="en-US" sz="1400" dirty="0">
                <a:latin typeface="+mj-lt"/>
                <a:cs typeface="Arial Narrow"/>
              </a:rPr>
              <a:t>, overdraft)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account_number 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 Narrow"/>
              </a:rPr>
              <a:t>references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 Account</a:t>
            </a:r>
            <a:endParaRPr lang="en-US" sz="1400" dirty="0">
              <a:solidFill>
                <a:srgbClr val="000000"/>
              </a:solidFill>
              <a:latin typeface="+mj-lt"/>
              <a:cs typeface="Arial Narrow"/>
            </a:endParaRPr>
          </a:p>
          <a:p>
            <a:pPr marL="54864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cs typeface="Arial Narrow"/>
              </a:rPr>
              <a:t>on delete cascade</a:t>
            </a:r>
            <a:endParaRPr lang="en-US" sz="1400" dirty="0">
              <a:latin typeface="+mj-lt"/>
              <a:cs typeface="Arial Narrow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Customer(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customer_id</a:t>
            </a:r>
            <a:r>
              <a:rPr lang="en-US" sz="1400" dirty="0">
                <a:latin typeface="+mj-lt"/>
                <a:cs typeface="Arial Narrow"/>
              </a:rPr>
              <a:t>, name, address)</a:t>
            </a:r>
            <a:r>
              <a:rPr lang="en-US" sz="1400" baseline="30000" dirty="0">
                <a:latin typeface="+mj-lt"/>
                <a:cs typeface="Arial Narrow"/>
              </a:rPr>
              <a:t>*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Branch(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branch_name</a:t>
            </a:r>
            <a:r>
              <a:rPr lang="en-US" sz="1400" dirty="0">
                <a:latin typeface="+mj-lt"/>
                <a:cs typeface="Arial Narrow"/>
              </a:rPr>
              <a:t>, city assets)</a:t>
            </a:r>
          </a:p>
          <a:p>
            <a:pPr marL="3175">
              <a:spcBef>
                <a:spcPts val="120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Loan(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loan#</a:t>
            </a:r>
            <a:r>
              <a:rPr lang="en-US" sz="1400" dirty="0">
                <a:latin typeface="+mj-lt"/>
                <a:cs typeface="Arial Narrow"/>
              </a:rPr>
              <a:t>, amount,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branch_name</a:t>
            </a:r>
            <a:r>
              <a:rPr lang="en-US" sz="1400" dirty="0">
                <a:latin typeface="+mj-lt"/>
                <a:cs typeface="Arial Narrow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customer_id</a:t>
            </a:r>
            <a:r>
              <a:rPr lang="en-US" sz="1400" dirty="0">
                <a:latin typeface="+mj-lt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branch_name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Branch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on delete cascade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customer_id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</a:t>
            </a:r>
          </a:p>
          <a:p>
            <a:pPr marL="548640" lvl="1" indent="0">
              <a:spcBef>
                <a:spcPts val="0"/>
              </a:spcBef>
              <a:buNone/>
            </a:pPr>
            <a:r>
              <a:rPr lang="en-US" sz="1400" dirty="0">
                <a:latin typeface="+mj-lt"/>
                <a:cs typeface="Arial Narrow"/>
              </a:rPr>
              <a:t>on delete set null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sz="800" dirty="0">
                <a:latin typeface="+mj-lt"/>
                <a:cs typeface="Arial Narrow"/>
              </a:rPr>
              <a:t>* Using option 1 for </a:t>
            </a:r>
            <a:r>
              <a:rPr lang="en-US" sz="800" dirty="0">
                <a:solidFill>
                  <a:srgbClr val="0000FF"/>
                </a:solidFill>
                <a:latin typeface="+mj-lt"/>
                <a:cs typeface="Arial Narrow"/>
              </a:rPr>
              <a:t>address</a:t>
            </a:r>
            <a:r>
              <a:rPr lang="en-US" sz="800" dirty="0">
                <a:latin typeface="+mj-lt"/>
                <a:cs typeface="Arial Narrow"/>
              </a:rPr>
              <a:t> composite attribute.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0196" y="1447800"/>
            <a:ext cx="388800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Payment(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loan#, number</a:t>
            </a:r>
            <a:r>
              <a:rPr lang="en-US" sz="1400" dirty="0">
                <a:latin typeface="+mj-lt"/>
                <a:cs typeface="Arial Narrow"/>
              </a:rPr>
              <a:t>, date, amount)</a:t>
            </a:r>
          </a:p>
          <a:p>
            <a:pPr marL="365760" lvl="1" indent="0"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loan#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Loan</a:t>
            </a:r>
          </a:p>
          <a:p>
            <a:pPr marL="548640" lvl="1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on delete cascade</a:t>
            </a:r>
          </a:p>
          <a:p>
            <a:pPr lvl="2" indent="-91440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400" dirty="0">
                <a:latin typeface="+mj-lt"/>
                <a:cs typeface="Arial Narrow"/>
              </a:rPr>
              <a:t>Deposits_to(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account_number, customer_id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 Narrow"/>
              </a:rPr>
              <a:t>, access_date)</a:t>
            </a:r>
            <a:endParaRPr lang="en-US" sz="1400" dirty="0">
              <a:latin typeface="+mj-lt"/>
              <a:cs typeface="Arial Narrow"/>
            </a:endParaRPr>
          </a:p>
          <a:p>
            <a:pPr marL="365760" lvl="1" indent="0"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account_number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Account</a:t>
            </a:r>
          </a:p>
          <a:p>
            <a:pPr marL="548640" lvl="1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on delete cascade</a:t>
            </a:r>
          </a:p>
          <a:p>
            <a:pPr marL="365760" lvl="1" indent="0"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customer_id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</a:t>
            </a:r>
          </a:p>
          <a:p>
            <a:pPr marL="548640" lvl="1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on delete cascade</a:t>
            </a:r>
          </a:p>
          <a:p>
            <a:pPr marL="0" lvl="1" indent="0">
              <a:buClr>
                <a:schemeClr val="tx1"/>
              </a:buClr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Takes_out(</a:t>
            </a:r>
            <a:r>
              <a:rPr lang="en-US" sz="1400" u="sng" dirty="0">
                <a:solidFill>
                  <a:srgbClr val="FF0000"/>
                </a:solidFill>
                <a:latin typeface="+mj-lt"/>
                <a:cs typeface="Arial Narrow"/>
              </a:rPr>
              <a:t>customer_id, loan#</a:t>
            </a:r>
            <a:r>
              <a:rPr lang="en-US" sz="1400" dirty="0">
                <a:latin typeface="+mj-lt"/>
                <a:cs typeface="Arial Narrow"/>
              </a:rPr>
              <a:t>)</a:t>
            </a:r>
          </a:p>
          <a:p>
            <a:pPr marL="365760" lvl="1" indent="0"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customer_id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Customer</a:t>
            </a:r>
          </a:p>
          <a:p>
            <a:pPr marL="548640" lvl="1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on delete cascade</a:t>
            </a:r>
          </a:p>
          <a:p>
            <a:pPr marL="365760" lvl="1" indent="0"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loan#</a:t>
            </a:r>
            <a:r>
              <a:rPr lang="en-US" sz="1400" dirty="0">
                <a:latin typeface="+mj-lt"/>
                <a:cs typeface="Arial Narrow"/>
              </a:rPr>
              <a:t> references </a:t>
            </a:r>
            <a:r>
              <a:rPr lang="en-US" sz="1400" dirty="0">
                <a:solidFill>
                  <a:srgbClr val="0000FF"/>
                </a:solidFill>
                <a:latin typeface="+mj-lt"/>
                <a:cs typeface="Arial Narrow"/>
              </a:rPr>
              <a:t>Loan</a:t>
            </a:r>
          </a:p>
          <a:p>
            <a:pPr marL="548640" lvl="1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+mj-lt"/>
                <a:cs typeface="Arial Narrow"/>
              </a:rPr>
              <a:t>on delete cascade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latin typeface="+mj-lt"/>
              </a:rPr>
              <a:t>Customer_phone(</a:t>
            </a:r>
            <a:r>
              <a:rPr lang="en-US" sz="1400" u="sng" dirty="0">
                <a:solidFill>
                  <a:srgbClr val="FF0000"/>
                </a:solidFill>
                <a:latin typeface="+mj-lt"/>
              </a:rPr>
              <a:t>customer_id, phone#</a:t>
            </a:r>
            <a:r>
              <a:rPr lang="en-US" sz="1400" dirty="0">
                <a:latin typeface="+mj-lt"/>
              </a:rPr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customer_id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references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 Customer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54864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on delete cascade</a:t>
            </a:r>
          </a:p>
          <a:p>
            <a:pPr marL="548640" lvl="1" indent="0">
              <a:spcBef>
                <a:spcPts val="0"/>
              </a:spcBef>
              <a:buFontTx/>
              <a:buNone/>
            </a:pPr>
            <a:endParaRPr lang="en-US" sz="1400" dirty="0">
              <a:latin typeface="+mj-lt"/>
              <a:cs typeface="Arial Narrow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6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20000" cy="4591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rebuchet MS" panose="020B0603020202020204" pitchFamily="34" charset="0"/>
              </a:rPr>
              <a:t>RELATIONAL MODEL: 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SCHEMAS &amp; INSTANCES</a:t>
            </a:r>
            <a:endParaRPr lang="en-US" sz="1200" dirty="0">
              <a:solidFill>
                <a:srgbClr val="B30019"/>
              </a:solidFill>
              <a:latin typeface="Trebuchet MS" panose="020B0603020202020204" pitchFamily="34" charset="0"/>
            </a:endParaRP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7557"/>
            <a:ext cx="8229600" cy="2092843"/>
          </a:xfrm>
        </p:spPr>
        <p:txBody>
          <a:bodyPr/>
          <a:lstStyle/>
          <a:p>
            <a:pPr marL="365760" indent="-365760">
              <a:defRPr/>
            </a:pPr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relation schemas </a:t>
            </a:r>
            <a:r>
              <a:rPr lang="en-US" dirty="0"/>
              <a:t>define a </a:t>
            </a:r>
            <a:r>
              <a:rPr lang="en-US" dirty="0">
                <a:solidFill>
                  <a:srgbClr val="0000FF"/>
                </a:solidFill>
              </a:rPr>
              <a:t>relational database</a:t>
            </a:r>
            <a:r>
              <a:rPr lang="en-US" dirty="0"/>
              <a:t>.</a:t>
            </a:r>
          </a:p>
          <a:p>
            <a:pPr marL="365760" indent="0">
              <a:spcBef>
                <a:spcPts val="1200"/>
              </a:spcBef>
              <a:buFont typeface="Zapf Dingbats" charset="0"/>
              <a:buNone/>
              <a:defRPr/>
            </a:pPr>
            <a:r>
              <a:rPr lang="en-US" sz="2000" dirty="0">
                <a:cs typeface="Abadi MT Condensed Light"/>
              </a:rPr>
              <a:t>Employee(emp#, name, address, hkid, works_on_project)</a:t>
            </a:r>
          </a:p>
          <a:p>
            <a:pPr marL="365760" indent="0">
              <a:spcBef>
                <a:spcPts val="1200"/>
              </a:spcBef>
              <a:buFont typeface="Zapf Dingbats" charset="0"/>
              <a:buNone/>
              <a:defRPr/>
            </a:pPr>
            <a:r>
              <a:rPr lang="en-US" sz="2000" dirty="0">
                <a:cs typeface="Abadi MT Condensed Light"/>
              </a:rPr>
              <a:t>Project(proj#, name, budget)</a:t>
            </a:r>
          </a:p>
          <a:p>
            <a:pPr>
              <a:spcBef>
                <a:spcPts val="3600"/>
              </a:spcBef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can be used to show the </a:t>
            </a:r>
            <a:r>
              <a:rPr lang="en-US" dirty="0">
                <a:solidFill>
                  <a:srgbClr val="0000FF"/>
                </a:solidFill>
              </a:rPr>
              <a:t>instances </a:t>
            </a:r>
            <a:r>
              <a:rPr lang="en-US" dirty="0"/>
              <a:t>of a relation schema.</a:t>
            </a:r>
          </a:p>
        </p:txBody>
      </p:sp>
      <p:sp>
        <p:nvSpPr>
          <p:cNvPr id="566293" name="Text Box 21"/>
          <p:cNvSpPr txBox="1">
            <a:spLocks noChangeArrowheads="1"/>
          </p:cNvSpPr>
          <p:nvPr/>
        </p:nvSpPr>
        <p:spPr bwMode="auto">
          <a:xfrm>
            <a:off x="6622441" y="2150112"/>
            <a:ext cx="1835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relation schema</a:t>
            </a:r>
          </a:p>
        </p:txBody>
      </p:sp>
      <p:cxnSp>
        <p:nvCxnSpPr>
          <p:cNvPr id="566294" name="AutoShape 22"/>
          <p:cNvCxnSpPr>
            <a:cxnSpLocks noChangeShapeType="1"/>
            <a:stCxn id="566293" idx="1"/>
          </p:cNvCxnSpPr>
          <p:nvPr/>
        </p:nvCxnSpPr>
        <p:spPr bwMode="auto">
          <a:xfrm flipH="1">
            <a:off x="4495800" y="2319389"/>
            <a:ext cx="2126641" cy="15457"/>
          </a:xfrm>
          <a:prstGeom prst="straightConnector1">
            <a:avLst/>
          </a:prstGeom>
          <a:noFill/>
          <a:ln w="12700">
            <a:solidFill>
              <a:srgbClr val="0019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6297" name="AutoShape 25"/>
          <p:cNvCxnSpPr>
            <a:cxnSpLocks noChangeShapeType="1"/>
            <a:stCxn id="566293" idx="1"/>
          </p:cNvCxnSpPr>
          <p:nvPr/>
        </p:nvCxnSpPr>
        <p:spPr bwMode="auto">
          <a:xfrm flipH="1" flipV="1">
            <a:off x="6437924" y="2051539"/>
            <a:ext cx="184517" cy="267850"/>
          </a:xfrm>
          <a:prstGeom prst="straightConnector1">
            <a:avLst/>
          </a:prstGeom>
          <a:noFill/>
          <a:ln w="12700">
            <a:solidFill>
              <a:srgbClr val="00189A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90970"/>
              </p:ext>
            </p:extLst>
          </p:nvPr>
        </p:nvGraphicFramePr>
        <p:xfrm>
          <a:off x="5715000" y="3733800"/>
          <a:ext cx="298545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90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proj#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E-commerce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200,000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Stock control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100,000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Web store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500,000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26602"/>
              </p:ext>
            </p:extLst>
          </p:nvPr>
        </p:nvGraphicFramePr>
        <p:xfrm>
          <a:off x="705442" y="3657600"/>
          <a:ext cx="485715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emp#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hkid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works_on_project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Holmes D.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86 Queen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A450361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Chan 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21 Minto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C461378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Hui J.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16 Peak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F562916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Bell G.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53 Water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A417394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Wing R.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58 Aster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C538294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4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RELATIONAL MODEL: </a:t>
            </a: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CARTESIAN PRODUCT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800" dirty="0">
                <a:latin typeface="+mj-lt"/>
              </a:rPr>
              <a:t>A </a:t>
            </a:r>
            <a:r>
              <a:rPr lang="en-US" altLang="zh-TW" sz="1800" u="sng" dirty="0">
                <a:solidFill>
                  <a:srgbClr val="0000FF"/>
                </a:solidFill>
                <a:latin typeface="+mj-lt"/>
              </a:rPr>
              <a:t>relation (instance)</a:t>
            </a:r>
            <a:r>
              <a:rPr lang="en-US" altLang="zh-TW" sz="1800" dirty="0">
                <a:latin typeface="+mj-lt"/>
              </a:rPr>
              <a:t> is </a:t>
            </a:r>
            <a:r>
              <a:rPr lang="en-US" altLang="zh-TW" sz="1800" i="1" u="sng" dirty="0">
                <a:solidFill>
                  <a:srgbClr val="FF0000"/>
                </a:solidFill>
                <a:latin typeface="+mj-lt"/>
              </a:rPr>
              <a:t>any subset</a:t>
            </a:r>
            <a:r>
              <a:rPr lang="en-US" altLang="zh-TW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800" dirty="0">
                <a:latin typeface="+mj-lt"/>
              </a:rPr>
              <a:t>of the </a:t>
            </a:r>
            <a:r>
              <a:rPr lang="en-US" altLang="zh-TW" sz="1800" dirty="0">
                <a:solidFill>
                  <a:srgbClr val="B30019"/>
                </a:solidFill>
                <a:latin typeface="+mj-lt"/>
              </a:rPr>
              <a:t>Cartesian product</a:t>
            </a:r>
            <a:r>
              <a:rPr lang="en-US" altLang="zh-TW" sz="1800" dirty="0">
                <a:latin typeface="+mj-lt"/>
              </a:rPr>
              <a:t> of the domains of values.</a:t>
            </a:r>
          </a:p>
          <a:p>
            <a:pPr marL="2062163" indent="-1697038">
              <a:spcAft>
                <a:spcPts val="0"/>
              </a:spcAft>
              <a:buNone/>
            </a:pPr>
            <a:endParaRPr lang="en-US" altLang="zh-TW" sz="1800" b="1" dirty="0">
              <a:solidFill>
                <a:srgbClr val="B30019"/>
              </a:solidFill>
              <a:latin typeface="+mj-lt"/>
            </a:endParaRPr>
          </a:p>
          <a:p>
            <a:pPr marL="2062163" indent="-1697038"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Example</a:t>
            </a:r>
            <a:r>
              <a:rPr lang="en-US" altLang="zh-TW" sz="1800" dirty="0">
                <a:latin typeface="+mj-lt"/>
              </a:rPr>
              <a:t>: </a:t>
            </a:r>
            <a:r>
              <a:rPr lang="en-US" altLang="zh-TW" sz="1400" dirty="0">
                <a:latin typeface="+mj-lt"/>
              </a:rPr>
              <a:t>Let	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dom(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name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 = { Lee, Cheung }</a:t>
            </a:r>
          </a:p>
          <a:p>
            <a:pPr marL="20605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dom(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grade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 = { A, B, C }</a:t>
            </a:r>
          </a:p>
          <a:p>
            <a:pPr marL="339725" lvl="2" indent="4763"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zh-TW" sz="1400" dirty="0">
                <a:latin typeface="+mj-lt"/>
              </a:rPr>
              <a:t>Then the Cartesian product of the domains is</a:t>
            </a:r>
          </a:p>
          <a:p>
            <a:pPr marL="3200400" lvl="2" indent="-2468563">
              <a:spcAft>
                <a:spcPts val="0"/>
              </a:spcAft>
              <a:buFontTx/>
              <a:buNone/>
            </a:pP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dom(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name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 </a:t>
            </a:r>
            <a:r>
              <a:rPr lang="en-US" sz="1400" dirty="0">
                <a:solidFill>
                  <a:srgbClr val="000090"/>
                </a:solidFill>
                <a:latin typeface="+mj-lt"/>
                <a:sym typeface="Symbol" charset="0"/>
              </a:rPr>
              <a:t>⨉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 dom(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grade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 =	{ &lt;Lee, A&gt;, &lt;Lee, B&gt;, &lt;Lee, C&gt;, </a:t>
            </a:r>
            <a:br>
              <a:rPr lang="en-US" altLang="zh-TW" sz="1400" dirty="0">
                <a:solidFill>
                  <a:srgbClr val="000090"/>
                </a:solidFill>
                <a:latin typeface="+mj-lt"/>
              </a:rPr>
            </a:b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&lt;Cheung, A&gt;, &lt;Cheung, B&gt;, &lt;Cheung C&gt; }</a:t>
            </a:r>
          </a:p>
          <a:p>
            <a:pPr marL="342900" indent="-342900">
              <a:spcAft>
                <a:spcPts val="0"/>
              </a:spcAft>
            </a:pPr>
            <a:endParaRPr lang="en-US" altLang="zh-TW" sz="1800" dirty="0">
              <a:latin typeface="+mj-lt"/>
            </a:endParaRPr>
          </a:p>
          <a:p>
            <a:pPr marL="342900" indent="-342900">
              <a:spcAft>
                <a:spcPts val="0"/>
              </a:spcAft>
            </a:pPr>
            <a:r>
              <a:rPr lang="en-US" altLang="zh-TW" sz="1800" dirty="0">
                <a:latin typeface="+mj-lt"/>
              </a:rPr>
              <a:t>A relation (instance), </a:t>
            </a:r>
            <a:r>
              <a:rPr lang="en-US" altLang="zh-TW" sz="1800" dirty="0">
                <a:solidFill>
                  <a:srgbClr val="00279F"/>
                </a:solidFill>
                <a:latin typeface="+mj-lt"/>
              </a:rPr>
              <a:t>r</a:t>
            </a:r>
            <a:r>
              <a:rPr lang="en-US" altLang="zh-TW" sz="1800" dirty="0">
                <a:latin typeface="+mj-lt"/>
              </a:rPr>
              <a:t>, according to the relation schema </a:t>
            </a:r>
            <a:r>
              <a:rPr lang="en-US" altLang="zh-TW" sz="1800" dirty="0">
                <a:solidFill>
                  <a:srgbClr val="00279F"/>
                </a:solidFill>
                <a:latin typeface="+mj-lt"/>
                <a:cs typeface="Abadi MT Condensed Light"/>
              </a:rPr>
              <a:t>StudentGrade(name, grade)</a:t>
            </a:r>
            <a:r>
              <a:rPr lang="en-US" altLang="zh-TW" sz="1800" dirty="0">
                <a:latin typeface="+mj-lt"/>
              </a:rPr>
              <a:t> can be defined as </a:t>
            </a:r>
            <a:r>
              <a:rPr lang="en-US" altLang="zh-TW" sz="1800" i="1" u="sng" dirty="0">
                <a:solidFill>
                  <a:srgbClr val="FF0000"/>
                </a:solidFill>
                <a:latin typeface="+mj-lt"/>
              </a:rPr>
              <a:t>any subset</a:t>
            </a:r>
            <a:r>
              <a:rPr lang="en-US" altLang="zh-TW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800" dirty="0">
                <a:latin typeface="+mj-lt"/>
              </a:rPr>
              <a:t>of the Cartesian product </a:t>
            </a:r>
            <a:r>
              <a:rPr lang="en-US" altLang="zh-TW" sz="1800" dirty="0">
                <a:solidFill>
                  <a:srgbClr val="000090"/>
                </a:solidFill>
                <a:latin typeface="+mj-lt"/>
              </a:rPr>
              <a:t>dom(</a:t>
            </a:r>
            <a:r>
              <a:rPr lang="en-US" altLang="zh-TW" sz="1800" dirty="0">
                <a:solidFill>
                  <a:srgbClr val="000090"/>
                </a:solidFill>
                <a:latin typeface="+mj-lt"/>
                <a:cs typeface="Abadi MT Condensed Light"/>
              </a:rPr>
              <a:t>name</a:t>
            </a:r>
            <a:r>
              <a:rPr lang="en-US" altLang="zh-TW" sz="1800" dirty="0">
                <a:solidFill>
                  <a:srgbClr val="000090"/>
                </a:solidFill>
                <a:latin typeface="+mj-lt"/>
              </a:rPr>
              <a:t>) </a:t>
            </a:r>
            <a:r>
              <a:rPr lang="en-US" sz="1800" dirty="0">
                <a:solidFill>
                  <a:srgbClr val="000090"/>
                </a:solidFill>
                <a:latin typeface="+mj-lt"/>
                <a:sym typeface="Symbol" charset="0"/>
              </a:rPr>
              <a:t>⨉</a:t>
            </a:r>
            <a:r>
              <a:rPr lang="en-US" altLang="zh-TW" sz="1800" dirty="0">
                <a:solidFill>
                  <a:srgbClr val="000090"/>
                </a:solidFill>
                <a:latin typeface="+mj-lt"/>
              </a:rPr>
              <a:t> dom(</a:t>
            </a:r>
            <a:r>
              <a:rPr lang="en-US" altLang="zh-TW" sz="1800" dirty="0">
                <a:solidFill>
                  <a:srgbClr val="000090"/>
                </a:solidFill>
                <a:latin typeface="+mj-lt"/>
                <a:cs typeface="Abadi MT Condensed Light"/>
              </a:rPr>
              <a:t>grade</a:t>
            </a:r>
            <a:r>
              <a:rPr lang="en-US" altLang="zh-TW" sz="1800" dirty="0">
                <a:solidFill>
                  <a:srgbClr val="000090"/>
                </a:solidFill>
                <a:latin typeface="+mj-lt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690563" indent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r(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StudentGrade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 = { &lt;Lee, A&gt;, &lt;Cheung C&gt; } </a:t>
            </a:r>
            <a:r>
              <a:rPr lang="en-US" sz="1400" dirty="0">
                <a:latin typeface="+mj-lt"/>
                <a:sym typeface="Symbol" charset="0"/>
              </a:rPr>
              <a:t>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 dom(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name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 </a:t>
            </a:r>
            <a:r>
              <a:rPr lang="en-US" sz="1400" dirty="0">
                <a:solidFill>
                  <a:srgbClr val="000090"/>
                </a:solidFill>
                <a:latin typeface="+mj-lt"/>
                <a:sym typeface="Symbol" charset="0"/>
              </a:rPr>
              <a:t>⨉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 dom(</a:t>
            </a:r>
            <a:r>
              <a:rPr lang="en-US" altLang="zh-TW" sz="1400" dirty="0">
                <a:solidFill>
                  <a:srgbClr val="000090"/>
                </a:solidFill>
                <a:latin typeface="+mj-lt"/>
                <a:cs typeface="Abadi MT Condensed Light"/>
              </a:rPr>
              <a:t>grade</a:t>
            </a:r>
            <a:r>
              <a:rPr lang="en-US" altLang="zh-TW" sz="1400" dirty="0">
                <a:solidFill>
                  <a:srgbClr val="000090"/>
                </a:solidFill>
                <a:latin typeface="+mj-lt"/>
              </a:rPr>
              <a:t>)</a:t>
            </a:r>
            <a:endParaRPr lang="en-US" altLang="zh-TW" sz="1400" dirty="0">
              <a:solidFill>
                <a:srgbClr val="0236B8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6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RELATIONAL MODEL: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PROPERTIES OF RELATIONS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600200"/>
            <a:ext cx="7863840" cy="5029200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altLang="zh-TW" sz="2000" dirty="0"/>
              <a:t>Tuples in a relation are </a:t>
            </a:r>
            <a:r>
              <a:rPr lang="en-US" altLang="zh-TW" sz="2000" i="1" dirty="0">
                <a:solidFill>
                  <a:srgbClr val="FF3300"/>
                </a:solidFill>
              </a:rPr>
              <a:t>not</a:t>
            </a:r>
            <a:r>
              <a:rPr lang="en-US" altLang="zh-TW" sz="2000" dirty="0"/>
              <a:t> </a:t>
            </a:r>
            <a:r>
              <a:rPr lang="en-US" altLang="zh-TW" sz="2000" i="1" dirty="0">
                <a:solidFill>
                  <a:srgbClr val="FF3300"/>
                </a:solidFill>
              </a:rPr>
              <a:t>ordered</a:t>
            </a:r>
            <a:r>
              <a:rPr lang="en-US" altLang="zh-TW" sz="2000" dirty="0"/>
              <a:t>, even though they are represented in a tabular form.</a:t>
            </a:r>
          </a:p>
          <a:p>
            <a:pPr marL="731520" lvl="1" indent="-36576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Recall that a relation is a </a:t>
            </a:r>
            <a:r>
              <a:rPr lang="en-US" altLang="zh-TW" sz="1800" b="1" dirty="0">
                <a:solidFill>
                  <a:srgbClr val="0000FF"/>
                </a:solidFill>
              </a:rPr>
              <a:t>set of tuples</a:t>
            </a:r>
            <a:r>
              <a:rPr lang="en-US" altLang="zh-TW" sz="1800" b="1" dirty="0">
                <a:solidFill>
                  <a:srgbClr val="B30019"/>
                </a:solidFill>
              </a:rPr>
              <a:t>.</a:t>
            </a:r>
          </a:p>
          <a:p>
            <a:pPr>
              <a:spcBef>
                <a:spcPts val="3600"/>
              </a:spcBef>
            </a:pPr>
            <a:r>
              <a:rPr lang="en-US" altLang="zh-TW" sz="2000" dirty="0"/>
              <a:t>All attribute values are </a:t>
            </a:r>
            <a:r>
              <a:rPr lang="en-US" altLang="zh-TW" sz="2000" i="1" dirty="0">
                <a:solidFill>
                  <a:srgbClr val="FF3300"/>
                </a:solidFill>
              </a:rPr>
              <a:t>atomic</a:t>
            </a:r>
            <a:r>
              <a:rPr lang="en-US" altLang="zh-TW" sz="2000" dirty="0"/>
              <a:t>.</a:t>
            </a:r>
          </a:p>
          <a:p>
            <a:pPr marL="731520" lvl="1" indent="-36576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dirty="0">
                <a:solidFill>
                  <a:srgbClr val="0000FF"/>
                </a:solidFill>
              </a:rPr>
              <a:t>Multivalued</a:t>
            </a:r>
            <a:r>
              <a:rPr lang="en-US" altLang="zh-TW" sz="1800" dirty="0"/>
              <a:t> and </a:t>
            </a:r>
            <a:r>
              <a:rPr lang="en-US" altLang="zh-TW" sz="1800" dirty="0">
                <a:solidFill>
                  <a:srgbClr val="0000FF"/>
                </a:solidFill>
              </a:rPr>
              <a:t>composite</a:t>
            </a:r>
            <a:r>
              <a:rPr lang="en-US" altLang="zh-TW" sz="1800" dirty="0"/>
              <a:t> attribute values are </a:t>
            </a:r>
            <a:r>
              <a:rPr lang="en-US" altLang="zh-TW" sz="1800" dirty="0">
                <a:solidFill>
                  <a:srgbClr val="FF0000"/>
                </a:solidFill>
              </a:rPr>
              <a:t>not allowed</a:t>
            </a:r>
            <a:r>
              <a:rPr lang="en-US" altLang="zh-TW" sz="1800" dirty="0"/>
              <a:t> in relations, although they are permitted in the E-R model.</a:t>
            </a:r>
          </a:p>
          <a:p>
            <a:pPr>
              <a:spcBef>
                <a:spcPts val="3600"/>
              </a:spcBef>
            </a:pPr>
            <a:r>
              <a:rPr lang="en-US" altLang="zh-TW" sz="2000" dirty="0"/>
              <a:t>A special </a:t>
            </a:r>
            <a:r>
              <a:rPr lang="en-US" altLang="zh-TW" sz="2000" i="1" dirty="0">
                <a:solidFill>
                  <a:srgbClr val="FF3300"/>
                </a:solidFill>
              </a:rPr>
              <a:t>null</a:t>
            </a:r>
            <a:r>
              <a:rPr lang="en-US" altLang="zh-TW" sz="2000" dirty="0"/>
              <a:t> value is used to represent values that are: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altLang="zh-HK" sz="1800" dirty="0">
                <a:solidFill>
                  <a:srgbClr val="0000FF"/>
                </a:solidFill>
              </a:rPr>
              <a:t>not applicable</a:t>
            </a:r>
            <a:r>
              <a:rPr lang="en-US" altLang="zh-HK" sz="1800" dirty="0"/>
              <a:t> (phone number for a client that has no phone).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altLang="zh-HK" sz="1800" dirty="0">
                <a:solidFill>
                  <a:srgbClr val="0000FF"/>
                </a:solidFill>
              </a:rPr>
              <a:t>missing</a:t>
            </a:r>
            <a:r>
              <a:rPr lang="en-US" altLang="zh-HK" sz="1800" i="1" dirty="0">
                <a:solidFill>
                  <a:srgbClr val="0000FF"/>
                </a:solidFill>
              </a:rPr>
              <a:t> </a:t>
            </a:r>
            <a:r>
              <a:rPr lang="en-US" altLang="zh-HK" sz="1800" dirty="0"/>
              <a:t>(there is a phone number, but we do not know it yet).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altLang="zh-HK" sz="1800" dirty="0">
                <a:solidFill>
                  <a:srgbClr val="0000FF"/>
                </a:solidFill>
              </a:rPr>
              <a:t>not known</a:t>
            </a:r>
            <a:r>
              <a:rPr lang="en-US" altLang="zh-HK" sz="1800" dirty="0"/>
              <a:t> (we do not know whether or not there is a phone number).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88720"/>
            <a:ext cx="7772400" cy="1425363"/>
          </a:xfrm>
          <a:noFill/>
        </p:spPr>
        <p:txBody>
          <a:bodyPr/>
          <a:lstStyle/>
          <a:p>
            <a:pPr marL="0" indent="0">
              <a:spcBef>
                <a:spcPts val="0"/>
              </a:spcBef>
              <a:buFont typeface="Zapf Dingbats" charset="0"/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Superkey</a:t>
            </a:r>
            <a:endParaRPr lang="en-US" sz="2000" b="1" u="sng" dirty="0"/>
          </a:p>
          <a:p>
            <a:pPr marL="365760" lvl="1" indent="0">
              <a:spcBef>
                <a:spcPts val="300"/>
              </a:spcBef>
              <a:buFontTx/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superkey</a:t>
            </a:r>
            <a:r>
              <a:rPr lang="en-US" dirty="0"/>
              <a:t>, </a:t>
            </a:r>
            <a:r>
              <a:rPr lang="en-US" sz="2000" dirty="0">
                <a:latin typeface="Monotype Corsiva" charset="0"/>
              </a:rPr>
              <a:t>S</a:t>
            </a:r>
            <a:r>
              <a:rPr lang="en-US" dirty="0"/>
              <a:t>, of relation 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={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A</a:t>
            </a:r>
            <a:r>
              <a:rPr lang="en-US" baseline="-25000" dirty="0">
                <a:latin typeface="Arial Narrow" panose="020B0606020202030204" pitchFamily="34" charset="0"/>
                <a:cs typeface="Abadi MT Condensed Light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A</a:t>
            </a:r>
            <a:r>
              <a:rPr lang="en-US" baseline="-25000" dirty="0">
                <a:latin typeface="Arial Narrow" panose="020B0606020202030204" pitchFamily="34" charset="0"/>
                <a:cs typeface="Abadi MT Condensed Light"/>
              </a:rPr>
              <a:t>2</a:t>
            </a:r>
            <a:r>
              <a:rPr lang="en-US" dirty="0"/>
              <a:t>, …, 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A</a:t>
            </a:r>
            <a:r>
              <a:rPr lang="en-US" baseline="-25000" dirty="0">
                <a:latin typeface="Arial Narrow" panose="020B0606020202030204" pitchFamily="34" charset="0"/>
                <a:cs typeface="Abadi MT Condensed Light"/>
              </a:rPr>
              <a:t>n</a:t>
            </a:r>
            <a:r>
              <a:rPr lang="en-US" dirty="0"/>
              <a:t>} is a set of attributes </a:t>
            </a:r>
            <a:r>
              <a:rPr lang="en-US" sz="2000" dirty="0">
                <a:latin typeface="Monotype Corsiva" charset="0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such that for any two tuples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charset="0"/>
              </a:rPr>
              <a:t>Î</a:t>
            </a:r>
            <a:r>
              <a:rPr lang="en-US" dirty="0"/>
              <a:t> r(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),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[</a:t>
            </a:r>
            <a:r>
              <a:rPr lang="en-US" sz="2000" dirty="0">
                <a:latin typeface="Monotype Corsiva" charset="0"/>
              </a:rPr>
              <a:t>S</a:t>
            </a:r>
            <a:r>
              <a:rPr lang="en-US" dirty="0"/>
              <a:t>]≠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[</a:t>
            </a:r>
            <a:r>
              <a:rPr lang="en-US" sz="2000" dirty="0">
                <a:latin typeface="Monotype Corsiva" charset="0"/>
              </a:rPr>
              <a:t>S</a:t>
            </a:r>
            <a:r>
              <a:rPr lang="en-US" dirty="0"/>
              <a:t>].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A superkey is </a:t>
            </a:r>
            <a:r>
              <a:rPr lang="en-US" i="1" dirty="0">
                <a:solidFill>
                  <a:srgbClr val="3319FF"/>
                </a:solidFill>
              </a:rPr>
              <a:t>any</a:t>
            </a:r>
            <a:r>
              <a:rPr lang="en-US" dirty="0"/>
              <a:t> set of attributes that can identify a unique tuple in r(</a:t>
            </a:r>
            <a:r>
              <a:rPr lang="en-US" dirty="0"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).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907774"/>
            <a:ext cx="4771113" cy="18928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sz="1600" b="1" dirty="0">
                <a:latin typeface="Arial Narrow" panose="020B0606020202030204" pitchFamily="34" charset="0"/>
                <a:cs typeface="Abadi MT Condensed Light"/>
              </a:rPr>
              <a:t>Employee(emp#, name, address, hkid, works_on_project)</a:t>
            </a:r>
            <a:endParaRPr lang="en-US" altLang="zh-TW" sz="1600" b="1" dirty="0">
              <a:solidFill>
                <a:srgbClr val="0000FF"/>
              </a:solidFill>
              <a:latin typeface="Arial Narrow" panose="020B0606020202030204" pitchFamily="34" charset="0"/>
              <a:cs typeface="Abadi MT Condensed Light"/>
            </a:endParaRPr>
          </a:p>
          <a:p>
            <a:pPr eaLnBrk="1" hangingPunct="1">
              <a:spcBef>
                <a:spcPts val="300"/>
              </a:spcBef>
              <a:buNone/>
            </a:pPr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where </a:t>
            </a:r>
            <a:r>
              <a:rPr lang="en-US" altLang="zh-TW" sz="16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emp#</a:t>
            </a:r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 and </a:t>
            </a:r>
            <a:r>
              <a:rPr lang="en-US" altLang="zh-TW" sz="16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hkid</a:t>
            </a:r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 are unique.</a:t>
            </a:r>
          </a:p>
          <a:p>
            <a:pPr eaLnBrk="1" hangingPunct="1">
              <a:spcBef>
                <a:spcPts val="300"/>
              </a:spcBef>
              <a:buNone/>
            </a:pPr>
            <a:r>
              <a:rPr lang="en-US" altLang="zh-TW" sz="1600" dirty="0">
                <a:solidFill>
                  <a:srgbClr val="B30019"/>
                </a:solidFill>
                <a:latin typeface="+mn-lt"/>
              </a:rPr>
              <a:t>Possible superkeys:</a:t>
            </a:r>
            <a:r>
              <a:rPr lang="en-US" altLang="zh-TW" sz="1600" dirty="0">
                <a:solidFill>
                  <a:schemeClr val="accent2"/>
                </a:solidFill>
                <a:latin typeface="+mn-lt"/>
              </a:rPr>
              <a:t> 	</a:t>
            </a: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emp#</a:t>
            </a:r>
            <a:b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</a:b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		</a:t>
            </a:r>
            <a:r>
              <a:rPr lang="en-US" altLang="zh-TW" sz="1600" dirty="0" err="1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hkid</a:t>
            </a:r>
            <a:br>
              <a:rPr lang="en-US" altLang="zh-TW" sz="1600" dirty="0">
                <a:solidFill>
                  <a:srgbClr val="FF3300"/>
                </a:solidFill>
                <a:latin typeface="Abadi MT Condensed Light"/>
                <a:cs typeface="Abadi MT Condensed Light"/>
              </a:rPr>
            </a:br>
            <a:r>
              <a:rPr lang="en-US" altLang="zh-TW" sz="1600" dirty="0">
                <a:solidFill>
                  <a:srgbClr val="FF3300"/>
                </a:solidFill>
                <a:latin typeface="Abadi MT Condensed Light"/>
                <a:cs typeface="Abadi MT Condensed Light"/>
              </a:rPr>
              <a:t>		</a:t>
            </a: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{</a:t>
            </a: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emp#</a:t>
            </a: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, </a:t>
            </a: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name</a:t>
            </a: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}</a:t>
            </a:r>
            <a:b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</a:b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		{</a:t>
            </a: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hkid</a:t>
            </a: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, </a:t>
            </a: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name</a:t>
            </a: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, </a:t>
            </a:r>
            <a:r>
              <a:rPr lang="en-US" altLang="zh-TW" sz="1600" dirty="0">
                <a:solidFill>
                  <a:srgbClr val="FF3300"/>
                </a:solidFill>
                <a:latin typeface="Arial Narrow" panose="020B0606020202030204" pitchFamily="34" charset="0"/>
                <a:cs typeface="Abadi MT Condensed Light"/>
              </a:rPr>
              <a:t>address</a:t>
            </a: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}</a:t>
            </a:r>
            <a:b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</a:br>
            <a:r>
              <a:rPr lang="en-US" altLang="zh-TW" sz="1600" dirty="0">
                <a:solidFill>
                  <a:srgbClr val="FF3300"/>
                </a:solidFill>
                <a:latin typeface="+mn-lt"/>
                <a:cs typeface="Abadi MT Condensed Light"/>
              </a:rPr>
              <a:t>		plus many others</a:t>
            </a:r>
            <a:endParaRPr lang="en-US" altLang="zh-HK" sz="1600" dirty="0">
              <a:solidFill>
                <a:srgbClr val="FF3300"/>
              </a:solidFill>
              <a:latin typeface="+mn-lt"/>
              <a:cs typeface="Abadi MT Condensed Ligh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38200" y="4800600"/>
            <a:ext cx="7772400" cy="146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lvl="1" indent="0">
              <a:buClr>
                <a:srgbClr val="FF00FF"/>
              </a:buClr>
              <a:buSzPct val="120000"/>
              <a:buFontTx/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Candidate key</a:t>
            </a:r>
          </a:p>
          <a:p>
            <a:pPr marL="365760" lvl="1" indent="0">
              <a:spcBef>
                <a:spcPts val="300"/>
              </a:spcBef>
              <a:buClr>
                <a:srgbClr val="FF00FF"/>
              </a:buClr>
              <a:buSzPct val="120000"/>
              <a:buFontTx/>
              <a:buNone/>
            </a:pPr>
            <a:r>
              <a:rPr lang="en-US" sz="1800" dirty="0"/>
              <a:t>A superkey that is </a:t>
            </a:r>
            <a:r>
              <a:rPr lang="en-US" sz="1800" dirty="0">
                <a:solidFill>
                  <a:srgbClr val="FF0000"/>
                </a:solidFill>
              </a:rPr>
              <a:t>minimal.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600" dirty="0">
                <a:solidFill>
                  <a:srgbClr val="001999"/>
                </a:solidFill>
              </a:rPr>
              <a:t>(A relation may have several candidate keys.)</a:t>
            </a:r>
          </a:p>
          <a:p>
            <a:pPr marL="0" lvl="1" indent="0">
              <a:buClr>
                <a:srgbClr val="FF00FF"/>
              </a:buClr>
              <a:buSzPct val="120000"/>
              <a:buFontTx/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Primary key</a:t>
            </a:r>
          </a:p>
          <a:p>
            <a:pPr marL="365760" lvl="1" indent="0">
              <a:spcBef>
                <a:spcPts val="300"/>
              </a:spcBef>
              <a:buNone/>
            </a:pPr>
            <a:r>
              <a:rPr lang="en-US" altLang="zh-TW" sz="1800" dirty="0"/>
              <a:t>One of the candidate keys. </a:t>
            </a:r>
            <a:r>
              <a:rPr lang="en-US" altLang="zh-TW" sz="1600" dirty="0">
                <a:solidFill>
                  <a:srgbClr val="00279F"/>
                </a:solidFill>
              </a:rPr>
              <a:t>(Chosen by the database designer.)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76308" y="2907775"/>
            <a:ext cx="2458092" cy="18536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206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574675" lvl="1" indent="-574675" algn="ctr">
              <a:spcBef>
                <a:spcPts val="2400"/>
              </a:spcBef>
              <a:buFontTx/>
              <a:buNone/>
              <a:defRPr/>
            </a:pPr>
            <a:r>
              <a:rPr lang="en-US" sz="1600" u="sng" dirty="0">
                <a:solidFill>
                  <a:srgbClr val="FF0000"/>
                </a:solidFill>
              </a:rPr>
              <a:t>Note</a:t>
            </a:r>
          </a:p>
          <a:p>
            <a:pPr marL="285750" lvl="1" indent="-285750">
              <a:spcBef>
                <a:spcPts val="600"/>
              </a:spcBef>
              <a:buClr>
                <a:srgbClr val="FF00FF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In the </a:t>
            </a:r>
            <a:r>
              <a:rPr lang="en-US" sz="1400" dirty="0">
                <a:solidFill>
                  <a:srgbClr val="3319FF"/>
                </a:solidFill>
              </a:rPr>
              <a:t>relational model</a:t>
            </a:r>
            <a:r>
              <a:rPr lang="en-US" sz="1400" dirty="0"/>
              <a:t>, every relation is </a:t>
            </a:r>
            <a:r>
              <a:rPr lang="en-US" sz="1400" i="1" u="sng" dirty="0">
                <a:solidFill>
                  <a:srgbClr val="FF0000"/>
                </a:solidFill>
              </a:rPr>
              <a:t>required</a:t>
            </a:r>
            <a:r>
              <a:rPr lang="en-US" sz="1400" dirty="0"/>
              <a:t> to have a candidate key.</a:t>
            </a:r>
          </a:p>
          <a:p>
            <a:pPr marL="285750" lvl="1" indent="-285750">
              <a:spcBef>
                <a:spcPts val="600"/>
              </a:spcBef>
              <a:buClr>
                <a:srgbClr val="FF00FF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In a </a:t>
            </a:r>
            <a:r>
              <a:rPr lang="en-US" sz="1400" dirty="0">
                <a:solidFill>
                  <a:srgbClr val="3319FF"/>
                </a:solidFill>
              </a:rPr>
              <a:t>relational DBMS</a:t>
            </a:r>
            <a:r>
              <a:rPr lang="en-US" sz="1400" dirty="0"/>
              <a:t>, a relation is </a:t>
            </a:r>
            <a:r>
              <a:rPr lang="en-US" sz="1400" i="1" u="sng" dirty="0">
                <a:solidFill>
                  <a:srgbClr val="FF0000"/>
                </a:solidFill>
              </a:rPr>
              <a:t>not required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to have a candidate key.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838200" y="265112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sz="2800" kern="0" dirty="0">
                <a:latin typeface="Trebuchet MS" panose="020B0603020202020204" pitchFamily="34" charset="0"/>
              </a:rPr>
              <a:t>RELATIONAL MODEL:</a:t>
            </a:r>
            <a:br>
              <a:rPr lang="en-US" sz="2800" kern="0" dirty="0">
                <a:latin typeface="Trebuchet MS" panose="020B0603020202020204" pitchFamily="34" charset="0"/>
              </a:rPr>
            </a:br>
            <a:r>
              <a:rPr lang="en-US" sz="2800" kern="0" dirty="0">
                <a:solidFill>
                  <a:srgbClr val="B30019"/>
                </a:solidFill>
                <a:latin typeface="Trebuchet MS" panose="020B0603020202020204" pitchFamily="34" charset="0"/>
              </a:rPr>
              <a:t>KEYS</a:t>
            </a:r>
            <a:endParaRPr lang="en-US" sz="2800" kern="0" dirty="0">
              <a:latin typeface="Trebuchet MS" panose="020B0603020202020204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9225"/>
            <a:ext cx="77724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u="sng" dirty="0">
                <a:solidFill>
                  <a:srgbClr val="B30019"/>
                </a:solidFill>
                <a:cs typeface="+mn-cs"/>
              </a:rPr>
              <a:t>Entity integrity constraint</a:t>
            </a:r>
          </a:p>
          <a:p>
            <a:pPr marL="365760" lvl="1" indent="0">
              <a:buFontTx/>
              <a:buNone/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X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rgbClr val="B30019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, then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cannot contain null values</a:t>
            </a:r>
            <a:r>
              <a:rPr lang="en-US" dirty="0"/>
              <a:t>.</a:t>
            </a:r>
          </a:p>
          <a:p>
            <a:pPr marL="0" indent="0">
              <a:buNone/>
              <a:defRPr/>
            </a:pPr>
            <a:endParaRPr lang="en-US" sz="1800" b="1" u="sng" dirty="0">
              <a:solidFill>
                <a:srgbClr val="B30019"/>
              </a:solidFill>
              <a:cs typeface="+mn-cs"/>
            </a:endParaRPr>
          </a:p>
          <a:p>
            <a:pPr marL="0" indent="0">
              <a:buNone/>
              <a:defRPr/>
            </a:pPr>
            <a:r>
              <a:rPr lang="en-US" sz="2000" b="1" u="sng" dirty="0">
                <a:solidFill>
                  <a:srgbClr val="B30019"/>
                </a:solidFill>
                <a:cs typeface="+mn-cs"/>
              </a:rPr>
              <a:t>Referential integrity (foreign key) constraint</a:t>
            </a:r>
          </a:p>
          <a:p>
            <a:pPr marL="365760" lvl="1" indent="0">
              <a:buFontTx/>
              <a:buNone/>
              <a:defRPr/>
            </a:pPr>
            <a:r>
              <a:rPr lang="en-US" dirty="0"/>
              <a:t>Given two relations </a:t>
            </a:r>
            <a:r>
              <a:rPr lang="en-US" b="1" dirty="0">
                <a:solidFill>
                  <a:srgbClr val="B20019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and </a:t>
            </a:r>
            <a:r>
              <a:rPr lang="en-US" b="1" dirty="0">
                <a:solidFill>
                  <a:srgbClr val="B20019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dirty="0"/>
              <a:t>, relation </a:t>
            </a:r>
            <a:r>
              <a:rPr lang="en-US" b="1" dirty="0">
                <a:solidFill>
                  <a:srgbClr val="B20019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dirty="0"/>
              <a:t> may </a:t>
            </a:r>
            <a:r>
              <a:rPr lang="en-US" dirty="0">
                <a:solidFill>
                  <a:srgbClr val="FF0000"/>
                </a:solidFill>
              </a:rPr>
              <a:t>reference </a:t>
            </a:r>
            <a:r>
              <a:rPr lang="en-US" dirty="0"/>
              <a:t>relation </a:t>
            </a:r>
            <a:r>
              <a:rPr lang="en-US" b="1" dirty="0">
                <a:solidFill>
                  <a:srgbClr val="B20019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via a set of attributes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FK</a:t>
            </a:r>
            <a:r>
              <a:rPr lang="en-US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that forms the primary key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K</a:t>
            </a:r>
            <a:r>
              <a:rPr lang="en-US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of </a:t>
            </a:r>
            <a:r>
              <a:rPr lang="en-US" b="1" dirty="0">
                <a:solidFill>
                  <a:srgbClr val="B30019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.</a:t>
            </a:r>
          </a:p>
          <a:p>
            <a:pPr marL="365760" lvl="1" indent="0">
              <a:buFontTx/>
              <a:buNone/>
              <a:defRPr/>
            </a:pPr>
            <a:r>
              <a:rPr lang="en-US" dirty="0"/>
              <a:t>The attributes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FK</a:t>
            </a:r>
            <a:r>
              <a:rPr lang="en-US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in </a:t>
            </a:r>
            <a:r>
              <a:rPr lang="en-US" b="1" dirty="0">
                <a:solidFill>
                  <a:srgbClr val="B30019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dirty="0"/>
              <a:t> are called a </a:t>
            </a:r>
            <a:r>
              <a:rPr lang="en-US" dirty="0">
                <a:solidFill>
                  <a:srgbClr val="FF0000"/>
                </a:solidFill>
              </a:rPr>
              <a:t>foreign key</a:t>
            </a:r>
            <a:r>
              <a:rPr lang="en-US" dirty="0"/>
              <a:t>.</a:t>
            </a:r>
          </a:p>
          <a:p>
            <a:pPr marL="365760" lvl="1" indent="0">
              <a:buFontTx/>
              <a:buNone/>
              <a:defRPr/>
            </a:pPr>
            <a:r>
              <a:rPr lang="en-US" dirty="0"/>
              <a:t>The value of the foreign key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FK</a:t>
            </a:r>
            <a:r>
              <a:rPr lang="en-US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in a tuple of </a:t>
            </a:r>
            <a:r>
              <a:rPr lang="en-US" b="1" dirty="0">
                <a:solidFill>
                  <a:srgbClr val="B30019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dirty="0"/>
              <a:t> must either be equal to the value of the primary key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K</a:t>
            </a:r>
            <a:r>
              <a:rPr lang="en-US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of a tuple in </a:t>
            </a:r>
            <a:r>
              <a:rPr lang="en-US" b="1" dirty="0">
                <a:solidFill>
                  <a:srgbClr val="B30019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dirty="0"/>
              <a:t> or be entirely null.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77888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RELATIONAL MODEL: 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CONSTRAINTS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43200" y="4941838"/>
            <a:ext cx="3733800" cy="1154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wrap="square" bIns="0">
            <a:sp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65000"/>
              <a:buNone/>
            </a:pPr>
            <a:r>
              <a:rPr lang="en-US" sz="1800" b="1" dirty="0">
                <a:solidFill>
                  <a:srgbClr val="C00000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K</a:t>
            </a:r>
            <a:r>
              <a:rPr lang="en-US" sz="1800" baseline="-250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S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, A2,…,</a:t>
            </a:r>
            <a:r>
              <a:rPr lang="en-US" sz="18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 FK</a:t>
            </a:r>
            <a:r>
              <a:rPr lang="en-US" sz="1800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), </a:t>
            </a:r>
            <a:r>
              <a:rPr lang="en-US" sz="1800" b="1" dirty="0">
                <a:solidFill>
                  <a:srgbClr val="C00000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K</a:t>
            </a:r>
            <a:r>
              <a:rPr lang="en-US" sz="1800" baseline="-250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, B2, … ,</a:t>
            </a:r>
            <a:r>
              <a:rPr lang="en-US" sz="1800" dirty="0" err="1">
                <a:latin typeface="Arial Narrow" panose="020B0606020202030204" pitchFamily="34" charset="0"/>
                <a:cs typeface="Abadi MT Condensed Light"/>
              </a:rPr>
              <a:t>Bm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 )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65000"/>
              <a:buNone/>
            </a:pPr>
            <a:r>
              <a:rPr lang="en-US" sz="16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FK</a:t>
            </a:r>
            <a:r>
              <a:rPr lang="en-US" sz="1600" baseline="-2500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R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 </a:t>
            </a:r>
            <a:r>
              <a:rPr lang="en-US" sz="1600" dirty="0">
                <a:latin typeface="Arial Narrow" panose="020B0606020202030204" pitchFamily="34" charset="0"/>
                <a:cs typeface="Abadi MT Condensed Light"/>
              </a:rPr>
              <a:t>references </a:t>
            </a:r>
            <a:r>
              <a:rPr lang="en-US" sz="1600" b="1" dirty="0">
                <a:solidFill>
                  <a:srgbClr val="C00000"/>
                </a:solidFill>
                <a:latin typeface="Arial Narrow" panose="020B0606020202030204" pitchFamily="34" charset="0"/>
                <a:cs typeface="Abadi MT Condensed Light"/>
              </a:rPr>
              <a:t>R </a:t>
            </a:r>
          </a:p>
          <a:p>
            <a:pPr algn="l">
              <a:spcBef>
                <a:spcPts val="1200"/>
              </a:spcBef>
              <a:buClr>
                <a:schemeClr val="tx1"/>
              </a:buClr>
              <a:buSzPct val="65000"/>
              <a:buFont typeface="Zapf Dingbats" charset="0"/>
              <a:buNone/>
            </a:pPr>
            <a:r>
              <a:rPr lang="en-US" sz="16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on delete cascade 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  <a:cs typeface="Abadi MT Condensed Light"/>
              </a:rPr>
              <a:t>OR </a:t>
            </a:r>
            <a:r>
              <a:rPr lang="en-US" sz="160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on delete set null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4103473" y="5279910"/>
            <a:ext cx="642551" cy="239009"/>
          </a:xfrm>
          <a:custGeom>
            <a:avLst/>
            <a:gdLst>
              <a:gd name="connsiteX0" fmla="*/ 0 w 642551"/>
              <a:gd name="connsiteY0" fmla="*/ 0 h 239009"/>
              <a:gd name="connsiteX1" fmla="*/ 148281 w 642551"/>
              <a:gd name="connsiteY1" fmla="*/ 189471 h 239009"/>
              <a:gd name="connsiteX2" fmla="*/ 494270 w 642551"/>
              <a:gd name="connsiteY2" fmla="*/ 238898 h 239009"/>
              <a:gd name="connsiteX3" fmla="*/ 609600 w 642551"/>
              <a:gd name="connsiteY3" fmla="*/ 181233 h 239009"/>
              <a:gd name="connsiteX4" fmla="*/ 642551 w 642551"/>
              <a:gd name="connsiteY4" fmla="*/ 16476 h 23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551" h="239009">
                <a:moveTo>
                  <a:pt x="0" y="0"/>
                </a:moveTo>
                <a:cubicBezTo>
                  <a:pt x="32951" y="74827"/>
                  <a:pt x="65903" y="149655"/>
                  <a:pt x="148281" y="189471"/>
                </a:cubicBezTo>
                <a:cubicBezTo>
                  <a:pt x="230659" y="229287"/>
                  <a:pt x="417384" y="240271"/>
                  <a:pt x="494270" y="238898"/>
                </a:cubicBezTo>
                <a:cubicBezTo>
                  <a:pt x="571156" y="237525"/>
                  <a:pt x="584887" y="218303"/>
                  <a:pt x="609600" y="181233"/>
                </a:cubicBezTo>
                <a:cubicBezTo>
                  <a:pt x="634314" y="144163"/>
                  <a:pt x="638432" y="80319"/>
                  <a:pt x="642551" y="16476"/>
                </a:cubicBezTo>
              </a:path>
            </a:pathLst>
          </a:cu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1188720"/>
            <a:ext cx="7772400" cy="172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2400"/>
              </a:spcBef>
              <a:buNone/>
              <a:tabLst>
                <a:tab pos="3657600" algn="l"/>
              </a:tabLst>
              <a:defRPr/>
            </a:pPr>
            <a:r>
              <a:rPr lang="en-US" b="1" u="sng" dirty="0">
                <a:solidFill>
                  <a:srgbClr val="B30019"/>
                </a:solidFill>
              </a:rPr>
              <a:t>Referential integrity (foreign key) constraint</a:t>
            </a:r>
            <a:endParaRPr lang="en-US" u="sng" kern="0" dirty="0">
              <a:latin typeface="Arial Narrow" panose="020B0606020202030204" pitchFamily="34" charset="0"/>
              <a:cs typeface="Abadi MT Condensed Light"/>
            </a:endParaRPr>
          </a:p>
          <a:p>
            <a:pPr marL="365760" lvl="1" indent="0">
              <a:buNone/>
              <a:tabLst>
                <a:tab pos="5033963" algn="l"/>
              </a:tabLst>
              <a:defRPr/>
            </a:pPr>
            <a:r>
              <a:rPr lang="en-US" sz="1800" kern="0" dirty="0"/>
              <a:t>The attribute </a:t>
            </a:r>
            <a:r>
              <a:rPr lang="en-US" sz="1800" kern="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works_on_project</a:t>
            </a:r>
            <a:r>
              <a:rPr lang="en-US" sz="1800" kern="0" dirty="0"/>
              <a:t> in </a:t>
            </a:r>
            <a:r>
              <a:rPr lang="en-US" sz="1800" kern="0" dirty="0">
                <a:latin typeface="Arial Narrow" panose="020B0606020202030204" pitchFamily="34" charset="0"/>
                <a:cs typeface="Abadi MT Condensed Light"/>
              </a:rPr>
              <a:t>Employee</a:t>
            </a:r>
            <a:r>
              <a:rPr lang="en-US" sz="1800" kern="0" dirty="0"/>
              <a:t> is </a:t>
            </a:r>
            <a:r>
              <a:rPr lang="en-US" sz="1800" kern="0" dirty="0">
                <a:solidFill>
                  <a:srgbClr val="FF0000"/>
                </a:solidFill>
              </a:rPr>
              <a:t>a foreign key </a:t>
            </a:r>
            <a:r>
              <a:rPr lang="en-US" sz="1800" kern="0" dirty="0"/>
              <a:t>since it references the primary key </a:t>
            </a:r>
            <a:r>
              <a:rPr lang="en-US" sz="1800" kern="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proj#</a:t>
            </a:r>
            <a:r>
              <a:rPr lang="en-US" sz="1800" kern="0" dirty="0"/>
              <a:t> of </a:t>
            </a:r>
            <a:r>
              <a:rPr lang="en-US" sz="1800" kern="0" dirty="0">
                <a:latin typeface="Arial Narrow" panose="020B0606020202030204" pitchFamily="34" charset="0"/>
                <a:cs typeface="Abadi MT Condensed Light"/>
              </a:rPr>
              <a:t>Project</a:t>
            </a:r>
            <a:r>
              <a:rPr lang="en-US" sz="1800" kern="0" dirty="0"/>
              <a:t>.</a:t>
            </a:r>
            <a:endParaRPr lang="en-US" sz="1800" kern="0" dirty="0">
              <a:latin typeface="Arial Narrow" panose="020B0606020202030204" pitchFamily="34" charset="0"/>
              <a:cs typeface="Abadi MT Condensed Light"/>
            </a:endParaRPr>
          </a:p>
          <a:p>
            <a:pPr marL="5145088" lvl="1" indent="-4779963">
              <a:spcBef>
                <a:spcPts val="2400"/>
              </a:spcBef>
              <a:buFontTx/>
              <a:buNone/>
              <a:defRPr/>
            </a:pPr>
            <a:r>
              <a:rPr lang="en-US" sz="1800" kern="0" dirty="0">
                <a:latin typeface="Arial Narrow" panose="020B0606020202030204" pitchFamily="34" charset="0"/>
                <a:cs typeface="Abadi MT Condensed Light"/>
              </a:rPr>
              <a:t>Employee(</a:t>
            </a:r>
            <a:r>
              <a:rPr lang="en-US" sz="1800" u="sng" kern="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emp#</a:t>
            </a:r>
            <a:r>
              <a:rPr lang="en-US" sz="1800" kern="0" dirty="0">
                <a:latin typeface="Arial Narrow" panose="020B0606020202030204" pitchFamily="34" charset="0"/>
                <a:cs typeface="Abadi MT Condensed Light"/>
              </a:rPr>
              <a:t>, …, </a:t>
            </a:r>
            <a:r>
              <a:rPr lang="en-US" sz="1800" kern="0" dirty="0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works_on_project</a:t>
            </a:r>
            <a:r>
              <a:rPr lang="en-US" sz="1800" kern="0" dirty="0">
                <a:latin typeface="Arial Narrow" panose="020B0606020202030204" pitchFamily="34" charset="0"/>
                <a:cs typeface="Abadi MT Condensed Light"/>
              </a:rPr>
              <a:t>)	Project(</a:t>
            </a:r>
            <a:r>
              <a:rPr lang="en-US" sz="1800" u="sng" kern="0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proj#</a:t>
            </a:r>
            <a:r>
              <a:rPr lang="en-US" sz="1800" kern="0" dirty="0">
                <a:latin typeface="Arial Narrow" panose="020B0606020202030204" pitchFamily="34" charset="0"/>
                <a:cs typeface="Abadi MT Condensed Light"/>
              </a:rPr>
              <a:t>, name, budget)</a:t>
            </a: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rebuchet MS" panose="020B0603020202020204" pitchFamily="34" charset="0"/>
              </a:rPr>
              <a:t>RELATIONAL MODEL: </a:t>
            </a:r>
            <a:br>
              <a:rPr lang="en-US" sz="2800" dirty="0"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rgbClr val="B30019"/>
                </a:solidFill>
                <a:latin typeface="Trebuchet MS" panose="020B0603020202020204" pitchFamily="34" charset="0"/>
              </a:rPr>
              <a:t>CONSTRAINTS</a:t>
            </a:r>
            <a:endParaRPr lang="en-US" sz="1200" dirty="0">
              <a:latin typeface="Trebuchet MS" panose="020B06030202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23259"/>
              </p:ext>
            </p:extLst>
          </p:nvPr>
        </p:nvGraphicFramePr>
        <p:xfrm>
          <a:off x="5777547" y="4038600"/>
          <a:ext cx="298545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90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proj#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E-commerce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200,000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Stock control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100,000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Web store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500,000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43134"/>
              </p:ext>
            </p:extLst>
          </p:nvPr>
        </p:nvGraphicFramePr>
        <p:xfrm>
          <a:off x="401026" y="4038600"/>
          <a:ext cx="481867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emp#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hkid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19FF"/>
                          </a:solidFill>
                          <a:latin typeface="Arial Narrow" panose="020B0606020202030204" pitchFamily="34" charset="0"/>
                          <a:cs typeface="Abadi MT Condensed Light"/>
                        </a:rPr>
                        <a:t>works_on_project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Holmes D.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86 Queen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A450361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Chan 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21 Minto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C461378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Hui J.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16 Peak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F562916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Bell G.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53 Water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A417394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Wing R.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58 Aster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C538294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Abadi MT Condensed Ligh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4"/>
          <p:cNvSpPr>
            <a:spLocks/>
          </p:cNvSpPr>
          <p:nvPr/>
        </p:nvSpPr>
        <p:spPr bwMode="auto">
          <a:xfrm>
            <a:off x="3497112" y="2839341"/>
            <a:ext cx="3271549" cy="281792"/>
          </a:xfrm>
          <a:custGeom>
            <a:avLst/>
            <a:gdLst>
              <a:gd name="T0" fmla="*/ 3261 w 3268"/>
              <a:gd name="T1" fmla="*/ 0 h 261"/>
              <a:gd name="T2" fmla="*/ 3025 w 3268"/>
              <a:gd name="T3" fmla="*/ 213 h 261"/>
              <a:gd name="T4" fmla="*/ 1801 w 3268"/>
              <a:gd name="T5" fmla="*/ 253 h 261"/>
              <a:gd name="T6" fmla="*/ 297 w 3268"/>
              <a:gd name="T7" fmla="*/ 221 h 261"/>
              <a:gd name="T8" fmla="*/ 20 w 3268"/>
              <a:gd name="T9" fmla="*/ 16 h 261"/>
              <a:gd name="connsiteX0" fmla="*/ 9918 w 9918"/>
              <a:gd name="connsiteY0" fmla="*/ 0 h 9694"/>
              <a:gd name="connsiteX1" fmla="*/ 9195 w 9918"/>
              <a:gd name="connsiteY1" fmla="*/ 8161 h 9694"/>
              <a:gd name="connsiteX2" fmla="*/ 5450 w 9918"/>
              <a:gd name="connsiteY2" fmla="*/ 9693 h 9694"/>
              <a:gd name="connsiteX3" fmla="*/ 848 w 9918"/>
              <a:gd name="connsiteY3" fmla="*/ 8467 h 9694"/>
              <a:gd name="connsiteX4" fmla="*/ 138 w 9918"/>
              <a:gd name="connsiteY4" fmla="*/ 5172 h 9694"/>
              <a:gd name="connsiteX5" fmla="*/ 0 w 9918"/>
              <a:gd name="connsiteY5" fmla="*/ 613 h 9694"/>
              <a:gd name="connsiteX0" fmla="*/ 10000 w 10000"/>
              <a:gd name="connsiteY0" fmla="*/ 0 h 10000"/>
              <a:gd name="connsiteX1" fmla="*/ 9271 w 10000"/>
              <a:gd name="connsiteY1" fmla="*/ 8419 h 10000"/>
              <a:gd name="connsiteX2" fmla="*/ 5495 w 10000"/>
              <a:gd name="connsiteY2" fmla="*/ 9999 h 10000"/>
              <a:gd name="connsiteX3" fmla="*/ 855 w 10000"/>
              <a:gd name="connsiteY3" fmla="*/ 8734 h 10000"/>
              <a:gd name="connsiteX4" fmla="*/ 139 w 10000"/>
              <a:gd name="connsiteY4" fmla="*/ 6284 h 10000"/>
              <a:gd name="connsiteX5" fmla="*/ 0 w 10000"/>
              <a:gd name="connsiteY5" fmla="*/ 632 h 10000"/>
              <a:gd name="connsiteX0" fmla="*/ 10000 w 10000"/>
              <a:gd name="connsiteY0" fmla="*/ 0 h 10000"/>
              <a:gd name="connsiteX1" fmla="*/ 9271 w 10000"/>
              <a:gd name="connsiteY1" fmla="*/ 8419 h 10000"/>
              <a:gd name="connsiteX2" fmla="*/ 5495 w 10000"/>
              <a:gd name="connsiteY2" fmla="*/ 9999 h 10000"/>
              <a:gd name="connsiteX3" fmla="*/ 855 w 10000"/>
              <a:gd name="connsiteY3" fmla="*/ 8734 h 10000"/>
              <a:gd name="connsiteX4" fmla="*/ 139 w 10000"/>
              <a:gd name="connsiteY4" fmla="*/ 6284 h 10000"/>
              <a:gd name="connsiteX5" fmla="*/ 0 w 10000"/>
              <a:gd name="connsiteY5" fmla="*/ 632 h 10000"/>
              <a:gd name="connsiteX0" fmla="*/ 10000 w 10000"/>
              <a:gd name="connsiteY0" fmla="*/ 0 h 10000"/>
              <a:gd name="connsiteX1" fmla="*/ 9271 w 10000"/>
              <a:gd name="connsiteY1" fmla="*/ 8419 h 10000"/>
              <a:gd name="connsiteX2" fmla="*/ 5495 w 10000"/>
              <a:gd name="connsiteY2" fmla="*/ 9999 h 10000"/>
              <a:gd name="connsiteX3" fmla="*/ 855 w 10000"/>
              <a:gd name="connsiteY3" fmla="*/ 8734 h 10000"/>
              <a:gd name="connsiteX4" fmla="*/ 223 w 10000"/>
              <a:gd name="connsiteY4" fmla="*/ 8183 h 10000"/>
              <a:gd name="connsiteX5" fmla="*/ 0 w 10000"/>
              <a:gd name="connsiteY5" fmla="*/ 632 h 10000"/>
              <a:gd name="connsiteX0" fmla="*/ 10000 w 10000"/>
              <a:gd name="connsiteY0" fmla="*/ 0 h 10000"/>
              <a:gd name="connsiteX1" fmla="*/ 9271 w 10000"/>
              <a:gd name="connsiteY1" fmla="*/ 8419 h 10000"/>
              <a:gd name="connsiteX2" fmla="*/ 5495 w 10000"/>
              <a:gd name="connsiteY2" fmla="*/ 9999 h 10000"/>
              <a:gd name="connsiteX3" fmla="*/ 855 w 10000"/>
              <a:gd name="connsiteY3" fmla="*/ 8734 h 10000"/>
              <a:gd name="connsiteX4" fmla="*/ 352 w 10000"/>
              <a:gd name="connsiteY4" fmla="*/ 6654 h 10000"/>
              <a:gd name="connsiteX5" fmla="*/ 0 w 10000"/>
              <a:gd name="connsiteY5" fmla="*/ 632 h 10000"/>
              <a:gd name="connsiteX0" fmla="*/ 10000 w 10000"/>
              <a:gd name="connsiteY0" fmla="*/ 0 h 10001"/>
              <a:gd name="connsiteX1" fmla="*/ 9271 w 10000"/>
              <a:gd name="connsiteY1" fmla="*/ 8419 h 10001"/>
              <a:gd name="connsiteX2" fmla="*/ 5495 w 10000"/>
              <a:gd name="connsiteY2" fmla="*/ 9999 h 10001"/>
              <a:gd name="connsiteX3" fmla="*/ 1178 w 10000"/>
              <a:gd name="connsiteY3" fmla="*/ 8734 h 10001"/>
              <a:gd name="connsiteX4" fmla="*/ 352 w 10000"/>
              <a:gd name="connsiteY4" fmla="*/ 6654 h 10001"/>
              <a:gd name="connsiteX5" fmla="*/ 0 w 10000"/>
              <a:gd name="connsiteY5" fmla="*/ 632 h 10001"/>
              <a:gd name="connsiteX0" fmla="*/ 10000 w 10000"/>
              <a:gd name="connsiteY0" fmla="*/ 0 h 10180"/>
              <a:gd name="connsiteX1" fmla="*/ 9271 w 10000"/>
              <a:gd name="connsiteY1" fmla="*/ 8419 h 10180"/>
              <a:gd name="connsiteX2" fmla="*/ 5495 w 10000"/>
              <a:gd name="connsiteY2" fmla="*/ 9999 h 10180"/>
              <a:gd name="connsiteX3" fmla="*/ 1178 w 10000"/>
              <a:gd name="connsiteY3" fmla="*/ 8734 h 10180"/>
              <a:gd name="connsiteX4" fmla="*/ 352 w 10000"/>
              <a:gd name="connsiteY4" fmla="*/ 6654 h 10180"/>
              <a:gd name="connsiteX5" fmla="*/ 0 w 10000"/>
              <a:gd name="connsiteY5" fmla="*/ 632 h 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180">
                <a:moveTo>
                  <a:pt x="10000" y="0"/>
                </a:moveTo>
                <a:cubicBezTo>
                  <a:pt x="9879" y="1383"/>
                  <a:pt x="10021" y="6759"/>
                  <a:pt x="9271" y="8419"/>
                </a:cubicBezTo>
                <a:cubicBezTo>
                  <a:pt x="8522" y="10078"/>
                  <a:pt x="6844" y="9947"/>
                  <a:pt x="5495" y="9999"/>
                </a:cubicBezTo>
                <a:cubicBezTo>
                  <a:pt x="4146" y="10051"/>
                  <a:pt x="2003" y="10821"/>
                  <a:pt x="1178" y="8734"/>
                </a:cubicBezTo>
                <a:cubicBezTo>
                  <a:pt x="353" y="6647"/>
                  <a:pt x="624" y="7768"/>
                  <a:pt x="352" y="6654"/>
                </a:cubicBezTo>
                <a:cubicBezTo>
                  <a:pt x="210" y="5304"/>
                  <a:pt x="38" y="1613"/>
                  <a:pt x="0" y="632"/>
                </a:cubicBezTo>
              </a:path>
            </a:pathLst>
          </a:custGeom>
          <a:noFill/>
          <a:ln w="12700" cap="flat" cmpd="sng">
            <a:solidFill>
              <a:srgbClr val="FF33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0236" y="6029378"/>
            <a:ext cx="2800074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B30019"/>
                </a:solidFill>
                <a:latin typeface="+mn-lt"/>
              </a:rPr>
              <a:t>Value of </a:t>
            </a:r>
            <a:r>
              <a:rPr lang="en-US" sz="1400" dirty="0">
                <a:solidFill>
                  <a:srgbClr val="3319FF"/>
                </a:solidFill>
                <a:latin typeface="+mn-lt"/>
                <a:cs typeface="Arial Narrow"/>
              </a:rPr>
              <a:t>works_on_project</a:t>
            </a:r>
            <a:r>
              <a:rPr lang="en-US" sz="1400" dirty="0">
                <a:solidFill>
                  <a:srgbClr val="B30019"/>
                </a:solidFill>
                <a:latin typeface="+mn-lt"/>
              </a:rPr>
              <a:t> must be equal to </a:t>
            </a:r>
            <a:r>
              <a:rPr lang="en-US" sz="1400" dirty="0">
                <a:solidFill>
                  <a:srgbClr val="3319FF"/>
                </a:solidFill>
                <a:latin typeface="+mn-lt"/>
                <a:cs typeface="Arial Narrow"/>
              </a:rPr>
              <a:t>proj#</a:t>
            </a:r>
            <a:r>
              <a:rPr lang="en-US" sz="1400" dirty="0">
                <a:solidFill>
                  <a:srgbClr val="B30019"/>
                </a:solidFill>
                <a:latin typeface="+mn-lt"/>
              </a:rPr>
              <a:t> or be </a:t>
            </a:r>
            <a:r>
              <a:rPr lang="en-US" sz="1400" dirty="0">
                <a:solidFill>
                  <a:srgbClr val="3319FF"/>
                </a:solidFill>
                <a:latin typeface="+mn-lt"/>
              </a:rPr>
              <a:t>null</a:t>
            </a:r>
            <a:r>
              <a:rPr lang="en-US" sz="1400" dirty="0">
                <a:solidFill>
                  <a:srgbClr val="B30019"/>
                </a:solidFill>
                <a:latin typeface="+mn-lt"/>
              </a:rPr>
              <a:t>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3225744"/>
            <a:ext cx="4004872" cy="815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bIns="0">
            <a:sp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65000"/>
              <a:buNone/>
            </a:pP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Employee(</a:t>
            </a:r>
            <a:r>
              <a:rPr lang="en-US" sz="1800" u="sng" dirty="0" err="1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emp</a:t>
            </a:r>
            <a:r>
              <a:rPr lang="en-US" sz="1800" u="sng" dirty="0">
                <a:solidFill>
                  <a:srgbClr val="FF0000"/>
                </a:solidFill>
                <a:latin typeface="Arial Narrow" panose="020B0606020202030204" pitchFamily="34" charset="0"/>
                <a:cs typeface="Abadi MT Condensed Light"/>
              </a:rPr>
              <a:t>#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, … , </a:t>
            </a:r>
            <a:r>
              <a:rPr lang="en-US" sz="1800" kern="0" dirty="0" err="1">
                <a:solidFill>
                  <a:srgbClr val="3319FF"/>
                </a:solidFill>
                <a:latin typeface="Arial Narrow" panose="020B0606020202030204" pitchFamily="34" charset="0"/>
                <a:cs typeface="Abadi MT Condensed Light"/>
              </a:rPr>
              <a:t>works_on_project</a:t>
            </a:r>
            <a:r>
              <a:rPr lang="en-US" sz="1800" dirty="0">
                <a:latin typeface="Arial Narrow" panose="020B0606020202030204" pitchFamily="34" charset="0"/>
                <a:cs typeface="Abadi MT Condensed Light"/>
              </a:rPr>
              <a:t>)</a:t>
            </a:r>
          </a:p>
          <a:p>
            <a:pPr marL="365760">
              <a:spcBef>
                <a:spcPts val="0"/>
              </a:spcBef>
              <a:buClr>
                <a:schemeClr val="tx1"/>
              </a:buClr>
              <a:buSzPct val="65000"/>
              <a:buNone/>
            </a:pPr>
            <a:r>
              <a:rPr lang="en-US" sz="1600" dirty="0" err="1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Works_on_project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 </a:t>
            </a:r>
            <a:r>
              <a:rPr lang="en-US" sz="1600" dirty="0">
                <a:latin typeface="Arial Narrow" panose="020B0606020202030204" pitchFamily="34" charset="0"/>
                <a:cs typeface="Abadi MT Condensed Light"/>
              </a:rPr>
              <a:t>references 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cs typeface="Abadi MT Condensed Light"/>
              </a:rPr>
              <a:t>Project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  <a:cs typeface="Abadi MT Condensed Light"/>
            </a:endParaRPr>
          </a:p>
          <a:p>
            <a:pPr marL="548640">
              <a:spcBef>
                <a:spcPts val="0"/>
              </a:spcBef>
              <a:buClr>
                <a:schemeClr val="tx1"/>
              </a:buClr>
              <a:buSzPct val="65000"/>
              <a:buNone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  <a:cs typeface="Abadi MT Condensed Light"/>
              </a:rPr>
              <a:t>on delete set null</a:t>
            </a:r>
          </a:p>
        </p:txBody>
      </p:sp>
    </p:spTree>
    <p:extLst>
      <p:ext uri="{BB962C8B-B14F-4D97-AF65-F5344CB8AC3E}">
        <p14:creationId xmlns:p14="http://schemas.microsoft.com/office/powerpoint/2010/main" val="17358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3675</Words>
  <Application>Microsoft Office PowerPoint</Application>
  <PresentationFormat>On-screen Show (4:3)</PresentationFormat>
  <Paragraphs>628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2" baseType="lpstr">
      <vt:lpstr>ＭＳ Ｐゴシック</vt:lpstr>
      <vt:lpstr>新細明體</vt:lpstr>
      <vt:lpstr>SimSun</vt:lpstr>
      <vt:lpstr>Abadi MT Condensed Light</vt:lpstr>
      <vt:lpstr>Arial</vt:lpstr>
      <vt:lpstr>Arial Narrow</vt:lpstr>
      <vt:lpstr>Helvetica</vt:lpstr>
      <vt:lpstr>Monotype Corsiva</vt:lpstr>
      <vt:lpstr>Monotype Sorts</vt:lpstr>
      <vt:lpstr>MS Reference Sans Serif</vt:lpstr>
      <vt:lpstr>Symbol</vt:lpstr>
      <vt:lpstr>Tahoma</vt:lpstr>
      <vt:lpstr>Times</vt:lpstr>
      <vt:lpstr>Times New Roman</vt:lpstr>
      <vt:lpstr>Traditional Arabic</vt:lpstr>
      <vt:lpstr>Trebuchet MS</vt:lpstr>
      <vt:lpstr>Wingdings</vt:lpstr>
      <vt:lpstr>Zapf Dingbats</vt:lpstr>
      <vt:lpstr>Default Design</vt:lpstr>
      <vt:lpstr>PowerPoint Presentation</vt:lpstr>
      <vt:lpstr>PowerPoint Presentation</vt:lpstr>
      <vt:lpstr>RELATIONAL MODEL</vt:lpstr>
      <vt:lpstr>RELATIONAL MODEL: SCHEMAS &amp; INSTANCES</vt:lpstr>
      <vt:lpstr>RELATIONAL MODEL: CARTESIAN PRODUCT</vt:lpstr>
      <vt:lpstr>RELATIONAL MODEL: PROPERTIES OF RELATIONS</vt:lpstr>
      <vt:lpstr>PowerPoint Presentation</vt:lpstr>
      <vt:lpstr>RELATIONAL MODEL:  CONSTRAINTS</vt:lpstr>
      <vt:lpstr>RELATIONAL MODEL:  CONSTRAINTS</vt:lpstr>
      <vt:lpstr>ERD TO RELATIONAL SCHEMA REDUCTION: OVERVIEW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</vt:lpstr>
      <vt:lpstr>Representing Specialization as Tables</vt:lpstr>
      <vt:lpstr>Specialization as Tables</vt:lpstr>
      <vt:lpstr>Summary</vt:lpstr>
      <vt:lpstr>Example: BANK Relational Schema</vt:lpstr>
      <vt:lpstr>BANK Relational Schema: ACCOUNT GENERALIZATION</vt:lpstr>
      <vt:lpstr>BANK Relational Schema: ACCOUNT GENERALIZATION</vt:lpstr>
      <vt:lpstr>BANK Relational Schema: ACCOUNT GENERALIZATION</vt:lpstr>
      <vt:lpstr>BANK Relational Schema: ADDRESS COMPOSITE ATTRIBUTE</vt:lpstr>
      <vt:lpstr>BANK Relational Schema: PHONE# MULTIVALUED ATTRIBUTE</vt:lpstr>
      <vt:lpstr>BANK Relational Schema: CUSTOMER, BRANCH, LOAN STRONG ENTITIES</vt:lpstr>
      <vt:lpstr>BANK Relational Schema: PAYMENT WEAK ENTITY</vt:lpstr>
      <vt:lpstr>BANK Relational Schema: GIVES 1 to N RELATIONSHIP</vt:lpstr>
      <vt:lpstr>SCHEMA COMBINATION</vt:lpstr>
      <vt:lpstr>BANK Relational Schema: GIVES RELATIONSHIP USING SCHEMA COMBINATION</vt:lpstr>
      <vt:lpstr>BANK Relational Schema: GUARANTOR_OF RELATIONSHIP USING SCHEMA COMBINATION</vt:lpstr>
      <vt:lpstr>BANK Relational Schema: DEPOSITS_TO N to M RELATIONSHIP</vt:lpstr>
      <vt:lpstr>BANK Relational Schema: TAKES_OUT N:M RELATIONSHIP</vt:lpstr>
      <vt:lpstr>BANK Relational Schema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Wilfred Ng</cp:lastModifiedBy>
  <cp:revision>283</cp:revision>
  <cp:lastPrinted>1999-09-08T01:28:28Z</cp:lastPrinted>
  <dcterms:created xsi:type="dcterms:W3CDTF">1999-09-01T05:51:25Z</dcterms:created>
  <dcterms:modified xsi:type="dcterms:W3CDTF">2020-02-20T17:15:12Z</dcterms:modified>
</cp:coreProperties>
</file>