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37"/>
  </p:notesMasterIdLst>
  <p:handoutMasterIdLst>
    <p:handoutMasterId r:id="rId38"/>
  </p:handoutMasterIdLst>
  <p:sldIdLst>
    <p:sldId id="763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7" r:id="rId20"/>
    <p:sldId id="748" r:id="rId21"/>
    <p:sldId id="749" r:id="rId22"/>
    <p:sldId id="750" r:id="rId23"/>
    <p:sldId id="751" r:id="rId24"/>
    <p:sldId id="752" r:id="rId25"/>
    <p:sldId id="753" r:id="rId26"/>
    <p:sldId id="754" r:id="rId27"/>
    <p:sldId id="755" r:id="rId28"/>
    <p:sldId id="756" r:id="rId29"/>
    <p:sldId id="757" r:id="rId30"/>
    <p:sldId id="758" r:id="rId31"/>
    <p:sldId id="759" r:id="rId32"/>
    <p:sldId id="760" r:id="rId33"/>
    <p:sldId id="761" r:id="rId34"/>
    <p:sldId id="762" r:id="rId35"/>
    <p:sldId id="764" r:id="rId36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C99F"/>
    <a:srgbClr val="3319FF"/>
    <a:srgbClr val="B30019"/>
    <a:srgbClr val="FFFFCC"/>
    <a:srgbClr val="FF00FF"/>
    <a:srgbClr val="FFFF99"/>
    <a:srgbClr val="D9D9D9"/>
    <a:srgbClr val="F9B5E8"/>
    <a:srgbClr val="51DC00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76" d="100"/>
          <a:sy n="76" d="100"/>
        </p:scale>
        <p:origin x="1410" y="1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2271"/>
            <a:ext cx="7772400" cy="835036"/>
          </a:xfrm>
          <a:solidFill>
            <a:srgbClr val="19C99F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3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6. Structured Query Language 2</a:t>
            </a:r>
          </a:p>
        </p:txBody>
      </p:sp>
    </p:spTree>
    <p:extLst>
      <p:ext uri="{BB962C8B-B14F-4D97-AF65-F5344CB8AC3E}">
        <p14:creationId xmlns:p14="http://schemas.microsoft.com/office/powerpoint/2010/main" val="90042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RELATION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5240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exists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condition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returns </a:t>
            </a:r>
            <a:r>
              <a:rPr lang="en-US" altLang="zh-TW" dirty="0">
                <a:solidFill>
                  <a:srgbClr val="FF0000"/>
                </a:solidFill>
              </a:rPr>
              <a:t>true </a:t>
            </a:r>
            <a:r>
              <a:rPr lang="en-US" altLang="zh-TW" dirty="0"/>
              <a:t>if the argument subquery is </a:t>
            </a:r>
            <a:r>
              <a:rPr lang="en-US" altLang="zh-TW" i="1" dirty="0">
                <a:solidFill>
                  <a:srgbClr val="0000FF"/>
                </a:solidFill>
              </a:rPr>
              <a:t>not empty</a:t>
            </a:r>
            <a:r>
              <a:rPr lang="en-US" altLang="zh-TW" dirty="0"/>
              <a:t> (i.e., the subquery </a:t>
            </a:r>
            <a:r>
              <a:rPr lang="en-US" altLang="zh-TW" dirty="0">
                <a:solidFill>
                  <a:srgbClr val="FF0000"/>
                </a:solidFill>
              </a:rPr>
              <a:t>returns at least one row</a:t>
            </a:r>
            <a:r>
              <a:rPr lang="en-US" altLang="zh-TW" dirty="0"/>
              <a:t>).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 names who have both a loan and an account.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1" y="2834384"/>
            <a:ext cx="5155578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D</a:t>
            </a:r>
            <a:endParaRPr lang="en-US" baseline="-25000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exists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</a:p>
          <a:p>
            <a:pPr marL="136683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borrower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B</a:t>
            </a:r>
          </a:p>
          <a:p>
            <a:pPr marL="136683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.client_name=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B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714240"/>
            <a:ext cx="7772400" cy="150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1598613" indent="-1598613">
              <a:buFont typeface="Wingdings" pitchFamily="2" charset="2"/>
              <a:buNone/>
            </a:pPr>
            <a:r>
              <a:rPr lang="en-US" sz="1800" b="1" dirty="0">
                <a:solidFill>
                  <a:srgbClr val="B30019"/>
                </a:solidFill>
              </a:rPr>
              <a:t>Scoping rule for correlation names (aliases) in subqueries.</a:t>
            </a:r>
            <a:endParaRPr lang="en-US" sz="1800" dirty="0"/>
          </a:p>
          <a:p>
            <a:pPr marL="569913" lvl="1" indent="-296863">
              <a:buClr>
                <a:srgbClr val="FF00FF"/>
              </a:buClr>
              <a:buFont typeface="Wingdings" charset="2"/>
              <a:buChar char="Ø"/>
            </a:pPr>
            <a:r>
              <a:rPr lang="en-US" sz="1800" dirty="0"/>
              <a:t>A correlation name defined in a subquery can be used only in the subquery itself or in any query contained in the subquery.</a:t>
            </a:r>
          </a:p>
          <a:p>
            <a:pPr marL="569913" lvl="1" indent="-296863">
              <a:buClr>
                <a:srgbClr val="FF00FF"/>
              </a:buClr>
              <a:buFont typeface="Wingdings" charset="2"/>
              <a:buChar char="Ø"/>
            </a:pPr>
            <a:r>
              <a:rPr lang="en-US" sz="1800" dirty="0"/>
              <a:t>Locally defined names override globally defined names.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32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RELATION TEST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503679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not exists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condition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returns </a:t>
            </a:r>
            <a:r>
              <a:rPr lang="en-US" altLang="zh-TW" dirty="0">
                <a:solidFill>
                  <a:srgbClr val="FF0000"/>
                </a:solidFill>
              </a:rPr>
              <a:t>true </a:t>
            </a:r>
            <a:r>
              <a:rPr lang="en-US" altLang="zh-TW" dirty="0"/>
              <a:t>if the argument subquery is </a:t>
            </a:r>
            <a:r>
              <a:rPr lang="en-US" altLang="zh-TW" i="1" dirty="0">
                <a:solidFill>
                  <a:srgbClr val="0000FF"/>
                </a:solidFill>
              </a:rPr>
              <a:t>empty</a:t>
            </a:r>
            <a:r>
              <a:rPr lang="en-US" altLang="zh-TW" dirty="0"/>
              <a:t> (i.e., the subquery </a:t>
            </a:r>
            <a:r>
              <a:rPr lang="en-US" altLang="zh-TW" dirty="0">
                <a:solidFill>
                  <a:srgbClr val="FF0000"/>
                </a:solidFill>
              </a:rPr>
              <a:t>returns no rows</a:t>
            </a:r>
            <a:r>
              <a:rPr lang="en-US" altLang="zh-TW" dirty="0"/>
              <a:t>).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 names who have an account, but no loan.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1" y="2837822"/>
            <a:ext cx="5564023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D</a:t>
            </a:r>
            <a:endParaRPr lang="en-US" baseline="-25000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not 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xists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</a:p>
          <a:p>
            <a:pPr marL="177165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borrower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B</a:t>
            </a:r>
          </a:p>
          <a:p>
            <a:pPr marL="177165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.client_name=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B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714240"/>
            <a:ext cx="7772400" cy="145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not exists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condition </a:t>
            </a:r>
            <a:r>
              <a:rPr lang="en-US" dirty="0"/>
              <a:t>can be used to simulate set containment.</a:t>
            </a:r>
          </a:p>
          <a:p>
            <a:pPr marL="365760" lvl="1" indent="0" algn="ctr">
              <a:buFontTx/>
              <a:buNone/>
            </a:pPr>
            <a:r>
              <a:rPr lang="en-US" sz="1800" dirty="0"/>
              <a:t>relation </a:t>
            </a:r>
            <a:r>
              <a:rPr lang="en-US" sz="1800" dirty="0">
                <a:latin typeface="Arial Narrow"/>
                <a:cs typeface="Arial Narrow"/>
              </a:rPr>
              <a:t>A</a:t>
            </a:r>
            <a:r>
              <a:rPr lang="en-US" sz="1800" dirty="0"/>
              <a:t> contains relation </a:t>
            </a:r>
            <a:r>
              <a:rPr lang="en-US" sz="1800" dirty="0">
                <a:latin typeface="Arial Narrow"/>
                <a:cs typeface="Arial Narrow"/>
              </a:rPr>
              <a:t>B</a:t>
            </a:r>
            <a:r>
              <a:rPr lang="en-US" sz="1800" dirty="0"/>
              <a:t> </a:t>
            </a:r>
            <a:r>
              <a:rPr lang="en-US" sz="1800" dirty="0">
                <a:sym typeface="Wingdings"/>
              </a:rPr>
              <a:t>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  <a:sym typeface="Wingdings"/>
              </a:rPr>
              <a:t>not exists</a:t>
            </a:r>
            <a:r>
              <a:rPr lang="en-US" sz="1800" dirty="0">
                <a:latin typeface="Arial Narrow"/>
                <a:cs typeface="Arial Narrow"/>
                <a:sym typeface="Wingdings"/>
              </a:rPr>
              <a:t> (B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  <a:sym typeface="Wingdings"/>
              </a:rPr>
              <a:t>minus </a:t>
            </a:r>
            <a:r>
              <a:rPr lang="en-US" sz="1800" dirty="0">
                <a:latin typeface="Arial Narrow"/>
                <a:cs typeface="Arial Narrow"/>
                <a:sym typeface="Wingdings"/>
              </a:rPr>
              <a:t>A)</a:t>
            </a:r>
            <a:endParaRPr lang="en-US" sz="1800" dirty="0">
              <a:latin typeface="Arial Narrow"/>
              <a:cs typeface="Arial Narro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DUPLICATE TUPLES TEST: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UNIQUE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1991361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unique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condition tests for the </a:t>
            </a:r>
            <a:r>
              <a:rPr lang="en-US" altLang="zh-TW" i="1" dirty="0">
                <a:solidFill>
                  <a:srgbClr val="FF0000"/>
                </a:solidFill>
              </a:rPr>
              <a:t>non existence</a:t>
            </a:r>
            <a:r>
              <a:rPr lang="en-US" altLang="zh-TW" dirty="0">
                <a:solidFill>
                  <a:srgbClr val="000000"/>
                </a:solidFill>
              </a:rPr>
              <a:t> (i.e., absence)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duplicate tuples in a subquery (</a:t>
            </a:r>
            <a:r>
              <a:rPr lang="en-US" altLang="zh-TW" b="1" i="1" dirty="0">
                <a:solidFill>
                  <a:srgbClr val="B30019"/>
                </a:solidFill>
              </a:rPr>
              <a:t>not implemented in Oracle</a:t>
            </a:r>
            <a:r>
              <a:rPr lang="en-US" altLang="zh-TW" dirty="0"/>
              <a:t>).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Returns true if the subquery contains </a:t>
            </a:r>
            <a:r>
              <a:rPr lang="en-US" altLang="zh-TW" b="1" dirty="0">
                <a:solidFill>
                  <a:srgbClr val="0000FF"/>
                </a:solidFill>
              </a:rPr>
              <a:t>no duplicate tuples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only one account at the Perryridge branch.</a:t>
            </a:r>
            <a:endParaRPr lang="en-US" altLang="zh-TW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143001" y="3260933"/>
            <a:ext cx="7066357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dirty="0">
                <a:latin typeface="Arial Narrow"/>
                <a:cs typeface="Arial Narrow"/>
              </a:rPr>
              <a:t>.client_name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endParaRPr lang="en-US" baseline="-25000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unique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.client_name</a:t>
            </a:r>
          </a:p>
          <a:p>
            <a:pPr marL="148748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account, depositor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</a:p>
          <a:p>
            <a:pPr marL="148748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.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client_name=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</a:t>
            </a:r>
            <a:endParaRPr lang="en-US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216693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dirty="0">
                <a:latin typeface="Arial Narrow"/>
                <a:cs typeface="Arial Narrow"/>
              </a:rPr>
              <a:t>R.account_number=account.account_number</a:t>
            </a:r>
            <a:endParaRPr lang="en-US" b="1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216693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and </a:t>
            </a:r>
            <a:r>
              <a:rPr lang="en-US" dirty="0">
                <a:latin typeface="Arial Narrow"/>
                <a:cs typeface="Arial Narrow"/>
              </a:rPr>
              <a:t>account.branch_name=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);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71523" y="5789946"/>
            <a:ext cx="1898158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For each depositor T, check …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655528" y="5789946"/>
            <a:ext cx="2446890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Clients at Perryridge with the same name as T.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189268" y="3324489"/>
            <a:ext cx="2035196" cy="610839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633525" y="3968175"/>
            <a:ext cx="5484315" cy="146712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2" name="Curved Connector 21"/>
          <p:cNvCxnSpPr>
            <a:stCxn id="18" idx="1"/>
            <a:endCxn id="20" idx="1"/>
          </p:cNvCxnSpPr>
          <p:nvPr/>
        </p:nvCxnSpPr>
        <p:spPr bwMode="auto">
          <a:xfrm rot="10800000" flipH="1">
            <a:off x="671522" y="3629910"/>
            <a:ext cx="517745" cy="2452425"/>
          </a:xfrm>
          <a:prstGeom prst="curvedConnector3">
            <a:avLst>
              <a:gd name="adj1" fmla="val -9620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19" idx="1"/>
            <a:endCxn id="21" idx="1"/>
          </p:cNvCxnSpPr>
          <p:nvPr/>
        </p:nvCxnSpPr>
        <p:spPr bwMode="auto">
          <a:xfrm rot="10800000">
            <a:off x="2633526" y="4701738"/>
            <a:ext cx="1022003" cy="1380596"/>
          </a:xfrm>
          <a:prstGeom prst="curvedConnector3">
            <a:avLst>
              <a:gd name="adj1" fmla="val 122368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ounded Rectangle 42"/>
          <p:cNvSpPr/>
          <p:nvPr/>
        </p:nvSpPr>
        <p:spPr bwMode="auto">
          <a:xfrm>
            <a:off x="3366826" y="4503780"/>
            <a:ext cx="2831843" cy="351240"/>
          </a:xfrm>
          <a:prstGeom prst="roundRect">
            <a:avLst/>
          </a:prstGeom>
          <a:noFill/>
          <a:ln w="254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6432332" y="5789946"/>
            <a:ext cx="2073970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Find depositors with the same name as T.</a:t>
            </a:r>
          </a:p>
        </p:txBody>
      </p:sp>
      <p:cxnSp>
        <p:nvCxnSpPr>
          <p:cNvPr id="46" name="Curved Connector 45"/>
          <p:cNvCxnSpPr>
            <a:stCxn id="44" idx="0"/>
            <a:endCxn id="43" idx="3"/>
          </p:cNvCxnSpPr>
          <p:nvPr/>
        </p:nvCxnSpPr>
        <p:spPr bwMode="auto">
          <a:xfrm rot="16200000" flipV="1">
            <a:off x="6278720" y="4599349"/>
            <a:ext cx="1110546" cy="127064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87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DUPLICATE TUPLES TEST: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NOT UNIQUE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224536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not unique</a:t>
            </a:r>
            <a:r>
              <a:rPr lang="en-US" altLang="zh-TW" dirty="0"/>
              <a:t> condition tests for the </a:t>
            </a:r>
            <a:r>
              <a:rPr lang="en-US" altLang="zh-TW" i="1" dirty="0">
                <a:solidFill>
                  <a:srgbClr val="FF0000"/>
                </a:solidFill>
              </a:rPr>
              <a:t>existence</a:t>
            </a:r>
            <a:r>
              <a:rPr lang="en-US" altLang="zh-TW" dirty="0"/>
              <a:t> (i.e., presence) of duplicate tuples in a subquery (</a:t>
            </a:r>
            <a:r>
              <a:rPr lang="en-US" altLang="zh-TW" b="1" i="1" dirty="0">
                <a:solidFill>
                  <a:srgbClr val="B30019"/>
                </a:solidFill>
              </a:rPr>
              <a:t>not implemented in Oracle</a:t>
            </a:r>
            <a:r>
              <a:rPr lang="en-US" altLang="zh-TW" dirty="0"/>
              <a:t>).</a:t>
            </a:r>
          </a:p>
          <a:p>
            <a:pPr marL="73152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Returns true if the subquery contains </a:t>
            </a:r>
            <a:br>
              <a:rPr lang="en-US" altLang="zh-TW" b="1" dirty="0">
                <a:solidFill>
                  <a:srgbClr val="B30019"/>
                </a:solidFill>
              </a:rPr>
            </a:br>
            <a:r>
              <a:rPr lang="en-US" altLang="zh-TW" b="1" dirty="0">
                <a:solidFill>
                  <a:srgbClr val="0000FF"/>
                </a:solidFill>
              </a:rPr>
              <a:t>two or more duplicate tuples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</a:p>
          <a:p>
            <a:pPr marL="1280160" indent="-914400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with at least two accounts at the Perryridge branch.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43000" y="3539185"/>
            <a:ext cx="7488709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4450" rIns="0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lang="en-US" dirty="0">
                <a:latin typeface="Arial Narrow"/>
                <a:cs typeface="Arial Narrow"/>
              </a:rPr>
              <a:t>.client_name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endParaRPr lang="en-US" baseline="-25000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 not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unique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.client_name</a:t>
            </a:r>
          </a:p>
          <a:p>
            <a:pPr marL="1827213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account, depositor 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</a:p>
          <a:p>
            <a:pPr marL="1827213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.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client_name=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  <a:sym typeface="Symbol" pitchFamily="18" charset="2"/>
              </a:rPr>
              <a:t>R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.client_name</a:t>
            </a:r>
            <a:endParaRPr lang="en-US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25161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dirty="0">
                <a:solidFill>
                  <a:srgbClr val="FF00FF"/>
                </a:solidFill>
                <a:latin typeface="Arial Narrow"/>
                <a:cs typeface="Arial Narrow"/>
              </a:rPr>
              <a:t>R</a:t>
            </a:r>
            <a:r>
              <a:rPr lang="en-US" dirty="0">
                <a:latin typeface="Arial Narrow"/>
                <a:cs typeface="Arial Narrow"/>
              </a:rPr>
              <a:t>.account_number=account.account_number</a:t>
            </a:r>
            <a:endParaRPr lang="en-US" b="1" dirty="0">
              <a:solidFill>
                <a:srgbClr val="3319FF"/>
              </a:solidFill>
              <a:latin typeface="Arial Narrow"/>
              <a:cs typeface="Arial Narrow"/>
            </a:endParaRPr>
          </a:p>
          <a:p>
            <a:pPr marL="25161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and </a:t>
            </a:r>
            <a:r>
              <a:rPr lang="en-US" dirty="0">
                <a:latin typeface="Arial Narrow"/>
                <a:cs typeface="Arial Narrow"/>
              </a:rPr>
              <a:t>account.branch_name=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934204"/>
            <a:ext cx="7772400" cy="36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Fails if tuples contain null values.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8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SQL Structure and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Additional SQL Basic Operations</a:t>
            </a:r>
          </a:p>
          <a:p>
            <a:pPr marL="365760" indent="-365760">
              <a:spcBef>
                <a:spcPts val="2400"/>
              </a:spcBef>
              <a:buClr>
                <a:schemeClr val="accent2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Nested Subqueries</a:t>
            </a:r>
          </a:p>
          <a:p>
            <a:pPr marL="365760" indent="-365760" algn="l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0090"/>
                </a:solidFill>
              </a:rPr>
              <a:t>Aggregate Functions</a:t>
            </a:r>
          </a:p>
          <a:p>
            <a:pPr marL="639763" lvl="1" indent="-273050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Group By Clause</a:t>
            </a:r>
          </a:p>
          <a:p>
            <a:pPr marL="639763" lvl="1" indent="-273050" algn="l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Having Clause</a:t>
            </a:r>
          </a:p>
          <a:p>
            <a:pPr marL="639763" lvl="1" indent="-273050" algn="l">
              <a:spcBef>
                <a:spcPts val="30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With Clause</a:t>
            </a:r>
          </a:p>
          <a:p>
            <a:pPr marL="365760" indent="-365760">
              <a:spcBef>
                <a:spcPts val="2400"/>
              </a:spcBef>
              <a:buClr>
                <a:schemeClr val="hlink"/>
              </a:buClr>
              <a:buSzPct val="120000"/>
            </a:pPr>
            <a:r>
              <a:rPr lang="en-US" sz="2000" dirty="0"/>
              <a:t>	Database Definition</a:t>
            </a:r>
            <a:endParaRPr lang="en-US" sz="2000" b="1" dirty="0">
              <a:solidFill>
                <a:srgbClr val="000090"/>
              </a:solidFill>
            </a:endParaRPr>
          </a:p>
          <a:p>
            <a:pPr marL="365760" indent="-365760">
              <a:spcBef>
                <a:spcPts val="2400"/>
              </a:spcBef>
              <a:buClr>
                <a:schemeClr val="hlink"/>
              </a:buClr>
              <a:buSzPct val="120000"/>
            </a:pPr>
            <a:r>
              <a:rPr lang="en-US" sz="2000" dirty="0"/>
              <a:t>	Database Modification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9672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Aggregate functions </a:t>
            </a:r>
            <a:r>
              <a:rPr lang="en-US" altLang="zh-TW" dirty="0">
                <a:solidFill>
                  <a:srgbClr val="FF0000"/>
                </a:solidFill>
              </a:rPr>
              <a:t>operate on an attribute </a:t>
            </a:r>
            <a:r>
              <a:rPr lang="en-US" altLang="zh-TW" dirty="0"/>
              <a:t>of a relation and </a:t>
            </a:r>
            <a:r>
              <a:rPr lang="en-US" altLang="zh-TW" dirty="0">
                <a:solidFill>
                  <a:srgbClr val="FF0000"/>
                </a:solidFill>
              </a:rPr>
              <a:t>return a single value</a:t>
            </a:r>
            <a:r>
              <a:rPr lang="en-US" altLang="zh-TW" dirty="0"/>
              <a:t> (i.e., a table with one row and one column).</a:t>
            </a:r>
          </a:p>
          <a:p>
            <a:pPr marL="1828800" lvl="1" indent="-1138238" eaLnBrk="1" hangingPunct="1"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altLang="zh-TW" dirty="0"/>
              <a:t>	average value</a:t>
            </a:r>
          </a:p>
          <a:p>
            <a:pPr marL="1828800" lvl="1" indent="-1138238" eaLnBrk="1" hangingPunct="1"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min</a:t>
            </a:r>
            <a:r>
              <a:rPr lang="en-US" altLang="zh-TW" dirty="0"/>
              <a:t>	minimum value</a:t>
            </a:r>
          </a:p>
          <a:p>
            <a:pPr marL="1828800" lvl="1" indent="-1138238" eaLnBrk="1" hangingPunct="1"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max</a:t>
            </a:r>
            <a:r>
              <a:rPr lang="en-US" altLang="zh-TW" dirty="0"/>
              <a:t>	maximum value</a:t>
            </a:r>
          </a:p>
          <a:p>
            <a:pPr marL="1828800" lvl="1" indent="-1138238" eaLnBrk="1" hangingPunct="1"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sum</a:t>
            </a:r>
            <a:r>
              <a:rPr lang="en-US" altLang="zh-TW" dirty="0"/>
              <a:t>	sum of values (total)</a:t>
            </a:r>
          </a:p>
          <a:p>
            <a:pPr marL="1828800" lvl="1" indent="-1138238" eaLnBrk="1" hangingPunct="1"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altLang="zh-TW" dirty="0"/>
              <a:t>	number of values</a:t>
            </a:r>
          </a:p>
          <a:p>
            <a:pPr eaLnBrk="1" hangingPunct="1"/>
            <a:r>
              <a:rPr lang="en-US" altLang="zh-TW" dirty="0"/>
              <a:t>For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sum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avg</a:t>
            </a:r>
            <a:r>
              <a:rPr lang="en-US" altLang="zh-TW" dirty="0"/>
              <a:t>, the </a:t>
            </a:r>
            <a:r>
              <a:rPr lang="en-US" altLang="zh-TW" dirty="0">
                <a:solidFill>
                  <a:srgbClr val="FF0000"/>
                </a:solidFill>
              </a:rPr>
              <a:t>input must be numbers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dirty="0"/>
              <a:t>For </a:t>
            </a:r>
            <a:r>
              <a:rPr lang="en-US" altLang="zh-TW" dirty="0">
                <a:solidFill>
                  <a:srgbClr val="0000FF"/>
                </a:solidFill>
              </a:rPr>
              <a:t>other functions</a:t>
            </a:r>
            <a:r>
              <a:rPr lang="en-US" altLang="zh-TW" dirty="0"/>
              <a:t>, the </a:t>
            </a:r>
            <a:r>
              <a:rPr lang="en-US" altLang="zh-TW" dirty="0">
                <a:solidFill>
                  <a:srgbClr val="FF0000"/>
                </a:solidFill>
              </a:rPr>
              <a:t>input can be non-numeric</a:t>
            </a:r>
            <a:r>
              <a:rPr lang="en-US" altLang="zh-TW" dirty="0"/>
              <a:t> (e.g., strings).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28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 FUNCTIONS: </a:t>
            </a:r>
            <a:r>
              <a:rPr lang="en-US" altLang="zh-TW" dirty="0">
                <a:solidFill>
                  <a:srgbClr val="B30019"/>
                </a:solidFill>
              </a:rPr>
              <a:t>COMPUTATION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60399"/>
          </a:xfrm>
        </p:spPr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average account balance at the Perryridge branch.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438664" y="3574683"/>
            <a:ext cx="1985159" cy="1493520"/>
            <a:chOff x="3124200" y="4287520"/>
            <a:chExt cx="1985159" cy="149352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124200" y="4287520"/>
              <a:ext cx="198515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rgbClr val="3319FF"/>
                  </a:solidFill>
                  <a:latin typeface="Arial Narrow"/>
                  <a:cs typeface="Arial Narrow"/>
                </a:rPr>
                <a:t>select</a:t>
              </a:r>
              <a:r>
                <a:rPr lang="en-US" altLang="zh-TW" sz="1800" dirty="0">
                  <a:solidFill>
                    <a:srgbClr val="3319FF"/>
                  </a:solidFill>
                  <a:latin typeface="Arial Narrow"/>
                  <a:cs typeface="Arial Narrow"/>
                </a:rPr>
                <a:t> </a:t>
              </a:r>
              <a:r>
                <a:rPr lang="en-US" altLang="zh-TW" sz="1800" i="1" dirty="0">
                  <a:latin typeface="Arial Narrow"/>
                  <a:cs typeface="Arial Narrow"/>
                </a:rPr>
                <a:t>balance</a:t>
              </a:r>
            </a:p>
            <a:p>
              <a:pPr eaLnBrk="1" hangingPunct="1"/>
              <a:r>
                <a:rPr lang="en-US" altLang="zh-TW" sz="1800" b="1" dirty="0">
                  <a:solidFill>
                    <a:srgbClr val="3319FF"/>
                  </a:solidFill>
                  <a:latin typeface="Arial Narrow"/>
                  <a:cs typeface="Arial Narrow"/>
                </a:rPr>
                <a:t>from</a:t>
              </a:r>
              <a:r>
                <a:rPr lang="en-US" altLang="zh-TW" sz="1800" dirty="0">
                  <a:solidFill>
                    <a:srgbClr val="3319FF"/>
                  </a:solidFill>
                  <a:latin typeface="Arial Narrow"/>
                  <a:cs typeface="Arial Narrow"/>
                </a:rPr>
                <a:t> </a:t>
              </a:r>
              <a:r>
                <a:rPr lang="en-US" altLang="zh-TW" sz="1800" i="1" dirty="0">
                  <a:latin typeface="Arial Narrow"/>
                  <a:cs typeface="Arial Narrow"/>
                </a:rPr>
                <a:t>account</a:t>
              </a:r>
            </a:p>
            <a:p>
              <a:pPr eaLnBrk="1" hangingPunct="1"/>
              <a:r>
                <a:rPr lang="en-US" altLang="zh-TW" sz="1800" b="1" dirty="0">
                  <a:solidFill>
                    <a:srgbClr val="3319FF"/>
                  </a:solidFill>
                  <a:latin typeface="Arial Narrow"/>
                  <a:cs typeface="Arial Narrow"/>
                </a:rPr>
                <a:t>where</a:t>
              </a:r>
              <a:r>
                <a:rPr lang="en-US" altLang="zh-TW" sz="1800" dirty="0">
                  <a:solidFill>
                    <a:srgbClr val="3319FF"/>
                  </a:solidFill>
                  <a:latin typeface="Arial Narrow"/>
                  <a:cs typeface="Arial Narrow"/>
                </a:rPr>
                <a:t> </a:t>
              </a:r>
              <a:r>
                <a:rPr lang="en-US" altLang="zh-TW" sz="1800" i="1" dirty="0">
                  <a:latin typeface="Arial Narrow"/>
                  <a:cs typeface="Arial Narrow"/>
                </a:rPr>
                <a:t>branch_name</a:t>
              </a:r>
            </a:p>
            <a:p>
              <a:pPr marL="630238" eaLnBrk="1" hangingPunct="1"/>
              <a:r>
                <a:rPr lang="en-US" altLang="zh-TW" sz="1800" dirty="0">
                  <a:latin typeface="Arial Narrow"/>
                  <a:cs typeface="Arial Narrow"/>
                </a:rPr>
                <a:t>=</a:t>
              </a:r>
              <a:r>
                <a:rPr lang="mr-IN" sz="1800" dirty="0">
                  <a:solidFill>
                    <a:schemeClr val="tx2"/>
                  </a:solidFill>
                  <a:latin typeface="Arial Narrow"/>
                  <a:cs typeface="Arial Narrow"/>
                </a:rPr>
                <a:t>'</a:t>
              </a:r>
              <a:r>
                <a:rPr lang="en-US" altLang="zh-TW" sz="1800" dirty="0">
                  <a:latin typeface="Arial Narrow"/>
                  <a:cs typeface="Arial Narrow"/>
                </a:rPr>
                <a:t>Perryridge</a:t>
              </a:r>
              <a:r>
                <a:rPr lang="mr-IN" sz="1800" dirty="0">
                  <a:solidFill>
                    <a:schemeClr val="tx2"/>
                  </a:solidFill>
                  <a:latin typeface="Arial Narrow"/>
                  <a:cs typeface="Arial Narrow"/>
                </a:rPr>
                <a:t>'</a:t>
              </a:r>
              <a:r>
                <a:rPr lang="en-US" altLang="zh-TW" sz="1800" dirty="0">
                  <a:latin typeface="Arial Narrow"/>
                  <a:cs typeface="Arial Narrow"/>
                </a:rPr>
                <a:t>;</a:t>
              </a:r>
              <a:endParaRPr lang="en-US" altLang="zh-TW" dirty="0">
                <a:latin typeface="Arial Narrow"/>
                <a:cs typeface="Arial Narrow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864072" y="5506720"/>
              <a:ext cx="457200" cy="27432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516607" y="2962935"/>
            <a:ext cx="1335024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90"/>
                </a:solidFill>
              </a:rPr>
              <a:t>Balances of Perryridge accounts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057400" y="1993489"/>
            <a:ext cx="3662207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latin typeface="Arial Narrow"/>
                <a:cs typeface="Arial Narrow"/>
              </a:rPr>
              <a:t>(balance)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avg_balance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996980" y="3238895"/>
          <a:ext cx="2352039" cy="287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Account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0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2">
                <a:tc gridSpan="3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0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0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000" b="1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32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509061" y="3596860"/>
          <a:ext cx="805700" cy="151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stCxn id="23" idx="1"/>
          </p:cNvCxnSpPr>
          <p:nvPr/>
        </p:nvCxnSpPr>
        <p:spPr bwMode="auto">
          <a:xfrm flipH="1">
            <a:off x="5907295" y="3378434"/>
            <a:ext cx="609312" cy="550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/>
          <p:nvPr/>
        </p:nvGrpSpPr>
        <p:grpSpPr>
          <a:xfrm>
            <a:off x="6410674" y="4033454"/>
            <a:ext cx="1546890" cy="690880"/>
            <a:chOff x="6351604" y="4464293"/>
            <a:chExt cx="1546890" cy="69088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970035" y="4816619"/>
              <a:ext cx="9284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+mn-lt"/>
                </a:rPr>
                <a:t>120,000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51604" y="4464293"/>
              <a:ext cx="636713" cy="658763"/>
              <a:chOff x="6101080" y="4947920"/>
              <a:chExt cx="636713" cy="658763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6101080" y="4947920"/>
                <a:ext cx="6367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>
                    <a:solidFill>
                      <a:srgbClr val="3319FF"/>
                    </a:solidFill>
                    <a:latin typeface="Arial Narrow" panose="020B0606020202030204" pitchFamily="34" charset="0"/>
                  </a:rPr>
                  <a:t>avg</a:t>
                </a:r>
                <a:r>
                  <a:rPr lang="en-US" altLang="zh-TW" sz="1800" dirty="0">
                    <a:latin typeface="Arial Narrow" panose="020B0606020202030204" pitchFamily="34" charset="0"/>
                  </a:rPr>
                  <a:t>()</a:t>
                </a:r>
                <a:endParaRPr lang="en-US" altLang="zh-TW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AutoShape 7"/>
              <p:cNvSpPr>
                <a:spLocks noChangeArrowheads="1"/>
              </p:cNvSpPr>
              <p:nvPr/>
            </p:nvSpPr>
            <p:spPr bwMode="auto">
              <a:xfrm>
                <a:off x="6214806" y="5332363"/>
                <a:ext cx="457200" cy="27432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6521179" y="5180445"/>
            <a:ext cx="1325880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Duplicates are retained.</a:t>
            </a:r>
          </a:p>
        </p:txBody>
      </p:sp>
      <p:cxnSp>
        <p:nvCxnSpPr>
          <p:cNvPr id="42" name="Straight Arrow Connector 41"/>
          <p:cNvCxnSpPr>
            <a:stCxn id="40" idx="1"/>
            <a:endCxn id="27" idx="2"/>
          </p:cNvCxnSpPr>
          <p:nvPr/>
        </p:nvCxnSpPr>
        <p:spPr bwMode="auto">
          <a:xfrm flipH="1" flipV="1">
            <a:off x="5911911" y="5115116"/>
            <a:ext cx="609268" cy="3577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11180" y="4595049"/>
            <a:ext cx="2514600" cy="579120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lvl="1" indent="0" algn="ctr" eaLnBrk="1" hangingPunct="1">
              <a:buFontTx/>
              <a:buNone/>
            </a:pPr>
            <a:r>
              <a:rPr lang="en-US" altLang="zh-TW" sz="1600" b="1" dirty="0">
                <a:solidFill>
                  <a:srgbClr val="B30019"/>
                </a:solidFill>
              </a:rPr>
              <a:t>Because </a:t>
            </a:r>
            <a:r>
              <a:rPr lang="en-US" altLang="zh-TW" sz="1600" b="1" dirty="0">
                <a:solidFill>
                  <a:srgbClr val="3319FF"/>
                </a:solidFill>
                <a:latin typeface="Arial Narrow" panose="020B0606020202030204" pitchFamily="34" charset="0"/>
              </a:rPr>
              <a:t>branch_name</a:t>
            </a:r>
            <a:r>
              <a:rPr lang="en-US" altLang="zh-TW" sz="1600" b="1" dirty="0">
                <a:solidFill>
                  <a:srgbClr val="B30019"/>
                </a:solidFill>
              </a:rPr>
              <a:t> is not a key in </a:t>
            </a:r>
            <a:r>
              <a:rPr lang="en-US" altLang="zh-TW" sz="1600" b="1" dirty="0">
                <a:solidFill>
                  <a:srgbClr val="3319FF"/>
                </a:solidFill>
                <a:latin typeface="Arial Narrow" panose="020B0606020202030204" pitchFamily="34" charset="0"/>
              </a:rPr>
              <a:t>account</a:t>
            </a:r>
            <a:r>
              <a:rPr lang="en-US" altLang="zh-TW" sz="1600" b="1" dirty="0">
                <a:solidFill>
                  <a:srgbClr val="B30019"/>
                </a:solidFill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 FUNCTIONS: </a:t>
            </a:r>
            <a:r>
              <a:rPr lang="en-US" altLang="zh-TW" dirty="0">
                <a:solidFill>
                  <a:srgbClr val="B30019"/>
                </a:solidFill>
              </a:rPr>
              <a:t>EXAMPLES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415951"/>
          </a:xfrm>
        </p:spPr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numbers of tuples in the account relation.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1687664"/>
            <a:ext cx="1631831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623119"/>
            <a:ext cx="7772400" cy="3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760" lvl="1" indent="0" eaLnBrk="1" hangingPunct="1">
              <a:buFontTx/>
              <a:buNone/>
            </a:pPr>
            <a:r>
              <a:rPr lang="en-US" altLang="zh-TW" sz="1800" dirty="0"/>
              <a:t>Same as: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3113619"/>
            <a:ext cx="2870652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(branch_name)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049074"/>
            <a:ext cx="7772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760" lvl="1" indent="0" eaLnBrk="1" hangingPunct="1">
              <a:buFontTx/>
              <a:buNone/>
            </a:pPr>
            <a:r>
              <a:rPr lang="en-US" altLang="zh-TW" sz="1800" dirty="0"/>
              <a:t>Different from: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57400" y="4531949"/>
            <a:ext cx="3642598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116078" y="1718441"/>
            <a:ext cx="282498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Remember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altLang="zh-TW" sz="1800" b="1" dirty="0">
                <a:solidFill>
                  <a:srgbClr val="B30019"/>
                </a:solidFill>
              </a:rPr>
              <a:t> stands for </a:t>
            </a:r>
            <a:r>
              <a:rPr lang="en-US" altLang="zh-TW" sz="1800" b="1" i="1" dirty="0">
                <a:solidFill>
                  <a:srgbClr val="FF0000"/>
                </a:solidFill>
              </a:rPr>
              <a:t>all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B30019"/>
                </a:solidFill>
              </a:rPr>
              <a:t>attributes.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65460" y="4541709"/>
            <a:ext cx="2606040" cy="68580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87338" lvl="1" indent="0" eaLnBrk="1" hangingPunct="1"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57400" y="5584445"/>
            <a:ext cx="6015714" cy="646331"/>
            <a:chOff x="2057400" y="5584445"/>
            <a:chExt cx="6015714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2057400" y="5584445"/>
              <a:ext cx="2727454" cy="64633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B30019"/>
                  </a:solidFill>
                </a:rPr>
                <a:t>Cannot say:</a:t>
              </a:r>
            </a:p>
            <a:p>
              <a:pPr algn="ctr"/>
              <a:r>
                <a:rPr lang="en-US" sz="1800" b="1" dirty="0">
                  <a:solidFill>
                    <a:srgbClr val="3319FF"/>
                  </a:solidFill>
                </a:rPr>
                <a:t>select</a:t>
              </a:r>
              <a:r>
                <a:rPr lang="en-US" sz="1800" b="1" dirty="0">
                  <a:solidFill>
                    <a:srgbClr val="B30019"/>
                  </a:solidFill>
                </a:rPr>
                <a:t> </a:t>
              </a:r>
              <a:r>
                <a:rPr lang="en-US" sz="1800" b="1" dirty="0">
                  <a:solidFill>
                    <a:srgbClr val="3319FF"/>
                  </a:solidFill>
                </a:rPr>
                <a:t>count</a:t>
              </a:r>
              <a:r>
                <a:rPr lang="en-US" sz="1800" dirty="0"/>
                <a:t>(</a:t>
              </a:r>
              <a:r>
                <a:rPr lang="en-US" sz="1800" b="1" dirty="0">
                  <a:solidFill>
                    <a:srgbClr val="3319FF"/>
                  </a:solidFill>
                </a:rPr>
                <a:t>distinct *</a:t>
              </a:r>
              <a:r>
                <a:rPr lang="en-US" sz="1800" dirty="0">
                  <a:solidFill>
                    <a:srgbClr val="000000"/>
                  </a:solidFill>
                </a:rPr>
                <a:t>);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53260" y="5584445"/>
              <a:ext cx="3019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B30019"/>
                  </a:solidFill>
                </a:rPr>
                <a:t>SQL does not allow the use of </a:t>
              </a:r>
              <a:r>
                <a:rPr lang="en-US" sz="1800" b="1" dirty="0">
                  <a:solidFill>
                    <a:srgbClr val="3319FF"/>
                  </a:solidFill>
                  <a:latin typeface="Arial Narrow" charset="0"/>
                  <a:ea typeface="Arial Narrow" charset="0"/>
                  <a:cs typeface="Arial Narrow" charset="0"/>
                </a:rPr>
                <a:t>distinct</a:t>
              </a:r>
              <a:r>
                <a:rPr lang="en-US" sz="1800" b="1" dirty="0">
                  <a:solidFill>
                    <a:srgbClr val="3319FF"/>
                  </a:solidFill>
                </a:rPr>
                <a:t> </a:t>
              </a:r>
              <a:r>
                <a:rPr lang="en-US" sz="1800" b="1" dirty="0">
                  <a:solidFill>
                    <a:srgbClr val="B30019"/>
                  </a:solidFill>
                </a:rPr>
                <a:t>with </a:t>
              </a:r>
              <a:r>
                <a:rPr lang="en-US" sz="1800" b="1" dirty="0">
                  <a:solidFill>
                    <a:srgbClr val="3319FF"/>
                  </a:solidFill>
                  <a:latin typeface="Arial Narrow" charset="0"/>
                  <a:ea typeface="Arial Narrow" charset="0"/>
                  <a:cs typeface="Arial Narrow" charset="0"/>
                </a:rPr>
                <a:t>count</a:t>
              </a:r>
              <a:r>
                <a:rPr lang="en-US" sz="1800" b="1" dirty="0">
                  <a:solidFill>
                    <a:srgbClr val="B30019"/>
                  </a:solidFill>
                  <a:latin typeface="Arial Narrow" charset="0"/>
                  <a:ea typeface="Arial Narrow" charset="0"/>
                  <a:cs typeface="Arial Narrow" charset="0"/>
                </a:rPr>
                <a:t>(</a:t>
              </a:r>
              <a:r>
                <a:rPr lang="en-US" sz="1800" b="1" dirty="0">
                  <a:solidFill>
                    <a:srgbClr val="3319FF"/>
                  </a:solidFill>
                  <a:latin typeface="Arial Narrow" charset="0"/>
                  <a:ea typeface="Arial Narrow" charset="0"/>
                  <a:cs typeface="Arial Narrow" charset="0"/>
                </a:rPr>
                <a:t>*</a:t>
              </a:r>
              <a:r>
                <a:rPr lang="en-US" sz="1800" b="1" dirty="0">
                  <a:solidFill>
                    <a:srgbClr val="B30019"/>
                  </a:solidFill>
                  <a:latin typeface="Arial Narrow" charset="0"/>
                  <a:ea typeface="Arial Narrow" charset="0"/>
                  <a:cs typeface="Arial Narrow" charset="0"/>
                </a:rPr>
                <a:t>)</a:t>
              </a:r>
              <a:r>
                <a:rPr lang="en-US" sz="1800" b="1" dirty="0">
                  <a:solidFill>
                    <a:srgbClr val="B30019"/>
                  </a:solidFill>
                </a:rPr>
                <a:t>.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7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6" grpId="0" animBg="1"/>
      <p:bldP spid="7" grpId="0"/>
      <p:bldP spid="8" grpId="0" animBg="1"/>
      <p:bldP spid="16" grpId="0" build="p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 Narrow"/>
              </a:rPr>
              <a:t>GROUP BY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772400" cy="2286001"/>
          </a:xfrm>
        </p:spPr>
        <p:txBody>
          <a:bodyPr/>
          <a:lstStyle/>
          <a:p>
            <a:pPr marL="1482725" indent="-1482725">
              <a:buNone/>
            </a:pPr>
            <a:r>
              <a:rPr lang="en-US" b="1" dirty="0">
                <a:solidFill>
                  <a:srgbClr val="B30019"/>
                </a:solidFill>
              </a:rPr>
              <a:t>Motivation:</a:t>
            </a:r>
            <a:r>
              <a:rPr lang="en-US" dirty="0"/>
              <a:t>	A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/>
              <a:t> clause by permits aggregate results to be displayed (e.g., max, min, sum) for </a:t>
            </a:r>
            <a:r>
              <a:rPr lang="en-US" dirty="0">
                <a:solidFill>
                  <a:schemeClr val="tx2"/>
                </a:solidFill>
              </a:rPr>
              <a:t>groups</a:t>
            </a:r>
            <a:r>
              <a:rPr lang="en-US" dirty="0"/>
              <a:t>. For example,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dirty="0"/>
              <a:t> will get a result for every different value of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dirty="0"/>
              <a:t>.</a:t>
            </a:r>
          </a:p>
          <a:p>
            <a:pPr marL="731520" lvl="1" indent="-365760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Aggregate queries without </a:t>
            </a:r>
            <a:r>
              <a:rPr lang="en-US" b="1" dirty="0">
                <a:solidFill>
                  <a:srgbClr val="0000FF"/>
                </a:solidFill>
              </a:rPr>
              <a:t>group by</a:t>
            </a:r>
            <a:r>
              <a:rPr lang="en-US" b="1" dirty="0">
                <a:solidFill>
                  <a:srgbClr val="B30019"/>
                </a:solidFill>
              </a:rPr>
              <a:t> return a single number.</a:t>
            </a:r>
          </a:p>
          <a:p>
            <a:pPr marL="1280160" indent="-914400">
              <a:spcBef>
                <a:spcPts val="1800"/>
              </a:spcBef>
              <a:buClr>
                <a:srgbClr val="FF00FF"/>
              </a:buClr>
              <a:buSzPct val="120000"/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dirty="0"/>
              <a:t>	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Find the number of accounts for </a:t>
            </a:r>
            <a:r>
              <a:rPr lang="en-US" altLang="zh-TW" i="1" dirty="0">
                <a:solidFill>
                  <a:srgbClr val="000090"/>
                </a:solidFill>
                <a:latin typeface="Tahoma" pitchFamily="34" charset="0"/>
              </a:rPr>
              <a:t>each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 branch.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3563905"/>
            <a:ext cx="4519991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(account_number)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5875" indent="-1587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34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>
                <a:cs typeface="Arial Narrow"/>
              </a:rPr>
              <a:t>GROUP BY</a:t>
            </a:r>
            <a:r>
              <a:rPr lang="en-US" dirty="0"/>
              <a:t> CLAUSE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404106"/>
          </a:xfrm>
        </p:spPr>
        <p:txBody>
          <a:bodyPr/>
          <a:lstStyle/>
          <a:p>
            <a:pPr marL="1280160" indent="-914400"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dirty="0"/>
              <a:t>	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Find the number of accounts for </a:t>
            </a:r>
            <a:r>
              <a:rPr lang="en-US" altLang="zh-TW" i="1" dirty="0">
                <a:solidFill>
                  <a:srgbClr val="000090"/>
                </a:solidFill>
                <a:latin typeface="Tahoma" pitchFamily="34" charset="0"/>
              </a:rPr>
              <a:t>each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 branch.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1690200"/>
            <a:ext cx="4520467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(account_number)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5875" indent="-1587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2984" y="3930221"/>
          <a:ext cx="2599689" cy="230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Account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913981" y="4228167"/>
          <a:ext cx="18659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54977" y="5000576"/>
            <a:ext cx="457200" cy="27432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4478" y="5000576"/>
            <a:ext cx="457200" cy="27432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101895" y="2379165"/>
            <a:ext cx="2336290" cy="29533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2" name="Curved Connector 11"/>
          <p:cNvCxnSpPr>
            <a:stCxn id="13" idx="1"/>
            <a:endCxn id="11" idx="1"/>
          </p:cNvCxnSpPr>
          <p:nvPr/>
        </p:nvCxnSpPr>
        <p:spPr bwMode="auto">
          <a:xfrm rot="10800000" flipH="1">
            <a:off x="1576447" y="2526834"/>
            <a:ext cx="525448" cy="793180"/>
          </a:xfrm>
          <a:prstGeom prst="curvedConnector3">
            <a:avLst>
              <a:gd name="adj1" fmla="val -81706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76447" y="3028908"/>
            <a:ext cx="1761184" cy="58221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solidFill>
                  <a:srgbClr val="0000FF"/>
                </a:solidFill>
                <a:latin typeface="Tahoma" pitchFamily="34" charset="0"/>
              </a:rPr>
              <a:t>Group </a:t>
            </a:r>
            <a:r>
              <a:rPr lang="en-US" altLang="zh-TW" sz="1600" dirty="0">
                <a:latin typeface="Tahoma" pitchFamily="34" charset="0"/>
              </a:rPr>
              <a:t>the tuples by </a:t>
            </a:r>
            <a:r>
              <a:rPr lang="en-US" altLang="zh-TW" sz="1600" dirty="0">
                <a:solidFill>
                  <a:srgbClr val="0000FF"/>
                </a:solidFill>
                <a:latin typeface="Tahoma" pitchFamily="34" charset="0"/>
              </a:rPr>
              <a:t>branch name</a:t>
            </a:r>
            <a:r>
              <a:rPr lang="en-US" altLang="zh-TW" sz="1600" dirty="0">
                <a:latin typeface="Tahoma" pitchFamily="34" charset="0"/>
              </a:rPr>
              <a:t>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86554" y="3063174"/>
            <a:ext cx="3214699" cy="58221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latin typeface="Tahoma" pitchFamily="34" charset="0"/>
              </a:rPr>
              <a:t>For </a:t>
            </a:r>
            <a:r>
              <a:rPr lang="en-US" altLang="zh-TW" sz="1600" dirty="0">
                <a:solidFill>
                  <a:srgbClr val="0000FF"/>
                </a:solidFill>
                <a:latin typeface="Tahoma" pitchFamily="34" charset="0"/>
              </a:rPr>
              <a:t>each group</a:t>
            </a:r>
            <a:r>
              <a:rPr lang="en-US" altLang="zh-TW" sz="1600" dirty="0">
                <a:latin typeface="Tahoma" pitchFamily="34" charset="0"/>
              </a:rPr>
              <a:t>, return the number of accounts in the group.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63209" y="1738169"/>
            <a:ext cx="2308902" cy="343144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6" name="Curved Connector 15"/>
          <p:cNvCxnSpPr>
            <a:stCxn id="14" idx="3"/>
            <a:endCxn id="15" idx="3"/>
          </p:cNvCxnSpPr>
          <p:nvPr/>
        </p:nvCxnSpPr>
        <p:spPr bwMode="auto">
          <a:xfrm flipH="1" flipV="1">
            <a:off x="6472111" y="1909741"/>
            <a:ext cx="529142" cy="1444539"/>
          </a:xfrm>
          <a:prstGeom prst="curvedConnector3">
            <a:avLst>
              <a:gd name="adj1" fmla="val -113689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53483" y="4228167"/>
          <a:ext cx="2599689" cy="200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1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3411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65760" indent="-365760" algn="l">
              <a:spcBef>
                <a:spcPts val="2400"/>
              </a:spcBef>
              <a:buClr>
                <a:srgbClr val="008000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Basic Structure and Operations</a:t>
            </a:r>
          </a:p>
          <a:p>
            <a:pPr marL="365760" indent="-365760" algn="l">
              <a:spcBef>
                <a:spcPts val="2400"/>
              </a:spcBef>
              <a:buClr>
                <a:srgbClr val="008000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0090"/>
                </a:solidFill>
              </a:rPr>
              <a:t>Additional Basic Operations</a:t>
            </a:r>
          </a:p>
          <a:p>
            <a:pPr marL="365760" indent="-365760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0090"/>
                </a:solidFill>
              </a:rPr>
              <a:t>Nested Subqueries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Set Membership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Set Comparison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Empty Relation test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Duplicate Tuples Test</a:t>
            </a:r>
          </a:p>
          <a:p>
            <a:pPr marL="639763" lvl="1" indent="-273050">
              <a:spcBef>
                <a:spcPts val="0"/>
              </a:spcBef>
              <a:buSzPct val="100000"/>
              <a:buFontTx/>
              <a:buChar char="–"/>
            </a:pPr>
            <a:endParaRPr lang="en-US" sz="1800" b="1" dirty="0">
              <a:solidFill>
                <a:srgbClr val="000090"/>
              </a:solidFill>
            </a:endParaRPr>
          </a:p>
          <a:p>
            <a:pPr marL="366713" lvl="1">
              <a:spcBef>
                <a:spcPts val="0"/>
              </a:spcBef>
              <a:buSzPct val="100000"/>
            </a:pPr>
            <a:r>
              <a:rPr lang="en-US" sz="1800" b="1" dirty="0">
                <a:solidFill>
                  <a:srgbClr val="000090"/>
                </a:solidFill>
              </a:rPr>
              <a:t>Aggregate Functions</a:t>
            </a:r>
            <a:endParaRPr lang="en-US" sz="2000" b="1" dirty="0">
              <a:solidFill>
                <a:srgbClr val="000090"/>
              </a:solidFill>
            </a:endParaRPr>
          </a:p>
          <a:p>
            <a:pPr marL="365760" indent="-365760" algn="l">
              <a:spcBef>
                <a:spcPts val="2400"/>
              </a:spcBef>
              <a:buClr>
                <a:schemeClr val="hlink"/>
              </a:buClr>
              <a:buSzPct val="120000"/>
            </a:pPr>
            <a:r>
              <a:rPr lang="en-US" sz="2000" b="1" dirty="0">
                <a:solidFill>
                  <a:srgbClr val="000090"/>
                </a:solidFill>
              </a:rPr>
              <a:t>	</a:t>
            </a:r>
            <a:r>
              <a:rPr lang="en-US" sz="2000" dirty="0"/>
              <a:t>Database Definition</a:t>
            </a:r>
          </a:p>
          <a:p>
            <a:pPr marL="365760" indent="-365760" algn="l">
              <a:spcBef>
                <a:spcPts val="2400"/>
              </a:spcBef>
              <a:buClr>
                <a:schemeClr val="hlink"/>
              </a:buClr>
              <a:buSzPct val="120000"/>
            </a:pPr>
            <a:r>
              <a:rPr lang="en-US" sz="2000" dirty="0"/>
              <a:t>	Database Modification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671"/>
            <a:ext cx="7772400" cy="835036"/>
          </a:xfrm>
        </p:spPr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8261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88540" y="4178038"/>
            <a:ext cx="4369085" cy="1628651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FF00FF"/>
              </a:buClr>
              <a:buSzPct val="120000"/>
              <a:buNone/>
            </a:pPr>
            <a:r>
              <a:rPr lang="en-US" sz="1800" b="1" kern="0" dirty="0">
                <a:solidFill>
                  <a:srgbClr val="B30019"/>
                </a:solidFill>
              </a:rPr>
              <a:t>An attribute in the </a:t>
            </a:r>
            <a:r>
              <a:rPr lang="en-US" sz="1800" b="1" kern="0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800" b="1" kern="0" dirty="0">
                <a:solidFill>
                  <a:srgbClr val="3319FF"/>
                </a:solidFill>
              </a:rPr>
              <a:t> </a:t>
            </a:r>
            <a:r>
              <a:rPr lang="en-US" sz="1800" b="1" kern="0" dirty="0">
                <a:solidFill>
                  <a:srgbClr val="B30019"/>
                </a:solidFill>
              </a:rPr>
              <a:t>clause </a:t>
            </a:r>
            <a:r>
              <a:rPr lang="en-US" sz="1800" b="1" u="sng" kern="0" dirty="0">
                <a:solidFill>
                  <a:srgbClr val="FF0000"/>
                </a:solidFill>
              </a:rPr>
              <a:t>must</a:t>
            </a:r>
            <a:r>
              <a:rPr lang="en-US" sz="1800" b="1" kern="0" dirty="0">
                <a:solidFill>
                  <a:srgbClr val="FF0000"/>
                </a:solidFill>
              </a:rPr>
              <a:t> </a:t>
            </a:r>
            <a:r>
              <a:rPr lang="en-US" sz="1800" b="1" kern="0" dirty="0">
                <a:solidFill>
                  <a:srgbClr val="B30019"/>
                </a:solidFill>
              </a:rPr>
              <a:t>also appear in the </a:t>
            </a:r>
            <a:r>
              <a:rPr lang="en-US" sz="1800" b="1" kern="0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800" b="1" kern="0" dirty="0">
                <a:solidFill>
                  <a:srgbClr val="B30019"/>
                </a:solidFill>
              </a:rPr>
              <a:t> clause.</a:t>
            </a:r>
          </a:p>
          <a:p>
            <a:pPr marL="0" indent="0" algn="ctr">
              <a:spcBef>
                <a:spcPts val="600"/>
              </a:spcBef>
              <a:buClr>
                <a:srgbClr val="FF00FF"/>
              </a:buClr>
              <a:buSzPct val="120000"/>
              <a:buNone/>
            </a:pPr>
            <a:r>
              <a:rPr lang="en-US" sz="1800" b="1" i="1" kern="0" dirty="0">
                <a:solidFill>
                  <a:srgbClr val="FF0000"/>
                </a:solidFill>
              </a:rPr>
              <a:t>The opposite is not true!</a:t>
            </a:r>
            <a:endParaRPr lang="en-US" sz="1800" b="1" kern="0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600"/>
              </a:spcBef>
              <a:buClr>
                <a:srgbClr val="FF00FF"/>
              </a:buClr>
              <a:buSzPct val="120000"/>
              <a:buNone/>
            </a:pPr>
            <a:r>
              <a:rPr lang="en-US" sz="1800" b="1" kern="0" dirty="0">
                <a:solidFill>
                  <a:srgbClr val="B30019"/>
                </a:solidFill>
              </a:rPr>
              <a:t>Attributes in the </a:t>
            </a:r>
            <a:r>
              <a:rPr lang="en-US" sz="1800" b="1" kern="0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800" b="1" kern="0" dirty="0">
                <a:solidFill>
                  <a:srgbClr val="B30019"/>
                </a:solidFill>
              </a:rPr>
              <a:t> clause </a:t>
            </a:r>
            <a:r>
              <a:rPr lang="en-US" sz="1800" b="1" u="sng" kern="0" dirty="0">
                <a:solidFill>
                  <a:srgbClr val="FF0000"/>
                </a:solidFill>
              </a:rPr>
              <a:t>do not</a:t>
            </a:r>
            <a:r>
              <a:rPr lang="en-US" sz="1800" b="1" kern="0" dirty="0">
                <a:solidFill>
                  <a:srgbClr val="B30019"/>
                </a:solidFill>
              </a:rPr>
              <a:t> need to appear in the </a:t>
            </a:r>
            <a:r>
              <a:rPr lang="en-US" sz="1800" b="1" kern="0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800" b="1" kern="0" dirty="0">
                <a:solidFill>
                  <a:srgbClr val="3319FF"/>
                </a:solidFill>
              </a:rPr>
              <a:t> </a:t>
            </a:r>
            <a:r>
              <a:rPr lang="en-US" sz="1800" b="1" kern="0" dirty="0">
                <a:solidFill>
                  <a:srgbClr val="B30019"/>
                </a:solidFill>
              </a:rPr>
              <a:t>clause</a:t>
            </a:r>
            <a:r>
              <a:rPr lang="en-US" altLang="zh-TW" sz="1800" b="1" kern="0" dirty="0">
                <a:solidFill>
                  <a:srgbClr val="B30019"/>
                </a:solidFill>
                <a:latin typeface="Tahoma" pitchFamily="34" charset="0"/>
                <a:sym typeface="Symbol" pitchFamily="18" charset="2"/>
              </a:rPr>
              <a:t>.</a:t>
            </a:r>
            <a:endParaRPr lang="en-US" altLang="zh-TW" sz="1800" b="1" kern="0" dirty="0">
              <a:solidFill>
                <a:srgbClr val="B30019"/>
              </a:solidFill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5428" y="3312950"/>
            <a:ext cx="540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3319FF"/>
                </a:solidFill>
              </a:rPr>
              <a:t>Which balance value to output for each group?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4250" y="3269016"/>
            <a:ext cx="5486400" cy="4572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057400" y="2011798"/>
            <a:ext cx="6180101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balance,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account_number)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5875" indent="-1587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 Narrow"/>
              </a:rPr>
              <a:t>GROUP BY</a:t>
            </a:r>
            <a:r>
              <a:rPr lang="en-US" altLang="zh-TW" dirty="0"/>
              <a:t> CLAUSE: </a:t>
            </a:r>
            <a:r>
              <a:rPr lang="en-US" altLang="zh-TW" dirty="0">
                <a:solidFill>
                  <a:srgbClr val="B30019"/>
                </a:solidFill>
              </a:rPr>
              <a:t>ATTRIBUTES</a:t>
            </a:r>
            <a:r>
              <a:rPr lang="en-US" altLang="zh-TW" dirty="0">
                <a:solidFill>
                  <a:srgbClr val="618FFD"/>
                </a:solidFill>
              </a:rPr>
              <a:t> </a:t>
            </a:r>
            <a:endParaRPr lang="en-US" dirty="0">
              <a:solidFill>
                <a:srgbClr val="618FFD"/>
              </a:solidFill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H="1">
            <a:off x="2129930" y="2061147"/>
            <a:ext cx="6035040" cy="914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129930" y="2061147"/>
            <a:ext cx="6035040" cy="914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755771" y="3989571"/>
          <a:ext cx="2599689" cy="200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89474"/>
          </a:xfrm>
        </p:spPr>
        <p:txBody>
          <a:bodyPr/>
          <a:lstStyle/>
          <a:p>
            <a:pPr marL="1280160" indent="-914400"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dirty="0"/>
              <a:t>	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Find the balance and number of accounts for </a:t>
            </a:r>
            <a:r>
              <a:rPr lang="en-US" altLang="zh-TW" i="1" dirty="0">
                <a:solidFill>
                  <a:srgbClr val="000090"/>
                </a:solidFill>
                <a:latin typeface="Tahoma" pitchFamily="34" charset="0"/>
              </a:rPr>
              <a:t>each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 branch.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8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  <p:bldP spid="15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 Narrow"/>
              </a:rPr>
              <a:t>GROUP BY</a:t>
            </a:r>
            <a:r>
              <a:rPr lang="en-US" altLang="zh-TW" dirty="0"/>
              <a:t> CLAUSE: </a:t>
            </a:r>
            <a:r>
              <a:rPr lang="en-US" altLang="zh-TW" dirty="0">
                <a:solidFill>
                  <a:srgbClr val="B30019"/>
                </a:solidFill>
              </a:rPr>
              <a:t>ATTRIBUTES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89474"/>
          </a:xfrm>
        </p:spPr>
        <p:txBody>
          <a:bodyPr/>
          <a:lstStyle/>
          <a:p>
            <a:pPr marL="1280160" indent="-914400"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dirty="0"/>
              <a:t>	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Find the balance and number of accounts for </a:t>
            </a:r>
            <a:r>
              <a:rPr lang="en-US" altLang="zh-TW" i="1" dirty="0">
                <a:solidFill>
                  <a:srgbClr val="000090"/>
                </a:solidFill>
                <a:latin typeface="Tahoma" pitchFamily="34" charset="0"/>
              </a:rPr>
              <a:t>each</a:t>
            </a:r>
            <a:r>
              <a:rPr lang="en-US" altLang="zh-TW" dirty="0">
                <a:solidFill>
                  <a:srgbClr val="000090"/>
                </a:solidFill>
                <a:latin typeface="Tahoma" pitchFamily="34" charset="0"/>
              </a:rPr>
              <a:t> branch.</a:t>
            </a:r>
            <a:endParaRPr lang="en-US" dirty="0">
              <a:solidFill>
                <a:srgbClr val="00009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03378" y="2017224"/>
          <a:ext cx="259968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714011" y="2017224"/>
            <a:ext cx="3731665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balance, </a:t>
            </a:r>
          </a:p>
          <a:p>
            <a:pPr marL="45878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account_number)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5875" indent="-1587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branch_name, balance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600" y="3447359"/>
            <a:ext cx="1342815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Either is correct SQL.</a:t>
            </a:r>
          </a:p>
        </p:txBody>
      </p:sp>
      <p:cxnSp>
        <p:nvCxnSpPr>
          <p:cNvPr id="21" name="Straight Arrow Connector 20"/>
          <p:cNvCxnSpPr>
            <a:stCxn id="19" idx="0"/>
            <a:endCxn id="17" idx="1"/>
          </p:cNvCxnSpPr>
          <p:nvPr/>
        </p:nvCxnSpPr>
        <p:spPr bwMode="auto">
          <a:xfrm flipV="1">
            <a:off x="1027008" y="2677661"/>
            <a:ext cx="687003" cy="7696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9" idx="2"/>
            <a:endCxn id="18" idx="1"/>
          </p:cNvCxnSpPr>
          <p:nvPr/>
        </p:nvCxnSpPr>
        <p:spPr bwMode="auto">
          <a:xfrm>
            <a:off x="1027008" y="4032134"/>
            <a:ext cx="687003" cy="7696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714011" y="4141396"/>
            <a:ext cx="3731665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sum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(balance), </a:t>
            </a:r>
          </a:p>
          <a:p>
            <a:pPr marL="4587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account_number)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5875" indent="-1587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803377" y="4141396"/>
          <a:ext cx="2599689" cy="120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sum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(balance)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36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424927"/>
          </a:xfrm>
        </p:spPr>
        <p:txBody>
          <a:bodyPr/>
          <a:lstStyle/>
          <a:p>
            <a:pPr marL="1280160" indent="-915988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number of depositors for each branch.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 Narrow"/>
              </a:rPr>
              <a:t>GROUP BY</a:t>
            </a:r>
            <a:r>
              <a:rPr lang="en-US" altLang="zh-TW" dirty="0"/>
              <a:t> CLAUSE: </a:t>
            </a:r>
            <a:r>
              <a:rPr lang="en-US" altLang="zh-TW" dirty="0">
                <a:solidFill>
                  <a:srgbClr val="B30019"/>
                </a:solidFill>
              </a:rPr>
              <a:t>WITH JOIN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1690447"/>
            <a:ext cx="5814026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depositor,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1113" indent="-111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depositor.account_number=account.account_number</a:t>
            </a:r>
          </a:p>
          <a:p>
            <a:pPr marL="11113" indent="-111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251200"/>
            <a:ext cx="7772400" cy="29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/>
              <a:t>Perform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altLang="zh-TW" dirty="0">
                <a:latin typeface="Arial Narrow"/>
                <a:cs typeface="Arial Narrow"/>
              </a:rPr>
              <a:t> 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distinct </a:t>
            </a:r>
            <a:r>
              <a:rPr lang="en-US" altLang="zh-TW" dirty="0">
                <a:latin typeface="Arial Narrow"/>
                <a:cs typeface="Arial Narrow"/>
              </a:rPr>
              <a:t>…)</a:t>
            </a:r>
          </a:p>
          <a:p>
            <a:pPr marL="0" lvl="1" indent="0" algn="ctr" eaLnBrk="1" hangingPunct="1">
              <a:buNone/>
            </a:pPr>
            <a:r>
              <a:rPr lang="en-US" altLang="zh-TW" sz="1800" dirty="0">
                <a:solidFill>
                  <a:schemeClr val="tx2"/>
                </a:solidFill>
                <a:latin typeface="Arial Narrow"/>
                <a:cs typeface="Arial Narrow"/>
              </a:rPr>
              <a:t>Depositor (client_name, 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</a:rPr>
              <a:t>account_number</a:t>
            </a:r>
            <a:r>
              <a:rPr lang="en-US" altLang="zh-TW" sz="1800" dirty="0">
                <a:solidFill>
                  <a:schemeClr val="tx2"/>
                </a:solidFill>
                <a:latin typeface="Arial Narrow"/>
                <a:cs typeface="Arial Narrow"/>
              </a:rPr>
              <a:t>)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Arial Narrow"/>
                <a:cs typeface="Arial Narrow"/>
              </a:rPr>
              <a:t>Account (</a:t>
            </a:r>
            <a:r>
              <a:rPr lang="en-US" altLang="zh-TW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altLang="zh-TW" sz="1800" dirty="0">
                <a:solidFill>
                  <a:schemeClr val="tx2"/>
                </a:solidFill>
                <a:latin typeface="Arial Narrow"/>
                <a:cs typeface="Arial Narrow"/>
              </a:rPr>
              <a:t>, branch_name, balance)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 Narrow"/>
                <a:cs typeface="Arial Narrow"/>
              </a:rPr>
              <a:t>⇓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Arial Narrow"/>
                <a:cs typeface="Arial Narrow"/>
              </a:rPr>
              <a:t>(client_name, account_number, branch_name, balance)</a:t>
            </a:r>
          </a:p>
          <a:p>
            <a:pPr marL="457200" indent="-457200" algn="ctr" eaLnBrk="1" hangingPunct="1">
              <a:spcBef>
                <a:spcPts val="3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Group by and aggregate functions </a:t>
            </a:r>
            <a:r>
              <a:rPr lang="en-US" altLang="zh-TW" b="1" dirty="0">
                <a:solidFill>
                  <a:srgbClr val="3319FF"/>
                </a:solidFill>
              </a:rPr>
              <a:t>apply to the join result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3574274" y="3578722"/>
          <a:ext cx="2297748" cy="254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client_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Jacky Chan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 Kwan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 Lee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Cheung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 Narrow"/>
              </a:rPr>
              <a:t>GROUP BY</a:t>
            </a:r>
            <a:r>
              <a:rPr lang="en-US" altLang="zh-TW" dirty="0"/>
              <a:t> CLAUSE:</a:t>
            </a:r>
            <a:br>
              <a:rPr lang="en-US" altLang="zh-TW" dirty="0"/>
            </a:br>
            <a:r>
              <a:rPr lang="en-US" altLang="zh-TW" dirty="0">
                <a:solidFill>
                  <a:srgbClr val="B30019"/>
                </a:solidFill>
              </a:rPr>
              <a:t>WITH JOIN EVALUATION SEQUENCE</a:t>
            </a:r>
            <a:endParaRPr lang="en-US" dirty="0">
              <a:solidFill>
                <a:srgbClr val="B3001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58202" y="4487610"/>
            <a:ext cx="814446" cy="501414"/>
            <a:chOff x="3195687" y="4634466"/>
            <a:chExt cx="814446" cy="501414"/>
          </a:xfrm>
        </p:grpSpPr>
        <p:sp>
          <p:nvSpPr>
            <p:cNvPr id="62" name="AutoShape 60"/>
            <p:cNvSpPr>
              <a:spLocks noChangeArrowheads="1"/>
            </p:cNvSpPr>
            <p:nvPr/>
          </p:nvSpPr>
          <p:spPr bwMode="auto">
            <a:xfrm>
              <a:off x="3465750" y="4953000"/>
              <a:ext cx="274320" cy="18288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195687" y="4634466"/>
              <a:ext cx="8144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group by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484627" y="3042927"/>
            <a:ext cx="783653" cy="307777"/>
            <a:chOff x="5008612" y="3182459"/>
            <a:chExt cx="783653" cy="307777"/>
          </a:xfrm>
        </p:grpSpPr>
        <p:sp>
          <p:nvSpPr>
            <p:cNvPr id="89" name="AutoShape 87"/>
            <p:cNvSpPr>
              <a:spLocks noChangeArrowheads="1"/>
            </p:cNvSpPr>
            <p:nvPr/>
          </p:nvSpPr>
          <p:spPr bwMode="auto">
            <a:xfrm>
              <a:off x="5008612" y="3197699"/>
              <a:ext cx="182880" cy="27432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5206886" y="3182459"/>
              <a:ext cx="5853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count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87770" y="3042927"/>
            <a:ext cx="4559666" cy="307777"/>
            <a:chOff x="2113012" y="3505200"/>
            <a:chExt cx="4559666" cy="307777"/>
          </a:xfrm>
        </p:grpSpPr>
        <p:sp>
          <p:nvSpPr>
            <p:cNvPr id="61" name="AutoShape 59"/>
            <p:cNvSpPr>
              <a:spLocks noChangeArrowheads="1"/>
            </p:cNvSpPr>
            <p:nvPr/>
          </p:nvSpPr>
          <p:spPr bwMode="auto">
            <a:xfrm>
              <a:off x="2113012" y="3522027"/>
              <a:ext cx="182880" cy="27432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2313664" y="3505200"/>
              <a:ext cx="43590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marL="0" lvl="1" indent="0" eaLnBrk="1" hangingPunct="1"/>
              <a:r>
                <a:rPr lang="en-US" sz="14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join </a:t>
              </a:r>
              <a:r>
                <a:rPr lang="en-US" sz="1400" b="1" dirty="0">
                  <a:solidFill>
                    <a:srgbClr val="FF0000"/>
                  </a:solidFill>
                  <a:latin typeface="Arial Narrow"/>
                  <a:cs typeface="Arial Narrow"/>
                </a:rPr>
                <a:t>⇒</a:t>
              </a:r>
              <a:r>
                <a:rPr lang="en-US" sz="14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altLang="zh-TW" sz="1400" dirty="0">
                  <a:solidFill>
                    <a:schemeClr val="tx2"/>
                  </a:solidFill>
                  <a:latin typeface="Arial Narrow"/>
                  <a:cs typeface="Arial Narrow"/>
                </a:rPr>
                <a:t>(client_name, account_number, branch_name, balance)</a:t>
              </a:r>
            </a:p>
          </p:txBody>
        </p:sp>
      </p:grpSp>
      <p:sp>
        <p:nvSpPr>
          <p:cNvPr id="104" name="Content Placeholder 2"/>
          <p:cNvSpPr txBox="1">
            <a:spLocks/>
          </p:cNvSpPr>
          <p:nvPr/>
        </p:nvSpPr>
        <p:spPr bwMode="auto">
          <a:xfrm>
            <a:off x="457197" y="1494035"/>
            <a:ext cx="5803903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depositor,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1113" indent="-111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depositor.account_number=account.account_number</a:t>
            </a:r>
          </a:p>
          <a:p>
            <a:pPr marL="11113" indent="-111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457200" y="3578722"/>
          <a:ext cx="2297748" cy="254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client_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 Lee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Jacky Chan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 Kwan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Cheung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/>
          </p:nvPr>
        </p:nvGraphicFramePr>
        <p:xfrm>
          <a:off x="6561089" y="3578722"/>
          <a:ext cx="2297748" cy="227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client_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Jacky Chan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 Kwan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 Lee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Cheung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5863271" y="4487610"/>
            <a:ext cx="708197" cy="501414"/>
            <a:chOff x="3195687" y="4634466"/>
            <a:chExt cx="708197" cy="501414"/>
          </a:xfrm>
        </p:grpSpPr>
        <p:sp>
          <p:nvSpPr>
            <p:cNvPr id="111" name="AutoShape 60"/>
            <p:cNvSpPr>
              <a:spLocks noChangeArrowheads="1"/>
            </p:cNvSpPr>
            <p:nvPr/>
          </p:nvSpPr>
          <p:spPr bwMode="auto">
            <a:xfrm>
              <a:off x="3412625" y="4953000"/>
              <a:ext cx="274320" cy="18288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3195687" y="4634466"/>
              <a:ext cx="7081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distinct</a:t>
              </a:r>
            </a:p>
          </p:txBody>
        </p:sp>
      </p:grp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6750377" y="1613997"/>
          <a:ext cx="1642110" cy="120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57200" y="3578722"/>
          <a:ext cx="2297748" cy="254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client_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 Lee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Jacky Chan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 Kwan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 Wong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Cheung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Downtown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3577837" y="4648200"/>
            <a:ext cx="229062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2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 Narrow"/>
              </a:rPr>
              <a:t>HAVING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284855"/>
          </a:xfrm>
        </p:spPr>
        <p:txBody>
          <a:bodyPr/>
          <a:lstStyle/>
          <a:p>
            <a:r>
              <a:rPr lang="en-US" dirty="0"/>
              <a:t>Allows a condition to be applied to groups rather than to tuples.</a:t>
            </a:r>
          </a:p>
          <a:p>
            <a:pPr marL="1280160" indent="-915988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and average balances of all branches where the average account balance is more than $700.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2525473"/>
            <a:ext cx="3479918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latin typeface="Arial Narrow"/>
                <a:cs typeface="Arial Narrow"/>
              </a:rPr>
              <a:t>(balance)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11113" indent="-111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</a:p>
          <a:p>
            <a:pPr marL="11113" indent="-111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having avg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(balance)&gt;700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06202" y="4022579"/>
          <a:ext cx="2715515" cy="218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branch_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account_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number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/>
                        <a:t>balance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Perryridge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A-215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Brighton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400" dirty="0"/>
                        <a:t>Redwood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A-222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4387" y="4722929"/>
            <a:ext cx="89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B30019"/>
                </a:solidFill>
              </a:rPr>
              <a:t>avg(650)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4387" y="5376200"/>
            <a:ext cx="89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B30019"/>
                </a:solidFill>
              </a:rPr>
              <a:t>avg(833)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4387" y="5908595"/>
            <a:ext cx="89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B30019"/>
                </a:solidFill>
              </a:rPr>
              <a:t>avg(750)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63" y="537620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5363" y="590859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8243" y="4722929"/>
            <a:ext cx="28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Narrow"/>
                <a:ea typeface="Zapf Dingbats"/>
                <a:cs typeface="Arial Narrow"/>
                <a:sym typeface="Zapf Dingbats"/>
              </a:rPr>
              <a:t>X</a:t>
            </a:r>
            <a:endParaRPr lang="en-US" sz="14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78136" y="2525473"/>
            <a:ext cx="2180063" cy="319831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2400"/>
              </a:spcBef>
              <a:buNone/>
            </a:pPr>
            <a:r>
              <a:rPr lang="en-US" sz="1600" dirty="0"/>
              <a:t>Any condition that appears in the </a:t>
            </a:r>
            <a:r>
              <a:rPr lang="en-US" sz="1600" b="1" dirty="0">
                <a:solidFill>
                  <a:srgbClr val="3319FF"/>
                </a:solidFill>
              </a:rPr>
              <a:t>having</a:t>
            </a:r>
            <a:r>
              <a:rPr lang="en-US" sz="1600" dirty="0">
                <a:solidFill>
                  <a:srgbClr val="3319FF"/>
                </a:solidFill>
              </a:rPr>
              <a:t> </a:t>
            </a:r>
            <a:r>
              <a:rPr lang="en-US" sz="1600" dirty="0"/>
              <a:t>clause refers to the groups and is applied </a:t>
            </a:r>
            <a:r>
              <a:rPr lang="en-US" sz="1600" b="1" i="1" dirty="0">
                <a:solidFill>
                  <a:srgbClr val="FF0000"/>
                </a:solidFill>
              </a:rPr>
              <a:t>after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the formation of the groups.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The condition must involve aggregate functions or attributes that appear in the </a:t>
            </a:r>
            <a:r>
              <a:rPr lang="en-US" sz="1600" b="1" dirty="0">
                <a:solidFill>
                  <a:srgbClr val="3319FF"/>
                </a:solidFill>
              </a:rPr>
              <a:t>select</a:t>
            </a:r>
            <a:r>
              <a:rPr lang="en-US" sz="1600" dirty="0">
                <a:solidFill>
                  <a:srgbClr val="3319FF"/>
                </a:solidFill>
              </a:rPr>
              <a:t> </a:t>
            </a:r>
            <a:r>
              <a:rPr lang="en-US" sz="1600" dirty="0"/>
              <a:t>clause or </a:t>
            </a:r>
            <a:r>
              <a:rPr lang="en-US" sz="1600" b="1" dirty="0">
                <a:solidFill>
                  <a:srgbClr val="3319FF"/>
                </a:solidFill>
              </a:rPr>
              <a:t>group by</a:t>
            </a:r>
            <a:r>
              <a:rPr lang="en-US" sz="1600" dirty="0"/>
              <a:t> clause.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7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 Narrow"/>
              </a:rPr>
              <a:t>HAVING</a:t>
            </a:r>
            <a:r>
              <a:rPr lang="en-US" dirty="0"/>
              <a:t> CLAUSE: </a:t>
            </a:r>
            <a:r>
              <a:rPr lang="en-US" dirty="0">
                <a:solidFill>
                  <a:srgbClr val="B30019"/>
                </a:solidFill>
              </a:rPr>
              <a:t>EVALUATION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dirty="0"/>
              <a:t>Evaluate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to get a relation.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dirty="0"/>
              <a:t>If a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is present, apply the predicate in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on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result relation before the formation of groups.</a:t>
            </a:r>
          </a:p>
          <a:p>
            <a:pPr marL="731520" lvl="1" indent="-36576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R</a:t>
            </a:r>
            <a:r>
              <a:rPr lang="en-US" sz="1600" b="1" dirty="0">
                <a:solidFill>
                  <a:srgbClr val="B30019"/>
                </a:solidFill>
              </a:rPr>
              <a:t>ecords that do not pass the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600" b="1" dirty="0">
                <a:solidFill>
                  <a:srgbClr val="B30019"/>
                </a:solidFill>
              </a:rPr>
              <a:t> predicate </a:t>
            </a:r>
            <a:br>
              <a:rPr lang="en-US" sz="1600" b="1" dirty="0">
                <a:solidFill>
                  <a:srgbClr val="B30019"/>
                </a:solidFill>
              </a:rPr>
            </a:br>
            <a:r>
              <a:rPr lang="en-US" sz="1600" b="1" dirty="0">
                <a:solidFill>
                  <a:srgbClr val="B30019"/>
                </a:solidFill>
              </a:rPr>
              <a:t>are eliminated</a:t>
            </a:r>
            <a:r>
              <a:rPr lang="en-US" sz="1600" b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before</a:t>
            </a:r>
            <a:r>
              <a:rPr lang="en-US" sz="1600" b="1" dirty="0">
                <a:solidFill>
                  <a:srgbClr val="B30019"/>
                </a:solidFill>
              </a:rPr>
              <a:t> the formation of groups.</a:t>
            </a:r>
            <a:endParaRPr lang="en-US" altLang="zh-TW" sz="1600" b="1" dirty="0">
              <a:solidFill>
                <a:srgbClr val="B30019"/>
              </a:solidFill>
            </a:endParaRP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dirty="0"/>
              <a:t>Group tuples satisfying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predicate into groups by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800" dirty="0"/>
              <a:t> clause, if present. If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800" dirty="0"/>
              <a:t> clause is absent, the entire set of tuples satisfying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predicate is treated as a group.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dirty="0"/>
              <a:t>Apply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/>
              <a:t> clause, if present, to each group retaining only those groups satisfying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clause.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dirty="0"/>
              <a:t>Apply the aggregate functions in the </a:t>
            </a:r>
            <a:r>
              <a:rPr lang="en-US" sz="18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to get a single result for each group.</a:t>
            </a:r>
          </a:p>
          <a:p>
            <a:pPr marL="457200" indent="-45720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  <a:sym typeface="Symbol" pitchFamily="18" charset="2"/>
              </a:rPr>
              <a:t>Any attribute present in the </a:t>
            </a: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having</a:t>
            </a:r>
            <a:r>
              <a:rPr lang="en-US" altLang="zh-TW" sz="1800" b="1" dirty="0">
                <a:solidFill>
                  <a:srgbClr val="B30019"/>
                </a:solidFill>
                <a:sym typeface="Symbol" pitchFamily="18" charset="2"/>
              </a:rPr>
              <a:t> clause that is not being aggregated must appear in the </a:t>
            </a: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sz="1800" b="1" dirty="0">
                <a:solidFill>
                  <a:srgbClr val="B30019"/>
                </a:solidFill>
                <a:sym typeface="Symbol" pitchFamily="18" charset="2"/>
              </a:rPr>
              <a:t> clause.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4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 Narrow"/>
              </a:rPr>
              <a:t>HAVING</a:t>
            </a:r>
            <a:r>
              <a:rPr lang="en-US" altLang="zh-TW" dirty="0"/>
              <a:t> CLAUSE: </a:t>
            </a:r>
            <a:r>
              <a:rPr lang="en-US" altLang="zh-TW" dirty="0">
                <a:solidFill>
                  <a:srgbClr val="B30019"/>
                </a:solidFill>
              </a:rPr>
              <a:t>EXAMPLE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95603"/>
          </a:xfrm>
        </p:spPr>
        <p:txBody>
          <a:bodyPr/>
          <a:lstStyle/>
          <a:p>
            <a:pPr marL="1280160" indent="-915988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in Hong Kong where the average account balance is more than $700.</a:t>
            </a:r>
            <a:endParaRPr lang="en-US" altLang="zh-T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992642"/>
            <a:ext cx="5058698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branch.branch_name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account, branch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latin typeface="Arial Narrow"/>
                <a:cs typeface="Arial Narrow"/>
              </a:rPr>
              <a:t>	account.branch_name=branch.branch_name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branch_city=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Hong Kong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endParaRPr lang="en-US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11113" indent="-111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branch.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</a:t>
            </a:r>
          </a:p>
          <a:p>
            <a:pPr marL="11113" indent="-111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having avg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(balance)&gt;700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36195" y="2366591"/>
            <a:ext cx="4928571" cy="902993"/>
          </a:xfrm>
          <a:prstGeom prst="roundRect">
            <a:avLst>
              <a:gd name="adj" fmla="val 9916"/>
            </a:avLst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195" y="3295397"/>
            <a:ext cx="3005626" cy="2950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4" name="Curved Connector 13"/>
          <p:cNvCxnSpPr>
            <a:stCxn id="10" idx="1"/>
            <a:endCxn id="12" idx="3"/>
          </p:cNvCxnSpPr>
          <p:nvPr/>
        </p:nvCxnSpPr>
        <p:spPr bwMode="auto">
          <a:xfrm rot="10800000" flipV="1">
            <a:off x="5664767" y="2404906"/>
            <a:ext cx="667351" cy="413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11" idx="1"/>
            <a:endCxn id="13" idx="3"/>
          </p:cNvCxnSpPr>
          <p:nvPr/>
        </p:nvCxnSpPr>
        <p:spPr bwMode="auto">
          <a:xfrm rot="10800000">
            <a:off x="3741821" y="3442933"/>
            <a:ext cx="2590296" cy="4033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736195" y="3616282"/>
            <a:ext cx="2579672" cy="263453"/>
          </a:xfrm>
          <a:prstGeom prst="roundRect">
            <a:avLst/>
          </a:prstGeom>
          <a:noFill/>
          <a:ln w="254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332117" y="1989407"/>
            <a:ext cx="2011680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First, find the records that satisfy the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sz="1600" dirty="0">
                <a:solidFill>
                  <a:srgbClr val="3319FF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predicate.</a:t>
            </a:r>
            <a:endParaRPr kumimoji="0" lang="en-US" sz="16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32117" y="3184589"/>
            <a:ext cx="2011680" cy="132343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Then, form the groups (include only those tuples that satisfy the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sz="1600" dirty="0">
                <a:solidFill>
                  <a:srgbClr val="3319FF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predicate).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332117" y="4872213"/>
            <a:ext cx="2011680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Finally, apply the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having</a:t>
            </a:r>
            <a:r>
              <a:rPr lang="en-US" altLang="zh-TW" sz="1600" dirty="0">
                <a:solidFill>
                  <a:srgbClr val="3319FF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1600" dirty="0">
                <a:solidFill>
                  <a:schemeClr val="tx2"/>
                </a:solidFill>
                <a:latin typeface="+mn-lt"/>
                <a:sym typeface="Symbol" pitchFamily="18" charset="2"/>
              </a:rPr>
              <a:t>clause to </a:t>
            </a:r>
            <a:r>
              <a:rPr lang="en-US" altLang="zh-TW" sz="1600" i="1" dirty="0">
                <a:latin typeface="+mn-lt"/>
                <a:sym typeface="Symbol" pitchFamily="18" charset="2"/>
              </a:rPr>
              <a:t>each group</a:t>
            </a:r>
            <a:r>
              <a:rPr lang="en-US" altLang="zh-TW" sz="1600" dirty="0">
                <a:latin typeface="+mn-lt"/>
                <a:sym typeface="Symbol" pitchFamily="18" charset="2"/>
              </a:rPr>
              <a:t>.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Curved Connector 17"/>
          <p:cNvCxnSpPr>
            <a:stCxn id="17" idx="1"/>
            <a:endCxn id="16" idx="3"/>
          </p:cNvCxnSpPr>
          <p:nvPr/>
        </p:nvCxnSpPr>
        <p:spPr bwMode="auto">
          <a:xfrm rot="10800000">
            <a:off x="3315867" y="3748010"/>
            <a:ext cx="3016250" cy="15397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0" grpId="0" animBg="1"/>
      <p:bldP spid="11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</a:t>
            </a:r>
            <a:r>
              <a:rPr lang="en-US" dirty="0">
                <a:cs typeface="Arial Narrow"/>
              </a:rPr>
              <a:t>FROM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66961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dirty="0"/>
              <a:t> clause can contain a subquery expression.</a:t>
            </a:r>
          </a:p>
          <a:p>
            <a:pPr marL="73152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The result of a SQL query is a relation.</a:t>
            </a:r>
          </a:p>
          <a:p>
            <a:pPr marL="1280160" indent="-915988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name(s) of branches whose average balance is greater than the average account balance.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2957385"/>
            <a:ext cx="5620127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branch_name,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(balance)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avg_balance</a:t>
            </a:r>
          </a:p>
          <a:p>
            <a:pPr marL="628650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628650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branch_name)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result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avg_balance&gt;(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avg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(balance)</a:t>
            </a:r>
          </a:p>
          <a:p>
            <a:pPr marL="1993900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account)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2934" y="5127451"/>
            <a:ext cx="3864593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A relation, named </a:t>
            </a:r>
            <a:r>
              <a:rPr lang="en-US" sz="1400" dirty="0">
                <a:solidFill>
                  <a:srgbClr val="FF0000"/>
                </a:solidFill>
              </a:rPr>
              <a:t>result</a:t>
            </a:r>
            <a:r>
              <a:rPr lang="en-US" sz="1400" dirty="0">
                <a:solidFill>
                  <a:srgbClr val="000090"/>
                </a:solidFill>
              </a:rPr>
              <a:t>, containing the branch name and average balance of each branch.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649958" y="3341353"/>
            <a:ext cx="4957570" cy="912087"/>
          </a:xfrm>
          <a:prstGeom prst="roundRect">
            <a:avLst>
              <a:gd name="adj" fmla="val 5528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5876487"/>
            <a:ext cx="7772400" cy="3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The relation “</a:t>
            </a:r>
            <a:r>
              <a:rPr lang="en-US" altLang="zh-TW" b="1" dirty="0">
                <a:solidFill>
                  <a:srgbClr val="0000FF"/>
                </a:solidFill>
              </a:rPr>
              <a:t>result</a:t>
            </a:r>
            <a:r>
              <a:rPr lang="en-US" altLang="zh-TW" b="1" dirty="0">
                <a:solidFill>
                  <a:srgbClr val="B30019"/>
                </a:solidFill>
              </a:rPr>
              <a:t>” is called a </a:t>
            </a:r>
            <a:r>
              <a:rPr lang="en-US" altLang="zh-TW" b="1" i="1" dirty="0">
                <a:solidFill>
                  <a:srgbClr val="FF0000"/>
                </a:solidFill>
              </a:rPr>
              <a:t>derived relation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  <a:endParaRPr lang="en-US" b="1" dirty="0">
              <a:solidFill>
                <a:srgbClr val="B30019"/>
              </a:solidFill>
            </a:endParaRPr>
          </a:p>
        </p:txBody>
      </p:sp>
      <p:cxnSp>
        <p:nvCxnSpPr>
          <p:cNvPr id="15" name="Curved Connector 14"/>
          <p:cNvCxnSpPr>
            <a:stCxn id="22" idx="3"/>
            <a:endCxn id="7" idx="3"/>
          </p:cNvCxnSpPr>
          <p:nvPr/>
        </p:nvCxnSpPr>
        <p:spPr bwMode="auto">
          <a:xfrm>
            <a:off x="7607528" y="3797397"/>
            <a:ext cx="69999" cy="1591664"/>
          </a:xfrm>
          <a:prstGeom prst="curvedConnector3">
            <a:avLst>
              <a:gd name="adj1" fmla="val 1354739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108200" y="1642997"/>
            <a:ext cx="4927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0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22" grpId="0" animBg="1"/>
      <p:bldP spid="25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</a:t>
            </a:r>
            <a:r>
              <a:rPr lang="en-US" dirty="0">
                <a:cs typeface="Arial Narrow"/>
              </a:rPr>
              <a:t>FROM</a:t>
            </a:r>
            <a:r>
              <a:rPr lang="en-US" dirty="0"/>
              <a:t> CLAUSE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710254"/>
          </a:xfrm>
        </p:spPr>
        <p:txBody>
          <a:bodyPr/>
          <a:lstStyle/>
          <a:p>
            <a:pPr marL="1280160" indent="-915988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name(s) of branches with the</a:t>
            </a:r>
            <a:r>
              <a:rPr lang="en-US" altLang="zh-TW" i="1" dirty="0">
                <a:solidFill>
                  <a:srgbClr val="000090"/>
                </a:solidFill>
              </a:rPr>
              <a:t> </a:t>
            </a:r>
            <a:r>
              <a:rPr lang="en-US" altLang="zh-TW" i="1" u="sng" dirty="0">
                <a:solidFill>
                  <a:srgbClr val="FF0000"/>
                </a:solidFill>
              </a:rPr>
              <a:t>maximum average</a:t>
            </a:r>
            <a:r>
              <a:rPr lang="en-US" altLang="zh-TW" dirty="0">
                <a:solidFill>
                  <a:srgbClr val="000090"/>
                </a:solidFill>
              </a:rPr>
              <a:t> account balance.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2042990"/>
            <a:ext cx="5620127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branch_name,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(balance)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avg_balance</a:t>
            </a:r>
          </a:p>
          <a:p>
            <a:pPr marL="628650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628650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branch_name)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result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avg_balance=(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max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(avg_balance)</a:t>
            </a:r>
          </a:p>
          <a:p>
            <a:pPr marL="206057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result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1099" y="4213056"/>
            <a:ext cx="3864593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A relation, named </a:t>
            </a:r>
            <a:r>
              <a:rPr lang="en-US" sz="1400" dirty="0">
                <a:solidFill>
                  <a:srgbClr val="FF0000"/>
                </a:solidFill>
              </a:rPr>
              <a:t>result</a:t>
            </a:r>
            <a:r>
              <a:rPr lang="en-US" sz="1400" dirty="0">
                <a:solidFill>
                  <a:srgbClr val="000090"/>
                </a:solidFill>
              </a:rPr>
              <a:t>, containing the branch name and average balance of each branch.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649958" y="2426958"/>
            <a:ext cx="4957570" cy="912087"/>
          </a:xfrm>
          <a:prstGeom prst="roundRect">
            <a:avLst>
              <a:gd name="adj" fmla="val 5528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5077325"/>
            <a:ext cx="7772400" cy="118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This query is </a:t>
            </a:r>
            <a:r>
              <a:rPr lang="en-US" altLang="zh-TW" b="1" i="1" u="sng" dirty="0">
                <a:solidFill>
                  <a:srgbClr val="FF0000"/>
                </a:solidFill>
              </a:rPr>
              <a:t>not allowed in Oracle</a:t>
            </a:r>
            <a:r>
              <a:rPr lang="en-US" altLang="zh-TW" b="1" dirty="0">
                <a:solidFill>
                  <a:srgbClr val="B30019"/>
                </a:solidFill>
              </a:rPr>
              <a:t> due to its scoping rules.</a:t>
            </a:r>
            <a:br>
              <a:rPr lang="en-US" altLang="zh-TW" b="1" dirty="0">
                <a:solidFill>
                  <a:srgbClr val="B30019"/>
                </a:solidFill>
              </a:rPr>
            </a:br>
            <a:r>
              <a:rPr lang="en-US" altLang="zh-TW" sz="1600" b="1" dirty="0">
                <a:solidFill>
                  <a:srgbClr val="000090"/>
                </a:solidFill>
              </a:rPr>
              <a:t>(The scope of the </a:t>
            </a:r>
            <a:r>
              <a:rPr lang="en-US" altLang="zh-TW" sz="1600" b="1" dirty="0">
                <a:solidFill>
                  <a:srgbClr val="FF0000"/>
                </a:solidFill>
              </a:rPr>
              <a:t>result</a:t>
            </a:r>
            <a:r>
              <a:rPr lang="en-US" altLang="zh-TW" sz="1600" b="1" dirty="0">
                <a:solidFill>
                  <a:srgbClr val="000090"/>
                </a:solidFill>
              </a:rPr>
              <a:t> relation is restricted to the </a:t>
            </a:r>
            <a:r>
              <a:rPr lang="en-US" altLang="zh-TW" sz="1600" b="1" u="sng" dirty="0">
                <a:solidFill>
                  <a:srgbClr val="000090"/>
                </a:solidFill>
              </a:rPr>
              <a:t>outer</a:t>
            </a:r>
            <a:r>
              <a:rPr lang="en-US" altLang="zh-TW" sz="1600" b="1" dirty="0">
                <a:solidFill>
                  <a:srgbClr val="000090"/>
                </a:solidFill>
              </a:rPr>
              <a:t> </a:t>
            </a:r>
            <a:r>
              <a:rPr lang="en-US" altLang="zh-TW" sz="1600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select</a:t>
            </a:r>
            <a:r>
              <a:rPr lang="en-US" altLang="zh-TW" sz="1600" b="1" dirty="0">
                <a:solidFill>
                  <a:srgbClr val="000090"/>
                </a:solidFill>
              </a:rPr>
              <a:t> clause.)</a:t>
            </a:r>
          </a:p>
          <a:p>
            <a:pPr algn="ctr" eaLnBrk="1" hangingPunct="1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See the next slide.</a:t>
            </a:r>
          </a:p>
        </p:txBody>
      </p:sp>
      <p:cxnSp>
        <p:nvCxnSpPr>
          <p:cNvPr id="15" name="Curved Connector 14"/>
          <p:cNvCxnSpPr>
            <a:stCxn id="22" idx="3"/>
            <a:endCxn id="7" idx="3"/>
          </p:cNvCxnSpPr>
          <p:nvPr/>
        </p:nvCxnSpPr>
        <p:spPr bwMode="auto">
          <a:xfrm>
            <a:off x="7607528" y="2883002"/>
            <a:ext cx="658164" cy="1591664"/>
          </a:xfrm>
          <a:prstGeom prst="curvedConnector3">
            <a:avLst>
              <a:gd name="adj1" fmla="val 171294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ounded Rectangle 11"/>
          <p:cNvSpPr/>
          <p:nvPr/>
        </p:nvSpPr>
        <p:spPr bwMode="auto">
          <a:xfrm>
            <a:off x="4107278" y="3384202"/>
            <a:ext cx="2486027" cy="538093"/>
          </a:xfrm>
          <a:prstGeom prst="roundRect">
            <a:avLst>
              <a:gd name="adj" fmla="val 5528"/>
            </a:avLst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3574" y="4213056"/>
            <a:ext cx="2484972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The maximum average balance in the </a:t>
            </a:r>
            <a:r>
              <a:rPr lang="en-US" sz="1400" dirty="0">
                <a:solidFill>
                  <a:srgbClr val="FF0000"/>
                </a:solidFill>
              </a:rPr>
              <a:t>result</a:t>
            </a:r>
            <a:r>
              <a:rPr lang="en-US" sz="1400" dirty="0">
                <a:solidFill>
                  <a:srgbClr val="000090"/>
                </a:solidFill>
              </a:rPr>
              <a:t> relation.</a:t>
            </a:r>
          </a:p>
        </p:txBody>
      </p:sp>
      <p:cxnSp>
        <p:nvCxnSpPr>
          <p:cNvPr id="9" name="Curved Connector 8"/>
          <p:cNvCxnSpPr>
            <a:stCxn id="12" idx="1"/>
            <a:endCxn id="13" idx="0"/>
          </p:cNvCxnSpPr>
          <p:nvPr/>
        </p:nvCxnSpPr>
        <p:spPr bwMode="auto">
          <a:xfrm rot="10800000" flipV="1">
            <a:off x="2776060" y="3653248"/>
            <a:ext cx="1331218" cy="559807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5" grpId="0" build="p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 Narrow"/>
              </a:rPr>
              <a:t>WITH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525618"/>
          </a:xfrm>
        </p:spPr>
        <p:txBody>
          <a:bodyPr/>
          <a:lstStyle/>
          <a:p>
            <a:r>
              <a:rPr lang="en-US" dirty="0"/>
              <a:t>Allows a </a:t>
            </a:r>
            <a:r>
              <a:rPr lang="en-US" dirty="0">
                <a:solidFill>
                  <a:srgbClr val="FF0000"/>
                </a:solidFill>
              </a:rPr>
              <a:t>temporary (derived) relation</a:t>
            </a:r>
            <a:r>
              <a:rPr lang="en-US" dirty="0"/>
              <a:t> to be defined that is available only to the query in which the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with</a:t>
            </a:r>
            <a:r>
              <a:rPr lang="en-US" dirty="0">
                <a:solidFill>
                  <a:srgbClr val="3319FF"/>
                </a:solidFill>
              </a:rPr>
              <a:t> </a:t>
            </a:r>
            <a:r>
              <a:rPr lang="en-US" dirty="0"/>
              <a:t>clause occurs.</a:t>
            </a:r>
          </a:p>
          <a:p>
            <a:pPr marL="1280160" indent="-915988">
              <a:spcBef>
                <a:spcPts val="1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Query: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name(s) of branches with the</a:t>
            </a:r>
            <a:r>
              <a:rPr lang="en-US" altLang="zh-TW" i="1" dirty="0">
                <a:solidFill>
                  <a:srgbClr val="000090"/>
                </a:solidFill>
              </a:rPr>
              <a:t> </a:t>
            </a:r>
            <a:r>
              <a:rPr lang="en-US" altLang="zh-TW" i="1" u="sng" dirty="0">
                <a:solidFill>
                  <a:srgbClr val="FF0000"/>
                </a:solidFill>
              </a:rPr>
              <a:t>maximum average</a:t>
            </a:r>
            <a:r>
              <a:rPr lang="en-US" altLang="zh-TW" dirty="0">
                <a:solidFill>
                  <a:srgbClr val="000090"/>
                </a:solidFill>
              </a:rPr>
              <a:t> account balance.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2836184"/>
            <a:ext cx="4643473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(branch_name, avg_balance)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</a:p>
          <a:p>
            <a:pPr marL="458788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branch_name,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(balance)</a:t>
            </a: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account</a:t>
            </a:r>
            <a:endParaRPr lang="en-US" baseline="-25000" dirty="0">
              <a:latin typeface="Arial Narrow"/>
              <a:cs typeface="Arial Narrow"/>
            </a:endParaRP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branch_name</a:t>
            </a:r>
            <a:endParaRPr lang="en-US" dirty="0">
              <a:latin typeface="Arial Narrow"/>
              <a:cs typeface="Arial Narrow"/>
            </a:endParaRPr>
          </a:p>
          <a:p>
            <a:pPr marL="4763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result</a:t>
            </a: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avg_balance=(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max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(avg_balance)</a:t>
            </a:r>
          </a:p>
          <a:p>
            <a:pPr marL="206057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result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90125" y="2918233"/>
            <a:ext cx="4168139" cy="1228454"/>
          </a:xfrm>
          <a:prstGeom prst="roundRect">
            <a:avLst>
              <a:gd name="adj" fmla="val 8396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5614" y="5642091"/>
            <a:ext cx="3864594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A relation, named </a:t>
            </a:r>
            <a:r>
              <a:rPr lang="en-US" sz="1400" dirty="0">
                <a:solidFill>
                  <a:srgbClr val="FF0000"/>
                </a:solidFill>
              </a:rPr>
              <a:t>result</a:t>
            </a:r>
            <a:r>
              <a:rPr lang="en-US" sz="1400" dirty="0">
                <a:solidFill>
                  <a:srgbClr val="000090"/>
                </a:solidFill>
              </a:rPr>
              <a:t>, containing the branch name and average balance of each branch.</a:t>
            </a:r>
          </a:p>
        </p:txBody>
      </p:sp>
      <p:cxnSp>
        <p:nvCxnSpPr>
          <p:cNvPr id="11" name="Curved Connector 10"/>
          <p:cNvCxnSpPr>
            <a:stCxn id="8" idx="3"/>
            <a:endCxn id="9" idx="3"/>
          </p:cNvCxnSpPr>
          <p:nvPr/>
        </p:nvCxnSpPr>
        <p:spPr bwMode="auto">
          <a:xfrm>
            <a:off x="6258264" y="3532460"/>
            <a:ext cx="1441944" cy="2371241"/>
          </a:xfrm>
          <a:prstGeom prst="curvedConnector3">
            <a:avLst>
              <a:gd name="adj1" fmla="val 15674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85800" y="5580536"/>
            <a:ext cx="2394284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574675" indent="-574675"/>
            <a:r>
              <a:rPr lang="en-US" sz="1600" u="sng" dirty="0">
                <a:solidFill>
                  <a:srgbClr val="FF0000"/>
                </a:solidFill>
              </a:rPr>
              <a:t>Note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  <a:r>
              <a:rPr lang="en-US" sz="1600" dirty="0">
                <a:solidFill>
                  <a:srgbClr val="000090"/>
                </a:solidFill>
              </a:rPr>
              <a:t>	This query is allowed in Oracle.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171"/>
            <a:ext cx="7772400" cy="835036"/>
          </a:xfrm>
        </p:spPr>
        <p:txBody>
          <a:bodyPr/>
          <a:lstStyle/>
          <a:p>
            <a:r>
              <a:rPr lang="en-US" altLang="zh-TW" dirty="0"/>
              <a:t>NESTED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7619"/>
            <a:ext cx="7772400" cy="2466127"/>
          </a:xfrm>
        </p:spPr>
        <p:txBody>
          <a:bodyPr/>
          <a:lstStyle/>
          <a:p>
            <a:pPr eaLnBrk="1" hangingPunct="1"/>
            <a:r>
              <a:rPr lang="en-US" altLang="zh-TW" dirty="0"/>
              <a:t>Every SQL statement returns a relation/set as the result.</a:t>
            </a:r>
          </a:p>
          <a:p>
            <a:pPr marL="731520" lvl="1" indent="-365760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A relation can be </a:t>
            </a:r>
            <a:r>
              <a:rPr lang="en-US" altLang="zh-TW" b="1" dirty="0">
                <a:solidFill>
                  <a:srgbClr val="0000FF"/>
                </a:solidFill>
              </a:rPr>
              <a:t>null</a:t>
            </a:r>
            <a:r>
              <a:rPr lang="en-US" altLang="zh-TW" b="1" dirty="0">
                <a:solidFill>
                  <a:srgbClr val="B30019"/>
                </a:solidFill>
              </a:rPr>
              <a:t> or contain only a </a:t>
            </a:r>
            <a:r>
              <a:rPr lang="en-US" altLang="zh-TW" b="1" dirty="0">
                <a:solidFill>
                  <a:srgbClr val="0000FF"/>
                </a:solidFill>
              </a:rPr>
              <a:t>single atomic value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Consequently, a value or a set of values can be replaced with a SQL statement (i.e., a subquery).</a:t>
            </a:r>
            <a:endParaRPr lang="en-US" altLang="zh-TW" b="1" dirty="0">
              <a:solidFill>
                <a:srgbClr val="B30019"/>
              </a:solidFill>
            </a:endParaRP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The query is </a:t>
            </a:r>
            <a:r>
              <a:rPr lang="en-US" altLang="zh-TW" b="1" dirty="0">
                <a:solidFill>
                  <a:srgbClr val="0000FF"/>
                </a:solidFill>
              </a:rPr>
              <a:t>illegal</a:t>
            </a:r>
            <a:r>
              <a:rPr lang="en-US" altLang="zh-TW" b="1" dirty="0">
                <a:solidFill>
                  <a:srgbClr val="B30019"/>
                </a:solidFill>
              </a:rPr>
              <a:t> if the subquery returns</a:t>
            </a:r>
            <a:br>
              <a:rPr lang="en-US" altLang="zh-TW" b="1" dirty="0">
                <a:solidFill>
                  <a:srgbClr val="B30019"/>
                </a:solidFill>
              </a:rPr>
            </a:br>
            <a:r>
              <a:rPr lang="en-US" altLang="zh-TW" b="1" dirty="0">
                <a:solidFill>
                  <a:srgbClr val="B30019"/>
                </a:solidFill>
              </a:rPr>
              <a:t>the wrong type for the comparison.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5491" y="3908340"/>
            <a:ext cx="2221761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amount&gt;1200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85198" y="3908340"/>
            <a:ext cx="3600344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1598613" indent="-159861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amount&gt;(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avg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(amount)</a:t>
            </a:r>
          </a:p>
          <a:p>
            <a:pPr marL="148272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loan);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47378" y="5573051"/>
            <a:ext cx="6649245" cy="643766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lvl="1" indent="0" algn="ctr" eaLnBrk="1" hangingPunct="1">
              <a:spcBef>
                <a:spcPts val="2400"/>
              </a:spcBef>
              <a:buClr>
                <a:schemeClr val="tx1"/>
              </a:buClr>
              <a:buSzPct val="65000"/>
              <a:buNone/>
            </a:pPr>
            <a:r>
              <a:rPr lang="en-US" altLang="zh-TW" sz="1800" b="1" dirty="0">
                <a:solidFill>
                  <a:srgbClr val="B30019"/>
                </a:solidFill>
              </a:rPr>
              <a:t>Subqueries are commonly used to test for </a:t>
            </a:r>
            <a:r>
              <a:rPr lang="en-US" altLang="zh-TW" sz="1800" b="1" dirty="0">
                <a:solidFill>
                  <a:srgbClr val="0000FF"/>
                </a:solidFill>
              </a:rPr>
              <a:t>set membership</a:t>
            </a:r>
            <a:r>
              <a:rPr lang="en-US" altLang="zh-TW" sz="1800" b="1" dirty="0">
                <a:solidFill>
                  <a:srgbClr val="B30019"/>
                </a:solidFill>
              </a:rPr>
              <a:t>, make </a:t>
            </a:r>
            <a:r>
              <a:rPr lang="en-US" altLang="zh-TW" sz="1800" b="1" dirty="0">
                <a:solidFill>
                  <a:srgbClr val="0000FF"/>
                </a:solidFill>
              </a:rPr>
              <a:t>set comparisons</a:t>
            </a:r>
            <a:r>
              <a:rPr lang="en-US" altLang="zh-TW" sz="1800" b="1" dirty="0">
                <a:solidFill>
                  <a:srgbClr val="B30019"/>
                </a:solidFill>
              </a:rPr>
              <a:t> and determine </a:t>
            </a:r>
            <a:r>
              <a:rPr lang="en-US" altLang="zh-TW" sz="1800" b="1" dirty="0">
                <a:solidFill>
                  <a:srgbClr val="0000FF"/>
                </a:solidFill>
              </a:rPr>
              <a:t>set cardinality</a:t>
            </a:r>
            <a:r>
              <a:rPr lang="en-US" altLang="zh-TW" sz="1800" b="1" dirty="0">
                <a:solidFill>
                  <a:srgbClr val="B30019"/>
                </a:solidFill>
              </a:rPr>
              <a:t>.</a:t>
            </a:r>
            <a:endParaRPr lang="en-US" altLang="zh-TW" sz="18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2178710" y="4575335"/>
            <a:ext cx="514538" cy="28466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65792" y="4596351"/>
            <a:ext cx="1890068" cy="58116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1006" y="4474617"/>
            <a:ext cx="1486661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This subquery </a:t>
            </a:r>
            <a:r>
              <a:rPr lang="en-US" sz="1600" i="1" u="sng" dirty="0">
                <a:solidFill>
                  <a:srgbClr val="FF0000"/>
                </a:solidFill>
              </a:rPr>
              <a:t>must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000090"/>
                </a:solidFill>
              </a:rPr>
              <a:t>return a single value</a:t>
            </a: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 bwMode="auto">
          <a:xfrm>
            <a:off x="6855860" y="4886933"/>
            <a:ext cx="505146" cy="31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7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873"/>
            <a:ext cx="7772400" cy="1470025"/>
          </a:xfrm>
          <a:solidFill>
            <a:srgbClr val="09A580"/>
          </a:solidFill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To be continued…</a:t>
            </a:r>
            <a:endParaRPr lang="en-GB" sz="440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6000" dirty="0">
                <a:solidFill>
                  <a:srgbClr val="FF5050"/>
                </a:solidFill>
                <a:latin typeface="Tahoma" pitchFamily="34" charset="0"/>
              </a:rPr>
              <a:t>Structured Query Language 3</a:t>
            </a:r>
          </a:p>
        </p:txBody>
      </p:sp>
    </p:spTree>
    <p:extLst>
      <p:ext uri="{BB962C8B-B14F-4D97-AF65-F5344CB8AC3E}">
        <p14:creationId xmlns:p14="http://schemas.microsoft.com/office/powerpoint/2010/main" val="217495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94960" y="4023360"/>
            <a:ext cx="1860559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All clients who have an account.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42" y="457200"/>
            <a:ext cx="7502979" cy="459100"/>
          </a:xfrm>
        </p:spPr>
        <p:txBody>
          <a:bodyPr/>
          <a:lstStyle/>
          <a:p>
            <a:r>
              <a:rPr lang="en-US" altLang="zh-TW" dirty="0"/>
              <a:t>SET MEMBERSHIP:</a:t>
            </a:r>
            <a:r>
              <a:rPr lang="en-US" altLang="zh-TW" dirty="0">
                <a:solidFill>
                  <a:srgbClr val="B30019"/>
                </a:solidFill>
              </a:rPr>
              <a:t>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IN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72561"/>
          </a:xfrm>
        </p:spPr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both an account and a loan in the bank.</a:t>
            </a:r>
            <a:endParaRPr lang="en-US" altLang="zh-TW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057400" y="1995224"/>
            <a:ext cx="4244751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client_name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client_name</a:t>
            </a:r>
          </a:p>
          <a:p>
            <a:pPr marL="251777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depositor)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261895" y="2673147"/>
            <a:ext cx="1907900" cy="60054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0" name="Curved Connector 19"/>
          <p:cNvCxnSpPr>
            <a:stCxn id="10" idx="0"/>
            <a:endCxn id="15" idx="2"/>
          </p:cNvCxnSpPr>
          <p:nvPr/>
        </p:nvCxnSpPr>
        <p:spPr bwMode="auto">
          <a:xfrm rot="16200000" flipV="1">
            <a:off x="5395710" y="3093829"/>
            <a:ext cx="749666" cy="11093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2095501" y="2373330"/>
            <a:ext cx="2110740" cy="56375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45920" y="4023360"/>
            <a:ext cx="2942166" cy="132343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The </a:t>
            </a:r>
            <a:r>
              <a:rPr kumimoji="0"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in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 connective tests for the </a:t>
            </a:r>
            <a:r>
              <a:rPr kumimoji="0" lang="en-US" sz="1600" u="sng" dirty="0">
                <a:solidFill>
                  <a:srgbClr val="FF0000"/>
                </a:solidFill>
                <a:latin typeface="+mn-lt"/>
              </a:rPr>
              <a:t>presence</a:t>
            </a:r>
            <a:r>
              <a:rPr kumimoji="0"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of set membership (i.e., selects clients in the “borrower” set only if they are </a:t>
            </a:r>
            <a:r>
              <a:rPr kumimoji="0" lang="en-US" sz="1600" u="sng" dirty="0">
                <a:solidFill>
                  <a:srgbClr val="FF0000"/>
                </a:solidFill>
                <a:latin typeface="+mn-lt"/>
              </a:rPr>
              <a:t>in</a:t>
            </a:r>
            <a:r>
              <a:rPr kumimoji="0"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the “depositor” set).</a:t>
            </a:r>
          </a:p>
        </p:txBody>
      </p:sp>
      <p:cxnSp>
        <p:nvCxnSpPr>
          <p:cNvPr id="11" name="Curved Connector 10"/>
          <p:cNvCxnSpPr>
            <a:stCxn id="4" idx="2"/>
            <a:endCxn id="16" idx="0"/>
          </p:cNvCxnSpPr>
          <p:nvPr/>
        </p:nvCxnSpPr>
        <p:spPr bwMode="auto">
          <a:xfrm rot="5400000">
            <a:off x="2590801" y="3463289"/>
            <a:ext cx="1086273" cy="3386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8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79" y="457200"/>
            <a:ext cx="7347858" cy="459100"/>
          </a:xfrm>
        </p:spPr>
        <p:txBody>
          <a:bodyPr/>
          <a:lstStyle/>
          <a:p>
            <a:r>
              <a:rPr lang="en-US" altLang="zh-TW" dirty="0"/>
              <a:t>SET MEMBERSHIP: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NOT IN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76791"/>
          </a:xfrm>
        </p:spPr>
        <p:txBody>
          <a:bodyPr/>
          <a:lstStyle/>
          <a:p>
            <a:pPr marL="1280160" indent="-914400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a loan at the bank but do not have an account at the bank.</a:t>
            </a:r>
            <a:endParaRPr lang="en-US" altLang="zh-TW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1995224"/>
            <a:ext cx="4587793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client_name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not in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client_name</a:t>
            </a:r>
            <a:endParaRPr lang="en-US" altLang="zh-TW" b="1" dirty="0">
              <a:solidFill>
                <a:srgbClr val="0000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285750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depositor)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94960" y="4023360"/>
            <a:ext cx="1860559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All clients who have an account.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651551" y="2670048"/>
            <a:ext cx="1835876" cy="60054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1" name="Curved Connector 20"/>
          <p:cNvCxnSpPr>
            <a:stCxn id="17" idx="0"/>
            <a:endCxn id="19" idx="2"/>
          </p:cNvCxnSpPr>
          <p:nvPr/>
        </p:nvCxnSpPr>
        <p:spPr bwMode="auto">
          <a:xfrm rot="16200000" flipV="1">
            <a:off x="5570983" y="3269102"/>
            <a:ext cx="752765" cy="7557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2095501" y="2377440"/>
            <a:ext cx="2476500" cy="566928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645920" y="4023360"/>
            <a:ext cx="3095624" cy="132343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The </a:t>
            </a:r>
            <a:r>
              <a:rPr kumimoji="0"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not in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 connective tests for the </a:t>
            </a:r>
            <a:r>
              <a:rPr kumimoji="0" lang="en-US" sz="1600" u="sng" dirty="0">
                <a:solidFill>
                  <a:srgbClr val="FF0000"/>
                </a:solidFill>
                <a:latin typeface="+mn-lt"/>
              </a:rPr>
              <a:t>absence</a:t>
            </a:r>
            <a:r>
              <a:rPr kumimoji="0"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of set membership (i.e., selects clients in the “borrower” set only if they are </a:t>
            </a:r>
            <a:r>
              <a:rPr kumimoji="0" lang="en-US" sz="1600" u="sng" dirty="0">
                <a:solidFill>
                  <a:srgbClr val="FF0000"/>
                </a:solidFill>
                <a:latin typeface="+mn-lt"/>
              </a:rPr>
              <a:t>not in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 the “depositor” set).</a:t>
            </a:r>
          </a:p>
        </p:txBody>
      </p:sp>
      <p:cxnSp>
        <p:nvCxnSpPr>
          <p:cNvPr id="24" name="Curved Connector 23"/>
          <p:cNvCxnSpPr>
            <a:stCxn id="22" idx="2"/>
            <a:endCxn id="23" idx="0"/>
          </p:cNvCxnSpPr>
          <p:nvPr/>
        </p:nvCxnSpPr>
        <p:spPr bwMode="auto">
          <a:xfrm rot="5400000">
            <a:off x="2724246" y="3413855"/>
            <a:ext cx="1078992" cy="140019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COMPARISON: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SOME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19"/>
            <a:ext cx="7863840" cy="1717041"/>
          </a:xfrm>
        </p:spPr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that have greater assets than some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0090"/>
                </a:solidFill>
              </a:rPr>
              <a:t>(i.e., at least one) branch located in Brooklyn.</a:t>
            </a:r>
          </a:p>
          <a:p>
            <a:pPr marL="1645920" lvl="1" indent="-365760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  <a:tabLst>
                <a:tab pos="3089275" algn="l"/>
              </a:tabLst>
            </a:pPr>
            <a:r>
              <a:rPr lang="en-US" altLang="zh-TW" dirty="0">
                <a:solidFill>
                  <a:srgbClr val="B30019"/>
                </a:solidFill>
              </a:rPr>
              <a:t>Equivalent to: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that have 	greater assets than the </a:t>
            </a:r>
            <a:r>
              <a:rPr lang="en-US" altLang="zh-TW" dirty="0">
                <a:solidFill>
                  <a:srgbClr val="FF0000"/>
                </a:solidFill>
              </a:rPr>
              <a:t>minimum</a:t>
            </a:r>
            <a:r>
              <a:rPr lang="en-US" altLang="zh-TW" dirty="0">
                <a:solidFill>
                  <a:srgbClr val="000090"/>
                </a:solidFill>
              </a:rPr>
              <a:t> assets of 	any branch located in Brooklyn.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55283" y="2980922"/>
            <a:ext cx="5388012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assets&gt;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assets</a:t>
            </a:r>
          </a:p>
          <a:p>
            <a:pPr marL="216852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branch</a:t>
            </a:r>
          </a:p>
          <a:p>
            <a:pPr marL="216712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branch_city=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Brooklyn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40880" y="5029200"/>
            <a:ext cx="1522307" cy="107721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Returns the assets values of </a:t>
            </a:r>
            <a:r>
              <a:rPr kumimoji="0" lang="en-US" sz="1600" u="sng" dirty="0">
                <a:solidFill>
                  <a:srgbClr val="000090"/>
                </a:solidFill>
                <a:latin typeface="+mn-lt"/>
              </a:rPr>
              <a:t>all</a:t>
            </a:r>
            <a:r>
              <a:rPr kumimoji="0" lang="en-US" sz="1600" dirty="0">
                <a:solidFill>
                  <a:srgbClr val="000090"/>
                </a:solidFill>
                <a:latin typeface="+mn-lt"/>
              </a:rPr>
              <a:t> branches in Brooklyn.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143777" y="3658845"/>
            <a:ext cx="3107926" cy="90397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2" name="Curved Connector 11"/>
          <p:cNvCxnSpPr>
            <a:stCxn id="10" idx="0"/>
            <a:endCxn id="11" idx="3"/>
          </p:cNvCxnSpPr>
          <p:nvPr/>
        </p:nvCxnSpPr>
        <p:spPr bwMode="auto">
          <a:xfrm rot="16200000" flipV="1">
            <a:off x="7067685" y="4294850"/>
            <a:ext cx="918368" cy="550331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511272" y="5029200"/>
            <a:ext cx="5138928" cy="1074653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lvl="1" indent="0" algn="ctr">
              <a:buNone/>
            </a:pPr>
            <a:r>
              <a:rPr lang="en-US" sz="1600" dirty="0">
                <a:solidFill>
                  <a:srgbClr val="000090"/>
                </a:solidFill>
              </a:rPr>
              <a:t>The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600" dirty="0">
                <a:solidFill>
                  <a:srgbClr val="000090"/>
                </a:solidFill>
              </a:rPr>
              <a:t> clause is true if the assets value of a </a:t>
            </a:r>
            <a:r>
              <a:rPr lang="en-US" sz="1600" b="1" dirty="0">
                <a:solidFill>
                  <a:srgbClr val="3319FF"/>
                </a:solidFill>
              </a:rPr>
              <a:t>branch</a:t>
            </a:r>
            <a:r>
              <a:rPr lang="en-US" sz="1600" dirty="0">
                <a:solidFill>
                  <a:srgbClr val="000090"/>
                </a:solidFill>
              </a:rPr>
              <a:t> tuple</a:t>
            </a:r>
            <a:r>
              <a:rPr lang="en-US" sz="1600" dirty="0">
                <a:solidFill>
                  <a:srgbClr val="FF0000"/>
                </a:solidFill>
              </a:rPr>
              <a:t> is greater than at least one member </a:t>
            </a:r>
            <a:r>
              <a:rPr lang="en-US" sz="1600" dirty="0">
                <a:solidFill>
                  <a:srgbClr val="000090"/>
                </a:solidFill>
              </a:rPr>
              <a:t>of the set of all assets values of branches in Brooklyn (i.e., </a:t>
            </a:r>
            <a:r>
              <a:rPr lang="en-US" sz="1600" dirty="0">
                <a:solidFill>
                  <a:srgbClr val="FF0000"/>
                </a:solidFill>
              </a:rPr>
              <a:t>greater than the minimum</a:t>
            </a:r>
            <a:r>
              <a:rPr lang="en-US" sz="1600" dirty="0">
                <a:solidFill>
                  <a:srgbClr val="000090"/>
                </a:solidFill>
              </a:rPr>
              <a:t> assets value in the set).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095501" y="3328827"/>
            <a:ext cx="2008058" cy="59384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9" name="Curved Connector 28"/>
          <p:cNvCxnSpPr>
            <a:stCxn id="27" idx="2"/>
            <a:endCxn id="25" idx="0"/>
          </p:cNvCxnSpPr>
          <p:nvPr/>
        </p:nvCxnSpPr>
        <p:spPr bwMode="auto">
          <a:xfrm rot="16200000" flipH="1">
            <a:off x="3036867" y="3985330"/>
            <a:ext cx="1106533" cy="9812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971" y="3187631"/>
            <a:ext cx="1842491" cy="1277467"/>
            <a:chOff x="5938400" y="4211970"/>
            <a:chExt cx="2508410" cy="1705167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313210" y="4211970"/>
              <a:ext cx="21336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303810" y="4592970"/>
              <a:ext cx="9906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456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837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608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9896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6848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989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704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03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922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456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075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456210" y="4288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541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922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694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0752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7704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075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7197448" y="5143832"/>
              <a:ext cx="1235074" cy="55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100" dirty="0">
                  <a:latin typeface="+mn-lt"/>
                  <a:cs typeface="Times New Roman"/>
                </a:rPr>
                <a:t>branches in Brooklyn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7786777" y="4981151"/>
              <a:ext cx="50434" cy="2137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938400" y="5359930"/>
              <a:ext cx="1157428" cy="55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100" dirty="0">
                  <a:latin typeface="+mn-lt"/>
                  <a:cs typeface="Times New Roman"/>
                </a:rPr>
                <a:t>all branches</a:t>
              </a:r>
            </a:p>
          </p:txBody>
        </p:sp>
        <p:cxnSp>
          <p:nvCxnSpPr>
            <p:cNvPr id="40" name="Straight Arrow Connector 39"/>
            <p:cNvCxnSpPr>
              <a:stCxn id="39" idx="0"/>
              <a:endCxn id="14" idx="3"/>
            </p:cNvCxnSpPr>
            <p:nvPr/>
          </p:nvCxnSpPr>
          <p:spPr bwMode="auto">
            <a:xfrm flipV="1">
              <a:off x="6517114" y="4992459"/>
              <a:ext cx="108555" cy="3674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2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COMPARISON:</a:t>
            </a:r>
            <a:r>
              <a:rPr lang="en-US" altLang="zh-TW" dirty="0">
                <a:solidFill>
                  <a:srgbClr val="B30019"/>
                </a:solidFill>
              </a:rPr>
              <a:t> SEMANTICS OF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SOME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3255963" indent="-3255963" eaLnBrk="1" hangingPunct="1">
              <a:spcBef>
                <a:spcPts val="0"/>
              </a:spcBef>
              <a:buFontTx/>
              <a:buNone/>
              <a:tabLst>
                <a:tab pos="1603375" algn="l"/>
              </a:tabLst>
            </a:pPr>
            <a:r>
              <a:rPr lang="en-US" altLang="zh-TW" dirty="0">
                <a:sym typeface="Symbol" pitchFamily="18" charset="2"/>
              </a:rPr>
              <a:t>(5 &lt;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dirty="0">
                <a:sym typeface="Symbol" pitchFamily="18" charset="2"/>
              </a:rPr>
              <a:t>	) 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TW" dirty="0">
                <a:sym typeface="Symbol" pitchFamily="18" charset="2"/>
              </a:rPr>
              <a:t> (since 5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less than the maximum</a:t>
            </a:r>
            <a:r>
              <a:rPr lang="en-US" altLang="zh-TW" dirty="0">
                <a:sym typeface="Symbol" pitchFamily="18" charset="2"/>
              </a:rPr>
              <a:t> value 6 in the set)</a:t>
            </a:r>
          </a:p>
          <a:p>
            <a:pPr marL="3376613" indent="-3376613" eaLnBrk="1" hangingPunct="1">
              <a:spcBef>
                <a:spcPts val="5800"/>
              </a:spcBef>
              <a:buFontTx/>
              <a:buNone/>
              <a:tabLst>
                <a:tab pos="1603375" algn="l"/>
              </a:tabLst>
            </a:pPr>
            <a:r>
              <a:rPr lang="en-US" altLang="zh-TW" dirty="0">
                <a:sym typeface="Symbol" pitchFamily="18" charset="2"/>
              </a:rPr>
              <a:t>(5 &lt;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dirty="0">
                <a:sym typeface="Symbol" pitchFamily="18" charset="2"/>
              </a:rPr>
              <a:t>	) 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dirty="0">
                <a:sym typeface="Symbol" pitchFamily="18" charset="2"/>
              </a:rPr>
              <a:t> (since 5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not less than the maximum</a:t>
            </a:r>
            <a:r>
              <a:rPr lang="en-US" altLang="zh-TW" dirty="0">
                <a:sym typeface="Symbol" pitchFamily="18" charset="2"/>
              </a:rPr>
              <a:t> value 5 in the set)</a:t>
            </a:r>
          </a:p>
          <a:p>
            <a:pPr marL="1830388" indent="-1830388" eaLnBrk="1" hangingPunct="1">
              <a:spcBef>
                <a:spcPts val="5000"/>
              </a:spcBef>
              <a:buFontTx/>
              <a:buNone/>
              <a:tabLst>
                <a:tab pos="1603375" algn="l"/>
              </a:tabLst>
            </a:pPr>
            <a:r>
              <a:rPr lang="en-US" altLang="zh-TW" dirty="0">
                <a:sym typeface="Symbol" pitchFamily="18" charset="2"/>
              </a:rPr>
              <a:t>(5 =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dirty="0">
                <a:sym typeface="Symbol" pitchFamily="18" charset="2"/>
              </a:rPr>
              <a:t>	)	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TW" dirty="0">
                <a:sym typeface="Symbol" pitchFamily="18" charset="2"/>
              </a:rPr>
              <a:t>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(since 5 = 5)</a:t>
            </a:r>
          </a:p>
          <a:p>
            <a:pPr marL="1830388" indent="-1830388" eaLnBrk="1" hangingPunct="1">
              <a:spcBef>
                <a:spcPts val="3800"/>
              </a:spcBef>
              <a:buFontTx/>
              <a:buNone/>
              <a:tabLst>
                <a:tab pos="1603375" algn="l"/>
              </a:tabLst>
            </a:pPr>
            <a:r>
              <a:rPr lang="en-US" altLang="zh-TW" dirty="0">
                <a:sym typeface="Symbol" pitchFamily="18" charset="2"/>
              </a:rPr>
              <a:t>(5 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dirty="0">
                <a:sym typeface="Symbol" pitchFamily="18" charset="2"/>
              </a:rPr>
              <a:t>	)	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TW" dirty="0">
                <a:sym typeface="Symbol" pitchFamily="18" charset="2"/>
              </a:rPr>
              <a:t>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(since 5  0)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847907" y="4262970"/>
            <a:ext cx="3610292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u="sng" dirty="0">
                <a:solidFill>
                  <a:srgbClr val="FF0000"/>
                </a:solidFill>
                <a:sym typeface="Symbol" pitchFamily="18" charset="2"/>
              </a:rPr>
              <a:t>Note</a:t>
            </a:r>
          </a:p>
          <a:p>
            <a:pPr algn="ctr"/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(</a:t>
            </a:r>
            <a:r>
              <a:rPr lang="en-US" altLang="zh-TW" sz="1800" dirty="0">
                <a:solidFill>
                  <a:srgbClr val="000090"/>
                </a:solidFill>
                <a:latin typeface="Arial Narrow"/>
                <a:cs typeface="Arial Narrow"/>
                <a:sym typeface="Symbol" pitchFamily="18" charset="2"/>
              </a:rPr>
              <a:t>=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) is equivalent to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</a:p>
          <a:p>
            <a:pPr algn="ctr"/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(</a:t>
            </a:r>
            <a:r>
              <a:rPr lang="en-US" altLang="zh-TW" sz="1800" dirty="0">
                <a:solidFill>
                  <a:srgbClr val="000090"/>
                </a:solidFill>
                <a:latin typeface="Arial Narrow"/>
                <a:cs typeface="Arial Narrow"/>
                <a:sym typeface="Symbol" pitchFamily="18" charset="2"/>
              </a:rPr>
              <a:t>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some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) is </a:t>
            </a:r>
            <a:r>
              <a:rPr lang="en-US" altLang="zh-TW" sz="1800" u="sng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equivalent to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not in</a:t>
            </a:r>
            <a:endParaRPr lang="en-US" altLang="zh-TW" sz="1800" dirty="0">
              <a:solidFill>
                <a:srgbClr val="000090"/>
              </a:solidFill>
              <a:latin typeface="Arial Narrow"/>
              <a:cs typeface="Arial Narrow"/>
              <a:sym typeface="Symbol" pitchFamily="18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25901" y="1190684"/>
          <a:ext cx="39242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25901" y="2564097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25901" y="3788039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925901" y="4868751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6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COMPARISON:</a:t>
            </a:r>
            <a:r>
              <a:rPr lang="en-US" altLang="zh-TW" dirty="0">
                <a:solidFill>
                  <a:srgbClr val="B30019"/>
                </a:solidFill>
              </a:rPr>
              <a:t>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ALL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863840" cy="1676061"/>
          </a:xfrm>
        </p:spPr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those branches that have greater assets than </a:t>
            </a:r>
            <a:r>
              <a:rPr lang="en-US" altLang="zh-TW" i="1" dirty="0">
                <a:solidFill>
                  <a:srgbClr val="000090"/>
                </a:solidFill>
              </a:rPr>
              <a:t>all</a:t>
            </a:r>
            <a:r>
              <a:rPr lang="en-US" altLang="zh-TW" dirty="0">
                <a:solidFill>
                  <a:srgbClr val="000090"/>
                </a:solidFill>
              </a:rPr>
              <a:t> branches located in Brooklyn.</a:t>
            </a:r>
          </a:p>
          <a:p>
            <a:pPr marL="1645920" lvl="1" indent="-365760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  <a:tabLst>
                <a:tab pos="3089275" algn="l"/>
              </a:tabLst>
            </a:pPr>
            <a:r>
              <a:rPr lang="en-US" altLang="zh-TW" dirty="0">
                <a:solidFill>
                  <a:srgbClr val="B30019"/>
                </a:solidFill>
              </a:rPr>
              <a:t>Equivalent to: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that have 	greater assets than the </a:t>
            </a:r>
            <a:r>
              <a:rPr lang="en-US" altLang="zh-TW" dirty="0">
                <a:solidFill>
                  <a:srgbClr val="FF0000"/>
                </a:solidFill>
              </a:rPr>
              <a:t>maximum</a:t>
            </a:r>
            <a:r>
              <a:rPr lang="en-US" altLang="zh-TW" dirty="0">
                <a:solidFill>
                  <a:srgbClr val="000090"/>
                </a:solidFill>
              </a:rPr>
              <a:t> assets of 	any branch located in Brooklyn.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57400" y="2980607"/>
            <a:ext cx="4982132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assets&gt;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assets</a:t>
            </a:r>
          </a:p>
          <a:p>
            <a:pPr marL="188595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branch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branch_city=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Brooklyn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34949" y="3658530"/>
            <a:ext cx="4714691" cy="2447888"/>
            <a:chOff x="3834949" y="3658530"/>
            <a:chExt cx="4714691" cy="244788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40880" y="5029200"/>
              <a:ext cx="1508760" cy="1077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sz="1600" dirty="0">
                  <a:solidFill>
                    <a:srgbClr val="000090"/>
                  </a:solidFill>
                  <a:latin typeface="+mn-lt"/>
                </a:rPr>
                <a:t>Returns the assets values of all branches in Brooklyn.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834949" y="3658530"/>
              <a:ext cx="3090488" cy="90397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2" name="Curved Connector 11"/>
            <p:cNvCxnSpPr>
              <a:stCxn id="10" idx="0"/>
              <a:endCxn id="11" idx="3"/>
            </p:cNvCxnSpPr>
            <p:nvPr/>
          </p:nvCxnSpPr>
          <p:spPr bwMode="auto">
            <a:xfrm rot="16200000" flipV="1">
              <a:off x="6901008" y="4134947"/>
              <a:ext cx="918683" cy="869823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08760" y="5029200"/>
            <a:ext cx="5212080" cy="107465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000090"/>
                </a:solidFill>
              </a:rPr>
              <a:t>The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sz="1600" dirty="0">
                <a:solidFill>
                  <a:srgbClr val="3319FF"/>
                </a:solidFill>
              </a:rPr>
              <a:t> </a:t>
            </a:r>
            <a:r>
              <a:rPr lang="en-US" sz="1600" dirty="0">
                <a:solidFill>
                  <a:srgbClr val="000090"/>
                </a:solidFill>
              </a:rPr>
              <a:t>clause is true if the assets value of a </a:t>
            </a:r>
            <a:r>
              <a:rPr lang="en-US" sz="1600" b="1" dirty="0">
                <a:solidFill>
                  <a:srgbClr val="3319FF"/>
                </a:solidFill>
              </a:rPr>
              <a:t>branch</a:t>
            </a:r>
            <a:r>
              <a:rPr lang="en-US" sz="1600" dirty="0">
                <a:solidFill>
                  <a:srgbClr val="000090"/>
                </a:solidFill>
              </a:rPr>
              <a:t> tuple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is greater than each of the members of the set</a:t>
            </a:r>
            <a:r>
              <a:rPr lang="en-US" sz="1600" dirty="0">
                <a:solidFill>
                  <a:srgbClr val="000090"/>
                </a:solidFill>
              </a:rPr>
              <a:t> of all assets values of branches in Brooklyn (i.e., </a:t>
            </a:r>
            <a:r>
              <a:rPr lang="en-US" sz="1600" dirty="0">
                <a:solidFill>
                  <a:srgbClr val="FF0000"/>
                </a:solidFill>
              </a:rPr>
              <a:t>greater than the maximum</a:t>
            </a:r>
            <a:r>
              <a:rPr lang="en-US" sz="1600" dirty="0">
                <a:solidFill>
                  <a:srgbClr val="000090"/>
                </a:solidFill>
              </a:rPr>
              <a:t> assets value in the set).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95501" y="3349375"/>
            <a:ext cx="1711620" cy="57297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5" name="Curved Connector 14"/>
          <p:cNvCxnSpPr>
            <a:stCxn id="14" idx="2"/>
            <a:endCxn id="13" idx="0"/>
          </p:cNvCxnSpPr>
          <p:nvPr/>
        </p:nvCxnSpPr>
        <p:spPr bwMode="auto">
          <a:xfrm rot="16200000" flipH="1">
            <a:off x="2979631" y="3894031"/>
            <a:ext cx="1106848" cy="11634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97971" y="3187631"/>
            <a:ext cx="1842491" cy="1277467"/>
            <a:chOff x="5938400" y="4211970"/>
            <a:chExt cx="2508410" cy="1705167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313210" y="4211970"/>
              <a:ext cx="21336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303810" y="4592970"/>
              <a:ext cx="9906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456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837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608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9896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6848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989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7704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303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922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456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075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456210" y="4288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541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922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694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0752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7704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075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7197448" y="5143832"/>
              <a:ext cx="1235074" cy="55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100" dirty="0">
                  <a:latin typeface="+mn-lt"/>
                  <a:cs typeface="Times New Roman"/>
                </a:rPr>
                <a:t>branches in Brooklyn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7786777" y="4981151"/>
              <a:ext cx="50434" cy="2137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938400" y="5359930"/>
              <a:ext cx="1157428" cy="55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100" dirty="0">
                  <a:latin typeface="+mn-lt"/>
                  <a:cs typeface="Times New Roman"/>
                </a:rPr>
                <a:t>all branches</a:t>
              </a:r>
            </a:p>
          </p:txBody>
        </p:sp>
        <p:cxnSp>
          <p:nvCxnSpPr>
            <p:cNvPr id="40" name="Straight Arrow Connector 39"/>
            <p:cNvCxnSpPr>
              <a:stCxn id="39" idx="0"/>
              <a:endCxn id="17" idx="3"/>
            </p:cNvCxnSpPr>
            <p:nvPr/>
          </p:nvCxnSpPr>
          <p:spPr bwMode="auto">
            <a:xfrm flipV="1">
              <a:off x="6517114" y="4992459"/>
              <a:ext cx="108555" cy="3674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30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COMPARISON: </a:t>
            </a:r>
            <a:r>
              <a:rPr lang="en-US" altLang="zh-TW" dirty="0">
                <a:solidFill>
                  <a:srgbClr val="B30019"/>
                </a:solidFill>
              </a:rPr>
              <a:t>SEMANTICS OF </a:t>
            </a:r>
            <a:r>
              <a:rPr lang="en-US" altLang="zh-TW" dirty="0">
                <a:solidFill>
                  <a:srgbClr val="B30019"/>
                </a:solidFill>
                <a:cs typeface="Arial Narrow"/>
              </a:rPr>
              <a:t>ALL</a:t>
            </a:r>
            <a:endParaRPr lang="en-US" dirty="0">
              <a:solidFill>
                <a:srgbClr val="B30019"/>
              </a:solidFill>
              <a:cs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3027363" indent="-3027363" eaLnBrk="1" hangingPunct="1">
              <a:spcBef>
                <a:spcPts val="0"/>
              </a:spcBef>
              <a:buFontTx/>
              <a:buNone/>
              <a:tabLst>
                <a:tab pos="1260475" algn="l"/>
              </a:tabLst>
            </a:pPr>
            <a:r>
              <a:rPr lang="en-US" altLang="zh-TW" dirty="0">
                <a:sym typeface="Symbol" pitchFamily="18" charset="2"/>
              </a:rPr>
              <a:t>(5 &lt;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dirty="0">
                <a:sym typeface="Symbol" pitchFamily="18" charset="2"/>
              </a:rPr>
              <a:t>	) 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dirty="0">
                <a:sym typeface="Symbol" pitchFamily="18" charset="2"/>
              </a:rPr>
              <a:t> (since 5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not less than all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of the members in the set)</a:t>
            </a:r>
          </a:p>
          <a:p>
            <a:pPr marL="2909888" indent="-2909888" eaLnBrk="1" hangingPunct="1">
              <a:spcBef>
                <a:spcPts val="6000"/>
              </a:spcBef>
              <a:buFontTx/>
              <a:buNone/>
              <a:tabLst>
                <a:tab pos="1260475" algn="l"/>
              </a:tabLst>
            </a:pPr>
            <a:r>
              <a:rPr lang="en-US" altLang="zh-TW" dirty="0">
                <a:sym typeface="Symbol" pitchFamily="18" charset="2"/>
              </a:rPr>
              <a:t>(5 &lt;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dirty="0">
                <a:sym typeface="Symbol" pitchFamily="18" charset="2"/>
              </a:rPr>
              <a:t>	) 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TW" dirty="0">
                <a:sym typeface="Symbol" pitchFamily="18" charset="2"/>
              </a:rPr>
              <a:t> (since 5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less than</a:t>
            </a:r>
            <a:r>
              <a:rPr lang="en-US" altLang="zh-TW" dirty="0">
                <a:sym typeface="Symbol" pitchFamily="18" charset="2"/>
              </a:rPr>
              <a:t> all of the members in the set)</a:t>
            </a:r>
          </a:p>
          <a:p>
            <a:pPr marL="1431925" indent="-1431925" eaLnBrk="1" hangingPunct="1">
              <a:buFontTx/>
              <a:buNone/>
              <a:tabLst>
                <a:tab pos="1260475" algn="l"/>
              </a:tabLst>
            </a:pPr>
            <a:r>
              <a:rPr lang="en-US" altLang="zh-TW" dirty="0">
                <a:sym typeface="Symbol" pitchFamily="18" charset="2"/>
              </a:rPr>
              <a:t>(5 =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dirty="0">
                <a:sym typeface="Symbol" pitchFamily="18" charset="2"/>
              </a:rPr>
              <a:t>	)	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dirty="0">
                <a:sym typeface="Symbol" pitchFamily="18" charset="2"/>
              </a:rPr>
              <a:t>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(since 5 ≠ 4)</a:t>
            </a:r>
          </a:p>
          <a:p>
            <a:pPr marL="1431925" indent="-1431925" eaLnBrk="1" hangingPunct="1">
              <a:spcBef>
                <a:spcPts val="3000"/>
              </a:spcBef>
              <a:buFontTx/>
              <a:buNone/>
              <a:tabLst>
                <a:tab pos="1260475" algn="l"/>
              </a:tabLst>
            </a:pPr>
            <a:r>
              <a:rPr lang="en-US" altLang="zh-TW" dirty="0">
                <a:sym typeface="Symbol" pitchFamily="18" charset="2"/>
              </a:rPr>
              <a:t>(5 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dirty="0">
                <a:sym typeface="Symbol" pitchFamily="18" charset="2"/>
              </a:rPr>
              <a:t>	)	returns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TW" dirty="0">
                <a:sym typeface="Symbol" pitchFamily="18" charset="2"/>
              </a:rPr>
              <a:t>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(since 5  6 or 9)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482872" y="4252387"/>
            <a:ext cx="2975327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u="sng" dirty="0">
                <a:solidFill>
                  <a:srgbClr val="FF0000"/>
                </a:solidFill>
                <a:sym typeface="Symbol" pitchFamily="18" charset="2"/>
              </a:rPr>
              <a:t>Note</a:t>
            </a:r>
          </a:p>
          <a:p>
            <a:pPr algn="ctr"/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(</a:t>
            </a:r>
            <a:r>
              <a:rPr lang="en-US" altLang="zh-TW" sz="1800" dirty="0">
                <a:solidFill>
                  <a:srgbClr val="000090"/>
                </a:solidFill>
                <a:latin typeface="Arial Narrow"/>
                <a:cs typeface="Arial Narrow"/>
                <a:sym typeface="Symbol" pitchFamily="18" charset="2"/>
              </a:rPr>
              <a:t>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) is equivalent to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not in</a:t>
            </a:r>
          </a:p>
          <a:p>
            <a:pPr algn="ctr"/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(</a:t>
            </a:r>
            <a:r>
              <a:rPr lang="en-US" altLang="zh-TW" sz="1800" dirty="0">
                <a:solidFill>
                  <a:srgbClr val="000090"/>
                </a:solidFill>
                <a:latin typeface="Arial Narrow"/>
                <a:cs typeface="Arial Narrow"/>
                <a:sym typeface="Symbol" pitchFamily="18" charset="2"/>
              </a:rPr>
              <a:t>=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) is </a:t>
            </a:r>
            <a:r>
              <a:rPr lang="en-US" altLang="zh-TW" sz="1800" u="sng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000090"/>
                </a:solidFill>
                <a:sym typeface="Symbol" pitchFamily="18" charset="2"/>
              </a:rPr>
              <a:t>equivalent to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endParaRPr lang="en-US" altLang="zh-TW" sz="1800" dirty="0">
              <a:solidFill>
                <a:srgbClr val="000090"/>
              </a:solidFill>
              <a:latin typeface="Arial Narrow"/>
              <a:cs typeface="Arial Narrow"/>
              <a:sym typeface="Symbol" pitchFamily="18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05802" y="1233016"/>
          <a:ext cx="39242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5802" y="2606429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05802" y="3830371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605802" y="4805253"/>
          <a:ext cx="39242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4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untitled 3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2060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24654</TotalTime>
  <Pages>70</Pages>
  <Words>3157</Words>
  <Application>Microsoft Office PowerPoint</Application>
  <PresentationFormat>On-screen Show (4:3)</PresentationFormat>
  <Paragraphs>595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53" baseType="lpstr">
      <vt:lpstr>ＭＳ Ｐゴシック</vt:lpstr>
      <vt:lpstr>新細明體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Times New Roman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STRUCTURED QUERY LANGUAGE (SQL): OUTLINE</vt:lpstr>
      <vt:lpstr>NESTED SUBQUERIES</vt:lpstr>
      <vt:lpstr>SET MEMBERSHIP: IN</vt:lpstr>
      <vt:lpstr>SET MEMBERSHIP: NOT IN</vt:lpstr>
      <vt:lpstr>SET COMPARISON: SOME</vt:lpstr>
      <vt:lpstr>SET COMPARISON: SEMANTICS OF SOME</vt:lpstr>
      <vt:lpstr>SET COMPARISON: ALL</vt:lpstr>
      <vt:lpstr>SET COMPARISON: SEMANTICS OF ALL</vt:lpstr>
      <vt:lpstr>EMPTY RELATION TEST</vt:lpstr>
      <vt:lpstr>EMPTY RELATION TEST (cont’d)</vt:lpstr>
      <vt:lpstr>DUPLICATE TUPLES TEST: UNIQUE</vt:lpstr>
      <vt:lpstr>DUPLICATE TUPLES TEST: NOT UNIQUE</vt:lpstr>
      <vt:lpstr>STRUCTURED QUERY LANGUAGE (SQL): OUTLINE</vt:lpstr>
      <vt:lpstr>AGGREGATE FUNCTIONS</vt:lpstr>
      <vt:lpstr>AGGREGATE FUNCTIONS: COMPUTATION </vt:lpstr>
      <vt:lpstr>AGGREGATE FUNCTIONS: EXAMPLES</vt:lpstr>
      <vt:lpstr>GROUP BY CLAUSE</vt:lpstr>
      <vt:lpstr>GROUP BY CLAUSE (cont’d)</vt:lpstr>
      <vt:lpstr>GROUP BY CLAUSE: ATTRIBUTES </vt:lpstr>
      <vt:lpstr>GROUP BY CLAUSE: ATTRIBUTES (cont’d)</vt:lpstr>
      <vt:lpstr>GROUP BY CLAUSE: WITH JOIN</vt:lpstr>
      <vt:lpstr>GROUP BY CLAUSE: WITH JOIN EVALUATION SEQUENCE</vt:lpstr>
      <vt:lpstr>HAVING CLAUSE</vt:lpstr>
      <vt:lpstr>HAVING CLAUSE: EVALUATION SEQUENCE</vt:lpstr>
      <vt:lpstr>HAVING CLAUSE: EXAMPLE</vt:lpstr>
      <vt:lpstr>SUBQUERIES IN THE FROM CLAUSE</vt:lpstr>
      <vt:lpstr>SUBQUERIES IN THE FROM CLAUSE (CONT’D)</vt:lpstr>
      <vt:lpstr>WITH CLAUSE</vt:lpstr>
      <vt:lpstr>To be continued…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2917</cp:revision>
  <cp:lastPrinted>2014-09-17T06:26:49Z</cp:lastPrinted>
  <dcterms:created xsi:type="dcterms:W3CDTF">1998-01-08T20:17:31Z</dcterms:created>
  <dcterms:modified xsi:type="dcterms:W3CDTF">2020-03-03T11:03:20Z</dcterms:modified>
</cp:coreProperties>
</file>