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99" r:id="rId2"/>
    <p:sldMasterId id="2147483687" r:id="rId3"/>
    <p:sldMasterId id="2147483675" r:id="rId4"/>
    <p:sldMasterId id="2147483663" r:id="rId5"/>
    <p:sldMasterId id="2147483651" r:id="rId6"/>
  </p:sldMasterIdLst>
  <p:notesMasterIdLst>
    <p:notesMasterId r:id="rId46"/>
  </p:notesMasterIdLst>
  <p:handoutMasterIdLst>
    <p:handoutMasterId r:id="rId47"/>
  </p:handoutMasterIdLst>
  <p:sldIdLst>
    <p:sldId id="764" r:id="rId7"/>
    <p:sldId id="766" r:id="rId8"/>
    <p:sldId id="767" r:id="rId9"/>
    <p:sldId id="768" r:id="rId10"/>
    <p:sldId id="769" r:id="rId11"/>
    <p:sldId id="770" r:id="rId12"/>
    <p:sldId id="771" r:id="rId13"/>
    <p:sldId id="772" r:id="rId14"/>
    <p:sldId id="773" r:id="rId15"/>
    <p:sldId id="774" r:id="rId16"/>
    <p:sldId id="775" r:id="rId17"/>
    <p:sldId id="776" r:id="rId18"/>
    <p:sldId id="777" r:id="rId19"/>
    <p:sldId id="778" r:id="rId20"/>
    <p:sldId id="779" r:id="rId21"/>
    <p:sldId id="780" r:id="rId22"/>
    <p:sldId id="808" r:id="rId23"/>
    <p:sldId id="781" r:id="rId24"/>
    <p:sldId id="782" r:id="rId25"/>
    <p:sldId id="783" r:id="rId26"/>
    <p:sldId id="784" r:id="rId27"/>
    <p:sldId id="785" r:id="rId28"/>
    <p:sldId id="786" r:id="rId29"/>
    <p:sldId id="787" r:id="rId30"/>
    <p:sldId id="788" r:id="rId31"/>
    <p:sldId id="789" r:id="rId32"/>
    <p:sldId id="790" r:id="rId33"/>
    <p:sldId id="791" r:id="rId34"/>
    <p:sldId id="792" r:id="rId35"/>
    <p:sldId id="793" r:id="rId36"/>
    <p:sldId id="795" r:id="rId37"/>
    <p:sldId id="796" r:id="rId38"/>
    <p:sldId id="797" r:id="rId39"/>
    <p:sldId id="798" r:id="rId40"/>
    <p:sldId id="799" r:id="rId41"/>
    <p:sldId id="800" r:id="rId42"/>
    <p:sldId id="801" r:id="rId43"/>
    <p:sldId id="802" r:id="rId44"/>
    <p:sldId id="803" r:id="rId45"/>
  </p:sldIdLst>
  <p:sldSz cx="9144000" cy="6858000" type="screen4x3"/>
  <p:notesSz cx="67945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19FF"/>
    <a:srgbClr val="993300"/>
    <a:srgbClr val="CC3300"/>
    <a:srgbClr val="19C99F"/>
    <a:srgbClr val="B30019"/>
    <a:srgbClr val="FFFFCC"/>
    <a:srgbClr val="FF00FF"/>
    <a:srgbClr val="FFFF99"/>
    <a:srgbClr val="D9D9D9"/>
    <a:srgbClr val="F9B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9687" autoAdjust="0"/>
  </p:normalViewPr>
  <p:slideViewPr>
    <p:cSldViewPr snapToGrid="0">
      <p:cViewPr varScale="1">
        <p:scale>
          <a:sx n="163" d="100"/>
          <a:sy n="163" d="100"/>
        </p:scale>
        <p:origin x="4272" y="13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647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400" y="4704912"/>
            <a:ext cx="4983702" cy="445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93" tIns="44748" rIns="91093" bIns="44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44190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03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09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2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52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3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95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51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438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01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385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118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6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997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12271"/>
            <a:ext cx="7772400" cy="835036"/>
          </a:xfrm>
          <a:solidFill>
            <a:srgbClr val="19C99F"/>
          </a:solidFill>
        </p:spPr>
        <p:txBody>
          <a:bodyPr/>
          <a:lstStyle>
            <a:lvl1pPr>
              <a:defRPr sz="2800" b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365760">
              <a:buFont typeface="Wingdings" pitchFamily="2" charset="2"/>
              <a:buChar char=""/>
              <a:defRPr/>
            </a:lvl1pPr>
            <a:lvl3pPr marL="914400" indent="-274320">
              <a:buFont typeface="Wingdings" pitchFamily="2" charset="2"/>
              <a:buChar char="Ø"/>
              <a:defRPr/>
            </a:lvl3pPr>
            <a:lvl4pPr marL="1143000" indent="-228600">
              <a:buFont typeface="Courier New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fld id="{D1361867-2E48-4D27-82DC-BCBE0EC6D1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583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156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225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688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894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047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03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37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5927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065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9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41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813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3959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41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8488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7270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089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0075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3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669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2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80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3493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088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6615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1152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0335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647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5236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253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6407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46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561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0034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2340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5009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163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8120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68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4271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9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19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1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98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63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669338" y="6424613"/>
            <a:ext cx="3889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>
              <a:defRPr/>
            </a:pPr>
            <a:fld id="{31EC19EB-F529-164D-953C-725466CE6447}" type="slidenum">
              <a:rPr lang="en-US" sz="1400">
                <a:latin typeface="Times" charset="0"/>
                <a:cs typeface="+mn-cs"/>
              </a:rPr>
              <a:pPr algn="r">
                <a:defRPr/>
              </a:pPr>
              <a:t>‹#›</a:t>
            </a:fld>
            <a:endParaRPr lang="en-US" sz="1400" dirty="0">
              <a:latin typeface="Times" charset="0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86868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8872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652444" y="6424613"/>
            <a:ext cx="1746246" cy="305212"/>
            <a:chOff x="2710915" y="6424613"/>
            <a:chExt cx="1746246" cy="305212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2710915" y="6424613"/>
              <a:ext cx="1746246" cy="305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r">
                <a:defRPr/>
              </a:pPr>
              <a:fld id="{30A6D55E-A347-414D-B894-380D2E60C878}" type="datetime3">
                <a:rPr lang="en-HK" sz="1400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/>
                  <a:cs typeface="Times"/>
                </a:rPr>
                <a:pPr algn="r">
                  <a:defRPr/>
                </a:pPr>
                <a:t>10 March 2020</a:t>
              </a:fld>
              <a:endParaRPr lang="en-US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/>
                <a:cs typeface="Times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2710915" y="6424613"/>
              <a:ext cx="1292809" cy="30521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0" bIns="44450">
              <a:spAutoFit/>
            </a:bodyPr>
            <a:lstStyle/>
            <a:p>
              <a:pPr algn="r">
                <a:defRPr/>
              </a:pPr>
              <a:r>
                <a:rPr lang="en-US" sz="1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/>
                  <a:cs typeface="Times"/>
                </a:rPr>
                <a:t>©</a:t>
              </a: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3770341" y="6267258"/>
            <a:ext cx="5244900" cy="457200"/>
            <a:chOff x="3770341" y="6267258"/>
            <a:chExt cx="5244900" cy="457200"/>
          </a:xfrm>
        </p:grpSpPr>
        <p:sp>
          <p:nvSpPr>
            <p:cNvPr id="13" name="Rectangle 15"/>
            <p:cNvSpPr>
              <a:spLocks noChangeArrowheads="1"/>
            </p:cNvSpPr>
            <p:nvPr userDrawn="1"/>
          </p:nvSpPr>
          <p:spPr bwMode="auto">
            <a:xfrm>
              <a:off x="8556310" y="6267258"/>
              <a:ext cx="45893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 userDrawn="1"/>
          </p:nvSpPr>
          <p:spPr bwMode="auto">
            <a:xfrm>
              <a:off x="3770341" y="6267258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16553" y="63593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1867-2E48-4D27-82DC-BCBE0EC6D195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800" b="1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9pPr>
    </p:titleStyle>
    <p:bodyStyle>
      <a:lvl1pPr marL="365760" indent="-365760" algn="l" rtl="0" eaLnBrk="0" fontAlgn="base" hangingPunct="0">
        <a:spcBef>
          <a:spcPts val="4800"/>
        </a:spcBef>
        <a:spcAft>
          <a:spcPct val="0"/>
        </a:spcAft>
        <a:buClr>
          <a:schemeClr val="tx1"/>
        </a:buClr>
        <a:buSzPct val="65000"/>
        <a:buFont typeface="Zapf Dingbats" charset="0"/>
        <a:buChar char="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40080" indent="-274320" algn="l" rtl="0" eaLnBrk="0" fontAlgn="base" hangingPunct="0">
        <a:spcBef>
          <a:spcPts val="12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2pPr>
      <a:lvl3pPr marL="914400" indent="-274320" algn="l" rtl="0" eaLnBrk="0" fontAlgn="base" hangingPunct="0">
        <a:spcBef>
          <a:spcPts val="600"/>
        </a:spcBef>
        <a:spcAft>
          <a:spcPct val="0"/>
        </a:spcAft>
        <a:buClr>
          <a:srgbClr val="FF00FF"/>
        </a:buClr>
        <a:buSzPct val="100000"/>
        <a:buFont typeface="Wingdings" charset="2"/>
        <a:buChar char="Ø"/>
        <a:defRPr sz="1600">
          <a:solidFill>
            <a:schemeClr val="tx1"/>
          </a:solidFill>
          <a:latin typeface="Arial"/>
          <a:ea typeface="+mn-ea"/>
          <a:cs typeface="Arial"/>
        </a:defRPr>
      </a:lvl3pPr>
      <a:lvl4pPr marL="1143000" indent="-228600" algn="l" rtl="0" eaLnBrk="0" fontAlgn="base" hangingPunct="0">
        <a:spcBef>
          <a:spcPts val="300"/>
        </a:spcBef>
        <a:spcAft>
          <a:spcPct val="0"/>
        </a:spcAft>
        <a:buSzPct val="100000"/>
        <a:buFont typeface="Courier New"/>
        <a:buChar char="o"/>
        <a:defRPr sz="1400">
          <a:solidFill>
            <a:schemeClr val="tx1"/>
          </a:solidFill>
          <a:latin typeface="Arial"/>
          <a:ea typeface="+mn-ea"/>
          <a:cs typeface="Arial"/>
        </a:defRPr>
      </a:lvl4pPr>
      <a:lvl5pPr marL="1371600" indent="-228600" algn="l" rtl="0" eaLnBrk="0" fontAlgn="base" hangingPunct="0">
        <a:spcBef>
          <a:spcPts val="0"/>
        </a:spcBef>
        <a:spcAft>
          <a:spcPct val="0"/>
        </a:spcAft>
        <a:buChar char="»"/>
        <a:defRPr sz="1400">
          <a:solidFill>
            <a:schemeClr val="tx1"/>
          </a:solidFill>
          <a:latin typeface="Times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44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64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5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8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loud/latest/db121/SQLRF/toc.htm" TargetMode="External"/><Relationship Id="rId2" Type="http://schemas.openxmlformats.org/officeDocument/2006/relationships/hyperlink" Target="https://docs.oracle.com/en/database/oracle/oracle-database/20/sqlrf/toc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ducation.oracle.com/pls/web_prod-plq-dad/db_pages.getpage?page_id=3" TargetMode="External"/><Relationship Id="rId4" Type="http://schemas.openxmlformats.org/officeDocument/2006/relationships/hyperlink" Target="https://www.ibm.com/support/knowledgecenter/en/SSGU8G_11.70.0/com.ibm.sqlt.doc/sqlt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7. Structured Query Language 3</a:t>
            </a:r>
          </a:p>
          <a:p>
            <a:pPr algn="ctr">
              <a:spcBef>
                <a:spcPct val="20000"/>
              </a:spcBef>
            </a:pPr>
            <a:endParaRPr lang="en-US" altLang="zh-TW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5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INTEGRITY CONSTRAINTS (IC)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435" y="1188720"/>
            <a:ext cx="7427131" cy="752770"/>
          </a:xfrm>
          <a:solidFill>
            <a:srgbClr val="FFFF99"/>
          </a:solidFill>
          <a:ln w="57150" cmpd="sng">
            <a:solidFill>
              <a:srgbClr val="FF0000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bIns="91440" anchor="ctr" anchorCtr="0">
            <a:spAutoFit/>
          </a:bodyPr>
          <a:lstStyle/>
          <a:p>
            <a:pPr marL="0" indent="0" algn="ctr" eaLnBrk="1" hangingPunct="1">
              <a:buNone/>
            </a:pPr>
            <a:r>
              <a:rPr lang="en-US" altLang="zh-TW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en-US" altLang="zh-TW" b="1" i="1" dirty="0">
                <a:solidFill>
                  <a:srgbClr val="B300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integrity constraint (IC)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ensures that authorized changes to the database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not result in a loss of data consistency</a:t>
            </a:r>
            <a:r>
              <a:rPr lang="en-US" altLang="zh-TW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2213910"/>
            <a:ext cx="7772400" cy="400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457200" indent="-457200" algn="ctr" eaLnBrk="1" hangingPunct="1">
              <a:spcBef>
                <a:spcPts val="36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b="1" dirty="0">
                <a:solidFill>
                  <a:srgbClr val="B30019"/>
                </a:solidFill>
              </a:rPr>
              <a:t>An IC </a:t>
            </a:r>
            <a:r>
              <a:rPr lang="en-US" altLang="zh-TW" b="1" dirty="0">
                <a:solidFill>
                  <a:srgbClr val="0000FF"/>
                </a:solidFill>
              </a:rPr>
              <a:t>guards against accidental damage</a:t>
            </a:r>
            <a:r>
              <a:rPr lang="en-US" altLang="zh-TW" b="1" dirty="0">
                <a:solidFill>
                  <a:srgbClr val="B30019"/>
                </a:solidFill>
              </a:rPr>
              <a:t> to the database.</a:t>
            </a:r>
            <a:endParaRPr lang="en-US" b="1" dirty="0">
              <a:solidFill>
                <a:srgbClr val="B30019"/>
              </a:solidFill>
            </a:endParaRPr>
          </a:p>
          <a:p>
            <a:pPr eaLnBrk="1" hangingPunct="1">
              <a:spcBef>
                <a:spcPts val="2400"/>
              </a:spcBef>
            </a:pPr>
            <a:r>
              <a:rPr lang="en-US" dirty="0"/>
              <a:t>ICs are based upon the semantics of the real-world application that is being described in the database relations.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/>
              <a:t>We can check a database instance to see if an IC is violated, but we can </a:t>
            </a:r>
            <a:r>
              <a:rPr lang="en-US" b="1" u="sng" dirty="0">
                <a:solidFill>
                  <a:srgbClr val="FF0000"/>
                </a:solidFill>
              </a:rPr>
              <a:t>never</a:t>
            </a:r>
            <a:r>
              <a:rPr lang="en-US" dirty="0"/>
              <a:t> infer that an IC is true by looking at a database instance.</a:t>
            </a:r>
          </a:p>
          <a:p>
            <a:pPr lvl="1" eaLnBrk="1" hangingPunct="1">
              <a:buSzPct val="75000"/>
            </a:pPr>
            <a:r>
              <a:rPr lang="en-US" sz="1800" dirty="0"/>
              <a:t>An IC is a statement about </a:t>
            </a:r>
            <a:r>
              <a:rPr lang="en-US" sz="1800" i="1" dirty="0">
                <a:solidFill>
                  <a:srgbClr val="FF0000"/>
                </a:solidFill>
              </a:rPr>
              <a:t>all possible </a:t>
            </a:r>
            <a:r>
              <a:rPr lang="en-US" sz="1800" dirty="0">
                <a:solidFill>
                  <a:srgbClr val="FF0000"/>
                </a:solidFill>
              </a:rPr>
              <a:t>instances</a:t>
            </a:r>
            <a:r>
              <a:rPr lang="en-US" sz="1800" dirty="0"/>
              <a:t>!</a:t>
            </a:r>
          </a:p>
          <a:p>
            <a:pPr lvl="1" eaLnBrk="1" hangingPunct="1">
              <a:buSzPct val="75000"/>
            </a:pPr>
            <a:r>
              <a:rPr lang="en-US" sz="1800" dirty="0"/>
              <a:t>For the </a:t>
            </a:r>
            <a:r>
              <a:rPr lang="en-US" sz="1800" b="1" dirty="0">
                <a:solidFill>
                  <a:srgbClr val="3319FF"/>
                </a:solidFill>
                <a:latin typeface="Arial Narrow" panose="020B0606020202030204" pitchFamily="34" charset="0"/>
              </a:rPr>
              <a:t>student</a:t>
            </a:r>
            <a:r>
              <a:rPr lang="en-US" sz="1800" dirty="0">
                <a:solidFill>
                  <a:srgbClr val="3319FF"/>
                </a:solidFill>
              </a:rPr>
              <a:t> </a:t>
            </a:r>
            <a:r>
              <a:rPr lang="en-US" sz="1800" dirty="0"/>
              <a:t>relation, we know 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name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is not a key, but the constraint that 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student_id</a:t>
            </a:r>
            <a:r>
              <a:rPr lang="en-US" sz="1800" dirty="0"/>
              <a:t> is a key has to be given to us.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46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altLang="zh-TW" dirty="0"/>
              <a:t>Domain constraints define </a:t>
            </a:r>
            <a:r>
              <a:rPr lang="en-US" altLang="zh-TW" dirty="0">
                <a:solidFill>
                  <a:srgbClr val="FF0000"/>
                </a:solidFill>
              </a:rPr>
              <a:t>valid values</a:t>
            </a:r>
            <a:r>
              <a:rPr lang="en-US" altLang="zh-TW" dirty="0"/>
              <a:t> for attributes.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TW" dirty="0"/>
              <a:t>They </a:t>
            </a:r>
            <a:r>
              <a:rPr lang="en-US" altLang="zh-TW" dirty="0">
                <a:solidFill>
                  <a:srgbClr val="FF0000"/>
                </a:solidFill>
              </a:rPr>
              <a:t>test values</a:t>
            </a:r>
            <a:r>
              <a:rPr lang="en-US" altLang="zh-TW" dirty="0"/>
              <a:t> inserted in the database and </a:t>
            </a:r>
            <a:r>
              <a:rPr lang="en-US" altLang="zh-TW" dirty="0">
                <a:solidFill>
                  <a:srgbClr val="FF0000"/>
                </a:solidFill>
              </a:rPr>
              <a:t>test queries</a:t>
            </a:r>
            <a:r>
              <a:rPr lang="en-US" altLang="zh-TW" dirty="0"/>
              <a:t> to ensure that the comparisons make sense.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TW" dirty="0"/>
              <a:t>The following additional constraints can be included on attributes in the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create table</a:t>
            </a:r>
            <a:r>
              <a:rPr lang="en-US" altLang="zh-TW" dirty="0"/>
              <a:t> command.</a:t>
            </a:r>
          </a:p>
          <a:p>
            <a:pPr marL="1597025" lvl="1" indent="-1231900" eaLnBrk="1" hangingPunct="1">
              <a:spcBef>
                <a:spcPts val="900"/>
              </a:spcBef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not null</a:t>
            </a:r>
            <a:r>
              <a:rPr lang="en-US" altLang="zh-TW" dirty="0"/>
              <a:t>	specifies that null values are not allowed</a:t>
            </a:r>
          </a:p>
          <a:p>
            <a:pPr marL="1597025" lvl="1" indent="-1231900" eaLnBrk="1" hangingPunct="1">
              <a:spcBef>
                <a:spcPts val="900"/>
              </a:spcBef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primary key</a:t>
            </a:r>
            <a:r>
              <a:rPr lang="en-US" altLang="zh-TW" dirty="0"/>
              <a:t>	specifies a key for a relation (</a:t>
            </a:r>
            <a:r>
              <a:rPr lang="en-US" altLang="zh-TW" i="1" dirty="0">
                <a:solidFill>
                  <a:srgbClr val="FF0000"/>
                </a:solidFill>
              </a:rPr>
              <a:t>cannot be null</a:t>
            </a:r>
            <a:r>
              <a:rPr lang="en-US" altLang="zh-TW" dirty="0"/>
              <a:t>)</a:t>
            </a:r>
          </a:p>
          <a:p>
            <a:pPr marL="1597025" lvl="1" indent="-1231900" eaLnBrk="1" hangingPunct="1">
              <a:spcBef>
                <a:spcPts val="900"/>
              </a:spcBef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unique</a:t>
            </a:r>
            <a:r>
              <a:rPr lang="en-US" altLang="zh-TW" dirty="0"/>
              <a:t>	specifies that a set of attributes is a candidate key (</a:t>
            </a:r>
            <a:r>
              <a:rPr lang="en-US" altLang="zh-TW" i="1" dirty="0">
                <a:solidFill>
                  <a:srgbClr val="FF0000"/>
                </a:solidFill>
              </a:rPr>
              <a:t>can be null</a:t>
            </a:r>
            <a:r>
              <a:rPr lang="en-US" altLang="zh-TW" dirty="0"/>
              <a:t>)</a:t>
            </a:r>
          </a:p>
          <a:p>
            <a:pPr marL="1597025" lvl="1" indent="-1231900" eaLnBrk="1" hangingPunct="1">
              <a:spcBef>
                <a:spcPts val="900"/>
              </a:spcBef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foreign key</a:t>
            </a:r>
            <a:r>
              <a:rPr lang="en-US" altLang="zh-TW" dirty="0">
                <a:cs typeface="Arial Narrow"/>
              </a:rPr>
              <a:t>	specifies that one or more attributes refer to a primary key attribute in another relation</a:t>
            </a:r>
          </a:p>
          <a:p>
            <a:pPr marL="1597025" lvl="1" indent="-1231900" eaLnBrk="1" hangingPunct="1">
              <a:spcBef>
                <a:spcPts val="900"/>
              </a:spcBef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check</a:t>
            </a:r>
            <a:r>
              <a:rPr lang="en-US" altLang="zh-TW" dirty="0"/>
              <a:t>	specifies a predicate that the values in every tuple must satisfy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926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37181" y="1992464"/>
            <a:ext cx="3938922" cy="162865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create table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enrolled</a:t>
            </a:r>
          </a:p>
          <a:p>
            <a:pPr marL="1376363" indent="-1147763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(student_id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 </a:t>
            </a:r>
            <a:r>
              <a:rPr lang="en-US" dirty="0">
                <a:latin typeface="Arial Narrow"/>
                <a:cs typeface="Arial Narrow"/>
              </a:rPr>
              <a:t>(8),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Arial Narrow"/>
                <a:cs typeface="Arial Narrow"/>
              </a:rPr>
              <a:t>course_id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 </a:t>
            </a:r>
            <a:r>
              <a:rPr lang="en-US" dirty="0">
                <a:latin typeface="Arial Narrow"/>
                <a:cs typeface="Arial Narrow"/>
              </a:rPr>
              <a:t>(10),</a:t>
            </a: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Arial Narrow"/>
                <a:cs typeface="Arial Narrow"/>
              </a:rPr>
              <a:t>grade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 </a:t>
            </a:r>
            <a:r>
              <a:rPr lang="en-US" dirty="0">
                <a:latin typeface="Arial Narrow"/>
                <a:cs typeface="Arial Narrow"/>
              </a:rPr>
              <a:t>(2),</a:t>
            </a: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primary key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student_id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, course_id);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498682" y="1910869"/>
            <a:ext cx="4073818" cy="179753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37181" y="1992464"/>
            <a:ext cx="2926782" cy="193642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create table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enrolled</a:t>
            </a:r>
          </a:p>
          <a:p>
            <a:pPr marL="1376363" indent="-1147763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(student_id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 </a:t>
            </a:r>
            <a:r>
              <a:rPr lang="en-US" dirty="0">
                <a:latin typeface="Arial Narrow"/>
                <a:cs typeface="Arial Narrow"/>
              </a:rPr>
              <a:t>(8),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Arial Narrow"/>
                <a:cs typeface="Arial Narrow"/>
              </a:rPr>
              <a:t>course_id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 </a:t>
            </a:r>
            <a:r>
              <a:rPr lang="en-US" dirty="0">
                <a:latin typeface="Arial Narrow"/>
                <a:cs typeface="Arial Narrow"/>
              </a:rPr>
              <a:t>(10),</a:t>
            </a: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Arial Narrow"/>
                <a:cs typeface="Arial Narrow"/>
              </a:rPr>
              <a:t>grade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 </a:t>
            </a:r>
            <a:r>
              <a:rPr lang="en-US" dirty="0">
                <a:latin typeface="Arial Narrow"/>
                <a:cs typeface="Arial Narrow"/>
              </a:rPr>
              <a:t>(2),</a:t>
            </a:r>
          </a:p>
          <a:p>
            <a:pPr marL="1376363" indent="-1147763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primary key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student_id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),</a:t>
            </a:r>
          </a:p>
          <a:p>
            <a:pPr marL="1376363" indent="-1147763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unique</a:t>
            </a:r>
            <a:r>
              <a:rPr lang="en-US" altLang="zh-TW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(course_id, grade);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KEY, UNIQUE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732097"/>
          </a:xfrm>
        </p:spPr>
        <p:txBody>
          <a:bodyPr/>
          <a:lstStyle/>
          <a:p>
            <a:r>
              <a:rPr lang="en-US" dirty="0"/>
              <a:t>A relation can possibly have many </a:t>
            </a:r>
            <a:r>
              <a:rPr lang="en-US" i="1" dirty="0">
                <a:solidFill>
                  <a:srgbClr val="FF0000"/>
                </a:solidFill>
              </a:rPr>
              <a:t>candidate keys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dirty="0"/>
              <a:t>one of which is chosen as the </a:t>
            </a:r>
            <a:r>
              <a:rPr lang="en-US" i="1" dirty="0">
                <a:solidFill>
                  <a:srgbClr val="FF0000"/>
                </a:solidFill>
              </a:rPr>
              <a:t>primary key</a:t>
            </a:r>
            <a:r>
              <a:rPr lang="en-US" dirty="0"/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93149" y="5105509"/>
            <a:ext cx="5957702" cy="732097"/>
          </a:xfrm>
          <a:prstGeom prst="rect">
            <a:avLst/>
          </a:prstGeom>
          <a:solidFill>
            <a:srgbClr val="FFFFCC"/>
          </a:solidFill>
          <a:ln w="38100" cmpd="sng">
            <a:solidFill>
              <a:srgbClr val="00009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spcBef>
                <a:spcPct val="20000"/>
              </a:spcBef>
              <a:buSzPct val="75000"/>
              <a:buNone/>
            </a:pPr>
            <a:r>
              <a:rPr lang="en-US" b="1" dirty="0">
                <a:solidFill>
                  <a:srgbClr val="B30019"/>
                </a:solidFill>
              </a:rPr>
              <a:t>Used carelessly, an IC can prevent the storage of database instances that should be allowed!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143000" y="1992464"/>
            <a:ext cx="2763601" cy="255198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create table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student</a:t>
            </a:r>
          </a:p>
          <a:p>
            <a:pPr marL="1376363" indent="-1147763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(student_id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 </a:t>
            </a:r>
            <a:r>
              <a:rPr lang="en-US" dirty="0">
                <a:latin typeface="Arial Narrow"/>
                <a:cs typeface="Arial Narrow"/>
              </a:rPr>
              <a:t>(8),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Arial Narrow"/>
                <a:cs typeface="Arial Narrow"/>
              </a:rPr>
              <a:t>name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 </a:t>
            </a:r>
            <a:r>
              <a:rPr lang="en-US" dirty="0">
                <a:latin typeface="Arial Narrow"/>
                <a:cs typeface="Arial Narrow"/>
              </a:rPr>
              <a:t>(20),</a:t>
            </a: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Arial Narrow"/>
                <a:cs typeface="Arial Narrow"/>
              </a:rPr>
              <a:t>login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 </a:t>
            </a:r>
            <a:r>
              <a:rPr lang="en-US" dirty="0">
                <a:latin typeface="Arial Narrow"/>
                <a:cs typeface="Arial Narrow"/>
              </a:rPr>
              <a:t>(10),</a:t>
            </a:r>
          </a:p>
          <a:p>
            <a:pPr marL="1376363" indent="-1060704">
              <a:spcBef>
                <a:spcPts val="0"/>
              </a:spcBef>
              <a:buNone/>
            </a:pPr>
            <a:r>
              <a:rPr lang="en-US" dirty="0">
                <a:latin typeface="Arial Narrow"/>
                <a:cs typeface="Arial Narrow"/>
              </a:rPr>
              <a:t>age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int</a:t>
            </a:r>
            <a:r>
              <a:rPr lang="en-US" dirty="0">
                <a:latin typeface="Arial Narrow"/>
                <a:cs typeface="Arial Narrow"/>
              </a:rPr>
              <a:t>,</a:t>
            </a:r>
            <a:endParaRPr lang="en-US" baseline="-25000" dirty="0">
              <a:latin typeface="Arial Narrow"/>
              <a:cs typeface="Arial Narrow"/>
            </a:endParaRP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Arial Narrow"/>
                <a:cs typeface="Arial Narrow"/>
              </a:rPr>
              <a:t>cga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real</a:t>
            </a:r>
            <a:r>
              <a:rPr lang="en-US" dirty="0">
                <a:latin typeface="Arial Narrow"/>
                <a:cs typeface="Arial Narrow"/>
              </a:rPr>
              <a:t>,</a:t>
            </a:r>
            <a:endParaRPr lang="en-US" baseline="-25000" dirty="0">
              <a:latin typeface="Arial Narrow"/>
              <a:cs typeface="Arial Narrow"/>
            </a:endParaRPr>
          </a:p>
          <a:p>
            <a:pPr marL="1376363" indent="-1147763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primary key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(student_id)</a:t>
            </a:r>
          </a:p>
          <a:p>
            <a:pPr marL="1376363" indent="-1147763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unique</a:t>
            </a:r>
            <a:r>
              <a:rPr lang="en-US" altLang="zh-TW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(login));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61250" y="272984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04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9" grpId="0" animBg="1"/>
      <p:bldP spid="6" grpId="0" animBg="1"/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5029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olidFill>
                  <a:schemeClr val="tx2"/>
                </a:solidFill>
              </a:rPr>
              <a:t>Recall that a </a:t>
            </a:r>
            <a:r>
              <a:rPr lang="en-US" dirty="0">
                <a:solidFill>
                  <a:srgbClr val="FF0000"/>
                </a:solidFill>
              </a:rPr>
              <a:t>foreign key</a:t>
            </a:r>
            <a:r>
              <a:rPr lang="en-US" dirty="0">
                <a:solidFill>
                  <a:schemeClr val="tx2"/>
                </a:solidFill>
              </a:rPr>
              <a:t> is 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set of attributes in one relation that refers to a tuple in another relation.</a:t>
            </a:r>
          </a:p>
          <a:p>
            <a:pPr marL="731520" lvl="1" indent="-365760" algn="ctr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b="1" dirty="0">
                <a:solidFill>
                  <a:srgbClr val="B30019"/>
                </a:solidFill>
              </a:rPr>
              <a:t>The foreign key </a:t>
            </a:r>
            <a:r>
              <a:rPr lang="en-US" b="1" dirty="0">
                <a:solidFill>
                  <a:srgbClr val="0000FF"/>
                </a:solidFill>
              </a:rPr>
              <a:t>must </a:t>
            </a:r>
            <a:r>
              <a:rPr lang="en-US" b="1" dirty="0">
                <a:solidFill>
                  <a:srgbClr val="B30019"/>
                </a:solidFill>
              </a:rPr>
              <a:t>correspond to the</a:t>
            </a:r>
            <a:br>
              <a:rPr lang="en-US" b="1" dirty="0">
                <a:solidFill>
                  <a:srgbClr val="B30019"/>
                </a:solidFill>
              </a:rPr>
            </a:br>
            <a:r>
              <a:rPr lang="en-US" b="1" dirty="0">
                <a:solidFill>
                  <a:srgbClr val="B30019"/>
                </a:solidFill>
              </a:rPr>
              <a:t>primary key of the referenced relation.</a:t>
            </a:r>
          </a:p>
          <a:p>
            <a:pPr eaLnBrk="1" hangingPunct="1">
              <a:buSzPct val="75000"/>
            </a:pPr>
            <a:r>
              <a:rPr lang="en-US" dirty="0"/>
              <a:t>If all foreign key constraints are enforced, then </a:t>
            </a:r>
            <a:r>
              <a:rPr lang="en-US" dirty="0">
                <a:solidFill>
                  <a:srgbClr val="FF0000"/>
                </a:solidFill>
              </a:rPr>
              <a:t>referential integrity</a:t>
            </a:r>
            <a:r>
              <a:rPr lang="en-US" dirty="0"/>
              <a:t> is achieved (i.e., there are no dangling references).</a:t>
            </a:r>
          </a:p>
          <a:p>
            <a:pPr eaLnBrk="1" hangingPunct="1">
              <a:buSzPct val="75000"/>
            </a:pPr>
            <a:r>
              <a:rPr lang="en-US" dirty="0"/>
              <a:t>An example of a data model without referential integrity: </a:t>
            </a:r>
            <a:r>
              <a:rPr lang="en-US" dirty="0">
                <a:solidFill>
                  <a:srgbClr val="0000FF"/>
                </a:solidFill>
              </a:rPr>
              <a:t>links in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38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CONSTRAINTS </a:t>
            </a:r>
            <a:r>
              <a:rPr lang="en-US" sz="14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711105"/>
          </a:xfrm>
        </p:spPr>
        <p:txBody>
          <a:bodyPr/>
          <a:lstStyle/>
          <a:p>
            <a:pPr marL="1645920" indent="-1280160">
              <a:buNone/>
            </a:pPr>
            <a:r>
              <a:rPr lang="en-US" b="1" dirty="0">
                <a:solidFill>
                  <a:srgbClr val="B30019"/>
                </a:solidFill>
              </a:rPr>
              <a:t>Example:</a:t>
            </a:r>
            <a:r>
              <a:rPr lang="en-US" dirty="0"/>
              <a:t>	</a:t>
            </a:r>
            <a:r>
              <a:rPr lang="en-US" dirty="0">
                <a:solidFill>
                  <a:srgbClr val="000090"/>
                </a:solidFill>
              </a:rPr>
              <a:t>Only students listed in the </a:t>
            </a:r>
            <a:r>
              <a:rPr lang="en-US" dirty="0">
                <a:solidFill>
                  <a:srgbClr val="000090"/>
                </a:solidFill>
                <a:cs typeface="Arial Narrow"/>
              </a:rPr>
              <a:t>student</a:t>
            </a:r>
            <a:r>
              <a:rPr lang="en-US" dirty="0">
                <a:solidFill>
                  <a:srgbClr val="000090"/>
                </a:solidFill>
              </a:rPr>
              <a:t> relation should be allowed to enroll for courses.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423160" y="1993308"/>
            <a:ext cx="4792146" cy="193642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create table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enrolled</a:t>
            </a:r>
          </a:p>
          <a:p>
            <a:pPr marL="1376363" indent="-1147763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(student_id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 </a:t>
            </a:r>
            <a:r>
              <a:rPr lang="en-US" dirty="0">
                <a:latin typeface="Arial Narrow"/>
                <a:cs typeface="Arial Narrow"/>
              </a:rPr>
              <a:t>(8),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Arial Narrow"/>
                <a:cs typeface="Arial Narrow"/>
              </a:rPr>
              <a:t>course_id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 </a:t>
            </a:r>
            <a:r>
              <a:rPr lang="en-US" dirty="0">
                <a:latin typeface="Arial Narrow"/>
                <a:cs typeface="Arial Narrow"/>
              </a:rPr>
              <a:t>(10),</a:t>
            </a: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Arial Narrow"/>
                <a:cs typeface="Arial Narrow"/>
              </a:rPr>
              <a:t>grade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 </a:t>
            </a:r>
            <a:r>
              <a:rPr lang="en-US" dirty="0">
                <a:latin typeface="Arial Narrow"/>
                <a:cs typeface="Arial Narrow"/>
              </a:rPr>
              <a:t>(2),</a:t>
            </a: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primary key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student_id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, course_id),</a:t>
            </a: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foreign key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 (student_id)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references</a:t>
            </a:r>
            <a:r>
              <a:rPr lang="en-US" altLang="zh-TW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student);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85800" y="4252831"/>
          <a:ext cx="3852615" cy="146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356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student_id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login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cga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22334455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Jones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jones@cse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22443366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Smith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smith@eecs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22551133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Smith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smith@math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5863384" y="4252831"/>
          <a:ext cx="2752822" cy="172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enrolled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student_id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course_id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grade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22334455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COMP1003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22334455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COMP2012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22551133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COMP1003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22334455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COMP3111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4438324" y="4946024"/>
            <a:ext cx="1463040" cy="0"/>
          </a:xfrm>
          <a:prstGeom prst="straightConnector1">
            <a:avLst/>
          </a:prstGeom>
          <a:ln w="635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438324" y="5032782"/>
            <a:ext cx="1463040" cy="235235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438324" y="5120062"/>
            <a:ext cx="1463040" cy="648834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438324" y="5518456"/>
            <a:ext cx="1463040" cy="27111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054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85800" y="4527151"/>
          <a:ext cx="3852615" cy="146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356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student_id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login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cga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22334455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Jones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jones@cse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22443366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Smith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smith@eecs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22551133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Smith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smith@math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863384" y="4527151"/>
          <a:ext cx="2752822" cy="172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enrolled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student_id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course_id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grade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22334455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COMP1003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22334455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COMP2012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22551133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COMP1003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22334455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COMP3111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438324" y="5220344"/>
            <a:ext cx="1463040" cy="0"/>
          </a:xfrm>
          <a:prstGeom prst="straightConnector1">
            <a:avLst/>
          </a:prstGeom>
          <a:ln w="635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438324" y="5307102"/>
            <a:ext cx="1463040" cy="235235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438324" y="5394382"/>
            <a:ext cx="1463040" cy="648834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438324" y="5835808"/>
            <a:ext cx="1463040" cy="0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KEY:</a:t>
            </a:r>
            <a:br>
              <a:rPr lang="en-US" dirty="0"/>
            </a:br>
            <a:r>
              <a:rPr lang="en-US" dirty="0">
                <a:solidFill>
                  <a:srgbClr val="B30019"/>
                </a:solidFill>
              </a:rPr>
              <a:t>ENFORCING REFERENTIAL INTEGRITY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3249" y="4434409"/>
            <a:ext cx="8096251" cy="187875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dirty="0"/>
              <a:t>What should be done if an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enrolled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tuple with a non-existent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student id</a:t>
            </a:r>
            <a:r>
              <a:rPr lang="en-US" dirty="0">
                <a:solidFill>
                  <a:srgbClr val="FF0000"/>
                </a:solidFill>
              </a:rPr>
              <a:t> is inserted</a:t>
            </a:r>
            <a:r>
              <a:rPr lang="en-US" dirty="0"/>
              <a:t>?</a:t>
            </a:r>
          </a:p>
          <a:p>
            <a:pPr marL="731520" lvl="1" indent="-365760" algn="ctr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b="1" dirty="0">
                <a:solidFill>
                  <a:srgbClr val="B30019"/>
                </a:solidFill>
              </a:rPr>
              <a:t>Reject it!</a:t>
            </a:r>
          </a:p>
          <a:p>
            <a:pPr eaLnBrk="1" hangingPunct="1">
              <a:spcBef>
                <a:spcPts val="3600"/>
              </a:spcBef>
            </a:pPr>
            <a:r>
              <a:rPr lang="en-US" dirty="0"/>
              <a:t>What should be done if a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student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tuple is deleted</a:t>
            </a:r>
            <a:r>
              <a:rPr lang="en-US" dirty="0"/>
              <a:t>?</a:t>
            </a:r>
          </a:p>
          <a:p>
            <a:pPr marL="708660" lvl="1" indent="-342900" eaLnBrk="1" hangingPunct="1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Disallow deletion</a:t>
            </a:r>
            <a:r>
              <a:rPr lang="en-US" dirty="0"/>
              <a:t> of a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student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tuple that is referred to by an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enrolled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tuple (</a:t>
            </a:r>
            <a:r>
              <a:rPr lang="en-US" i="1" dirty="0">
                <a:solidFill>
                  <a:srgbClr val="FF0000"/>
                </a:solidFill>
              </a:rPr>
              <a:t>default action</a:t>
            </a:r>
            <a:r>
              <a:rPr lang="en-US" dirty="0"/>
              <a:t>).</a:t>
            </a:r>
          </a:p>
          <a:p>
            <a:pPr marL="708660" lvl="1" indent="-342900" eaLnBrk="1" hangingPunct="1">
              <a:buFont typeface="+mj-lt"/>
              <a:buAutoNum type="arabicPeriod"/>
            </a:pPr>
            <a:r>
              <a:rPr lang="en-US" dirty="0"/>
              <a:t>Also delete all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enrolled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tuples that refer to it (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on delete cascade</a:t>
            </a:r>
            <a:r>
              <a:rPr lang="en-US" dirty="0"/>
              <a:t>).</a:t>
            </a:r>
          </a:p>
          <a:p>
            <a:pPr marL="708660" lvl="1" indent="-342900" eaLnBrk="1" hangingPunct="1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>
                <a:latin typeface="Arial Narrow"/>
                <a:cs typeface="Arial Narrow"/>
              </a:rPr>
              <a:t>student_id</a:t>
            </a:r>
            <a:r>
              <a:rPr lang="en-US" dirty="0"/>
              <a:t> in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enrolled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tuples that refer to it to a </a:t>
            </a:r>
            <a:r>
              <a:rPr lang="en-US" i="1" dirty="0">
                <a:solidFill>
                  <a:srgbClr val="FF0000"/>
                </a:solidFill>
              </a:rPr>
              <a:t>default value </a:t>
            </a:r>
            <a:r>
              <a:rPr lang="en-US" dirty="0"/>
              <a:t>(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on delete set default</a:t>
            </a:r>
            <a:r>
              <a:rPr lang="en-US" dirty="0"/>
              <a:t>).</a:t>
            </a:r>
          </a:p>
          <a:p>
            <a:pPr marL="708660" lvl="1" indent="-342900" eaLnBrk="1" hangingPunct="1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>
                <a:latin typeface="Arial Narrow"/>
                <a:cs typeface="Arial Narrow"/>
              </a:rPr>
              <a:t>student_id</a:t>
            </a:r>
            <a:r>
              <a:rPr lang="en-US" dirty="0"/>
              <a:t> in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enrolled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tuples that refer to it to a </a:t>
            </a:r>
            <a:r>
              <a:rPr lang="en-US" i="1" dirty="0">
                <a:solidFill>
                  <a:srgbClr val="FF0000"/>
                </a:solidFill>
              </a:rPr>
              <a:t>null value</a:t>
            </a:r>
            <a:r>
              <a:rPr lang="en-US" dirty="0"/>
              <a:t> (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on delete set null</a:t>
            </a:r>
            <a:r>
              <a:rPr lang="en-US" dirty="0"/>
              <a:t>)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dirty="0"/>
          </a:p>
          <a:p>
            <a:pPr lvl="2" indent="-365760" eaLnBrk="1" hangingPunct="1">
              <a:buSzPct val="120000"/>
              <a:buFont typeface="MS Reference Sans Serif" panose="020B0604030504040204" pitchFamily="34" charset="0"/>
              <a:buChar char="☞"/>
            </a:pPr>
            <a:r>
              <a:rPr lang="en-US" dirty="0"/>
              <a:t>Not applicable in the example because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student_id</a:t>
            </a:r>
            <a:r>
              <a:rPr lang="en-US" dirty="0"/>
              <a:t> is part of the primary key</a:t>
            </a:r>
            <a:r>
              <a:rPr lang="en-US" i="1" dirty="0"/>
              <a:t>.</a:t>
            </a:r>
          </a:p>
          <a:p>
            <a:pPr lvl="2" indent="-365760" eaLnBrk="1" hangingPunct="1">
              <a:buSzPct val="120000"/>
              <a:buFont typeface="MS Reference Sans Serif" panose="020B0604030504040204" pitchFamily="34" charset="0"/>
              <a:buChar char="☞"/>
            </a:pPr>
            <a:r>
              <a:rPr lang="en-US" dirty="0"/>
              <a:t>Only </a:t>
            </a:r>
            <a:r>
              <a:rPr lang="en-US" dirty="0">
                <a:solidFill>
                  <a:srgbClr val="3319FF"/>
                </a:solidFill>
              </a:rPr>
              <a:t>on delete cascade </a:t>
            </a:r>
            <a:r>
              <a:rPr lang="en-US" dirty="0"/>
              <a:t>and </a:t>
            </a:r>
            <a:r>
              <a:rPr lang="en-US" dirty="0">
                <a:solidFill>
                  <a:srgbClr val="3319FF"/>
                </a:solidFill>
              </a:rPr>
              <a:t>on delete set null </a:t>
            </a:r>
            <a:r>
              <a:rPr lang="en-US" dirty="0"/>
              <a:t>are allowed in Oracle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98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KEY:</a:t>
            </a:r>
            <a:br>
              <a:rPr lang="en-US" dirty="0"/>
            </a:br>
            <a:r>
              <a:rPr lang="en-US" dirty="0">
                <a:solidFill>
                  <a:srgbClr val="B30019"/>
                </a:solidFill>
              </a:rPr>
              <a:t>ENFORCING REFERENTIAL INTEGRITY</a:t>
            </a:r>
            <a:r>
              <a:rPr lang="en-US" dirty="0"/>
              <a:t> </a:t>
            </a:r>
            <a:r>
              <a:rPr lang="en-US" sz="14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1"/>
            <a:ext cx="7772400" cy="2035656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dirty="0"/>
              <a:t>What should be done if the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student id</a:t>
            </a:r>
            <a:r>
              <a:rPr lang="en-US" dirty="0"/>
              <a:t> of a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student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tuple is updated?</a:t>
            </a:r>
          </a:p>
          <a:p>
            <a:pPr marL="731520" lvl="1" indent="-365760" algn="ctr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b="1" dirty="0">
                <a:solidFill>
                  <a:srgbClr val="B30019"/>
                </a:solidFill>
              </a:rPr>
              <a:t>Reject it!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/>
              <a:t>Alternatively, propagate the update to the tuples in the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enrolled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relation with matching student ids (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on update cascade</a:t>
            </a:r>
            <a:r>
              <a:rPr lang="en-US" dirty="0"/>
              <a:t>).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85800" y="4527151"/>
          <a:ext cx="3852615" cy="146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356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student_id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login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cga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22334455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Jones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jones@cse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22443366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Smith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smith@eecs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22551133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Smith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smith@math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863384" y="4527151"/>
          <a:ext cx="2752822" cy="172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enrolled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student_id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course_id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grade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22334455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COMP1003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22334455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COMP2012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22551133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COMP1003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22334455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COMP3111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438324" y="5220344"/>
            <a:ext cx="1463040" cy="0"/>
          </a:xfrm>
          <a:prstGeom prst="straightConnector1">
            <a:avLst/>
          </a:prstGeom>
          <a:ln w="635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438324" y="5307102"/>
            <a:ext cx="1463040" cy="235235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438324" y="5394382"/>
            <a:ext cx="1463040" cy="648834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438324" y="5792776"/>
            <a:ext cx="1463040" cy="0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603249" y="4497907"/>
            <a:ext cx="8096251" cy="180418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188720" y="3327641"/>
            <a:ext cx="4733661" cy="255198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create table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enrolled</a:t>
            </a:r>
          </a:p>
          <a:p>
            <a:pPr marL="1376363" indent="-1147763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(student_id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</a:t>
            </a:r>
            <a:r>
              <a:rPr lang="en-US" dirty="0">
                <a:latin typeface="Arial Narrow"/>
                <a:cs typeface="Arial Narrow"/>
              </a:rPr>
              <a:t>(8),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Arial Narrow"/>
                <a:cs typeface="Arial Narrow"/>
              </a:rPr>
              <a:t>course_id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</a:t>
            </a:r>
            <a:r>
              <a:rPr lang="en-US" dirty="0">
                <a:latin typeface="Arial Narrow"/>
                <a:cs typeface="Arial Narrow"/>
              </a:rPr>
              <a:t>(10),</a:t>
            </a: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Arial Narrow"/>
                <a:cs typeface="Arial Narrow"/>
              </a:rPr>
              <a:t>grade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</a:t>
            </a:r>
            <a:r>
              <a:rPr lang="en-US" dirty="0">
                <a:latin typeface="Arial Narrow"/>
                <a:cs typeface="Arial Narrow"/>
              </a:rPr>
              <a:t>(2),</a:t>
            </a: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primary key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student_id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, course_id),</a:t>
            </a: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foreign key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 (student_id)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references</a:t>
            </a:r>
            <a:r>
              <a:rPr lang="en-US" altLang="zh-TW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student</a:t>
            </a:r>
          </a:p>
          <a:p>
            <a:pPr marL="687388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on delete cascade</a:t>
            </a:r>
          </a:p>
          <a:p>
            <a:pPr marL="687388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on update cascade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8990" y="4756527"/>
            <a:ext cx="2019210" cy="156966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79F"/>
                </a:solidFill>
              </a:rPr>
              <a:t>These actions are triggered when a tuple in the referenced relation (</a:t>
            </a:r>
            <a:r>
              <a:rPr lang="en-US" sz="1600" b="1" dirty="0">
                <a:solidFill>
                  <a:srgbClr val="3319FF"/>
                </a:solidFill>
                <a:latin typeface="Arial Narrow" panose="020B0606020202030204" pitchFamily="34" charset="0"/>
              </a:rPr>
              <a:t>student</a:t>
            </a:r>
            <a:r>
              <a:rPr lang="en-US" sz="1600" dirty="0">
                <a:solidFill>
                  <a:srgbClr val="00279F"/>
                </a:solidFill>
              </a:rPr>
              <a:t>) is deleted or updated.</a:t>
            </a:r>
          </a:p>
        </p:txBody>
      </p:sp>
      <p:sp>
        <p:nvSpPr>
          <p:cNvPr id="13" name="Right Brace 12"/>
          <p:cNvSpPr/>
          <p:nvPr/>
        </p:nvSpPr>
        <p:spPr bwMode="auto">
          <a:xfrm>
            <a:off x="4051139" y="5264948"/>
            <a:ext cx="127322" cy="572432"/>
          </a:xfrm>
          <a:prstGeom prst="rightBrace">
            <a:avLst>
              <a:gd name="adj1" fmla="val 23295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2" idx="1"/>
          </p:cNvCxnSpPr>
          <p:nvPr/>
        </p:nvCxnSpPr>
        <p:spPr bwMode="auto">
          <a:xfrm flipV="1">
            <a:off x="4178461" y="5541357"/>
            <a:ext cx="2260529" cy="98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455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4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NULL:</a:t>
            </a:r>
            <a:br>
              <a:rPr lang="en-US" dirty="0"/>
            </a:br>
            <a:r>
              <a:rPr lang="en-US" dirty="0">
                <a:solidFill>
                  <a:srgbClr val="993300"/>
                </a:solidFill>
              </a:rPr>
              <a:t>PARTICIPATION CONSTRAINTS</a:t>
            </a:r>
            <a:endParaRPr lang="en-US" sz="1400" dirty="0">
              <a:solidFill>
                <a:srgbClr val="99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1"/>
            <a:ext cx="7772400" cy="1447601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dirty="0"/>
              <a:t>Does every department have a manager? If so, this is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participation constraint</a:t>
            </a:r>
            <a:r>
              <a:rPr lang="en-US" dirty="0"/>
              <a:t>: the participation of Departments in Manages is said to be total (vs. partial). Every HKID value in Departments table must be not null!</a:t>
            </a:r>
          </a:p>
          <a:p>
            <a:pPr eaLnBrk="1" hangingPunct="1">
              <a:spcBef>
                <a:spcPts val="2400"/>
              </a:spcBef>
            </a:pP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17</a:t>
            </a:fld>
            <a:endParaRPr lang="en-GB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060450" y="2522138"/>
            <a:ext cx="7345363" cy="1544637"/>
            <a:chOff x="1060450" y="2973388"/>
            <a:chExt cx="7345363" cy="1544637"/>
          </a:xfrm>
        </p:grpSpPr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5280025" y="3462338"/>
              <a:ext cx="1057275" cy="371475"/>
            </a:xfrm>
            <a:custGeom>
              <a:avLst/>
              <a:gdLst>
                <a:gd name="T0" fmla="*/ 1668343620 w 666"/>
                <a:gd name="T1" fmla="*/ 267136592 h 234"/>
                <a:gd name="T2" fmla="*/ 1643141670 w 666"/>
                <a:gd name="T3" fmla="*/ 216733480 h 234"/>
                <a:gd name="T4" fmla="*/ 1595259512 w 666"/>
                <a:gd name="T5" fmla="*/ 171370630 h 234"/>
                <a:gd name="T6" fmla="*/ 1522174214 w 666"/>
                <a:gd name="T7" fmla="*/ 126007829 h 234"/>
                <a:gd name="T8" fmla="*/ 1426408311 w 666"/>
                <a:gd name="T9" fmla="*/ 85685315 h 234"/>
                <a:gd name="T10" fmla="*/ 1315521477 w 666"/>
                <a:gd name="T11" fmla="*/ 52924086 h 234"/>
                <a:gd name="T12" fmla="*/ 1189513711 w 666"/>
                <a:gd name="T13" fmla="*/ 27722518 h 234"/>
                <a:gd name="T14" fmla="*/ 1055944685 w 666"/>
                <a:gd name="T15" fmla="*/ 10080625 h 234"/>
                <a:gd name="T16" fmla="*/ 907256314 w 666"/>
                <a:gd name="T17" fmla="*/ 2520950 h 234"/>
                <a:gd name="T18" fmla="*/ 766127418 w 666"/>
                <a:gd name="T19" fmla="*/ 2520950 h 234"/>
                <a:gd name="T20" fmla="*/ 622477770 w 666"/>
                <a:gd name="T21" fmla="*/ 10080625 h 234"/>
                <a:gd name="T22" fmla="*/ 481349072 w 666"/>
                <a:gd name="T23" fmla="*/ 27722518 h 234"/>
                <a:gd name="T24" fmla="*/ 355342794 w 666"/>
                <a:gd name="T25" fmla="*/ 52924086 h 234"/>
                <a:gd name="T26" fmla="*/ 246975321 w 666"/>
                <a:gd name="T27" fmla="*/ 85685315 h 234"/>
                <a:gd name="T28" fmla="*/ 151209369 w 666"/>
                <a:gd name="T29" fmla="*/ 126007829 h 234"/>
                <a:gd name="T30" fmla="*/ 78124046 w 666"/>
                <a:gd name="T31" fmla="*/ 171370630 h 234"/>
                <a:gd name="T32" fmla="*/ 25201559 w 666"/>
                <a:gd name="T33" fmla="*/ 216733480 h 234"/>
                <a:gd name="T34" fmla="*/ 2520950 w 666"/>
                <a:gd name="T35" fmla="*/ 267136592 h 234"/>
                <a:gd name="T36" fmla="*/ 2520950 w 666"/>
                <a:gd name="T37" fmla="*/ 320059066 h 234"/>
                <a:gd name="T38" fmla="*/ 25201559 w 666"/>
                <a:gd name="T39" fmla="*/ 370463765 h 234"/>
                <a:gd name="T40" fmla="*/ 78124046 w 666"/>
                <a:gd name="T41" fmla="*/ 418346027 h 234"/>
                <a:gd name="T42" fmla="*/ 151209369 w 666"/>
                <a:gd name="T43" fmla="*/ 461189466 h 234"/>
                <a:gd name="T44" fmla="*/ 246975321 w 666"/>
                <a:gd name="T45" fmla="*/ 501511955 h 234"/>
                <a:gd name="T46" fmla="*/ 355342794 w 666"/>
                <a:gd name="T47" fmla="*/ 534273184 h 234"/>
                <a:gd name="T48" fmla="*/ 481349072 w 666"/>
                <a:gd name="T49" fmla="*/ 559474740 h 234"/>
                <a:gd name="T50" fmla="*/ 622477770 w 666"/>
                <a:gd name="T51" fmla="*/ 577116623 h 234"/>
                <a:gd name="T52" fmla="*/ 766127418 w 666"/>
                <a:gd name="T53" fmla="*/ 584676296 h 234"/>
                <a:gd name="T54" fmla="*/ 907256314 w 666"/>
                <a:gd name="T55" fmla="*/ 584676296 h 234"/>
                <a:gd name="T56" fmla="*/ 1055944685 w 666"/>
                <a:gd name="T57" fmla="*/ 577116623 h 234"/>
                <a:gd name="T58" fmla="*/ 1189513711 w 666"/>
                <a:gd name="T59" fmla="*/ 559474740 h 234"/>
                <a:gd name="T60" fmla="*/ 1315521477 w 666"/>
                <a:gd name="T61" fmla="*/ 534273184 h 234"/>
                <a:gd name="T62" fmla="*/ 1426408311 w 666"/>
                <a:gd name="T63" fmla="*/ 501511955 h 234"/>
                <a:gd name="T64" fmla="*/ 1522174214 w 666"/>
                <a:gd name="T65" fmla="*/ 461189466 h 234"/>
                <a:gd name="T66" fmla="*/ 1595259512 w 666"/>
                <a:gd name="T67" fmla="*/ 418346027 h 234"/>
                <a:gd name="T68" fmla="*/ 1643141670 w 666"/>
                <a:gd name="T69" fmla="*/ 370463765 h 234"/>
                <a:gd name="T70" fmla="*/ 1668343620 w 666"/>
                <a:gd name="T71" fmla="*/ 320059066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6"/>
                <a:gd name="T109" fmla="*/ 0 h 234"/>
                <a:gd name="T110" fmla="*/ 666 w 666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6" h="234">
                  <a:moveTo>
                    <a:pt x="665" y="117"/>
                  </a:moveTo>
                  <a:lnTo>
                    <a:pt x="662" y="106"/>
                  </a:lnTo>
                  <a:lnTo>
                    <a:pt x="658" y="96"/>
                  </a:lnTo>
                  <a:lnTo>
                    <a:pt x="652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6" y="34"/>
                  </a:lnTo>
                  <a:lnTo>
                    <a:pt x="546" y="27"/>
                  </a:lnTo>
                  <a:lnTo>
                    <a:pt x="522" y="21"/>
                  </a:lnTo>
                  <a:lnTo>
                    <a:pt x="497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9" y="4"/>
                  </a:lnTo>
                  <a:lnTo>
                    <a:pt x="390" y="2"/>
                  </a:lnTo>
                  <a:lnTo>
                    <a:pt x="360" y="1"/>
                  </a:lnTo>
                  <a:lnTo>
                    <a:pt x="331" y="0"/>
                  </a:lnTo>
                  <a:lnTo>
                    <a:pt x="304" y="1"/>
                  </a:lnTo>
                  <a:lnTo>
                    <a:pt x="274" y="2"/>
                  </a:lnTo>
                  <a:lnTo>
                    <a:pt x="247" y="4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5" y="16"/>
                  </a:lnTo>
                  <a:lnTo>
                    <a:pt x="141" y="21"/>
                  </a:lnTo>
                  <a:lnTo>
                    <a:pt x="118" y="27"/>
                  </a:lnTo>
                  <a:lnTo>
                    <a:pt x="98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6" y="96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6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8" y="199"/>
                  </a:lnTo>
                  <a:lnTo>
                    <a:pt x="118" y="205"/>
                  </a:lnTo>
                  <a:lnTo>
                    <a:pt x="141" y="212"/>
                  </a:lnTo>
                  <a:lnTo>
                    <a:pt x="165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4" y="231"/>
                  </a:lnTo>
                  <a:lnTo>
                    <a:pt x="304" y="232"/>
                  </a:lnTo>
                  <a:lnTo>
                    <a:pt x="331" y="233"/>
                  </a:lnTo>
                  <a:lnTo>
                    <a:pt x="360" y="232"/>
                  </a:lnTo>
                  <a:lnTo>
                    <a:pt x="390" y="231"/>
                  </a:lnTo>
                  <a:lnTo>
                    <a:pt x="419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7" y="217"/>
                  </a:lnTo>
                  <a:lnTo>
                    <a:pt x="522" y="212"/>
                  </a:lnTo>
                  <a:lnTo>
                    <a:pt x="546" y="205"/>
                  </a:lnTo>
                  <a:lnTo>
                    <a:pt x="566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2" y="147"/>
                  </a:lnTo>
                  <a:lnTo>
                    <a:pt x="658" y="137"/>
                  </a:lnTo>
                  <a:lnTo>
                    <a:pt x="662" y="127"/>
                  </a:lnTo>
                  <a:lnTo>
                    <a:pt x="665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7219950" y="3462338"/>
              <a:ext cx="1185863" cy="371475"/>
            </a:xfrm>
            <a:custGeom>
              <a:avLst/>
              <a:gdLst>
                <a:gd name="T0" fmla="*/ 2520951 w 747"/>
                <a:gd name="T1" fmla="*/ 320059066 h 234"/>
                <a:gd name="T2" fmla="*/ 30241890 w 747"/>
                <a:gd name="T3" fmla="*/ 370463765 h 234"/>
                <a:gd name="T4" fmla="*/ 88206296 w 747"/>
                <a:gd name="T5" fmla="*/ 418346027 h 234"/>
                <a:gd name="T6" fmla="*/ 166330378 w 747"/>
                <a:gd name="T7" fmla="*/ 461189466 h 234"/>
                <a:gd name="T8" fmla="*/ 272177000 w 747"/>
                <a:gd name="T9" fmla="*/ 501511955 h 234"/>
                <a:gd name="T10" fmla="*/ 400705775 w 747"/>
                <a:gd name="T11" fmla="*/ 534273184 h 234"/>
                <a:gd name="T12" fmla="*/ 541834637 w 747"/>
                <a:gd name="T13" fmla="*/ 559474740 h 234"/>
                <a:gd name="T14" fmla="*/ 695563389 w 747"/>
                <a:gd name="T15" fmla="*/ 577116623 h 234"/>
                <a:gd name="T16" fmla="*/ 856853603 w 747"/>
                <a:gd name="T17" fmla="*/ 584676296 h 234"/>
                <a:gd name="T18" fmla="*/ 1020664569 w 747"/>
                <a:gd name="T19" fmla="*/ 584676296 h 234"/>
                <a:gd name="T20" fmla="*/ 1181954584 w 747"/>
                <a:gd name="T21" fmla="*/ 577116623 h 234"/>
                <a:gd name="T22" fmla="*/ 1335683336 w 747"/>
                <a:gd name="T23" fmla="*/ 559474740 h 234"/>
                <a:gd name="T24" fmla="*/ 1476812099 w 747"/>
                <a:gd name="T25" fmla="*/ 534273184 h 234"/>
                <a:gd name="T26" fmla="*/ 1605340874 w 747"/>
                <a:gd name="T27" fmla="*/ 498991006 h 234"/>
                <a:gd name="T28" fmla="*/ 1706147531 w 747"/>
                <a:gd name="T29" fmla="*/ 461189466 h 234"/>
                <a:gd name="T30" fmla="*/ 1789311901 w 747"/>
                <a:gd name="T31" fmla="*/ 418346027 h 234"/>
                <a:gd name="T32" fmla="*/ 1847276294 w 747"/>
                <a:gd name="T33" fmla="*/ 367942816 h 234"/>
                <a:gd name="T34" fmla="*/ 1874997222 w 747"/>
                <a:gd name="T35" fmla="*/ 317539704 h 234"/>
                <a:gd name="T36" fmla="*/ 1874997222 w 747"/>
                <a:gd name="T37" fmla="*/ 267136592 h 234"/>
                <a:gd name="T38" fmla="*/ 1847276294 w 747"/>
                <a:gd name="T39" fmla="*/ 216733480 h 234"/>
                <a:gd name="T40" fmla="*/ 1789311901 w 747"/>
                <a:gd name="T41" fmla="*/ 168851268 h 234"/>
                <a:gd name="T42" fmla="*/ 1706147531 w 747"/>
                <a:gd name="T43" fmla="*/ 126007829 h 234"/>
                <a:gd name="T44" fmla="*/ 1605340874 w 747"/>
                <a:gd name="T45" fmla="*/ 85685315 h 234"/>
                <a:gd name="T46" fmla="*/ 1476812099 w 747"/>
                <a:gd name="T47" fmla="*/ 52924086 h 234"/>
                <a:gd name="T48" fmla="*/ 1335683336 w 747"/>
                <a:gd name="T49" fmla="*/ 27722518 h 234"/>
                <a:gd name="T50" fmla="*/ 1181954584 w 747"/>
                <a:gd name="T51" fmla="*/ 10080625 h 234"/>
                <a:gd name="T52" fmla="*/ 1020664569 w 747"/>
                <a:gd name="T53" fmla="*/ 2520950 h 234"/>
                <a:gd name="T54" fmla="*/ 856853603 w 747"/>
                <a:gd name="T55" fmla="*/ 2520950 h 234"/>
                <a:gd name="T56" fmla="*/ 695563389 w 747"/>
                <a:gd name="T57" fmla="*/ 10080625 h 234"/>
                <a:gd name="T58" fmla="*/ 541834637 w 747"/>
                <a:gd name="T59" fmla="*/ 27722518 h 234"/>
                <a:gd name="T60" fmla="*/ 400705775 w 747"/>
                <a:gd name="T61" fmla="*/ 52924086 h 234"/>
                <a:gd name="T62" fmla="*/ 272177000 w 747"/>
                <a:gd name="T63" fmla="*/ 85685315 h 234"/>
                <a:gd name="T64" fmla="*/ 166330378 w 747"/>
                <a:gd name="T65" fmla="*/ 126007829 h 234"/>
                <a:gd name="T66" fmla="*/ 88206296 w 747"/>
                <a:gd name="T67" fmla="*/ 171370630 h 234"/>
                <a:gd name="T68" fmla="*/ 30241890 w 747"/>
                <a:gd name="T69" fmla="*/ 216733480 h 234"/>
                <a:gd name="T70" fmla="*/ 2520951 w 747"/>
                <a:gd name="T71" fmla="*/ 267136592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47"/>
                <a:gd name="T109" fmla="*/ 0 h 234"/>
                <a:gd name="T110" fmla="*/ 747 w 747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47" h="234">
                  <a:moveTo>
                    <a:pt x="0" y="117"/>
                  </a:moveTo>
                  <a:lnTo>
                    <a:pt x="1" y="127"/>
                  </a:lnTo>
                  <a:lnTo>
                    <a:pt x="5" y="137"/>
                  </a:lnTo>
                  <a:lnTo>
                    <a:pt x="12" y="147"/>
                  </a:lnTo>
                  <a:lnTo>
                    <a:pt x="21" y="156"/>
                  </a:lnTo>
                  <a:lnTo>
                    <a:pt x="35" y="166"/>
                  </a:lnTo>
                  <a:lnTo>
                    <a:pt x="49" y="175"/>
                  </a:lnTo>
                  <a:lnTo>
                    <a:pt x="66" y="183"/>
                  </a:lnTo>
                  <a:lnTo>
                    <a:pt x="87" y="191"/>
                  </a:lnTo>
                  <a:lnTo>
                    <a:pt x="108" y="199"/>
                  </a:lnTo>
                  <a:lnTo>
                    <a:pt x="133" y="205"/>
                  </a:lnTo>
                  <a:lnTo>
                    <a:pt x="159" y="212"/>
                  </a:lnTo>
                  <a:lnTo>
                    <a:pt x="186" y="217"/>
                  </a:lnTo>
                  <a:lnTo>
                    <a:pt x="215" y="222"/>
                  </a:lnTo>
                  <a:lnTo>
                    <a:pt x="245" y="226"/>
                  </a:lnTo>
                  <a:lnTo>
                    <a:pt x="276" y="229"/>
                  </a:lnTo>
                  <a:lnTo>
                    <a:pt x="307" y="231"/>
                  </a:lnTo>
                  <a:lnTo>
                    <a:pt x="340" y="232"/>
                  </a:lnTo>
                  <a:lnTo>
                    <a:pt x="373" y="233"/>
                  </a:lnTo>
                  <a:lnTo>
                    <a:pt x="405" y="232"/>
                  </a:lnTo>
                  <a:lnTo>
                    <a:pt x="436" y="231"/>
                  </a:lnTo>
                  <a:lnTo>
                    <a:pt x="469" y="229"/>
                  </a:lnTo>
                  <a:lnTo>
                    <a:pt x="500" y="226"/>
                  </a:lnTo>
                  <a:lnTo>
                    <a:pt x="530" y="222"/>
                  </a:lnTo>
                  <a:lnTo>
                    <a:pt x="559" y="217"/>
                  </a:lnTo>
                  <a:lnTo>
                    <a:pt x="586" y="212"/>
                  </a:lnTo>
                  <a:lnTo>
                    <a:pt x="612" y="205"/>
                  </a:lnTo>
                  <a:lnTo>
                    <a:pt x="637" y="198"/>
                  </a:lnTo>
                  <a:lnTo>
                    <a:pt x="658" y="191"/>
                  </a:lnTo>
                  <a:lnTo>
                    <a:pt x="677" y="183"/>
                  </a:lnTo>
                  <a:lnTo>
                    <a:pt x="695" y="175"/>
                  </a:lnTo>
                  <a:lnTo>
                    <a:pt x="710" y="166"/>
                  </a:lnTo>
                  <a:lnTo>
                    <a:pt x="722" y="156"/>
                  </a:lnTo>
                  <a:lnTo>
                    <a:pt x="733" y="146"/>
                  </a:lnTo>
                  <a:lnTo>
                    <a:pt x="740" y="137"/>
                  </a:lnTo>
                  <a:lnTo>
                    <a:pt x="744" y="126"/>
                  </a:lnTo>
                  <a:lnTo>
                    <a:pt x="746" y="117"/>
                  </a:lnTo>
                  <a:lnTo>
                    <a:pt x="744" y="106"/>
                  </a:lnTo>
                  <a:lnTo>
                    <a:pt x="740" y="96"/>
                  </a:lnTo>
                  <a:lnTo>
                    <a:pt x="733" y="86"/>
                  </a:lnTo>
                  <a:lnTo>
                    <a:pt x="722" y="77"/>
                  </a:lnTo>
                  <a:lnTo>
                    <a:pt x="710" y="67"/>
                  </a:lnTo>
                  <a:lnTo>
                    <a:pt x="695" y="58"/>
                  </a:lnTo>
                  <a:lnTo>
                    <a:pt x="677" y="50"/>
                  </a:lnTo>
                  <a:lnTo>
                    <a:pt x="658" y="42"/>
                  </a:lnTo>
                  <a:lnTo>
                    <a:pt x="637" y="34"/>
                  </a:lnTo>
                  <a:lnTo>
                    <a:pt x="612" y="27"/>
                  </a:lnTo>
                  <a:lnTo>
                    <a:pt x="586" y="21"/>
                  </a:lnTo>
                  <a:lnTo>
                    <a:pt x="559" y="16"/>
                  </a:lnTo>
                  <a:lnTo>
                    <a:pt x="530" y="11"/>
                  </a:lnTo>
                  <a:lnTo>
                    <a:pt x="500" y="7"/>
                  </a:lnTo>
                  <a:lnTo>
                    <a:pt x="469" y="4"/>
                  </a:lnTo>
                  <a:lnTo>
                    <a:pt x="436" y="2"/>
                  </a:lnTo>
                  <a:lnTo>
                    <a:pt x="405" y="1"/>
                  </a:lnTo>
                  <a:lnTo>
                    <a:pt x="373" y="0"/>
                  </a:lnTo>
                  <a:lnTo>
                    <a:pt x="340" y="1"/>
                  </a:lnTo>
                  <a:lnTo>
                    <a:pt x="307" y="2"/>
                  </a:lnTo>
                  <a:lnTo>
                    <a:pt x="276" y="4"/>
                  </a:lnTo>
                  <a:lnTo>
                    <a:pt x="245" y="7"/>
                  </a:lnTo>
                  <a:lnTo>
                    <a:pt x="215" y="11"/>
                  </a:lnTo>
                  <a:lnTo>
                    <a:pt x="186" y="16"/>
                  </a:lnTo>
                  <a:lnTo>
                    <a:pt x="159" y="21"/>
                  </a:lnTo>
                  <a:lnTo>
                    <a:pt x="132" y="28"/>
                  </a:lnTo>
                  <a:lnTo>
                    <a:pt x="108" y="34"/>
                  </a:lnTo>
                  <a:lnTo>
                    <a:pt x="87" y="42"/>
                  </a:lnTo>
                  <a:lnTo>
                    <a:pt x="66" y="50"/>
                  </a:lnTo>
                  <a:lnTo>
                    <a:pt x="49" y="58"/>
                  </a:lnTo>
                  <a:lnTo>
                    <a:pt x="35" y="68"/>
                  </a:lnTo>
                  <a:lnTo>
                    <a:pt x="21" y="77"/>
                  </a:lnTo>
                  <a:lnTo>
                    <a:pt x="12" y="86"/>
                  </a:lnTo>
                  <a:lnTo>
                    <a:pt x="5" y="97"/>
                  </a:lnTo>
                  <a:lnTo>
                    <a:pt x="1" y="106"/>
                  </a:lnTo>
                  <a:lnTo>
                    <a:pt x="0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8"/>
            <p:cNvSpPr>
              <a:spLocks/>
            </p:cNvSpPr>
            <p:nvPr/>
          </p:nvSpPr>
          <p:spPr bwMode="auto">
            <a:xfrm>
              <a:off x="1060450" y="3451225"/>
              <a:ext cx="1055688" cy="371475"/>
            </a:xfrm>
            <a:custGeom>
              <a:avLst/>
              <a:gdLst>
                <a:gd name="T0" fmla="*/ 1668344409 w 665"/>
                <a:gd name="T1" fmla="*/ 267136592 h 234"/>
                <a:gd name="T2" fmla="*/ 1645663397 w 665"/>
                <a:gd name="T3" fmla="*/ 216733480 h 234"/>
                <a:gd name="T4" fmla="*/ 1595260267 w 665"/>
                <a:gd name="T5" fmla="*/ 171370630 h 234"/>
                <a:gd name="T6" fmla="*/ 1522174934 w 665"/>
                <a:gd name="T7" fmla="*/ 126007829 h 234"/>
                <a:gd name="T8" fmla="*/ 1428929937 w 665"/>
                <a:gd name="T9" fmla="*/ 85685315 h 234"/>
                <a:gd name="T10" fmla="*/ 1315522099 w 665"/>
                <a:gd name="T11" fmla="*/ 52924086 h 234"/>
                <a:gd name="T12" fmla="*/ 1189514274 w 665"/>
                <a:gd name="T13" fmla="*/ 27722518 h 234"/>
                <a:gd name="T14" fmla="*/ 1053425822 w 665"/>
                <a:gd name="T15" fmla="*/ 12601575 h 234"/>
                <a:gd name="T16" fmla="*/ 909777694 w 665"/>
                <a:gd name="T17" fmla="*/ 2520950 h 234"/>
                <a:gd name="T18" fmla="*/ 761087467 w 665"/>
                <a:gd name="T19" fmla="*/ 2520950 h 234"/>
                <a:gd name="T20" fmla="*/ 622479652 w 665"/>
                <a:gd name="T21" fmla="*/ 12601575 h 234"/>
                <a:gd name="T22" fmla="*/ 481350887 w 665"/>
                <a:gd name="T23" fmla="*/ 27722518 h 234"/>
                <a:gd name="T24" fmla="*/ 355342962 w 665"/>
                <a:gd name="T25" fmla="*/ 52924086 h 234"/>
                <a:gd name="T26" fmla="*/ 241935125 w 665"/>
                <a:gd name="T27" fmla="*/ 85685315 h 234"/>
                <a:gd name="T28" fmla="*/ 151209441 w 665"/>
                <a:gd name="T29" fmla="*/ 126007829 h 234"/>
                <a:gd name="T30" fmla="*/ 78125671 w 665"/>
                <a:gd name="T31" fmla="*/ 171370630 h 234"/>
                <a:gd name="T32" fmla="*/ 25201571 w 665"/>
                <a:gd name="T33" fmla="*/ 216733480 h 234"/>
                <a:gd name="T34" fmla="*/ 2520951 w 665"/>
                <a:gd name="T35" fmla="*/ 267136592 h 234"/>
                <a:gd name="T36" fmla="*/ 2520951 w 665"/>
                <a:gd name="T37" fmla="*/ 320059066 h 234"/>
                <a:gd name="T38" fmla="*/ 25201571 w 665"/>
                <a:gd name="T39" fmla="*/ 370463765 h 234"/>
                <a:gd name="T40" fmla="*/ 78125671 w 665"/>
                <a:gd name="T41" fmla="*/ 418346027 h 234"/>
                <a:gd name="T42" fmla="*/ 151209441 w 665"/>
                <a:gd name="T43" fmla="*/ 461189466 h 234"/>
                <a:gd name="T44" fmla="*/ 241935125 w 665"/>
                <a:gd name="T45" fmla="*/ 501511955 h 234"/>
                <a:gd name="T46" fmla="*/ 355342962 w 665"/>
                <a:gd name="T47" fmla="*/ 534273184 h 234"/>
                <a:gd name="T48" fmla="*/ 481350887 w 665"/>
                <a:gd name="T49" fmla="*/ 559474740 h 234"/>
                <a:gd name="T50" fmla="*/ 622479652 w 665"/>
                <a:gd name="T51" fmla="*/ 577116623 h 234"/>
                <a:gd name="T52" fmla="*/ 761087467 w 665"/>
                <a:gd name="T53" fmla="*/ 584676296 h 234"/>
                <a:gd name="T54" fmla="*/ 909777694 w 665"/>
                <a:gd name="T55" fmla="*/ 584676296 h 234"/>
                <a:gd name="T56" fmla="*/ 1053425822 w 665"/>
                <a:gd name="T57" fmla="*/ 577116623 h 234"/>
                <a:gd name="T58" fmla="*/ 1189514274 w 665"/>
                <a:gd name="T59" fmla="*/ 559474740 h 234"/>
                <a:gd name="T60" fmla="*/ 1315522099 w 665"/>
                <a:gd name="T61" fmla="*/ 534273184 h 234"/>
                <a:gd name="T62" fmla="*/ 1428929937 w 665"/>
                <a:gd name="T63" fmla="*/ 501511955 h 234"/>
                <a:gd name="T64" fmla="*/ 1522174934 w 665"/>
                <a:gd name="T65" fmla="*/ 461189466 h 234"/>
                <a:gd name="T66" fmla="*/ 1595260267 w 665"/>
                <a:gd name="T67" fmla="*/ 418346027 h 234"/>
                <a:gd name="T68" fmla="*/ 1645663397 w 665"/>
                <a:gd name="T69" fmla="*/ 370463765 h 234"/>
                <a:gd name="T70" fmla="*/ 1668344409 w 665"/>
                <a:gd name="T71" fmla="*/ 320059066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664" y="117"/>
                  </a:moveTo>
                  <a:lnTo>
                    <a:pt x="662" y="106"/>
                  </a:lnTo>
                  <a:lnTo>
                    <a:pt x="659" y="97"/>
                  </a:lnTo>
                  <a:lnTo>
                    <a:pt x="653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7" y="34"/>
                  </a:lnTo>
                  <a:lnTo>
                    <a:pt x="546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8" y="5"/>
                  </a:lnTo>
                  <a:lnTo>
                    <a:pt x="390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5" y="2"/>
                  </a:lnTo>
                  <a:lnTo>
                    <a:pt x="247" y="5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8" y="28"/>
                  </a:lnTo>
                  <a:lnTo>
                    <a:pt x="96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6" y="206"/>
                  </a:lnTo>
                  <a:lnTo>
                    <a:pt x="567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9"/>
            <p:cNvSpPr>
              <a:spLocks/>
            </p:cNvSpPr>
            <p:nvPr/>
          </p:nvSpPr>
          <p:spPr bwMode="auto">
            <a:xfrm>
              <a:off x="2009775" y="3181350"/>
              <a:ext cx="1057275" cy="369888"/>
            </a:xfrm>
            <a:custGeom>
              <a:avLst/>
              <a:gdLst>
                <a:gd name="T0" fmla="*/ 1670864569 w 666"/>
                <a:gd name="T1" fmla="*/ 267136953 h 233"/>
                <a:gd name="T2" fmla="*/ 1643141670 w 666"/>
                <a:gd name="T3" fmla="*/ 216733773 h 233"/>
                <a:gd name="T4" fmla="*/ 1595259512 w 666"/>
                <a:gd name="T5" fmla="*/ 166330543 h 233"/>
                <a:gd name="T6" fmla="*/ 1524695163 w 666"/>
                <a:gd name="T7" fmla="*/ 123488634 h 233"/>
                <a:gd name="T8" fmla="*/ 1431448622 w 666"/>
                <a:gd name="T9" fmla="*/ 85685431 h 233"/>
                <a:gd name="T10" fmla="*/ 1318042426 w 666"/>
                <a:gd name="T11" fmla="*/ 52924157 h 233"/>
                <a:gd name="T12" fmla="*/ 1189513711 w 666"/>
                <a:gd name="T13" fmla="*/ 25201596 h 233"/>
                <a:gd name="T14" fmla="*/ 1055944685 w 666"/>
                <a:gd name="T15" fmla="*/ 7561274 h 233"/>
                <a:gd name="T16" fmla="*/ 912296625 w 666"/>
                <a:gd name="T17" fmla="*/ 0 h 233"/>
                <a:gd name="T18" fmla="*/ 766127418 w 666"/>
                <a:gd name="T19" fmla="*/ 0 h 233"/>
                <a:gd name="T20" fmla="*/ 622477770 w 666"/>
                <a:gd name="T21" fmla="*/ 7561274 h 233"/>
                <a:gd name="T22" fmla="*/ 483870021 w 666"/>
                <a:gd name="T23" fmla="*/ 25201596 h 233"/>
                <a:gd name="T24" fmla="*/ 355342794 w 666"/>
                <a:gd name="T25" fmla="*/ 52924157 h 233"/>
                <a:gd name="T26" fmla="*/ 246975321 w 666"/>
                <a:gd name="T27" fmla="*/ 85685431 h 233"/>
                <a:gd name="T28" fmla="*/ 151209369 w 666"/>
                <a:gd name="T29" fmla="*/ 123488634 h 233"/>
                <a:gd name="T30" fmla="*/ 78124046 w 666"/>
                <a:gd name="T31" fmla="*/ 166330543 h 233"/>
                <a:gd name="T32" fmla="*/ 30241876 w 666"/>
                <a:gd name="T33" fmla="*/ 216733773 h 233"/>
                <a:gd name="T34" fmla="*/ 2520950 w 666"/>
                <a:gd name="T35" fmla="*/ 267136953 h 233"/>
                <a:gd name="T36" fmla="*/ 2520950 w 666"/>
                <a:gd name="T37" fmla="*/ 317540133 h 233"/>
                <a:gd name="T38" fmla="*/ 30241876 w 666"/>
                <a:gd name="T39" fmla="*/ 367943313 h 233"/>
                <a:gd name="T40" fmla="*/ 78124046 w 666"/>
                <a:gd name="T41" fmla="*/ 415827127 h 233"/>
                <a:gd name="T42" fmla="*/ 151209369 w 666"/>
                <a:gd name="T43" fmla="*/ 458669136 h 233"/>
                <a:gd name="T44" fmla="*/ 246975321 w 666"/>
                <a:gd name="T45" fmla="*/ 498991680 h 233"/>
                <a:gd name="T46" fmla="*/ 355342794 w 666"/>
                <a:gd name="T47" fmla="*/ 531754540 h 233"/>
                <a:gd name="T48" fmla="*/ 483870021 w 666"/>
                <a:gd name="T49" fmla="*/ 556956130 h 233"/>
                <a:gd name="T50" fmla="*/ 622477770 w 666"/>
                <a:gd name="T51" fmla="*/ 574596450 h 233"/>
                <a:gd name="T52" fmla="*/ 766127418 w 666"/>
                <a:gd name="T53" fmla="*/ 584677086 h 233"/>
                <a:gd name="T54" fmla="*/ 912296625 w 666"/>
                <a:gd name="T55" fmla="*/ 584677086 h 233"/>
                <a:gd name="T56" fmla="*/ 1055944685 w 666"/>
                <a:gd name="T57" fmla="*/ 574596450 h 233"/>
                <a:gd name="T58" fmla="*/ 1189513711 w 666"/>
                <a:gd name="T59" fmla="*/ 556956130 h 233"/>
                <a:gd name="T60" fmla="*/ 1318042426 w 666"/>
                <a:gd name="T61" fmla="*/ 531754540 h 233"/>
                <a:gd name="T62" fmla="*/ 1431448622 w 666"/>
                <a:gd name="T63" fmla="*/ 498991680 h 233"/>
                <a:gd name="T64" fmla="*/ 1524695163 w 666"/>
                <a:gd name="T65" fmla="*/ 458669136 h 233"/>
                <a:gd name="T66" fmla="*/ 1595259512 w 666"/>
                <a:gd name="T67" fmla="*/ 415827127 h 233"/>
                <a:gd name="T68" fmla="*/ 1643141670 w 666"/>
                <a:gd name="T69" fmla="*/ 367943313 h 233"/>
                <a:gd name="T70" fmla="*/ 1670864569 w 666"/>
                <a:gd name="T71" fmla="*/ 317540133 h 2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6"/>
                <a:gd name="T109" fmla="*/ 0 h 233"/>
                <a:gd name="T110" fmla="*/ 666 w 666"/>
                <a:gd name="T111" fmla="*/ 233 h 2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6" h="233">
                  <a:moveTo>
                    <a:pt x="665" y="116"/>
                  </a:moveTo>
                  <a:lnTo>
                    <a:pt x="663" y="106"/>
                  </a:lnTo>
                  <a:lnTo>
                    <a:pt x="660" y="95"/>
                  </a:lnTo>
                  <a:lnTo>
                    <a:pt x="652" y="86"/>
                  </a:lnTo>
                  <a:lnTo>
                    <a:pt x="644" y="76"/>
                  </a:lnTo>
                  <a:lnTo>
                    <a:pt x="633" y="66"/>
                  </a:lnTo>
                  <a:lnTo>
                    <a:pt x="620" y="58"/>
                  </a:lnTo>
                  <a:lnTo>
                    <a:pt x="605" y="49"/>
                  </a:lnTo>
                  <a:lnTo>
                    <a:pt x="587" y="41"/>
                  </a:lnTo>
                  <a:lnTo>
                    <a:pt x="568" y="34"/>
                  </a:lnTo>
                  <a:lnTo>
                    <a:pt x="546" y="27"/>
                  </a:lnTo>
                  <a:lnTo>
                    <a:pt x="523" y="21"/>
                  </a:lnTo>
                  <a:lnTo>
                    <a:pt x="499" y="15"/>
                  </a:lnTo>
                  <a:lnTo>
                    <a:pt x="472" y="10"/>
                  </a:lnTo>
                  <a:lnTo>
                    <a:pt x="445" y="7"/>
                  </a:lnTo>
                  <a:lnTo>
                    <a:pt x="419" y="3"/>
                  </a:lnTo>
                  <a:lnTo>
                    <a:pt x="391" y="1"/>
                  </a:lnTo>
                  <a:lnTo>
                    <a:pt x="362" y="0"/>
                  </a:lnTo>
                  <a:lnTo>
                    <a:pt x="331" y="0"/>
                  </a:lnTo>
                  <a:lnTo>
                    <a:pt x="304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7"/>
                  </a:lnTo>
                  <a:lnTo>
                    <a:pt x="192" y="10"/>
                  </a:lnTo>
                  <a:lnTo>
                    <a:pt x="165" y="15"/>
                  </a:lnTo>
                  <a:lnTo>
                    <a:pt x="141" y="21"/>
                  </a:lnTo>
                  <a:lnTo>
                    <a:pt x="119" y="27"/>
                  </a:lnTo>
                  <a:lnTo>
                    <a:pt x="98" y="34"/>
                  </a:lnTo>
                  <a:lnTo>
                    <a:pt x="78" y="41"/>
                  </a:lnTo>
                  <a:lnTo>
                    <a:pt x="60" y="49"/>
                  </a:lnTo>
                  <a:lnTo>
                    <a:pt x="46" y="58"/>
                  </a:lnTo>
                  <a:lnTo>
                    <a:pt x="31" y="66"/>
                  </a:lnTo>
                  <a:lnTo>
                    <a:pt x="20" y="76"/>
                  </a:lnTo>
                  <a:lnTo>
                    <a:pt x="12" y="86"/>
                  </a:lnTo>
                  <a:lnTo>
                    <a:pt x="6" y="95"/>
                  </a:lnTo>
                  <a:lnTo>
                    <a:pt x="1" y="106"/>
                  </a:lnTo>
                  <a:lnTo>
                    <a:pt x="0" y="116"/>
                  </a:lnTo>
                  <a:lnTo>
                    <a:pt x="1" y="126"/>
                  </a:lnTo>
                  <a:lnTo>
                    <a:pt x="6" y="136"/>
                  </a:lnTo>
                  <a:lnTo>
                    <a:pt x="12" y="146"/>
                  </a:lnTo>
                  <a:lnTo>
                    <a:pt x="20" y="155"/>
                  </a:lnTo>
                  <a:lnTo>
                    <a:pt x="31" y="165"/>
                  </a:lnTo>
                  <a:lnTo>
                    <a:pt x="46" y="174"/>
                  </a:lnTo>
                  <a:lnTo>
                    <a:pt x="60" y="182"/>
                  </a:lnTo>
                  <a:lnTo>
                    <a:pt x="78" y="190"/>
                  </a:lnTo>
                  <a:lnTo>
                    <a:pt x="98" y="198"/>
                  </a:lnTo>
                  <a:lnTo>
                    <a:pt x="119" y="205"/>
                  </a:lnTo>
                  <a:lnTo>
                    <a:pt x="141" y="211"/>
                  </a:lnTo>
                  <a:lnTo>
                    <a:pt x="165" y="217"/>
                  </a:lnTo>
                  <a:lnTo>
                    <a:pt x="192" y="221"/>
                  </a:lnTo>
                  <a:lnTo>
                    <a:pt x="219" y="225"/>
                  </a:lnTo>
                  <a:lnTo>
                    <a:pt x="247" y="228"/>
                  </a:lnTo>
                  <a:lnTo>
                    <a:pt x="274" y="230"/>
                  </a:lnTo>
                  <a:lnTo>
                    <a:pt x="304" y="232"/>
                  </a:lnTo>
                  <a:lnTo>
                    <a:pt x="331" y="232"/>
                  </a:lnTo>
                  <a:lnTo>
                    <a:pt x="362" y="232"/>
                  </a:lnTo>
                  <a:lnTo>
                    <a:pt x="391" y="230"/>
                  </a:lnTo>
                  <a:lnTo>
                    <a:pt x="419" y="228"/>
                  </a:lnTo>
                  <a:lnTo>
                    <a:pt x="445" y="225"/>
                  </a:lnTo>
                  <a:lnTo>
                    <a:pt x="472" y="221"/>
                  </a:lnTo>
                  <a:lnTo>
                    <a:pt x="499" y="217"/>
                  </a:lnTo>
                  <a:lnTo>
                    <a:pt x="523" y="211"/>
                  </a:lnTo>
                  <a:lnTo>
                    <a:pt x="546" y="205"/>
                  </a:lnTo>
                  <a:lnTo>
                    <a:pt x="568" y="198"/>
                  </a:lnTo>
                  <a:lnTo>
                    <a:pt x="587" y="190"/>
                  </a:lnTo>
                  <a:lnTo>
                    <a:pt x="605" y="182"/>
                  </a:lnTo>
                  <a:lnTo>
                    <a:pt x="620" y="174"/>
                  </a:lnTo>
                  <a:lnTo>
                    <a:pt x="633" y="165"/>
                  </a:lnTo>
                  <a:lnTo>
                    <a:pt x="644" y="155"/>
                  </a:lnTo>
                  <a:lnTo>
                    <a:pt x="652" y="146"/>
                  </a:lnTo>
                  <a:lnTo>
                    <a:pt x="660" y="136"/>
                  </a:lnTo>
                  <a:lnTo>
                    <a:pt x="663" y="126"/>
                  </a:lnTo>
                  <a:lnTo>
                    <a:pt x="665" y="1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4119563" y="2973388"/>
              <a:ext cx="1055687" cy="371475"/>
            </a:xfrm>
            <a:custGeom>
              <a:avLst/>
              <a:gdLst>
                <a:gd name="T0" fmla="*/ 2519361 w 665"/>
                <a:gd name="T1" fmla="*/ 320059066 h 234"/>
                <a:gd name="T2" fmla="*/ 30241862 w 665"/>
                <a:gd name="T3" fmla="*/ 370463765 h 234"/>
                <a:gd name="T4" fmla="*/ 78124009 w 665"/>
                <a:gd name="T5" fmla="*/ 418346027 h 234"/>
                <a:gd name="T6" fmla="*/ 151209297 w 665"/>
                <a:gd name="T7" fmla="*/ 461189466 h 234"/>
                <a:gd name="T8" fmla="*/ 241934896 w 665"/>
                <a:gd name="T9" fmla="*/ 501511955 h 234"/>
                <a:gd name="T10" fmla="*/ 355341038 w 665"/>
                <a:gd name="T11" fmla="*/ 534273184 h 234"/>
                <a:gd name="T12" fmla="*/ 483869792 w 665"/>
                <a:gd name="T13" fmla="*/ 559474740 h 234"/>
                <a:gd name="T14" fmla="*/ 617437167 w 665"/>
                <a:gd name="T15" fmla="*/ 577116623 h 234"/>
                <a:gd name="T16" fmla="*/ 761086746 w 665"/>
                <a:gd name="T17" fmla="*/ 584676296 h 234"/>
                <a:gd name="T18" fmla="*/ 909775244 w 665"/>
                <a:gd name="T19" fmla="*/ 584676296 h 234"/>
                <a:gd name="T20" fmla="*/ 1053424824 w 665"/>
                <a:gd name="T21" fmla="*/ 577116623 h 234"/>
                <a:gd name="T22" fmla="*/ 1189513147 w 665"/>
                <a:gd name="T23" fmla="*/ 559474740 h 234"/>
                <a:gd name="T24" fmla="*/ 1318040214 w 665"/>
                <a:gd name="T25" fmla="*/ 534273184 h 234"/>
                <a:gd name="T26" fmla="*/ 1428926995 w 665"/>
                <a:gd name="T27" fmla="*/ 501511955 h 234"/>
                <a:gd name="T28" fmla="*/ 1522173492 w 665"/>
                <a:gd name="T29" fmla="*/ 461189466 h 234"/>
                <a:gd name="T30" fmla="*/ 1595257168 w 665"/>
                <a:gd name="T31" fmla="*/ 418346027 h 234"/>
                <a:gd name="T32" fmla="*/ 1645660251 w 665"/>
                <a:gd name="T33" fmla="*/ 370463765 h 234"/>
                <a:gd name="T34" fmla="*/ 1673383137 w 665"/>
                <a:gd name="T35" fmla="*/ 320059066 h 234"/>
                <a:gd name="T36" fmla="*/ 1673383137 w 665"/>
                <a:gd name="T37" fmla="*/ 267136592 h 234"/>
                <a:gd name="T38" fmla="*/ 1645660251 w 665"/>
                <a:gd name="T39" fmla="*/ 219254430 h 234"/>
                <a:gd name="T40" fmla="*/ 1595257168 w 665"/>
                <a:gd name="T41" fmla="*/ 171370630 h 234"/>
                <a:gd name="T42" fmla="*/ 1522173492 w 665"/>
                <a:gd name="T43" fmla="*/ 126007829 h 234"/>
                <a:gd name="T44" fmla="*/ 1428926995 w 665"/>
                <a:gd name="T45" fmla="*/ 85685315 h 234"/>
                <a:gd name="T46" fmla="*/ 1318040214 w 665"/>
                <a:gd name="T47" fmla="*/ 52924086 h 234"/>
                <a:gd name="T48" fmla="*/ 1189513147 w 665"/>
                <a:gd name="T49" fmla="*/ 30241880 h 234"/>
                <a:gd name="T50" fmla="*/ 1053424824 w 665"/>
                <a:gd name="T51" fmla="*/ 12601575 h 234"/>
                <a:gd name="T52" fmla="*/ 909775244 w 665"/>
                <a:gd name="T53" fmla="*/ 2520950 h 234"/>
                <a:gd name="T54" fmla="*/ 761086746 w 665"/>
                <a:gd name="T55" fmla="*/ 2520950 h 234"/>
                <a:gd name="T56" fmla="*/ 617437167 w 665"/>
                <a:gd name="T57" fmla="*/ 12601575 h 234"/>
                <a:gd name="T58" fmla="*/ 483869792 w 665"/>
                <a:gd name="T59" fmla="*/ 30241880 h 234"/>
                <a:gd name="T60" fmla="*/ 355341038 w 665"/>
                <a:gd name="T61" fmla="*/ 55443448 h 234"/>
                <a:gd name="T62" fmla="*/ 241934896 w 665"/>
                <a:gd name="T63" fmla="*/ 88206264 h 234"/>
                <a:gd name="T64" fmla="*/ 151209297 w 665"/>
                <a:gd name="T65" fmla="*/ 126007829 h 234"/>
                <a:gd name="T66" fmla="*/ 78124009 w 665"/>
                <a:gd name="T67" fmla="*/ 171370630 h 234"/>
                <a:gd name="T68" fmla="*/ 30241862 w 665"/>
                <a:gd name="T69" fmla="*/ 219254430 h 234"/>
                <a:gd name="T70" fmla="*/ 2519361 w 665"/>
                <a:gd name="T71" fmla="*/ 269657541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0" y="117"/>
                  </a:moveTo>
                  <a:lnTo>
                    <a:pt x="1" y="127"/>
                  </a:lnTo>
                  <a:lnTo>
                    <a:pt x="4" y="137"/>
                  </a:lnTo>
                  <a:lnTo>
                    <a:pt x="12" y="147"/>
                  </a:lnTo>
                  <a:lnTo>
                    <a:pt x="20" y="157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7" y="217"/>
                  </a:lnTo>
                  <a:lnTo>
                    <a:pt x="192" y="222"/>
                  </a:lnTo>
                  <a:lnTo>
                    <a:pt x="219" y="226"/>
                  </a:lnTo>
                  <a:lnTo>
                    <a:pt x="245" y="229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3" y="233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9" y="217"/>
                  </a:lnTo>
                  <a:lnTo>
                    <a:pt x="523" y="212"/>
                  </a:lnTo>
                  <a:lnTo>
                    <a:pt x="546" y="206"/>
                  </a:lnTo>
                  <a:lnTo>
                    <a:pt x="567" y="199"/>
                  </a:lnTo>
                  <a:lnTo>
                    <a:pt x="587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7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4" y="127"/>
                  </a:lnTo>
                  <a:lnTo>
                    <a:pt x="664" y="117"/>
                  </a:lnTo>
                  <a:lnTo>
                    <a:pt x="664" y="106"/>
                  </a:lnTo>
                  <a:lnTo>
                    <a:pt x="659" y="97"/>
                  </a:lnTo>
                  <a:lnTo>
                    <a:pt x="653" y="87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19" y="59"/>
                  </a:lnTo>
                  <a:lnTo>
                    <a:pt x="604" y="50"/>
                  </a:lnTo>
                  <a:lnTo>
                    <a:pt x="587" y="42"/>
                  </a:lnTo>
                  <a:lnTo>
                    <a:pt x="567" y="34"/>
                  </a:lnTo>
                  <a:lnTo>
                    <a:pt x="546" y="28"/>
                  </a:lnTo>
                  <a:lnTo>
                    <a:pt x="523" y="21"/>
                  </a:lnTo>
                  <a:lnTo>
                    <a:pt x="498" y="16"/>
                  </a:lnTo>
                  <a:lnTo>
                    <a:pt x="472" y="12"/>
                  </a:lnTo>
                  <a:lnTo>
                    <a:pt x="445" y="7"/>
                  </a:lnTo>
                  <a:lnTo>
                    <a:pt x="418" y="5"/>
                  </a:lnTo>
                  <a:lnTo>
                    <a:pt x="390" y="3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5" y="3"/>
                  </a:lnTo>
                  <a:lnTo>
                    <a:pt x="245" y="5"/>
                  </a:lnTo>
                  <a:lnTo>
                    <a:pt x="219" y="8"/>
                  </a:lnTo>
                  <a:lnTo>
                    <a:pt x="192" y="12"/>
                  </a:lnTo>
                  <a:lnTo>
                    <a:pt x="166" y="16"/>
                  </a:lnTo>
                  <a:lnTo>
                    <a:pt x="141" y="22"/>
                  </a:lnTo>
                  <a:lnTo>
                    <a:pt x="118" y="28"/>
                  </a:lnTo>
                  <a:lnTo>
                    <a:pt x="96" y="35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9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2" y="87"/>
                  </a:lnTo>
                  <a:lnTo>
                    <a:pt x="4" y="97"/>
                  </a:lnTo>
                  <a:lnTo>
                    <a:pt x="1" y="107"/>
                  </a:lnTo>
                  <a:lnTo>
                    <a:pt x="0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000375" y="3451225"/>
              <a:ext cx="1055688" cy="371475"/>
            </a:xfrm>
            <a:custGeom>
              <a:avLst/>
              <a:gdLst>
                <a:gd name="T0" fmla="*/ 2520951 w 665"/>
                <a:gd name="T1" fmla="*/ 320059066 h 234"/>
                <a:gd name="T2" fmla="*/ 25201571 w 665"/>
                <a:gd name="T3" fmla="*/ 370463765 h 234"/>
                <a:gd name="T4" fmla="*/ 78125671 w 665"/>
                <a:gd name="T5" fmla="*/ 418346027 h 234"/>
                <a:gd name="T6" fmla="*/ 148690078 w 665"/>
                <a:gd name="T7" fmla="*/ 461189466 h 234"/>
                <a:gd name="T8" fmla="*/ 241935125 w 665"/>
                <a:gd name="T9" fmla="*/ 501511955 h 234"/>
                <a:gd name="T10" fmla="*/ 355342962 w 665"/>
                <a:gd name="T11" fmla="*/ 534273184 h 234"/>
                <a:gd name="T12" fmla="*/ 481350887 w 665"/>
                <a:gd name="T13" fmla="*/ 559474740 h 234"/>
                <a:gd name="T14" fmla="*/ 617439339 w 665"/>
                <a:gd name="T15" fmla="*/ 577116623 h 234"/>
                <a:gd name="T16" fmla="*/ 761087467 w 665"/>
                <a:gd name="T17" fmla="*/ 584676296 h 234"/>
                <a:gd name="T18" fmla="*/ 909777694 w 665"/>
                <a:gd name="T19" fmla="*/ 584676296 h 234"/>
                <a:gd name="T20" fmla="*/ 1053425822 w 665"/>
                <a:gd name="T21" fmla="*/ 577116623 h 234"/>
                <a:gd name="T22" fmla="*/ 1189514274 w 665"/>
                <a:gd name="T23" fmla="*/ 559474740 h 234"/>
                <a:gd name="T24" fmla="*/ 1315522099 w 665"/>
                <a:gd name="T25" fmla="*/ 534273184 h 234"/>
                <a:gd name="T26" fmla="*/ 1423889624 w 665"/>
                <a:gd name="T27" fmla="*/ 501511955 h 234"/>
                <a:gd name="T28" fmla="*/ 1519655571 w 665"/>
                <a:gd name="T29" fmla="*/ 461189466 h 234"/>
                <a:gd name="T30" fmla="*/ 1592739316 w 665"/>
                <a:gd name="T31" fmla="*/ 418346027 h 234"/>
                <a:gd name="T32" fmla="*/ 1645663397 w 665"/>
                <a:gd name="T33" fmla="*/ 370463765 h 234"/>
                <a:gd name="T34" fmla="*/ 1668344409 w 665"/>
                <a:gd name="T35" fmla="*/ 320059066 h 234"/>
                <a:gd name="T36" fmla="*/ 1668344409 w 665"/>
                <a:gd name="T37" fmla="*/ 267136592 h 234"/>
                <a:gd name="T38" fmla="*/ 1645663397 w 665"/>
                <a:gd name="T39" fmla="*/ 216733480 h 234"/>
                <a:gd name="T40" fmla="*/ 1592739316 w 665"/>
                <a:gd name="T41" fmla="*/ 171370630 h 234"/>
                <a:gd name="T42" fmla="*/ 1519655571 w 665"/>
                <a:gd name="T43" fmla="*/ 126007829 h 234"/>
                <a:gd name="T44" fmla="*/ 1423889624 w 665"/>
                <a:gd name="T45" fmla="*/ 85685315 h 234"/>
                <a:gd name="T46" fmla="*/ 1315522099 w 665"/>
                <a:gd name="T47" fmla="*/ 52924086 h 234"/>
                <a:gd name="T48" fmla="*/ 1189514274 w 665"/>
                <a:gd name="T49" fmla="*/ 27722518 h 234"/>
                <a:gd name="T50" fmla="*/ 1048385509 w 665"/>
                <a:gd name="T51" fmla="*/ 12601575 h 234"/>
                <a:gd name="T52" fmla="*/ 909777694 w 665"/>
                <a:gd name="T53" fmla="*/ 2520950 h 234"/>
                <a:gd name="T54" fmla="*/ 761087467 w 665"/>
                <a:gd name="T55" fmla="*/ 2520950 h 234"/>
                <a:gd name="T56" fmla="*/ 617439339 w 665"/>
                <a:gd name="T57" fmla="*/ 12601575 h 234"/>
                <a:gd name="T58" fmla="*/ 481350887 w 665"/>
                <a:gd name="T59" fmla="*/ 30241880 h 234"/>
                <a:gd name="T60" fmla="*/ 355342962 w 665"/>
                <a:gd name="T61" fmla="*/ 52924086 h 234"/>
                <a:gd name="T62" fmla="*/ 241935125 w 665"/>
                <a:gd name="T63" fmla="*/ 88206264 h 234"/>
                <a:gd name="T64" fmla="*/ 148690078 w 665"/>
                <a:gd name="T65" fmla="*/ 126007829 h 234"/>
                <a:gd name="T66" fmla="*/ 78125671 w 665"/>
                <a:gd name="T67" fmla="*/ 171370630 h 234"/>
                <a:gd name="T68" fmla="*/ 25201571 w 665"/>
                <a:gd name="T69" fmla="*/ 216733480 h 234"/>
                <a:gd name="T70" fmla="*/ 2520951 w 665"/>
                <a:gd name="T71" fmla="*/ 269657541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0" y="117"/>
                  </a:move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19" y="156"/>
                  </a:lnTo>
                  <a:lnTo>
                    <a:pt x="31" y="166"/>
                  </a:lnTo>
                  <a:lnTo>
                    <a:pt x="43" y="175"/>
                  </a:lnTo>
                  <a:lnTo>
                    <a:pt x="59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5" y="229"/>
                  </a:lnTo>
                  <a:lnTo>
                    <a:pt x="273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88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5" y="205"/>
                  </a:lnTo>
                  <a:lnTo>
                    <a:pt x="565" y="199"/>
                  </a:lnTo>
                  <a:lnTo>
                    <a:pt x="586" y="191"/>
                  </a:lnTo>
                  <a:lnTo>
                    <a:pt x="603" y="183"/>
                  </a:lnTo>
                  <a:lnTo>
                    <a:pt x="619" y="175"/>
                  </a:lnTo>
                  <a:lnTo>
                    <a:pt x="632" y="166"/>
                  </a:lnTo>
                  <a:lnTo>
                    <a:pt x="643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  <a:lnTo>
                    <a:pt x="662" y="106"/>
                  </a:lnTo>
                  <a:lnTo>
                    <a:pt x="659" y="96"/>
                  </a:lnTo>
                  <a:lnTo>
                    <a:pt x="653" y="86"/>
                  </a:lnTo>
                  <a:lnTo>
                    <a:pt x="643" y="77"/>
                  </a:lnTo>
                  <a:lnTo>
                    <a:pt x="632" y="68"/>
                  </a:lnTo>
                  <a:lnTo>
                    <a:pt x="619" y="58"/>
                  </a:lnTo>
                  <a:lnTo>
                    <a:pt x="603" y="50"/>
                  </a:lnTo>
                  <a:lnTo>
                    <a:pt x="586" y="42"/>
                  </a:lnTo>
                  <a:lnTo>
                    <a:pt x="565" y="34"/>
                  </a:lnTo>
                  <a:lnTo>
                    <a:pt x="545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6" y="5"/>
                  </a:lnTo>
                  <a:lnTo>
                    <a:pt x="388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3" y="2"/>
                  </a:lnTo>
                  <a:lnTo>
                    <a:pt x="245" y="5"/>
                  </a:lnTo>
                  <a:lnTo>
                    <a:pt x="218" y="7"/>
                  </a:lnTo>
                  <a:lnTo>
                    <a:pt x="191" y="12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7" y="28"/>
                  </a:lnTo>
                  <a:lnTo>
                    <a:pt x="96" y="35"/>
                  </a:lnTo>
                  <a:lnTo>
                    <a:pt x="77" y="42"/>
                  </a:lnTo>
                  <a:lnTo>
                    <a:pt x="59" y="50"/>
                  </a:lnTo>
                  <a:lnTo>
                    <a:pt x="43" y="58"/>
                  </a:lnTo>
                  <a:lnTo>
                    <a:pt x="31" y="68"/>
                  </a:lnTo>
                  <a:lnTo>
                    <a:pt x="19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7"/>
                  </a:lnTo>
                  <a:lnTo>
                    <a:pt x="0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4067175" y="3908425"/>
              <a:ext cx="1176338" cy="609600"/>
            </a:xfrm>
            <a:custGeom>
              <a:avLst/>
              <a:gdLst>
                <a:gd name="T0" fmla="*/ 0 w 741"/>
                <a:gd name="T1" fmla="*/ 481350683 h 384"/>
                <a:gd name="T2" fmla="*/ 919858310 w 741"/>
                <a:gd name="T3" fmla="*/ 0 h 384"/>
                <a:gd name="T4" fmla="*/ 1864916597 w 741"/>
                <a:gd name="T5" fmla="*/ 498990977 h 384"/>
                <a:gd name="T6" fmla="*/ 919858310 w 741"/>
                <a:gd name="T7" fmla="*/ 965220728 h 384"/>
                <a:gd name="T8" fmla="*/ 0 w 741"/>
                <a:gd name="T9" fmla="*/ 481350683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1"/>
                <a:gd name="T16" fmla="*/ 0 h 384"/>
                <a:gd name="T17" fmla="*/ 741 w 741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1" h="384">
                  <a:moveTo>
                    <a:pt x="0" y="191"/>
                  </a:moveTo>
                  <a:lnTo>
                    <a:pt x="365" y="0"/>
                  </a:lnTo>
                  <a:lnTo>
                    <a:pt x="740" y="198"/>
                  </a:lnTo>
                  <a:lnTo>
                    <a:pt x="365" y="383"/>
                  </a:lnTo>
                  <a:lnTo>
                    <a:pt x="0" y="19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2009775" y="4049713"/>
              <a:ext cx="1249363" cy="331787"/>
            </a:xfrm>
            <a:custGeom>
              <a:avLst/>
              <a:gdLst>
                <a:gd name="T0" fmla="*/ 1980843785 w 787"/>
                <a:gd name="T1" fmla="*/ 524191755 h 209"/>
                <a:gd name="T2" fmla="*/ 1980843785 w 787"/>
                <a:gd name="T3" fmla="*/ 0 h 209"/>
                <a:gd name="T4" fmla="*/ 0 w 787"/>
                <a:gd name="T5" fmla="*/ 0 h 209"/>
                <a:gd name="T6" fmla="*/ 0 w 787"/>
                <a:gd name="T7" fmla="*/ 524191755 h 209"/>
                <a:gd name="T8" fmla="*/ 1980843785 w 787"/>
                <a:gd name="T9" fmla="*/ 524191755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09"/>
                <a:gd name="T17" fmla="*/ 787 w 787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09">
                  <a:moveTo>
                    <a:pt x="786" y="208"/>
                  </a:moveTo>
                  <a:lnTo>
                    <a:pt x="786" y="0"/>
                  </a:lnTo>
                  <a:lnTo>
                    <a:pt x="0" y="0"/>
                  </a:lnTo>
                  <a:lnTo>
                    <a:pt x="0" y="208"/>
                  </a:lnTo>
                  <a:lnTo>
                    <a:pt x="786" y="20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6227763" y="3190875"/>
              <a:ext cx="1058862" cy="371475"/>
            </a:xfrm>
            <a:custGeom>
              <a:avLst/>
              <a:gdLst>
                <a:gd name="T0" fmla="*/ 1673383141 w 667"/>
                <a:gd name="T1" fmla="*/ 269657541 h 234"/>
                <a:gd name="T2" fmla="*/ 1650700563 w 667"/>
                <a:gd name="T3" fmla="*/ 216733480 h 234"/>
                <a:gd name="T4" fmla="*/ 1597778120 w 667"/>
                <a:gd name="T5" fmla="*/ 168851268 h 234"/>
                <a:gd name="T6" fmla="*/ 1527213804 w 667"/>
                <a:gd name="T7" fmla="*/ 126007829 h 234"/>
                <a:gd name="T8" fmla="*/ 1431447947 w 667"/>
                <a:gd name="T9" fmla="*/ 88206264 h 234"/>
                <a:gd name="T10" fmla="*/ 1320561165 w 667"/>
                <a:gd name="T11" fmla="*/ 52924086 h 234"/>
                <a:gd name="T12" fmla="*/ 1194553458 w 667"/>
                <a:gd name="T13" fmla="*/ 27722518 h 234"/>
                <a:gd name="T14" fmla="*/ 1055944187 w 667"/>
                <a:gd name="T15" fmla="*/ 10080625 h 234"/>
                <a:gd name="T16" fmla="*/ 912296195 w 667"/>
                <a:gd name="T17" fmla="*/ 2520950 h 234"/>
                <a:gd name="T18" fmla="*/ 766127056 w 667"/>
                <a:gd name="T19" fmla="*/ 2520950 h 234"/>
                <a:gd name="T20" fmla="*/ 622477477 w 667"/>
                <a:gd name="T21" fmla="*/ 10080625 h 234"/>
                <a:gd name="T22" fmla="*/ 483869793 w 667"/>
                <a:gd name="T23" fmla="*/ 27722518 h 234"/>
                <a:gd name="T24" fmla="*/ 360381347 w 667"/>
                <a:gd name="T25" fmla="*/ 52924086 h 234"/>
                <a:gd name="T26" fmla="*/ 246975205 w 667"/>
                <a:gd name="T27" fmla="*/ 88206264 h 234"/>
                <a:gd name="T28" fmla="*/ 151209298 w 667"/>
                <a:gd name="T29" fmla="*/ 126007829 h 234"/>
                <a:gd name="T30" fmla="*/ 78124009 w 667"/>
                <a:gd name="T31" fmla="*/ 168851268 h 234"/>
                <a:gd name="T32" fmla="*/ 30241862 w 667"/>
                <a:gd name="T33" fmla="*/ 216733480 h 234"/>
                <a:gd name="T34" fmla="*/ 5040310 w 667"/>
                <a:gd name="T35" fmla="*/ 269657541 h 234"/>
                <a:gd name="T36" fmla="*/ 5040310 w 667"/>
                <a:gd name="T37" fmla="*/ 320059066 h 234"/>
                <a:gd name="T38" fmla="*/ 30241862 w 667"/>
                <a:gd name="T39" fmla="*/ 370463765 h 234"/>
                <a:gd name="T40" fmla="*/ 78124009 w 667"/>
                <a:gd name="T41" fmla="*/ 418346027 h 234"/>
                <a:gd name="T42" fmla="*/ 151209298 w 667"/>
                <a:gd name="T43" fmla="*/ 461189466 h 234"/>
                <a:gd name="T44" fmla="*/ 246975205 w 667"/>
                <a:gd name="T45" fmla="*/ 501511955 h 234"/>
                <a:gd name="T46" fmla="*/ 360381347 w 667"/>
                <a:gd name="T47" fmla="*/ 534273184 h 234"/>
                <a:gd name="T48" fmla="*/ 483869793 w 667"/>
                <a:gd name="T49" fmla="*/ 559474740 h 234"/>
                <a:gd name="T50" fmla="*/ 622477477 w 667"/>
                <a:gd name="T51" fmla="*/ 577116623 h 234"/>
                <a:gd name="T52" fmla="*/ 766127056 w 667"/>
                <a:gd name="T53" fmla="*/ 584676296 h 234"/>
                <a:gd name="T54" fmla="*/ 912296195 w 667"/>
                <a:gd name="T55" fmla="*/ 584676296 h 234"/>
                <a:gd name="T56" fmla="*/ 1055944187 w 667"/>
                <a:gd name="T57" fmla="*/ 577116623 h 234"/>
                <a:gd name="T58" fmla="*/ 1194553458 w 667"/>
                <a:gd name="T59" fmla="*/ 559474740 h 234"/>
                <a:gd name="T60" fmla="*/ 1320561165 w 667"/>
                <a:gd name="T61" fmla="*/ 534273184 h 234"/>
                <a:gd name="T62" fmla="*/ 1431447947 w 667"/>
                <a:gd name="T63" fmla="*/ 501511955 h 234"/>
                <a:gd name="T64" fmla="*/ 1527213804 w 667"/>
                <a:gd name="T65" fmla="*/ 461189466 h 234"/>
                <a:gd name="T66" fmla="*/ 1597778120 w 667"/>
                <a:gd name="T67" fmla="*/ 418346027 h 234"/>
                <a:gd name="T68" fmla="*/ 1650700563 w 667"/>
                <a:gd name="T69" fmla="*/ 370463765 h 234"/>
                <a:gd name="T70" fmla="*/ 1673383141 w 667"/>
                <a:gd name="T71" fmla="*/ 320059066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7"/>
                <a:gd name="T109" fmla="*/ 0 h 234"/>
                <a:gd name="T110" fmla="*/ 667 w 667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7" h="234">
                  <a:moveTo>
                    <a:pt x="666" y="116"/>
                  </a:moveTo>
                  <a:lnTo>
                    <a:pt x="664" y="107"/>
                  </a:lnTo>
                  <a:lnTo>
                    <a:pt x="661" y="96"/>
                  </a:lnTo>
                  <a:lnTo>
                    <a:pt x="655" y="86"/>
                  </a:lnTo>
                  <a:lnTo>
                    <a:pt x="646" y="77"/>
                  </a:lnTo>
                  <a:lnTo>
                    <a:pt x="634" y="67"/>
                  </a:lnTo>
                  <a:lnTo>
                    <a:pt x="621" y="58"/>
                  </a:lnTo>
                  <a:lnTo>
                    <a:pt x="606" y="50"/>
                  </a:lnTo>
                  <a:lnTo>
                    <a:pt x="588" y="42"/>
                  </a:lnTo>
                  <a:lnTo>
                    <a:pt x="568" y="35"/>
                  </a:lnTo>
                  <a:lnTo>
                    <a:pt x="547" y="28"/>
                  </a:lnTo>
                  <a:lnTo>
                    <a:pt x="524" y="21"/>
                  </a:lnTo>
                  <a:lnTo>
                    <a:pt x="499" y="16"/>
                  </a:lnTo>
                  <a:lnTo>
                    <a:pt x="474" y="11"/>
                  </a:lnTo>
                  <a:lnTo>
                    <a:pt x="447" y="7"/>
                  </a:lnTo>
                  <a:lnTo>
                    <a:pt x="419" y="4"/>
                  </a:lnTo>
                  <a:lnTo>
                    <a:pt x="391" y="2"/>
                  </a:lnTo>
                  <a:lnTo>
                    <a:pt x="362" y="1"/>
                  </a:lnTo>
                  <a:lnTo>
                    <a:pt x="333" y="0"/>
                  </a:lnTo>
                  <a:lnTo>
                    <a:pt x="304" y="1"/>
                  </a:lnTo>
                  <a:lnTo>
                    <a:pt x="275" y="2"/>
                  </a:lnTo>
                  <a:lnTo>
                    <a:pt x="247" y="4"/>
                  </a:lnTo>
                  <a:lnTo>
                    <a:pt x="219" y="7"/>
                  </a:lnTo>
                  <a:lnTo>
                    <a:pt x="192" y="11"/>
                  </a:lnTo>
                  <a:lnTo>
                    <a:pt x="167" y="16"/>
                  </a:lnTo>
                  <a:lnTo>
                    <a:pt x="143" y="21"/>
                  </a:lnTo>
                  <a:lnTo>
                    <a:pt x="120" y="28"/>
                  </a:lnTo>
                  <a:lnTo>
                    <a:pt x="98" y="35"/>
                  </a:lnTo>
                  <a:lnTo>
                    <a:pt x="78" y="42"/>
                  </a:lnTo>
                  <a:lnTo>
                    <a:pt x="60" y="50"/>
                  </a:lnTo>
                  <a:lnTo>
                    <a:pt x="46" y="58"/>
                  </a:lnTo>
                  <a:lnTo>
                    <a:pt x="31" y="67"/>
                  </a:lnTo>
                  <a:lnTo>
                    <a:pt x="20" y="77"/>
                  </a:lnTo>
                  <a:lnTo>
                    <a:pt x="12" y="86"/>
                  </a:lnTo>
                  <a:lnTo>
                    <a:pt x="6" y="96"/>
                  </a:lnTo>
                  <a:lnTo>
                    <a:pt x="2" y="107"/>
                  </a:lnTo>
                  <a:lnTo>
                    <a:pt x="0" y="116"/>
                  </a:lnTo>
                  <a:lnTo>
                    <a:pt x="2" y="127"/>
                  </a:lnTo>
                  <a:lnTo>
                    <a:pt x="6" y="137"/>
                  </a:lnTo>
                  <a:lnTo>
                    <a:pt x="12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6" y="175"/>
                  </a:lnTo>
                  <a:lnTo>
                    <a:pt x="60" y="183"/>
                  </a:lnTo>
                  <a:lnTo>
                    <a:pt x="78" y="191"/>
                  </a:lnTo>
                  <a:lnTo>
                    <a:pt x="98" y="199"/>
                  </a:lnTo>
                  <a:lnTo>
                    <a:pt x="120" y="206"/>
                  </a:lnTo>
                  <a:lnTo>
                    <a:pt x="143" y="212"/>
                  </a:lnTo>
                  <a:lnTo>
                    <a:pt x="167" y="217"/>
                  </a:lnTo>
                  <a:lnTo>
                    <a:pt x="192" y="222"/>
                  </a:lnTo>
                  <a:lnTo>
                    <a:pt x="219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4" y="232"/>
                  </a:lnTo>
                  <a:lnTo>
                    <a:pt x="333" y="233"/>
                  </a:lnTo>
                  <a:lnTo>
                    <a:pt x="362" y="232"/>
                  </a:lnTo>
                  <a:lnTo>
                    <a:pt x="391" y="231"/>
                  </a:lnTo>
                  <a:lnTo>
                    <a:pt x="419" y="229"/>
                  </a:lnTo>
                  <a:lnTo>
                    <a:pt x="447" y="226"/>
                  </a:lnTo>
                  <a:lnTo>
                    <a:pt x="474" y="222"/>
                  </a:lnTo>
                  <a:lnTo>
                    <a:pt x="499" y="217"/>
                  </a:lnTo>
                  <a:lnTo>
                    <a:pt x="524" y="212"/>
                  </a:lnTo>
                  <a:lnTo>
                    <a:pt x="547" y="206"/>
                  </a:lnTo>
                  <a:lnTo>
                    <a:pt x="568" y="199"/>
                  </a:lnTo>
                  <a:lnTo>
                    <a:pt x="588" y="191"/>
                  </a:lnTo>
                  <a:lnTo>
                    <a:pt x="606" y="183"/>
                  </a:lnTo>
                  <a:lnTo>
                    <a:pt x="621" y="175"/>
                  </a:lnTo>
                  <a:lnTo>
                    <a:pt x="634" y="166"/>
                  </a:lnTo>
                  <a:lnTo>
                    <a:pt x="646" y="156"/>
                  </a:lnTo>
                  <a:lnTo>
                    <a:pt x="655" y="147"/>
                  </a:lnTo>
                  <a:lnTo>
                    <a:pt x="661" y="137"/>
                  </a:lnTo>
                  <a:lnTo>
                    <a:pt x="664" y="127"/>
                  </a:lnTo>
                  <a:lnTo>
                    <a:pt x="666" y="1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16"/>
            <p:cNvSpPr>
              <a:spLocks noChangeArrowheads="1"/>
            </p:cNvSpPr>
            <p:nvPr/>
          </p:nvSpPr>
          <p:spPr bwMode="auto">
            <a:xfrm>
              <a:off x="3319463" y="3452813"/>
              <a:ext cx="4286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 dirty="0">
                  <a:solidFill>
                    <a:srgbClr val="000000"/>
                  </a:solidFill>
                  <a:latin typeface="Arial" charset="0"/>
                </a:rPr>
                <a:t>lot</a:t>
              </a:r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6227763" y="4059238"/>
              <a:ext cx="1474787" cy="361950"/>
            </a:xfrm>
            <a:custGeom>
              <a:avLst/>
              <a:gdLst>
                <a:gd name="T0" fmla="*/ 2147483647 w 929"/>
                <a:gd name="T1" fmla="*/ 572076308 h 228"/>
                <a:gd name="T2" fmla="*/ 2147483647 w 929"/>
                <a:gd name="T3" fmla="*/ 0 h 228"/>
                <a:gd name="T4" fmla="*/ 0 w 929"/>
                <a:gd name="T5" fmla="*/ 0 h 228"/>
                <a:gd name="T6" fmla="*/ 0 w 929"/>
                <a:gd name="T7" fmla="*/ 572076308 h 228"/>
                <a:gd name="T8" fmla="*/ 2147483647 w 929"/>
                <a:gd name="T9" fmla="*/ 57207630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9"/>
                <a:gd name="T16" fmla="*/ 0 h 228"/>
                <a:gd name="T17" fmla="*/ 929 w 9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9" h="228">
                  <a:moveTo>
                    <a:pt x="928" y="227"/>
                  </a:moveTo>
                  <a:lnTo>
                    <a:pt x="928" y="0"/>
                  </a:lnTo>
                  <a:lnTo>
                    <a:pt x="0" y="0"/>
                  </a:lnTo>
                  <a:lnTo>
                    <a:pt x="0" y="227"/>
                  </a:lnTo>
                  <a:lnTo>
                    <a:pt x="928" y="2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19"/>
            <p:cNvSpPr>
              <a:spLocks noChangeArrowheads="1"/>
            </p:cNvSpPr>
            <p:nvPr/>
          </p:nvSpPr>
          <p:spPr bwMode="auto">
            <a:xfrm>
              <a:off x="2249488" y="3159125"/>
              <a:ext cx="71120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name</a:t>
              </a:r>
            </a:p>
          </p:txBody>
        </p:sp>
        <p:sp>
          <p:nvSpPr>
            <p:cNvPr id="76" name="Rectangle 20"/>
            <p:cNvSpPr>
              <a:spLocks noChangeArrowheads="1"/>
            </p:cNvSpPr>
            <p:nvPr/>
          </p:nvSpPr>
          <p:spPr bwMode="auto">
            <a:xfrm>
              <a:off x="6430963" y="3168650"/>
              <a:ext cx="836612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dname</a:t>
              </a:r>
            </a:p>
          </p:txBody>
        </p:sp>
        <p:sp>
          <p:nvSpPr>
            <p:cNvPr id="77" name="Rectangle 21"/>
            <p:cNvSpPr>
              <a:spLocks noChangeArrowheads="1"/>
            </p:cNvSpPr>
            <p:nvPr/>
          </p:nvSpPr>
          <p:spPr bwMode="auto">
            <a:xfrm>
              <a:off x="7446963" y="3451225"/>
              <a:ext cx="858837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budget</a:t>
              </a:r>
            </a:p>
          </p:txBody>
        </p:sp>
        <p:sp>
          <p:nvSpPr>
            <p:cNvPr id="78" name="Rectangle 22"/>
            <p:cNvSpPr>
              <a:spLocks noChangeArrowheads="1"/>
            </p:cNvSpPr>
            <p:nvPr/>
          </p:nvSpPr>
          <p:spPr bwMode="auto">
            <a:xfrm>
              <a:off x="5572125" y="3451225"/>
              <a:ext cx="4857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did</a:t>
              </a:r>
            </a:p>
          </p:txBody>
        </p:sp>
        <p:sp>
          <p:nvSpPr>
            <p:cNvPr id="79" name="Rectangle 23"/>
            <p:cNvSpPr>
              <a:spLocks noChangeArrowheads="1"/>
            </p:cNvSpPr>
            <p:nvPr/>
          </p:nvSpPr>
          <p:spPr bwMode="auto">
            <a:xfrm>
              <a:off x="4371975" y="2973388"/>
              <a:ext cx="70008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since</a:t>
              </a:r>
            </a:p>
          </p:txBody>
        </p:sp>
        <p:sp>
          <p:nvSpPr>
            <p:cNvPr id="80" name="Rectangle 24"/>
            <p:cNvSpPr>
              <a:spLocks noChangeArrowheads="1"/>
            </p:cNvSpPr>
            <p:nvPr/>
          </p:nvSpPr>
          <p:spPr bwMode="auto">
            <a:xfrm>
              <a:off x="2249488" y="3159125"/>
              <a:ext cx="71120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name</a:t>
              </a:r>
            </a:p>
          </p:txBody>
        </p:sp>
        <p:sp>
          <p:nvSpPr>
            <p:cNvPr id="81" name="Rectangle 25"/>
            <p:cNvSpPr>
              <a:spLocks noChangeArrowheads="1"/>
            </p:cNvSpPr>
            <p:nvPr/>
          </p:nvSpPr>
          <p:spPr bwMode="auto">
            <a:xfrm>
              <a:off x="6430963" y="3168650"/>
              <a:ext cx="836612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dname</a:t>
              </a:r>
            </a:p>
          </p:txBody>
        </p:sp>
        <p:sp>
          <p:nvSpPr>
            <p:cNvPr id="82" name="Rectangle 26"/>
            <p:cNvSpPr>
              <a:spLocks noChangeArrowheads="1"/>
            </p:cNvSpPr>
            <p:nvPr/>
          </p:nvSpPr>
          <p:spPr bwMode="auto">
            <a:xfrm>
              <a:off x="7446963" y="3451225"/>
              <a:ext cx="858837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budget</a:t>
              </a:r>
            </a:p>
          </p:txBody>
        </p:sp>
        <p:sp>
          <p:nvSpPr>
            <p:cNvPr id="83" name="Rectangle 27"/>
            <p:cNvSpPr>
              <a:spLocks noChangeArrowheads="1"/>
            </p:cNvSpPr>
            <p:nvPr/>
          </p:nvSpPr>
          <p:spPr bwMode="auto">
            <a:xfrm>
              <a:off x="5572125" y="3451225"/>
              <a:ext cx="4857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 u="sng">
                  <a:solidFill>
                    <a:srgbClr val="000000"/>
                  </a:solidFill>
                  <a:latin typeface="Arial" charset="0"/>
                </a:rPr>
                <a:t>did</a:t>
              </a:r>
            </a:p>
          </p:txBody>
        </p:sp>
        <p:sp>
          <p:nvSpPr>
            <p:cNvPr id="84" name="Rectangle 28"/>
            <p:cNvSpPr>
              <a:spLocks noChangeArrowheads="1"/>
            </p:cNvSpPr>
            <p:nvPr/>
          </p:nvSpPr>
          <p:spPr bwMode="auto">
            <a:xfrm>
              <a:off x="4371975" y="2973388"/>
              <a:ext cx="70008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since</a:t>
              </a:r>
            </a:p>
          </p:txBody>
        </p:sp>
        <p:sp>
          <p:nvSpPr>
            <p:cNvPr id="85" name="Rectangle 29"/>
            <p:cNvSpPr>
              <a:spLocks noChangeArrowheads="1"/>
            </p:cNvSpPr>
            <p:nvPr/>
          </p:nvSpPr>
          <p:spPr bwMode="auto">
            <a:xfrm>
              <a:off x="4114800" y="4038600"/>
              <a:ext cx="10509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Manages</a:t>
              </a:r>
            </a:p>
          </p:txBody>
        </p:sp>
        <p:sp>
          <p:nvSpPr>
            <p:cNvPr id="87" name="Rectangle 31"/>
            <p:cNvSpPr>
              <a:spLocks noChangeArrowheads="1"/>
            </p:cNvSpPr>
            <p:nvPr/>
          </p:nvSpPr>
          <p:spPr bwMode="auto">
            <a:xfrm>
              <a:off x="6286500" y="4048125"/>
              <a:ext cx="142240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Departments</a:t>
              </a:r>
            </a:p>
          </p:txBody>
        </p:sp>
        <p:sp>
          <p:nvSpPr>
            <p:cNvPr id="88" name="Rectangle 32"/>
            <p:cNvSpPr>
              <a:spLocks noChangeArrowheads="1"/>
            </p:cNvSpPr>
            <p:nvPr/>
          </p:nvSpPr>
          <p:spPr bwMode="auto">
            <a:xfrm>
              <a:off x="2092325" y="4049713"/>
              <a:ext cx="12541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Employees</a:t>
              </a:r>
            </a:p>
          </p:txBody>
        </p:sp>
        <p:sp>
          <p:nvSpPr>
            <p:cNvPr id="89" name="Rectangle 33"/>
            <p:cNvSpPr>
              <a:spLocks noChangeArrowheads="1"/>
            </p:cNvSpPr>
            <p:nvPr/>
          </p:nvSpPr>
          <p:spPr bwMode="auto">
            <a:xfrm>
              <a:off x="1327150" y="3441700"/>
              <a:ext cx="6762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 u="sng">
                  <a:solidFill>
                    <a:srgbClr val="000000"/>
                  </a:solidFill>
                  <a:latin typeface="Arial" charset="0"/>
                </a:rPr>
                <a:t>HKID</a:t>
              </a:r>
            </a:p>
          </p:txBody>
        </p:sp>
        <p:sp>
          <p:nvSpPr>
            <p:cNvPr id="91" name="Line 35"/>
            <p:cNvSpPr>
              <a:spLocks noChangeShapeType="1"/>
            </p:cNvSpPr>
            <p:nvPr/>
          </p:nvSpPr>
          <p:spPr bwMode="auto">
            <a:xfrm>
              <a:off x="1585913" y="3844925"/>
              <a:ext cx="646112" cy="2079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36"/>
            <p:cNvSpPr>
              <a:spLocks noChangeShapeType="1"/>
            </p:cNvSpPr>
            <p:nvPr/>
          </p:nvSpPr>
          <p:spPr bwMode="auto">
            <a:xfrm>
              <a:off x="2528888" y="3563938"/>
              <a:ext cx="0" cy="4889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37"/>
            <p:cNvSpPr>
              <a:spLocks noChangeShapeType="1"/>
            </p:cNvSpPr>
            <p:nvPr/>
          </p:nvSpPr>
          <p:spPr bwMode="auto">
            <a:xfrm flipH="1">
              <a:off x="2840038" y="3844925"/>
              <a:ext cx="668337" cy="2079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38"/>
            <p:cNvSpPr>
              <a:spLocks noChangeShapeType="1"/>
            </p:cNvSpPr>
            <p:nvPr/>
          </p:nvSpPr>
          <p:spPr bwMode="auto">
            <a:xfrm flipV="1">
              <a:off x="4645025" y="3305175"/>
              <a:ext cx="0" cy="5953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39"/>
            <p:cNvSpPr>
              <a:spLocks noChangeShapeType="1"/>
            </p:cNvSpPr>
            <p:nvPr/>
          </p:nvSpPr>
          <p:spPr bwMode="auto">
            <a:xfrm>
              <a:off x="5794375" y="3844925"/>
              <a:ext cx="838200" cy="2079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40"/>
            <p:cNvSpPr>
              <a:spLocks noChangeShapeType="1"/>
            </p:cNvSpPr>
            <p:nvPr/>
          </p:nvSpPr>
          <p:spPr bwMode="auto">
            <a:xfrm>
              <a:off x="6759575" y="3563938"/>
              <a:ext cx="0" cy="4889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41"/>
            <p:cNvSpPr>
              <a:spLocks noChangeShapeType="1"/>
            </p:cNvSpPr>
            <p:nvPr/>
          </p:nvSpPr>
          <p:spPr bwMode="auto">
            <a:xfrm flipH="1">
              <a:off x="7215188" y="3844925"/>
              <a:ext cx="547687" cy="2270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43"/>
            <p:cNvSpPr>
              <a:spLocks noChangeShapeType="1"/>
            </p:cNvSpPr>
            <p:nvPr/>
          </p:nvSpPr>
          <p:spPr bwMode="auto">
            <a:xfrm flipV="1">
              <a:off x="3259138" y="4205286"/>
              <a:ext cx="860425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44"/>
            <p:cNvSpPr>
              <a:spLocks noChangeShapeType="1"/>
            </p:cNvSpPr>
            <p:nvPr/>
          </p:nvSpPr>
          <p:spPr bwMode="auto">
            <a:xfrm flipH="1">
              <a:off x="5256213" y="4232275"/>
              <a:ext cx="98583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47"/>
            <p:cNvSpPr>
              <a:spLocks noChangeShapeType="1"/>
            </p:cNvSpPr>
            <p:nvPr/>
          </p:nvSpPr>
          <p:spPr bwMode="auto">
            <a:xfrm flipH="1">
              <a:off x="5165725" y="4273550"/>
              <a:ext cx="10668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" name="Content Placeholder 2"/>
          <p:cNvSpPr txBox="1">
            <a:spLocks/>
          </p:cNvSpPr>
          <p:nvPr/>
        </p:nvSpPr>
        <p:spPr bwMode="auto">
          <a:xfrm>
            <a:off x="685800" y="4122591"/>
            <a:ext cx="7772400" cy="592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en-US" kern="0" dirty="0"/>
              <a:t>We can capture total participation constraints using </a:t>
            </a:r>
            <a:r>
              <a:rPr lang="en-US" kern="0" dirty="0">
                <a:solidFill>
                  <a:srgbClr val="FF0000"/>
                </a:solidFill>
              </a:rPr>
              <a:t>NOT NULL</a:t>
            </a:r>
            <a:r>
              <a:rPr lang="en-US" kern="0" dirty="0"/>
              <a:t>.</a:t>
            </a: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1193177" y="4582638"/>
            <a:ext cx="3483325" cy="205953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Arial Narrow"/>
                <a:cs typeface="Arial Narrow"/>
              </a:rPr>
              <a:t>create table </a:t>
            </a:r>
            <a:r>
              <a:rPr lang="en-US" sz="1600" dirty="0">
                <a:latin typeface="Arial Narrow"/>
                <a:cs typeface="Arial Narrow"/>
              </a:rPr>
              <a:t>department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Arial Narrow"/>
                <a:cs typeface="Arial Narrow"/>
              </a:rPr>
              <a:t>(</a:t>
            </a:r>
            <a:r>
              <a:rPr lang="en-US" sz="1600" dirty="0">
                <a:latin typeface="Arial Narrow"/>
                <a:cs typeface="Arial Narrow"/>
              </a:rPr>
              <a:t>did</a:t>
            </a:r>
            <a:r>
              <a:rPr lang="en-US" sz="1600" b="1" dirty="0">
                <a:solidFill>
                  <a:srgbClr val="0000FF"/>
                </a:solidFill>
                <a:latin typeface="Arial Narrow"/>
                <a:cs typeface="Arial Narrow"/>
              </a:rPr>
              <a:t>  integer,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600" dirty="0" err="1">
                <a:latin typeface="Arial Narrow"/>
                <a:cs typeface="Arial Narrow"/>
              </a:rPr>
              <a:t>dname</a:t>
            </a:r>
            <a:r>
              <a:rPr lang="en-US" sz="1600" b="1" dirty="0">
                <a:solidFill>
                  <a:srgbClr val="0000FF"/>
                </a:solidFill>
                <a:latin typeface="Arial Narrow"/>
                <a:cs typeface="Arial Narrow"/>
              </a:rPr>
              <a:t>  char(</a:t>
            </a:r>
            <a:r>
              <a:rPr lang="en-US" sz="1600" dirty="0">
                <a:latin typeface="Arial Narrow"/>
                <a:cs typeface="Arial Narrow"/>
              </a:rPr>
              <a:t>20</a:t>
            </a:r>
            <a:r>
              <a:rPr lang="en-US" sz="1600" b="1" dirty="0">
                <a:solidFill>
                  <a:srgbClr val="0000FF"/>
                </a:solidFill>
                <a:latin typeface="Arial Narrow"/>
                <a:cs typeface="Arial Narrow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600" dirty="0">
                <a:latin typeface="Arial Narrow"/>
                <a:cs typeface="Arial Narrow"/>
              </a:rPr>
              <a:t>budget</a:t>
            </a:r>
            <a:r>
              <a:rPr lang="en-US" sz="1600" b="1" dirty="0">
                <a:solidFill>
                  <a:srgbClr val="0000FF"/>
                </a:solidFill>
                <a:latin typeface="Arial Narrow"/>
                <a:cs typeface="Arial Narrow"/>
              </a:rPr>
              <a:t>  real,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600" dirty="0">
                <a:latin typeface="Arial Narrow"/>
                <a:cs typeface="Arial Narrow"/>
              </a:rPr>
              <a:t>HKID</a:t>
            </a:r>
            <a:r>
              <a:rPr lang="en-US" sz="1600" b="1" dirty="0">
                <a:solidFill>
                  <a:srgbClr val="0000FF"/>
                </a:solidFill>
                <a:latin typeface="Arial Narrow"/>
                <a:cs typeface="Arial Narrow"/>
              </a:rPr>
              <a:t>  char(</a:t>
            </a:r>
            <a:r>
              <a:rPr lang="en-US" sz="1600" dirty="0">
                <a:latin typeface="Arial Narrow"/>
                <a:cs typeface="Arial Narrow"/>
              </a:rPr>
              <a:t>11</a:t>
            </a:r>
            <a:r>
              <a:rPr lang="en-US" sz="1600" b="1" dirty="0">
                <a:solidFill>
                  <a:srgbClr val="0000FF"/>
                </a:solidFill>
                <a:latin typeface="Arial Narrow"/>
                <a:cs typeface="Arial Narrow"/>
              </a:rPr>
              <a:t>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Arial Narrow"/>
                <a:cs typeface="Arial Narrow"/>
              </a:rPr>
              <a:t> primary key </a:t>
            </a:r>
            <a:r>
              <a:rPr lang="en-US" sz="1600" dirty="0">
                <a:latin typeface="Arial Narrow"/>
                <a:cs typeface="Arial Narrow"/>
              </a:rPr>
              <a:t>(did),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Arial Narrow"/>
                <a:cs typeface="Arial Narrow"/>
              </a:rPr>
              <a:t> </a:t>
            </a:r>
            <a:r>
              <a:rPr lang="en-US" altLang="zh-TW" sz="16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foreign key </a:t>
            </a:r>
            <a:r>
              <a:rPr lang="en-US" sz="1600" dirty="0">
                <a:latin typeface="Arial Narrow"/>
                <a:cs typeface="Arial Narrow"/>
              </a:rPr>
              <a:t>(HKID</a:t>
            </a:r>
            <a:r>
              <a:rPr lang="en-US" sz="1600" b="1" dirty="0">
                <a:solidFill>
                  <a:srgbClr val="0000FF"/>
                </a:solidFill>
                <a:latin typeface="Arial Narrow"/>
                <a:cs typeface="Arial Narrow"/>
              </a:rPr>
              <a:t>) references </a:t>
            </a:r>
            <a:r>
              <a:rPr lang="en-US" sz="1600" dirty="0">
                <a:latin typeface="Arial Narrow"/>
                <a:cs typeface="Arial Narrow"/>
              </a:rPr>
              <a:t>employees</a:t>
            </a:r>
            <a:endParaRPr lang="en-US" sz="1600" b="1" dirty="0">
              <a:solidFill>
                <a:srgbClr val="0000FF"/>
              </a:solidFill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sz="16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on delete cascade</a:t>
            </a:r>
            <a:r>
              <a:rPr lang="en-US" sz="1600" b="1" dirty="0">
                <a:solidFill>
                  <a:srgbClr val="0000FF"/>
                </a:solidFill>
                <a:latin typeface="Arial Narrow"/>
                <a:cs typeface="Arial Narro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5320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CLAUSE: </a:t>
            </a:r>
            <a:r>
              <a:rPr lang="en-US" altLang="zh-TW" dirty="0">
                <a:solidFill>
                  <a:srgbClr val="B30019"/>
                </a:solidFill>
              </a:rPr>
              <a:t>DOMAINS</a:t>
            </a:r>
            <a:endParaRPr lang="en-US" dirty="0">
              <a:solidFill>
                <a:srgbClr val="B300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1534282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check</a:t>
            </a:r>
            <a:r>
              <a:rPr lang="en-US" altLang="zh-TW" dirty="0">
                <a:solidFill>
                  <a:srgbClr val="3319FF"/>
                </a:solidFill>
              </a:rPr>
              <a:t> </a:t>
            </a:r>
            <a:r>
              <a:rPr lang="en-US" altLang="zh-TW" dirty="0"/>
              <a:t>clause c</a:t>
            </a:r>
            <a:r>
              <a:rPr lang="en-US" dirty="0"/>
              <a:t>an be used in a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create domain</a:t>
            </a:r>
            <a:r>
              <a:rPr lang="en-US" dirty="0"/>
              <a:t> clause to add an integrity constraint to the domain</a:t>
            </a:r>
            <a:r>
              <a:rPr lang="en-US" altLang="zh-TW" dirty="0"/>
              <a:t>.</a:t>
            </a:r>
          </a:p>
          <a:p>
            <a:pPr marL="1645920" indent="-1280160" eaLnBrk="1" hangingPunct="1">
              <a:spcBef>
                <a:spcPts val="1800"/>
              </a:spcBef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Example: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Ensure that an hourly-wage domain allows only values greater than a specified value.</a:t>
            </a:r>
            <a:br>
              <a:rPr lang="en-US" altLang="zh-TW" dirty="0">
                <a:solidFill>
                  <a:srgbClr val="000090"/>
                </a:solidFill>
              </a:rPr>
            </a:br>
            <a:br>
              <a:rPr lang="en-US" altLang="zh-TW" dirty="0"/>
            </a:br>
            <a:r>
              <a:rPr lang="en-US" altLang="zh-TW" dirty="0"/>
              <a:t>	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2423160" y="2831926"/>
            <a:ext cx="4682220" cy="70532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create domain </a:t>
            </a:r>
            <a:r>
              <a:rPr lang="en-US" dirty="0">
                <a:latin typeface="Arial Narrow"/>
                <a:cs typeface="Arial Narrow"/>
              </a:rPr>
              <a:t>hourly_wage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numeric</a:t>
            </a:r>
            <a:r>
              <a:rPr lang="en-US" dirty="0">
                <a:latin typeface="Arial Narrow"/>
                <a:cs typeface="Arial Narrow"/>
              </a:rPr>
              <a:t>(5, 2)</a:t>
            </a:r>
          </a:p>
          <a:p>
            <a:pPr marL="346075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constraint </a:t>
            </a:r>
            <a:r>
              <a:rPr lang="en-US" dirty="0">
                <a:latin typeface="Arial Narrow"/>
                <a:cs typeface="Arial Narrow"/>
              </a:rPr>
              <a:t>wage-test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 check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value</a:t>
            </a:r>
            <a:r>
              <a:rPr lang="en-US" dirty="0">
                <a:latin typeface="Arial Narrow"/>
                <a:cs typeface="Arial Narrow"/>
              </a:rPr>
              <a:t>&gt;=4.00);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3799840"/>
            <a:ext cx="7772400" cy="241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lvl="1" eaLnBrk="1" hangingPunct="1"/>
            <a:r>
              <a:rPr lang="en-US" altLang="zh-TW" sz="1800" dirty="0"/>
              <a:t>The new domain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hourly-wage</a:t>
            </a:r>
            <a:r>
              <a:rPr lang="en-US" altLang="zh-TW" sz="1800" dirty="0"/>
              <a:t> is declared to be a decimal number with 5 digits, 2 of which are after the decimal point.</a:t>
            </a:r>
          </a:p>
          <a:p>
            <a:pPr lvl="1" eaLnBrk="1" hangingPunct="1"/>
            <a:r>
              <a:rPr lang="en-US" altLang="zh-TW" sz="1800" dirty="0"/>
              <a:t>The domain has a constraint named </a:t>
            </a:r>
            <a:r>
              <a:rPr lang="en-US" altLang="zh-TW" sz="1800" dirty="0">
                <a:solidFill>
                  <a:srgbClr val="0000FF"/>
                </a:solidFill>
                <a:latin typeface="Arial Narrow"/>
                <a:cs typeface="Arial Narrow"/>
              </a:rPr>
              <a:t>wage-test</a:t>
            </a:r>
            <a:r>
              <a:rPr lang="en-US" altLang="zh-TW" sz="1800" i="1" dirty="0"/>
              <a:t> </a:t>
            </a:r>
            <a:r>
              <a:rPr lang="en-US" altLang="zh-TW" sz="1800" dirty="0"/>
              <a:t>that ensures that the hourly-wage is greater than 4.00.</a:t>
            </a:r>
          </a:p>
          <a:p>
            <a:pPr marL="731520" lvl="1" indent="-365760" algn="ctr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sz="1800" b="1" dirty="0">
                <a:solidFill>
                  <a:srgbClr val="B30019"/>
                </a:solidFill>
              </a:rPr>
              <a:t>The constraint name is optional, but useful to indicate </a:t>
            </a:r>
            <a:br>
              <a:rPr lang="en-US" altLang="zh-TW" sz="1800" b="1" dirty="0">
                <a:solidFill>
                  <a:srgbClr val="B30019"/>
                </a:solidFill>
              </a:rPr>
            </a:br>
            <a:r>
              <a:rPr lang="en-US" altLang="zh-TW" sz="1800" b="1" dirty="0">
                <a:solidFill>
                  <a:srgbClr val="B30019"/>
                </a:solidFill>
              </a:rPr>
              <a:t>which constraint an update violated.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108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CLAUSE: </a:t>
            </a:r>
            <a:r>
              <a:rPr lang="en-US" altLang="zh-TW" dirty="0">
                <a:solidFill>
                  <a:srgbClr val="B30019"/>
                </a:solidFill>
              </a:rPr>
              <a:t>ATTRIBUTES</a:t>
            </a:r>
            <a:endParaRPr lang="en-US" dirty="0">
              <a:solidFill>
                <a:srgbClr val="B300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19"/>
            <a:ext cx="7772400" cy="2438402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check</a:t>
            </a:r>
            <a:r>
              <a:rPr lang="en-US" altLang="zh-TW" dirty="0">
                <a:solidFill>
                  <a:srgbClr val="3319FF"/>
                </a:solidFill>
              </a:rPr>
              <a:t> </a:t>
            </a:r>
            <a:r>
              <a:rPr lang="en-US" altLang="zh-TW" dirty="0"/>
              <a:t>clause </a:t>
            </a:r>
            <a:r>
              <a:rPr lang="en-US" dirty="0"/>
              <a:t>can be used to add an integrity constraint for an attribute and can contain an arbitrary predicate</a:t>
            </a:r>
            <a:r>
              <a:rPr lang="en-US" altLang="zh-TW" dirty="0"/>
              <a:t>.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/>
              <a:t>It is specified in the definition of a relation and checked whenever there is an update to the relation.</a:t>
            </a:r>
            <a:endParaRPr lang="en-US" altLang="zh-TW" dirty="0"/>
          </a:p>
          <a:p>
            <a:pPr marL="1645920" indent="-1280160" eaLnBrk="1" hangingPunct="1">
              <a:spcBef>
                <a:spcPts val="1800"/>
              </a:spcBef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Example: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Ensure that semester can have only specified values and that the course id is between 1000 and 4999).</a:t>
            </a:r>
            <a:br>
              <a:rPr lang="en-US" altLang="zh-TW" dirty="0">
                <a:solidFill>
                  <a:srgbClr val="000090"/>
                </a:solidFill>
              </a:rPr>
            </a:br>
            <a:br>
              <a:rPr lang="en-US" altLang="zh-TW" dirty="0"/>
            </a:br>
            <a:r>
              <a:rPr lang="en-US" altLang="zh-TW" dirty="0"/>
              <a:t>	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423160" y="3750843"/>
            <a:ext cx="5822701" cy="224420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create table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section</a:t>
            </a:r>
          </a:p>
          <a:p>
            <a:pPr marL="1376363" indent="-1147763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(course_id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</a:t>
            </a:r>
            <a:r>
              <a:rPr lang="en-US" dirty="0">
                <a:latin typeface="Arial Narrow"/>
                <a:cs typeface="Arial Narrow"/>
              </a:rPr>
              <a:t>(8),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Arial Narrow"/>
                <a:cs typeface="Arial Narrow"/>
              </a:rPr>
              <a:t>section_id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</a:t>
            </a:r>
            <a:r>
              <a:rPr lang="en-US" dirty="0">
                <a:latin typeface="Arial Narrow"/>
                <a:cs typeface="Arial Narrow"/>
              </a:rPr>
              <a:t>(8),</a:t>
            </a: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Arial Narrow"/>
                <a:cs typeface="Arial Narrow"/>
              </a:rPr>
              <a:t>semester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</a:t>
            </a:r>
            <a:r>
              <a:rPr lang="en-US" dirty="0">
                <a:latin typeface="Arial Narrow"/>
                <a:cs typeface="Arial Narrow"/>
              </a:rPr>
              <a:t>(6),</a:t>
            </a: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Arial Narrow"/>
                <a:cs typeface="Arial Narrow"/>
              </a:rPr>
              <a:t>year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numeric</a:t>
            </a:r>
            <a:r>
              <a:rPr lang="en-US" dirty="0">
                <a:latin typeface="Arial Narrow"/>
                <a:cs typeface="Arial Narrow"/>
              </a:rPr>
              <a:t>(4,0),</a:t>
            </a:r>
            <a:endParaRPr lang="en-US" baseline="-25000" dirty="0">
              <a:latin typeface="Arial Narrow"/>
              <a:cs typeface="Arial Narrow"/>
            </a:endParaRPr>
          </a:p>
          <a:p>
            <a:pPr marL="1376363" indent="-1060704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check</a:t>
            </a:r>
            <a:r>
              <a:rPr lang="en-US" altLang="zh-TW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(course_id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between</a:t>
            </a:r>
            <a:r>
              <a:rPr lang="en-US" altLang="zh-TW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1000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4999),</a:t>
            </a:r>
          </a:p>
          <a:p>
            <a:pPr marL="1376363" indent="-1060704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check</a:t>
            </a:r>
            <a:r>
              <a:rPr lang="en-US" altLang="zh-TW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(semester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in</a:t>
            </a:r>
            <a:r>
              <a:rPr lang="en-US" altLang="zh-TW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Fall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, 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Winter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, 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Spring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, 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Summer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)));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03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685800" y="127762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365760" indent="-365760">
              <a:spcBef>
                <a:spcPts val="2400"/>
              </a:spcBef>
              <a:buClr>
                <a:schemeClr val="accent2"/>
              </a:buClr>
              <a:buSzPct val="120000"/>
              <a:buFont typeface="Wingdings" charset="2"/>
              <a:buChar char="ü"/>
            </a:pPr>
            <a:r>
              <a:rPr lang="en-US" sz="2000" dirty="0">
                <a:solidFill>
                  <a:srgbClr val="000090"/>
                </a:solidFill>
              </a:rPr>
              <a:t>SQL Structure and Basic Operations</a:t>
            </a:r>
          </a:p>
          <a:p>
            <a:pPr marL="365760" indent="-365760">
              <a:spcBef>
                <a:spcPts val="2400"/>
              </a:spcBef>
              <a:buClr>
                <a:schemeClr val="accent2"/>
              </a:buClr>
              <a:buSzPct val="120000"/>
              <a:buFont typeface="Wingdings" charset="2"/>
              <a:buChar char="ü"/>
            </a:pPr>
            <a:r>
              <a:rPr lang="en-US" sz="2000" dirty="0">
                <a:solidFill>
                  <a:srgbClr val="000090"/>
                </a:solidFill>
              </a:rPr>
              <a:t>Additional SQL Basic Operations</a:t>
            </a:r>
          </a:p>
          <a:p>
            <a:pPr marL="365760" indent="-365760">
              <a:spcBef>
                <a:spcPts val="2400"/>
              </a:spcBef>
              <a:buClr>
                <a:schemeClr val="accent2"/>
              </a:buClr>
              <a:buSzPct val="120000"/>
              <a:buFont typeface="Wingdings" charset="2"/>
              <a:buChar char="ü"/>
            </a:pPr>
            <a:r>
              <a:rPr lang="en-US" sz="2000" dirty="0">
                <a:solidFill>
                  <a:srgbClr val="000090"/>
                </a:solidFill>
              </a:rPr>
              <a:t>Nested Subqueries</a:t>
            </a:r>
          </a:p>
          <a:p>
            <a:pPr marL="365760" indent="-365760">
              <a:spcBef>
                <a:spcPts val="2400"/>
              </a:spcBef>
              <a:buClr>
                <a:schemeClr val="accent2"/>
              </a:buClr>
              <a:buSzPct val="120000"/>
              <a:buFont typeface="Wingdings" charset="2"/>
              <a:buChar char="ü"/>
            </a:pPr>
            <a:r>
              <a:rPr lang="en-US" sz="2000" dirty="0">
                <a:solidFill>
                  <a:srgbClr val="000090"/>
                </a:solidFill>
              </a:rPr>
              <a:t>Aggregate Queries</a:t>
            </a:r>
            <a:endParaRPr lang="en-US" sz="2000" dirty="0">
              <a:solidFill>
                <a:srgbClr val="000090"/>
              </a:solidFill>
              <a:latin typeface="+mn-lt"/>
            </a:endParaRPr>
          </a:p>
          <a:p>
            <a:pPr marL="365760" indent="-365760" algn="l">
              <a:spcBef>
                <a:spcPts val="2400"/>
              </a:spcBef>
              <a:buClr>
                <a:schemeClr val="hlink"/>
              </a:buClr>
              <a:buSzPct val="120000"/>
              <a:buFont typeface="Wingdings" pitchFamily="2" charset="2"/>
              <a:buChar char="è"/>
            </a:pPr>
            <a:r>
              <a:rPr lang="en-US" sz="2000" b="1" dirty="0">
                <a:solidFill>
                  <a:srgbClr val="000090"/>
                </a:solidFill>
                <a:latin typeface="+mn-lt"/>
              </a:rPr>
              <a:t>Database Definition</a:t>
            </a:r>
          </a:p>
          <a:p>
            <a:pPr marL="639763" lvl="1" indent="-273050">
              <a:spcBef>
                <a:spcPts val="0"/>
              </a:spcBef>
              <a:buSzPct val="100000"/>
              <a:buFontTx/>
              <a:buChar char="–"/>
            </a:pPr>
            <a:r>
              <a:rPr lang="en-US" sz="1800" b="1" dirty="0">
                <a:solidFill>
                  <a:srgbClr val="000090"/>
                </a:solidFill>
              </a:rPr>
              <a:t>Basic Types, User-defined Types/Domains</a:t>
            </a:r>
          </a:p>
          <a:p>
            <a:pPr marL="639763" lvl="1" indent="-273050">
              <a:spcBef>
                <a:spcPts val="0"/>
              </a:spcBef>
              <a:buSzPct val="100000"/>
              <a:buFontTx/>
              <a:buChar char="–"/>
            </a:pPr>
            <a:r>
              <a:rPr lang="en-US" sz="1800" b="1" dirty="0">
                <a:solidFill>
                  <a:srgbClr val="000090"/>
                </a:solidFill>
              </a:rPr>
              <a:t>Creating, Altering, Destroying Relations</a:t>
            </a:r>
          </a:p>
          <a:p>
            <a:pPr marL="639763" lvl="1" indent="-273050">
              <a:spcBef>
                <a:spcPts val="0"/>
              </a:spcBef>
              <a:buSzPct val="100000"/>
              <a:buFontTx/>
              <a:buChar char="–"/>
            </a:pPr>
            <a:r>
              <a:rPr lang="en-US" sz="1800" b="1" dirty="0">
                <a:solidFill>
                  <a:srgbClr val="000090"/>
                </a:solidFill>
              </a:rPr>
              <a:t>Integrity Constraints: Domain, Key, Foreign Key, General</a:t>
            </a:r>
          </a:p>
          <a:p>
            <a:pPr marL="639763" lvl="1" indent="-273050">
              <a:spcBef>
                <a:spcPts val="0"/>
              </a:spcBef>
              <a:buSzPct val="100000"/>
              <a:buFontTx/>
              <a:buChar char="–"/>
            </a:pPr>
            <a:r>
              <a:rPr lang="en-US" sz="1800" b="1" dirty="0">
                <a:solidFill>
                  <a:srgbClr val="000090"/>
                </a:solidFill>
              </a:rPr>
              <a:t>Triggers</a:t>
            </a:r>
          </a:p>
          <a:p>
            <a:pPr marL="639763" lvl="1" indent="-273050">
              <a:spcBef>
                <a:spcPts val="0"/>
              </a:spcBef>
              <a:buSzPct val="100000"/>
              <a:buFontTx/>
              <a:buChar char="–"/>
            </a:pPr>
            <a:r>
              <a:rPr lang="en-US" sz="1800" b="1" dirty="0">
                <a:solidFill>
                  <a:srgbClr val="000090"/>
                </a:solidFill>
              </a:rPr>
              <a:t>Views</a:t>
            </a:r>
          </a:p>
          <a:p>
            <a:pPr marL="365760" algn="l">
              <a:spcBef>
                <a:spcPts val="2400"/>
              </a:spcBef>
              <a:buClr>
                <a:srgbClr val="008000"/>
              </a:buClr>
              <a:buSzPct val="120000"/>
            </a:pPr>
            <a:r>
              <a:rPr lang="en-US" sz="2000" dirty="0">
                <a:latin typeface="+mn-lt"/>
              </a:rPr>
              <a:t>Database Modification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1171"/>
            <a:ext cx="7772400" cy="835036"/>
          </a:xfrm>
        </p:spPr>
        <p:txBody>
          <a:bodyPr/>
          <a:lstStyle/>
          <a:p>
            <a:r>
              <a:rPr lang="en-US" dirty="0"/>
              <a:t>STRUCTURED QUERY LANGUAGE (SQL): </a:t>
            </a:r>
            <a:r>
              <a:rPr lang="en-US" dirty="0">
                <a:solidFill>
                  <a:srgbClr val="B30019"/>
                </a:solidFill>
              </a:rPr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16681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altLang="zh-TW" dirty="0"/>
              <a:t>An assertion is an arbitrary SQL predicate that the database must always satisfy.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TW" dirty="0"/>
              <a:t>An assertion takes the form:	</a:t>
            </a:r>
          </a:p>
          <a:p>
            <a:pPr lvl="1" indent="0" eaLnBrk="1" hangingPunct="1"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create assertion </a:t>
            </a:r>
            <a:r>
              <a:rPr lang="en-US" altLang="zh-TW" i="1" dirty="0">
                <a:latin typeface="Arial Narrow"/>
                <a:cs typeface="Arial Narrow"/>
              </a:rPr>
              <a:t>&lt;assertion-name&gt;</a:t>
            </a:r>
            <a:r>
              <a:rPr lang="en-US" altLang="zh-TW" dirty="0">
                <a:solidFill>
                  <a:srgbClr val="FF3300"/>
                </a:solidFill>
                <a:latin typeface="Arial Narrow"/>
                <a:cs typeface="Arial Narrow"/>
              </a:rPr>
              <a:t>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check</a:t>
            </a:r>
            <a:r>
              <a:rPr lang="en-US" altLang="zh-TW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altLang="zh-TW" i="1" dirty="0">
                <a:latin typeface="Arial Narrow"/>
                <a:cs typeface="Arial Narrow"/>
              </a:rPr>
              <a:t>&lt;predicate&gt;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TW" dirty="0"/>
              <a:t>Difference from previous constraints:</a:t>
            </a:r>
          </a:p>
          <a:p>
            <a:pPr lvl="1" eaLnBrk="1" hangingPunct="1"/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constraint</a:t>
            </a:r>
            <a:r>
              <a:rPr lang="en-US" altLang="zh-TW" dirty="0"/>
              <a:t> is associated with a </a:t>
            </a:r>
            <a:r>
              <a:rPr lang="en-US" altLang="zh-TW" dirty="0">
                <a:solidFill>
                  <a:srgbClr val="FF0000"/>
                </a:solidFill>
              </a:rPr>
              <a:t>single table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</a:rPr>
              <a:t>checked when there is an update on this specific table</a:t>
            </a:r>
            <a:r>
              <a:rPr lang="en-US" altLang="zh-TW" dirty="0"/>
              <a:t>.</a:t>
            </a:r>
          </a:p>
          <a:p>
            <a:pPr lvl="1" eaLnBrk="1" hangingPunct="1"/>
            <a:r>
              <a:rPr lang="en-US" altLang="zh-TW" dirty="0"/>
              <a:t>An </a:t>
            </a:r>
            <a:r>
              <a:rPr lang="en-US" altLang="zh-TW" dirty="0">
                <a:solidFill>
                  <a:srgbClr val="FF0000"/>
                </a:solidFill>
              </a:rPr>
              <a:t>assertion</a:t>
            </a:r>
            <a:r>
              <a:rPr lang="en-US" altLang="zh-TW" dirty="0"/>
              <a:t> may be associated with </a:t>
            </a:r>
            <a:r>
              <a:rPr lang="en-US" altLang="zh-TW" dirty="0">
                <a:solidFill>
                  <a:srgbClr val="FF0000"/>
                </a:solidFill>
              </a:rPr>
              <a:t>several tables</a:t>
            </a:r>
            <a:r>
              <a:rPr lang="en-US" altLang="zh-TW" dirty="0"/>
              <a:t>, and is </a:t>
            </a:r>
            <a:r>
              <a:rPr lang="en-US" altLang="zh-TW" dirty="0">
                <a:solidFill>
                  <a:srgbClr val="0000FF"/>
                </a:solidFill>
              </a:rPr>
              <a:t>checked every time there is an update anywhere</a:t>
            </a:r>
            <a:r>
              <a:rPr lang="en-US" altLang="zh-TW" dirty="0"/>
              <a:t>.</a:t>
            </a:r>
          </a:p>
          <a:p>
            <a:pPr marL="457200" indent="-457200" algn="ctr" eaLnBrk="1" hangingPunct="1">
              <a:spcBef>
                <a:spcPts val="24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b="1" dirty="0">
                <a:solidFill>
                  <a:srgbClr val="B30019"/>
                </a:solidFill>
              </a:rPr>
              <a:t>Assertion testing may introduce a significant amount of overhead and should be used with great 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990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932316"/>
          </a:xfrm>
        </p:spPr>
        <p:txBody>
          <a:bodyPr/>
          <a:lstStyle/>
          <a:p>
            <a:pPr marL="1645920" indent="-1280160" eaLnBrk="1" hangingPunct="1"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Example: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The sum of all loan amounts for each branch must be less than the sum of all account balances at the branch.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68520" y="2293756"/>
            <a:ext cx="7132081" cy="3170099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create assertion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 sum_constraint </a:t>
            </a:r>
            <a:r>
              <a:rPr lang="en-US" sz="2000" b="1" dirty="0">
                <a:solidFill>
                  <a:srgbClr val="3319FF"/>
                </a:solidFill>
                <a:latin typeface="Arial Narrow"/>
                <a:cs typeface="Arial Narrow"/>
              </a:rPr>
              <a:t>check</a:t>
            </a:r>
            <a:endParaRPr lang="en-US" sz="2000" b="1" baseline="-25000" dirty="0">
              <a:solidFill>
                <a:srgbClr val="3319FF"/>
              </a:solidFill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Arial"/>
              <a:buNone/>
            </a:pPr>
            <a:r>
              <a:rPr lang="en-US" sz="2000" dirty="0">
                <a:latin typeface="Arial Narrow"/>
                <a:cs typeface="Arial Narrow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not exists 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select *</a:t>
            </a:r>
          </a:p>
          <a:p>
            <a:pPr marL="1209675" indent="6350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from 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branch</a:t>
            </a:r>
          </a:p>
          <a:p>
            <a:pPr marL="1209675" indent="6350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where 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select sum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(amount)</a:t>
            </a:r>
          </a:p>
          <a:p>
            <a:pPr marL="1952625" indent="6350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from 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loan</a:t>
            </a:r>
          </a:p>
          <a:p>
            <a:pPr marL="1952625" indent="6350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loan.</a:t>
            </a:r>
            <a:r>
              <a:rPr lang="en-US" altLang="zh-TW" sz="2000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branch_name</a:t>
            </a: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=branch.branch_name)</a:t>
            </a:r>
          </a:p>
          <a:p>
            <a:pPr marL="1952625" indent="6350">
              <a:spcBef>
                <a:spcPts val="0"/>
              </a:spcBef>
              <a:buFont typeface="Arial"/>
              <a:buNone/>
            </a:pP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&gt;=</a:t>
            </a:r>
          </a:p>
          <a:p>
            <a:pPr marL="1952625" indent="635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select sum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(amount)</a:t>
            </a:r>
          </a:p>
          <a:p>
            <a:pPr marL="1952625" indent="635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from 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account</a:t>
            </a:r>
          </a:p>
          <a:p>
            <a:pPr marL="1952625" indent="-1270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account.</a:t>
            </a:r>
            <a:r>
              <a:rPr lang="en-US" altLang="zh-TW" sz="2000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branch_name</a:t>
            </a: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=branch.branch_name)</a:t>
            </a:r>
            <a:r>
              <a:rPr lang="en-US" sz="20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5627370"/>
            <a:ext cx="7772400" cy="661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en-US" altLang="zh-TW" dirty="0"/>
              <a:t>Since the assertion refers to multiple tables, it cannot be included as a constraint in the definition of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loan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or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account</a:t>
            </a:r>
            <a:r>
              <a:rPr lang="en-US" altLang="zh-TW" dirty="0"/>
              <a:t>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 EXAMPLE</a:t>
            </a:r>
          </a:p>
        </p:txBody>
      </p:sp>
    </p:spTree>
    <p:extLst>
      <p:ext uri="{BB962C8B-B14F-4D97-AF65-F5344CB8AC3E}">
        <p14:creationId xmlns:p14="http://schemas.microsoft.com/office/powerpoint/2010/main" val="1160190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 </a:t>
            </a:r>
            <a:r>
              <a:rPr lang="en-US" altLang="zh-TW" b="1" dirty="0">
                <a:solidFill>
                  <a:srgbClr val="B30019"/>
                </a:solidFill>
              </a:rPr>
              <a:t>trigger</a:t>
            </a:r>
            <a:r>
              <a:rPr lang="en-US" altLang="zh-TW" dirty="0">
                <a:solidFill>
                  <a:srgbClr val="B30019"/>
                </a:solidFill>
              </a:rPr>
              <a:t> </a:t>
            </a:r>
            <a:r>
              <a:rPr lang="en-US" altLang="zh-TW" dirty="0"/>
              <a:t>is a statement that is </a:t>
            </a:r>
            <a:r>
              <a:rPr lang="en-US" altLang="zh-TW" dirty="0">
                <a:solidFill>
                  <a:srgbClr val="FF0000"/>
                </a:solidFill>
              </a:rPr>
              <a:t>executed automatically</a:t>
            </a:r>
            <a:r>
              <a:rPr lang="en-US" altLang="zh-TW" dirty="0"/>
              <a:t> by the system as a </a:t>
            </a:r>
            <a:r>
              <a:rPr lang="en-US" altLang="zh-TW" dirty="0">
                <a:solidFill>
                  <a:srgbClr val="FF0000"/>
                </a:solidFill>
              </a:rPr>
              <a:t>side effect of a modification</a:t>
            </a:r>
            <a:r>
              <a:rPr lang="en-US" altLang="zh-TW" dirty="0"/>
              <a:t> to the database.</a:t>
            </a:r>
          </a:p>
          <a:p>
            <a:pPr eaLnBrk="1" hangingPunct="1"/>
            <a:r>
              <a:rPr lang="en-US" altLang="zh-TW" dirty="0"/>
              <a:t>A trigger must</a:t>
            </a:r>
          </a:p>
          <a:p>
            <a:pPr lvl="1" eaLnBrk="1" hangingPunct="1"/>
            <a:r>
              <a:rPr lang="en-US" altLang="zh-TW" dirty="0"/>
              <a:t>Specify the </a:t>
            </a:r>
            <a:r>
              <a:rPr lang="en-US" altLang="zh-TW" dirty="0">
                <a:solidFill>
                  <a:srgbClr val="FF0000"/>
                </a:solidFill>
              </a:rPr>
              <a:t>condition(s)</a:t>
            </a:r>
            <a:r>
              <a:rPr lang="en-US" altLang="zh-TW" dirty="0"/>
              <a:t> under which it is to be executed.</a:t>
            </a:r>
          </a:p>
          <a:p>
            <a:pPr lvl="1" eaLnBrk="1" hangingPunct="1"/>
            <a:r>
              <a:rPr lang="en-US" altLang="zh-TW" dirty="0"/>
              <a:t>Specify the </a:t>
            </a:r>
            <a:r>
              <a:rPr lang="en-US" altLang="zh-TW" dirty="0">
                <a:solidFill>
                  <a:srgbClr val="FF0000"/>
                </a:solidFill>
              </a:rPr>
              <a:t>action(s)</a:t>
            </a:r>
            <a:r>
              <a:rPr lang="en-US" altLang="zh-TW" dirty="0"/>
              <a:t> to be taken when it executes.</a:t>
            </a:r>
          </a:p>
          <a:p>
            <a:pPr eaLnBrk="1" hangingPunct="1"/>
            <a:r>
              <a:rPr lang="en-US" altLang="zh-TW" dirty="0"/>
              <a:t>A trigger is used to implement integrity constraints that cannot be specified by SQL constraints.</a:t>
            </a:r>
          </a:p>
          <a:p>
            <a:pPr marL="1463040" lvl="1" indent="-1097280" eaLnBrk="1" hangingPunct="1"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Example:</a:t>
            </a:r>
            <a:r>
              <a:rPr lang="en-US" altLang="zh-TW" dirty="0"/>
              <a:t>	Automatically update the 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</a:rPr>
              <a:t>assets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value of the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branch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relation whenever the 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</a:rPr>
              <a:t>balance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value of the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account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relation is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3144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TRIGGER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Suppose that instead of allowing negative account balances, the bank deals with overdrafts by</a:t>
            </a:r>
          </a:p>
          <a:p>
            <a:pPr lvl="1" eaLnBrk="1" hangingPunct="1"/>
            <a:r>
              <a:rPr lang="en-US" altLang="zh-TW" dirty="0"/>
              <a:t>setting the account balance to zero.</a:t>
            </a:r>
          </a:p>
          <a:p>
            <a:pPr lvl="1" eaLnBrk="1" hangingPunct="1"/>
            <a:r>
              <a:rPr lang="en-US" altLang="zh-TW" dirty="0"/>
              <a:t>creating a loan in the amount of the overdraft.</a:t>
            </a:r>
          </a:p>
          <a:p>
            <a:pPr lvl="1" eaLnBrk="1" hangingPunct="1"/>
            <a:r>
              <a:rPr lang="en-US" altLang="zh-TW" dirty="0"/>
              <a:t>giving this loan a loan number which is identical to the account number of the overdrawn account.</a:t>
            </a:r>
          </a:p>
          <a:p>
            <a:pPr eaLnBrk="1" hangingPunct="1"/>
            <a:r>
              <a:rPr lang="en-US" altLang="zh-TW" dirty="0"/>
              <a:t>The condition for executing the trigger is an update to the account relation that results in a negative balance value.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65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TRIGGER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939015"/>
            <a:ext cx="7772400" cy="1278905"/>
          </a:xfrm>
        </p:spPr>
        <p:txBody>
          <a:bodyPr/>
          <a:lstStyle/>
          <a:p>
            <a:pPr eaLnBrk="1" hangingPunct="1"/>
            <a:r>
              <a:rPr lang="en-US" altLang="zh-TW" dirty="0"/>
              <a:t>The keyword </a:t>
            </a:r>
            <a:r>
              <a:rPr lang="en-US" altLang="zh-TW" b="1" dirty="0">
                <a:solidFill>
                  <a:srgbClr val="3319FF"/>
                </a:solidFill>
                <a:latin typeface="Arial Narrow" panose="020B0606020202030204" pitchFamily="34" charset="0"/>
              </a:rPr>
              <a:t>new</a:t>
            </a:r>
            <a:r>
              <a:rPr lang="en-US" altLang="zh-TW" dirty="0">
                <a:solidFill>
                  <a:srgbClr val="3319FF"/>
                </a:solidFill>
              </a:rPr>
              <a:t> </a:t>
            </a:r>
            <a:r>
              <a:rPr lang="en-US" altLang="zh-TW" dirty="0"/>
              <a:t>used before 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</a:rPr>
              <a:t>T.balance</a:t>
            </a:r>
            <a:r>
              <a:rPr lang="en-US" altLang="zh-TW" dirty="0"/>
              <a:t> indicates that the value of 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</a:rPr>
              <a:t>T.balance</a:t>
            </a:r>
            <a:r>
              <a:rPr lang="en-US" altLang="zh-TW" dirty="0"/>
              <a:t> after the update should be used; if it is omitted, the value before the update is used.(T is the working version of account and S is the original version of account)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28079" y="1188720"/>
            <a:ext cx="6687843" cy="347787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define trigger 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overdraft 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on update of</a:t>
            </a:r>
            <a:r>
              <a:rPr lang="en-US" sz="2000" dirty="0">
                <a:latin typeface="Arial Narrow"/>
                <a:cs typeface="Arial Narrow"/>
              </a:rPr>
              <a:t> account </a:t>
            </a:r>
            <a:r>
              <a:rPr lang="en-US" sz="200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</a:p>
          <a:p>
            <a:pPr marL="344488" indent="0">
              <a:spcBef>
                <a:spcPts val="0"/>
              </a:spcBef>
              <a:buNone/>
            </a:pPr>
            <a:r>
              <a:rPr lang="en-US" sz="2000" dirty="0">
                <a:latin typeface="Arial Narrow"/>
                <a:cs typeface="Arial Narrow"/>
              </a:rPr>
              <a:t>(</a:t>
            </a:r>
            <a:r>
              <a:rPr lang="en-US" sz="2000" b="1" dirty="0">
                <a:solidFill>
                  <a:srgbClr val="3319FF"/>
                </a:solidFill>
                <a:latin typeface="Arial Narrow"/>
                <a:cs typeface="Arial Narrow"/>
              </a:rPr>
              <a:t>if new </a:t>
            </a:r>
            <a:r>
              <a:rPr lang="en-US" sz="200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lang="en-US" sz="2000" dirty="0">
                <a:latin typeface="Arial Narrow"/>
                <a:cs typeface="Arial Narrow"/>
              </a:rPr>
              <a:t>.balance&lt;0</a:t>
            </a:r>
          </a:p>
          <a:p>
            <a:pPr marL="344488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3319FF"/>
                </a:solidFill>
                <a:latin typeface="Arial Narrow"/>
                <a:cs typeface="Arial Narrow"/>
              </a:rPr>
              <a:t>then</a:t>
            </a:r>
            <a:r>
              <a:rPr lang="en-US" sz="2000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sz="2000" dirty="0">
                <a:latin typeface="Arial Narrow"/>
                <a:cs typeface="Arial Narrow"/>
              </a:rPr>
              <a:t>(</a:t>
            </a:r>
            <a:r>
              <a:rPr lang="en-US" sz="2000" b="1" dirty="0">
                <a:solidFill>
                  <a:srgbClr val="3319FF"/>
                </a:solidFill>
                <a:latin typeface="Arial Narrow"/>
                <a:cs typeface="Arial Narrow"/>
              </a:rPr>
              <a:t>insert into</a:t>
            </a:r>
            <a:r>
              <a:rPr lang="en-US" sz="2000" dirty="0">
                <a:latin typeface="Arial Narrow"/>
                <a:cs typeface="Arial Narrow"/>
              </a:rPr>
              <a:t> loan </a:t>
            </a:r>
            <a:r>
              <a:rPr lang="en-US" sz="2000" b="1" dirty="0">
                <a:solidFill>
                  <a:srgbClr val="3319FF"/>
                </a:solidFill>
                <a:latin typeface="Arial Narrow"/>
                <a:cs typeface="Arial Narrow"/>
              </a:rPr>
              <a:t>values</a:t>
            </a:r>
            <a:endParaRPr lang="en-US" sz="2000" dirty="0">
              <a:solidFill>
                <a:srgbClr val="3319FF"/>
              </a:solidFill>
              <a:latin typeface="Arial Narrow"/>
              <a:cs typeface="Arial Narrow"/>
            </a:endParaRPr>
          </a:p>
          <a:p>
            <a:pPr marL="1366838" indent="0">
              <a:spcBef>
                <a:spcPts val="0"/>
              </a:spcBef>
              <a:buNone/>
            </a:pPr>
            <a:r>
              <a:rPr lang="en-US" sz="2000" dirty="0">
                <a:latin typeface="Arial Narrow"/>
                <a:cs typeface="Arial Narrow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lang="en-US" sz="2000" dirty="0" err="1">
                <a:latin typeface="Arial Narrow"/>
                <a:cs typeface="Arial Narrow"/>
              </a:rPr>
              <a:t>.branch_name</a:t>
            </a:r>
            <a:r>
              <a:rPr lang="en-US" sz="2000" dirty="0">
                <a:latin typeface="Arial Narrow"/>
                <a:cs typeface="Arial Narrow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lang="en-US" sz="2000" dirty="0" err="1">
                <a:latin typeface="Arial Narrow"/>
                <a:cs typeface="Arial Narrow"/>
              </a:rPr>
              <a:t>.account_number</a:t>
            </a:r>
            <a:r>
              <a:rPr lang="en-US" sz="2000" dirty="0">
                <a:latin typeface="Arial Narrow"/>
                <a:cs typeface="Arial Narrow"/>
              </a:rPr>
              <a:t>, - </a:t>
            </a:r>
            <a:r>
              <a:rPr lang="en-US" sz="2000" b="1" dirty="0">
                <a:solidFill>
                  <a:srgbClr val="3319FF"/>
                </a:solidFill>
                <a:latin typeface="Arial Narrow"/>
                <a:cs typeface="Arial Narrow"/>
              </a:rPr>
              <a:t>new</a:t>
            </a:r>
            <a:r>
              <a:rPr lang="en-US" sz="2000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lang="en-US" sz="2000" dirty="0" err="1">
                <a:latin typeface="Arial Narrow"/>
                <a:cs typeface="Arial Narrow"/>
              </a:rPr>
              <a:t>.balance</a:t>
            </a:r>
            <a:r>
              <a:rPr lang="en-US" sz="2000" dirty="0">
                <a:latin typeface="Arial Narrow"/>
                <a:cs typeface="Arial Narrow"/>
              </a:rPr>
              <a:t>);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3319FF"/>
                </a:solidFill>
                <a:latin typeface="Arial Narrow"/>
                <a:cs typeface="Arial Narrow"/>
              </a:rPr>
              <a:t>insert into</a:t>
            </a:r>
            <a:r>
              <a:rPr lang="en-US" sz="2000" dirty="0">
                <a:latin typeface="Arial Narrow"/>
                <a:cs typeface="Arial Narrow"/>
              </a:rPr>
              <a:t> borrower</a:t>
            </a:r>
          </a:p>
          <a:p>
            <a:pPr marL="1366838" indent="0">
              <a:spcBef>
                <a:spcPts val="0"/>
              </a:spcBef>
              <a:buNone/>
            </a:pPr>
            <a:r>
              <a:rPr lang="en-US" sz="2000" dirty="0">
                <a:latin typeface="Arial Narrow"/>
                <a:cs typeface="Arial Narrow"/>
              </a:rPr>
              <a:t>(</a:t>
            </a:r>
            <a:r>
              <a:rPr lang="en-US" sz="2000" b="1" dirty="0">
                <a:solidFill>
                  <a:srgbClr val="3319FF"/>
                </a:solidFill>
                <a:latin typeface="Arial Narrow"/>
                <a:cs typeface="Arial Narrow"/>
              </a:rPr>
              <a:t>select</a:t>
            </a:r>
            <a:r>
              <a:rPr lang="en-US" sz="2000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sz="2000" dirty="0">
                <a:latin typeface="Arial Narrow"/>
                <a:cs typeface="Arial Narrow"/>
              </a:rPr>
              <a:t>customer_name, account_number</a:t>
            </a:r>
          </a:p>
          <a:p>
            <a:pPr marL="1366838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3319FF"/>
                </a:solidFill>
                <a:latin typeface="Arial Narrow"/>
                <a:cs typeface="Arial Narrow"/>
              </a:rPr>
              <a:t>from</a:t>
            </a:r>
            <a:r>
              <a:rPr lang="en-US" sz="2000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sz="2000" dirty="0">
                <a:latin typeface="Arial Narrow"/>
                <a:cs typeface="Arial Narrow"/>
              </a:rPr>
              <a:t>depositor</a:t>
            </a:r>
          </a:p>
          <a:p>
            <a:pPr marL="1366838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lang="en-US" sz="2000" dirty="0" err="1">
                <a:latin typeface="Arial Narrow"/>
                <a:cs typeface="Arial Narrow"/>
                <a:sym typeface="Symbol" pitchFamily="18" charset="2"/>
              </a:rPr>
              <a:t>.</a:t>
            </a:r>
            <a:r>
              <a:rPr lang="en-US" altLang="zh-TW" sz="2000" dirty="0" err="1">
                <a:latin typeface="Arial Narrow"/>
                <a:cs typeface="Arial Narrow"/>
                <a:sym typeface="Symbol" pitchFamily="18" charset="2"/>
              </a:rPr>
              <a:t>account_number</a:t>
            </a: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=</a:t>
            </a:r>
            <a:r>
              <a:rPr lang="en-US" altLang="zh-TW" sz="2000" dirty="0" err="1">
                <a:latin typeface="Arial Narrow"/>
                <a:cs typeface="Arial Narrow"/>
                <a:sym typeface="Symbol" pitchFamily="18" charset="2"/>
              </a:rPr>
              <a:t>depositor.account_number</a:t>
            </a: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);</a:t>
            </a:r>
          </a:p>
          <a:p>
            <a:pPr marL="860425" indent="0">
              <a:spcBef>
                <a:spcPts val="0"/>
              </a:spcBef>
              <a:buFont typeface="Arial"/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update</a:t>
            </a:r>
            <a:r>
              <a:rPr lang="en-US" altLang="zh-TW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account </a:t>
            </a:r>
            <a:r>
              <a:rPr lang="en-US" altLang="zh-TW" sz="2000" dirty="0">
                <a:solidFill>
                  <a:srgbClr val="C00000"/>
                </a:solidFill>
                <a:latin typeface="Arial Narrow"/>
                <a:cs typeface="Arial Narrow"/>
                <a:sym typeface="Symbol" pitchFamily="18" charset="2"/>
              </a:rPr>
              <a:t>S</a:t>
            </a:r>
          </a:p>
          <a:p>
            <a:pPr marL="860425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set</a:t>
            </a:r>
            <a:r>
              <a:rPr lang="en-US" sz="2000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C00000"/>
                </a:solidFill>
                <a:latin typeface="Arial Narrow"/>
                <a:cs typeface="Arial Narrow"/>
                <a:sym typeface="Symbol" pitchFamily="18" charset="2"/>
              </a:rPr>
              <a:t>S</a:t>
            </a:r>
            <a:r>
              <a:rPr lang="en-US" sz="2000" dirty="0" err="1">
                <a:latin typeface="Arial Narrow"/>
                <a:cs typeface="Arial Narrow"/>
                <a:sym typeface="Symbol" pitchFamily="18" charset="2"/>
              </a:rPr>
              <a:t>.balance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=0</a:t>
            </a:r>
          </a:p>
          <a:p>
            <a:pPr marL="860425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where</a:t>
            </a:r>
            <a:r>
              <a:rPr lang="en-US" sz="2000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C00000"/>
                </a:solidFill>
                <a:latin typeface="Arial Narrow"/>
                <a:cs typeface="Arial Narrow"/>
                <a:sym typeface="Symbol" pitchFamily="18" charset="2"/>
              </a:rPr>
              <a:t>S</a:t>
            </a:r>
            <a:r>
              <a:rPr lang="en-US" sz="2000" dirty="0" err="1">
                <a:latin typeface="Arial Narrow"/>
                <a:cs typeface="Arial Narrow"/>
                <a:sym typeface="Symbol" pitchFamily="18" charset="2"/>
              </a:rPr>
              <a:t>.account_number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=</a:t>
            </a:r>
            <a:r>
              <a:rPr lang="en-US" sz="2000" dirty="0" err="1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lang="en-US" sz="2000" dirty="0" err="1">
                <a:latin typeface="Arial Narrow"/>
                <a:cs typeface="Arial Narrow"/>
                <a:sym typeface="Symbol" pitchFamily="18" charset="2"/>
              </a:rPr>
              <a:t>.account_number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))</a:t>
            </a:r>
            <a:r>
              <a:rPr lang="en-US" sz="20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75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1"/>
            <a:ext cx="7772400" cy="2682240"/>
          </a:xfrm>
        </p:spPr>
        <p:txBody>
          <a:bodyPr/>
          <a:lstStyle/>
          <a:p>
            <a:pPr eaLnBrk="1" hangingPunct="1"/>
            <a:r>
              <a:rPr lang="en-US" altLang="zh-TW" dirty="0"/>
              <a:t>Views provide a way to hide certain data from certain users.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create view</a:t>
            </a:r>
            <a:r>
              <a:rPr lang="en-US" altLang="zh-TW" dirty="0"/>
              <a:t> command is used to create a view.	</a:t>
            </a:r>
          </a:p>
          <a:p>
            <a:pPr marL="904875" lvl="1" indent="0" eaLnBrk="1" hangingPunct="1"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create view</a:t>
            </a:r>
            <a:r>
              <a:rPr lang="en-US" altLang="zh-TW" dirty="0">
                <a:latin typeface="Arial Narrow"/>
                <a:cs typeface="Arial Narrow"/>
              </a:rPr>
              <a:t> </a:t>
            </a:r>
            <a:r>
              <a:rPr lang="en-US" altLang="zh-TW" i="1" dirty="0">
                <a:latin typeface="Arial Narrow"/>
                <a:cs typeface="Arial Narrow"/>
              </a:rPr>
              <a:t>view-name</a:t>
            </a:r>
            <a:r>
              <a:rPr lang="en-US" altLang="zh-TW" dirty="0">
                <a:latin typeface="Arial Narrow"/>
                <a:cs typeface="Arial Narrow"/>
              </a:rPr>
              <a:t>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as</a:t>
            </a:r>
            <a:r>
              <a:rPr lang="en-US" altLang="zh-TW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altLang="zh-TW" i="1" dirty="0">
                <a:latin typeface="Arial Narrow"/>
                <a:cs typeface="Arial Narrow"/>
              </a:rPr>
              <a:t>&lt;query expression&gt;</a:t>
            </a:r>
          </a:p>
          <a:p>
            <a:pPr marL="365760" lvl="1" indent="0" eaLnBrk="1" hangingPunct="1">
              <a:buNone/>
            </a:pPr>
            <a:r>
              <a:rPr lang="en-US" altLang="zh-TW" dirty="0"/>
              <a:t>where: </a:t>
            </a:r>
            <a:r>
              <a:rPr lang="en-US" altLang="zh-TW" i="1" dirty="0">
                <a:latin typeface="Arial Narrow"/>
                <a:cs typeface="Arial Narrow"/>
              </a:rPr>
              <a:t>&lt;query expression&gt;</a:t>
            </a:r>
            <a:r>
              <a:rPr lang="en-US" altLang="zh-TW" dirty="0"/>
              <a:t> is any legal SQL query.</a:t>
            </a:r>
          </a:p>
          <a:p>
            <a:pPr marL="1645920" indent="-1280160" eaLnBrk="1" hangingPunct="1">
              <a:spcBef>
                <a:spcPts val="1800"/>
              </a:spcBef>
              <a:buFontTx/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Example: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Create a view from the </a:t>
            </a:r>
            <a:r>
              <a:rPr lang="en-US" altLang="zh-TW" b="1" dirty="0">
                <a:solidFill>
                  <a:srgbClr val="000090"/>
                </a:solidFill>
                <a:latin typeface="Arial Narrow"/>
                <a:cs typeface="Arial Narrow"/>
              </a:rPr>
              <a:t>loan</a:t>
            </a:r>
            <a:r>
              <a:rPr lang="en-US" altLang="zh-TW" dirty="0">
                <a:solidFill>
                  <a:srgbClr val="000090"/>
                </a:solidFill>
              </a:rPr>
              <a:t> relation that hides the amount.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23160" y="3992123"/>
            <a:ext cx="3480440" cy="101566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create view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 branch_loan </a:t>
            </a:r>
            <a:r>
              <a:rPr lang="en-US" sz="2000" b="1" dirty="0">
                <a:solidFill>
                  <a:srgbClr val="3319FF"/>
                </a:solidFill>
                <a:latin typeface="Arial Narrow"/>
                <a:cs typeface="Arial Narrow"/>
              </a:rPr>
              <a:t>as</a:t>
            </a:r>
            <a:endParaRPr lang="en-US" sz="2000" b="1" baseline="-25000" dirty="0">
              <a:solidFill>
                <a:srgbClr val="3319FF"/>
              </a:solidFill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select </a:t>
            </a: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branch_name, loan_number</a:t>
            </a:r>
            <a:endParaRPr lang="en-US" sz="2000" b="1" dirty="0">
              <a:solidFill>
                <a:srgbClr val="0000FF"/>
              </a:solidFill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loan</a:t>
            </a:r>
            <a:r>
              <a:rPr lang="en-US" sz="20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431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</a:t>
            </a:r>
            <a:r>
              <a:rPr lang="en-US" sz="14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1207078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altLang="zh-TW" dirty="0"/>
              <a:t>A view is a relation and can be queried the same as any other relation.</a:t>
            </a:r>
          </a:p>
          <a:p>
            <a:pPr marL="1645920" indent="-1279525" eaLnBrk="1" hangingPunct="1">
              <a:spcBef>
                <a:spcPts val="1800"/>
              </a:spcBef>
              <a:buFontTx/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Example: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all loans in the Perryridge branch.</a:t>
            </a:r>
            <a:endParaRPr lang="en-US" altLang="zh-TW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423160" y="2525019"/>
            <a:ext cx="3515385" cy="101309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loan_number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branch_loan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branch_name=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Perryridge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799840"/>
            <a:ext cx="7772400" cy="2418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en-US" altLang="zh-TW" dirty="0"/>
              <a:t>A user who has access to the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branch_loan</a:t>
            </a:r>
            <a:r>
              <a:rPr lang="en-US" altLang="zh-TW" dirty="0"/>
              <a:t> view, but not the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loan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relation, cannot see the amount.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TW" dirty="0"/>
              <a:t>Some database systems allow view relations to be stored and kept up-to-date if the relations used to define the view change.</a:t>
            </a:r>
          </a:p>
          <a:p>
            <a:pPr marL="731520" lvl="1" indent="-365760" algn="ctr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sz="1800" b="1" dirty="0">
                <a:solidFill>
                  <a:srgbClr val="B30019"/>
                </a:solidFill>
              </a:rPr>
              <a:t>Called materialized views.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225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VIEW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1"/>
            <a:ext cx="7772400" cy="1257112"/>
          </a:xfrm>
        </p:spPr>
        <p:txBody>
          <a:bodyPr/>
          <a:lstStyle/>
          <a:p>
            <a:pPr eaLnBrk="1" hangingPunct="1"/>
            <a:r>
              <a:rPr lang="en-US" altLang="zh-TW" dirty="0"/>
              <a:t>Assume that we allow users who have access to the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branch_loan</a:t>
            </a:r>
            <a:r>
              <a:rPr lang="en-US" altLang="zh-TW" dirty="0"/>
              <a:t> view to insert records in the view. </a:t>
            </a:r>
          </a:p>
          <a:p>
            <a:pPr marL="1645920" indent="-1280160" eaLnBrk="1" hangingPunct="1">
              <a:spcBef>
                <a:spcPts val="1800"/>
              </a:spcBef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Example: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Add a new tuple to the </a:t>
            </a:r>
            <a:r>
              <a:rPr lang="en-US" altLang="zh-TW" b="1" dirty="0">
                <a:solidFill>
                  <a:srgbClr val="000090"/>
                </a:solidFill>
                <a:latin typeface="Arial Narrow" panose="020B0606020202030204" pitchFamily="34" charset="0"/>
              </a:rPr>
              <a:t>branch_loan</a:t>
            </a:r>
            <a:r>
              <a:rPr lang="en-US" altLang="zh-TW" dirty="0">
                <a:solidFill>
                  <a:srgbClr val="000090"/>
                </a:solidFill>
              </a:rPr>
              <a:t> view.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23161" y="2533315"/>
            <a:ext cx="5128346" cy="40011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insert into 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branch_loan 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values</a:t>
            </a:r>
            <a:r>
              <a:rPr lang="en-US" sz="2000" dirty="0">
                <a:latin typeface="Arial Narrow"/>
                <a:cs typeface="Arial Narrow"/>
              </a:rPr>
              <a:t> (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sz="2000" dirty="0">
                <a:latin typeface="Arial Narrow"/>
                <a:cs typeface="Arial Narrow"/>
              </a:rPr>
              <a:t>Perryridge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sz="2000" dirty="0">
                <a:latin typeface="Arial Narrow"/>
                <a:cs typeface="Arial Narrow"/>
              </a:rPr>
              <a:t>, 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sz="2000" dirty="0">
                <a:latin typeface="Arial Narrow"/>
                <a:cs typeface="Arial Narrow"/>
              </a:rPr>
              <a:t>L-307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sz="2000" dirty="0">
                <a:latin typeface="Arial Narrow"/>
                <a:cs typeface="Arial Narrow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28133" y="3210561"/>
            <a:ext cx="7772400" cy="294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eaLnBrk="1" hangingPunct="1"/>
            <a:r>
              <a:rPr lang="en-US" altLang="zh-TW" dirty="0"/>
              <a:t>This insertion must be represented by the insertion of the tuple</a:t>
            </a:r>
          </a:p>
          <a:p>
            <a:pPr marL="640080" indent="0" eaLnBrk="1" hangingPunct="1">
              <a:spcBef>
                <a:spcPts val="1200"/>
              </a:spcBef>
              <a:buNone/>
            </a:pPr>
            <a:r>
              <a:rPr lang="en-US" altLang="zh-TW" dirty="0">
                <a:latin typeface="Arial Narrow"/>
                <a:cs typeface="Arial Narrow"/>
              </a:rPr>
              <a:t>(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</a:rPr>
              <a:t>Perryridge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</a:rPr>
              <a:t>, 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</a:rPr>
              <a:t>L-307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</a:rPr>
              <a:t>, </a:t>
            </a:r>
            <a:r>
              <a:rPr lang="en-US" altLang="zh-TW" i="1" dirty="0">
                <a:solidFill>
                  <a:srgbClr val="3319FF"/>
                </a:solidFill>
                <a:latin typeface="Arial Narrow"/>
                <a:cs typeface="Arial Narrow"/>
              </a:rPr>
              <a:t>null</a:t>
            </a:r>
            <a:r>
              <a:rPr lang="en-US" altLang="zh-TW" dirty="0">
                <a:latin typeface="Arial Narrow"/>
                <a:cs typeface="Arial Narrow"/>
              </a:rPr>
              <a:t>)</a:t>
            </a:r>
          </a:p>
          <a:p>
            <a:pPr indent="0" eaLnBrk="1" hangingPunct="1">
              <a:spcBef>
                <a:spcPts val="1200"/>
              </a:spcBef>
              <a:buNone/>
            </a:pPr>
            <a:r>
              <a:rPr lang="en-US" altLang="zh-TW" dirty="0"/>
              <a:t>into the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loan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relation.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150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VIEW UPDATE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43200"/>
            <a:ext cx="7772400" cy="1159727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dirty="0"/>
              <a:t>Suppose we want to insert the tuple </a:t>
            </a:r>
            <a:r>
              <a:rPr lang="en-US" altLang="zh-TW" dirty="0">
                <a:latin typeface="Arial Narrow"/>
                <a:cs typeface="Arial Narrow"/>
              </a:rPr>
              <a:t>(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</a:rPr>
              <a:t>Choi Hung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</a:rPr>
              <a:t>, 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</a:rPr>
              <a:t>Lei Chen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</a:rPr>
              <a:t>)</a:t>
            </a:r>
            <a:r>
              <a:rPr lang="en-US" altLang="zh-TW" dirty="0"/>
              <a:t> into the </a:t>
            </a:r>
            <a:r>
              <a:rPr lang="en-US" altLang="zh-TW" b="1" dirty="0">
                <a:solidFill>
                  <a:srgbClr val="0000FF"/>
                </a:solidFill>
                <a:latin typeface="Arial Narrow" panose="020B0606020202030204" pitchFamily="34" charset="0"/>
              </a:rPr>
              <a:t>branch_borrower</a:t>
            </a:r>
            <a:r>
              <a:rPr lang="en-US" altLang="zh-TW" i="1" dirty="0"/>
              <a:t> </a:t>
            </a:r>
            <a:r>
              <a:rPr lang="en-US" altLang="zh-TW" dirty="0"/>
              <a:t>view</a:t>
            </a:r>
            <a:r>
              <a:rPr lang="en-US" altLang="zh-TW" i="1" dirty="0"/>
              <a:t>.</a:t>
            </a:r>
            <a:endParaRPr lang="en-US" altLang="zh-TW" dirty="0"/>
          </a:p>
          <a:p>
            <a:pPr marL="457200" indent="-457200" algn="ctr" eaLnBrk="1" hangingPunct="1">
              <a:spcBef>
                <a:spcPts val="12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sz="1800" b="1" dirty="0">
                <a:solidFill>
                  <a:srgbClr val="B30019"/>
                </a:solidFill>
              </a:rPr>
              <a:t>The </a:t>
            </a:r>
            <a:r>
              <a:rPr lang="en-US" altLang="zh-TW" sz="1800" b="1" dirty="0">
                <a:solidFill>
                  <a:srgbClr val="0000FF"/>
                </a:solidFill>
                <a:latin typeface="Arial Narrow" panose="020B0606020202030204" pitchFamily="34" charset="0"/>
              </a:rPr>
              <a:t>loan</a:t>
            </a:r>
            <a:r>
              <a:rPr lang="en-US" altLang="zh-TW" sz="1800" b="1" dirty="0">
                <a:solidFill>
                  <a:srgbClr val="0000FF"/>
                </a:solidFill>
              </a:rPr>
              <a:t> </a:t>
            </a:r>
            <a:r>
              <a:rPr lang="en-US" altLang="zh-TW" sz="1800" b="1" dirty="0">
                <a:solidFill>
                  <a:srgbClr val="B30019"/>
                </a:solidFill>
              </a:rPr>
              <a:t>and </a:t>
            </a:r>
            <a:r>
              <a:rPr lang="en-US" altLang="zh-TW" sz="1800" b="1" dirty="0">
                <a:solidFill>
                  <a:srgbClr val="0000FF"/>
                </a:solidFill>
                <a:latin typeface="Arial Narrow" panose="020B0606020202030204" pitchFamily="34" charset="0"/>
              </a:rPr>
              <a:t>borrower</a:t>
            </a:r>
            <a:r>
              <a:rPr lang="en-US" altLang="zh-TW" sz="1800" b="1" dirty="0">
                <a:solidFill>
                  <a:srgbClr val="0000FF"/>
                </a:solidFill>
              </a:rPr>
              <a:t> </a:t>
            </a:r>
            <a:r>
              <a:rPr lang="en-US" altLang="zh-TW" sz="1800" b="1" dirty="0">
                <a:solidFill>
                  <a:srgbClr val="B30019"/>
                </a:solidFill>
              </a:rPr>
              <a:t>relations have to be updated accordingly.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76289" y="1188720"/>
            <a:ext cx="4791423" cy="1323439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create view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 branch_borrower </a:t>
            </a:r>
            <a:r>
              <a:rPr lang="en-US" sz="2000" b="1" dirty="0">
                <a:solidFill>
                  <a:srgbClr val="3319FF"/>
                </a:solidFill>
                <a:latin typeface="Arial Narrow"/>
                <a:cs typeface="Arial Narrow"/>
              </a:rPr>
              <a:t>as</a:t>
            </a:r>
            <a:endParaRPr lang="en-US" sz="2000" b="1" baseline="-25000" dirty="0">
              <a:solidFill>
                <a:srgbClr val="3319FF"/>
              </a:solidFill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select </a:t>
            </a: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branch_name, customer_name</a:t>
            </a:r>
            <a:endParaRPr lang="en-US" sz="2000" b="1" dirty="0">
              <a:solidFill>
                <a:srgbClr val="0000FF"/>
              </a:solidFill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loan, borrower</a:t>
            </a:r>
          </a:p>
          <a:p>
            <a:pPr marL="682625" indent="-682625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where</a:t>
            </a:r>
            <a:r>
              <a:rPr lang="en-US" sz="2000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loan.loan_number=borrower.loan_number</a:t>
            </a:r>
            <a:r>
              <a:rPr lang="en-US" sz="20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26447" y="3992493"/>
            <a:ext cx="5285742" cy="140038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kern="1200" dirty="0">
                <a:solidFill>
                  <a:srgbClr val="0000FF"/>
                </a:solidFill>
                <a:latin typeface="Arial Narrow"/>
                <a:cs typeface="Arial Narrow"/>
              </a:rPr>
              <a:t>insert into </a:t>
            </a:r>
            <a:r>
              <a:rPr lang="en-US" sz="2000" kern="1200" dirty="0">
                <a:solidFill>
                  <a:srgbClr val="000000"/>
                </a:solidFill>
                <a:latin typeface="Arial Narrow"/>
                <a:cs typeface="Arial Narrow"/>
              </a:rPr>
              <a:t>loan (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loan_number, amount, branch_name</a:t>
            </a:r>
            <a:r>
              <a:rPr lang="en-US" sz="2000" kern="1200" dirty="0">
                <a:solidFill>
                  <a:srgbClr val="000000"/>
                </a:solidFill>
                <a:latin typeface="Arial Narrow"/>
                <a:cs typeface="Arial Narrow"/>
              </a:rPr>
              <a:t>)</a:t>
            </a:r>
          </a:p>
          <a:p>
            <a:pPr marL="452438">
              <a:spcBef>
                <a:spcPts val="0"/>
              </a:spcBef>
              <a:buNone/>
            </a:pPr>
            <a:r>
              <a:rPr lang="en-US" sz="2000" b="1" kern="1200" dirty="0">
                <a:solidFill>
                  <a:srgbClr val="0000FF"/>
                </a:solidFill>
                <a:latin typeface="Arial Narrow"/>
                <a:cs typeface="Arial Narrow"/>
              </a:rPr>
              <a:t>values</a:t>
            </a:r>
            <a:r>
              <a:rPr lang="en-US" sz="2000" kern="1200" dirty="0">
                <a:latin typeface="Arial Narrow"/>
                <a:cs typeface="Arial Narrow"/>
              </a:rPr>
              <a:t> (</a:t>
            </a:r>
            <a:r>
              <a:rPr lang="en-US" sz="2000" dirty="0">
                <a:latin typeface="Arial Narrow"/>
                <a:cs typeface="Arial Narrow"/>
              </a:rPr>
              <a:t>null, null, 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sz="2000" kern="1200" dirty="0">
                <a:latin typeface="Arial Narrow"/>
                <a:cs typeface="Arial Narrow"/>
              </a:rPr>
              <a:t>Choi Hung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sz="2000" kern="1200" dirty="0">
                <a:latin typeface="Arial Narrow"/>
                <a:cs typeface="Arial Narrow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insert into 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borrower (customer_name, loan_number)</a:t>
            </a:r>
          </a:p>
          <a:p>
            <a:pPr marL="452438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values</a:t>
            </a:r>
            <a:r>
              <a:rPr lang="en-US" sz="2000" dirty="0">
                <a:latin typeface="Arial Narrow"/>
                <a:cs typeface="Arial Narrow"/>
              </a:rPr>
              <a:t> (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sz="2000" dirty="0">
                <a:latin typeface="Arial Narrow"/>
                <a:cs typeface="Arial Narrow"/>
              </a:rPr>
              <a:t>Lei Chen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sz="2000" dirty="0">
                <a:latin typeface="Arial Narrow"/>
                <a:cs typeface="Arial Narrow"/>
              </a:rPr>
              <a:t>, null);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5577417"/>
            <a:ext cx="7772400" cy="64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457200" indent="-457200" algn="ctr" eaLnBrk="1" hangingPunct="1">
              <a:spcBef>
                <a:spcPct val="0"/>
              </a:spcBef>
              <a:buClr>
                <a:srgbClr val="FF00FF"/>
              </a:buClr>
              <a:buSzPct val="100000"/>
              <a:buFont typeface="MS Reference Sans Serif" panose="020B0604030504040204" pitchFamily="34" charset="0"/>
              <a:buChar char="☞"/>
            </a:pPr>
            <a:r>
              <a:rPr lang="en-US" altLang="zh-TW" sz="1800" b="1" dirty="0">
                <a:solidFill>
                  <a:srgbClr val="B30019"/>
                </a:solidFill>
              </a:rPr>
              <a:t>These updates cannot be performed </a:t>
            </a:r>
            <a:br>
              <a:rPr lang="en-US" altLang="zh-TW" sz="1800" b="1" dirty="0">
                <a:solidFill>
                  <a:srgbClr val="B30019"/>
                </a:solidFill>
              </a:rPr>
            </a:br>
            <a:r>
              <a:rPr lang="en-US" altLang="zh-TW" sz="1800" b="1" dirty="0">
                <a:solidFill>
                  <a:srgbClr val="B30019"/>
                </a:solidFill>
              </a:rPr>
              <a:t>because the key values are null!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308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4540250"/>
            <a:ext cx="7772400" cy="1677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No!</a:t>
            </a:r>
            <a:r>
              <a:rPr lang="en-US" altLang="zh-TW" b="1" dirty="0">
                <a:solidFill>
                  <a:srgbClr val="FF0000"/>
                </a:solidFill>
              </a:rPr>
              <a:t> Why?</a:t>
            </a:r>
            <a:endParaRPr lang="en-US" altLang="zh-TW" dirty="0"/>
          </a:p>
          <a:p>
            <a:pPr marL="731520" lvl="1" indent="-365760" algn="ctr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sz="1800" b="1" dirty="0">
                <a:solidFill>
                  <a:srgbClr val="B30019"/>
                </a:solidFill>
              </a:rPr>
              <a:t>The new tuples cannot be joined on </a:t>
            </a:r>
            <a:br>
              <a:rPr lang="en-US" altLang="zh-TW" sz="1800" b="1" dirty="0">
                <a:solidFill>
                  <a:srgbClr val="B30019"/>
                </a:solidFill>
              </a:rPr>
            </a:b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loan_number</a:t>
            </a:r>
            <a:r>
              <a:rPr lang="en-US" altLang="zh-TW" sz="1800" b="1" dirty="0">
                <a:solidFill>
                  <a:srgbClr val="B30019"/>
                </a:solidFill>
              </a:rPr>
              <a:t> because it is null!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5801" y="4540250"/>
            <a:ext cx="7772400" cy="167766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VIEW UPDATE PROBLEMS </a:t>
            </a:r>
            <a:r>
              <a:rPr lang="en-US" altLang="zh-TW" sz="1400" dirty="0"/>
              <a:t>(cont’d)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19"/>
            <a:ext cx="7772400" cy="101261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altLang="zh-TW" dirty="0"/>
              <a:t>Suppose these updates were allowed, would they have the desired effect (i.e., does the </a:t>
            </a:r>
            <a:r>
              <a:rPr lang="en-US" altLang="zh-TW" b="1" dirty="0">
                <a:solidFill>
                  <a:srgbClr val="0000FF"/>
                </a:solidFill>
                <a:latin typeface="Arial Narrow" panose="020B0606020202030204" pitchFamily="34" charset="0"/>
              </a:rPr>
              <a:t>branch_borrower</a:t>
            </a:r>
            <a:r>
              <a:rPr lang="en-US" altLang="zh-TW" dirty="0"/>
              <a:t> view include the tuple </a:t>
            </a:r>
            <a:r>
              <a:rPr lang="en-US" altLang="zh-TW" dirty="0">
                <a:latin typeface="Arial Narrow"/>
                <a:cs typeface="Arial Narrow"/>
              </a:rPr>
              <a:t>(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</a:rPr>
              <a:t>Choi Hung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</a:rPr>
              <a:t>, 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</a:rPr>
              <a:t>Lei Chen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</a:rPr>
              <a:t>)</a:t>
            </a:r>
            <a:r>
              <a:rPr lang="en-US" altLang="zh-TW" dirty="0"/>
              <a:t>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97280" y="2537648"/>
          <a:ext cx="2681972" cy="170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5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borrower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customer_name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loan_number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Lei Chen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null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187828" y="2537648"/>
          <a:ext cx="3270372" cy="170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loan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loan_number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amount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branch_name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null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null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/>
                        <a:t>Choi Hung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4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81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DEFINITION LANGUAGE (DDL)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/>
              <a:t>The SQL DDL allows the specification of:</a:t>
            </a:r>
          </a:p>
          <a:p>
            <a:pPr lvl="1" eaLnBrk="1" hangingPunct="1">
              <a:spcBef>
                <a:spcPts val="1800"/>
              </a:spcBef>
              <a:buClr>
                <a:schemeClr val="tx1"/>
              </a:buClr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schema</a:t>
            </a:r>
            <a:r>
              <a:rPr lang="en-US" altLang="zh-TW" dirty="0"/>
              <a:t> for each relation (attributes).</a:t>
            </a:r>
          </a:p>
          <a:p>
            <a:pPr lvl="1" eaLnBrk="1" hangingPunct="1">
              <a:spcBef>
                <a:spcPts val="1800"/>
              </a:spcBef>
              <a:buClr>
                <a:schemeClr val="tx1"/>
              </a:buClr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types of values</a:t>
            </a:r>
            <a:r>
              <a:rPr lang="en-US" altLang="zh-TW" dirty="0"/>
              <a:t> associated with each attribute.</a:t>
            </a:r>
          </a:p>
          <a:p>
            <a:pPr lvl="2" eaLnBrk="1" hangingPunct="1"/>
            <a:r>
              <a:rPr lang="en-US" altLang="zh-TW" dirty="0"/>
              <a:t>char, varchar, int, smallint, numeric, real, double precision, float, date, time, timestamp</a:t>
            </a:r>
          </a:p>
          <a:p>
            <a:pPr lvl="1" eaLnBrk="1" hangingPunct="1">
              <a:spcBef>
                <a:spcPts val="1800"/>
              </a:spcBef>
              <a:buClr>
                <a:schemeClr val="tx1"/>
              </a:buClr>
            </a:pPr>
            <a:r>
              <a:rPr lang="en-US" altLang="zh-TW" dirty="0">
                <a:solidFill>
                  <a:srgbClr val="FF0000"/>
                </a:solidFill>
              </a:rPr>
              <a:t>User-defined types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domains</a:t>
            </a:r>
            <a:r>
              <a:rPr lang="en-US" altLang="zh-TW" dirty="0"/>
              <a:t>.</a:t>
            </a:r>
          </a:p>
          <a:p>
            <a:pPr lvl="1" eaLnBrk="1" hangingPunct="1">
              <a:spcBef>
                <a:spcPts val="1800"/>
              </a:spcBef>
              <a:buClr>
                <a:schemeClr val="tx1"/>
              </a:buClr>
            </a:pPr>
            <a:r>
              <a:rPr lang="en-US" altLang="zh-TW" dirty="0">
                <a:solidFill>
                  <a:srgbClr val="FF0000"/>
                </a:solidFill>
              </a:rPr>
              <a:t>Integrity constraints</a:t>
            </a:r>
            <a:r>
              <a:rPr lang="en-US" altLang="zh-TW" dirty="0"/>
              <a:t> (ICs).</a:t>
            </a:r>
          </a:p>
          <a:p>
            <a:pPr lvl="2" eaLnBrk="1" hangingPunct="1"/>
            <a:r>
              <a:rPr lang="en-US" altLang="zh-TW" dirty="0"/>
              <a:t>domain, key, foreign key, general</a:t>
            </a:r>
          </a:p>
          <a:p>
            <a:pPr lvl="1" eaLnBrk="1" hangingPunct="1">
              <a:spcBef>
                <a:spcPts val="1800"/>
              </a:spcBef>
              <a:buClr>
                <a:schemeClr val="tx1"/>
              </a:buClr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physical storage structure</a:t>
            </a:r>
            <a:r>
              <a:rPr lang="en-US" altLang="zh-TW" dirty="0"/>
              <a:t> of each relation on disk.</a:t>
            </a:r>
          </a:p>
          <a:p>
            <a:pPr lvl="1" eaLnBrk="1" hangingPunct="1">
              <a:spcBef>
                <a:spcPts val="1800"/>
              </a:spcBef>
              <a:buClr>
                <a:schemeClr val="tx1"/>
              </a:buClr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set of indices</a:t>
            </a:r>
            <a:r>
              <a:rPr lang="en-US" altLang="zh-TW" dirty="0"/>
              <a:t> to be maintained for each relation.</a:t>
            </a:r>
          </a:p>
          <a:p>
            <a:pPr lvl="1" eaLnBrk="1" hangingPunct="1">
              <a:spcBef>
                <a:spcPts val="1800"/>
              </a:spcBef>
              <a:buClr>
                <a:schemeClr val="tx1"/>
              </a:buClr>
            </a:pPr>
            <a:r>
              <a:rPr lang="en-US" altLang="zh-TW" dirty="0">
                <a:solidFill>
                  <a:srgbClr val="FF0000"/>
                </a:solidFill>
              </a:rPr>
              <a:t>Security and authorization</a:t>
            </a:r>
            <a:r>
              <a:rPr lang="en-US" altLang="zh-TW" dirty="0"/>
              <a:t> information for each relation.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309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FOR UPDATABLE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 view is </a:t>
            </a:r>
            <a:r>
              <a:rPr lang="en-US" altLang="zh-TW" dirty="0">
                <a:solidFill>
                  <a:srgbClr val="FF0000"/>
                </a:solidFill>
              </a:rPr>
              <a:t>updateable</a:t>
            </a:r>
            <a:r>
              <a:rPr lang="en-US" altLang="zh-TW" dirty="0"/>
              <a:t> (i.e., tuples can be inserted, updated and deleted) if </a:t>
            </a:r>
            <a:r>
              <a:rPr lang="en-US" altLang="zh-TW" i="1" u="sng" dirty="0">
                <a:solidFill>
                  <a:srgbClr val="FF0000"/>
                </a:solidFill>
              </a:rPr>
              <a:t>all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of the following </a:t>
            </a:r>
            <a:r>
              <a:rPr lang="en-US" altLang="zh-TW" dirty="0">
                <a:solidFill>
                  <a:srgbClr val="FF0000"/>
                </a:solidFill>
              </a:rPr>
              <a:t>conditions</a:t>
            </a:r>
            <a:r>
              <a:rPr lang="en-US" altLang="zh-TW" dirty="0"/>
              <a:t> are </a:t>
            </a:r>
            <a:r>
              <a:rPr lang="en-US" altLang="zh-TW" dirty="0">
                <a:solidFill>
                  <a:srgbClr val="FF0000"/>
                </a:solidFill>
              </a:rPr>
              <a:t>satisfied</a:t>
            </a:r>
            <a:r>
              <a:rPr lang="en-US" altLang="zh-TW" dirty="0"/>
              <a:t> by the query that defines the view.</a:t>
            </a:r>
          </a:p>
          <a:p>
            <a:pPr lvl="1" eaLnBrk="1" hangingPunct="1">
              <a:spcBef>
                <a:spcPts val="2400"/>
              </a:spcBef>
            </a:pPr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from</a:t>
            </a:r>
            <a:r>
              <a:rPr lang="en-US" altLang="zh-TW" dirty="0">
                <a:solidFill>
                  <a:srgbClr val="3319FF"/>
                </a:solidFill>
              </a:rPr>
              <a:t> </a:t>
            </a:r>
            <a:r>
              <a:rPr lang="en-US" altLang="zh-TW" dirty="0"/>
              <a:t>clause has only one relation.</a:t>
            </a:r>
          </a:p>
          <a:p>
            <a:pPr lvl="1" eaLnBrk="1" hangingPunct="1">
              <a:spcBef>
                <a:spcPts val="2400"/>
              </a:spcBef>
            </a:pPr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select</a:t>
            </a:r>
            <a:r>
              <a:rPr lang="en-US" altLang="zh-TW" dirty="0">
                <a:solidFill>
                  <a:srgbClr val="3319FF"/>
                </a:solidFill>
              </a:rPr>
              <a:t> </a:t>
            </a:r>
            <a:r>
              <a:rPr lang="en-US" altLang="zh-TW" dirty="0"/>
              <a:t>clause contains only attribute names of the relation, and does not have any expressions, aggregates, or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distinct</a:t>
            </a:r>
            <a:r>
              <a:rPr lang="en-US" altLang="zh-TW" dirty="0">
                <a:solidFill>
                  <a:srgbClr val="3319FF"/>
                </a:solidFill>
              </a:rPr>
              <a:t> </a:t>
            </a:r>
            <a:r>
              <a:rPr lang="en-US" altLang="zh-TW" dirty="0"/>
              <a:t>specification.</a:t>
            </a:r>
          </a:p>
          <a:p>
            <a:pPr lvl="1" eaLnBrk="1" hangingPunct="1">
              <a:spcBef>
                <a:spcPts val="2400"/>
              </a:spcBef>
            </a:pPr>
            <a:r>
              <a:rPr lang="en-US" altLang="zh-TW" dirty="0"/>
              <a:t>Any attribute not listed in the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select</a:t>
            </a:r>
            <a:r>
              <a:rPr lang="en-US" altLang="zh-TW" dirty="0">
                <a:solidFill>
                  <a:srgbClr val="3319FF"/>
                </a:solidFill>
              </a:rPr>
              <a:t> </a:t>
            </a:r>
            <a:r>
              <a:rPr lang="en-US" altLang="zh-TW" dirty="0"/>
              <a:t>clause can be set to </a:t>
            </a:r>
            <a:r>
              <a:rPr lang="en-US" altLang="zh-TW" i="1" dirty="0"/>
              <a:t>null</a:t>
            </a:r>
            <a:r>
              <a:rPr lang="en-US" altLang="zh-TW" dirty="0"/>
              <a:t> (i.e., it does not have a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not null</a:t>
            </a:r>
            <a:r>
              <a:rPr lang="en-US" altLang="zh-TW" dirty="0"/>
              <a:t> constraint and is not part of a primary key.</a:t>
            </a:r>
          </a:p>
          <a:p>
            <a:pPr lvl="1" eaLnBrk="1" hangingPunct="1">
              <a:spcBef>
                <a:spcPts val="2400"/>
              </a:spcBef>
            </a:pPr>
            <a:r>
              <a:rPr lang="en-US" altLang="zh-TW" dirty="0"/>
              <a:t>The query does not have a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group by</a:t>
            </a:r>
            <a:r>
              <a:rPr lang="en-US" altLang="zh-TW" dirty="0"/>
              <a:t> or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having</a:t>
            </a:r>
            <a:r>
              <a:rPr lang="en-US" altLang="zh-TW" dirty="0">
                <a:solidFill>
                  <a:srgbClr val="3319FF"/>
                </a:solidFill>
              </a:rPr>
              <a:t> </a:t>
            </a:r>
            <a:r>
              <a:rPr lang="en-US" altLang="zh-TW" dirty="0"/>
              <a:t>clause.</a:t>
            </a:r>
          </a:p>
          <a:p>
            <a:pPr marL="457200" indent="-457200" algn="ctr" eaLnBrk="1" hangingPunct="1">
              <a:spcBef>
                <a:spcPts val="36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b="1" dirty="0">
                <a:solidFill>
                  <a:srgbClr val="B30019"/>
                </a:solidFill>
              </a:rPr>
              <a:t>The rules for view update are often system dependent.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2762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685800" y="118872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365760" indent="-365760">
              <a:spcBef>
                <a:spcPts val="2400"/>
              </a:spcBef>
              <a:buClr>
                <a:schemeClr val="accent2"/>
              </a:buClr>
              <a:buSzPct val="120000"/>
              <a:buFont typeface="Wingdings" charset="2"/>
              <a:buChar char="ü"/>
            </a:pPr>
            <a:r>
              <a:rPr lang="en-US" sz="2000" dirty="0">
                <a:solidFill>
                  <a:srgbClr val="000090"/>
                </a:solidFill>
              </a:rPr>
              <a:t>SQL Structure and Basic Operations</a:t>
            </a:r>
          </a:p>
          <a:p>
            <a:pPr marL="365760" indent="-365760">
              <a:spcBef>
                <a:spcPts val="2400"/>
              </a:spcBef>
              <a:buClr>
                <a:schemeClr val="accent2"/>
              </a:buClr>
              <a:buSzPct val="120000"/>
              <a:buFont typeface="Wingdings" charset="2"/>
              <a:buChar char="ü"/>
            </a:pPr>
            <a:r>
              <a:rPr lang="en-US" sz="2000" dirty="0">
                <a:solidFill>
                  <a:srgbClr val="000090"/>
                </a:solidFill>
              </a:rPr>
              <a:t>Additional SQL Basic Operations</a:t>
            </a:r>
          </a:p>
          <a:p>
            <a:pPr marL="365760" indent="-365760">
              <a:spcBef>
                <a:spcPts val="2400"/>
              </a:spcBef>
              <a:buClr>
                <a:schemeClr val="accent2"/>
              </a:buClr>
              <a:buSzPct val="120000"/>
              <a:buFont typeface="Wingdings" charset="2"/>
              <a:buChar char="ü"/>
            </a:pPr>
            <a:r>
              <a:rPr lang="en-US" sz="2000" dirty="0">
                <a:solidFill>
                  <a:srgbClr val="000090"/>
                </a:solidFill>
              </a:rPr>
              <a:t>Nested Subqueries</a:t>
            </a:r>
          </a:p>
          <a:p>
            <a:pPr marL="365760" indent="-365760">
              <a:spcBef>
                <a:spcPts val="2400"/>
              </a:spcBef>
              <a:buClr>
                <a:schemeClr val="accent2"/>
              </a:buClr>
              <a:buSzPct val="120000"/>
              <a:buFont typeface="Wingdings" charset="2"/>
              <a:buChar char="ü"/>
            </a:pPr>
            <a:r>
              <a:rPr lang="en-US" sz="2000" dirty="0">
                <a:solidFill>
                  <a:srgbClr val="000090"/>
                </a:solidFill>
              </a:rPr>
              <a:t>Aggregate Queries</a:t>
            </a:r>
          </a:p>
          <a:p>
            <a:pPr marL="365760" indent="-365760">
              <a:spcBef>
                <a:spcPts val="2400"/>
              </a:spcBef>
              <a:buClr>
                <a:schemeClr val="accent2"/>
              </a:buClr>
              <a:buSzPct val="120000"/>
              <a:buFont typeface="Wingdings" charset="2"/>
              <a:buChar char="ü"/>
            </a:pPr>
            <a:r>
              <a:rPr lang="en-US" sz="2000" dirty="0">
                <a:solidFill>
                  <a:srgbClr val="000090"/>
                </a:solidFill>
              </a:rPr>
              <a:t>Database Definition</a:t>
            </a:r>
            <a:endParaRPr lang="en-US" sz="2000" b="1" dirty="0">
              <a:solidFill>
                <a:srgbClr val="000090"/>
              </a:solidFill>
            </a:endParaRPr>
          </a:p>
          <a:p>
            <a:pPr marL="365760" indent="-365760" algn="l">
              <a:spcBef>
                <a:spcPts val="2400"/>
              </a:spcBef>
              <a:buClr>
                <a:schemeClr val="hlink"/>
              </a:buClr>
              <a:buSzPct val="120000"/>
              <a:buFont typeface="Wingdings" pitchFamily="2" charset="2"/>
              <a:buChar char="è"/>
            </a:pPr>
            <a:r>
              <a:rPr lang="en-US" sz="2000" b="1" dirty="0">
                <a:solidFill>
                  <a:srgbClr val="000090"/>
                </a:solidFill>
              </a:rPr>
              <a:t>Database Modification</a:t>
            </a:r>
          </a:p>
          <a:p>
            <a:pPr marL="639763" lvl="1" indent="-273050" algn="l">
              <a:spcBef>
                <a:spcPts val="300"/>
              </a:spcBef>
              <a:buSzPct val="100000"/>
              <a:buFontTx/>
              <a:buChar char="–"/>
            </a:pPr>
            <a:r>
              <a:rPr lang="en-US" sz="1800" b="1" dirty="0">
                <a:solidFill>
                  <a:srgbClr val="000090"/>
                </a:solidFill>
              </a:rPr>
              <a:t>Deleting Tuples</a:t>
            </a:r>
          </a:p>
          <a:p>
            <a:pPr marL="639763" lvl="1" indent="-273050" algn="l">
              <a:spcBef>
                <a:spcPts val="300"/>
              </a:spcBef>
              <a:buSzPct val="100000"/>
              <a:buFontTx/>
              <a:buChar char="–"/>
            </a:pPr>
            <a:r>
              <a:rPr lang="en-US" sz="1800" b="1" dirty="0">
                <a:solidFill>
                  <a:srgbClr val="000090"/>
                </a:solidFill>
              </a:rPr>
              <a:t>Inserting Tuples</a:t>
            </a:r>
          </a:p>
          <a:p>
            <a:pPr marL="639763" lvl="1" indent="-273050" algn="l">
              <a:spcBef>
                <a:spcPts val="300"/>
              </a:spcBef>
              <a:buSzPct val="100000"/>
              <a:buFontTx/>
              <a:buChar char="–"/>
            </a:pPr>
            <a:r>
              <a:rPr lang="en-US" sz="1800" b="1" dirty="0">
                <a:solidFill>
                  <a:srgbClr val="000090"/>
                </a:solidFill>
              </a:rPr>
              <a:t>Updating Tuples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(SQL): </a:t>
            </a:r>
            <a:r>
              <a:rPr lang="en-US" dirty="0">
                <a:solidFill>
                  <a:srgbClr val="B30019"/>
                </a:solidFill>
              </a:rPr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84977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TUPLE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1"/>
            <a:ext cx="7772400" cy="957374"/>
          </a:xfrm>
        </p:spPr>
        <p:txBody>
          <a:bodyPr/>
          <a:lstStyle/>
          <a:p>
            <a:pPr eaLnBrk="1" hangingPunct="1"/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3319FF"/>
                </a:solidFill>
                <a:latin typeface="Arial Narrow" panose="020B0606020202030204" pitchFamily="34" charset="0"/>
              </a:rPr>
              <a:t>delete</a:t>
            </a:r>
            <a:r>
              <a:rPr lang="en-US" altLang="zh-TW" dirty="0">
                <a:solidFill>
                  <a:srgbClr val="3319FF"/>
                </a:solidFill>
              </a:rPr>
              <a:t> </a:t>
            </a:r>
            <a:r>
              <a:rPr lang="en-US" altLang="zh-TW" dirty="0"/>
              <a:t>command deletes </a:t>
            </a:r>
            <a:r>
              <a:rPr lang="en-US" altLang="zh-TW" i="1" dirty="0">
                <a:solidFill>
                  <a:srgbClr val="FF0000"/>
                </a:solidFill>
              </a:rPr>
              <a:t>zero or more tuples</a:t>
            </a:r>
            <a:r>
              <a:rPr lang="en-US" altLang="zh-TW" dirty="0"/>
              <a:t> from a relation.</a:t>
            </a:r>
          </a:p>
          <a:p>
            <a:pPr marL="1645920" indent="-1280160" eaLnBrk="1" hangingPunct="1">
              <a:spcBef>
                <a:spcPts val="1800"/>
              </a:spcBef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Example: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Delete all account tuples at the Perryridge branch.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23160" y="2224194"/>
            <a:ext cx="3453189" cy="707886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delete from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 account</a:t>
            </a:r>
            <a:endParaRPr lang="en-US" sz="2000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branch_name=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Perryridge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sz="20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3190240"/>
            <a:ext cx="7772400" cy="3027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eaLnBrk="1" hangingPunct="1"/>
            <a:r>
              <a:rPr lang="en-US" altLang="zh-TW" dirty="0"/>
              <a:t>Conceptually, deletion is done in two steps.</a:t>
            </a:r>
          </a:p>
          <a:p>
            <a:pPr lvl="1" eaLnBrk="1" hangingPunct="1">
              <a:buFont typeface="+mj-lt"/>
              <a:buAutoNum type="arabicPeriod"/>
            </a:pPr>
            <a:r>
              <a:rPr lang="en-US" altLang="zh-TW" sz="1800" dirty="0"/>
              <a:t>Find the tuples to delete.</a:t>
            </a:r>
          </a:p>
          <a:p>
            <a:pPr marL="914400" lvl="1" indent="0" eaLnBrk="1" hangingPunct="1">
              <a:spcBef>
                <a:spcPts val="600"/>
              </a:spcBef>
              <a:buFontTx/>
              <a:buNone/>
            </a:pPr>
            <a:r>
              <a:rPr lang="en-US" altLang="zh-TW" sz="1800" b="1" dirty="0">
                <a:solidFill>
                  <a:srgbClr val="3319FF"/>
                </a:solidFill>
                <a:latin typeface="Arial Narrow"/>
                <a:cs typeface="Arial Narrow"/>
              </a:rPr>
              <a:t>select</a:t>
            </a:r>
            <a:r>
              <a:rPr lang="en-US" altLang="zh-TW" sz="1800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b="1" dirty="0">
                <a:solidFill>
                  <a:srgbClr val="3319FF"/>
                </a:solidFill>
                <a:latin typeface="Arial Narrow"/>
                <a:cs typeface="Arial Narrow"/>
              </a:rPr>
              <a:t>*</a:t>
            </a:r>
            <a:r>
              <a:rPr lang="en-US" altLang="zh-TW" sz="1800" dirty="0">
                <a:latin typeface="Arial Narrow"/>
                <a:cs typeface="Arial Narrow"/>
              </a:rPr>
              <a:t> </a:t>
            </a:r>
            <a:r>
              <a:rPr lang="en-US" altLang="zh-TW" sz="1800" b="1" dirty="0">
                <a:solidFill>
                  <a:srgbClr val="3319FF"/>
                </a:solidFill>
                <a:latin typeface="Arial Narrow"/>
                <a:cs typeface="Arial Narrow"/>
              </a:rPr>
              <a:t>from</a:t>
            </a:r>
            <a:r>
              <a:rPr lang="en-US" altLang="zh-TW" sz="1800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i="1" dirty="0">
                <a:latin typeface="Arial Narrow"/>
                <a:cs typeface="Arial Narrow"/>
              </a:rPr>
              <a:t>account</a:t>
            </a:r>
          </a:p>
          <a:p>
            <a:pPr marL="914400" lvl="1" indent="0" eaLnBrk="1" hangingPunct="1">
              <a:spcBef>
                <a:spcPts val="0"/>
              </a:spcBef>
              <a:buFontTx/>
              <a:buNone/>
            </a:pPr>
            <a:r>
              <a:rPr lang="en-US" altLang="zh-TW" sz="1800" b="1" dirty="0">
                <a:solidFill>
                  <a:srgbClr val="3319FF"/>
                </a:solidFill>
                <a:latin typeface="Arial Narrow"/>
                <a:cs typeface="Arial Narrow"/>
              </a:rPr>
              <a:t>where</a:t>
            </a:r>
            <a:r>
              <a:rPr lang="en-US" altLang="zh-TW" sz="1800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i="1" dirty="0">
                <a:latin typeface="Arial Narrow"/>
                <a:cs typeface="Arial Narrow"/>
              </a:rPr>
              <a:t>branch_name</a:t>
            </a:r>
            <a:r>
              <a:rPr lang="en-US" altLang="zh-TW" sz="1800" dirty="0">
                <a:latin typeface="Arial Narrow"/>
                <a:cs typeface="Arial Narrow"/>
              </a:rPr>
              <a:t>=</a:t>
            </a:r>
            <a:r>
              <a:rPr lang="mr-IN" sz="18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sz="1800" dirty="0">
                <a:latin typeface="Arial Narrow"/>
                <a:cs typeface="Arial Narrow"/>
              </a:rPr>
              <a:t>Perryridge</a:t>
            </a:r>
            <a:r>
              <a:rPr lang="mr-IN" sz="18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sz="1800" dirty="0">
                <a:latin typeface="Arial Narrow"/>
                <a:cs typeface="Arial Narrow"/>
              </a:rPr>
              <a:t>;</a:t>
            </a:r>
          </a:p>
          <a:p>
            <a:pPr lvl="1" eaLnBrk="1" hangingPunct="1">
              <a:buFont typeface="+mj-lt"/>
              <a:buAutoNum type="arabicPeriod" startAt="2"/>
            </a:pPr>
            <a:r>
              <a:rPr lang="en-US" altLang="zh-TW" sz="1800" dirty="0"/>
              <a:t>Delete the tuples found.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169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19"/>
            <a:ext cx="7772400" cy="5029201"/>
          </a:xfrm>
        </p:spPr>
        <p:txBody>
          <a:bodyPr/>
          <a:lstStyle/>
          <a:p>
            <a:pPr eaLnBrk="1" hangingPunct="1"/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3319FF"/>
                </a:solidFill>
                <a:latin typeface="Arial Narrow" panose="020B0606020202030204" pitchFamily="34" charset="0"/>
              </a:rPr>
              <a:t>where</a:t>
            </a:r>
            <a:r>
              <a:rPr lang="en-US" altLang="zh-TW" dirty="0"/>
              <a:t> clause predicate in a </a:t>
            </a:r>
            <a:r>
              <a:rPr lang="en-US" altLang="zh-TW" b="1" dirty="0">
                <a:solidFill>
                  <a:srgbClr val="3319FF"/>
                </a:solidFill>
                <a:latin typeface="Arial Narrow" panose="020B0606020202030204" pitchFamily="34" charset="0"/>
              </a:rPr>
              <a:t>delete</a:t>
            </a:r>
            <a:r>
              <a:rPr lang="en-US" altLang="zh-TW" dirty="0">
                <a:solidFill>
                  <a:srgbClr val="3319FF"/>
                </a:solidFill>
              </a:rPr>
              <a:t> </a:t>
            </a:r>
            <a:r>
              <a:rPr lang="en-US" altLang="zh-TW" dirty="0"/>
              <a:t>statement can be as complex as in a </a:t>
            </a:r>
            <a:r>
              <a:rPr lang="en-US" altLang="zh-TW" b="1" dirty="0">
                <a:solidFill>
                  <a:srgbClr val="3319FF"/>
                </a:solidFill>
                <a:latin typeface="Arial Narrow" panose="020B0606020202030204" pitchFamily="34" charset="0"/>
              </a:rPr>
              <a:t>select</a:t>
            </a:r>
            <a:r>
              <a:rPr lang="en-US" altLang="zh-TW" dirty="0">
                <a:solidFill>
                  <a:srgbClr val="3319FF"/>
                </a:solidFill>
              </a:rPr>
              <a:t> </a:t>
            </a:r>
            <a:r>
              <a:rPr lang="en-US" altLang="zh-TW" dirty="0"/>
              <a:t>statement.</a:t>
            </a:r>
          </a:p>
          <a:p>
            <a:pPr marL="1645920" indent="-1280160" eaLnBrk="1" hangingPunct="1">
              <a:spcBef>
                <a:spcPts val="1800"/>
              </a:spcBef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Example: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Delete all accounts at every branch located in Needham.</a:t>
            </a:r>
          </a:p>
          <a:p>
            <a:pPr marL="1645920" lvl="1" indent="-365760" eaLnBrk="1" hangingPunct="1">
              <a:spcBef>
                <a:spcPts val="168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b="1" dirty="0">
                <a:solidFill>
                  <a:srgbClr val="B30019"/>
                </a:solidFill>
              </a:rPr>
              <a:t>Must also delete depositors of these accounts.</a:t>
            </a:r>
            <a:endParaRPr lang="en-US" altLang="zh-TW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8080" y="2833491"/>
            <a:ext cx="7593745" cy="1631216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delete from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 depositor</a:t>
            </a:r>
            <a:endParaRPr lang="en-US" sz="2000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account_number </a:t>
            </a:r>
            <a:r>
              <a:rPr lang="en-US" altLang="zh-TW" sz="20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in</a:t>
            </a:r>
            <a:r>
              <a:rPr lang="en-US" altLang="zh-TW" sz="2000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sz="20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sz="2000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account_number</a:t>
            </a:r>
          </a:p>
          <a:p>
            <a:pPr marL="2627313" indent="1588">
              <a:spcBef>
                <a:spcPts val="0"/>
              </a:spcBef>
              <a:buFont typeface="Arial"/>
              <a:buNone/>
            </a:pPr>
            <a:r>
              <a:rPr lang="en-US" altLang="zh-TW" sz="20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altLang="zh-TW" sz="2000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branch, account</a:t>
            </a:r>
          </a:p>
          <a:p>
            <a:pPr marL="2627313" indent="1588">
              <a:spcBef>
                <a:spcPts val="0"/>
              </a:spcBef>
              <a:buNone/>
            </a:pPr>
            <a:r>
              <a:rPr lang="en-US" altLang="zh-TW" sz="20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where</a:t>
            </a:r>
            <a:r>
              <a:rPr lang="en-US" altLang="zh-TW" sz="2000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branch_city=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Needham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endParaRPr lang="en-US" altLang="zh-TW" sz="2000" dirty="0">
              <a:latin typeface="Arial Narrow"/>
              <a:cs typeface="Arial Narrow"/>
              <a:sym typeface="Symbol" pitchFamily="18" charset="2"/>
            </a:endParaRPr>
          </a:p>
          <a:p>
            <a:pPr marL="2627313" indent="1588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sz="2000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branch.branch_name=account.branch_name)</a:t>
            </a:r>
            <a:r>
              <a:rPr lang="en-US" sz="20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0713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TUPLE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917049"/>
          </a:xfrm>
        </p:spPr>
        <p:txBody>
          <a:bodyPr/>
          <a:lstStyle/>
          <a:p>
            <a:pPr eaLnBrk="1" hangingPunct="1"/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3319FF"/>
                </a:solidFill>
                <a:latin typeface="Arial Narrow" panose="020B0606020202030204" pitchFamily="34" charset="0"/>
              </a:rPr>
              <a:t>insert</a:t>
            </a:r>
            <a:r>
              <a:rPr lang="en-US" altLang="zh-TW" dirty="0">
                <a:solidFill>
                  <a:srgbClr val="3319FF"/>
                </a:solidFill>
              </a:rPr>
              <a:t> </a:t>
            </a:r>
            <a:r>
              <a:rPr lang="en-US" altLang="zh-TW" dirty="0"/>
              <a:t>command adds one or more tuples to a relation.</a:t>
            </a:r>
          </a:p>
          <a:p>
            <a:pPr marL="1645920" indent="-1280160" eaLnBrk="1" hangingPunct="1">
              <a:spcBef>
                <a:spcPts val="1800"/>
              </a:spcBef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Example: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Add a new </a:t>
            </a:r>
            <a:r>
              <a:rPr lang="en-US" altLang="zh-TW" b="1" dirty="0">
                <a:solidFill>
                  <a:srgbClr val="000090"/>
                </a:solidFill>
                <a:latin typeface="Arial Narrow"/>
                <a:cs typeface="Arial Narrow"/>
              </a:rPr>
              <a:t>account</a:t>
            </a:r>
            <a:r>
              <a:rPr lang="en-US" altLang="zh-TW" dirty="0">
                <a:solidFill>
                  <a:srgbClr val="000090"/>
                </a:solidFill>
              </a:rPr>
              <a:t> tuple.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23160" y="2223041"/>
            <a:ext cx="5383743" cy="40011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insert into 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account 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values</a:t>
            </a:r>
            <a:r>
              <a:rPr lang="en-US" sz="2000" dirty="0">
                <a:latin typeface="Arial Narrow"/>
                <a:cs typeface="Arial Narrow"/>
              </a:rPr>
              <a:t> (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sz="2000" dirty="0">
                <a:latin typeface="Arial Narrow"/>
                <a:cs typeface="Arial Narrow"/>
              </a:rPr>
              <a:t>A-732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sz="2000" dirty="0">
                <a:latin typeface="Arial Narrow"/>
                <a:cs typeface="Arial Narrow"/>
              </a:rPr>
              <a:t>, 1200, 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sz="2000" dirty="0" err="1">
                <a:latin typeface="Arial Narrow"/>
                <a:cs typeface="Arial Narrow"/>
              </a:rPr>
              <a:t>Perryridge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sz="2000" dirty="0">
                <a:latin typeface="Arial Narrow"/>
                <a:cs typeface="Arial Narrow"/>
              </a:rPr>
              <a:t>);</a:t>
            </a:r>
            <a:endParaRPr lang="en-US" sz="2000" baseline="-25000" dirty="0">
              <a:latin typeface="Arial Narrow"/>
              <a:cs typeface="Arial Narrow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2892824"/>
            <a:ext cx="7772400" cy="109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731520" lvl="1" indent="-365760" algn="ctr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sz="1800" b="1" dirty="0">
                <a:solidFill>
                  <a:srgbClr val="B30019"/>
                </a:solidFill>
              </a:rPr>
              <a:t>The order of the values </a:t>
            </a:r>
            <a:r>
              <a:rPr lang="en-US" altLang="zh-TW" sz="1800" b="1" dirty="0">
                <a:solidFill>
                  <a:srgbClr val="3319FF"/>
                </a:solidFill>
              </a:rPr>
              <a:t>must match</a:t>
            </a:r>
            <a:r>
              <a:rPr lang="en-US" altLang="zh-TW" sz="1800" b="1" dirty="0">
                <a:solidFill>
                  <a:srgbClr val="B30019"/>
                </a:solidFill>
              </a:rPr>
              <a:t> the order</a:t>
            </a:r>
            <a:br>
              <a:rPr lang="en-US" altLang="zh-TW" sz="1800" b="1" dirty="0">
                <a:solidFill>
                  <a:srgbClr val="B30019"/>
                </a:solidFill>
              </a:rPr>
            </a:br>
            <a:r>
              <a:rPr lang="en-US" altLang="zh-TW" sz="1800" b="1" dirty="0">
                <a:solidFill>
                  <a:srgbClr val="B30019"/>
                </a:solidFill>
              </a:rPr>
              <a:t>of the attributes in the relation.</a:t>
            </a:r>
          </a:p>
          <a:p>
            <a:pPr lvl="1" eaLnBrk="1" hangingPunct="1"/>
            <a:r>
              <a:rPr lang="en-US" altLang="zh-TW" sz="1800" dirty="0"/>
              <a:t>Specify attribute names explicitly for order-independent insertion.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23160" y="4064197"/>
            <a:ext cx="6016391" cy="707886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insert into 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account </a:t>
            </a:r>
            <a:r>
              <a:rPr lang="en-US" altLang="zh-TW" sz="2000" dirty="0">
                <a:solidFill>
                  <a:srgbClr val="000000"/>
                </a:solidFill>
                <a:latin typeface="Arial Narrow"/>
                <a:cs typeface="Arial Narrow"/>
              </a:rPr>
              <a:t>(branch_name, balance, account_number)</a:t>
            </a:r>
          </a:p>
          <a:p>
            <a:pPr marL="455613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values</a:t>
            </a:r>
            <a:r>
              <a:rPr lang="en-US" sz="2000" dirty="0">
                <a:latin typeface="Arial Narrow"/>
                <a:cs typeface="Arial Narrow"/>
              </a:rPr>
              <a:t> (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sz="2000" dirty="0">
                <a:latin typeface="Arial Narrow"/>
                <a:cs typeface="Arial Narrow"/>
              </a:rPr>
              <a:t>Perryridge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sz="2000" dirty="0">
                <a:latin typeface="Arial Narrow"/>
                <a:cs typeface="Arial Narrow"/>
              </a:rPr>
              <a:t>, 1200, 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sz="2000" dirty="0">
                <a:latin typeface="Arial Narrow"/>
                <a:cs typeface="Arial Narrow"/>
              </a:rPr>
              <a:t>A-732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sz="2000" dirty="0">
                <a:latin typeface="Arial Narrow"/>
                <a:cs typeface="Arial Narrow"/>
              </a:rPr>
              <a:t>);</a:t>
            </a:r>
            <a:endParaRPr lang="en-US" sz="2000" baseline="-25000" dirty="0">
              <a:latin typeface="Arial Narrow"/>
              <a:cs typeface="Arial Narrow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5031595"/>
            <a:ext cx="7772400" cy="39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1645920" indent="-1280160" eaLnBrk="1" hangingPunct="1">
              <a:buFont typeface="Wingdings" pitchFamily="2" charset="2"/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Example: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Add a new tuple to </a:t>
            </a:r>
            <a:r>
              <a:rPr lang="en-US" altLang="zh-TW" b="1" dirty="0">
                <a:solidFill>
                  <a:srgbClr val="000090"/>
                </a:solidFill>
                <a:latin typeface="Arial Narrow" panose="020B0606020202030204" pitchFamily="34" charset="0"/>
                <a:cs typeface="Arial Narrow"/>
              </a:rPr>
              <a:t>account</a:t>
            </a:r>
            <a:r>
              <a:rPr lang="en-US" altLang="zh-TW" dirty="0">
                <a:solidFill>
                  <a:srgbClr val="000090"/>
                </a:solidFill>
              </a:rPr>
              <a:t> with balance set to null.</a:t>
            </a:r>
            <a:endParaRPr lang="en-US" altLang="zh-TW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23160" y="5535384"/>
            <a:ext cx="5247305" cy="40011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insert into 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account 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values</a:t>
            </a:r>
            <a:r>
              <a:rPr lang="en-US" sz="2000" dirty="0">
                <a:latin typeface="Arial Narrow"/>
                <a:cs typeface="Arial Narrow"/>
              </a:rPr>
              <a:t> (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sz="2000" dirty="0">
                <a:latin typeface="Arial Narrow"/>
                <a:cs typeface="Arial Narrow"/>
              </a:rPr>
              <a:t>A-732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sz="2000" dirty="0">
                <a:latin typeface="Arial Narrow"/>
                <a:cs typeface="Arial Narrow"/>
              </a:rPr>
              <a:t>, null, 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sz="2000" dirty="0" err="1">
                <a:latin typeface="Arial Narrow"/>
                <a:cs typeface="Arial Narrow"/>
              </a:rPr>
              <a:t>Perryridge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sz="2000" dirty="0">
                <a:latin typeface="Arial Narrow"/>
                <a:cs typeface="Arial Narrow"/>
              </a:rPr>
              <a:t>);</a:t>
            </a:r>
            <a:endParaRPr lang="en-US" sz="2000" baseline="-25000" dirty="0">
              <a:latin typeface="Arial Narrow"/>
              <a:cs typeface="Arial Narro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2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  <p:bldP spid="7" grpId="0" animBg="1"/>
      <p:bldP spid="8" grpId="0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863840" cy="1562947"/>
          </a:xfrm>
        </p:spPr>
        <p:txBody>
          <a:bodyPr/>
          <a:lstStyle/>
          <a:p>
            <a:r>
              <a:rPr lang="en-US" altLang="zh-TW" dirty="0"/>
              <a:t>Insertion values can be obtained from the result of a query.</a:t>
            </a:r>
          </a:p>
          <a:p>
            <a:pPr marL="1645920" indent="-1280160">
              <a:spcBef>
                <a:spcPts val="1800"/>
              </a:spcBef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Example: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Create a $200 savings account for all loan customers of the Perryridge branch. Let the loan number serve as the account number for the new savings account.</a:t>
            </a:r>
            <a:endParaRPr lang="en-US" altLang="zh-TW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80236" y="2839242"/>
            <a:ext cx="4039567" cy="1323439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insert into 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account</a:t>
            </a:r>
            <a:endParaRPr lang="en-US" sz="2000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select </a:t>
            </a:r>
            <a:r>
              <a:rPr lang="en-US" sz="2000" dirty="0" err="1">
                <a:latin typeface="Arial Narrow"/>
                <a:cs typeface="Arial Narrow"/>
              </a:rPr>
              <a:t>loan_number</a:t>
            </a:r>
            <a:r>
              <a:rPr lang="en-US" sz="2000" dirty="0">
                <a:latin typeface="Arial Narrow"/>
                <a:cs typeface="Arial Narrow"/>
              </a:rPr>
              <a:t>, 200, </a:t>
            </a:r>
            <a:r>
              <a:rPr lang="en-US" sz="2000" dirty="0" err="1">
                <a:latin typeface="Arial Narrow"/>
                <a:cs typeface="Arial Narrow"/>
              </a:rPr>
              <a:t>branch_name</a:t>
            </a:r>
            <a:endParaRPr lang="en-US" sz="2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from 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loan</a:t>
            </a:r>
          </a:p>
          <a:p>
            <a:pPr marL="682625" indent="-682625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branch_name=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Perryridge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sz="20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80236" y="4398750"/>
            <a:ext cx="4926029" cy="1631216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insert into 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depositor</a:t>
            </a:r>
            <a:endParaRPr lang="en-US" sz="2000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select </a:t>
            </a:r>
            <a:r>
              <a:rPr lang="en-US" sz="2000" dirty="0">
                <a:latin typeface="Arial Narrow"/>
                <a:cs typeface="Arial Narrow"/>
              </a:rPr>
              <a:t>customer_name, loan_number</a:t>
            </a:r>
          </a:p>
          <a:p>
            <a:pPr marL="682625" indent="-682625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from 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loan, borrower</a:t>
            </a:r>
          </a:p>
          <a:p>
            <a:pPr marL="682625" indent="-682625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branch_name=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Perryridge</a:t>
            </a:r>
            <a:r>
              <a:rPr lang="mr-IN" sz="2000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endParaRPr lang="en-US" altLang="zh-TW" sz="2000" dirty="0">
              <a:latin typeface="Arial Narrow"/>
              <a:cs typeface="Arial Narrow"/>
              <a:sym typeface="Symbol" pitchFamily="18" charset="2"/>
            </a:endParaRPr>
          </a:p>
          <a:p>
            <a:pPr marL="682625" indent="-682625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sz="2000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2000">
                <a:latin typeface="Arial Narrow"/>
                <a:cs typeface="Arial Narrow"/>
                <a:sym typeface="Symbol" pitchFamily="18" charset="2"/>
              </a:rPr>
              <a:t>loan.loan_number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=</a:t>
            </a:r>
            <a:r>
              <a:rPr lang="en-US" sz="2000" dirty="0" err="1">
                <a:latin typeface="Arial Narrow"/>
                <a:cs typeface="Arial Narrow"/>
                <a:sym typeface="Symbol" pitchFamily="18" charset="2"/>
              </a:rPr>
              <a:t>borrower.account_number</a:t>
            </a:r>
            <a:r>
              <a:rPr lang="en-US" sz="20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35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4" y="3931064"/>
            <a:ext cx="2862813" cy="209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770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TUPLE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1"/>
            <a:ext cx="7772400" cy="1209040"/>
          </a:xfrm>
        </p:spPr>
        <p:txBody>
          <a:bodyPr/>
          <a:lstStyle/>
          <a:p>
            <a:pPr eaLnBrk="1" hangingPunct="1"/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3319FF"/>
                </a:solidFill>
                <a:latin typeface="Arial Narrow" panose="020B0606020202030204" pitchFamily="34" charset="0"/>
              </a:rPr>
              <a:t>update</a:t>
            </a:r>
            <a:r>
              <a:rPr lang="en-US" altLang="zh-TW" dirty="0">
                <a:solidFill>
                  <a:srgbClr val="3319FF"/>
                </a:solidFill>
              </a:rPr>
              <a:t> </a:t>
            </a:r>
            <a:r>
              <a:rPr lang="en-US" altLang="zh-TW" dirty="0"/>
              <a:t>command is used to change a value in a tuple.</a:t>
            </a:r>
          </a:p>
          <a:p>
            <a:pPr marL="1645920" indent="-1280160" eaLnBrk="1" hangingPunct="1">
              <a:spcBef>
                <a:spcPts val="1800"/>
              </a:spcBef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Example: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Increase all accounts with balance over $10,000 by 6%; all other accounts receive 5%.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23160" y="2528107"/>
            <a:ext cx="2727805" cy="101566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update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 account</a:t>
            </a:r>
            <a:endParaRPr lang="en-US" sz="2000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set </a:t>
            </a:r>
            <a:r>
              <a:rPr lang="en-US" sz="2000" dirty="0">
                <a:latin typeface="Arial Narrow"/>
                <a:cs typeface="Arial Narrow"/>
              </a:rPr>
              <a:t>balance=balance*1.06</a:t>
            </a:r>
          </a:p>
          <a:p>
            <a:pPr marL="682625" indent="-682625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balance&gt;10000</a:t>
            </a:r>
            <a:r>
              <a:rPr lang="en-US" sz="20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22900" y="2528107"/>
            <a:ext cx="2727805" cy="101566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update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 account</a:t>
            </a:r>
            <a:endParaRPr lang="en-US" sz="2000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set </a:t>
            </a:r>
            <a:r>
              <a:rPr lang="en-US" sz="2000" dirty="0">
                <a:latin typeface="Arial Narrow"/>
                <a:cs typeface="Arial Narrow"/>
              </a:rPr>
              <a:t>balance=balance*1.05</a:t>
            </a:r>
          </a:p>
          <a:p>
            <a:pPr marL="682625" indent="-682625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sz="2000" dirty="0">
                <a:latin typeface="Arial Narrow"/>
                <a:cs typeface="Arial Narrow"/>
                <a:sym typeface="Symbol" pitchFamily="18" charset="2"/>
              </a:rPr>
              <a:t>balance≤10000</a:t>
            </a:r>
            <a:r>
              <a:rPr lang="en-US" sz="20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3799840"/>
            <a:ext cx="7772400" cy="2418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731520" lvl="1" indent="-365760" algn="ctr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sz="1800" b="1" dirty="0">
                <a:solidFill>
                  <a:srgbClr val="B30019"/>
                </a:solidFill>
                <a:sym typeface="Symbol" pitchFamily="18" charset="2"/>
              </a:rPr>
              <a:t>Need two update statements!</a:t>
            </a:r>
          </a:p>
          <a:p>
            <a:pPr marL="457200" indent="-457200" algn="ctr" eaLnBrk="1" hangingPunct="1">
              <a:spcBef>
                <a:spcPts val="36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b="1" dirty="0">
                <a:solidFill>
                  <a:srgbClr val="B30019"/>
                </a:solidFill>
                <a:sym typeface="Symbol" pitchFamily="18" charset="2"/>
              </a:rPr>
              <a:t>The order is important! </a:t>
            </a:r>
            <a:r>
              <a:rPr lang="en-US" altLang="zh-TW" b="1" dirty="0">
                <a:solidFill>
                  <a:srgbClr val="FF0000"/>
                </a:solidFill>
                <a:sym typeface="Symbol" pitchFamily="18" charset="2"/>
              </a:rPr>
              <a:t>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3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1188720"/>
            <a:ext cx="7772400" cy="153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eaLnBrk="1" hangingPunct="1"/>
            <a:r>
              <a:rPr lang="en-US" altLang="zh-TW" dirty="0">
                <a:sym typeface="Symbol" pitchFamily="18" charset="2"/>
              </a:rPr>
              <a:t>This update can be specified more easily using the </a:t>
            </a:r>
            <a:r>
              <a:rPr lang="en-US" altLang="zh-TW" b="1" dirty="0">
                <a:solidFill>
                  <a:srgbClr val="3319FF"/>
                </a:solidFill>
                <a:latin typeface="Arial Narrow" panose="020B0606020202030204" pitchFamily="34" charset="0"/>
                <a:sym typeface="Symbol" pitchFamily="18" charset="2"/>
              </a:rPr>
              <a:t>case</a:t>
            </a:r>
            <a:r>
              <a:rPr lang="en-US" altLang="zh-TW" dirty="0">
                <a:solidFill>
                  <a:srgbClr val="3319FF"/>
                </a:solidFill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statement.</a:t>
            </a:r>
          </a:p>
          <a:p>
            <a:pPr marL="1645920" indent="-1280160" eaLnBrk="1" hangingPunct="1">
              <a:spcBef>
                <a:spcPts val="1800"/>
              </a:spcBef>
              <a:buNone/>
            </a:pPr>
            <a:r>
              <a:rPr lang="en-US" b="1" dirty="0">
                <a:solidFill>
                  <a:srgbClr val="B30019"/>
                </a:solidFill>
              </a:rPr>
              <a:t>Example:</a:t>
            </a:r>
            <a:r>
              <a:rPr lang="en-US" dirty="0"/>
              <a:t>	</a:t>
            </a:r>
            <a:r>
              <a:rPr lang="en-US" dirty="0">
                <a:solidFill>
                  <a:srgbClr val="000090"/>
                </a:solidFill>
              </a:rPr>
              <a:t>Increase all accounts with balances over $10,000 by 6%; all other accounts receive 5%.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 FOR CONDITIONAL UPDATE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23160" y="2841373"/>
            <a:ext cx="5645371" cy="1631216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update</a:t>
            </a:r>
            <a:r>
              <a:rPr lang="en-US" sz="2000" dirty="0">
                <a:solidFill>
                  <a:srgbClr val="000000"/>
                </a:solidFill>
                <a:latin typeface="Arial Narrow"/>
                <a:cs typeface="Arial Narrow"/>
              </a:rPr>
              <a:t> account</a:t>
            </a:r>
            <a:endParaRPr lang="en-US" sz="2000" baseline="-25000" dirty="0">
              <a:latin typeface="Arial Narrow"/>
              <a:cs typeface="Arial Narrow"/>
            </a:endParaRPr>
          </a:p>
          <a:p>
            <a:pPr marL="1258888" indent="-1258888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set </a:t>
            </a:r>
            <a:r>
              <a:rPr lang="en-US" sz="2000" dirty="0">
                <a:latin typeface="Arial Narrow"/>
                <a:cs typeface="Arial Narrow"/>
              </a:rPr>
              <a:t>balance=</a:t>
            </a:r>
            <a:r>
              <a:rPr lang="en-US" sz="2000" b="1" dirty="0">
                <a:solidFill>
                  <a:srgbClr val="3319FF"/>
                </a:solidFill>
                <a:latin typeface="Arial Narrow"/>
                <a:cs typeface="Arial Narrow"/>
              </a:rPr>
              <a:t>case</a:t>
            </a:r>
          </a:p>
          <a:p>
            <a:pPr marL="1489075" indent="4763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3319FF"/>
                </a:solidFill>
                <a:latin typeface="Arial Narrow"/>
                <a:cs typeface="Arial Narrow"/>
              </a:rPr>
              <a:t>when</a:t>
            </a:r>
            <a:r>
              <a:rPr lang="en-US" sz="2000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sz="2000" dirty="0">
                <a:latin typeface="Arial Narrow"/>
                <a:cs typeface="Arial Narrow"/>
              </a:rPr>
              <a:t>balance&lt;=10000 </a:t>
            </a:r>
            <a:r>
              <a:rPr lang="en-US" sz="2000" b="1" dirty="0">
                <a:solidFill>
                  <a:srgbClr val="3319FF"/>
                </a:solidFill>
                <a:latin typeface="Arial Narrow"/>
                <a:cs typeface="Arial Narrow"/>
              </a:rPr>
              <a:t>then</a:t>
            </a:r>
            <a:r>
              <a:rPr lang="en-US" sz="2000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sz="2000" dirty="0">
                <a:latin typeface="Arial Narrow"/>
                <a:cs typeface="Arial Narrow"/>
              </a:rPr>
              <a:t>balance*1.05</a:t>
            </a:r>
          </a:p>
          <a:p>
            <a:pPr marL="1489075" indent="4763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3319FF"/>
                </a:solidFill>
                <a:latin typeface="Arial Narrow"/>
                <a:cs typeface="Arial Narrow"/>
              </a:rPr>
              <a:t>else</a:t>
            </a:r>
            <a:r>
              <a:rPr lang="en-US" sz="2000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sz="2000" dirty="0">
                <a:latin typeface="Arial Narrow"/>
                <a:cs typeface="Arial Narrow"/>
              </a:rPr>
              <a:t>balance*1.06</a:t>
            </a:r>
          </a:p>
          <a:p>
            <a:pPr marL="1254125" indent="4763">
              <a:spcBef>
                <a:spcPts val="0"/>
              </a:spcBef>
              <a:buFont typeface="Arial"/>
              <a:buNone/>
            </a:pPr>
            <a:r>
              <a:rPr lang="en-US" sz="2000" b="1" dirty="0">
                <a:solidFill>
                  <a:srgbClr val="3319FF"/>
                </a:solidFill>
                <a:latin typeface="Arial Narrow"/>
                <a:cs typeface="Arial Narrow"/>
              </a:rPr>
              <a:t>end</a:t>
            </a:r>
            <a:r>
              <a:rPr lang="en-US" sz="20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879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88720"/>
            <a:ext cx="7772400" cy="5029200"/>
          </a:xfrm>
        </p:spPr>
        <p:txBody>
          <a:bodyPr/>
          <a:lstStyle/>
          <a:p>
            <a:pPr>
              <a:defRPr/>
            </a:pPr>
            <a:r>
              <a:rPr lang="en-US" dirty="0"/>
              <a:t>Structured Query Language (SQL) is a relational data manipulation language that provides facilities to</a:t>
            </a:r>
          </a:p>
          <a:p>
            <a:pPr marL="365760" lvl="1" indent="0">
              <a:buNone/>
              <a:defRPr/>
            </a:pPr>
            <a:r>
              <a:rPr lang="en-US" b="1" dirty="0">
                <a:solidFill>
                  <a:srgbClr val="B30019"/>
                </a:solidFill>
              </a:rPr>
              <a:t>Query Relations</a:t>
            </a:r>
          </a:p>
          <a:p>
            <a:pPr lvl="2">
              <a:defRPr/>
            </a:pPr>
            <a:r>
              <a:rPr lang="en-US" dirty="0"/>
              <a:t>Select-From-Where Statement</a:t>
            </a:r>
          </a:p>
          <a:p>
            <a:pPr lvl="2">
              <a:defRPr/>
            </a:pPr>
            <a:r>
              <a:rPr lang="en-US" dirty="0"/>
              <a:t>Set Operations (Union, Intersect, Except)</a:t>
            </a:r>
          </a:p>
          <a:p>
            <a:pPr lvl="2">
              <a:defRPr/>
            </a:pPr>
            <a:r>
              <a:rPr lang="en-US" dirty="0"/>
              <a:t>Nested Subqueries (to test for set membership, comparison, cardinality)</a:t>
            </a:r>
          </a:p>
          <a:p>
            <a:pPr lvl="2">
              <a:defRPr/>
            </a:pPr>
            <a:r>
              <a:rPr lang="en-US" dirty="0"/>
              <a:t>Aggregate Functions (avg, min, max, sum, count)</a:t>
            </a:r>
          </a:p>
          <a:p>
            <a:pPr lvl="2">
              <a:defRPr/>
            </a:pPr>
            <a:r>
              <a:rPr lang="en-US" dirty="0"/>
              <a:t>Group By with Having clause</a:t>
            </a:r>
          </a:p>
          <a:p>
            <a:pPr marL="365760" lvl="1" indent="0">
              <a:buNone/>
              <a:defRPr/>
            </a:pPr>
            <a:r>
              <a:rPr lang="en-US" b="1" dirty="0">
                <a:solidFill>
                  <a:srgbClr val="B30019"/>
                </a:solidFill>
              </a:rPr>
              <a:t>Create and Modify Relations</a:t>
            </a:r>
          </a:p>
          <a:p>
            <a:pPr lvl="2">
              <a:defRPr/>
            </a:pPr>
            <a:r>
              <a:rPr lang="en-US" dirty="0"/>
              <a:t>Create, Alter, Drop Tables</a:t>
            </a:r>
          </a:p>
          <a:p>
            <a:pPr lvl="2">
              <a:defRPr/>
            </a:pPr>
            <a:r>
              <a:rPr lang="en-US" dirty="0"/>
              <a:t>Specify integrity constraints: domain, key, foreign key, general</a:t>
            </a:r>
          </a:p>
          <a:p>
            <a:pPr lvl="2">
              <a:defRPr/>
            </a:pPr>
            <a:r>
              <a:rPr lang="en-US" dirty="0"/>
              <a:t>Specify views</a:t>
            </a:r>
          </a:p>
          <a:p>
            <a:pPr lvl="2">
              <a:defRPr/>
            </a:pPr>
            <a:r>
              <a:rPr lang="en-US" dirty="0"/>
              <a:t>Insert, Delete, Update Tuples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38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(SQL): </a:t>
            </a:r>
            <a:r>
              <a:rPr lang="en-US" dirty="0">
                <a:solidFill>
                  <a:srgbClr val="B30019"/>
                </a:solidFill>
              </a:rPr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27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873"/>
            <a:ext cx="7772400" cy="1470025"/>
          </a:xfrm>
          <a:solidFill>
            <a:srgbClr val="09A580"/>
          </a:solidFill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Is that all for SQL?</a:t>
            </a:r>
            <a:endParaRPr lang="en-GB" sz="4400" dirty="0"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62072"/>
            <a:ext cx="6400800" cy="1752600"/>
          </a:xfrm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zh-TW" sz="1800" b="1" dirty="0">
                <a:latin typeface="Tahoma" pitchFamily="34" charset="0"/>
              </a:rPr>
              <a:t>Further References:</a:t>
            </a: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FF5050"/>
                </a:solidFill>
                <a:latin typeface="Tahoma" pitchFamily="34" charset="0"/>
              </a:rPr>
              <a:t>Oracle SQL: </a:t>
            </a: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FF5050"/>
                </a:solidFill>
                <a:latin typeface="Tahoma" pitchFamily="34" charset="0"/>
                <a:hlinkClick r:id="rId2"/>
              </a:rPr>
              <a:t>https://docs.oracle.com/en/database/oracle/oracle-database/20/sqlrf/toc.htm</a:t>
            </a:r>
            <a:endParaRPr lang="en-US" altLang="zh-TW" sz="1800" dirty="0">
              <a:solidFill>
                <a:srgbClr val="FF5050"/>
              </a:solidFill>
              <a:latin typeface="Tahoma" pitchFamily="34" charset="0"/>
              <a:hlinkClick r:id="rId3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FF5050"/>
                </a:solidFill>
                <a:latin typeface="Tahoma" pitchFamily="34" charset="0"/>
              </a:rPr>
              <a:t>IBM SQL:</a:t>
            </a: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FF5050"/>
                </a:solidFill>
                <a:latin typeface="Tahoma" pitchFamily="34" charset="0"/>
                <a:hlinkClick r:id="rId4"/>
              </a:rPr>
              <a:t>https://www.ibm.com/support/knowledgecenter/en/SSGU8G_11.70.0/com.ibm.sqlt.doc/sqlt.htm</a:t>
            </a:r>
            <a:endParaRPr lang="en-US" altLang="zh-TW" sz="1800" dirty="0">
              <a:solidFill>
                <a:srgbClr val="FF5050"/>
              </a:solidFill>
              <a:latin typeface="Tahoma" pitchFamily="34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FF5050"/>
                </a:solidFill>
                <a:latin typeface="Tahoma" pitchFamily="34" charset="0"/>
              </a:rPr>
              <a:t>Oracle Learning and Training:</a:t>
            </a: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FF5050"/>
                </a:solidFill>
                <a:latin typeface="Tahoma" pitchFamily="34" charset="0"/>
                <a:hlinkClick r:id="rId5"/>
              </a:rPr>
              <a:t>https://education.oracle.com/pls/web_prod-plq-dad/db_pages.getpage?page_id=3</a:t>
            </a:r>
            <a:endParaRPr lang="en-US" altLang="zh-TW" sz="1800" dirty="0">
              <a:solidFill>
                <a:srgbClr val="FF5050"/>
              </a:solidFill>
              <a:latin typeface="Tahoma" pitchFamily="34" charset="0"/>
            </a:endParaRPr>
          </a:p>
          <a:p>
            <a:pPr algn="l">
              <a:spcBef>
                <a:spcPct val="20000"/>
              </a:spcBef>
            </a:pPr>
            <a:endParaRPr lang="en-US" altLang="zh-TW" sz="1800" dirty="0">
              <a:solidFill>
                <a:srgbClr val="FF5050"/>
              </a:solidFill>
              <a:latin typeface="Tahoma" pitchFamily="34" charset="0"/>
            </a:endParaRPr>
          </a:p>
          <a:p>
            <a:pPr algn="l">
              <a:spcBef>
                <a:spcPct val="20000"/>
              </a:spcBef>
            </a:pPr>
            <a:endParaRPr lang="en-US" altLang="zh-TW" sz="2400" dirty="0">
              <a:solidFill>
                <a:srgbClr val="FF505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3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0" indent="-1828800" eaLnBrk="1" hangingPunct="1">
              <a:spcBef>
                <a:spcPts val="180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 panose="020B0606020202030204" pitchFamily="34" charset="0"/>
              </a:rPr>
              <a:t>char</a:t>
            </a:r>
            <a:r>
              <a:rPr lang="en-US" altLang="zh-TW" sz="1800" dirty="0">
                <a:latin typeface="Arial Narrow" panose="020B0606020202030204" pitchFamily="34" charset="0"/>
              </a:rPr>
              <a:t>(</a:t>
            </a:r>
            <a:r>
              <a:rPr lang="en-US" altLang="zh-TW" sz="1800" i="1" dirty="0">
                <a:solidFill>
                  <a:srgbClr val="FF0000"/>
                </a:solidFill>
                <a:latin typeface="Arial Narrow" panose="020B0606020202030204" pitchFamily="34" charset="0"/>
              </a:rPr>
              <a:t>n</a:t>
            </a:r>
            <a:r>
              <a:rPr lang="en-US" altLang="zh-TW" sz="1800" dirty="0">
                <a:latin typeface="Arial Narrow" panose="020B0606020202030204" pitchFamily="34" charset="0"/>
              </a:rPr>
              <a:t>)</a:t>
            </a:r>
            <a:r>
              <a:rPr lang="en-US" altLang="zh-TW" sz="1800" dirty="0"/>
              <a:t>	Fixed length character string with length </a:t>
            </a:r>
            <a:r>
              <a:rPr lang="en-US" altLang="zh-TW" sz="1800" i="1" dirty="0">
                <a:solidFill>
                  <a:srgbClr val="FF0000"/>
                </a:solidFill>
              </a:rPr>
              <a:t>n</a:t>
            </a:r>
            <a:r>
              <a:rPr lang="en-US" altLang="zh-TW" sz="1800" dirty="0"/>
              <a:t>.</a:t>
            </a:r>
          </a:p>
          <a:p>
            <a:pPr marL="1828800" indent="-1828800" eaLnBrk="1" hangingPunct="1">
              <a:spcBef>
                <a:spcPts val="180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 panose="020B0606020202030204" pitchFamily="34" charset="0"/>
              </a:rPr>
              <a:t>varchar</a:t>
            </a:r>
            <a:r>
              <a:rPr lang="en-US" altLang="zh-TW" sz="1800" dirty="0">
                <a:latin typeface="Arial Narrow" panose="020B0606020202030204" pitchFamily="34" charset="0"/>
              </a:rPr>
              <a:t>(</a:t>
            </a:r>
            <a:r>
              <a:rPr lang="en-US" altLang="zh-TW" sz="1800" i="1" dirty="0">
                <a:solidFill>
                  <a:srgbClr val="FF0000"/>
                </a:solidFill>
                <a:latin typeface="Arial Narrow" panose="020B0606020202030204" pitchFamily="34" charset="0"/>
              </a:rPr>
              <a:t>n</a:t>
            </a:r>
            <a:r>
              <a:rPr lang="en-US" altLang="zh-TW" sz="1800" dirty="0">
                <a:latin typeface="Arial Narrow" panose="020B0606020202030204" pitchFamily="34" charset="0"/>
              </a:rPr>
              <a:t>)</a:t>
            </a:r>
            <a:r>
              <a:rPr lang="en-US" altLang="zh-TW" sz="1800" dirty="0"/>
              <a:t>	Variable-length character string with maximum length </a:t>
            </a:r>
            <a:r>
              <a:rPr lang="en-US" altLang="zh-TW" sz="1800" i="1" dirty="0">
                <a:solidFill>
                  <a:srgbClr val="FF0000"/>
                </a:solidFill>
              </a:rPr>
              <a:t>n</a:t>
            </a:r>
            <a:r>
              <a:rPr lang="en-US" altLang="zh-TW" sz="1800" dirty="0"/>
              <a:t>.</a:t>
            </a:r>
          </a:p>
          <a:p>
            <a:pPr marL="1828800" indent="-1828800" eaLnBrk="1" hangingPunct="1">
              <a:spcBef>
                <a:spcPts val="180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 panose="020B0606020202030204" pitchFamily="34" charset="0"/>
              </a:rPr>
              <a:t>int</a:t>
            </a:r>
            <a:r>
              <a:rPr lang="en-US" altLang="zh-TW" sz="1800" dirty="0"/>
              <a:t>	An integer (a finite subset of the integers that is machine-dependent).</a:t>
            </a:r>
          </a:p>
          <a:p>
            <a:pPr marL="1828800" indent="-1828800" eaLnBrk="1" hangingPunct="1">
              <a:spcBef>
                <a:spcPts val="180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 panose="020B0606020202030204" pitchFamily="34" charset="0"/>
              </a:rPr>
              <a:t>smallint</a:t>
            </a:r>
            <a:r>
              <a:rPr lang="en-US" altLang="zh-TW" sz="1800" dirty="0"/>
              <a:t>	A small integer (a machine-dependent subset of the integer domain type).</a:t>
            </a:r>
          </a:p>
          <a:p>
            <a:pPr marL="1828800" indent="-1828800" eaLnBrk="1" hangingPunct="1">
              <a:spcBef>
                <a:spcPts val="180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 panose="020B0606020202030204" pitchFamily="34" charset="0"/>
              </a:rPr>
              <a:t>numeric</a:t>
            </a:r>
            <a:r>
              <a:rPr lang="en-US" altLang="zh-TW" sz="1800" dirty="0">
                <a:latin typeface="Arial Narrow" panose="020B0606020202030204" pitchFamily="34" charset="0"/>
              </a:rPr>
              <a:t>(</a:t>
            </a:r>
            <a:r>
              <a:rPr lang="en-US" altLang="zh-TW" sz="1800" i="1" dirty="0">
                <a:solidFill>
                  <a:srgbClr val="FF0000"/>
                </a:solidFill>
                <a:latin typeface="Arial Narrow" panose="020B0606020202030204" pitchFamily="34" charset="0"/>
              </a:rPr>
              <a:t>p</a:t>
            </a:r>
            <a:r>
              <a:rPr lang="en-US" altLang="zh-TW" sz="1800" dirty="0">
                <a:latin typeface="Arial Narrow" panose="020B0606020202030204" pitchFamily="34" charset="0"/>
              </a:rPr>
              <a:t>,</a:t>
            </a:r>
            <a:r>
              <a:rPr lang="en-US" altLang="zh-TW" sz="1800" i="1" dirty="0">
                <a:solidFill>
                  <a:srgbClr val="FF0000"/>
                </a:solidFill>
                <a:latin typeface="Arial Narrow" panose="020B0606020202030204" pitchFamily="34" charset="0"/>
              </a:rPr>
              <a:t>d</a:t>
            </a:r>
            <a:r>
              <a:rPr lang="en-US" altLang="zh-TW" sz="1800" dirty="0">
                <a:latin typeface="Arial Narrow" panose="020B0606020202030204" pitchFamily="34" charset="0"/>
              </a:rPr>
              <a:t>)</a:t>
            </a:r>
            <a:r>
              <a:rPr lang="en-US" altLang="zh-TW" sz="1800" dirty="0"/>
              <a:t>	A fixed point number with a total of </a:t>
            </a:r>
            <a:r>
              <a:rPr lang="en-US" altLang="zh-TW" sz="1800" i="1" dirty="0">
                <a:solidFill>
                  <a:srgbClr val="FF0000"/>
                </a:solidFill>
              </a:rPr>
              <a:t>p</a:t>
            </a:r>
            <a:r>
              <a:rPr lang="en-US" altLang="zh-TW" sz="1800" dirty="0"/>
              <a:t> digits (the precision) and </a:t>
            </a:r>
            <a:r>
              <a:rPr lang="en-US" altLang="zh-TW" sz="1800" i="1" dirty="0">
                <a:solidFill>
                  <a:srgbClr val="FF0000"/>
                </a:solidFill>
              </a:rPr>
              <a:t>d</a:t>
            </a:r>
            <a:r>
              <a:rPr lang="en-US" altLang="zh-TW" sz="1800" dirty="0"/>
              <a:t> digits to the right of the decimal point.</a:t>
            </a:r>
          </a:p>
          <a:p>
            <a:pPr marL="1828800" indent="-1828800" eaLnBrk="1" hangingPunct="1">
              <a:spcBef>
                <a:spcPts val="180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 panose="020B0606020202030204" pitchFamily="34" charset="0"/>
              </a:rPr>
              <a:t>real</a:t>
            </a:r>
            <a:r>
              <a:rPr lang="en-US" altLang="zh-TW" sz="1800" dirty="0"/>
              <a:t>,</a:t>
            </a:r>
            <a:r>
              <a:rPr lang="en-US" altLang="zh-TW" sz="1800" dirty="0">
                <a:solidFill>
                  <a:srgbClr val="0066FF"/>
                </a:solidFill>
              </a:rPr>
              <a:t> </a:t>
            </a:r>
            <a:r>
              <a:rPr lang="en-US" altLang="zh-TW" sz="1800" dirty="0"/>
              <a:t>	Floating-point and double-precision floating-point</a:t>
            </a:r>
          </a:p>
          <a:p>
            <a:pPr marL="1828800" indent="-1828800" eaLnBrk="1" hangingPunct="1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 panose="020B0606020202030204" pitchFamily="34" charset="0"/>
              </a:rPr>
              <a:t>double precision</a:t>
            </a:r>
            <a:r>
              <a:rPr lang="en-US" altLang="zh-TW" sz="1800" dirty="0">
                <a:solidFill>
                  <a:srgbClr val="000000"/>
                </a:solidFill>
              </a:rPr>
              <a:t>	numbers </a:t>
            </a:r>
            <a:r>
              <a:rPr lang="en-US" altLang="zh-TW" sz="1800" dirty="0"/>
              <a:t>with machine-dependent precision.</a:t>
            </a:r>
          </a:p>
          <a:p>
            <a:pPr marL="1828800" indent="-1828800" eaLnBrk="1" hangingPunct="1">
              <a:spcBef>
                <a:spcPts val="1800"/>
              </a:spcBef>
              <a:buNone/>
            </a:pPr>
            <a:r>
              <a:rPr lang="en-US" altLang="zh-TW" sz="1800" b="1" dirty="0">
                <a:solidFill>
                  <a:srgbClr val="3319FF"/>
                </a:solidFill>
                <a:latin typeface="Arial Narrow" panose="020B0606020202030204" pitchFamily="34" charset="0"/>
              </a:rPr>
              <a:t>float</a:t>
            </a:r>
            <a:r>
              <a:rPr lang="en-US" altLang="zh-TW" sz="1800" dirty="0">
                <a:solidFill>
                  <a:srgbClr val="000000"/>
                </a:solidFill>
                <a:latin typeface="Arial Narrow" panose="020B0606020202030204" pitchFamily="34" charset="0"/>
              </a:rPr>
              <a:t>(</a:t>
            </a:r>
            <a:r>
              <a:rPr lang="en-US" altLang="zh-TW" sz="1800" i="1" dirty="0">
                <a:solidFill>
                  <a:srgbClr val="FF0000"/>
                </a:solidFill>
                <a:latin typeface="Arial Narrow" panose="020B0606020202030204" pitchFamily="34" charset="0"/>
              </a:rPr>
              <a:t>n</a:t>
            </a:r>
            <a:r>
              <a:rPr lang="en-US" altLang="zh-TW" sz="1800" dirty="0">
                <a:solidFill>
                  <a:srgbClr val="000000"/>
                </a:solidFill>
                <a:latin typeface="Arial Narrow" panose="020B0606020202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</a:rPr>
              <a:t>	Floating point number, with user-specified precision of at least </a:t>
            </a:r>
            <a:r>
              <a:rPr lang="en-US" altLang="zh-TW" sz="1800" i="1" dirty="0">
                <a:solidFill>
                  <a:srgbClr val="FF0000"/>
                </a:solidFill>
              </a:rPr>
              <a:t>n</a:t>
            </a:r>
            <a:r>
              <a:rPr lang="en-US" altLang="zh-TW" sz="1800" dirty="0">
                <a:solidFill>
                  <a:srgbClr val="000000"/>
                </a:solidFill>
              </a:rPr>
              <a:t> digits.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53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TYPES </a:t>
            </a:r>
            <a:r>
              <a:rPr lang="en-US" altLang="zh-TW" sz="1400" dirty="0"/>
              <a:t>(cont’d)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19"/>
            <a:ext cx="7772400" cy="5029200"/>
          </a:xfrm>
        </p:spPr>
        <p:txBody>
          <a:bodyPr/>
          <a:lstStyle/>
          <a:p>
            <a:pPr marL="1828800" indent="-1828800" eaLnBrk="1" hangingPunct="1">
              <a:spcBef>
                <a:spcPts val="1800"/>
              </a:spcBef>
              <a:buNone/>
            </a:pPr>
            <a:r>
              <a:rPr lang="en-US" altLang="zh-TW" sz="1800" b="1" dirty="0">
                <a:solidFill>
                  <a:srgbClr val="3319FF"/>
                </a:solidFill>
                <a:latin typeface="Arial Narrow" panose="020B0606020202030204" pitchFamily="34" charset="0"/>
              </a:rPr>
              <a:t>date</a:t>
            </a:r>
            <a:r>
              <a:rPr lang="en-US" altLang="zh-TW" sz="1800" dirty="0">
                <a:solidFill>
                  <a:srgbClr val="000000"/>
                </a:solidFill>
              </a:rPr>
              <a:t>	A date containing a (4 digit) year, month and day of month.</a:t>
            </a:r>
          </a:p>
          <a:p>
            <a:pPr marL="1828800" indent="-1828800" eaLnBrk="1" hangingPunct="1">
              <a:spcBef>
                <a:spcPts val="1800"/>
              </a:spcBef>
              <a:buNone/>
            </a:pPr>
            <a:r>
              <a:rPr lang="en-US" altLang="zh-TW" sz="1800" b="1" dirty="0">
                <a:solidFill>
                  <a:srgbClr val="3319FF"/>
                </a:solidFill>
                <a:latin typeface="Arial Narrow" panose="020B0606020202030204" pitchFamily="34" charset="0"/>
              </a:rPr>
              <a:t>time</a:t>
            </a:r>
            <a:r>
              <a:rPr lang="en-US" altLang="zh-TW" sz="1800" dirty="0">
                <a:solidFill>
                  <a:srgbClr val="000000"/>
                </a:solidFill>
              </a:rPr>
              <a:t>	The time o</a:t>
            </a:r>
            <a:r>
              <a:rPr lang="en-US" altLang="zh-TW" sz="1800" dirty="0"/>
              <a:t>f day, in hours, minutes and seconds.</a:t>
            </a:r>
          </a:p>
          <a:p>
            <a:pPr marL="1828800" indent="-1828800" eaLnBrk="1" hangingPunct="1">
              <a:spcBef>
                <a:spcPts val="1800"/>
              </a:spcBef>
              <a:buNone/>
            </a:pPr>
            <a:r>
              <a:rPr lang="en-US" altLang="zh-TW" sz="1800" b="1" dirty="0">
                <a:solidFill>
                  <a:srgbClr val="3319FF"/>
                </a:solidFill>
                <a:latin typeface="Arial Narrow" panose="020B0606020202030204" pitchFamily="34" charset="0"/>
              </a:rPr>
              <a:t>timestamp</a:t>
            </a:r>
            <a:r>
              <a:rPr lang="en-US" altLang="zh-TW" sz="1800" dirty="0"/>
              <a:t>	A combination of date and time.</a:t>
            </a:r>
          </a:p>
          <a:p>
            <a:pPr eaLnBrk="1" hangingPunct="1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</a:rPr>
              <a:t>Null values</a:t>
            </a:r>
            <a:r>
              <a:rPr lang="en-US" altLang="zh-TW" dirty="0"/>
              <a:t> are allowed in all the domain types.</a:t>
            </a:r>
          </a:p>
          <a:p>
            <a:pPr eaLnBrk="1" hangingPunct="1">
              <a:spcAft>
                <a:spcPts val="0"/>
              </a:spcAft>
            </a:pPr>
            <a:r>
              <a:rPr lang="en-US" altLang="zh-TW" dirty="0"/>
              <a:t>Declaring an attribute to be </a:t>
            </a:r>
            <a:r>
              <a:rPr lang="en-US" altLang="zh-TW" dirty="0">
                <a:solidFill>
                  <a:srgbClr val="FF0000"/>
                </a:solidFill>
              </a:rPr>
              <a:t>not null</a:t>
            </a:r>
            <a:r>
              <a:rPr lang="en-US" altLang="zh-TW" dirty="0"/>
              <a:t> prohibits null values for that attribute.</a:t>
            </a:r>
          </a:p>
          <a:p>
            <a:pPr eaLnBrk="1" hangingPunct="1">
              <a:spcAft>
                <a:spcPts val="0"/>
              </a:spcAft>
            </a:pPr>
            <a:r>
              <a:rPr lang="en-US" altLang="zh-TW" dirty="0"/>
              <a:t>Example of numeric(5,2): 123, 123.1, 12.34 are valid data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47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USER-DEFINED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19"/>
            <a:ext cx="7772400" cy="436881"/>
          </a:xfrm>
        </p:spPr>
        <p:txBody>
          <a:bodyPr/>
          <a:lstStyle/>
          <a:p>
            <a:pPr eaLnBrk="1" hangingPunct="1">
              <a:spcBef>
                <a:spcPts val="3600"/>
              </a:spcBef>
            </a:pPr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create type</a:t>
            </a:r>
            <a:r>
              <a:rPr lang="en-US" altLang="zh-TW" b="1" dirty="0">
                <a:solidFill>
                  <a:srgbClr val="3319FF"/>
                </a:solidFill>
              </a:rPr>
              <a:t> </a:t>
            </a:r>
            <a:r>
              <a:rPr lang="en-US" altLang="zh-TW" dirty="0"/>
              <a:t>clause</a:t>
            </a:r>
            <a:r>
              <a:rPr lang="en-US" altLang="zh-TW" b="1" dirty="0"/>
              <a:t> </a:t>
            </a:r>
            <a:r>
              <a:rPr lang="en-US" altLang="zh-TW" dirty="0"/>
              <a:t>is used to define a new type.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425681" y="1687664"/>
            <a:ext cx="4292638" cy="39754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create type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Person_name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as char</a:t>
            </a:r>
            <a:r>
              <a:rPr lang="en-US" dirty="0">
                <a:latin typeface="Arial Narrow"/>
                <a:cs typeface="Arial Narrow"/>
              </a:rPr>
              <a:t>(2)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final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434985" y="2317584"/>
            <a:ext cx="4274031" cy="39754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create type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Dollars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as numeric</a:t>
            </a:r>
            <a:r>
              <a:rPr lang="en-US" dirty="0">
                <a:latin typeface="Arial Narrow"/>
                <a:cs typeface="Arial Narrow"/>
              </a:rPr>
              <a:t>(12,2)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final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405492" y="2947504"/>
            <a:ext cx="4333016" cy="39754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create type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Pounds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as numeric</a:t>
            </a:r>
            <a:r>
              <a:rPr lang="en-US" dirty="0">
                <a:latin typeface="Arial Narrow"/>
                <a:cs typeface="Arial Narrow"/>
              </a:rPr>
              <a:t>(12,2)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final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85800" y="3577424"/>
            <a:ext cx="7772400" cy="264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457200" indent="-457200" algn="ctr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b="1" dirty="0">
                <a:solidFill>
                  <a:srgbClr val="B30019"/>
                </a:solidFill>
              </a:rPr>
              <a:t>Not all relational systems support user-defined types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63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USER-DEFINED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19"/>
            <a:ext cx="7772400" cy="43688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create domain</a:t>
            </a:r>
            <a:r>
              <a:rPr lang="en-US" dirty="0"/>
              <a:t> clause is used to define a new domain.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458341" y="1686829"/>
            <a:ext cx="4227318" cy="39754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create domain </a:t>
            </a:r>
            <a:r>
              <a:rPr lang="en-US" dirty="0">
                <a:latin typeface="Arial Narrow"/>
                <a:cs typeface="Arial Narrow"/>
              </a:rPr>
              <a:t>hourly_wage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numeric</a:t>
            </a:r>
            <a:r>
              <a:rPr lang="en-US" dirty="0">
                <a:latin typeface="Arial Narrow"/>
                <a:cs typeface="Arial Narrow"/>
              </a:rPr>
              <a:t>(5,2);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85800" y="2357120"/>
            <a:ext cx="7772400" cy="386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r>
              <a:rPr lang="en-US" dirty="0"/>
              <a:t>Differences between user-defined types and domains:</a:t>
            </a:r>
          </a:p>
          <a:p>
            <a:pPr lvl="1"/>
            <a:r>
              <a:rPr lang="en-US" sz="1800" dirty="0"/>
              <a:t>Domains can have constraints, such as </a:t>
            </a:r>
            <a:r>
              <a:rPr lang="en-US" sz="1800" b="1" dirty="0">
                <a:solidFill>
                  <a:srgbClr val="3319FF"/>
                </a:solidFill>
                <a:latin typeface="Arial Narrow"/>
                <a:cs typeface="Arial Narrow"/>
              </a:rPr>
              <a:t>not null</a:t>
            </a:r>
            <a:r>
              <a:rPr lang="en-US" sz="1800" dirty="0"/>
              <a:t>, specified on them and can have default values defined for variables of the domain; types cannot.</a:t>
            </a:r>
          </a:p>
          <a:p>
            <a:pPr lvl="1"/>
            <a:r>
              <a:rPr lang="en-US" sz="1800" dirty="0"/>
              <a:t>Domains are not strongly typed; types are strongly typed.</a:t>
            </a:r>
          </a:p>
          <a:p>
            <a:pPr marL="457200" indent="-457200" algn="ctr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b="1" dirty="0">
                <a:solidFill>
                  <a:srgbClr val="B30019"/>
                </a:solidFill>
              </a:rPr>
              <a:t>Not all relational systems support user-defined domains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88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6080"/>
            <a:ext cx="7772400" cy="2410560"/>
          </a:xfrm>
        </p:spPr>
        <p:txBody>
          <a:bodyPr/>
          <a:lstStyle/>
          <a:p>
            <a:pPr eaLnBrk="1" hangingPunct="1">
              <a:spcBef>
                <a:spcPts val="3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rgbClr val="3319FF"/>
                </a:solidFill>
                <a:latin typeface="Arial Narrow" panose="020B0606020202030204" pitchFamily="34" charset="0"/>
              </a:rPr>
              <a:t>create table</a:t>
            </a:r>
            <a:r>
              <a:rPr lang="en-US" b="1" dirty="0">
                <a:solidFill>
                  <a:srgbClr val="3319FF"/>
                </a:solidFill>
              </a:rPr>
              <a:t> </a:t>
            </a:r>
            <a:r>
              <a:rPr lang="en-US" dirty="0"/>
              <a:t>command is used to define and create a relation.</a:t>
            </a:r>
          </a:p>
          <a:p>
            <a:pPr eaLnBrk="1" hangingPunct="1">
              <a:spcBef>
                <a:spcPts val="3600"/>
              </a:spcBef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domain type</a:t>
            </a:r>
            <a:r>
              <a:rPr lang="en-US" dirty="0">
                <a:solidFill>
                  <a:srgbClr val="000000"/>
                </a:solidFill>
              </a:rPr>
              <a:t> of each attribute needs to be specified.</a:t>
            </a:r>
          </a:p>
          <a:p>
            <a:pPr lvl="1" indent="-365760" algn="ctr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b="1" dirty="0">
                <a:solidFill>
                  <a:srgbClr val="B30019"/>
                </a:solidFill>
              </a:rPr>
              <a:t>The domain type of an attribute is </a:t>
            </a:r>
            <a:r>
              <a:rPr lang="en-US" b="1" dirty="0">
                <a:solidFill>
                  <a:srgbClr val="3319FF"/>
                </a:solidFill>
              </a:rPr>
              <a:t>enforced by the DBMS </a:t>
            </a:r>
            <a:r>
              <a:rPr lang="en-US" b="1" dirty="0">
                <a:solidFill>
                  <a:srgbClr val="B30019"/>
                </a:solidFill>
              </a:rPr>
              <a:t>whenever tuples are added or modified. </a:t>
            </a:r>
          </a:p>
          <a:p>
            <a:pPr indent="0" eaLnBrk="1" hangingPunct="1">
              <a:spcBef>
                <a:spcPts val="1800"/>
              </a:spcBef>
              <a:buNone/>
            </a:pPr>
            <a:r>
              <a:rPr lang="en-US" b="1" dirty="0">
                <a:solidFill>
                  <a:srgbClr val="B30019"/>
                </a:solidFill>
              </a:rPr>
              <a:t>Example: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423160" y="3281680"/>
            <a:ext cx="2507672" cy="193642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create table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student</a:t>
            </a:r>
          </a:p>
          <a:p>
            <a:pPr marL="1376363" indent="-1147763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(student_id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</a:t>
            </a:r>
            <a:r>
              <a:rPr lang="en-US" dirty="0">
                <a:latin typeface="Arial Narrow"/>
                <a:cs typeface="Arial Narrow"/>
              </a:rPr>
              <a:t>(8),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Arial Narrow"/>
                <a:cs typeface="Arial Narrow"/>
              </a:rPr>
              <a:t>name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</a:t>
            </a:r>
            <a:r>
              <a:rPr lang="en-US" dirty="0">
                <a:latin typeface="Arial Narrow"/>
                <a:cs typeface="Arial Narrow"/>
              </a:rPr>
              <a:t>(20),</a:t>
            </a: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Arial Narrow"/>
                <a:cs typeface="Arial Narrow"/>
              </a:rPr>
              <a:t>login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</a:t>
            </a:r>
            <a:r>
              <a:rPr lang="en-US" dirty="0">
                <a:latin typeface="Arial Narrow"/>
                <a:cs typeface="Arial Narrow"/>
              </a:rPr>
              <a:t>(10),</a:t>
            </a:r>
          </a:p>
          <a:p>
            <a:pPr marL="1376363" indent="-1060704">
              <a:spcBef>
                <a:spcPts val="0"/>
              </a:spcBef>
              <a:buNone/>
            </a:pPr>
            <a:r>
              <a:rPr lang="en-US" dirty="0">
                <a:latin typeface="Arial Narrow"/>
                <a:cs typeface="Arial Narrow"/>
              </a:rPr>
              <a:t>age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int</a:t>
            </a:r>
            <a:r>
              <a:rPr lang="en-US" dirty="0">
                <a:latin typeface="Arial Narrow"/>
                <a:cs typeface="Arial Narrow"/>
              </a:rPr>
              <a:t>,</a:t>
            </a:r>
            <a:endParaRPr lang="en-US" baseline="-25000" dirty="0">
              <a:latin typeface="Arial Narrow"/>
              <a:cs typeface="Arial Narrow"/>
            </a:endParaRP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Arial Narrow"/>
                <a:cs typeface="Arial Narrow"/>
              </a:rPr>
              <a:t>cga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real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262191" y="3281680"/>
            <a:ext cx="2517996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create table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enrolled</a:t>
            </a:r>
          </a:p>
          <a:p>
            <a:pPr marL="1376363" indent="-1147763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(student_id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</a:t>
            </a:r>
            <a:r>
              <a:rPr lang="en-US" dirty="0">
                <a:latin typeface="Arial Narrow"/>
                <a:cs typeface="Arial Narrow"/>
              </a:rPr>
              <a:t>(8),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Arial Narrow"/>
                <a:cs typeface="Arial Narrow"/>
              </a:rPr>
              <a:t>course_id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</a:t>
            </a:r>
            <a:r>
              <a:rPr lang="en-US" dirty="0">
                <a:latin typeface="Arial Narrow"/>
                <a:cs typeface="Arial Narrow"/>
              </a:rPr>
              <a:t>(10),</a:t>
            </a:r>
          </a:p>
          <a:p>
            <a:pPr marL="1376363" indent="-1060704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Arial Narrow"/>
                <a:cs typeface="Arial Narrow"/>
              </a:rPr>
              <a:t>grade	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char</a:t>
            </a:r>
            <a:r>
              <a:rPr lang="en-US" dirty="0">
                <a:latin typeface="Arial Narrow"/>
                <a:cs typeface="Arial Narrow"/>
              </a:rPr>
              <a:t>(2)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16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AND DESTROYING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1"/>
            <a:ext cx="7772400" cy="1229360"/>
          </a:xfrm>
        </p:spPr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b="1" dirty="0">
                <a:solidFill>
                  <a:srgbClr val="3319FF"/>
                </a:solidFill>
                <a:latin typeface="Arial Narrow" panose="020B0606020202030204" pitchFamily="34" charset="0"/>
              </a:rPr>
              <a:t>alter table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/>
              <a:t>command is used to </a:t>
            </a: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attributes to, </a:t>
            </a:r>
            <a:r>
              <a:rPr lang="en-US" dirty="0">
                <a:solidFill>
                  <a:srgbClr val="FF0000"/>
                </a:solidFill>
              </a:rPr>
              <a:t>modify</a:t>
            </a:r>
            <a:r>
              <a:rPr lang="en-US" dirty="0"/>
              <a:t> attributes in or </a:t>
            </a:r>
            <a:r>
              <a:rPr lang="en-US" dirty="0">
                <a:solidFill>
                  <a:srgbClr val="FF0000"/>
                </a:solidFill>
              </a:rPr>
              <a:t>drop </a:t>
            </a:r>
            <a:r>
              <a:rPr lang="en-US" dirty="0"/>
              <a:t>attributes from an existing relation.</a:t>
            </a:r>
          </a:p>
          <a:p>
            <a:pPr indent="0" eaLnBrk="1" hangingPunct="1">
              <a:spcBef>
                <a:spcPts val="1800"/>
              </a:spcBef>
              <a:buNone/>
            </a:pPr>
            <a:r>
              <a:rPr lang="en-US" b="1" dirty="0">
                <a:solidFill>
                  <a:srgbClr val="B30019"/>
                </a:solidFill>
              </a:rPr>
              <a:t>Example: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4907280"/>
            <a:ext cx="7772400" cy="124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rgbClr val="3319FF"/>
                </a:solidFill>
                <a:latin typeface="Arial Narrow" panose="020B0606020202030204" pitchFamily="34" charset="0"/>
              </a:rPr>
              <a:t>drop table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/>
              <a:t>command deletes </a:t>
            </a:r>
            <a:r>
              <a:rPr lang="en-US" i="1" dirty="0">
                <a:solidFill>
                  <a:srgbClr val="FF0000"/>
                </a:solidFill>
              </a:rPr>
              <a:t>all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information about a relation (both </a:t>
            </a:r>
            <a:r>
              <a:rPr lang="en-US" dirty="0">
                <a:solidFill>
                  <a:srgbClr val="0000FF"/>
                </a:solidFill>
              </a:rPr>
              <a:t>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schema</a:t>
            </a:r>
            <a:r>
              <a:rPr lang="en-US" dirty="0"/>
              <a:t>).</a:t>
            </a:r>
          </a:p>
          <a:p>
            <a:pPr indent="0"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B30019"/>
                </a:solidFill>
              </a:rPr>
              <a:t>Example: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423160" y="5844542"/>
            <a:ext cx="2006408" cy="39754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drop table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student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;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23160" y="2120476"/>
            <a:ext cx="2794410" cy="2403360"/>
            <a:chOff x="2423160" y="2120476"/>
            <a:chExt cx="2794410" cy="2403360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2423160" y="2120476"/>
              <a:ext cx="2082300" cy="705321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009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none" lIns="90487" tIns="44450" rIns="90487" bIns="44450" numCol="1" anchor="t" anchorCtr="0" compatLnSpc="1">
              <a:prstTxWarp prst="textNoShape">
                <a:avLst/>
              </a:prstTxWarp>
              <a:spAutoFit/>
            </a:bodyPr>
            <a:lstStyle>
              <a:lvl1pPr marL="365760" indent="-365760" algn="l" rtl="0" eaLnBrk="0" fontAlgn="base" hangingPunct="0">
                <a:spcBef>
                  <a:spcPts val="48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"/>
                <a:defRPr sz="2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640080" indent="-274320" algn="l" rtl="0" eaLnBrk="0" fontAlgn="base" hangingPunct="0">
                <a:spcBef>
                  <a:spcPts val="1200"/>
                </a:spcBef>
                <a:spcAft>
                  <a:spcPct val="0"/>
                </a:spcAft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-27432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FF00FF"/>
                </a:buClr>
                <a:buSzPct val="100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143000" indent="-228600" algn="l" rtl="0" eaLnBrk="0" fontAlgn="base" hangingPunct="0">
                <a:spcBef>
                  <a:spcPts val="300"/>
                </a:spcBef>
                <a:spcAft>
                  <a:spcPct val="0"/>
                </a:spcAft>
                <a:buSzPct val="100000"/>
                <a:buFont typeface="Courier New"/>
                <a:buChar char="o"/>
                <a:defRPr sz="14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371600" indent="-228600" algn="l" rtl="0" eaLnBrk="0" fontAlgn="base" hangingPunct="0">
                <a:spcBef>
                  <a:spcPts val="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buFont typeface="Wingdings" pitchFamily="2" charset="2"/>
                <a:buNone/>
              </a:pPr>
              <a:r>
                <a:rPr lang="en-US" b="1" dirty="0">
                  <a:solidFill>
                    <a:srgbClr val="0000FF"/>
                  </a:solidFill>
                  <a:latin typeface="Arial Narrow"/>
                  <a:cs typeface="Arial Narrow"/>
                </a:rPr>
                <a:t>alter table</a:t>
              </a:r>
              <a:r>
                <a:rPr lang="en-US" dirty="0">
                  <a:solidFill>
                    <a:srgbClr val="0000FF"/>
                  </a:solidFill>
                  <a:latin typeface="Arial Narrow"/>
                  <a:cs typeface="Arial Narrow"/>
                </a:rPr>
                <a:t> </a:t>
              </a:r>
              <a:r>
                <a:rPr lang="en-US" dirty="0">
                  <a:latin typeface="Arial Narrow"/>
                  <a:cs typeface="Arial Narrow"/>
                </a:rPr>
                <a:t>student</a:t>
              </a:r>
            </a:p>
            <a:p>
              <a:pPr marL="1376363" indent="-1147763">
                <a:spcBef>
                  <a:spcPts val="0"/>
                </a:spcBef>
                <a:buFont typeface="Wingdings" pitchFamily="2" charset="2"/>
                <a:buNone/>
              </a:pPr>
              <a:r>
                <a:rPr lang="en-US" b="1" dirty="0">
                  <a:solidFill>
                    <a:srgbClr val="0000FF"/>
                  </a:solidFill>
                  <a:latin typeface="Arial Narrow"/>
                  <a:cs typeface="Arial Narrow"/>
                </a:rPr>
                <a:t>add </a:t>
              </a:r>
              <a:r>
                <a:rPr lang="en-US" dirty="0" err="1">
                  <a:latin typeface="Arial Narrow"/>
                  <a:cs typeface="Arial Narrow"/>
                </a:rPr>
                <a:t>first_year</a:t>
              </a:r>
              <a:r>
                <a:rPr lang="en-US" dirty="0">
                  <a:latin typeface="Arial Narrow"/>
                  <a:cs typeface="Arial Narrow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Arial Narrow"/>
                  <a:cs typeface="Arial Narrow"/>
                </a:rPr>
                <a:t>int</a:t>
              </a:r>
              <a:r>
                <a:rPr lang="en-US" altLang="zh-TW" dirty="0">
                  <a:latin typeface="Arial Narrow"/>
                  <a:cs typeface="Arial Narrow"/>
                  <a:sym typeface="Symbol" pitchFamily="18" charset="2"/>
                </a:rPr>
                <a:t>;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20090" y="3200397"/>
              <a:ext cx="2697480" cy="132343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279F"/>
                  </a:solidFill>
                </a:rPr>
                <a:t>The schema is altered by </a:t>
              </a:r>
              <a:r>
                <a:rPr lang="en-US" sz="1600" dirty="0">
                  <a:solidFill>
                    <a:srgbClr val="FF0000"/>
                  </a:solidFill>
                </a:rPr>
                <a:t>adding a new attribute </a:t>
              </a:r>
              <a:r>
                <a:rPr lang="en-US" sz="1600" dirty="0">
                  <a:solidFill>
                    <a:srgbClr val="00279F"/>
                  </a:solidFill>
                </a:rPr>
                <a:t>and extending every tuple in the current instance with a </a:t>
              </a:r>
              <a:r>
                <a:rPr lang="en-US" sz="1600" i="1" dirty="0">
                  <a:solidFill>
                    <a:srgbClr val="FF0000"/>
                  </a:solidFill>
                  <a:latin typeface="Arial Narrow"/>
                  <a:cs typeface="Arial Narrow"/>
                </a:rPr>
                <a:t>null</a:t>
              </a:r>
              <a:r>
                <a:rPr lang="en-US" sz="1600" dirty="0">
                  <a:solidFill>
                    <a:srgbClr val="00279F"/>
                  </a:solidFill>
                </a:rPr>
                <a:t> value for the new attribute.</a:t>
              </a:r>
            </a:p>
          </p:txBody>
        </p:sp>
        <p:cxnSp>
          <p:nvCxnSpPr>
            <p:cNvPr id="12" name="Straight Arrow Connector 11"/>
            <p:cNvCxnSpPr>
              <a:stCxn id="5" idx="2"/>
              <a:endCxn id="9" idx="0"/>
            </p:cNvCxnSpPr>
            <p:nvPr/>
          </p:nvCxnSpPr>
          <p:spPr bwMode="auto">
            <a:xfrm>
              <a:off x="3464310" y="2825797"/>
              <a:ext cx="404520" cy="374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17"/>
          <p:cNvGrpSpPr/>
          <p:nvPr/>
        </p:nvGrpSpPr>
        <p:grpSpPr>
          <a:xfrm>
            <a:off x="5588846" y="2120476"/>
            <a:ext cx="2665793" cy="2403360"/>
            <a:chOff x="5588846" y="2120476"/>
            <a:chExt cx="2665793" cy="2403360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 bwMode="auto">
            <a:xfrm>
              <a:off x="5588846" y="2120476"/>
              <a:ext cx="2665793" cy="705321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009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none" lIns="90487" tIns="44450" rIns="90487" bIns="44450" numCol="1" anchor="t" anchorCtr="0" compatLnSpc="1">
              <a:prstTxWarp prst="textNoShape">
                <a:avLst/>
              </a:prstTxWarp>
              <a:spAutoFit/>
            </a:bodyPr>
            <a:lstStyle>
              <a:lvl1pPr marL="365760" indent="-365760" algn="l" rtl="0" eaLnBrk="0" fontAlgn="base" hangingPunct="0">
                <a:spcBef>
                  <a:spcPts val="48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"/>
                <a:defRPr sz="2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640080" indent="-274320" algn="l" rtl="0" eaLnBrk="0" fontAlgn="base" hangingPunct="0">
                <a:spcBef>
                  <a:spcPts val="1200"/>
                </a:spcBef>
                <a:spcAft>
                  <a:spcPct val="0"/>
                </a:spcAft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-27432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FF00FF"/>
                </a:buClr>
                <a:buSzPct val="100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143000" indent="-228600" algn="l" rtl="0" eaLnBrk="0" fontAlgn="base" hangingPunct="0">
                <a:spcBef>
                  <a:spcPts val="300"/>
                </a:spcBef>
                <a:spcAft>
                  <a:spcPct val="0"/>
                </a:spcAft>
                <a:buSzPct val="100000"/>
                <a:buFont typeface="Courier New"/>
                <a:buChar char="o"/>
                <a:defRPr sz="14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371600" indent="-228600" algn="l" rtl="0" eaLnBrk="0" fontAlgn="base" hangingPunct="0">
                <a:spcBef>
                  <a:spcPts val="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buFont typeface="Wingdings" pitchFamily="2" charset="2"/>
                <a:buNone/>
              </a:pPr>
              <a:r>
                <a:rPr lang="en-US" b="1" dirty="0">
                  <a:solidFill>
                    <a:srgbClr val="0000FF"/>
                  </a:solidFill>
                  <a:latin typeface="Arial Narrow"/>
                  <a:cs typeface="Arial Narrow"/>
                </a:rPr>
                <a:t>alter table</a:t>
              </a:r>
              <a:r>
                <a:rPr lang="en-US" dirty="0">
                  <a:solidFill>
                    <a:srgbClr val="0000FF"/>
                  </a:solidFill>
                  <a:latin typeface="Arial Narrow"/>
                  <a:cs typeface="Arial Narrow"/>
                </a:rPr>
                <a:t> </a:t>
              </a:r>
              <a:r>
                <a:rPr lang="en-US" dirty="0">
                  <a:latin typeface="Arial Narrow"/>
                  <a:cs typeface="Arial Narrow"/>
                </a:rPr>
                <a:t>student</a:t>
              </a:r>
            </a:p>
            <a:p>
              <a:pPr marL="1376363" indent="-1147763">
                <a:spcBef>
                  <a:spcPts val="0"/>
                </a:spcBef>
                <a:buFont typeface="Wingdings" pitchFamily="2" charset="2"/>
                <a:buNone/>
              </a:pPr>
              <a:r>
                <a:rPr lang="en-US" b="1" dirty="0">
                  <a:solidFill>
                    <a:srgbClr val="0000FF"/>
                  </a:solidFill>
                  <a:latin typeface="Arial Narrow"/>
                  <a:cs typeface="Arial Narrow"/>
                </a:rPr>
                <a:t>drop column </a:t>
              </a:r>
              <a:r>
                <a:rPr lang="en-US" dirty="0" err="1">
                  <a:latin typeface="Arial Narrow"/>
                  <a:cs typeface="Arial Narrow"/>
                </a:rPr>
                <a:t>first_year</a:t>
              </a:r>
              <a:r>
                <a:rPr lang="en-US" altLang="zh-TW" dirty="0">
                  <a:latin typeface="Arial Narrow"/>
                  <a:cs typeface="Arial Narrow"/>
                  <a:sym typeface="Symbol" pitchFamily="18" charset="2"/>
                </a:rPr>
                <a:t>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8166" y="3200397"/>
              <a:ext cx="2286000" cy="132343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279F"/>
                  </a:solidFill>
                </a:rPr>
                <a:t>The schema is altered by </a:t>
              </a:r>
              <a:r>
                <a:rPr lang="en-US" sz="1600" dirty="0">
                  <a:solidFill>
                    <a:srgbClr val="FF0000"/>
                  </a:solidFill>
                </a:rPr>
                <a:t>dropping the attribute</a:t>
              </a:r>
              <a:r>
                <a:rPr lang="en-US" sz="1600" dirty="0">
                  <a:solidFill>
                    <a:srgbClr val="00279F"/>
                  </a:solidFill>
                </a:rPr>
                <a:t> from the relation and deleting its value in every tuple.</a:t>
              </a:r>
            </a:p>
          </p:txBody>
        </p:sp>
        <p:cxnSp>
          <p:nvCxnSpPr>
            <p:cNvPr id="14" name="Straight Arrow Connector 13"/>
            <p:cNvCxnSpPr>
              <a:stCxn id="7" idx="2"/>
              <a:endCxn id="10" idx="0"/>
            </p:cNvCxnSpPr>
            <p:nvPr/>
          </p:nvCxnSpPr>
          <p:spPr bwMode="auto">
            <a:xfrm>
              <a:off x="6921743" y="2825797"/>
              <a:ext cx="159423" cy="374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00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theme/theme1.xml><?xml version="1.0" encoding="utf-8"?>
<a:theme xmlns:a="http://schemas.openxmlformats.org/drawingml/2006/main" name="untitled 3">
  <a:themeElements>
    <a:clrScheme name="Custom 15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002060"/>
      </a:hlink>
      <a:folHlink>
        <a:srgbClr val="CECECE"/>
      </a:folHlink>
    </a:clrScheme>
    <a:fontScheme name="untitled 3">
      <a:majorFont>
        <a:latin typeface="Signboard Regular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3319FF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untitled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PB 3400 HD:Office Tools:Microsoft Office 4.2.1b:Microsoft PowerPoint 4:</Template>
  <TotalTime>24999</TotalTime>
  <Pages>70</Pages>
  <Words>3962</Words>
  <Application>Microsoft Office PowerPoint</Application>
  <PresentationFormat>On-screen Show (4:3)</PresentationFormat>
  <Paragraphs>577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39</vt:i4>
      </vt:variant>
    </vt:vector>
  </HeadingPairs>
  <TitlesOfParts>
    <vt:vector size="60" baseType="lpstr">
      <vt:lpstr>ＭＳ Ｐゴシック</vt:lpstr>
      <vt:lpstr>Arial</vt:lpstr>
      <vt:lpstr>Arial Narrow</vt:lpstr>
      <vt:lpstr>Calibri</vt:lpstr>
      <vt:lpstr>Calibri Light</vt:lpstr>
      <vt:lpstr>Courier New</vt:lpstr>
      <vt:lpstr>Helvetica</vt:lpstr>
      <vt:lpstr>MS Reference Sans Serif</vt:lpstr>
      <vt:lpstr>Signboard Regular</vt:lpstr>
      <vt:lpstr>Symbol</vt:lpstr>
      <vt:lpstr>Tahoma</vt:lpstr>
      <vt:lpstr>Times</vt:lpstr>
      <vt:lpstr>Trebuchet MS</vt:lpstr>
      <vt:lpstr>Wingdings</vt:lpstr>
      <vt:lpstr>Zapf Dingbats</vt:lpstr>
      <vt:lpstr>untitled 3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  <vt:lpstr>STRUCTURED QUERY LANGUAGE (SQL): OUTLINE</vt:lpstr>
      <vt:lpstr>DATA DEFINITION LANGUAGE (DDL)</vt:lpstr>
      <vt:lpstr>BASIC TYPES</vt:lpstr>
      <vt:lpstr>BASIC TYPES (cont’d)</vt:lpstr>
      <vt:lpstr>USER-DEFINED TYPES</vt:lpstr>
      <vt:lpstr>USER-DEFINED DOMAINS</vt:lpstr>
      <vt:lpstr>CREATING RELATIONS</vt:lpstr>
      <vt:lpstr>ALTERING AND DESTROYING RELATIONS</vt:lpstr>
      <vt:lpstr>INTEGRITY CONSTRAINTS (IC)</vt:lpstr>
      <vt:lpstr>DOMAIN CONSTRAINTS</vt:lpstr>
      <vt:lpstr>PRIMARY KEY, UNIQUE CONSTRAINTS</vt:lpstr>
      <vt:lpstr>FOREIGN KEY CONSTRAINT</vt:lpstr>
      <vt:lpstr>FOREIGN KEY CONSTRAINTS (cont’d)</vt:lpstr>
      <vt:lpstr>FOREIGN KEY: ENFORCING REFERENTIAL INTEGRITY</vt:lpstr>
      <vt:lpstr>FOREIGN KEY: ENFORCING REFERENTIAL INTEGRITY (cont’d)</vt:lpstr>
      <vt:lpstr>NOT NULL: PARTICIPATION CONSTRAINTS</vt:lpstr>
      <vt:lpstr>CHECK CLAUSE: DOMAINS</vt:lpstr>
      <vt:lpstr>CHECK CLAUSE: ATTRIBUTES</vt:lpstr>
      <vt:lpstr>ASSERTIONS</vt:lpstr>
      <vt:lpstr>ASSERTION EXAMPLE</vt:lpstr>
      <vt:lpstr>TRIGGERS</vt:lpstr>
      <vt:lpstr>TRIGGER EXAMPLE</vt:lpstr>
      <vt:lpstr>TRIGGER EXAMPLE</vt:lpstr>
      <vt:lpstr>VIEWS</vt:lpstr>
      <vt:lpstr>VIEWS (cont’d)</vt:lpstr>
      <vt:lpstr>VIEW UPDATE</vt:lpstr>
      <vt:lpstr>VIEW UPDATE PROBLEMS</vt:lpstr>
      <vt:lpstr>VIEW UPDATE PROBLEMS (cont’d)</vt:lpstr>
      <vt:lpstr>RULES FOR UPDATABLE VIEWS</vt:lpstr>
      <vt:lpstr>STRUCTURED QUERY LANGUAGE (SQL): OUTLINE</vt:lpstr>
      <vt:lpstr>TUPLE DELETION</vt:lpstr>
      <vt:lpstr>COMPLEX DELETION</vt:lpstr>
      <vt:lpstr>TUPLE INSERTION</vt:lpstr>
      <vt:lpstr>COMPLEX INSERTION</vt:lpstr>
      <vt:lpstr>TUPLE UPDATE</vt:lpstr>
      <vt:lpstr>CASE STATEMENT FOR CONDITIONAL UPDATE</vt:lpstr>
      <vt:lpstr>STRUCTURED QUERY LANGUAGE (SQL): SUMMARY</vt:lpstr>
      <vt:lpstr>Is that all for SQL?</vt:lpstr>
    </vt:vector>
  </TitlesOfParts>
  <Company>HKUST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4311: Principles of Database Design</dc:title>
  <dc:subject>Data Modeling Concepts</dc:subject>
  <dc:creator>Fred Lochovsky</dc:creator>
  <cp:lastModifiedBy>Wilfred Ng</cp:lastModifiedBy>
  <cp:revision>2932</cp:revision>
  <cp:lastPrinted>2014-09-17T06:26:49Z</cp:lastPrinted>
  <dcterms:created xsi:type="dcterms:W3CDTF">1998-01-08T20:17:31Z</dcterms:created>
  <dcterms:modified xsi:type="dcterms:W3CDTF">2020-03-10T15:54:13Z</dcterms:modified>
</cp:coreProperties>
</file>