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3" r:id="rId2"/>
    <p:sldId id="388" r:id="rId3"/>
    <p:sldId id="367" r:id="rId4"/>
    <p:sldId id="368" r:id="rId5"/>
    <p:sldId id="369" r:id="rId6"/>
    <p:sldId id="370" r:id="rId7"/>
    <p:sldId id="390" r:id="rId8"/>
    <p:sldId id="391" r:id="rId9"/>
    <p:sldId id="371" r:id="rId10"/>
    <p:sldId id="372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383" r:id="rId22"/>
    <p:sldId id="402" r:id="rId23"/>
    <p:sldId id="403" r:id="rId24"/>
    <p:sldId id="389" r:id="rId25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9" autoAdjust="0"/>
    <p:restoredTop sz="94660"/>
  </p:normalViewPr>
  <p:slideViewPr>
    <p:cSldViewPr>
      <p:cViewPr varScale="1">
        <p:scale>
          <a:sx n="114" d="100"/>
          <a:sy n="114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7282CA-2523-4075-8858-0B65DAB91E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08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68DD879-0CEA-4782-BBB4-03B0309191C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AB54B68-1C1B-4AE5-B9A0-010DAB50010D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7A56767-7219-4BC4-8020-7FD3915FE423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9D74FF5-44B9-49F8-9359-371C6AF097F0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3AC2622-CAA8-4A73-AD0B-F34F84F05D2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79B3B22-A4BC-459F-9FCC-A01DF6EC9C4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82355B7-5BB9-4B68-A831-C820A6F44398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8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C952942-994C-46C0-A073-E25C79845A58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04DBDBE-8AFF-4F62-8893-3145342F36F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69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ACFA2D1-6936-4D50-AA28-8000DC8CD06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101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F4D1F84-C59F-4AB3-807D-A186CBCF220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50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6FC2B4F-872B-442A-8436-4C5E85D7572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679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53B4321-99F0-4C0F-BA9A-35F10D62030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651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A9D9674-6463-4004-9673-CBEAB8ED205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94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CCE5F69-2BB9-4033-A542-998F7912265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40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C04DC93-5C12-4033-8741-D9E4412A847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957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42450D23-C344-4A4C-92B3-E0FF95C8530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64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8826E52-6329-4A30-A993-93D6328D380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33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D086844-F2C8-4B45-A30E-8E89309E0D5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53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AF7EB7A-F644-4D05-B919-3ACECD0A2E9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047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6B27719B-43EC-4ED3-89E3-1D4D57FD078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accent2"/>
                </a:solidFill>
                <a:latin typeface="Tahoma" pitchFamily="34" charset="0"/>
                <a:hlinkClick r:id="" action="ppaction://noaction">
                  <a:snd r:embed="rId2" name="TYPE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 3311 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10. Relational Database Design – BCNF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AC85BE5-DDD0-4D61-8853-207B5868C8A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Algorithm for BCNF Decomposition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990600" y="1447800"/>
            <a:ext cx="6096000" cy="2320925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Let </a:t>
            </a:r>
            <a:r>
              <a:rPr lang="en-US" sz="2000" b="1" dirty="0"/>
              <a:t>R</a:t>
            </a:r>
            <a:r>
              <a:rPr lang="en-US" sz="2000" dirty="0"/>
              <a:t> be the initial schema with FDs </a:t>
            </a:r>
            <a:r>
              <a:rPr lang="en-US" sz="2000" b="1" dirty="0"/>
              <a:t>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S={R}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	Until</a:t>
            </a:r>
            <a:r>
              <a:rPr lang="en-US" sz="2000" dirty="0"/>
              <a:t> all relation schemas in S are in BCNF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R in S </a:t>
            </a:r>
            <a:br>
              <a:rPr lang="en-US" sz="2000" dirty="0"/>
            </a:br>
            <a:r>
              <a:rPr lang="en-US" sz="2000" dirty="0"/>
              <a:t>	      </a:t>
            </a:r>
            <a:r>
              <a:rPr lang="en-US" sz="2000" b="1" dirty="0"/>
              <a:t>for </a:t>
            </a:r>
            <a:r>
              <a:rPr lang="en-US" sz="2000" dirty="0">
                <a:solidFill>
                  <a:schemeClr val="accent2"/>
                </a:solidFill>
              </a:rPr>
              <a:t>each FD X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sz="2000" dirty="0">
                <a:solidFill>
                  <a:schemeClr val="accent2"/>
                </a:solidFill>
              </a:rPr>
              <a:t> Y that violates BCNF</a:t>
            </a:r>
            <a:r>
              <a:rPr lang="en-US" sz="2000" dirty="0"/>
              <a:t> for 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	S = </a:t>
            </a:r>
            <a:r>
              <a:rPr lang="en-US" sz="2000" dirty="0">
                <a:solidFill>
                  <a:srgbClr val="0000FF"/>
                </a:solidFill>
              </a:rPr>
              <a:t>(S – {R})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(R-Y)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33CC33"/>
                </a:solidFill>
              </a:rPr>
              <a:t>(X,Y)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enduntil</a:t>
            </a:r>
            <a:endParaRPr lang="en-US" sz="2000" b="1" dirty="0"/>
          </a:p>
          <a:p>
            <a:pPr eaLnBrk="1" hangingPunct="1">
              <a:lnSpc>
                <a:spcPct val="80000"/>
              </a:lnSpc>
            </a:pPr>
            <a:endParaRPr 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When we find a schema R with BCNF violation X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Y we: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1] Remove R from 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2] Add a schema that has the same attributes as R except for 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33CC33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33CC33"/>
                </a:solidFill>
              </a:rPr>
              <a:t>3] Add a second schema that contains the attributes in X and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3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3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600200"/>
            <a:ext cx="3200400" cy="12192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2813" indent="-912813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D, E)</a:t>
            </a:r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i="1" dirty="0">
                <a:latin typeface="Times New Roman"/>
                <a:cs typeface="Times New Roman"/>
              </a:rPr>
              <a:t> </a:t>
            </a:r>
            <a:r>
              <a:rPr lang="en-US" sz="2000" dirty="0"/>
              <a:t>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BE, 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D}</a:t>
            </a:r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2000" dirty="0"/>
              <a:t>Candidate key: AC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Both functional dependencies violate BCNF because the LHS is not a candidate key.</a:t>
            </a:r>
          </a:p>
          <a:p>
            <a:pPr eaLnBrk="1" hangingPunct="1"/>
            <a:r>
              <a:rPr lang="en-US" sz="2000" dirty="0"/>
              <a:t>Pick </a:t>
            </a:r>
            <a:r>
              <a:rPr lang="en-US" sz="2000" dirty="0">
                <a:solidFill>
                  <a:srgbClr val="0000FF"/>
                </a:solidFill>
              </a:rPr>
              <a:t>A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2000" dirty="0">
                <a:solidFill>
                  <a:srgbClr val="0000FF"/>
                </a:solidFill>
              </a:rPr>
              <a:t>BE </a:t>
            </a:r>
          </a:p>
          <a:p>
            <a:pPr lvl="1" eaLnBrk="1" hangingPunct="1"/>
            <a:r>
              <a:rPr lang="en-US" sz="1800" dirty="0"/>
              <a:t>We can also choose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C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D ⇒ different choices may lead to different decompositions. </a:t>
            </a:r>
            <a:endParaRPr lang="en-US" sz="1800" dirty="0">
              <a:solidFill>
                <a:srgbClr val="0000FF"/>
              </a:solidFill>
            </a:endParaRPr>
          </a:p>
          <a:p>
            <a:pPr eaLnBrk="1" hangingPunct="1"/>
            <a:r>
              <a:rPr lang="en-US" sz="2000" dirty="0"/>
              <a:t>R(</a:t>
            </a:r>
            <a:r>
              <a:rPr lang="en-US" sz="2000" dirty="0">
                <a:solidFill>
                  <a:srgbClr val="0000FF"/>
                </a:solidFill>
              </a:rPr>
              <a:t>A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B</a:t>
            </a:r>
            <a:r>
              <a:rPr lang="en-US" sz="2000" dirty="0"/>
              <a:t>, C, D, </a:t>
            </a:r>
            <a:r>
              <a:rPr lang="en-US" sz="2000" dirty="0">
                <a:solidFill>
                  <a:srgbClr val="0000FF"/>
                </a:solidFill>
              </a:rPr>
              <a:t>E</a:t>
            </a:r>
            <a:r>
              <a:rPr lang="en-US" sz="2000" dirty="0"/>
              <a:t>) generates </a:t>
            </a:r>
            <a:r>
              <a:rPr lang="en-US" sz="2000" dirty="0">
                <a:solidFill>
                  <a:srgbClr val="B30019"/>
                </a:solidFill>
              </a:rPr>
              <a:t>R</a:t>
            </a:r>
            <a:r>
              <a:rPr lang="en-US" sz="2000" baseline="-25000" dirty="0">
                <a:solidFill>
                  <a:srgbClr val="B30019"/>
                </a:solidFill>
              </a:rPr>
              <a:t>1</a:t>
            </a:r>
            <a:r>
              <a:rPr lang="en-US" sz="2000" dirty="0">
                <a:solidFill>
                  <a:srgbClr val="B30019"/>
                </a:solidFill>
              </a:rPr>
              <a:t>(A, C, D)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(A, B, E)</a:t>
            </a:r>
            <a:r>
              <a:rPr lang="en-US" sz="2000" dirty="0"/>
              <a:t>.</a:t>
            </a:r>
          </a:p>
          <a:p>
            <a:pPr marL="5024438" indent="-5024438" algn="ctr" eaLnBrk="1" hangingPunct="1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5024438" indent="-5024438" algn="ctr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Do we need to decompose further? </a:t>
            </a:r>
            <a:r>
              <a:rPr lang="en-US" sz="2000" b="1" dirty="0">
                <a:solidFill>
                  <a:srgbClr val="008000"/>
                </a:solidFill>
              </a:rPr>
              <a:t>Yes</a:t>
            </a:r>
            <a:r>
              <a:rPr lang="en-US" sz="2000" dirty="0"/>
              <a:t>	</a:t>
            </a:r>
          </a:p>
          <a:p>
            <a:pPr marL="5024438" indent="-5024438" algn="ctr" eaLnBrk="1" hangingPunct="1">
              <a:buNone/>
            </a:pPr>
            <a:r>
              <a:rPr lang="en-US" sz="2000" dirty="0"/>
              <a:t>Because C is not a superkey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162800" y="5819591"/>
            <a:ext cx="1295400" cy="40041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  <a:ea typeface="ＭＳ Ｐゴシック" charset="0"/>
              </a:rPr>
              <a:t>Why?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BCNF DECOMPOSITION EXAMPLE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BCNF DECOMPOSITION EXAMPLE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1260475" indent="-1260475" eaLnBrk="1" hangingPunct="1">
              <a:spcBef>
                <a:spcPts val="1200"/>
              </a:spcBef>
              <a:buNone/>
            </a:pPr>
            <a:r>
              <a:rPr lang="en-US" sz="2000" dirty="0"/>
              <a:t>We have:</a:t>
            </a:r>
            <a:r>
              <a:rPr lang="en-US" sz="2000" dirty="0">
                <a:solidFill>
                  <a:srgbClr val="FF6600"/>
                </a:solidFill>
              </a:rPr>
              <a:t>	</a:t>
            </a:r>
            <a:r>
              <a:rPr lang="en-US" sz="2000" dirty="0">
                <a:solidFill>
                  <a:srgbClr val="B30019"/>
                </a:solidFill>
              </a:rPr>
              <a:t>R</a:t>
            </a:r>
            <a:r>
              <a:rPr lang="en-US" sz="2000" baseline="-25000" dirty="0">
                <a:solidFill>
                  <a:srgbClr val="B30019"/>
                </a:solidFill>
              </a:rPr>
              <a:t>1</a:t>
            </a:r>
            <a:r>
              <a:rPr lang="en-US" sz="2000" dirty="0">
                <a:solidFill>
                  <a:srgbClr val="B30019"/>
                </a:solidFill>
              </a:rPr>
              <a:t>(</a:t>
            </a:r>
            <a:r>
              <a:rPr lang="en-US" sz="2000" u="sng" dirty="0">
                <a:solidFill>
                  <a:srgbClr val="B30019"/>
                </a:solidFill>
              </a:rPr>
              <a:t>A, C</a:t>
            </a:r>
            <a:r>
              <a:rPr lang="en-US" sz="2000" dirty="0">
                <a:solidFill>
                  <a:srgbClr val="B30019"/>
                </a:solidFill>
              </a:rPr>
              <a:t>, D)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u="sng" dirty="0">
                <a:solidFill>
                  <a:srgbClr val="0000FF"/>
                </a:solidFill>
              </a:rPr>
              <a:t>A</a:t>
            </a:r>
            <a:r>
              <a:rPr lang="en-US" sz="2000" dirty="0">
                <a:solidFill>
                  <a:srgbClr val="0000FF"/>
                </a:solidFill>
              </a:rPr>
              <a:t>, B, E)</a:t>
            </a:r>
            <a:r>
              <a:rPr lang="en-US" sz="2000" dirty="0"/>
              <a:t> (keys underlined)</a:t>
            </a:r>
          </a:p>
          <a:p>
            <a:pPr marL="1260475" indent="0" eaLnBrk="1" hangingPunct="1">
              <a:spcBef>
                <a:spcPts val="600"/>
              </a:spcBef>
              <a:buNone/>
            </a:pPr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BE, 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D}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We need to decompose </a:t>
            </a:r>
            <a:r>
              <a:rPr lang="en-US" sz="2000" dirty="0">
                <a:solidFill>
                  <a:srgbClr val="B30019"/>
                </a:solidFill>
              </a:rPr>
              <a:t>R</a:t>
            </a:r>
            <a:r>
              <a:rPr lang="en-US" sz="2000" baseline="-25000" dirty="0">
                <a:solidFill>
                  <a:srgbClr val="B30019"/>
                </a:solidFill>
              </a:rPr>
              <a:t>1</a:t>
            </a:r>
            <a:r>
              <a:rPr lang="en-US" sz="2000" dirty="0">
                <a:solidFill>
                  <a:srgbClr val="B30019"/>
                </a:solidFill>
              </a:rPr>
              <a:t>(</a:t>
            </a:r>
            <a:r>
              <a:rPr lang="en-US" sz="2000" u="sng" dirty="0">
                <a:solidFill>
                  <a:srgbClr val="B30019"/>
                </a:solidFill>
              </a:rPr>
              <a:t>A, C</a:t>
            </a:r>
            <a:r>
              <a:rPr lang="en-US" sz="2000" dirty="0">
                <a:solidFill>
                  <a:srgbClr val="B30019"/>
                </a:solidFill>
              </a:rPr>
              <a:t>, D)</a:t>
            </a:r>
            <a:r>
              <a:rPr lang="en-US" sz="2000" dirty="0"/>
              <a:t> because of the FD </a:t>
            </a:r>
            <a:r>
              <a:rPr lang="en-US" sz="2000" dirty="0">
                <a:solidFill>
                  <a:srgbClr val="008000"/>
                </a:solidFill>
              </a:rPr>
              <a:t>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olidFill>
                  <a:srgbClr val="008000"/>
                </a:solidFill>
              </a:rPr>
              <a:t>D</a:t>
            </a:r>
            <a:r>
              <a:rPr lang="en-US" sz="2000" dirty="0"/>
              <a:t>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Thus </a:t>
            </a:r>
            <a:r>
              <a:rPr lang="en-US" sz="2000" dirty="0">
                <a:solidFill>
                  <a:srgbClr val="B30019"/>
                </a:solidFill>
              </a:rPr>
              <a:t>R</a:t>
            </a:r>
            <a:r>
              <a:rPr lang="en-US" sz="2000" baseline="-25000" dirty="0">
                <a:solidFill>
                  <a:srgbClr val="B30019"/>
                </a:solidFill>
              </a:rPr>
              <a:t>1</a:t>
            </a:r>
            <a:r>
              <a:rPr lang="en-US" sz="2000" dirty="0">
                <a:solidFill>
                  <a:srgbClr val="B30019"/>
                </a:solidFill>
              </a:rPr>
              <a:t>(A, </a:t>
            </a:r>
            <a:r>
              <a:rPr lang="en-US" sz="2000" dirty="0">
                <a:solidFill>
                  <a:srgbClr val="008000"/>
                </a:solidFill>
              </a:rPr>
              <a:t>C</a:t>
            </a:r>
            <a:r>
              <a:rPr lang="en-US" sz="2000" dirty="0">
                <a:solidFill>
                  <a:srgbClr val="B30019"/>
                </a:solidFill>
              </a:rPr>
              <a:t>, </a:t>
            </a:r>
            <a:r>
              <a:rPr lang="en-US" sz="2000" dirty="0">
                <a:solidFill>
                  <a:srgbClr val="008000"/>
                </a:solidFill>
              </a:rPr>
              <a:t>D</a:t>
            </a:r>
            <a:r>
              <a:rPr lang="en-US" sz="2000" dirty="0">
                <a:solidFill>
                  <a:srgbClr val="B30019"/>
                </a:solidFill>
              </a:rPr>
              <a:t>)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/>
              <a:t>is replaced with </a:t>
            </a:r>
            <a:r>
              <a:rPr lang="en-US" sz="2000" dirty="0">
                <a:solidFill>
                  <a:srgbClr val="B30019"/>
                </a:solidFill>
              </a:rPr>
              <a:t>R</a:t>
            </a:r>
            <a:r>
              <a:rPr lang="en-US" sz="2000" baseline="-25000" dirty="0">
                <a:solidFill>
                  <a:srgbClr val="B30019"/>
                </a:solidFill>
              </a:rPr>
              <a:t>3</a:t>
            </a:r>
            <a:r>
              <a:rPr lang="en-US" sz="2000" dirty="0">
                <a:solidFill>
                  <a:srgbClr val="B30019"/>
                </a:solidFill>
              </a:rPr>
              <a:t>(A, C)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8000"/>
                </a:solidFill>
              </a:rPr>
              <a:t>R</a:t>
            </a:r>
            <a:r>
              <a:rPr lang="en-US" sz="2000" baseline="-25000" dirty="0">
                <a:solidFill>
                  <a:srgbClr val="008000"/>
                </a:solidFill>
              </a:rPr>
              <a:t>4</a:t>
            </a:r>
            <a:r>
              <a:rPr lang="en-US" sz="2000" dirty="0">
                <a:solidFill>
                  <a:srgbClr val="008000"/>
                </a:solidFill>
              </a:rPr>
              <a:t>(C, D)</a:t>
            </a:r>
            <a:r>
              <a:rPr lang="en-US" sz="2000" dirty="0"/>
              <a:t>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Final decomposition: </a:t>
            </a:r>
            <a:r>
              <a:rPr lang="en-US" sz="2000" dirty="0">
                <a:solidFill>
                  <a:srgbClr val="0000FF"/>
                </a:solidFill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(A, B, E)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B30019"/>
                </a:solidFill>
              </a:rPr>
              <a:t>R</a:t>
            </a:r>
            <a:r>
              <a:rPr lang="en-US" sz="2000" baseline="-25000" dirty="0">
                <a:solidFill>
                  <a:srgbClr val="B30019"/>
                </a:solidFill>
              </a:rPr>
              <a:t>3</a:t>
            </a:r>
            <a:r>
              <a:rPr lang="en-US" sz="2000" dirty="0">
                <a:solidFill>
                  <a:srgbClr val="B30019"/>
                </a:solidFill>
              </a:rPr>
              <a:t>(A, C)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R</a:t>
            </a:r>
            <a:r>
              <a:rPr lang="en-US" sz="2000" baseline="-25000" dirty="0">
                <a:solidFill>
                  <a:srgbClr val="008000"/>
                </a:solidFill>
              </a:rPr>
              <a:t>4</a:t>
            </a:r>
            <a:r>
              <a:rPr lang="en-US" sz="2000" dirty="0">
                <a:solidFill>
                  <a:srgbClr val="008000"/>
                </a:solidFill>
              </a:rPr>
              <a:t>(C, D</a:t>
            </a:r>
            <a:r>
              <a:rPr lang="en-US" sz="2000" dirty="0">
                <a:solidFill>
                  <a:srgbClr val="00AE00"/>
                </a:solidFill>
              </a:rPr>
              <a:t>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BCNF DECOMPOSITION EXAMPLE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863840" cy="5029200"/>
          </a:xfrm>
        </p:spPr>
        <p:txBody>
          <a:bodyPr/>
          <a:lstStyle/>
          <a:p>
            <a:pPr marL="0" indent="0">
              <a:buNone/>
              <a:tabLst>
                <a:tab pos="2743200" algn="l"/>
                <a:tab pos="4572000" algn="l"/>
                <a:tab pos="6110288" algn="l"/>
              </a:tabLst>
            </a:pPr>
            <a:r>
              <a:rPr lang="en-US" sz="2000" dirty="0"/>
              <a:t>Final decomposition:	</a:t>
            </a:r>
            <a:r>
              <a:rPr lang="en-US" sz="2000" dirty="0">
                <a:solidFill>
                  <a:srgbClr val="0000FF"/>
                </a:solidFill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(A, B, E)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B30019"/>
                </a:solidFill>
              </a:rPr>
              <a:t>R</a:t>
            </a:r>
            <a:r>
              <a:rPr lang="en-US" sz="2000" baseline="-25000" dirty="0">
                <a:solidFill>
                  <a:srgbClr val="B30019"/>
                </a:solidFill>
              </a:rPr>
              <a:t>3</a:t>
            </a:r>
            <a:r>
              <a:rPr lang="en-US" sz="2000" dirty="0">
                <a:solidFill>
                  <a:srgbClr val="B30019"/>
                </a:solidFill>
              </a:rPr>
              <a:t>(A, C)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8000"/>
                </a:solidFill>
              </a:rPr>
              <a:t>R</a:t>
            </a:r>
            <a:r>
              <a:rPr lang="en-US" sz="2000" baseline="-25000" dirty="0">
                <a:solidFill>
                  <a:srgbClr val="008000"/>
                </a:solidFill>
              </a:rPr>
              <a:t>4</a:t>
            </a:r>
            <a:r>
              <a:rPr lang="en-US" sz="2000" dirty="0">
                <a:solidFill>
                  <a:srgbClr val="008000"/>
                </a:solidFill>
              </a:rPr>
              <a:t>(C, D)</a:t>
            </a:r>
          </a:p>
          <a:p>
            <a:pPr marL="0" indent="0">
              <a:spcBef>
                <a:spcPts val="600"/>
              </a:spcBef>
              <a:buNone/>
              <a:tabLst>
                <a:tab pos="2743200" algn="l"/>
                <a:tab pos="4572000" algn="l"/>
                <a:tab pos="6110288" algn="l"/>
              </a:tabLst>
            </a:pPr>
            <a:r>
              <a:rPr lang="en-US" sz="2000" dirty="0">
                <a:sym typeface="Monotype Sorts" charset="0"/>
              </a:rPr>
              <a:t>FDs:	</a:t>
            </a:r>
            <a:r>
              <a:rPr lang="en-US" sz="2000" i="1" dirty="0">
                <a:latin typeface="Times"/>
                <a:cs typeface="Times"/>
                <a:sym typeface="Monotype Sorts" charset="0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  <a:sym typeface="Monotype Sorts" charset="0"/>
              </a:rPr>
              <a:t>2 </a:t>
            </a:r>
            <a:r>
              <a:rPr lang="en-US" sz="2000" dirty="0">
                <a:sym typeface="Monotype Sorts" charset="0"/>
              </a:rPr>
              <a:t>= </a:t>
            </a:r>
            <a:r>
              <a:rPr lang="en-US" sz="2000" dirty="0"/>
              <a:t>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charset="0"/>
              </a:rPr>
              <a:t>BE}	</a:t>
            </a:r>
            <a:r>
              <a:rPr lang="en-US" sz="2000" i="1" dirty="0">
                <a:latin typeface="Times"/>
                <a:cs typeface="Times"/>
                <a:sym typeface="Monotype Sorts" charset="0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  <a:sym typeface="Monotype Sorts" charset="0"/>
              </a:rPr>
              <a:t>3 </a:t>
            </a:r>
            <a:r>
              <a:rPr lang="en-US" sz="2000" dirty="0">
                <a:sym typeface="Monotype Sorts" charset="0"/>
              </a:rPr>
              <a:t>= </a:t>
            </a:r>
            <a:r>
              <a:rPr lang="en-US" sz="2000" dirty="0">
                <a:sym typeface="Symbol" pitchFamily="18" charset="2"/>
              </a:rPr>
              <a:t>	</a:t>
            </a:r>
            <a:r>
              <a:rPr lang="en-US" sz="2000" i="1" dirty="0">
                <a:latin typeface="Times"/>
                <a:cs typeface="Times"/>
                <a:sym typeface="Symbol" pitchFamily="18" charset="2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  <a:sym typeface="Symbol" pitchFamily="18" charset="2"/>
              </a:rPr>
              <a:t>4 </a:t>
            </a:r>
            <a:r>
              <a:rPr lang="en-US" sz="2000" dirty="0">
                <a:sym typeface="Symbol" pitchFamily="18" charset="2"/>
              </a:rPr>
              <a:t>= </a:t>
            </a:r>
            <a:r>
              <a:rPr lang="en-US" sz="2000" dirty="0"/>
              <a:t>{C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charset="0"/>
              </a:rPr>
              <a:t>D}</a:t>
            </a:r>
            <a:endParaRPr lang="en-US" sz="2000" b="1" dirty="0">
              <a:solidFill>
                <a:srgbClr val="008000"/>
              </a:solidFill>
              <a:sym typeface="Monotype Sorts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B30019"/>
                </a:solidFill>
                <a:sym typeface="Monotype Sorts" charset="0"/>
              </a:rPr>
              <a:t>Is the decomposition lossless?</a:t>
            </a:r>
          </a:p>
          <a:p>
            <a:pPr indent="0">
              <a:buNone/>
            </a:pPr>
            <a:r>
              <a:rPr lang="en-US" sz="2000" b="1" dirty="0">
                <a:solidFill>
                  <a:srgbClr val="008000"/>
                </a:solidFill>
                <a:sym typeface="Monotype Sorts" charset="0"/>
              </a:rPr>
              <a:t>Yes</a:t>
            </a:r>
            <a:r>
              <a:rPr lang="en-US" sz="2000" dirty="0">
                <a:solidFill>
                  <a:srgbClr val="008000"/>
                </a:solidFill>
                <a:sym typeface="Monotype Sorts" charset="0"/>
              </a:rPr>
              <a:t> </a:t>
            </a:r>
            <a:r>
              <a:rPr lang="en-US" sz="2000" dirty="0">
                <a:sym typeface="Monotype Sorts" charset="0"/>
              </a:rPr>
              <a:t>the algorithm </a:t>
            </a:r>
            <a:r>
              <a:rPr lang="en-US" sz="2000" dirty="0">
                <a:solidFill>
                  <a:srgbClr val="FF0000"/>
                </a:solidFill>
                <a:sym typeface="Monotype Sorts" charset="0"/>
              </a:rPr>
              <a:t>always</a:t>
            </a:r>
            <a:r>
              <a:rPr lang="en-US" sz="2000" dirty="0">
                <a:sym typeface="Monotype Sorts" charset="0"/>
              </a:rPr>
              <a:t> creates lossless decompositions.</a:t>
            </a:r>
          </a:p>
          <a:p>
            <a:pPr indent="0">
              <a:spcBef>
                <a:spcPts val="1200"/>
              </a:spcBef>
              <a:buNone/>
            </a:pPr>
            <a:r>
              <a:rPr lang="en-US" sz="2000" dirty="0">
                <a:sym typeface="Monotype Sorts" charset="0"/>
              </a:rPr>
              <a:t>In step </a:t>
            </a:r>
            <a:r>
              <a:rPr lang="en-US" sz="2000" dirty="0"/>
              <a:t>S = </a:t>
            </a:r>
            <a:r>
              <a:rPr lang="en-US" sz="2000" dirty="0">
                <a:solidFill>
                  <a:srgbClr val="0000FF"/>
                </a:solidFill>
              </a:rPr>
              <a:t>(S – {R})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(R-Y)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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000"/>
                </a:solidFill>
              </a:rPr>
              <a:t>(X, Y)</a:t>
            </a:r>
            <a:r>
              <a:rPr lang="en-US" sz="2000" dirty="0">
                <a:solidFill>
                  <a:srgbClr val="33CC33"/>
                </a:solidFill>
              </a:rPr>
              <a:t> </a:t>
            </a:r>
            <a:r>
              <a:rPr lang="en-US" sz="2000" dirty="0"/>
              <a:t>we replace R with relations </a:t>
            </a:r>
            <a:r>
              <a:rPr lang="en-US" sz="2000" dirty="0">
                <a:solidFill>
                  <a:srgbClr val="FF0000"/>
                </a:solidFill>
              </a:rPr>
              <a:t>(R-Y)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and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000"/>
                </a:solidFill>
              </a:rPr>
              <a:t>(X, Y)</a:t>
            </a:r>
            <a:r>
              <a:rPr lang="en-US" sz="2000" dirty="0"/>
              <a:t> that have </a:t>
            </a:r>
            <a:r>
              <a:rPr lang="en-US" sz="2000" dirty="0">
                <a:solidFill>
                  <a:srgbClr val="B30019"/>
                </a:solidFill>
              </a:rPr>
              <a:t>X</a:t>
            </a:r>
            <a:r>
              <a:rPr lang="en-US" sz="2000" dirty="0"/>
              <a:t> as the common attribute and X</a:t>
            </a:r>
            <a:r>
              <a:rPr lang="en-US" sz="2000" dirty="0">
                <a:sym typeface="Symbol" pitchFamily="18" charset="2"/>
              </a:rPr>
              <a:t>Y (i.e., </a:t>
            </a:r>
            <a:r>
              <a:rPr lang="en-US" sz="2000" dirty="0">
                <a:solidFill>
                  <a:srgbClr val="B30019"/>
                </a:solidFill>
                <a:sym typeface="Symbol" pitchFamily="18" charset="2"/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 is the key of </a:t>
            </a:r>
            <a:r>
              <a:rPr lang="en-US" sz="2000" dirty="0">
                <a:solidFill>
                  <a:srgbClr val="008000"/>
                </a:solidFill>
              </a:rPr>
              <a:t>(X, Y)</a:t>
            </a:r>
            <a:r>
              <a:rPr lang="en-US" sz="2000" dirty="0"/>
              <a:t>)</a:t>
            </a:r>
            <a:endParaRPr lang="en-US" sz="2000" dirty="0">
              <a:sym typeface="Monotype Sorts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B30019"/>
                </a:solidFill>
                <a:sym typeface="Monotype Sorts" charset="0"/>
              </a:rPr>
              <a:t>Is the decomposition dependency preserving?</a:t>
            </a:r>
          </a:p>
          <a:p>
            <a:pPr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8000"/>
                </a:solidFill>
                <a:sym typeface="Monotype Sorts" charset="0"/>
              </a:rPr>
              <a:t>Yes</a:t>
            </a:r>
            <a:r>
              <a:rPr lang="en-US" sz="2000" dirty="0">
                <a:solidFill>
                  <a:srgbClr val="008000"/>
                </a:solidFill>
                <a:sym typeface="Monotype Sorts" charset="0"/>
              </a:rPr>
              <a:t> </a:t>
            </a:r>
            <a:r>
              <a:rPr lang="en-US" sz="2000" dirty="0">
                <a:sym typeface="Monotype Sorts" charset="0"/>
              </a:rPr>
              <a:t>because (</a:t>
            </a:r>
            <a:r>
              <a:rPr lang="en-US" sz="2000" i="1" dirty="0">
                <a:latin typeface="Times"/>
                <a:cs typeface="Times"/>
                <a:sym typeface="Monotype Sorts" charset="0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  <a:sym typeface="Monotype Sorts" charset="0"/>
              </a:rPr>
              <a:t>2</a:t>
            </a:r>
            <a:r>
              <a:rPr lang="en-US" sz="2000" i="1" dirty="0">
                <a:latin typeface="Times New Roman"/>
                <a:cs typeface="Times New Roman"/>
                <a:sym typeface="Monotype Sorts" charset="0"/>
              </a:rPr>
              <a:t> </a:t>
            </a:r>
            <a:r>
              <a:rPr lang="en-US" sz="2000" dirty="0">
                <a:sym typeface="Symbol" pitchFamily="18" charset="2"/>
              </a:rPr>
              <a:t> </a:t>
            </a:r>
            <a:r>
              <a:rPr lang="en-US" sz="2000" i="1" dirty="0">
                <a:latin typeface="Times"/>
                <a:cs typeface="Times"/>
                <a:sym typeface="Symbol" pitchFamily="18" charset="2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  <a:sym typeface="Symbol" pitchFamily="18" charset="2"/>
              </a:rPr>
              <a:t>3</a:t>
            </a:r>
            <a:r>
              <a:rPr lang="en-US" sz="2000" i="1" dirty="0"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 </a:t>
            </a:r>
            <a:r>
              <a:rPr lang="en-US" sz="2000" i="1" dirty="0">
                <a:latin typeface="Times"/>
                <a:cs typeface="Times"/>
                <a:sym typeface="Symbol" pitchFamily="18" charset="2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  <a:sym typeface="Symbol" pitchFamily="18" charset="2"/>
              </a:rPr>
              <a:t>4</a:t>
            </a:r>
            <a:r>
              <a:rPr lang="en-US" sz="2000" dirty="0">
                <a:sym typeface="Monotype Sorts" charset="0"/>
              </a:rPr>
              <a:t>)</a:t>
            </a:r>
            <a:r>
              <a:rPr lang="en-US" sz="2000" baseline="30000" dirty="0">
                <a:latin typeface="Times New Roman"/>
                <a:cs typeface="Times New Roman"/>
                <a:sym typeface="Monotype Sorts" charset="0"/>
              </a:rPr>
              <a:t>+</a:t>
            </a:r>
            <a:r>
              <a:rPr lang="en-US" sz="2000" baseline="30000" dirty="0">
                <a:sym typeface="Monotype Sorts" charset="0"/>
              </a:rPr>
              <a:t> </a:t>
            </a:r>
            <a:r>
              <a:rPr lang="en-US" sz="2000" dirty="0">
                <a:sym typeface="Symbol" pitchFamily="18" charset="2"/>
              </a:rPr>
              <a:t>= </a:t>
            </a:r>
            <a:r>
              <a:rPr lang="en-US" sz="2000" i="1" dirty="0">
                <a:latin typeface="Times"/>
                <a:cs typeface="Times"/>
                <a:sym typeface="Monotype Sorts" charset="0"/>
              </a:rPr>
              <a:t>F</a:t>
            </a:r>
            <a:r>
              <a:rPr lang="en-US" sz="2000" baseline="30000" dirty="0">
                <a:latin typeface="Times New Roman"/>
                <a:cs typeface="Times New Roman"/>
                <a:sym typeface="Monotype Sorts" charset="0"/>
              </a:rPr>
              <a:t>+</a:t>
            </a:r>
            <a:r>
              <a:rPr lang="en-US" sz="2000" dirty="0">
                <a:sym typeface="Monotype Sorts" charset="0"/>
              </a:rPr>
              <a:t> </a:t>
            </a:r>
          </a:p>
          <a:p>
            <a:pPr indent="0">
              <a:spcBef>
                <a:spcPts val="1200"/>
              </a:spcBef>
              <a:buNone/>
            </a:pPr>
            <a:endParaRPr lang="en-US" sz="2000" dirty="0">
              <a:sym typeface="Monotype Sorts" charset="0"/>
            </a:endParaRPr>
          </a:p>
          <a:p>
            <a:pPr marL="457200" indent="-457200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2000" b="1" dirty="0">
                <a:solidFill>
                  <a:srgbClr val="B30019"/>
                </a:solidFill>
                <a:ea typeface="Arial Unicode MS" pitchFamily="34" charset="-128"/>
                <a:cs typeface="Arial Unicode MS" pitchFamily="34" charset="-128"/>
                <a:sym typeface="Greek Symbols" pitchFamily="18" charset="2"/>
              </a:rPr>
              <a:t>But remember:</a:t>
            </a:r>
            <a:r>
              <a:rPr lang="en-US" sz="200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  <a:sym typeface="Greek Symbols" pitchFamily="18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  <a:sym typeface="Greek Symbols" pitchFamily="18" charset="2"/>
              </a:rPr>
              <a:t>sometimes dependencies </a:t>
            </a:r>
            <a:r>
              <a:rPr lang="en-US" sz="2000" u="sng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  <a:sym typeface="Greek Symbols" pitchFamily="18" charset="2"/>
              </a:rPr>
              <a:t>cannot</a:t>
            </a:r>
            <a:r>
              <a:rPr lang="en-US" sz="20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  <a:sym typeface="Greek Symbols" pitchFamily="18" charset="2"/>
              </a:rPr>
              <a:t> be preserved</a:t>
            </a:r>
            <a:r>
              <a:rPr lang="en-US" sz="2000" dirty="0">
                <a:solidFill>
                  <a:srgbClr val="0000FF"/>
                </a:solidFill>
                <a:sym typeface="Greek Symbols" pitchFamily="18" charset="2"/>
              </a:rPr>
              <a:t>.</a:t>
            </a:r>
            <a:endParaRPr lang="en-US" sz="2000" dirty="0">
              <a:solidFill>
                <a:srgbClr val="0000FF"/>
              </a:solidFill>
              <a:ea typeface="Arial Unicode MS" pitchFamily="34" charset="-128"/>
              <a:cs typeface="Arial Unicode MS" pitchFamily="34" charset="-128"/>
              <a:sym typeface="Greek Symbols" pitchFamily="18" charset="2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IF A FD VIOLATES BCNF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4007"/>
            <a:ext cx="7772400" cy="3615193"/>
          </a:xfrm>
        </p:spPr>
        <p:txBody>
          <a:bodyPr/>
          <a:lstStyle/>
          <a:p>
            <a:pPr marL="0" indent="0" algn="ctr" eaLnBrk="1" hangingPunct="1">
              <a:spcBef>
                <a:spcPts val="2400"/>
              </a:spcBef>
              <a:buNone/>
            </a:pPr>
            <a:r>
              <a:rPr lang="en-US" sz="2000" b="1" u="sng" dirty="0">
                <a:solidFill>
                  <a:srgbClr val="B30019"/>
                </a:solidFill>
              </a:rPr>
              <a:t>IMPORTANT QUESTION</a:t>
            </a:r>
            <a:endParaRPr lang="en-US" sz="2000" u="sng" dirty="0"/>
          </a:p>
          <a:p>
            <a:pPr marL="0" indent="0" algn="ctr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Which dependencies to check for BCNF violations? </a:t>
            </a:r>
            <a:r>
              <a:rPr lang="en-US" sz="2000" b="1" i="1" dirty="0">
                <a:solidFill>
                  <a:srgbClr val="0000FF"/>
                </a:solidFill>
                <a:latin typeface="Times"/>
                <a:cs typeface="Times"/>
              </a:rPr>
              <a:t>F</a:t>
            </a:r>
            <a:r>
              <a:rPr lang="en-US" sz="2000" b="1" dirty="0">
                <a:solidFill>
                  <a:srgbClr val="0000FF"/>
                </a:solidFill>
              </a:rPr>
              <a:t> or </a:t>
            </a:r>
            <a:r>
              <a:rPr lang="en-US" sz="2000" b="1" i="1" dirty="0">
                <a:solidFill>
                  <a:srgbClr val="0000FF"/>
                </a:solidFill>
                <a:latin typeface="Times"/>
                <a:cs typeface="Times"/>
              </a:rPr>
              <a:t>F</a:t>
            </a:r>
            <a:r>
              <a:rPr lang="en-US" sz="2000" b="1" i="1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n-US" sz="2000" b="1" dirty="0">
                <a:solidFill>
                  <a:srgbClr val="0000FF"/>
                </a:solidFill>
              </a:rPr>
              <a:t>?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en-US" sz="2000" b="1" u="sng" dirty="0">
                <a:solidFill>
                  <a:srgbClr val="B30019"/>
                </a:solidFill>
              </a:rPr>
              <a:t>Answer-Part 1</a:t>
            </a:r>
            <a:r>
              <a:rPr lang="en-US" sz="2000" b="1" dirty="0">
                <a:solidFill>
                  <a:srgbClr val="B30019"/>
                </a:solidFill>
              </a:rPr>
              <a:t>:</a:t>
            </a:r>
            <a:r>
              <a:rPr lang="en-US" sz="2000" dirty="0"/>
              <a:t> To check if a relation schema R with a given set of FDs </a:t>
            </a:r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dirty="0"/>
              <a:t> is in BCNF, </a:t>
            </a:r>
            <a:r>
              <a:rPr lang="en-US" sz="2000" dirty="0">
                <a:solidFill>
                  <a:srgbClr val="FF0000"/>
                </a:solidFill>
              </a:rPr>
              <a:t>it suffices to check only the dependencies in </a:t>
            </a:r>
            <a:r>
              <a:rPr lang="en-US" sz="2000" i="1" dirty="0">
                <a:solidFill>
                  <a:srgbClr val="FF0000"/>
                </a:solidFill>
                <a:latin typeface="Times"/>
                <a:cs typeface="Times"/>
              </a:rPr>
              <a:t>F</a:t>
            </a:r>
            <a:r>
              <a:rPr lang="en-US" sz="2000" dirty="0"/>
              <a:t>.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en-US" sz="2000" dirty="0"/>
              <a:t>Consider R(A, B, C, D) with </a:t>
            </a:r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C}. The key is AD.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800" dirty="0"/>
              <a:t>R violates BCNF because the LHS of neither 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B nor B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C is a key.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1800" dirty="0"/>
              <a:t>We can see that we can simply use</a:t>
            </a:r>
            <a:r>
              <a:rPr lang="en-US" sz="1800" i="1" dirty="0"/>
              <a:t> </a:t>
            </a:r>
            <a:r>
              <a:rPr lang="en-US" sz="1800" i="1" dirty="0">
                <a:latin typeface="Times"/>
                <a:cs typeface="Times"/>
              </a:rPr>
              <a:t>F</a:t>
            </a:r>
            <a:r>
              <a:rPr lang="en-US" sz="1800" dirty="0"/>
              <a:t>; we do not need </a:t>
            </a:r>
            <a:r>
              <a:rPr lang="en-US" sz="1800" i="1" dirty="0">
                <a:latin typeface="Times"/>
                <a:cs typeface="Times"/>
              </a:rPr>
              <a:t>F</a:t>
            </a:r>
            <a:r>
              <a:rPr lang="en-US" sz="1800" baseline="30000" dirty="0">
                <a:latin typeface="Times New Roman"/>
                <a:cs typeface="Times New Roman"/>
              </a:rPr>
              <a:t>+</a:t>
            </a:r>
            <a:r>
              <a:rPr lang="en-US" sz="1800" i="1" baseline="30000" dirty="0"/>
              <a:t> </a:t>
            </a:r>
            <a:r>
              <a:rPr lang="en-US" sz="1800" dirty="0"/>
              <a:t>(i.e., we do not need to check the implicit</a:t>
            </a:r>
            <a:r>
              <a:rPr lang="en-US" sz="1800" i="1" dirty="0"/>
              <a:t> </a:t>
            </a:r>
            <a:r>
              <a:rPr lang="en-US" sz="1800" dirty="0"/>
              <a:t>FD</a:t>
            </a:r>
            <a:r>
              <a:rPr lang="en-US" sz="1800" i="1" dirty="0"/>
              <a:t> </a:t>
            </a:r>
            <a:r>
              <a:rPr lang="en-US" sz="1800" dirty="0"/>
              <a:t>A</a:t>
            </a:r>
            <a:r>
              <a:rPr lang="en-US" sz="1800" dirty="0">
                <a:sym typeface="Symbol" pitchFamily="18" charset="2"/>
              </a:rPr>
              <a:t>C</a:t>
            </a:r>
            <a:r>
              <a:rPr lang="en-US" sz="1800" dirty="0"/>
              <a:t>).</a:t>
            </a:r>
            <a:endParaRPr lang="en-US" sz="18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2240" y="5046876"/>
            <a:ext cx="7879521" cy="920765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B30019"/>
                </a:solidFill>
              </a:rPr>
              <a:t>For the </a:t>
            </a:r>
            <a:r>
              <a:rPr lang="en-US" sz="1800" b="1" dirty="0">
                <a:solidFill>
                  <a:srgbClr val="0000FF"/>
                </a:solidFill>
              </a:rPr>
              <a:t>original relation schema</a:t>
            </a:r>
            <a:r>
              <a:rPr lang="en-US" sz="1800" b="1" dirty="0">
                <a:solidFill>
                  <a:srgbClr val="B30019"/>
                </a:solidFill>
              </a:rPr>
              <a:t>, it can be shown that if none of the dependencies in </a:t>
            </a:r>
            <a:r>
              <a:rPr lang="en-US" sz="1800" b="1" i="1" dirty="0">
                <a:solidFill>
                  <a:srgbClr val="B30019"/>
                </a:solidFill>
                <a:latin typeface="Times"/>
                <a:cs typeface="Times"/>
              </a:rPr>
              <a:t>F</a:t>
            </a:r>
            <a:r>
              <a:rPr lang="en-US" sz="1800" b="1" dirty="0">
                <a:solidFill>
                  <a:srgbClr val="B30019"/>
                </a:solidFill>
              </a:rPr>
              <a:t> causes a violation of BCNF, then neither will any of the dependencies in </a:t>
            </a:r>
            <a:r>
              <a:rPr lang="en-US" sz="1800" b="1" i="1" dirty="0">
                <a:solidFill>
                  <a:srgbClr val="B30019"/>
                </a:solidFill>
                <a:latin typeface="Times"/>
                <a:cs typeface="Times"/>
              </a:rPr>
              <a:t>F</a:t>
            </a:r>
            <a:r>
              <a:rPr lang="en-US" sz="1800" b="1" baseline="30000" dirty="0">
                <a:solidFill>
                  <a:srgbClr val="B30019"/>
                </a:solidFill>
                <a:latin typeface="Times New Roman"/>
                <a:cs typeface="Times New Roman"/>
              </a:rPr>
              <a:t>+</a:t>
            </a:r>
            <a:r>
              <a:rPr lang="en-US" sz="1800" b="1" dirty="0">
                <a:solidFill>
                  <a:srgbClr val="B30019"/>
                </a:solidFill>
              </a:rPr>
              <a:t> cause a violation of BCNF.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IF A FD VIOLATES BCNF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67367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000" b="1" u="sng" dirty="0">
                <a:solidFill>
                  <a:srgbClr val="B30019"/>
                </a:solidFill>
              </a:rPr>
              <a:t>IMPORTANT QUESTION</a:t>
            </a:r>
            <a:endParaRPr lang="en-US" sz="2000" u="sng" dirty="0"/>
          </a:p>
          <a:p>
            <a:pPr marL="0" indent="0" algn="ctr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Which dependencies to check for BCNF violations? </a:t>
            </a:r>
            <a:r>
              <a:rPr lang="en-US" sz="2000" b="1" i="1" dirty="0">
                <a:solidFill>
                  <a:srgbClr val="0000FF"/>
                </a:solidFill>
                <a:latin typeface="Times"/>
                <a:cs typeface="Times"/>
              </a:rPr>
              <a:t>F</a:t>
            </a:r>
            <a:r>
              <a:rPr lang="en-US" sz="2000" b="1" dirty="0">
                <a:solidFill>
                  <a:srgbClr val="0000FF"/>
                </a:solidFill>
              </a:rPr>
              <a:t> or </a:t>
            </a:r>
            <a:r>
              <a:rPr lang="en-US" sz="2000" b="1" i="1" dirty="0">
                <a:solidFill>
                  <a:srgbClr val="0000FF"/>
                </a:solidFill>
                <a:latin typeface="Times"/>
                <a:cs typeface="Times"/>
              </a:rPr>
              <a:t>F</a:t>
            </a:r>
            <a:r>
              <a:rPr lang="en-US" sz="2000" b="1" i="1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n-US" sz="2000" b="1" dirty="0">
                <a:solidFill>
                  <a:srgbClr val="0000FF"/>
                </a:solidFill>
              </a:rPr>
              <a:t>?</a:t>
            </a:r>
            <a:endParaRPr lang="en-US" sz="2000" b="1" u="sng" dirty="0">
              <a:solidFill>
                <a:srgbClr val="B30019"/>
              </a:solidFill>
            </a:endParaRPr>
          </a:p>
          <a:p>
            <a:pPr marL="0" indent="0" eaLnBrk="1" hangingPunct="1">
              <a:buNone/>
            </a:pPr>
            <a:r>
              <a:rPr lang="en-US" sz="2000" b="1" u="sng" dirty="0">
                <a:solidFill>
                  <a:srgbClr val="B30019"/>
                </a:solidFill>
              </a:rPr>
              <a:t>Answer-Part 2</a:t>
            </a:r>
            <a:r>
              <a:rPr lang="en-US" sz="2000" b="1" dirty="0">
                <a:solidFill>
                  <a:srgbClr val="B30019"/>
                </a:solidFill>
              </a:rPr>
              <a:t>:</a:t>
            </a:r>
            <a:r>
              <a:rPr lang="en-US" sz="2000" dirty="0"/>
              <a:t> However, using only </a:t>
            </a:r>
            <a:r>
              <a:rPr lang="en-US" sz="2000" i="1" dirty="0">
                <a:solidFill>
                  <a:schemeClr val="tx2"/>
                </a:solidFill>
                <a:latin typeface="Times"/>
                <a:cs typeface="Times"/>
              </a:rPr>
              <a:t>F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FF0000"/>
                </a:solidFill>
              </a:rPr>
              <a:t>insufficient when testing a fragment</a:t>
            </a:r>
            <a:r>
              <a:rPr lang="en-US" sz="2000" dirty="0"/>
              <a:t> in the decomposition of R.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sz="2000" dirty="0"/>
              <a:t>Consider R(A, B, C, D) with </a:t>
            </a:r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C}. The key is AD.</a:t>
            </a:r>
          </a:p>
          <a:p>
            <a:pPr lvl="1" eaLnBrk="1" hangingPunct="1"/>
            <a:r>
              <a:rPr lang="en-US" sz="1800" dirty="0"/>
              <a:t>Since R violates BCNF, pick 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B and decompose R into </a:t>
            </a:r>
            <a:br>
              <a:rPr lang="en-US" sz="1800" dirty="0"/>
            </a:b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C, D) and R</a:t>
            </a:r>
            <a:r>
              <a:rPr lang="en-US" sz="1800" baseline="-25000" dirty="0"/>
              <a:t>2</a:t>
            </a:r>
            <a:r>
              <a:rPr lang="en-US" sz="1800" dirty="0"/>
              <a:t>(A, B).</a:t>
            </a:r>
          </a:p>
          <a:p>
            <a:pPr lvl="1" eaLnBrk="1" hangingPunct="1"/>
            <a:r>
              <a:rPr lang="en-US" sz="1800" dirty="0"/>
              <a:t>There is no FD in </a:t>
            </a:r>
            <a:r>
              <a:rPr lang="en-US" sz="1800" i="1" dirty="0">
                <a:latin typeface="Times"/>
                <a:cs typeface="Times"/>
              </a:rPr>
              <a:t>F</a:t>
            </a:r>
            <a:r>
              <a:rPr lang="en-US" sz="1800" dirty="0"/>
              <a:t> that contains only attributes from R</a:t>
            </a:r>
            <a:r>
              <a:rPr lang="en-US" sz="1800" baseline="-25000" dirty="0"/>
              <a:t>1</a:t>
            </a:r>
            <a:r>
              <a:rPr lang="en-US" sz="1800" dirty="0"/>
              <a:t>(A, C, D) so we might be misled into thinking that R</a:t>
            </a:r>
            <a:r>
              <a:rPr lang="en-US" sz="1800" baseline="-25000" dirty="0"/>
              <a:t>1</a:t>
            </a:r>
            <a:r>
              <a:rPr lang="en-US" sz="1800" dirty="0"/>
              <a:t> is in BCNF.</a:t>
            </a:r>
          </a:p>
          <a:p>
            <a:pPr lvl="1" eaLnBrk="1" hangingPunct="1"/>
            <a:r>
              <a:rPr lang="en-US" sz="1800" dirty="0"/>
              <a:t>In fact, FD </a:t>
            </a:r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0000FF"/>
                </a:solidFill>
              </a:rPr>
              <a:t>C in </a:t>
            </a:r>
            <a:r>
              <a:rPr lang="en-US" sz="1800" i="1" dirty="0">
                <a:solidFill>
                  <a:srgbClr val="0000FF"/>
                </a:solidFill>
                <a:latin typeface="Times"/>
                <a:cs typeface="Times"/>
              </a:rPr>
              <a:t>F</a:t>
            </a:r>
            <a:r>
              <a:rPr lang="en-US" sz="180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n-US" sz="1800" dirty="0"/>
              <a:t> shows that R</a:t>
            </a:r>
            <a:r>
              <a:rPr lang="en-US" sz="1800" baseline="-25000" dirty="0"/>
              <a:t>1</a:t>
            </a:r>
            <a:r>
              <a:rPr lang="en-US" sz="1800" dirty="0"/>
              <a:t> is not in BCNF.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18805" y="5238279"/>
            <a:ext cx="5624995" cy="705321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 eaLnBrk="1" hangingPunct="1">
              <a:buClr>
                <a:srgbClr val="FF00FF"/>
              </a:buClr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B30019"/>
                </a:solidFill>
              </a:rPr>
              <a:t>For the </a:t>
            </a:r>
            <a:r>
              <a:rPr lang="en-US" b="1" dirty="0">
                <a:solidFill>
                  <a:srgbClr val="0000FF"/>
                </a:solidFill>
              </a:rPr>
              <a:t>decomposed relation schemas</a:t>
            </a:r>
            <a:r>
              <a:rPr lang="en-US" b="1" dirty="0">
                <a:solidFill>
                  <a:srgbClr val="B30019"/>
                </a:solidFill>
              </a:rPr>
              <a:t> we also need to consider dependencies in </a:t>
            </a:r>
            <a:r>
              <a:rPr lang="en-US" b="1" i="1" dirty="0">
                <a:solidFill>
                  <a:srgbClr val="B30019"/>
                </a:solidFill>
                <a:latin typeface="Times"/>
                <a:cs typeface="Times"/>
              </a:rPr>
              <a:t>F</a:t>
            </a:r>
            <a:r>
              <a:rPr lang="en-US" b="1" baseline="30000" dirty="0">
                <a:solidFill>
                  <a:srgbClr val="B30019"/>
                </a:solidFill>
              </a:rPr>
              <a:t>+</a:t>
            </a:r>
            <a:r>
              <a:rPr lang="en-US" b="1" dirty="0">
                <a:solidFill>
                  <a:srgbClr val="B30019"/>
                </a:solidFill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IF A FD VIOLATES BCNF </a:t>
            </a:r>
            <a:r>
              <a:rPr lang="en-US" sz="1400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To check if a schema R</a:t>
            </a:r>
            <a:r>
              <a:rPr lang="en-US" sz="2000" baseline="-25000" dirty="0"/>
              <a:t>i</a:t>
            </a:r>
            <a:r>
              <a:rPr lang="en-US" sz="2000" dirty="0"/>
              <a:t> in a decomposition of R is in BCNF: </a:t>
            </a:r>
          </a:p>
          <a:p>
            <a:pPr marL="365760" lvl="1" indent="0" eaLnBrk="1" hangingPunct="1">
              <a:buNone/>
            </a:pPr>
            <a:endParaRPr lang="en-US" sz="1800" b="1" i="1" dirty="0">
              <a:solidFill>
                <a:srgbClr val="3319FF"/>
              </a:solidFill>
            </a:endParaRPr>
          </a:p>
          <a:p>
            <a:pPr marL="365760" lvl="1" indent="0" eaLnBrk="1" hangingPunct="1">
              <a:buNone/>
            </a:pPr>
            <a:r>
              <a:rPr lang="en-US" sz="1800" b="1" i="1" dirty="0">
                <a:solidFill>
                  <a:srgbClr val="3319FF"/>
                </a:solidFill>
              </a:rPr>
              <a:t>EITHER</a:t>
            </a:r>
          </a:p>
          <a:p>
            <a:pPr lvl="1" eaLnBrk="1" hangingPunct="1"/>
            <a:r>
              <a:rPr lang="en-US" sz="1800" dirty="0"/>
              <a:t>test R</a:t>
            </a:r>
            <a:r>
              <a:rPr lang="en-US" baseline="-25000" dirty="0"/>
              <a:t>i</a:t>
            </a:r>
            <a:r>
              <a:rPr lang="en-US" i="1" baseline="-25000" dirty="0"/>
              <a:t> </a:t>
            </a:r>
            <a:r>
              <a:rPr lang="en-US" sz="1800" dirty="0"/>
              <a:t>for BCNF with respect to the </a:t>
            </a:r>
            <a:r>
              <a:rPr lang="en-US" sz="1800" dirty="0">
                <a:solidFill>
                  <a:schemeClr val="tx2"/>
                </a:solidFill>
              </a:rPr>
              <a:t>restriction</a:t>
            </a:r>
            <a:r>
              <a:rPr lang="en-US" sz="1800" dirty="0"/>
              <a:t> of </a:t>
            </a:r>
            <a:r>
              <a:rPr lang="en-US" sz="1800" i="1" dirty="0">
                <a:latin typeface="Times"/>
                <a:cs typeface="Times"/>
              </a:rPr>
              <a:t>F</a:t>
            </a:r>
            <a:r>
              <a:rPr lang="en-US" sz="1800" baseline="30000" dirty="0"/>
              <a:t>+</a:t>
            </a:r>
            <a:r>
              <a:rPr lang="en-US" sz="1800" dirty="0"/>
              <a:t> to R</a:t>
            </a:r>
            <a:r>
              <a:rPr lang="en-US" baseline="-25000" dirty="0"/>
              <a:t>i</a:t>
            </a:r>
            <a:r>
              <a:rPr lang="en-US" sz="1800" dirty="0"/>
              <a:t> (i.e., all FDs in </a:t>
            </a:r>
            <a:r>
              <a:rPr lang="en-US" sz="1800" i="1" dirty="0">
                <a:latin typeface="Times"/>
                <a:cs typeface="Times"/>
              </a:rPr>
              <a:t>F</a:t>
            </a:r>
            <a:r>
              <a:rPr lang="en-US" sz="1800" baseline="30000" dirty="0">
                <a:latin typeface="Times New Roman"/>
                <a:cs typeface="Times New Roman"/>
              </a:rPr>
              <a:t>+</a:t>
            </a:r>
            <a:r>
              <a:rPr lang="en-US" sz="1800" dirty="0"/>
              <a:t> that contain only attributes from R</a:t>
            </a:r>
            <a:r>
              <a:rPr lang="en-US" sz="1800" baseline="-25000" dirty="0"/>
              <a:t>i</a:t>
            </a:r>
            <a:r>
              <a:rPr lang="en-US" sz="1800" dirty="0"/>
              <a:t>).</a:t>
            </a:r>
          </a:p>
          <a:p>
            <a:pPr marL="365760" lvl="1" indent="0" eaLnBrk="1" hangingPunct="1">
              <a:buNone/>
            </a:pPr>
            <a:r>
              <a:rPr lang="en-US" sz="1800" b="1" i="1" dirty="0">
                <a:solidFill>
                  <a:srgbClr val="0000FF"/>
                </a:solidFill>
              </a:rPr>
              <a:t>OR</a:t>
            </a:r>
          </a:p>
          <a:p>
            <a:pPr lvl="1" eaLnBrk="1" hangingPunct="1"/>
            <a:r>
              <a:rPr lang="en-US" sz="1800" dirty="0"/>
              <a:t>use the following test.</a:t>
            </a:r>
          </a:p>
          <a:p>
            <a:pPr lvl="2" eaLnBrk="1" hangingPunct="1"/>
            <a:r>
              <a:rPr lang="en-US" sz="1600" dirty="0">
                <a:latin typeface="+mn-lt"/>
              </a:rPr>
              <a:t>For every set of attributes </a:t>
            </a:r>
            <a:r>
              <a:rPr lang="en-US" sz="1600" dirty="0">
                <a:latin typeface="+mn-lt"/>
                <a:sym typeface="Symbol" pitchFamily="18" charset="2"/>
              </a:rPr>
              <a:t>X  </a:t>
            </a:r>
            <a:r>
              <a:rPr lang="en-US" sz="1600" dirty="0">
                <a:latin typeface="+mn-lt"/>
              </a:rPr>
              <a:t>R</a:t>
            </a:r>
            <a:r>
              <a:rPr lang="en-US" sz="1600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, check that the attribute closure </a:t>
            </a:r>
            <a:r>
              <a:rPr lang="en-US" sz="1600" dirty="0">
                <a:latin typeface="+mn-lt"/>
                <a:sym typeface="Symbol" pitchFamily="18" charset="2"/>
              </a:rPr>
              <a:t>X</a:t>
            </a:r>
            <a:r>
              <a:rPr lang="en-US" sz="1600" baseline="30000" dirty="0">
                <a:latin typeface="+mn-lt"/>
                <a:sym typeface="Symbol" pitchFamily="18" charset="2"/>
              </a:rPr>
              <a:t>+</a:t>
            </a:r>
            <a:r>
              <a:rPr lang="en-US" sz="1600" dirty="0">
                <a:latin typeface="+mn-lt"/>
              </a:rPr>
              <a:t> either includes no attribute of R</a:t>
            </a:r>
            <a:r>
              <a:rPr lang="en-US" sz="1600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-X or includes all attributes of R</a:t>
            </a:r>
            <a:r>
              <a:rPr lang="en-US" sz="1600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.</a:t>
            </a:r>
          </a:p>
          <a:p>
            <a:pPr lvl="2" eaLnBrk="1" hangingPunct="1"/>
            <a:r>
              <a:rPr lang="en-US" sz="1600" dirty="0">
                <a:latin typeface="+mn-lt"/>
              </a:rPr>
              <a:t>If the condition is violated, the dependency </a:t>
            </a:r>
            <a:r>
              <a:rPr lang="en-US" sz="1600" dirty="0">
                <a:latin typeface="+mn-lt"/>
                <a:sym typeface="Symbol" pitchFamily="18" charset="2"/>
              </a:rPr>
              <a:t>X(X</a:t>
            </a:r>
            <a:r>
              <a:rPr lang="en-US" sz="1600" baseline="30000" dirty="0">
                <a:latin typeface="+mn-lt"/>
                <a:sym typeface="Symbol" pitchFamily="18" charset="2"/>
              </a:rPr>
              <a:t>+ </a:t>
            </a:r>
            <a:r>
              <a:rPr lang="en-US" sz="1600" dirty="0">
                <a:latin typeface="+mn-lt"/>
                <a:sym typeface="Symbol" pitchFamily="18" charset="2"/>
              </a:rPr>
              <a:t>- X)  </a:t>
            </a:r>
            <a:r>
              <a:rPr lang="en-US" sz="1600" dirty="0">
                <a:latin typeface="+mn-lt"/>
              </a:rPr>
              <a:t>R</a:t>
            </a:r>
            <a:r>
              <a:rPr lang="en-US" sz="1600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 holds on R</a:t>
            </a:r>
            <a:r>
              <a:rPr lang="en-US" sz="1600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, and R</a:t>
            </a:r>
            <a:r>
              <a:rPr lang="en-US" sz="1600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 violates BCNF.</a:t>
            </a:r>
          </a:p>
          <a:p>
            <a:pPr lvl="2" eaLnBrk="1" hangingPunct="1"/>
            <a:r>
              <a:rPr lang="en-US" sz="1600" dirty="0">
                <a:latin typeface="+mn-lt"/>
              </a:rPr>
              <a:t>We use the BCNF-violating dependency to decompose R</a:t>
            </a:r>
            <a:r>
              <a:rPr lang="en-US" sz="1600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.</a:t>
            </a:r>
          </a:p>
          <a:p>
            <a:pPr marL="803275" indent="-803275" eaLnBrk="1" hangingPunct="1">
              <a:buNone/>
            </a:pPr>
            <a:endParaRPr lang="en-US" sz="2000" b="1" u="sng" dirty="0">
              <a:solidFill>
                <a:srgbClr val="B30019"/>
              </a:solidFill>
            </a:endParaRPr>
          </a:p>
          <a:p>
            <a:pPr marL="803275" indent="-803275" eaLnBrk="1" hangingPunct="1">
              <a:buNone/>
            </a:pPr>
            <a:r>
              <a:rPr lang="en-US" sz="2000" b="1" u="sng" dirty="0">
                <a:solidFill>
                  <a:srgbClr val="B30019"/>
                </a:solidFill>
              </a:rPr>
              <a:t>Note</a:t>
            </a:r>
            <a:r>
              <a:rPr lang="en-US" sz="2000" b="1" dirty="0">
                <a:solidFill>
                  <a:srgbClr val="B30019"/>
                </a:solidFill>
              </a:rPr>
              <a:t>:</a:t>
            </a:r>
            <a:r>
              <a:rPr lang="en-US" sz="2000" dirty="0"/>
              <a:t>	We have seen in a previous lecture how to compute X</a:t>
            </a:r>
            <a:r>
              <a:rPr lang="en-US" sz="2000" baseline="30000" dirty="0"/>
              <a:t>+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0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IF A FD VIOLATES BCNF: </a:t>
            </a:r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2813" indent="-912813" eaLnBrk="1" hangingPunct="1">
              <a:buNone/>
            </a:pPr>
            <a:r>
              <a:rPr lang="en-US" sz="1800" b="1" dirty="0">
                <a:solidFill>
                  <a:srgbClr val="B30019"/>
                </a:solidFill>
              </a:rPr>
              <a:t>Given:</a:t>
            </a:r>
            <a:r>
              <a:rPr lang="en-US" sz="1800" dirty="0"/>
              <a:t>	</a:t>
            </a:r>
            <a:r>
              <a:rPr lang="en-US" sz="2000" dirty="0"/>
              <a:t>R(A, B, C, D)</a:t>
            </a:r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C}</a:t>
            </a:r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2000" dirty="0"/>
              <a:t>Decomposition: R</a:t>
            </a:r>
            <a:r>
              <a:rPr lang="en-US" sz="2000" baseline="-25000" dirty="0"/>
              <a:t>1</a:t>
            </a:r>
            <a:r>
              <a:rPr lang="en-US" sz="2000" dirty="0"/>
              <a:t>(A, C, D), R</a:t>
            </a:r>
            <a:r>
              <a:rPr lang="en-US" sz="2000" baseline="-25000" dirty="0"/>
              <a:t>2</a:t>
            </a:r>
            <a:r>
              <a:rPr lang="en-US" sz="2000" dirty="0"/>
              <a:t>(A, B)</a:t>
            </a:r>
          </a:p>
          <a:p>
            <a:pPr marL="911225" indent="0" eaLnBrk="1" hangingPunct="1">
              <a:spcBef>
                <a:spcPts val="600"/>
              </a:spcBef>
              <a:buNone/>
            </a:pPr>
            <a:r>
              <a:rPr lang="en-US" sz="2000" dirty="0"/>
              <a:t>A</a:t>
            </a:r>
            <a:r>
              <a:rPr lang="en-US" sz="2000" baseline="30000" dirty="0"/>
              <a:t>+ </a:t>
            </a:r>
            <a:r>
              <a:rPr lang="en-US" sz="2000" dirty="0"/>
              <a:t>= {A ,B, C}, B</a:t>
            </a:r>
            <a:r>
              <a:rPr lang="en-US" sz="2000" baseline="30000" dirty="0"/>
              <a:t>+ </a:t>
            </a:r>
            <a:r>
              <a:rPr lang="en-US" sz="2000" dirty="0"/>
              <a:t>= {B, C}, C</a:t>
            </a:r>
            <a:r>
              <a:rPr lang="en-US" sz="2000" baseline="30000" dirty="0"/>
              <a:t>+ </a:t>
            </a:r>
            <a:r>
              <a:rPr lang="en-US" sz="2000" dirty="0"/>
              <a:t>= {C}</a:t>
            </a:r>
          </a:p>
          <a:p>
            <a:pPr marL="434340" indent="-342900" eaLnBrk="1" hangingPunct="1"/>
            <a:endParaRPr lang="en-US" sz="2000" dirty="0"/>
          </a:p>
          <a:p>
            <a:pPr marL="434340" indent="-342900" eaLnBrk="1" hangingPunct="1"/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(A, B) </a:t>
            </a:r>
            <a:r>
              <a:rPr lang="en-US" sz="2000" dirty="0">
                <a:solidFill>
                  <a:srgbClr val="FF0000"/>
                </a:solidFill>
              </a:rPr>
              <a:t>is in BCNF</a:t>
            </a:r>
            <a:r>
              <a:rPr lang="en-US" sz="2000" dirty="0"/>
              <a:t> because:</a:t>
            </a:r>
          </a:p>
          <a:p>
            <a:pPr lvl="1" eaLnBrk="1" hangingPunct="1"/>
            <a:r>
              <a:rPr lang="en-US" sz="1800" dirty="0">
                <a:latin typeface="+mn-lt"/>
              </a:rPr>
              <a:t>A</a:t>
            </a:r>
            <a:r>
              <a:rPr lang="en-US" sz="1800" baseline="30000" dirty="0">
                <a:latin typeface="+mn-lt"/>
              </a:rPr>
              <a:t>+ </a:t>
            </a:r>
            <a:r>
              <a:rPr lang="en-US" sz="1800" dirty="0">
                <a:latin typeface="+mn-lt"/>
                <a:sym typeface="Symbol" pitchFamily="18" charset="2"/>
              </a:rPr>
              <a:t> </a:t>
            </a:r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= {A, B ,C} </a:t>
            </a:r>
            <a:r>
              <a:rPr lang="en-US" sz="1800" dirty="0">
                <a:latin typeface="+mn-lt"/>
                <a:sym typeface="Symbol" pitchFamily="18" charset="2"/>
              </a:rPr>
              <a:t> </a:t>
            </a:r>
            <a:r>
              <a:rPr lang="en-US" sz="1800" dirty="0">
                <a:latin typeface="+mn-lt"/>
              </a:rPr>
              <a:t>{A, B} = {A, B} includes all attributes of R</a:t>
            </a:r>
            <a:r>
              <a:rPr lang="en-US" sz="1800" baseline="-25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.</a:t>
            </a:r>
          </a:p>
          <a:p>
            <a:pPr lvl="1" eaLnBrk="1" hangingPunct="1"/>
            <a:r>
              <a:rPr lang="en-US" sz="1800" dirty="0">
                <a:latin typeface="+mn-lt"/>
              </a:rPr>
              <a:t>B</a:t>
            </a:r>
            <a:r>
              <a:rPr lang="en-US" sz="1800" baseline="30000" dirty="0">
                <a:latin typeface="+mn-lt"/>
              </a:rPr>
              <a:t>+ </a:t>
            </a:r>
            <a:r>
              <a:rPr lang="en-US" sz="1800" dirty="0">
                <a:latin typeface="+mn-lt"/>
                <a:sym typeface="Symbol" pitchFamily="18" charset="2"/>
              </a:rPr>
              <a:t> </a:t>
            </a:r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= {B, C} </a:t>
            </a:r>
            <a:r>
              <a:rPr lang="en-US" sz="1800" dirty="0">
                <a:latin typeface="+mn-lt"/>
                <a:sym typeface="Symbol" pitchFamily="18" charset="2"/>
              </a:rPr>
              <a:t> </a:t>
            </a:r>
            <a:r>
              <a:rPr lang="en-US" sz="1800" dirty="0">
                <a:latin typeface="+mn-lt"/>
              </a:rPr>
              <a:t>{A ,B} = {B} includes no attributes of R</a:t>
            </a:r>
            <a:r>
              <a:rPr lang="en-US" sz="1800" baseline="-25000" dirty="0">
                <a:latin typeface="+mn-lt"/>
              </a:rPr>
              <a:t>2 </a:t>
            </a:r>
            <a:r>
              <a:rPr lang="en-US" sz="1800" i="1" dirty="0">
                <a:latin typeface="+mn-lt"/>
              </a:rPr>
              <a:t>–</a:t>
            </a:r>
            <a:r>
              <a:rPr lang="en-US" sz="1800" dirty="0">
                <a:latin typeface="+mn-lt"/>
              </a:rPr>
              <a:t> {B}.</a:t>
            </a:r>
          </a:p>
          <a:p>
            <a:pPr marL="457200" indent="-45720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endParaRPr lang="en-US" sz="2000" b="1" dirty="0">
              <a:solidFill>
                <a:srgbClr val="B30019"/>
              </a:solidFill>
              <a:latin typeface="+mn-lt"/>
            </a:endParaRPr>
          </a:p>
          <a:p>
            <a:pPr marL="457200" indent="-45720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2000" b="1" dirty="0">
                <a:solidFill>
                  <a:srgbClr val="B30019"/>
                </a:solidFill>
                <a:latin typeface="+mn-lt"/>
              </a:rPr>
              <a:t>Each attribute (e.g., A) has to determine everything</a:t>
            </a:r>
            <a:br>
              <a:rPr lang="en-US" sz="2000" b="1" dirty="0">
                <a:solidFill>
                  <a:srgbClr val="B30019"/>
                </a:solidFill>
                <a:latin typeface="+mn-lt"/>
              </a:rPr>
            </a:br>
            <a:r>
              <a:rPr lang="en-US" sz="2000" b="1" dirty="0">
                <a:solidFill>
                  <a:srgbClr val="B30019"/>
                </a:solidFill>
                <a:latin typeface="+mn-lt"/>
              </a:rPr>
              <a:t>(i.e., it is a key) or nothing (e.g., B).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IF A FD VIOLATES BCNF: </a:t>
            </a:r>
            <a:r>
              <a:rPr lang="en-US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rgbClr val="B30019"/>
                </a:solidFill>
              </a:rPr>
              <a:t>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2813" indent="-912813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D)</a:t>
            </a:r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C}</a:t>
            </a:r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2000" dirty="0"/>
              <a:t>Decomposition: R</a:t>
            </a:r>
            <a:r>
              <a:rPr lang="en-US" sz="2000" baseline="-25000" dirty="0"/>
              <a:t>1</a:t>
            </a:r>
            <a:r>
              <a:rPr lang="en-US" sz="2000" dirty="0"/>
              <a:t>(A, C, D), R</a:t>
            </a:r>
            <a:r>
              <a:rPr lang="en-US" sz="2000" baseline="-25000" dirty="0"/>
              <a:t>2</a:t>
            </a:r>
            <a:r>
              <a:rPr lang="en-US" sz="2000" dirty="0"/>
              <a:t>(A, B)</a:t>
            </a:r>
          </a:p>
          <a:p>
            <a:pPr marL="911225" indent="0" eaLnBrk="1" hangingPunct="1">
              <a:spcBef>
                <a:spcPts val="600"/>
              </a:spcBef>
              <a:buNone/>
            </a:pPr>
            <a:r>
              <a:rPr lang="en-US" sz="2000" dirty="0"/>
              <a:t>A</a:t>
            </a:r>
            <a:r>
              <a:rPr lang="en-US" sz="2000" baseline="30000" dirty="0"/>
              <a:t>+ </a:t>
            </a:r>
            <a:r>
              <a:rPr lang="en-US" sz="2000" dirty="0"/>
              <a:t>= {A ,B, C}, B</a:t>
            </a:r>
            <a:r>
              <a:rPr lang="en-US" sz="2000" baseline="30000" dirty="0"/>
              <a:t>+ </a:t>
            </a:r>
            <a:r>
              <a:rPr lang="en-US" sz="2000" dirty="0"/>
              <a:t>= {B, C}, C</a:t>
            </a:r>
            <a:r>
              <a:rPr lang="en-US" sz="2000" baseline="30000" dirty="0"/>
              <a:t>+ </a:t>
            </a:r>
            <a:r>
              <a:rPr lang="en-US" sz="2000" dirty="0"/>
              <a:t>= {C}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(A, C, D) </a:t>
            </a:r>
            <a:r>
              <a:rPr lang="en-US" dirty="0">
                <a:solidFill>
                  <a:srgbClr val="FF0000"/>
                </a:solidFill>
              </a:rPr>
              <a:t>is not in BCNF</a:t>
            </a:r>
            <a:r>
              <a:rPr lang="en-US" dirty="0"/>
              <a:t> because:</a:t>
            </a:r>
          </a:p>
          <a:p>
            <a:pPr lvl="1" eaLnBrk="1" hangingPunct="1"/>
            <a:r>
              <a:rPr lang="en-US" dirty="0">
                <a:latin typeface="+mn-lt"/>
              </a:rPr>
              <a:t> A</a:t>
            </a:r>
            <a:r>
              <a:rPr lang="en-US" baseline="30000" dirty="0">
                <a:latin typeface="+mn-lt"/>
              </a:rPr>
              <a:t>+ </a:t>
            </a:r>
            <a:r>
              <a:rPr lang="en-US" dirty="0">
                <a:latin typeface="+mn-lt"/>
                <a:sym typeface="Symbol" pitchFamily="18" charset="2"/>
              </a:rPr>
              <a:t> </a:t>
            </a:r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{A, B, C} </a:t>
            </a:r>
            <a:r>
              <a:rPr lang="en-US" dirty="0">
                <a:latin typeface="+mn-lt"/>
                <a:sym typeface="Symbol" pitchFamily="18" charset="2"/>
              </a:rPr>
              <a:t> </a:t>
            </a:r>
            <a:r>
              <a:rPr lang="en-US" dirty="0">
                <a:latin typeface="+mn-lt"/>
              </a:rPr>
              <a:t>{A, C, D} = {A, C} does not include all attributes of R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.</a:t>
            </a:r>
          </a:p>
          <a:p>
            <a:pPr lvl="1" eaLnBrk="1" hangingPunct="1"/>
            <a:r>
              <a:rPr lang="en-US" dirty="0">
                <a:latin typeface="+mn-lt"/>
              </a:rPr>
              <a:t>Therefore, the dependency A</a:t>
            </a:r>
            <a:r>
              <a:rPr lang="en-US" dirty="0">
                <a:latin typeface="+mn-lt"/>
                <a:sym typeface="Symbol" pitchFamily="18" charset="2"/>
              </a:rPr>
              <a:t></a:t>
            </a:r>
            <a:r>
              <a:rPr lang="en-US" dirty="0">
                <a:latin typeface="+mn-lt"/>
              </a:rPr>
              <a:t>C causes a BCNF violation and should be used to further decompose R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.</a:t>
            </a:r>
          </a:p>
          <a:p>
            <a:pPr marL="0" indent="0" algn="ctr" eaLnBrk="1" hangingPunct="1">
              <a:buNone/>
            </a:pPr>
            <a:r>
              <a:rPr lang="en-US" b="1" dirty="0">
                <a:solidFill>
                  <a:srgbClr val="B30019"/>
                </a:solidFill>
                <a:latin typeface="+mn-lt"/>
              </a:rPr>
              <a:t>Final decomposition: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B30019"/>
                </a:solidFill>
                <a:latin typeface="+mn-lt"/>
              </a:rPr>
              <a:t>R</a:t>
            </a:r>
            <a:r>
              <a:rPr lang="en-US" baseline="-25000" dirty="0">
                <a:solidFill>
                  <a:srgbClr val="B30019"/>
                </a:solidFill>
                <a:latin typeface="+mn-lt"/>
              </a:rPr>
              <a:t>2</a:t>
            </a:r>
            <a:r>
              <a:rPr lang="en-US" dirty="0">
                <a:solidFill>
                  <a:srgbClr val="B30019"/>
                </a:solidFill>
                <a:latin typeface="+mn-lt"/>
              </a:rPr>
              <a:t>(A, B)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R</a:t>
            </a:r>
            <a:r>
              <a:rPr lang="en-US" baseline="-25000" dirty="0">
                <a:solidFill>
                  <a:srgbClr val="0000FF"/>
                </a:solidFill>
                <a:latin typeface="+mn-lt"/>
              </a:rPr>
              <a:t>3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(A, D)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R</a:t>
            </a:r>
            <a:r>
              <a:rPr lang="en-US" baseline="-25000" dirty="0">
                <a:solidFill>
                  <a:srgbClr val="008000"/>
                </a:solidFill>
                <a:latin typeface="+mn-lt"/>
              </a:rPr>
              <a:t>4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(A, C)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BCNF DECOMPOSITIONS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The different orders in which we consider BCNF-violating FDs in the algorithm may lead to different decompositions.</a:t>
            </a:r>
          </a:p>
          <a:p>
            <a:pPr eaLnBrk="1" hangingPunct="1"/>
            <a:endParaRPr lang="en-US" dirty="0"/>
          </a:p>
          <a:p>
            <a:pPr indent="0" eaLnBrk="1" hangingPunct="1">
              <a:buNone/>
            </a:pPr>
            <a:r>
              <a:rPr lang="en-US" sz="2000" dirty="0">
                <a:solidFill>
                  <a:srgbClr val="B30019"/>
                </a:solidFill>
              </a:rPr>
              <a:t>Previous example:</a:t>
            </a:r>
            <a:r>
              <a:rPr lang="en-US" sz="2000" dirty="0"/>
              <a:t> R(A, B, C, D), 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C}</a:t>
            </a:r>
          </a:p>
          <a:p>
            <a:pPr indent="0" eaLnBrk="1" hangingPunct="1">
              <a:buNone/>
            </a:pPr>
            <a:r>
              <a:rPr lang="en-US" sz="2000" dirty="0">
                <a:solidFill>
                  <a:srgbClr val="B30019"/>
                </a:solidFill>
              </a:rPr>
              <a:t>Previous BCNF decomposition: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B30019"/>
                </a:solidFill>
              </a:rPr>
              <a:t>R</a:t>
            </a:r>
            <a:r>
              <a:rPr lang="en-US" sz="2000" baseline="-25000" dirty="0">
                <a:solidFill>
                  <a:srgbClr val="B30019"/>
                </a:solidFill>
              </a:rPr>
              <a:t>2</a:t>
            </a:r>
            <a:r>
              <a:rPr lang="en-US" sz="2000" dirty="0">
                <a:solidFill>
                  <a:srgbClr val="B30019"/>
                </a:solidFill>
              </a:rPr>
              <a:t>(A, B</a:t>
            </a:r>
            <a:r>
              <a:rPr lang="en-US" sz="2000" dirty="0">
                <a:solidFill>
                  <a:srgbClr val="0000FF"/>
                </a:solidFill>
              </a:rPr>
              <a:t>), R</a:t>
            </a:r>
            <a:r>
              <a:rPr lang="en-US" sz="2000" baseline="-25000" dirty="0">
                <a:solidFill>
                  <a:srgbClr val="0000FF"/>
                </a:solidFill>
              </a:rPr>
              <a:t>3</a:t>
            </a:r>
            <a:r>
              <a:rPr lang="en-US" sz="2000" dirty="0">
                <a:solidFill>
                  <a:srgbClr val="0000FF"/>
                </a:solidFill>
              </a:rPr>
              <a:t>(A, D), </a:t>
            </a:r>
            <a:r>
              <a:rPr lang="en-US" sz="2000" dirty="0">
                <a:solidFill>
                  <a:srgbClr val="008000"/>
                </a:solidFill>
              </a:rPr>
              <a:t>R</a:t>
            </a:r>
            <a:r>
              <a:rPr lang="en-US" sz="2000" baseline="-25000" dirty="0">
                <a:solidFill>
                  <a:srgbClr val="008000"/>
                </a:solidFill>
              </a:rPr>
              <a:t>4</a:t>
            </a:r>
            <a:r>
              <a:rPr lang="en-US" sz="2000" dirty="0">
                <a:solidFill>
                  <a:srgbClr val="008000"/>
                </a:solidFill>
              </a:rPr>
              <a:t>(A, C)</a:t>
            </a:r>
          </a:p>
          <a:p>
            <a:pPr marL="0" indent="0" eaLnBrk="1" hangingPunct="1">
              <a:buNone/>
            </a:pPr>
            <a:endParaRPr lang="en-US" b="1" dirty="0">
              <a:solidFill>
                <a:srgbClr val="B30019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Question: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Is the decomposition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dependency preserving</a:t>
            </a:r>
            <a:r>
              <a:rPr lang="en-US" sz="2000" dirty="0">
                <a:solidFill>
                  <a:srgbClr val="0000FF"/>
                </a:solidFill>
              </a:rPr>
              <a:t>?</a:t>
            </a:r>
          </a:p>
          <a:p>
            <a:pPr marL="1141413" indent="-776288" eaLnBrk="1" hangingPunct="1">
              <a:buNone/>
            </a:pPr>
            <a:r>
              <a:rPr lang="en-US" sz="2000" b="1" dirty="0">
                <a:solidFill>
                  <a:srgbClr val="FF0000"/>
                </a:solidFill>
              </a:rPr>
              <a:t>No</a:t>
            </a:r>
            <a:r>
              <a:rPr lang="en-US" sz="2000" dirty="0"/>
              <a:t>	</a:t>
            </a:r>
          </a:p>
          <a:p>
            <a:pPr marL="1141413" indent="-776288" eaLnBrk="1" hangingPunct="1">
              <a:buNone/>
            </a:pPr>
            <a:r>
              <a:rPr lang="en-US" sz="2000" dirty="0"/>
              <a:t>The dependency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C is lost.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81200" y="4267200"/>
            <a:ext cx="3478696" cy="36443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rPr>
              <a:t>Why?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09AE84D-4B08-42CB-878D-52BF3C4DC2F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 Forms Review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600200" y="5105400"/>
            <a:ext cx="6629400" cy="6858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1NF</a:t>
            </a:r>
            <a:r>
              <a:rPr lang="en-US" dirty="0"/>
              <a:t>: all attribute values are atomic (every relational table is in 1NF).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2NF</a:t>
            </a:r>
            <a:r>
              <a:rPr lang="en-US" dirty="0">
                <a:sym typeface="Symbol" pitchFamily="18" charset="2"/>
              </a:rPr>
              <a:t>: for every nontrivial FD </a:t>
            </a:r>
            <a:r>
              <a:rPr lang="en-US" dirty="0"/>
              <a:t>X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Y, either X is not a </a:t>
            </a:r>
            <a:r>
              <a:rPr lang="en-US" i="1" dirty="0"/>
              <a:t>proper subset</a:t>
            </a:r>
            <a:r>
              <a:rPr lang="en-US" dirty="0"/>
              <a:t> of a candidate key, or every attribute in Y is prime. 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3NF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for every nontrivial FD </a:t>
            </a:r>
            <a:r>
              <a:rPr lang="en-US" dirty="0"/>
              <a:t>X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Y, either X is  a </a:t>
            </a:r>
            <a:r>
              <a:rPr lang="en-US" dirty="0" err="1"/>
              <a:t>superkey</a:t>
            </a:r>
            <a:r>
              <a:rPr lang="en-US" dirty="0"/>
              <a:t>, or every attribute in Y is prime.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sz="2000" dirty="0"/>
              <a:t>	Difference between 3NF and 2NF: </a:t>
            </a:r>
            <a:r>
              <a:rPr lang="en-US" sz="2000" b="1" dirty="0">
                <a:solidFill>
                  <a:srgbClr val="B30019"/>
                </a:solidFill>
              </a:rPr>
              <a:t>2NF allows FDs 	where the LHS (X) is not part of any candidate key.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BCNF DECOMPOSITIONS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0013" indent="-1370013" algn="ctr">
              <a:spcBef>
                <a:spcPct val="20000"/>
              </a:spcBef>
              <a:buNone/>
            </a:pPr>
            <a:r>
              <a:rPr lang="en-US" sz="2000" dirty="0"/>
              <a:t>R(A, B, C, D), 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C}</a:t>
            </a:r>
            <a:endParaRPr lang="en-US" sz="2000" b="1" dirty="0">
              <a:solidFill>
                <a:srgbClr val="B30019"/>
              </a:solidFill>
            </a:endParaRPr>
          </a:p>
          <a:p>
            <a:pPr marL="1370013" indent="-1370013">
              <a:buNone/>
            </a:pPr>
            <a:r>
              <a:rPr lang="en-US" sz="2000" b="1" dirty="0">
                <a:solidFill>
                  <a:srgbClr val="B30019"/>
                </a:solidFill>
              </a:rPr>
              <a:t>Question: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Is there a </a:t>
            </a:r>
            <a:r>
              <a:rPr lang="en-US" sz="2000" dirty="0">
                <a:solidFill>
                  <a:srgbClr val="FF0000"/>
                </a:solidFill>
              </a:rPr>
              <a:t>dependency preserving</a:t>
            </a:r>
            <a:r>
              <a:rPr lang="en-US" sz="2000" dirty="0">
                <a:solidFill>
                  <a:srgbClr val="0000FF"/>
                </a:solidFill>
              </a:rPr>
              <a:t> decomposition?</a:t>
            </a:r>
          </a:p>
          <a:p>
            <a:pPr marL="1141413" indent="-776288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8000"/>
                </a:solidFill>
              </a:rPr>
              <a:t>Yes</a:t>
            </a:r>
            <a:r>
              <a:rPr lang="en-US" sz="2000" dirty="0"/>
              <a:t>	In the first decomposition due to the violation, 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 was first applied. If, instead,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C is first applied we obtain:</a:t>
            </a:r>
          </a:p>
          <a:p>
            <a:pPr marL="1141413" indent="0">
              <a:buNone/>
            </a:pPr>
            <a:endParaRPr lang="en-US" sz="2000" dirty="0"/>
          </a:p>
          <a:p>
            <a:pPr marL="1141413" indent="0"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(A, B, D) and </a:t>
            </a:r>
            <a:r>
              <a:rPr lang="en-US" sz="2000" dirty="0">
                <a:solidFill>
                  <a:srgbClr val="B30019"/>
                </a:solidFill>
              </a:rPr>
              <a:t>R</a:t>
            </a:r>
            <a:r>
              <a:rPr lang="en-US" sz="2000" baseline="-25000" dirty="0">
                <a:solidFill>
                  <a:srgbClr val="B30019"/>
                </a:solidFill>
              </a:rPr>
              <a:t>2</a:t>
            </a:r>
            <a:r>
              <a:rPr lang="en-US" sz="2000" dirty="0">
                <a:solidFill>
                  <a:srgbClr val="B30019"/>
                </a:solidFill>
              </a:rPr>
              <a:t>(B, C)</a:t>
            </a:r>
          </a:p>
          <a:p>
            <a:pPr marL="1141413" indent="0">
              <a:buNone/>
            </a:pPr>
            <a:endParaRPr lang="en-US" sz="2000" dirty="0"/>
          </a:p>
          <a:p>
            <a:pPr marL="1141413" indent="0"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(A, B, D) is further decomposed using 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 to obtain:</a:t>
            </a:r>
          </a:p>
          <a:p>
            <a:pPr marL="1141413" indent="0">
              <a:buNone/>
            </a:pPr>
            <a:r>
              <a:rPr lang="en-US" sz="2000" dirty="0">
                <a:solidFill>
                  <a:srgbClr val="3319FF"/>
                </a:solidFill>
              </a:rPr>
              <a:t>R</a:t>
            </a:r>
            <a:r>
              <a:rPr lang="en-US" sz="2000" baseline="-25000" dirty="0">
                <a:solidFill>
                  <a:srgbClr val="3319FF"/>
                </a:solidFill>
              </a:rPr>
              <a:t>3</a:t>
            </a:r>
            <a:r>
              <a:rPr lang="en-US" sz="2000" dirty="0">
                <a:solidFill>
                  <a:srgbClr val="3319FF"/>
                </a:solidFill>
              </a:rPr>
              <a:t>(A, D)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8000"/>
                </a:solidFill>
              </a:rPr>
              <a:t>R</a:t>
            </a:r>
            <a:r>
              <a:rPr lang="en-US" sz="2000" baseline="-25000" dirty="0">
                <a:solidFill>
                  <a:srgbClr val="008000"/>
                </a:solidFill>
              </a:rPr>
              <a:t>4</a:t>
            </a:r>
            <a:r>
              <a:rPr lang="en-US" sz="2000" dirty="0">
                <a:solidFill>
                  <a:srgbClr val="008000"/>
                </a:solidFill>
              </a:rPr>
              <a:t>(A, B)</a:t>
            </a:r>
          </a:p>
          <a:p>
            <a:pPr marL="2738438" indent="-2738438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2738438" indent="-2738438">
              <a:buNone/>
            </a:pPr>
            <a:r>
              <a:rPr lang="en-US" b="1" dirty="0">
                <a:solidFill>
                  <a:srgbClr val="B30019"/>
                </a:solidFill>
              </a:rPr>
              <a:t>Final decomposition:</a:t>
            </a:r>
            <a:r>
              <a:rPr lang="en-US" dirty="0"/>
              <a:t> </a:t>
            </a:r>
            <a:r>
              <a:rPr lang="en-US" dirty="0">
                <a:solidFill>
                  <a:srgbClr val="B30019"/>
                </a:solidFill>
              </a:rPr>
              <a:t>R</a:t>
            </a:r>
            <a:r>
              <a:rPr lang="en-US" baseline="-25000" dirty="0">
                <a:solidFill>
                  <a:srgbClr val="B30019"/>
                </a:solidFill>
              </a:rPr>
              <a:t>2</a:t>
            </a:r>
            <a:r>
              <a:rPr lang="en-US" dirty="0">
                <a:solidFill>
                  <a:srgbClr val="B30019"/>
                </a:solidFill>
              </a:rPr>
              <a:t>(B, C)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(A, D)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R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(A, B)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dependency preserving</a:t>
            </a:r>
            <a:r>
              <a:rPr lang="en-US" dirty="0"/>
              <a:t>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3020CC2-6DD3-42C5-B459-C3B4F7BC1C0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Goals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7772400" cy="4530725"/>
          </a:xfrm>
        </p:spPr>
        <p:txBody>
          <a:bodyPr/>
          <a:lstStyle/>
          <a:p>
            <a:pPr eaLnBrk="1" hangingPunct="1"/>
            <a:r>
              <a:rPr lang="en-US" sz="2000" dirty="0"/>
              <a:t>Revisit what our goals are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Goal for a relational database design is:</a:t>
            </a:r>
          </a:p>
          <a:p>
            <a:pPr lvl="1" eaLnBrk="1" hangingPunct="1"/>
            <a:r>
              <a:rPr lang="en-US" sz="1800" dirty="0"/>
              <a:t>BCNF.</a:t>
            </a:r>
          </a:p>
          <a:p>
            <a:pPr lvl="1" eaLnBrk="1" hangingPunct="1"/>
            <a:r>
              <a:rPr lang="en-US" sz="1800" dirty="0"/>
              <a:t>Lossless join.</a:t>
            </a:r>
          </a:p>
          <a:p>
            <a:pPr lvl="1" eaLnBrk="1" hangingPunct="1"/>
            <a:r>
              <a:rPr lang="en-US" sz="1800" dirty="0"/>
              <a:t>Dependency preservation.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If we cannot achieve this, we accept one of</a:t>
            </a:r>
          </a:p>
          <a:p>
            <a:pPr lvl="1" eaLnBrk="1" hangingPunct="1"/>
            <a:r>
              <a:rPr lang="en-US" sz="1800" dirty="0"/>
              <a:t>Lack of dependency preservation in BCNF</a:t>
            </a:r>
          </a:p>
          <a:p>
            <a:pPr lvl="1" eaLnBrk="1" hangingPunct="1"/>
            <a:r>
              <a:rPr lang="en-US" sz="1800" dirty="0"/>
              <a:t>Redundancy due to use of 3NF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AND THE E-R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 sz="2000" dirty="0"/>
              <a:t>When an E-R diagram is </a:t>
            </a:r>
            <a:r>
              <a:rPr lang="en-US" sz="2000" dirty="0">
                <a:solidFill>
                  <a:srgbClr val="FF0000"/>
                </a:solidFill>
              </a:rPr>
              <a:t>well designed</a:t>
            </a:r>
            <a:r>
              <a:rPr lang="en-US" sz="2000" dirty="0"/>
              <a:t>, the relation schemas generated from it </a:t>
            </a:r>
            <a:r>
              <a:rPr lang="en-US" sz="2000" dirty="0">
                <a:solidFill>
                  <a:srgbClr val="FF0000"/>
                </a:solidFill>
              </a:rPr>
              <a:t>should not need further normalization</a:t>
            </a:r>
            <a:r>
              <a:rPr lang="en-US" sz="2000" dirty="0"/>
              <a:t>.</a:t>
            </a:r>
          </a:p>
          <a:p>
            <a:pPr eaLnBrk="1" hangingPunct="1">
              <a:spcBef>
                <a:spcPts val="3600"/>
              </a:spcBef>
            </a:pPr>
            <a:r>
              <a:rPr lang="en-US" sz="2000" dirty="0"/>
              <a:t>However, in an </a:t>
            </a:r>
            <a:r>
              <a:rPr lang="en-US" sz="2000" dirty="0">
                <a:solidFill>
                  <a:srgbClr val="FF0000"/>
                </a:solidFill>
              </a:rPr>
              <a:t>imperfect design</a:t>
            </a:r>
            <a:r>
              <a:rPr lang="en-US" sz="2000" dirty="0"/>
              <a:t> there can be FDs from non-key attributes of an entity to some other attributes of the entity.</a:t>
            </a:r>
          </a:p>
          <a:p>
            <a:pPr eaLnBrk="1" hangingPunct="1">
              <a:spcBef>
                <a:spcPts val="3600"/>
              </a:spcBef>
            </a:pPr>
            <a:r>
              <a:rPr lang="en-US" sz="2000" dirty="0"/>
              <a:t>For example, an </a:t>
            </a:r>
            <a:r>
              <a:rPr lang="en-US" sz="2000" dirty="0">
                <a:solidFill>
                  <a:srgbClr val="0000FF"/>
                </a:solidFill>
              </a:rPr>
              <a:t>Employee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entity with an FD 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dept#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olidFill>
                  <a:srgbClr val="0000FF"/>
                </a:solidFill>
              </a:rPr>
              <a:t>dept_address</a:t>
            </a:r>
            <a:r>
              <a:rPr lang="en-US" sz="2000" i="1" dirty="0"/>
              <a:t>.</a:t>
            </a:r>
          </a:p>
          <a:p>
            <a:pPr eaLnBrk="1" hangingPunct="1">
              <a:spcBef>
                <a:spcPts val="3600"/>
              </a:spcBef>
            </a:pPr>
            <a:r>
              <a:rPr lang="en-US" sz="2000" dirty="0"/>
              <a:t>A good design would have made department a separate entity.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91184" y="3515468"/>
            <a:ext cx="3790816" cy="1285132"/>
            <a:chOff x="2040171" y="3129523"/>
            <a:chExt cx="3790816" cy="1285132"/>
          </a:xfrm>
        </p:grpSpPr>
        <p:cxnSp>
          <p:nvCxnSpPr>
            <p:cNvPr id="16" name="AutoShape 9"/>
            <p:cNvCxnSpPr>
              <a:cxnSpLocks noChangeShapeType="1"/>
              <a:stCxn id="18" idx="0"/>
              <a:endCxn id="21" idx="4"/>
            </p:cNvCxnSpPr>
            <p:nvPr/>
          </p:nvCxnSpPr>
          <p:spPr bwMode="auto">
            <a:xfrm rot="16200000" flipV="1">
              <a:off x="2923556" y="2948271"/>
              <a:ext cx="445346" cy="157870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"/>
            <p:cNvCxnSpPr>
              <a:cxnSpLocks noChangeShapeType="1"/>
              <a:stCxn id="18" idx="0"/>
              <a:endCxn id="22" idx="4"/>
            </p:cNvCxnSpPr>
            <p:nvPr/>
          </p:nvCxnSpPr>
          <p:spPr bwMode="auto">
            <a:xfrm rot="16200000" flipV="1">
              <a:off x="3272290" y="3297006"/>
              <a:ext cx="445346" cy="881232"/>
            </a:xfrm>
            <a:prstGeom prst="curvedConnector3">
              <a:avLst>
                <a:gd name="adj1" fmla="val 6239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249779" y="3960295"/>
              <a:ext cx="1371600" cy="45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Arial Narrow" panose="020B0606020202030204" pitchFamily="34" charset="0"/>
                  <a:cs typeface="+mn-cs"/>
                </a:rPr>
                <a:t>Employee</a:t>
              </a:r>
            </a:p>
          </p:txBody>
        </p:sp>
        <p:cxnSp>
          <p:nvCxnSpPr>
            <p:cNvPr id="19" name="AutoShape 75"/>
            <p:cNvCxnSpPr>
              <a:cxnSpLocks noChangeShapeType="1"/>
              <a:stCxn id="24" idx="4"/>
              <a:endCxn id="18" idx="0"/>
            </p:cNvCxnSpPr>
            <p:nvPr/>
          </p:nvCxnSpPr>
          <p:spPr bwMode="auto">
            <a:xfrm rot="5400000">
              <a:off x="3825928" y="3624600"/>
              <a:ext cx="445346" cy="22604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"/>
            <p:cNvCxnSpPr>
              <a:cxnSpLocks noChangeShapeType="1"/>
              <a:stCxn id="18" idx="0"/>
              <a:endCxn id="23" idx="4"/>
            </p:cNvCxnSpPr>
            <p:nvPr/>
          </p:nvCxnSpPr>
          <p:spPr bwMode="auto">
            <a:xfrm rot="5400000" flipH="1" flipV="1">
              <a:off x="4332066" y="3118462"/>
              <a:ext cx="445346" cy="123832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2040171" y="3213324"/>
              <a:ext cx="633413" cy="3016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emp#</a:t>
              </a: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2735259" y="3213324"/>
              <a:ext cx="638175" cy="3016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516812" y="3213324"/>
              <a:ext cx="1314175" cy="3016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Arial Narrow" panose="020B0606020202030204" pitchFamily="34" charset="0"/>
                  <a:cs typeface="+mn-cs"/>
                </a:rPr>
                <a:t>dept_address</a:t>
              </a:r>
            </a:p>
          </p:txBody>
        </p:sp>
        <p:sp>
          <p:nvSpPr>
            <p:cNvPr id="24" name="Oval 69"/>
            <p:cNvSpPr>
              <a:spLocks noChangeArrowheads="1"/>
            </p:cNvSpPr>
            <p:nvPr/>
          </p:nvSpPr>
          <p:spPr bwMode="auto">
            <a:xfrm>
              <a:off x="3868110" y="3213324"/>
              <a:ext cx="587026" cy="3016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Arial Narrow" panose="020B0606020202030204" pitchFamily="34" charset="0"/>
                  <a:cs typeface="+mn-cs"/>
                </a:rPr>
                <a:t>dept#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413023" y="3129523"/>
              <a:ext cx="41549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cs typeface="+mn-cs"/>
                </a:rPr>
                <a:t>…</a:t>
              </a:r>
              <a:endParaRPr lang="en-US" sz="1800" dirty="0">
                <a:cs typeface="+mn-cs"/>
              </a:endParaRPr>
            </a:p>
          </p:txBody>
        </p:sp>
      </p:grpSp>
      <p:sp>
        <p:nvSpPr>
          <p:cNvPr id="2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2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DENORMALIZATION FOR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Consider displaying </a:t>
            </a:r>
            <a:r>
              <a:rPr lang="en-US" sz="2000" dirty="0">
                <a:solidFill>
                  <a:srgbClr val="0000FF"/>
                </a:solidFill>
              </a:rPr>
              <a:t>make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model</a:t>
            </a:r>
            <a:r>
              <a:rPr lang="en-US" sz="2000" dirty="0"/>
              <a:t> along with </a:t>
            </a:r>
            <a:r>
              <a:rPr lang="en-US" sz="2000" dirty="0">
                <a:solidFill>
                  <a:srgbClr val="0000FF"/>
                </a:solidFill>
              </a:rPr>
              <a:t>engine size</a:t>
            </a:r>
            <a:r>
              <a:rPr lang="en-US" sz="2000" dirty="0"/>
              <a:t>; this</a:t>
            </a:r>
            <a:r>
              <a:rPr lang="en-US" sz="2000" i="1" dirty="0"/>
              <a:t> </a:t>
            </a:r>
            <a:r>
              <a:rPr lang="en-US" sz="2000" dirty="0"/>
              <a:t>requires the join of </a:t>
            </a:r>
            <a:r>
              <a:rPr lang="en-US" sz="2000" dirty="0">
                <a:solidFill>
                  <a:srgbClr val="0000FF"/>
                </a:solidFill>
              </a:rPr>
              <a:t>Car</a:t>
            </a:r>
            <a:r>
              <a:rPr lang="en-US" sz="2000" dirty="0"/>
              <a:t> with </a:t>
            </a:r>
            <a:r>
              <a:rPr lang="en-US" sz="2000" dirty="0">
                <a:solidFill>
                  <a:srgbClr val="0000FF"/>
                </a:solidFill>
              </a:rPr>
              <a:t>Country</a:t>
            </a:r>
            <a:r>
              <a:rPr lang="en-US" sz="2000" dirty="0"/>
              <a:t>.</a:t>
            </a:r>
          </a:p>
          <a:p>
            <a:pPr marL="1833563" indent="-1833563" eaLnBrk="1" hangingPunct="1">
              <a:buNone/>
            </a:pPr>
            <a:endParaRPr lang="en-US" sz="2000" b="1" u="sng" dirty="0">
              <a:solidFill>
                <a:srgbClr val="B30019"/>
              </a:solidFill>
            </a:endParaRPr>
          </a:p>
          <a:p>
            <a:pPr marL="1833563" indent="-1833563" eaLnBrk="1" hangingPunct="1">
              <a:buNone/>
            </a:pPr>
            <a:endParaRPr lang="en-US" sz="2000" b="1" u="sng" dirty="0">
              <a:solidFill>
                <a:srgbClr val="B30019"/>
              </a:solidFill>
            </a:endParaRPr>
          </a:p>
          <a:p>
            <a:pPr marL="1833563" indent="-1833563" eaLnBrk="1" hangingPunct="1">
              <a:buNone/>
            </a:pPr>
            <a:endParaRPr lang="en-US" sz="2000" b="1" u="sng" dirty="0">
              <a:solidFill>
                <a:srgbClr val="B30019"/>
              </a:solidFill>
            </a:endParaRPr>
          </a:p>
          <a:p>
            <a:pPr marL="1833563" indent="-1833563" eaLnBrk="1" hangingPunct="1">
              <a:buNone/>
            </a:pPr>
            <a:endParaRPr lang="en-US" sz="2000" b="1" u="sng" dirty="0">
              <a:solidFill>
                <a:srgbClr val="B30019"/>
              </a:solidFill>
            </a:endParaRPr>
          </a:p>
          <a:p>
            <a:pPr marL="1833563" indent="-1833563" eaLnBrk="1" hangingPunct="1">
              <a:buNone/>
            </a:pPr>
            <a:r>
              <a:rPr lang="en-US" sz="2000" b="1" u="sng" dirty="0">
                <a:solidFill>
                  <a:srgbClr val="B30019"/>
                </a:solidFill>
              </a:rPr>
              <a:t>Alternative 1</a:t>
            </a:r>
            <a:r>
              <a:rPr lang="en-US" sz="2000" b="1" dirty="0">
                <a:solidFill>
                  <a:srgbClr val="B30019"/>
                </a:solidFill>
              </a:rPr>
              <a:t>:</a:t>
            </a:r>
            <a:r>
              <a:rPr lang="en-US" sz="2000" dirty="0"/>
              <a:t>	Use a denormalized relation containing attributes of </a:t>
            </a:r>
            <a:r>
              <a:rPr lang="en-US" sz="2000" dirty="0">
                <a:solidFill>
                  <a:srgbClr val="0000FF"/>
                </a:solidFill>
              </a:rPr>
              <a:t>Car Model</a:t>
            </a:r>
            <a:r>
              <a:rPr lang="en-US" sz="2000" dirty="0"/>
              <a:t> as well as </a:t>
            </a:r>
            <a:r>
              <a:rPr lang="en-US" sz="2000" dirty="0">
                <a:solidFill>
                  <a:srgbClr val="0000FF"/>
                </a:solidFill>
              </a:rPr>
              <a:t>Country</a:t>
            </a:r>
            <a:r>
              <a:rPr lang="en-US" sz="2000" dirty="0"/>
              <a:t> (i.e., use a 3NF relation).</a:t>
            </a:r>
          </a:p>
          <a:p>
            <a:pPr lvl="1" eaLnBrk="1" hangingPunct="1">
              <a:buNone/>
            </a:pPr>
            <a:r>
              <a:rPr lang="en-US" sz="18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en-US" sz="1800" dirty="0">
                <a:latin typeface="Zapf Dingbats"/>
                <a:ea typeface="Zapf Dingbats"/>
                <a:cs typeface="Zapf Dingbats"/>
                <a:sym typeface="Zapf Dingbats"/>
              </a:rPr>
              <a:t>	</a:t>
            </a:r>
            <a:r>
              <a:rPr lang="en-US" sz="1800" dirty="0"/>
              <a:t>Faster lookup.</a:t>
            </a:r>
          </a:p>
          <a:p>
            <a:pPr lvl="1" eaLnBrk="1" hangingPunct="1">
              <a:buNone/>
            </a:pPr>
            <a:r>
              <a:rPr lang="en-US" sz="1800" b="1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	Extra space and extra execution time for updates.</a:t>
            </a:r>
          </a:p>
          <a:p>
            <a:pPr lvl="1" eaLnBrk="1" hangingPunct="1">
              <a:buNone/>
            </a:pPr>
            <a:r>
              <a:rPr lang="en-US" sz="1800" b="1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	Extra coding work for programmer and possibility of error in extra code.</a:t>
            </a:r>
          </a:p>
          <a:p>
            <a:pPr marL="1833563" indent="-1833563" eaLnBrk="1" hangingPunct="1">
              <a:buNone/>
            </a:pPr>
            <a:r>
              <a:rPr lang="en-US" sz="2000" b="1" u="sng" dirty="0">
                <a:solidFill>
                  <a:srgbClr val="B30019"/>
                </a:solidFill>
              </a:rPr>
              <a:t>Alternative 2</a:t>
            </a:r>
            <a:r>
              <a:rPr lang="en-US" sz="2000" b="1" dirty="0">
                <a:solidFill>
                  <a:srgbClr val="B30019"/>
                </a:solidFill>
              </a:rPr>
              <a:t>:</a:t>
            </a:r>
            <a:r>
              <a:rPr lang="en-US" sz="2000" dirty="0"/>
              <a:t>	Use a materialized view defined as 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Car Model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JOIN</a:t>
            </a:r>
            <a:r>
              <a:rPr lang="en-US" sz="2000" dirty="0">
                <a:solidFill>
                  <a:srgbClr val="0000FF"/>
                </a:solidFill>
              </a:rPr>
              <a:t> Country</a:t>
            </a:r>
            <a:r>
              <a:rPr lang="en-US" sz="2000" dirty="0"/>
              <a:t>.</a:t>
            </a:r>
          </a:p>
          <a:p>
            <a:pPr lvl="1" eaLnBrk="1" hangingPunct="1"/>
            <a:r>
              <a:rPr lang="en-US" sz="1800" dirty="0"/>
              <a:t>Benefits and drawbacks same as Alternative 1, </a:t>
            </a:r>
            <a:r>
              <a:rPr lang="en-US" sz="1800" dirty="0">
                <a:solidFill>
                  <a:srgbClr val="0000FF"/>
                </a:solidFill>
              </a:rPr>
              <a:t>except</a:t>
            </a:r>
            <a:r>
              <a:rPr lang="en-US" sz="1800" dirty="0">
                <a:solidFill>
                  <a:srgbClr val="FF0000"/>
                </a:solidFill>
              </a:rPr>
              <a:t> no extra coding work for programmer</a:t>
            </a:r>
            <a:r>
              <a:rPr lang="en-US" sz="1800" dirty="0"/>
              <a:t> and thus avoids possible errors.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94800"/>
              </p:ext>
            </p:extLst>
          </p:nvPr>
        </p:nvGraphicFramePr>
        <p:xfrm>
          <a:off x="5638800" y="1524000"/>
          <a:ext cx="289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24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Car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engine_size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latin typeface="+mn-lt"/>
                          <a:cs typeface="Helvetica"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Nissan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1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Fiat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Mirafiori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Italy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1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Honda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Accord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1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Camry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1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dirty="0">
                        <a:solidFill>
                          <a:schemeClr val="tx1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25293"/>
              </p:ext>
            </p:extLst>
          </p:nvPr>
        </p:nvGraphicFramePr>
        <p:xfrm>
          <a:off x="457200" y="1735633"/>
          <a:ext cx="2009379" cy="131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Car Model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none" dirty="0">
                          <a:solidFill>
                            <a:srgbClr val="002060"/>
                          </a:solidFill>
                          <a:latin typeface="+mn-lt"/>
                          <a:cs typeface="Helvetica"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Nissan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Fiat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Mirafiori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Italy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Honda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Accord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Camry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90420"/>
              </p:ext>
            </p:extLst>
          </p:nvPr>
        </p:nvGraphicFramePr>
        <p:xfrm>
          <a:off x="2667000" y="1752600"/>
          <a:ext cx="1953797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8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Country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none" dirty="0">
                          <a:solidFill>
                            <a:srgbClr val="002060"/>
                          </a:solidFill>
                          <a:latin typeface="+mn-lt"/>
                          <a:cs typeface="Helvetica"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engine_size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Italy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5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U.S.A.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5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Left-Right Arrow 9"/>
          <p:cNvSpPr/>
          <p:nvPr/>
        </p:nvSpPr>
        <p:spPr bwMode="auto">
          <a:xfrm>
            <a:off x="4800600" y="2422797"/>
            <a:ext cx="703282" cy="320403"/>
          </a:xfrm>
          <a:prstGeom prst="leftRightArrow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11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eaLnBrk="1" hangingPunct="1"/>
            <a:r>
              <a:rPr lang="en-US" sz="2000" b="1" kern="0" dirty="0">
                <a:solidFill>
                  <a:srgbClr val="B30019"/>
                </a:solidFill>
              </a:rPr>
              <a:t>Functional dependencies</a:t>
            </a:r>
            <a:r>
              <a:rPr lang="en-US" sz="2000" kern="0" dirty="0"/>
              <a:t> are </a:t>
            </a:r>
            <a:r>
              <a:rPr lang="en-US" sz="2000" kern="0" dirty="0">
                <a:solidFill>
                  <a:srgbClr val="FF0000"/>
                </a:solidFill>
              </a:rPr>
              <a:t>useful for analyzing a relational database design</a:t>
            </a:r>
            <a:r>
              <a:rPr lang="en-US" sz="2000" kern="0" dirty="0"/>
              <a:t> to determine if it contains any </a:t>
            </a:r>
            <a:r>
              <a:rPr lang="en-US" sz="2000" kern="0" dirty="0">
                <a:solidFill>
                  <a:srgbClr val="0000FF"/>
                </a:solidFill>
              </a:rPr>
              <a:t>undesirable properties</a:t>
            </a:r>
            <a:r>
              <a:rPr lang="en-US" sz="2000" kern="0" dirty="0"/>
              <a:t>.</a:t>
            </a:r>
          </a:p>
          <a:p>
            <a:pPr eaLnBrk="1" hangingPunct="1"/>
            <a:endParaRPr lang="en-US" sz="2000" kern="0" dirty="0"/>
          </a:p>
          <a:p>
            <a:pPr eaLnBrk="1" hangingPunct="1"/>
            <a:r>
              <a:rPr lang="en-US" sz="2000" kern="0" dirty="0"/>
              <a:t>If a relation schema contains </a:t>
            </a:r>
            <a:r>
              <a:rPr lang="en-US" sz="2000" kern="0" dirty="0">
                <a:solidFill>
                  <a:srgbClr val="0000FF"/>
                </a:solidFill>
              </a:rPr>
              <a:t>undesirable properties</a:t>
            </a:r>
            <a:r>
              <a:rPr lang="en-US" sz="2000" kern="0" dirty="0"/>
              <a:t>, then we </a:t>
            </a:r>
            <a:r>
              <a:rPr lang="en-US" sz="2000" kern="0" dirty="0">
                <a:solidFill>
                  <a:srgbClr val="FF0000"/>
                </a:solidFill>
              </a:rPr>
              <a:t>decompose it into fragments</a:t>
            </a:r>
            <a:r>
              <a:rPr lang="en-US" sz="2000" kern="0" dirty="0"/>
              <a:t> that remove these properties.</a:t>
            </a:r>
          </a:p>
          <a:p>
            <a:pPr eaLnBrk="1" hangingPunct="1"/>
            <a:endParaRPr lang="en-US" sz="2000" kern="0" dirty="0"/>
          </a:p>
          <a:p>
            <a:pPr eaLnBrk="1" hangingPunct="1"/>
            <a:r>
              <a:rPr lang="en-US" sz="2000" kern="0" dirty="0"/>
              <a:t>Goals for a relational database design are:</a:t>
            </a:r>
          </a:p>
          <a:p>
            <a:pPr lvl="1" eaLnBrk="1" hangingPunct="1">
              <a:spcBef>
                <a:spcPts val="600"/>
              </a:spcBef>
              <a:buClr>
                <a:schemeClr val="tx1"/>
              </a:buClr>
            </a:pPr>
            <a:r>
              <a:rPr lang="en-US" sz="1800" kern="0" dirty="0">
                <a:solidFill>
                  <a:srgbClr val="0000FF"/>
                </a:solidFill>
              </a:rPr>
              <a:t>BCNF</a:t>
            </a:r>
            <a:r>
              <a:rPr lang="en-US" sz="1800" kern="0" dirty="0"/>
              <a:t> as it minimizes the use of null values as well as redundancy.</a:t>
            </a:r>
          </a:p>
          <a:p>
            <a:pPr lvl="1" eaLnBrk="1" hangingPunct="1">
              <a:spcBef>
                <a:spcPts val="600"/>
              </a:spcBef>
              <a:buClr>
                <a:schemeClr val="tx1"/>
              </a:buClr>
            </a:pPr>
            <a:r>
              <a:rPr lang="en-US" sz="1800" kern="0" dirty="0">
                <a:solidFill>
                  <a:srgbClr val="0000FF"/>
                </a:solidFill>
              </a:rPr>
              <a:t>Lossless join</a:t>
            </a:r>
            <a:r>
              <a:rPr lang="en-US" sz="1800" kern="0" dirty="0"/>
              <a:t>.</a:t>
            </a:r>
          </a:p>
          <a:p>
            <a:pPr lvl="1" eaLnBrk="1" hangingPunct="1">
              <a:spcBef>
                <a:spcPts val="600"/>
              </a:spcBef>
              <a:buClr>
                <a:schemeClr val="tx1"/>
              </a:buClr>
            </a:pPr>
            <a:r>
              <a:rPr lang="en-US" sz="1800" kern="0" dirty="0">
                <a:solidFill>
                  <a:srgbClr val="0000FF"/>
                </a:solidFill>
              </a:rPr>
              <a:t>Dependency preservation</a:t>
            </a:r>
            <a:r>
              <a:rPr lang="en-US" sz="1800" kern="0" dirty="0"/>
              <a:t>.</a:t>
            </a:r>
          </a:p>
          <a:p>
            <a:pPr lvl="1" eaLnBrk="1" hangingPunct="1">
              <a:spcBef>
                <a:spcPts val="600"/>
              </a:spcBef>
              <a:buClr>
                <a:schemeClr val="tx1"/>
              </a:buClr>
            </a:pPr>
            <a:endParaRPr lang="en-US" sz="1800" kern="0" dirty="0"/>
          </a:p>
          <a:p>
            <a:pPr eaLnBrk="1" hangingPunct="1"/>
            <a:r>
              <a:rPr lang="en-US" sz="2000" kern="0" dirty="0"/>
              <a:t>If we cannot achieve this, we accept one of</a:t>
            </a:r>
          </a:p>
          <a:p>
            <a:pPr lvl="1" eaLnBrk="1" hangingPunct="1">
              <a:spcBef>
                <a:spcPts val="600"/>
              </a:spcBef>
              <a:buClr>
                <a:schemeClr val="tx1"/>
              </a:buClr>
            </a:pPr>
            <a:r>
              <a:rPr lang="en-US" sz="1800" kern="0" dirty="0">
                <a:solidFill>
                  <a:srgbClr val="FF0000"/>
                </a:solidFill>
              </a:rPr>
              <a:t>Lack of dependency preservation</a:t>
            </a:r>
            <a:r>
              <a:rPr lang="en-US" sz="1800" kern="0" dirty="0"/>
              <a:t> in </a:t>
            </a:r>
            <a:r>
              <a:rPr lang="en-US" sz="1800" kern="0" dirty="0">
                <a:solidFill>
                  <a:srgbClr val="0000FF"/>
                </a:solidFill>
              </a:rPr>
              <a:t>BCNF</a:t>
            </a:r>
            <a:r>
              <a:rPr lang="en-US" sz="1800" kern="0" dirty="0"/>
              <a:t>.</a:t>
            </a:r>
          </a:p>
          <a:p>
            <a:pPr lvl="1" eaLnBrk="1" hangingPunct="1">
              <a:spcBef>
                <a:spcPts val="600"/>
              </a:spcBef>
              <a:buClr>
                <a:schemeClr val="tx1"/>
              </a:buClr>
            </a:pPr>
            <a:r>
              <a:rPr lang="en-US" sz="1800" kern="0" dirty="0">
                <a:solidFill>
                  <a:srgbClr val="FF0000"/>
                </a:solidFill>
              </a:rPr>
              <a:t>Redundancy</a:t>
            </a:r>
            <a:r>
              <a:rPr lang="en-US" sz="1800" kern="0" dirty="0"/>
              <a:t> due to use of </a:t>
            </a:r>
            <a:r>
              <a:rPr lang="en-US" sz="1800" kern="0" dirty="0">
                <a:solidFill>
                  <a:srgbClr val="0000FF"/>
                </a:solidFill>
              </a:rPr>
              <a:t>3NF</a:t>
            </a:r>
            <a:r>
              <a:rPr lang="en-US" sz="1800" kern="0" dirty="0"/>
              <a:t>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24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EF39371-A3D0-4A7B-8874-2BECA803766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</a:t>
            </a:r>
            <a:r>
              <a:rPr lang="en-US" dirty="0">
                <a:solidFill>
                  <a:schemeClr val="accent2"/>
                </a:solidFill>
              </a:rPr>
              <a:t>BCNF</a:t>
            </a:r>
            <a:r>
              <a:rPr lang="en-US" dirty="0"/>
              <a:t>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R is a relation schema, with the set F of FDs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R is in BCNF if and only if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/>
              <a:t>for each FD: X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A in F</a:t>
            </a:r>
            <a:r>
              <a:rPr lang="en-US" baseline="30000" dirty="0"/>
              <a:t>+</a:t>
            </a:r>
            <a:r>
              <a:rPr lang="en-US" dirty="0"/>
              <a:t>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 X (trivial FD), </a:t>
            </a:r>
            <a:r>
              <a:rPr lang="en-US" dirty="0">
                <a:solidFill>
                  <a:srgbClr val="FF6600"/>
                </a:solidFill>
                <a:sym typeface="Symbol" pitchFamily="18" charset="2"/>
              </a:rPr>
              <a:t>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X is a </a:t>
            </a:r>
            <a:r>
              <a:rPr lang="en-US" dirty="0" err="1">
                <a:sym typeface="Symbol" pitchFamily="18" charset="2"/>
              </a:rPr>
              <a:t>superkey</a:t>
            </a:r>
            <a:r>
              <a:rPr lang="en-US" dirty="0">
                <a:sym typeface="Symbol" pitchFamily="18" charset="2"/>
              </a:rPr>
              <a:t> for R</a:t>
            </a:r>
          </a:p>
          <a:p>
            <a:pPr lvl="1" eaLnBrk="1" hangingPunct="1">
              <a:lnSpc>
                <a:spcPct val="80000"/>
              </a:lnSpc>
            </a:pPr>
            <a:endParaRPr lang="en-US" dirty="0"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For every FD that does not contain extraneous (useless) attributes, the LHS of every FD is a candidate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BCNF tables have no redundancy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If a table is in BCNF it is also in 3NF (and 2NF and 1NF)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sym typeface="Symbol" pitchFamily="18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5257800"/>
            <a:ext cx="7772400" cy="754053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5720" rIns="90487" bIns="91440" numCol="1" anchor="ctr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Zapf Dingbats" charset="0"/>
              <a:buNone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relation schema is in </a:t>
            </a:r>
            <a:r>
              <a:rPr lang="en-US" b="1" i="1" dirty="0">
                <a:solidFill>
                  <a:srgbClr val="B501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Boyce-Codd Normal Form (BCNF)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determinant (left hand side) of its FDs is a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superkey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752251F-A75E-4365-AB26-0511863E447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BCNF Example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3970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R = (B, C, E)</a:t>
            </a:r>
            <a:br>
              <a:rPr lang="en-US" dirty="0"/>
            </a:br>
            <a:r>
              <a:rPr lang="en-US" dirty="0"/>
              <a:t>F = {</a:t>
            </a:r>
            <a:r>
              <a:rPr lang="en-US" dirty="0">
                <a:sym typeface="Monotype Sorts" charset="0"/>
              </a:rPr>
              <a:t>E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0"/>
              </a:rPr>
              <a:t>B</a:t>
            </a:r>
            <a:r>
              <a:rPr lang="en-US" dirty="0"/>
              <a:t>, BC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0"/>
              </a:rPr>
              <a:t>E}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ym typeface="Monotype Sorts" charset="0"/>
              </a:rPr>
              <a:t>Two candidate keys: BC and EC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BC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0"/>
              </a:rPr>
              <a:t>E does not violate BCNF because BC is a 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sym typeface="Monotype Sorts" charset="0"/>
              </a:rPr>
              <a:t>E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0"/>
              </a:rPr>
              <a:t>B violates BCNF because E is not a key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sym typeface="Monotype Sort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Monotype Sorts" charset="0"/>
              </a:rPr>
              <a:t>In order to achieve BCNF we have to decompose the table, but how?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Monotype Sorts" charset="0"/>
              </a:rPr>
              <a:t>	Since the decomposition must be lossless, we only have one option: R1(B,</a:t>
            </a:r>
            <a:r>
              <a:rPr lang="en-US" u="sng" dirty="0">
                <a:sym typeface="Monotype Sorts" charset="0"/>
              </a:rPr>
              <a:t>E</a:t>
            </a:r>
            <a:r>
              <a:rPr lang="en-US" dirty="0">
                <a:sym typeface="Monotype Sorts" charset="0"/>
              </a:rPr>
              <a:t>), and R2(</a:t>
            </a:r>
            <a:r>
              <a:rPr lang="en-US" u="sng" dirty="0">
                <a:sym typeface="Monotype Sorts" charset="0"/>
              </a:rPr>
              <a:t>C,E</a:t>
            </a:r>
            <a:r>
              <a:rPr lang="en-US" dirty="0">
                <a:sym typeface="Monotype Sorts" charset="0"/>
              </a:rPr>
              <a:t>). The common attribute E should be key of one fragment, here R1. 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sym typeface="Monotype Sorts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sym typeface="Monotype Sort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263648"/>
            <a:ext cx="5638800" cy="94615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6F2ED65-EE20-484D-9FDF-40C51F2D750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/>
              <a:t>BCNF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610600" cy="914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sz="1800" dirty="0">
                <a:sym typeface="Symbol" pitchFamily="18" charset="2"/>
              </a:rPr>
              <a:t>Bank-schema = (Branch B, Customer C, Employee E)</a:t>
            </a:r>
            <a:r>
              <a:rPr lang="en-US" sz="1800" i="1" dirty="0"/>
              <a:t>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sz="1800" dirty="0"/>
              <a:t>F = {</a:t>
            </a:r>
            <a:r>
              <a:rPr lang="en-US" sz="1800" dirty="0">
                <a:solidFill>
                  <a:srgbClr val="0000FF"/>
                </a:solidFill>
                <a:sym typeface="Monotype Sorts" charset="0"/>
              </a:rPr>
              <a:t>E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0000FF"/>
                </a:solidFill>
                <a:sym typeface="Monotype Sorts" charset="0"/>
              </a:rPr>
              <a:t>B, </a:t>
            </a:r>
            <a:r>
              <a:rPr lang="en-US" sz="1800" dirty="0">
                <a:solidFill>
                  <a:srgbClr val="0000FF"/>
                </a:solidFill>
              </a:rPr>
              <a:t>BC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0000FF"/>
                </a:solidFill>
                <a:sym typeface="Monotype Sorts" charset="0"/>
              </a:rPr>
              <a:t>E</a:t>
            </a:r>
            <a:r>
              <a:rPr lang="en-US" sz="1800" dirty="0">
                <a:sym typeface="Monotype Sorts" charset="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sz="1800" dirty="0">
                <a:sym typeface="Monotype Sorts" charset="0"/>
              </a:rPr>
              <a:t>Decompose into R1(B,</a:t>
            </a:r>
            <a:r>
              <a:rPr lang="en-US" sz="1800" u="sng" dirty="0">
                <a:sym typeface="Monotype Sorts" charset="0"/>
              </a:rPr>
              <a:t>E</a:t>
            </a:r>
            <a:r>
              <a:rPr lang="en-US" sz="1800" dirty="0">
                <a:sym typeface="Monotype Sorts" charset="0"/>
              </a:rPr>
              <a:t>), and R2(</a:t>
            </a:r>
            <a:r>
              <a:rPr lang="en-US" sz="1800" u="sng" dirty="0">
                <a:sym typeface="Monotype Sorts" charset="0"/>
              </a:rPr>
              <a:t>C,E</a:t>
            </a:r>
            <a:r>
              <a:rPr lang="en-US" sz="1800" dirty="0">
                <a:sym typeface="Monotype Sorts" charset="0"/>
              </a:rPr>
              <a:t>)</a:t>
            </a:r>
          </a:p>
          <a:p>
            <a:pPr eaLnBrk="1" hangingPunct="1"/>
            <a:endParaRPr lang="en-US" sz="1800" dirty="0">
              <a:sym typeface="Monotype Sorts" charset="0"/>
            </a:endParaRPr>
          </a:p>
          <a:p>
            <a:pPr lvl="1" eaLnBrk="1" hangingPunct="1"/>
            <a:endParaRPr lang="en-US" sz="1800" dirty="0">
              <a:sym typeface="Monotype Sorts" charset="0"/>
            </a:endParaRPr>
          </a:p>
        </p:txBody>
      </p:sp>
      <p:graphicFrame>
        <p:nvGraphicFramePr>
          <p:cNvPr id="537665" name="Group 6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8391907"/>
              </p:ext>
            </p:extLst>
          </p:nvPr>
        </p:nvGraphicFramePr>
        <p:xfrm>
          <a:off x="973138" y="2789238"/>
          <a:ext cx="3814762" cy="2133601"/>
        </p:xfrm>
        <a:graphic>
          <a:graphicData uri="http://schemas.openxmlformats.org/drawingml/2006/table">
            <a:tbl>
              <a:tblPr/>
              <a:tblGrid>
                <a:gridCol w="126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763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01665"/>
              </p:ext>
            </p:extLst>
          </p:nvPr>
        </p:nvGraphicFramePr>
        <p:xfrm>
          <a:off x="5943600" y="2286000"/>
          <a:ext cx="2773363" cy="1708152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3764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42954"/>
              </p:ext>
            </p:extLst>
          </p:nvPr>
        </p:nvGraphicFramePr>
        <p:xfrm>
          <a:off x="5943600" y="4191000"/>
          <a:ext cx="2819400" cy="1752600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09" name="Rectangle 64"/>
          <p:cNvSpPr>
            <a:spLocks noChangeArrowheads="1"/>
          </p:cNvSpPr>
          <p:nvPr/>
        </p:nvSpPr>
        <p:spPr bwMode="auto">
          <a:xfrm>
            <a:off x="304800" y="5486400"/>
            <a:ext cx="5486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Tahoma" pitchFamily="34" charset="0"/>
                <a:sym typeface="Monotype Sorts" charset="0"/>
              </a:rPr>
              <a:t>We have avoided the problems of redundancy and null values of 3NF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800" dirty="0">
              <a:latin typeface="Tahoma" pitchFamily="34" charset="0"/>
              <a:sym typeface="Monotype Sorts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953000" y="3886200"/>
            <a:ext cx="609600" cy="304800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BCNF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53965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6966452"/>
              </p:ext>
            </p:extLst>
          </p:nvPr>
        </p:nvGraphicFramePr>
        <p:xfrm>
          <a:off x="5867400" y="1905000"/>
          <a:ext cx="3200400" cy="1905000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967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09120"/>
              </p:ext>
            </p:extLst>
          </p:nvPr>
        </p:nvGraphicFramePr>
        <p:xfrm>
          <a:off x="228600" y="2209800"/>
          <a:ext cx="2438400" cy="14478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3969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67057"/>
              </p:ext>
            </p:extLst>
          </p:nvPr>
        </p:nvGraphicFramePr>
        <p:xfrm>
          <a:off x="3276600" y="2209800"/>
          <a:ext cx="2133600" cy="1447801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9712" name="Rectangle 64"/>
          <p:cNvSpPr>
            <a:spLocks noChangeArrowheads="1"/>
          </p:cNvSpPr>
          <p:nvPr/>
        </p:nvSpPr>
        <p:spPr bwMode="auto">
          <a:xfrm>
            <a:off x="533400" y="42672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Tahoma" pitchFamily="34" charset="0"/>
                <a:sym typeface="Monotype Sorts" charset="0"/>
              </a:rPr>
              <a:t>Is the decomposition dependency preserving?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 dirty="0">
                <a:latin typeface="Tahoma" pitchFamily="34" charset="0"/>
                <a:sym typeface="Monotype Sorts" charset="0"/>
              </a:rPr>
              <a:t>No. We loose </a:t>
            </a:r>
            <a:r>
              <a:rPr lang="en-US" sz="1600" dirty="0">
                <a:latin typeface="Tahoma" pitchFamily="34" charset="0"/>
              </a:rPr>
              <a:t>BC</a:t>
            </a:r>
            <a:r>
              <a:rPr lang="en-US" sz="1600" dirty="0">
                <a:latin typeface="Tahoma" pitchFamily="34" charset="0"/>
                <a:sym typeface="Symbol" pitchFamily="18" charset="2"/>
              </a:rPr>
              <a:t></a:t>
            </a:r>
            <a:r>
              <a:rPr lang="en-US" sz="1600" dirty="0">
                <a:latin typeface="Tahoma" pitchFamily="34" charset="0"/>
                <a:sym typeface="Monotype Sorts" charset="0"/>
              </a:rPr>
              <a:t>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Tahoma" pitchFamily="34" charset="0"/>
                <a:sym typeface="Monotype Sorts" charset="0"/>
              </a:rPr>
              <a:t>Can we have a dependency preserving decomposition?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600" dirty="0">
                <a:latin typeface="Tahoma" pitchFamily="34" charset="0"/>
                <a:sym typeface="Monotype Sorts" charset="0"/>
              </a:rPr>
              <a:t>No. No matter how we break we loose </a:t>
            </a:r>
            <a:r>
              <a:rPr lang="en-US" sz="1600" dirty="0">
                <a:latin typeface="Tahoma" pitchFamily="34" charset="0"/>
              </a:rPr>
              <a:t>BC</a:t>
            </a:r>
            <a:r>
              <a:rPr lang="en-US" sz="1600" dirty="0">
                <a:latin typeface="Tahoma" pitchFamily="34" charset="0"/>
                <a:sym typeface="Symbol" pitchFamily="18" charset="2"/>
              </a:rPr>
              <a:t></a:t>
            </a:r>
            <a:r>
              <a:rPr lang="en-US" sz="1600" dirty="0">
                <a:latin typeface="Tahoma" pitchFamily="34" charset="0"/>
                <a:sym typeface="Monotype Sorts" charset="0"/>
              </a:rPr>
              <a:t>E, since it involves all attributes </a:t>
            </a:r>
          </a:p>
        </p:txBody>
      </p:sp>
      <p:sp>
        <p:nvSpPr>
          <p:cNvPr id="7235" name="Rectangle 66"/>
          <p:cNvSpPr>
            <a:spLocks noChangeArrowheads="1"/>
          </p:cNvSpPr>
          <p:nvPr/>
        </p:nvSpPr>
        <p:spPr bwMode="auto">
          <a:xfrm>
            <a:off x="5410200" y="26670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>
                <a:latin typeface="Verdana" pitchFamily="34" charset="0"/>
              </a:rPr>
              <a:t>=</a:t>
            </a:r>
          </a:p>
        </p:txBody>
      </p: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667000" y="2887436"/>
            <a:ext cx="609600" cy="152400"/>
            <a:chOff x="432" y="288"/>
            <a:chExt cx="528" cy="144"/>
          </a:xfrm>
        </p:grpSpPr>
        <p:grpSp>
          <p:nvGrpSpPr>
            <p:cNvPr id="23" name="Group 12"/>
            <p:cNvGrpSpPr>
              <a:grpSpLocks/>
            </p:cNvGrpSpPr>
            <p:nvPr/>
          </p:nvGrpSpPr>
          <p:grpSpPr bwMode="auto">
            <a:xfrm rot="10800000" flipV="1">
              <a:off x="576" y="288"/>
              <a:ext cx="384" cy="144"/>
              <a:chOff x="192" y="192"/>
              <a:chExt cx="480" cy="192"/>
            </a:xfrm>
          </p:grpSpPr>
          <p:sp>
            <p:nvSpPr>
              <p:cNvPr id="27" name="AutoShape 13"/>
              <p:cNvSpPr>
                <a:spLocks noChangeArrowheads="1"/>
              </p:cNvSpPr>
              <p:nvPr/>
            </p:nvSpPr>
            <p:spPr bwMode="auto">
              <a:xfrm rot="16200000">
                <a:off x="432" y="144"/>
                <a:ext cx="192" cy="288"/>
              </a:xfrm>
              <a:prstGeom prst="flowChartCollat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>
                <a:off x="192" y="3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432" y="28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432" y="43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286000" y="1492248"/>
            <a:ext cx="1447800" cy="56515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Full outer join should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9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9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9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dirty="0"/>
              <a:t>Another BCNF Example</a:t>
            </a:r>
            <a:endParaRPr lang="en-US" sz="1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85800" y="829767"/>
            <a:ext cx="7327663" cy="1837233"/>
          </a:xfrm>
        </p:spPr>
        <p:txBody>
          <a:bodyPr/>
          <a:lstStyle/>
          <a:p>
            <a:pPr marL="273050" lvl="1" indent="-273050"/>
            <a:r>
              <a:rPr lang="en-US" sz="1600" dirty="0"/>
              <a:t>Schema: Car(make, model, </a:t>
            </a:r>
            <a:r>
              <a:rPr lang="en-US" sz="1600" dirty="0" err="1"/>
              <a:t>engine_size</a:t>
            </a:r>
            <a:r>
              <a:rPr lang="en-US" sz="1600" dirty="0"/>
              <a:t>, origin).</a:t>
            </a:r>
          </a:p>
          <a:p>
            <a:pPr marL="273050" lvl="1" indent="-273050"/>
            <a:r>
              <a:rPr lang="en-US" sz="1600" dirty="0"/>
              <a:t>FD = {</a:t>
            </a:r>
            <a:r>
              <a:rPr lang="en-US" sz="1600" dirty="0" err="1"/>
              <a:t>origin</a:t>
            </a:r>
            <a:r>
              <a:rPr lang="en-US" sz="1600" dirty="0" err="1">
                <a:sym typeface="Symbol" pitchFamily="18" charset="2"/>
              </a:rPr>
              <a:t>engine_size</a:t>
            </a:r>
            <a:r>
              <a:rPr lang="en-US" sz="1600" dirty="0">
                <a:sym typeface="Symbol" pitchFamily="18" charset="2"/>
              </a:rPr>
              <a:t>, </a:t>
            </a:r>
            <a:r>
              <a:rPr lang="en-US" sz="1600" dirty="0"/>
              <a:t>make, model, </a:t>
            </a:r>
            <a:r>
              <a:rPr lang="en-US" sz="1600" dirty="0" err="1"/>
              <a:t>engine_size</a:t>
            </a:r>
            <a:r>
              <a:rPr lang="en-US" sz="1600" dirty="0" err="1">
                <a:sym typeface="Symbol" pitchFamily="18" charset="2"/>
              </a:rPr>
              <a:t></a:t>
            </a:r>
            <a:r>
              <a:rPr lang="en-US" sz="1600" dirty="0" err="1">
                <a:sym typeface="Monotype Sorts" charset="0"/>
              </a:rPr>
              <a:t>origin</a:t>
            </a:r>
            <a:r>
              <a:rPr lang="en-US" sz="1600" dirty="0">
                <a:sym typeface="Monotype Sorts" charset="0"/>
              </a:rPr>
              <a:t>}</a:t>
            </a:r>
            <a:endParaRPr lang="en-US" sz="1600" dirty="0"/>
          </a:p>
          <a:p>
            <a:pPr marL="273050" lvl="1" indent="-273050"/>
            <a:r>
              <a:rPr lang="en-US" sz="1600" dirty="0">
                <a:sym typeface="Symbol" pitchFamily="18" charset="2"/>
              </a:rPr>
              <a:t>This relation schema is not in BCNF because of the FD </a:t>
            </a:r>
            <a:r>
              <a:rPr lang="en-US" sz="1600" dirty="0" err="1">
                <a:solidFill>
                  <a:srgbClr val="0000FF"/>
                </a:solidFill>
              </a:rPr>
              <a:t>origin</a:t>
            </a:r>
            <a:r>
              <a:rPr lang="en-US" sz="1600" dirty="0" err="1">
                <a:sym typeface="Symbol" pitchFamily="18" charset="2"/>
              </a:rPr>
              <a:t></a:t>
            </a:r>
            <a:r>
              <a:rPr lang="en-US" sz="1600" dirty="0" err="1">
                <a:solidFill>
                  <a:srgbClr val="0000FF"/>
                </a:solidFill>
                <a:sym typeface="Symbol" pitchFamily="18" charset="2"/>
              </a:rPr>
              <a:t>engine_size</a:t>
            </a:r>
            <a:r>
              <a:rPr lang="en-US" sz="1600" dirty="0">
                <a:sym typeface="Symbol" pitchFamily="18" charset="2"/>
              </a:rPr>
              <a:t>.</a:t>
            </a:r>
          </a:p>
          <a:p>
            <a:pPr marL="273050" lvl="1" indent="-273050"/>
            <a:r>
              <a:rPr lang="en-US" sz="1600" dirty="0"/>
              <a:t>For the FD </a:t>
            </a:r>
            <a:r>
              <a:rPr lang="en-US" sz="1600" dirty="0" err="1">
                <a:solidFill>
                  <a:srgbClr val="0000FF"/>
                </a:solidFill>
              </a:rPr>
              <a:t>origin</a:t>
            </a:r>
            <a:r>
              <a:rPr lang="en-US" sz="1600" dirty="0" err="1">
                <a:sym typeface="Symbol" pitchFamily="18" charset="2"/>
              </a:rPr>
              <a:t></a:t>
            </a:r>
            <a:r>
              <a:rPr lang="en-US" sz="1600" dirty="0" err="1">
                <a:solidFill>
                  <a:srgbClr val="0000FF"/>
                </a:solidFill>
                <a:sym typeface="Symbol" pitchFamily="18" charset="2"/>
              </a:rPr>
              <a:t>engine_size</a:t>
            </a:r>
            <a:r>
              <a:rPr lang="en-US" sz="1600" dirty="0">
                <a:sym typeface="Symbol" pitchFamily="18" charset="2"/>
              </a:rPr>
              <a:t>, </a:t>
            </a:r>
            <a:r>
              <a:rPr lang="en-US" sz="1600" dirty="0">
                <a:solidFill>
                  <a:srgbClr val="FF0000"/>
                </a:solidFill>
                <a:sym typeface="Symbol" pitchFamily="18" charset="2"/>
              </a:rPr>
              <a:t>origin is not a </a:t>
            </a:r>
            <a:r>
              <a:rPr lang="en-US" sz="1600" dirty="0" err="1">
                <a:solidFill>
                  <a:srgbClr val="FF0000"/>
                </a:solidFill>
                <a:sym typeface="Symbol" pitchFamily="18" charset="2"/>
              </a:rPr>
              <a:t>superkey</a:t>
            </a:r>
            <a:r>
              <a:rPr lang="en-US" sz="1600" dirty="0">
                <a:sym typeface="Symbol" pitchFamily="18" charset="2"/>
              </a:rPr>
              <a:t>.</a:t>
            </a:r>
          </a:p>
          <a:p>
            <a:pPr marL="273050" lvl="1" indent="-273050"/>
            <a:endParaRPr lang="en-US" sz="1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933004" y="1981200"/>
            <a:ext cx="7448996" cy="2057400"/>
            <a:chOff x="847502" y="1051560"/>
            <a:chExt cx="7448996" cy="2057400"/>
          </a:xfrm>
        </p:grpSpPr>
        <p:sp>
          <p:nvSpPr>
            <p:cNvPr id="33" name="Text Box 119"/>
            <p:cNvSpPr txBox="1">
              <a:spLocks noChangeArrowheads="1"/>
            </p:cNvSpPr>
            <p:nvPr/>
          </p:nvSpPr>
          <p:spPr bwMode="auto">
            <a:xfrm>
              <a:off x="1302664" y="1051560"/>
              <a:ext cx="208262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u="sng" dirty="0">
                  <a:solidFill>
                    <a:srgbClr val="B30019"/>
                  </a:solidFill>
                </a:rPr>
                <a:t>FDs in 3NF schema</a:t>
              </a:r>
            </a:p>
          </p:txBody>
        </p:sp>
        <p:sp>
          <p:nvSpPr>
            <p:cNvPr id="34" name="Rectangle 128"/>
            <p:cNvSpPr>
              <a:spLocks noChangeArrowheads="1"/>
            </p:cNvSpPr>
            <p:nvPr/>
          </p:nvSpPr>
          <p:spPr bwMode="auto">
            <a:xfrm>
              <a:off x="3077931" y="1911192"/>
              <a:ext cx="759659" cy="320675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origin</a:t>
              </a:r>
            </a:p>
          </p:txBody>
        </p:sp>
        <p:cxnSp>
          <p:nvCxnSpPr>
            <p:cNvPr id="35" name="AutoShape 130"/>
            <p:cNvCxnSpPr>
              <a:cxnSpLocks noChangeShapeType="1"/>
              <a:stCxn id="36" idx="3"/>
              <a:endCxn id="34" idx="1"/>
            </p:cNvCxnSpPr>
            <p:nvPr/>
          </p:nvCxnSpPr>
          <p:spPr bwMode="auto">
            <a:xfrm>
              <a:off x="2234023" y="2071530"/>
              <a:ext cx="843908" cy="0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" name="Rectangle 133"/>
            <p:cNvSpPr>
              <a:spLocks noChangeArrowheads="1"/>
            </p:cNvSpPr>
            <p:nvPr/>
          </p:nvSpPr>
          <p:spPr bwMode="auto">
            <a:xfrm>
              <a:off x="847502" y="1427798"/>
              <a:ext cx="1386521" cy="1287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dirty="0">
                <a:solidFill>
                  <a:srgbClr val="B5011F"/>
                </a:solidFill>
              </a:endParaRPr>
            </a:p>
          </p:txBody>
        </p:sp>
        <p:grpSp>
          <p:nvGrpSpPr>
            <p:cNvPr id="37" name="Group 134"/>
            <p:cNvGrpSpPr>
              <a:grpSpLocks/>
            </p:cNvGrpSpPr>
            <p:nvPr/>
          </p:nvGrpSpPr>
          <p:grpSpPr bwMode="auto">
            <a:xfrm>
              <a:off x="914615" y="1507173"/>
              <a:ext cx="1250868" cy="1128713"/>
              <a:chOff x="1920" y="2688"/>
              <a:chExt cx="876" cy="711"/>
            </a:xfrm>
          </p:grpSpPr>
          <p:sp>
            <p:nvSpPr>
              <p:cNvPr id="50" name="Rectangle 135"/>
              <p:cNvSpPr>
                <a:spLocks noChangeArrowheads="1"/>
              </p:cNvSpPr>
              <p:nvPr/>
            </p:nvSpPr>
            <p:spPr bwMode="auto">
              <a:xfrm>
                <a:off x="1920" y="2688"/>
                <a:ext cx="532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make</a:t>
                </a:r>
              </a:p>
            </p:txBody>
          </p:sp>
          <p:sp>
            <p:nvSpPr>
              <p:cNvPr id="51" name="Rectangle 136"/>
              <p:cNvSpPr>
                <a:spLocks noChangeArrowheads="1"/>
              </p:cNvSpPr>
              <p:nvPr/>
            </p:nvSpPr>
            <p:spPr bwMode="auto">
              <a:xfrm>
                <a:off x="1920" y="2941"/>
                <a:ext cx="532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model</a:t>
                </a:r>
              </a:p>
            </p:txBody>
          </p:sp>
          <p:sp>
            <p:nvSpPr>
              <p:cNvPr id="52" name="Rectangle 137"/>
              <p:cNvSpPr>
                <a:spLocks noChangeArrowheads="1"/>
              </p:cNvSpPr>
              <p:nvPr/>
            </p:nvSpPr>
            <p:spPr bwMode="auto">
              <a:xfrm>
                <a:off x="1920" y="3197"/>
                <a:ext cx="876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engine_size</a:t>
                </a:r>
              </a:p>
            </p:txBody>
          </p:sp>
        </p:grpSp>
        <p:cxnSp>
          <p:nvCxnSpPr>
            <p:cNvPr id="38" name="Straight Arrow Connector 37"/>
            <p:cNvCxnSpPr>
              <a:endCxn id="52" idx="3"/>
            </p:cNvCxnSpPr>
            <p:nvPr/>
          </p:nvCxnSpPr>
          <p:spPr bwMode="auto">
            <a:xfrm flipH="1">
              <a:off x="2165483" y="2121930"/>
              <a:ext cx="912448" cy="3536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AE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" name="AutoShape 13"/>
            <p:cNvSpPr>
              <a:spLocks noChangeArrowheads="1"/>
            </p:cNvSpPr>
            <p:nvPr/>
          </p:nvSpPr>
          <p:spPr bwMode="auto">
            <a:xfrm>
              <a:off x="4338828" y="1851048"/>
              <a:ext cx="457200" cy="228600"/>
            </a:xfrm>
            <a:prstGeom prst="rightArrow">
              <a:avLst>
                <a:gd name="adj1" fmla="val 50000"/>
                <a:gd name="adj2" fmla="val 5108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55"/>
            <p:cNvSpPr>
              <a:spLocks noChangeArrowheads="1"/>
            </p:cNvSpPr>
            <p:nvPr/>
          </p:nvSpPr>
          <p:spPr bwMode="auto">
            <a:xfrm>
              <a:off x="7041205" y="2788285"/>
              <a:ext cx="1255293" cy="3206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engine_size</a:t>
              </a:r>
            </a:p>
          </p:txBody>
        </p: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5297266" y="2788285"/>
              <a:ext cx="762347" cy="320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origin</a:t>
              </a:r>
            </a:p>
          </p:txBody>
        </p:sp>
        <p:cxnSp>
          <p:nvCxnSpPr>
            <p:cNvPr id="42" name="AutoShape 57"/>
            <p:cNvCxnSpPr>
              <a:cxnSpLocks noChangeShapeType="1"/>
              <a:stCxn id="41" idx="3"/>
              <a:endCxn id="40" idx="1"/>
            </p:cNvCxnSpPr>
            <p:nvPr/>
          </p:nvCxnSpPr>
          <p:spPr bwMode="auto">
            <a:xfrm>
              <a:off x="6059613" y="2948623"/>
              <a:ext cx="981592" cy="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Text Box 119"/>
            <p:cNvSpPr txBox="1">
              <a:spLocks noChangeArrowheads="1"/>
            </p:cNvSpPr>
            <p:nvPr/>
          </p:nvSpPr>
          <p:spPr bwMode="auto">
            <a:xfrm>
              <a:off x="5665803" y="1051560"/>
              <a:ext cx="22621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u="sng" dirty="0">
                  <a:solidFill>
                    <a:srgbClr val="B30019"/>
                  </a:solidFill>
                </a:rPr>
                <a:t>FDs in BCNF schema</a:t>
              </a:r>
            </a:p>
          </p:txBody>
        </p:sp>
        <p:sp>
          <p:nvSpPr>
            <p:cNvPr id="44" name="Rectangle 133"/>
            <p:cNvSpPr>
              <a:spLocks noChangeArrowheads="1"/>
            </p:cNvSpPr>
            <p:nvPr/>
          </p:nvSpPr>
          <p:spPr bwMode="auto">
            <a:xfrm>
              <a:off x="5297267" y="1411538"/>
              <a:ext cx="893815" cy="1287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 dirty="0">
                <a:solidFill>
                  <a:srgbClr val="B5011F"/>
                </a:solidFill>
              </a:endParaRPr>
            </a:p>
          </p:txBody>
        </p:sp>
        <p:grpSp>
          <p:nvGrpSpPr>
            <p:cNvPr id="45" name="Group 134"/>
            <p:cNvGrpSpPr>
              <a:grpSpLocks/>
            </p:cNvGrpSpPr>
            <p:nvPr/>
          </p:nvGrpSpPr>
          <p:grpSpPr bwMode="auto">
            <a:xfrm>
              <a:off x="5364377" y="1490913"/>
              <a:ext cx="759659" cy="1128713"/>
              <a:chOff x="1920" y="2688"/>
              <a:chExt cx="532" cy="711"/>
            </a:xfrm>
          </p:grpSpPr>
          <p:sp>
            <p:nvSpPr>
              <p:cNvPr id="47" name="Rectangle 135"/>
              <p:cNvSpPr>
                <a:spLocks noChangeArrowheads="1"/>
              </p:cNvSpPr>
              <p:nvPr/>
            </p:nvSpPr>
            <p:spPr bwMode="auto">
              <a:xfrm>
                <a:off x="1920" y="2688"/>
                <a:ext cx="532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make</a:t>
                </a:r>
              </a:p>
            </p:txBody>
          </p:sp>
          <p:sp>
            <p:nvSpPr>
              <p:cNvPr id="48" name="Rectangle 136"/>
              <p:cNvSpPr>
                <a:spLocks noChangeArrowheads="1"/>
              </p:cNvSpPr>
              <p:nvPr/>
            </p:nvSpPr>
            <p:spPr bwMode="auto">
              <a:xfrm>
                <a:off x="1920" y="2941"/>
                <a:ext cx="532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model</a:t>
                </a:r>
              </a:p>
            </p:txBody>
          </p:sp>
          <p:sp>
            <p:nvSpPr>
              <p:cNvPr id="49" name="Rectangle 137"/>
              <p:cNvSpPr>
                <a:spLocks noChangeArrowheads="1"/>
              </p:cNvSpPr>
              <p:nvPr/>
            </p:nvSpPr>
            <p:spPr bwMode="auto">
              <a:xfrm>
                <a:off x="1920" y="3197"/>
                <a:ext cx="532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origin</a:t>
                </a:r>
              </a:p>
            </p:txBody>
          </p:sp>
        </p:grp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 rot="20280000">
              <a:off x="2109390" y="2193904"/>
              <a:ext cx="1041400" cy="203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3" name="Rounded Rectangle 52"/>
          <p:cNvSpPr/>
          <p:nvPr/>
        </p:nvSpPr>
        <p:spPr bwMode="auto">
          <a:xfrm>
            <a:off x="2085837" y="4467899"/>
            <a:ext cx="2254557" cy="2237701"/>
          </a:xfrm>
          <a:prstGeom prst="roundRect">
            <a:avLst/>
          </a:prstGeom>
          <a:solidFill>
            <a:srgbClr val="FFFFCC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88875"/>
              </p:ext>
            </p:extLst>
          </p:nvPr>
        </p:nvGraphicFramePr>
        <p:xfrm>
          <a:off x="152400" y="3810000"/>
          <a:ext cx="4276408" cy="291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9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Car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engine_size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Nissan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Fiat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Mirafiori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Italy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Honda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Accord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Camry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Mustang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Mustang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U.S.A.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BMW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7.35i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Camry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Text Box 136"/>
          <p:cNvSpPr txBox="1">
            <a:spLocks noChangeArrowheads="1"/>
          </p:cNvSpPr>
          <p:nvPr/>
        </p:nvSpPr>
        <p:spPr bwMode="auto">
          <a:xfrm>
            <a:off x="2816994" y="3653361"/>
            <a:ext cx="1678806" cy="320088"/>
          </a:xfrm>
          <a:prstGeom prst="rect">
            <a:avLst/>
          </a:prstGeom>
          <a:solidFill>
            <a:srgbClr val="FFFFCC"/>
          </a:solidFill>
          <a:ln w="19050">
            <a:solidFill>
              <a:srgbClr val="001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36576" bIns="36576">
            <a:spAutoFit/>
          </a:bodyPr>
          <a:lstStyle/>
          <a:p>
            <a:pPr algn="ctr"/>
            <a:r>
              <a:rPr lang="en-US" sz="1600" b="1" dirty="0">
                <a:solidFill>
                  <a:srgbClr val="B30019"/>
                </a:solidFill>
              </a:rPr>
              <a:t>Note redundancy</a:t>
            </a: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 bwMode="auto">
          <a:xfrm flipH="1">
            <a:off x="3217081" y="3973449"/>
            <a:ext cx="439316" cy="6880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80170"/>
              </p:ext>
            </p:extLst>
          </p:nvPr>
        </p:nvGraphicFramePr>
        <p:xfrm>
          <a:off x="4924821" y="4648200"/>
          <a:ext cx="2009379" cy="2165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5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Car Production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Nissan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Fiat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Mirafiori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Italy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Honda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Accord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Camry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Mustang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Mustang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U.S.A.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BMW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7.35i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Camry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81303"/>
              </p:ext>
            </p:extLst>
          </p:nvPr>
        </p:nvGraphicFramePr>
        <p:xfrm>
          <a:off x="7086600" y="5029200"/>
          <a:ext cx="195379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8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Country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u="none" dirty="0">
                          <a:solidFill>
                            <a:srgbClr val="000000"/>
                          </a:solidFill>
                          <a:latin typeface="+mn-lt"/>
                          <a:cs typeface="Helvetica"/>
                        </a:rPr>
                        <a:t>engine_size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Italy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5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U.S.A.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5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5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216798" y="4114800"/>
            <a:ext cx="3819818" cy="584775"/>
          </a:xfrm>
          <a:prstGeom prst="rect">
            <a:avLst/>
          </a:prstGeom>
          <a:solidFill>
            <a:srgbClr val="FFFFCC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cs typeface="Times New Roman" panose="02020603050405020304" pitchFamily="18" charset="0"/>
                <a:sym typeface="Monotype Sorts" charset="0"/>
              </a:rPr>
              <a:t>This decomposition avoids the problems of redundancy and null values of 3NF.</a:t>
            </a:r>
          </a:p>
        </p:txBody>
      </p:sp>
      <p:sp>
        <p:nvSpPr>
          <p:cNvPr id="60" name="AutoShape 13"/>
          <p:cNvSpPr>
            <a:spLocks noChangeArrowheads="1"/>
          </p:cNvSpPr>
          <p:nvPr/>
        </p:nvSpPr>
        <p:spPr bwMode="auto">
          <a:xfrm>
            <a:off x="4511881" y="5410200"/>
            <a:ext cx="324526" cy="228600"/>
          </a:xfrm>
          <a:prstGeom prst="rightArrow">
            <a:avLst>
              <a:gd name="adj1" fmla="val 50000"/>
              <a:gd name="adj2" fmla="val 5108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53" grpId="0" animBg="1"/>
      <p:bldP spid="55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/>
              <a:t>Another BCNF Example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32516"/>
              </p:ext>
            </p:extLst>
          </p:nvPr>
        </p:nvGraphicFramePr>
        <p:xfrm>
          <a:off x="492947" y="2157984"/>
          <a:ext cx="2233994" cy="241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29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Car  Production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Nissan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Fiat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Mirafiori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Italy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Honda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Accord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Camry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Mustang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Mustang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U.S.A.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BMW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7.35i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Camry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81807"/>
              </p:ext>
            </p:extLst>
          </p:nvPr>
        </p:nvGraphicFramePr>
        <p:xfrm>
          <a:off x="3337034" y="2157984"/>
          <a:ext cx="1814180" cy="170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2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Country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u="none" dirty="0">
                          <a:solidFill>
                            <a:srgbClr val="000000"/>
                          </a:solidFill>
                          <a:latin typeface="+mn-lt"/>
                          <a:cs typeface="Helvetica"/>
                        </a:rPr>
                        <a:t>engine_size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Italy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U.S.A.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72455"/>
              </p:ext>
            </p:extLst>
          </p:nvPr>
        </p:nvGraphicFramePr>
        <p:xfrm>
          <a:off x="5761306" y="2157984"/>
          <a:ext cx="3230294" cy="241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9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Car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u="sng" dirty="0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engine_size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Nissan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Fiat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Mirafiori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Italy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Honda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Accord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Camry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Mustang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Mustang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U.S.A.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BMW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7.35i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Camry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648200"/>
            <a:ext cx="7772400" cy="174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800" b="1" dirty="0">
                <a:solidFill>
                  <a:srgbClr val="B30019"/>
                </a:solidFill>
                <a:sym typeface="Monotype Sorts" charset="0"/>
              </a:rPr>
              <a:t>Is the decomposition dependency preserving?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</a:pPr>
            <a:r>
              <a:rPr lang="en-US" sz="1600" b="1" dirty="0">
                <a:solidFill>
                  <a:srgbClr val="FF0000"/>
                </a:solidFill>
                <a:sym typeface="Monotype Sorts" charset="0"/>
              </a:rPr>
              <a:t>No</a:t>
            </a:r>
            <a:r>
              <a:rPr lang="en-US" sz="1600" dirty="0">
                <a:sym typeface="Monotype Sorts" charset="0"/>
              </a:rPr>
              <a:t>. We lose the FD </a:t>
            </a:r>
            <a:r>
              <a:rPr lang="en-US" sz="1600" dirty="0">
                <a:solidFill>
                  <a:srgbClr val="3319FF"/>
                </a:solidFill>
              </a:rPr>
              <a:t>make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19FF"/>
                </a:solidFill>
              </a:rPr>
              <a:t>model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19FF"/>
                </a:solidFill>
              </a:rPr>
              <a:t>engine_size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olidFill>
                  <a:srgbClr val="3319FF"/>
                </a:solidFill>
                <a:sym typeface="Monotype Sorts" charset="0"/>
              </a:rPr>
              <a:t>origin</a:t>
            </a:r>
            <a:r>
              <a:rPr lang="en-US" sz="1600" dirty="0">
                <a:sym typeface="Monotype Sorts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sz="1800" b="1" dirty="0">
                <a:solidFill>
                  <a:srgbClr val="B30019"/>
                </a:solidFill>
                <a:sym typeface="Monotype Sorts" charset="0"/>
              </a:rPr>
              <a:t>Can we have a dependency preserving decomposition?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</a:pPr>
            <a:r>
              <a:rPr lang="en-US" sz="1600" b="1" dirty="0">
                <a:solidFill>
                  <a:srgbClr val="FF0000"/>
                </a:solidFill>
                <a:sym typeface="Monotype Sorts" charset="0"/>
              </a:rPr>
              <a:t>No</a:t>
            </a:r>
            <a:r>
              <a:rPr lang="en-US" sz="1600" dirty="0">
                <a:sym typeface="Monotype Sorts" charset="0"/>
              </a:rPr>
              <a:t>. No matter how we break up the relation schema we lose </a:t>
            </a:r>
            <a:br>
              <a:rPr lang="en-US" sz="1600" dirty="0">
                <a:sym typeface="Monotype Sorts" charset="0"/>
              </a:rPr>
            </a:br>
            <a:r>
              <a:rPr lang="en-US" sz="1600" dirty="0">
                <a:solidFill>
                  <a:srgbClr val="0000FF"/>
                </a:solidFill>
              </a:rPr>
              <a:t>make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00FF"/>
                </a:solidFill>
              </a:rPr>
              <a:t>model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00FF"/>
                </a:solidFill>
              </a:rPr>
              <a:t>engine_size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>
                <a:solidFill>
                  <a:srgbClr val="0000FF"/>
                </a:solidFill>
                <a:sym typeface="Monotype Sorts" charset="0"/>
              </a:rPr>
              <a:t>origin</a:t>
            </a:r>
            <a:r>
              <a:rPr lang="en-US" sz="1600" dirty="0">
                <a:sym typeface="Monotype Sorts" charset="0"/>
              </a:rPr>
              <a:t> since it involves all the attributes.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796330" y="2939796"/>
            <a:ext cx="471315" cy="137160"/>
            <a:chOff x="2597834" y="3821590"/>
            <a:chExt cx="652267" cy="189820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rot="5400000" flipH="1">
              <a:off x="2841199" y="3781745"/>
              <a:ext cx="168813" cy="270100"/>
            </a:xfrm>
            <a:prstGeom prst="flowChartCollate">
              <a:avLst/>
            </a:prstGeom>
            <a:noFill/>
            <a:ln w="28575" cmpd="sng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3070034" y="3822180"/>
              <a:ext cx="180067" cy="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070034" y="4011410"/>
              <a:ext cx="180067" cy="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2597834" y="3821590"/>
              <a:ext cx="180067" cy="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2597834" y="4010820"/>
              <a:ext cx="180067" cy="0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Text Box 257"/>
          <p:cNvSpPr txBox="1">
            <a:spLocks noChangeArrowheads="1"/>
          </p:cNvSpPr>
          <p:nvPr/>
        </p:nvSpPr>
        <p:spPr bwMode="auto">
          <a:xfrm>
            <a:off x="5259081" y="2746766"/>
            <a:ext cx="394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2800" dirty="0">
                <a:solidFill>
                  <a:srgbClr val="0000FF"/>
                </a:solidFill>
                <a:latin typeface="Arial" charset="0"/>
              </a:rPr>
              <a:t>=</a:t>
            </a:r>
            <a:endParaRPr kumimoji="0" 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6963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We can generate the original relation instance by joining the two fragments, using a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full outer join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FC8A1A-06DC-49C0-92AB-E0771D23796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9B36B4B-7A48-4C22-88D7-0CD15867040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Observations about BCNF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Best Normal Form</a:t>
            </a:r>
          </a:p>
          <a:p>
            <a:pPr eaLnBrk="1" hangingPunct="1"/>
            <a:r>
              <a:rPr lang="en-US" dirty="0"/>
              <a:t>Avoids the problems of redundancy and all anomalies</a:t>
            </a:r>
          </a:p>
          <a:p>
            <a:pPr eaLnBrk="1" hangingPunct="1"/>
            <a:r>
              <a:rPr lang="en-US" dirty="0"/>
              <a:t>There is always a lossless decomposition that generates BCNF schemas</a:t>
            </a:r>
          </a:p>
          <a:p>
            <a:pPr eaLnBrk="1" hangingPunct="1"/>
            <a:r>
              <a:rPr lang="en-US" dirty="0"/>
              <a:t>However, we may not be able to preserve all dependencies</a:t>
            </a:r>
          </a:p>
          <a:p>
            <a:pPr eaLnBrk="1" hangingPunct="1"/>
            <a:r>
              <a:rPr lang="en-US" dirty="0"/>
              <a:t>Next step: an algorithm for automatically generating BCNF tables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2919</Words>
  <Application>Microsoft Office PowerPoint</Application>
  <PresentationFormat>On-screen Show (4:3)</PresentationFormat>
  <Paragraphs>533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2" baseType="lpstr">
      <vt:lpstr>ＭＳ Ｐゴシック</vt:lpstr>
      <vt:lpstr>新細明體</vt:lpstr>
      <vt:lpstr>Arial</vt:lpstr>
      <vt:lpstr>Arial Narrow</vt:lpstr>
      <vt:lpstr>Arial Unicode MS</vt:lpstr>
      <vt:lpstr>Greek Symbols</vt:lpstr>
      <vt:lpstr>Helvetica</vt:lpstr>
      <vt:lpstr>Monotype Sorts</vt:lpstr>
      <vt:lpstr>MS Reference Sans Serif</vt:lpstr>
      <vt:lpstr>Symbol</vt:lpstr>
      <vt:lpstr>Tahoma</vt:lpstr>
      <vt:lpstr>Times</vt:lpstr>
      <vt:lpstr>Times New Roman</vt:lpstr>
      <vt:lpstr>Trebuchet MS</vt:lpstr>
      <vt:lpstr>Verdana</vt:lpstr>
      <vt:lpstr>Wingdings</vt:lpstr>
      <vt:lpstr>Zapf Dingbats</vt:lpstr>
      <vt:lpstr>Default Design</vt:lpstr>
      <vt:lpstr>PowerPoint Presentation</vt:lpstr>
      <vt:lpstr>Normal Forms Review</vt:lpstr>
      <vt:lpstr>Boyce-Codd Normal Form (BCNF)</vt:lpstr>
      <vt:lpstr>BCNF Example</vt:lpstr>
      <vt:lpstr>BCNF Example (cont)</vt:lpstr>
      <vt:lpstr>BCNF Example (cont)</vt:lpstr>
      <vt:lpstr>Another BCNF Example</vt:lpstr>
      <vt:lpstr>Another BCNF Example</vt:lpstr>
      <vt:lpstr>Observations about BCNF</vt:lpstr>
      <vt:lpstr>Algorithm for BCNF Decomposition </vt:lpstr>
      <vt:lpstr> BCNF DECOMPOSITION EXAMPLE</vt:lpstr>
      <vt:lpstr> BCNF DECOMPOSITION EXAMPLE (cont’d)</vt:lpstr>
      <vt:lpstr> BCNF DECOMPOSITION EXAMPLE (cont’d)</vt:lpstr>
      <vt:lpstr>TESTING IF A FD VIOLATES BCNF</vt:lpstr>
      <vt:lpstr>TESTING IF A FD VIOLATES BCNF (cont’d)</vt:lpstr>
      <vt:lpstr>TESTING IF A FD VIOLATES BCNF (cont’d)</vt:lpstr>
      <vt:lpstr>TESTING IF A FD VIOLATES BCNF: EXAMPLE</vt:lpstr>
      <vt:lpstr>TESTING IF A FD VIOLATES BCNF: EXAMPLE (cont’d)</vt:lpstr>
      <vt:lpstr>DIFFERENT BCNF DECOMPOSITIONS</vt:lpstr>
      <vt:lpstr>DIFFERENT BCNF DECOMPOSITIONS (cont’d)</vt:lpstr>
      <vt:lpstr>Normalization Goals</vt:lpstr>
      <vt:lpstr>NORMALIZATION AND THE E-R MODEL</vt:lpstr>
      <vt:lpstr>DENORMALIZATION FOR PERFORMANCE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Wilfred Ng</cp:lastModifiedBy>
  <cp:revision>118</cp:revision>
  <dcterms:modified xsi:type="dcterms:W3CDTF">2020-03-05T09:09:21Z</dcterms:modified>
</cp:coreProperties>
</file>