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102"/>
  </p:notesMasterIdLst>
  <p:handoutMasterIdLst>
    <p:handoutMasterId r:id="rId103"/>
  </p:handoutMasterIdLst>
  <p:sldIdLst>
    <p:sldId id="315" r:id="rId2"/>
    <p:sldId id="484" r:id="rId3"/>
    <p:sldId id="605" r:id="rId4"/>
    <p:sldId id="485" r:id="rId5"/>
    <p:sldId id="486" r:id="rId6"/>
    <p:sldId id="487" r:id="rId7"/>
    <p:sldId id="489" r:id="rId8"/>
    <p:sldId id="490" r:id="rId9"/>
    <p:sldId id="492" r:id="rId10"/>
    <p:sldId id="608" r:id="rId11"/>
    <p:sldId id="609" r:id="rId12"/>
    <p:sldId id="495" r:id="rId13"/>
    <p:sldId id="496" r:id="rId14"/>
    <p:sldId id="498" r:id="rId15"/>
    <p:sldId id="621" r:id="rId16"/>
    <p:sldId id="606" r:id="rId17"/>
    <p:sldId id="499" r:id="rId18"/>
    <p:sldId id="500" r:id="rId19"/>
    <p:sldId id="502" r:id="rId20"/>
    <p:sldId id="504" r:id="rId21"/>
    <p:sldId id="539" r:id="rId22"/>
    <p:sldId id="622" r:id="rId23"/>
    <p:sldId id="623" r:id="rId24"/>
    <p:sldId id="607" r:id="rId25"/>
    <p:sldId id="506" r:id="rId26"/>
    <p:sldId id="507" r:id="rId27"/>
    <p:sldId id="509" r:id="rId28"/>
    <p:sldId id="510" r:id="rId29"/>
    <p:sldId id="511" r:id="rId30"/>
    <p:sldId id="512" r:id="rId31"/>
    <p:sldId id="513" r:id="rId32"/>
    <p:sldId id="540" r:id="rId33"/>
    <p:sldId id="516" r:id="rId34"/>
    <p:sldId id="517" r:id="rId35"/>
    <p:sldId id="518" r:id="rId36"/>
    <p:sldId id="520" r:id="rId37"/>
    <p:sldId id="519" r:id="rId38"/>
    <p:sldId id="541" r:id="rId39"/>
    <p:sldId id="523" r:id="rId40"/>
    <p:sldId id="526" r:id="rId41"/>
    <p:sldId id="527" r:id="rId42"/>
    <p:sldId id="528" r:id="rId43"/>
    <p:sldId id="529" r:id="rId44"/>
    <p:sldId id="530" r:id="rId45"/>
    <p:sldId id="531" r:id="rId46"/>
    <p:sldId id="538" r:id="rId47"/>
    <p:sldId id="534" r:id="rId48"/>
    <p:sldId id="535" r:id="rId49"/>
    <p:sldId id="536" r:id="rId50"/>
    <p:sldId id="542" r:id="rId51"/>
    <p:sldId id="543" r:id="rId52"/>
    <p:sldId id="557" r:id="rId53"/>
    <p:sldId id="558" r:id="rId54"/>
    <p:sldId id="559" r:id="rId55"/>
    <p:sldId id="560" r:id="rId56"/>
    <p:sldId id="562" r:id="rId57"/>
    <p:sldId id="563" r:id="rId58"/>
    <p:sldId id="564" r:id="rId59"/>
    <p:sldId id="565" r:id="rId60"/>
    <p:sldId id="566" r:id="rId61"/>
    <p:sldId id="568" r:id="rId62"/>
    <p:sldId id="569" r:id="rId63"/>
    <p:sldId id="601" r:id="rId64"/>
    <p:sldId id="624" r:id="rId65"/>
    <p:sldId id="571" r:id="rId66"/>
    <p:sldId id="604" r:id="rId67"/>
    <p:sldId id="573" r:id="rId68"/>
    <p:sldId id="574" r:id="rId69"/>
    <p:sldId id="575" r:id="rId70"/>
    <p:sldId id="578" r:id="rId71"/>
    <p:sldId id="579" r:id="rId72"/>
    <p:sldId id="584" r:id="rId73"/>
    <p:sldId id="581" r:id="rId74"/>
    <p:sldId id="583" r:id="rId75"/>
    <p:sldId id="582" r:id="rId76"/>
    <p:sldId id="585" r:id="rId77"/>
    <p:sldId id="586" r:id="rId78"/>
    <p:sldId id="589" r:id="rId79"/>
    <p:sldId id="587" r:id="rId80"/>
    <p:sldId id="610" r:id="rId81"/>
    <p:sldId id="611" r:id="rId82"/>
    <p:sldId id="612" r:id="rId83"/>
    <p:sldId id="613" r:id="rId84"/>
    <p:sldId id="614" r:id="rId85"/>
    <p:sldId id="615" r:id="rId86"/>
    <p:sldId id="616" r:id="rId87"/>
    <p:sldId id="617" r:id="rId88"/>
    <p:sldId id="618" r:id="rId89"/>
    <p:sldId id="619" r:id="rId90"/>
    <p:sldId id="620" r:id="rId91"/>
    <p:sldId id="588" r:id="rId92"/>
    <p:sldId id="592" r:id="rId93"/>
    <p:sldId id="594" r:id="rId94"/>
    <p:sldId id="595" r:id="rId95"/>
    <p:sldId id="596" r:id="rId96"/>
    <p:sldId id="597" r:id="rId97"/>
    <p:sldId id="598" r:id="rId98"/>
    <p:sldId id="599" r:id="rId99"/>
    <p:sldId id="600" r:id="rId100"/>
    <p:sldId id="593" r:id="rId101"/>
  </p:sldIdLst>
  <p:sldSz cx="9906000" cy="6858000" type="A4"/>
  <p:notesSz cx="9906000" cy="6794500"/>
  <p:defaultTextStyle>
    <a:defPPr>
      <a:defRPr lang="nl-N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40">
          <p15:clr>
            <a:srgbClr val="A4A3A4"/>
          </p15:clr>
        </p15:guide>
        <p15:guide id="2" pos="31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FF0000"/>
    <a:srgbClr val="CC6600"/>
    <a:srgbClr val="000000"/>
    <a:srgbClr val="99FF33"/>
    <a:srgbClr val="990000"/>
    <a:srgbClr val="FF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AC3CCA-C797-4891-BE02-D94E43425B7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227" autoAdjust="0"/>
    <p:restoredTop sz="87657" autoAdjust="0"/>
  </p:normalViewPr>
  <p:slideViewPr>
    <p:cSldViewPr snapToGrid="0">
      <p:cViewPr varScale="1">
        <p:scale>
          <a:sx n="143" d="100"/>
          <a:sy n="143" d="100"/>
        </p:scale>
        <p:origin x="4386" y="114"/>
      </p:cViewPr>
      <p:guideLst>
        <p:guide orient="horz" pos="2160"/>
        <p:guide pos="3120"/>
      </p:guideLst>
    </p:cSldViewPr>
  </p:slideViewPr>
  <p:outlineViewPr>
    <p:cViewPr>
      <p:scale>
        <a:sx n="33" d="100"/>
        <a:sy n="33" d="100"/>
      </p:scale>
      <p:origin x="0" y="348"/>
    </p:cViewPr>
  </p:outlineViewPr>
  <p:notesTextViewPr>
    <p:cViewPr>
      <p:scale>
        <a:sx n="100" d="100"/>
        <a:sy n="100" d="100"/>
      </p:scale>
      <p:origin x="0" y="0"/>
    </p:cViewPr>
  </p:notesTextViewPr>
  <p:sorterViewPr>
    <p:cViewPr>
      <p:scale>
        <a:sx n="200" d="100"/>
        <a:sy n="200" d="100"/>
      </p:scale>
      <p:origin x="0" y="-28446"/>
    </p:cViewPr>
  </p:sorterViewPr>
  <p:notesViewPr>
    <p:cSldViewPr snapToGrid="0">
      <p:cViewPr varScale="1">
        <p:scale>
          <a:sx n="94" d="100"/>
          <a:sy n="94" d="100"/>
        </p:scale>
        <p:origin x="-120" y="-474"/>
      </p:cViewPr>
      <p:guideLst>
        <p:guide orient="horz" pos="2140"/>
        <p:guide pos="312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2015E0-BD7D-4854-915D-5E269D5DD6B0}"/>
              </a:ext>
            </a:extLst>
          </p:cNvPr>
          <p:cNvSpPr>
            <a:spLocks noGrp="1" noChangeArrowheads="1"/>
          </p:cNvSpPr>
          <p:nvPr>
            <p:ph type="hdr" sz="quarter"/>
          </p:nvPr>
        </p:nvSpPr>
        <p:spPr bwMode="auto">
          <a:xfrm>
            <a:off x="0"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defTabSz="954088" eaLnBrk="1" hangingPunct="1">
              <a:defRPr sz="1300">
                <a:latin typeface="Arial" charset="0"/>
              </a:defRPr>
            </a:lvl1pPr>
          </a:lstStyle>
          <a:p>
            <a:pPr>
              <a:defRPr/>
            </a:pPr>
            <a:endParaRPr lang="en-GB" altLang="en-US"/>
          </a:p>
        </p:txBody>
      </p:sp>
      <p:sp>
        <p:nvSpPr>
          <p:cNvPr id="7171" name="Rectangle 3">
            <a:extLst>
              <a:ext uri="{FF2B5EF4-FFF2-40B4-BE49-F238E27FC236}">
                <a16:creationId xmlns:a16="http://schemas.microsoft.com/office/drawing/2014/main" id="{F1B1309C-4D69-48FF-96B2-B9D155B61BF6}"/>
              </a:ext>
            </a:extLst>
          </p:cNvPr>
          <p:cNvSpPr>
            <a:spLocks noGrp="1" noChangeArrowheads="1"/>
          </p:cNvSpPr>
          <p:nvPr>
            <p:ph type="dt" sz="quarter" idx="1"/>
          </p:nvPr>
        </p:nvSpPr>
        <p:spPr bwMode="auto">
          <a:xfrm>
            <a:off x="5611813"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r" defTabSz="954088" eaLnBrk="1" hangingPunct="1">
              <a:defRPr sz="1300">
                <a:latin typeface="Arial" charset="0"/>
              </a:defRPr>
            </a:lvl1pPr>
          </a:lstStyle>
          <a:p>
            <a:pPr>
              <a:defRPr/>
            </a:pPr>
            <a:endParaRPr lang="en-GB" altLang="en-US"/>
          </a:p>
        </p:txBody>
      </p:sp>
      <p:sp>
        <p:nvSpPr>
          <p:cNvPr id="7172" name="Rectangle 4">
            <a:extLst>
              <a:ext uri="{FF2B5EF4-FFF2-40B4-BE49-F238E27FC236}">
                <a16:creationId xmlns:a16="http://schemas.microsoft.com/office/drawing/2014/main" id="{C58031C9-5BA8-4517-98CE-6804F11AC58E}"/>
              </a:ext>
            </a:extLst>
          </p:cNvPr>
          <p:cNvSpPr>
            <a:spLocks noGrp="1" noChangeArrowheads="1"/>
          </p:cNvSpPr>
          <p:nvPr>
            <p:ph type="ftr" sz="quarter" idx="2"/>
          </p:nvPr>
        </p:nvSpPr>
        <p:spPr bwMode="auto">
          <a:xfrm>
            <a:off x="0"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defTabSz="954088" eaLnBrk="1" hangingPunct="1">
              <a:defRPr sz="1300">
                <a:latin typeface="Arial" charset="0"/>
              </a:defRPr>
            </a:lvl1pPr>
          </a:lstStyle>
          <a:p>
            <a:pPr>
              <a:defRPr/>
            </a:pPr>
            <a:endParaRPr lang="en-GB" altLang="en-US"/>
          </a:p>
        </p:txBody>
      </p:sp>
      <p:sp>
        <p:nvSpPr>
          <p:cNvPr id="7173" name="Rectangle 5">
            <a:extLst>
              <a:ext uri="{FF2B5EF4-FFF2-40B4-BE49-F238E27FC236}">
                <a16:creationId xmlns:a16="http://schemas.microsoft.com/office/drawing/2014/main" id="{59179B1C-9BE4-4EFA-82F7-F843D2DFA16F}"/>
              </a:ext>
            </a:extLst>
          </p:cNvPr>
          <p:cNvSpPr>
            <a:spLocks noGrp="1" noChangeArrowheads="1"/>
          </p:cNvSpPr>
          <p:nvPr>
            <p:ph type="sldNum" sz="quarter" idx="3"/>
          </p:nvPr>
        </p:nvSpPr>
        <p:spPr bwMode="auto">
          <a:xfrm>
            <a:off x="5611813"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r" defTabSz="954088" eaLnBrk="1" hangingPunct="1">
              <a:defRPr sz="1300"/>
            </a:lvl1pPr>
          </a:lstStyle>
          <a:p>
            <a:fld id="{AC5B1E7D-8B00-4E1F-BA9E-9731C135A04B}" type="slidenum">
              <a:rPr lang="en-GB" altLang="nl-BE"/>
              <a:pPr/>
              <a:t>‹#›</a:t>
            </a:fld>
            <a:endParaRPr lang="en-GB" altLang="nl-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4080F8C-4388-4D3F-A732-2DDF56D44700}"/>
              </a:ext>
            </a:extLst>
          </p:cNvPr>
          <p:cNvSpPr>
            <a:spLocks noGrp="1" noChangeArrowheads="1"/>
          </p:cNvSpPr>
          <p:nvPr>
            <p:ph type="hdr" sz="quarter"/>
          </p:nvPr>
        </p:nvSpPr>
        <p:spPr bwMode="auto">
          <a:xfrm>
            <a:off x="0"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defTabSz="954088" eaLnBrk="1" hangingPunct="1">
              <a:defRPr sz="1300">
                <a:latin typeface="Arial" charset="0"/>
              </a:defRPr>
            </a:lvl1pPr>
          </a:lstStyle>
          <a:p>
            <a:pPr>
              <a:defRPr/>
            </a:pPr>
            <a:endParaRPr lang="en-GB" altLang="en-US"/>
          </a:p>
        </p:txBody>
      </p:sp>
      <p:sp>
        <p:nvSpPr>
          <p:cNvPr id="8195" name="Rectangle 3">
            <a:extLst>
              <a:ext uri="{FF2B5EF4-FFF2-40B4-BE49-F238E27FC236}">
                <a16:creationId xmlns:a16="http://schemas.microsoft.com/office/drawing/2014/main" id="{8AC85C18-1859-4AB0-9709-7A0B2F401870}"/>
              </a:ext>
            </a:extLst>
          </p:cNvPr>
          <p:cNvSpPr>
            <a:spLocks noGrp="1" noChangeArrowheads="1"/>
          </p:cNvSpPr>
          <p:nvPr>
            <p:ph type="dt" idx="1"/>
          </p:nvPr>
        </p:nvSpPr>
        <p:spPr bwMode="auto">
          <a:xfrm>
            <a:off x="5611813" y="0"/>
            <a:ext cx="4292600" cy="3397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lvl1pPr algn="r" defTabSz="954088" eaLnBrk="1" hangingPunct="1">
              <a:defRPr sz="1300">
                <a:latin typeface="Arial" charset="0"/>
              </a:defRPr>
            </a:lvl1pPr>
          </a:lstStyle>
          <a:p>
            <a:pPr>
              <a:defRPr/>
            </a:pPr>
            <a:endParaRPr lang="en-GB" altLang="en-US"/>
          </a:p>
        </p:txBody>
      </p:sp>
      <p:sp>
        <p:nvSpPr>
          <p:cNvPr id="3076" name="Rectangle 4">
            <a:extLst>
              <a:ext uri="{FF2B5EF4-FFF2-40B4-BE49-F238E27FC236}">
                <a16:creationId xmlns:a16="http://schemas.microsoft.com/office/drawing/2014/main" id="{C427880D-5AAC-401B-8553-C792B2875D23}"/>
              </a:ext>
            </a:extLst>
          </p:cNvPr>
          <p:cNvSpPr>
            <a:spLocks noGrp="1" noRot="1" noChangeAspect="1" noChangeArrowheads="1" noTextEdit="1"/>
          </p:cNvSpPr>
          <p:nvPr>
            <p:ph type="sldImg" idx="2"/>
          </p:nvPr>
        </p:nvSpPr>
        <p:spPr bwMode="auto">
          <a:xfrm>
            <a:off x="3113088" y="509588"/>
            <a:ext cx="3678237" cy="25479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C934F6A9-C8C1-4384-AE00-AFD6A8F89270}"/>
              </a:ext>
            </a:extLst>
          </p:cNvPr>
          <p:cNvSpPr>
            <a:spLocks noGrp="1" noChangeArrowheads="1"/>
          </p:cNvSpPr>
          <p:nvPr>
            <p:ph type="body" sz="quarter" idx="3"/>
          </p:nvPr>
        </p:nvSpPr>
        <p:spPr bwMode="auto">
          <a:xfrm>
            <a:off x="992188" y="3227388"/>
            <a:ext cx="7921625" cy="3057525"/>
          </a:xfrm>
          <a:prstGeom prst="rect">
            <a:avLst/>
          </a:prstGeom>
          <a:noFill/>
          <a:ln w="9525">
            <a:noFill/>
            <a:miter lim="800000"/>
            <a:headEnd/>
            <a:tailEnd/>
          </a:ln>
          <a:effectLst/>
        </p:spPr>
        <p:txBody>
          <a:bodyPr vert="horz" wrap="square" lIns="95418" tIns="47710" rIns="95418" bIns="4771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a:extLst>
              <a:ext uri="{FF2B5EF4-FFF2-40B4-BE49-F238E27FC236}">
                <a16:creationId xmlns:a16="http://schemas.microsoft.com/office/drawing/2014/main" id="{2F53A05F-14CB-4C83-93C2-457FBB737AC5}"/>
              </a:ext>
            </a:extLst>
          </p:cNvPr>
          <p:cNvSpPr>
            <a:spLocks noGrp="1" noChangeArrowheads="1"/>
          </p:cNvSpPr>
          <p:nvPr>
            <p:ph type="ftr" sz="quarter" idx="4"/>
          </p:nvPr>
        </p:nvSpPr>
        <p:spPr bwMode="auto">
          <a:xfrm>
            <a:off x="0"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defTabSz="954088" eaLnBrk="1" hangingPunct="1">
              <a:defRPr sz="1300">
                <a:latin typeface="Arial" charset="0"/>
              </a:defRPr>
            </a:lvl1pPr>
          </a:lstStyle>
          <a:p>
            <a:pPr>
              <a:defRPr/>
            </a:pPr>
            <a:endParaRPr lang="en-GB" altLang="en-US"/>
          </a:p>
        </p:txBody>
      </p:sp>
      <p:sp>
        <p:nvSpPr>
          <p:cNvPr id="8199" name="Rectangle 7">
            <a:extLst>
              <a:ext uri="{FF2B5EF4-FFF2-40B4-BE49-F238E27FC236}">
                <a16:creationId xmlns:a16="http://schemas.microsoft.com/office/drawing/2014/main" id="{6CA6755A-4185-4FA0-950C-AB4E3C9BDA10}"/>
              </a:ext>
            </a:extLst>
          </p:cNvPr>
          <p:cNvSpPr>
            <a:spLocks noGrp="1" noChangeArrowheads="1"/>
          </p:cNvSpPr>
          <p:nvPr>
            <p:ph type="sldNum" sz="quarter" idx="5"/>
          </p:nvPr>
        </p:nvSpPr>
        <p:spPr bwMode="auto">
          <a:xfrm>
            <a:off x="5611813" y="6453188"/>
            <a:ext cx="4292600" cy="339725"/>
          </a:xfrm>
          <a:prstGeom prst="rect">
            <a:avLst/>
          </a:prstGeom>
          <a:noFill/>
          <a:ln w="9525">
            <a:noFill/>
            <a:miter lim="800000"/>
            <a:headEnd/>
            <a:tailEnd/>
          </a:ln>
          <a:effectLst/>
        </p:spPr>
        <p:txBody>
          <a:bodyPr vert="horz" wrap="square" lIns="95418" tIns="47710" rIns="95418" bIns="47710" numCol="1" anchor="b" anchorCtr="0" compatLnSpc="1">
            <a:prstTxWarp prst="textNoShape">
              <a:avLst/>
            </a:prstTxWarp>
          </a:bodyPr>
          <a:lstStyle>
            <a:lvl1pPr algn="r" defTabSz="954088" eaLnBrk="1" hangingPunct="1">
              <a:defRPr sz="1300"/>
            </a:lvl1pPr>
          </a:lstStyle>
          <a:p>
            <a:fld id="{23050960-A895-4EAA-95D0-367960F1957F}" type="slidenum">
              <a:rPr lang="en-GB" altLang="nl-BE"/>
              <a:pPr/>
              <a:t>‹#›</a:t>
            </a:fld>
            <a:endParaRPr lang="en-GB" altLang="nl-B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2F07461A-A211-45C3-8B9F-E77C15D7A7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FDDB9A-6159-49CD-AD2F-0C127165904D}" type="slidenum">
              <a:rPr lang="en-US" altLang="nl-BE" sz="1000" b="1"/>
              <a:pPr>
                <a:spcBef>
                  <a:spcPct val="0"/>
                </a:spcBef>
              </a:pPr>
              <a:t>1</a:t>
            </a:fld>
            <a:endParaRPr lang="en-US" altLang="nl-BE" sz="1000" b="1"/>
          </a:p>
        </p:txBody>
      </p:sp>
      <p:sp>
        <p:nvSpPr>
          <p:cNvPr id="6147" name="Rectangle 2">
            <a:extLst>
              <a:ext uri="{FF2B5EF4-FFF2-40B4-BE49-F238E27FC236}">
                <a16:creationId xmlns:a16="http://schemas.microsoft.com/office/drawing/2014/main" id="{8B21DA6A-9C2D-4BF5-A014-A6EE020CA75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2FE4A7E-D5F2-4381-B6CA-8B77B3E785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479EDE67-3AB1-44EF-B7DE-1792BDC9B8A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A6D11A17-B603-413D-BB7F-895C2906FD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B8F3BAB8-3639-4BE9-A1E9-398C960674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466F7DC-CDA4-419D-BDBA-94AC4957A65D}" type="slidenum">
              <a:rPr lang="en-GB" altLang="nl-BE"/>
              <a:pPr/>
              <a:t>10</a:t>
            </a:fld>
            <a:endParaRPr lang="en-GB" altLang="nl-B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82B1D8D-6EB6-46CA-9D54-F5039EDD4C58}"/>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EF228406-8FE4-445D-868E-E178545D67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6628" name="Slide Number Placeholder 3">
            <a:extLst>
              <a:ext uri="{FF2B5EF4-FFF2-40B4-BE49-F238E27FC236}">
                <a16:creationId xmlns:a16="http://schemas.microsoft.com/office/drawing/2014/main" id="{0B399E4A-7897-4A1D-8FD0-CB47E7F734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610F1DC-E4BC-4018-B9B4-F450B9EB585D}" type="slidenum">
              <a:rPr lang="en-GB" altLang="nl-BE"/>
              <a:pPr/>
              <a:t>11</a:t>
            </a:fld>
            <a:endParaRPr lang="en-GB" altLang="nl-B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53B5B0BB-A771-4685-8D34-5D2F7367E553}"/>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0C01ED65-8AA3-4BA5-A3C9-1267194546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82DEDB45-BC3A-4FB4-BB7C-F0A41260C1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E7F3AB5-1389-4051-A8BF-8687EA5DB00F}" type="slidenum">
              <a:rPr lang="en-GB" altLang="nl-BE"/>
              <a:pPr/>
              <a:t>12</a:t>
            </a:fld>
            <a:endParaRPr lang="en-GB" altLang="nl-B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1E34866-1DFB-4F24-80ED-AA22DEE68ECE}"/>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FEAB1300-F0DD-4CA3-BEDB-DEEDF95541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CA6EAFB7-21AC-45DB-9F9D-76C4F8AC59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E27211F-6695-4926-847E-FF6259081B0F}" type="slidenum">
              <a:rPr lang="en-GB" altLang="nl-BE"/>
              <a:pPr/>
              <a:t>13</a:t>
            </a:fld>
            <a:endParaRPr lang="en-GB" altLang="nl-B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D060D86-0436-4B38-8C21-147D7DC61B3B}"/>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5109A7D3-B90C-4C18-8C76-31CF4C16B1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2772" name="Slide Number Placeholder 3">
            <a:extLst>
              <a:ext uri="{FF2B5EF4-FFF2-40B4-BE49-F238E27FC236}">
                <a16:creationId xmlns:a16="http://schemas.microsoft.com/office/drawing/2014/main" id="{68F2FFB5-390F-48BF-BCE8-7A4B1086568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8EDF4FB-8AED-4B31-94A3-CA29676262BD}" type="slidenum">
              <a:rPr lang="en-GB" altLang="nl-BE"/>
              <a:pPr/>
              <a:t>14</a:t>
            </a:fld>
            <a:endParaRPr lang="en-GB" altLang="nl-B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FB7E40B-8403-4FFA-9E2A-0925F29F97D3}"/>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C7F304E7-2F09-4BA4-8266-1B15404191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34820" name="Slide Number Placeholder 3">
            <a:extLst>
              <a:ext uri="{FF2B5EF4-FFF2-40B4-BE49-F238E27FC236}">
                <a16:creationId xmlns:a16="http://schemas.microsoft.com/office/drawing/2014/main" id="{33220C27-D5EF-4F5A-9D38-A85776C6A5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04AFE9C-D3D6-4EEC-9D80-16F073B48A5D}" type="slidenum">
              <a:rPr lang="en-GB" altLang="nl-BE"/>
              <a:pPr/>
              <a:t>15</a:t>
            </a:fld>
            <a:endParaRPr lang="en-GB" altLang="nl-B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a:extLst>
              <a:ext uri="{FF2B5EF4-FFF2-40B4-BE49-F238E27FC236}">
                <a16:creationId xmlns:a16="http://schemas.microsoft.com/office/drawing/2014/main" id="{B7C30AB8-8681-48FD-BCD9-0911E7FBF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8E96AC-8F8E-4712-830D-A08424E94672}" type="slidenum">
              <a:rPr lang="en-US" altLang="nl-BE" sz="1000" b="1"/>
              <a:pPr>
                <a:spcBef>
                  <a:spcPct val="0"/>
                </a:spcBef>
              </a:pPr>
              <a:t>16</a:t>
            </a:fld>
            <a:endParaRPr lang="en-US" altLang="nl-BE" sz="1000" b="1"/>
          </a:p>
        </p:txBody>
      </p:sp>
      <p:sp>
        <p:nvSpPr>
          <p:cNvPr id="36867" name="Rectangle 2">
            <a:extLst>
              <a:ext uri="{FF2B5EF4-FFF2-40B4-BE49-F238E27FC236}">
                <a16:creationId xmlns:a16="http://schemas.microsoft.com/office/drawing/2014/main" id="{3F8DE2B7-340C-4F1B-A7CF-F4033EB04625}"/>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BBFB72CA-9C83-4636-8C90-08DB6DC3E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88CED10E-7D6F-4356-9DD9-4B662CE298DA}"/>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8279FE72-74CA-4F35-8317-AE74585891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9C64BDEC-A43D-4AB0-8512-47EC1FA34A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639F174-189A-4D40-97E2-CF075D1714F9}" type="slidenum">
              <a:rPr lang="en-GB" altLang="nl-BE"/>
              <a:pPr/>
              <a:t>17</a:t>
            </a:fld>
            <a:endParaRPr lang="en-GB" altLang="nl-B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FCBBDE98-59B7-4119-9CBE-2DD4E2EA5818}"/>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ECD9100E-1763-4BF7-AAD4-C40EF8D94D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76B00C41-B6C2-4A2B-9672-3FE02BDDDA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838C401-1FB6-41A9-8FB4-098414BC2FFA}" type="slidenum">
              <a:rPr lang="en-GB" altLang="nl-BE"/>
              <a:pPr/>
              <a:t>19</a:t>
            </a:fld>
            <a:endParaRPr lang="en-GB" altLang="nl-B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3AB6326-6C42-4F6B-9312-C77FE085CFC9}"/>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A3FE56F6-1580-41C9-8048-7E5E2BA8DF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5060" name="Slide Number Placeholder 3">
            <a:extLst>
              <a:ext uri="{FF2B5EF4-FFF2-40B4-BE49-F238E27FC236}">
                <a16:creationId xmlns:a16="http://schemas.microsoft.com/office/drawing/2014/main" id="{39B1F058-628F-41F5-A60D-D270AC33F4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6EC3BDC-19D3-4825-84C5-D6D3655F6E7D}" type="slidenum">
              <a:rPr lang="en-GB" altLang="nl-BE"/>
              <a:pPr/>
              <a:t>21</a:t>
            </a:fld>
            <a:endParaRPr lang="en-GB"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1BC14277-E491-4AE3-9172-542B720822A0}"/>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0DD9779C-197B-48C7-BB44-0ABBF15A12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8196" name="Slide Number Placeholder 3">
            <a:extLst>
              <a:ext uri="{FF2B5EF4-FFF2-40B4-BE49-F238E27FC236}">
                <a16:creationId xmlns:a16="http://schemas.microsoft.com/office/drawing/2014/main" id="{C3B5A517-C973-4AB2-B1E6-BCC75343BC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432E4F9-A0C6-4041-BB3A-969BADD187F7}" type="slidenum">
              <a:rPr lang="en-GB" altLang="nl-BE"/>
              <a:pPr/>
              <a:t>2</a:t>
            </a:fld>
            <a:endParaRPr lang="en-GB" altLang="nl-B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23FFFAEC-54FD-408A-9DE6-2B97E220D6DD}"/>
              </a:ext>
            </a:extLst>
          </p:cNvPr>
          <p:cNvSpPr>
            <a:spLocks noGrp="1" noRot="1" noChangeAspect="1" noChangeArrowheads="1" noTextEdit="1"/>
          </p:cNvSpPr>
          <p:nvPr>
            <p:ph type="sldImg"/>
          </p:nvPr>
        </p:nvSpPr>
        <p:spPr>
          <a:ln/>
        </p:spPr>
      </p:sp>
      <p:sp>
        <p:nvSpPr>
          <p:cNvPr id="47107" name="Notes Placeholder 2">
            <a:extLst>
              <a:ext uri="{FF2B5EF4-FFF2-40B4-BE49-F238E27FC236}">
                <a16:creationId xmlns:a16="http://schemas.microsoft.com/office/drawing/2014/main" id="{76AD6ECC-876A-400B-974D-753AA06325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7108" name="Slide Number Placeholder 3">
            <a:extLst>
              <a:ext uri="{FF2B5EF4-FFF2-40B4-BE49-F238E27FC236}">
                <a16:creationId xmlns:a16="http://schemas.microsoft.com/office/drawing/2014/main" id="{2FDF0ECB-CA0F-45DA-ADFF-CF653A541E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1481075-DDFC-4983-8CA0-519C0E7571E3}" type="slidenum">
              <a:rPr lang="en-GB" altLang="nl-BE"/>
              <a:pPr/>
              <a:t>22</a:t>
            </a:fld>
            <a:endParaRPr lang="en-GB" altLang="nl-B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5AD69946-FE52-4776-A3BF-D487776E7F93}"/>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D94FF66F-EB79-4E05-8673-96FC2C84DD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49156" name="Slide Number Placeholder 3">
            <a:extLst>
              <a:ext uri="{FF2B5EF4-FFF2-40B4-BE49-F238E27FC236}">
                <a16:creationId xmlns:a16="http://schemas.microsoft.com/office/drawing/2014/main" id="{A484D786-100F-4A9F-8F43-4C32A3F611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B6DA774-CC83-49BA-8747-02ADCB368B4A}" type="slidenum">
              <a:rPr lang="en-GB" altLang="nl-BE"/>
              <a:pPr/>
              <a:t>23</a:t>
            </a:fld>
            <a:endParaRPr lang="en-GB" altLang="nl-B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a:extLst>
              <a:ext uri="{FF2B5EF4-FFF2-40B4-BE49-F238E27FC236}">
                <a16:creationId xmlns:a16="http://schemas.microsoft.com/office/drawing/2014/main" id="{A728E722-6667-490C-AB1E-8507916552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B5CA6E-1E76-4584-8812-EE178507AA9F}" type="slidenum">
              <a:rPr lang="en-US" altLang="nl-BE" sz="1000" b="1"/>
              <a:pPr>
                <a:spcBef>
                  <a:spcPct val="0"/>
                </a:spcBef>
              </a:pPr>
              <a:t>24</a:t>
            </a:fld>
            <a:endParaRPr lang="en-US" altLang="nl-BE" sz="1000" b="1"/>
          </a:p>
        </p:txBody>
      </p:sp>
      <p:sp>
        <p:nvSpPr>
          <p:cNvPr id="51203" name="Rectangle 2">
            <a:extLst>
              <a:ext uri="{FF2B5EF4-FFF2-40B4-BE49-F238E27FC236}">
                <a16:creationId xmlns:a16="http://schemas.microsoft.com/office/drawing/2014/main" id="{D7452EE8-2377-416E-8BA7-0F8FF87533F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AF486F6-08C9-4F05-85FB-3CEF77BED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91E6AB5-9BAC-464D-9BA6-02A396D44436}"/>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6E82D184-FE9A-4F68-8EEB-1A5E307936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3252" name="Slide Number Placeholder 3">
            <a:extLst>
              <a:ext uri="{FF2B5EF4-FFF2-40B4-BE49-F238E27FC236}">
                <a16:creationId xmlns:a16="http://schemas.microsoft.com/office/drawing/2014/main" id="{3926816B-270F-4019-979E-C845E80547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B9FBD39-DFAE-42F8-8413-BD9209BDC564}" type="slidenum">
              <a:rPr lang="en-GB" altLang="nl-BE"/>
              <a:pPr/>
              <a:t>25</a:t>
            </a:fld>
            <a:endParaRPr lang="en-GB" altLang="nl-B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A7FCC732-3A9C-4758-BD45-1F35C2D45BC7}"/>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02F8ED43-E5B1-47FC-9660-C03AFF439E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5300" name="Slide Number Placeholder 3">
            <a:extLst>
              <a:ext uri="{FF2B5EF4-FFF2-40B4-BE49-F238E27FC236}">
                <a16:creationId xmlns:a16="http://schemas.microsoft.com/office/drawing/2014/main" id="{A3BF1BD5-9F00-40AA-9B9F-5BB79CC869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1D038D4-A879-41EE-83AE-DA3F409F6CCC}" type="slidenum">
              <a:rPr lang="en-GB" altLang="nl-BE"/>
              <a:pPr/>
              <a:t>26</a:t>
            </a:fld>
            <a:endParaRPr lang="en-GB" altLang="nl-B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E55738C8-ABA5-4D6A-A781-82B7FC321D27}"/>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380382F9-DBB2-4171-BD84-81DD0C5184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8372" name="Slide Number Placeholder 3">
            <a:extLst>
              <a:ext uri="{FF2B5EF4-FFF2-40B4-BE49-F238E27FC236}">
                <a16:creationId xmlns:a16="http://schemas.microsoft.com/office/drawing/2014/main" id="{4C29BFE8-D819-4E74-AFC0-1EC66C4D9B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D5DDE98-DDE7-425A-93CD-BAF95980B0DD}" type="slidenum">
              <a:rPr lang="en-GB" altLang="nl-BE"/>
              <a:pPr/>
              <a:t>28</a:t>
            </a:fld>
            <a:endParaRPr lang="en-GB" altLang="nl-B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84035E59-572C-4E69-85D9-01A051A7C429}"/>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AC5E9668-2BD5-4DA8-951E-DFB87EB8EB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0420" name="Slide Number Placeholder 3">
            <a:extLst>
              <a:ext uri="{FF2B5EF4-FFF2-40B4-BE49-F238E27FC236}">
                <a16:creationId xmlns:a16="http://schemas.microsoft.com/office/drawing/2014/main" id="{B28ABD0A-DE15-4E70-8E05-1AAB3E06AD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4AECE81-583C-4494-8FD6-FF0FB707638E}" type="slidenum">
              <a:rPr lang="en-GB" altLang="nl-BE"/>
              <a:pPr/>
              <a:t>29</a:t>
            </a:fld>
            <a:endParaRPr lang="en-GB" altLang="nl-B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4519185E-CCDD-4B35-809F-D5F22D0B0C21}"/>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45614F4A-BDE6-4FFC-8F7A-CECE87838C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6EB96DDD-0490-48F1-B46D-E81794A75C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648D5CA-CFEF-4857-B41D-EF09A77450B7}" type="slidenum">
              <a:rPr lang="en-GB" altLang="nl-BE"/>
              <a:pPr/>
              <a:t>30</a:t>
            </a:fld>
            <a:endParaRPr lang="en-GB" altLang="nl-B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415D291B-C723-465C-B688-E84E169FB552}"/>
              </a:ext>
            </a:extLst>
          </p:cNvPr>
          <p:cNvSpPr>
            <a:spLocks noGrp="1" noRot="1" noChangeAspect="1" noChangeArrowheads="1" noTextEdit="1"/>
          </p:cNvSpPr>
          <p:nvPr>
            <p:ph type="sldImg"/>
          </p:nvPr>
        </p:nvSpPr>
        <p:spPr>
          <a:ln/>
        </p:spPr>
      </p:sp>
      <p:sp>
        <p:nvSpPr>
          <p:cNvPr id="65539" name="Notes Placeholder 2">
            <a:extLst>
              <a:ext uri="{FF2B5EF4-FFF2-40B4-BE49-F238E27FC236}">
                <a16:creationId xmlns:a16="http://schemas.microsoft.com/office/drawing/2014/main" id="{EA02D430-4724-41FB-ADD1-AF6995045C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Symbol" panose="05050102010706020507" pitchFamily="18" charset="2"/>
              <a:buChar char="é"/>
            </a:pPr>
            <a:endParaRPr lang="en-US" altLang="en-US">
              <a:latin typeface="Arial" panose="020B0604020202020204" pitchFamily="34" charset="0"/>
            </a:endParaRPr>
          </a:p>
        </p:txBody>
      </p:sp>
      <p:sp>
        <p:nvSpPr>
          <p:cNvPr id="65540" name="Slide Number Placeholder 3">
            <a:extLst>
              <a:ext uri="{FF2B5EF4-FFF2-40B4-BE49-F238E27FC236}">
                <a16:creationId xmlns:a16="http://schemas.microsoft.com/office/drawing/2014/main" id="{6815DB64-1BD4-49AF-A91E-35EE6CF585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E26D38BB-4213-4A06-889D-DA930E2F7ECA}" type="slidenum">
              <a:rPr lang="en-GB" altLang="nl-BE"/>
              <a:pPr/>
              <a:t>32</a:t>
            </a:fld>
            <a:endParaRPr lang="en-GB" altLang="nl-B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D2C449D3-0529-4842-A18A-3C46E2C0CD06}"/>
              </a:ext>
            </a:extLst>
          </p:cNvPr>
          <p:cNvSpPr>
            <a:spLocks noGrp="1" noRot="1" noChangeAspect="1" noChangeArrowheads="1" noTextEdit="1"/>
          </p:cNvSpPr>
          <p:nvPr>
            <p:ph type="sldImg"/>
          </p:nvPr>
        </p:nvSpPr>
        <p:spPr>
          <a:ln/>
        </p:spPr>
      </p:sp>
      <p:sp>
        <p:nvSpPr>
          <p:cNvPr id="67587" name="Notes Placeholder 2">
            <a:extLst>
              <a:ext uri="{FF2B5EF4-FFF2-40B4-BE49-F238E27FC236}">
                <a16:creationId xmlns:a16="http://schemas.microsoft.com/office/drawing/2014/main" id="{6CA8FE9C-BFA4-45D0-9B59-F4C233B3A0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7588" name="Slide Number Placeholder 3">
            <a:extLst>
              <a:ext uri="{FF2B5EF4-FFF2-40B4-BE49-F238E27FC236}">
                <a16:creationId xmlns:a16="http://schemas.microsoft.com/office/drawing/2014/main" id="{63D2DDBF-446D-4EFA-B915-BB2A82470B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D0ADCD0-0F01-4BA6-962F-2555EC6B82A8}" type="slidenum">
              <a:rPr lang="en-GB" altLang="nl-BE"/>
              <a:pPr/>
              <a:t>33</a:t>
            </a:fld>
            <a:endParaRPr lang="en-GB"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1">
            <a:extLst>
              <a:ext uri="{FF2B5EF4-FFF2-40B4-BE49-F238E27FC236}">
                <a16:creationId xmlns:a16="http://schemas.microsoft.com/office/drawing/2014/main" id="{7950AE5C-08A2-47CE-BA59-2E72AECFF9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1AA1DA-2662-4440-93AD-B07A96904685}" type="slidenum">
              <a:rPr lang="en-US" altLang="nl-BE" sz="1000" b="1"/>
              <a:pPr>
                <a:spcBef>
                  <a:spcPct val="0"/>
                </a:spcBef>
              </a:pPr>
              <a:t>3</a:t>
            </a:fld>
            <a:endParaRPr lang="en-US" altLang="nl-BE" sz="1000" b="1"/>
          </a:p>
        </p:txBody>
      </p:sp>
      <p:sp>
        <p:nvSpPr>
          <p:cNvPr id="10243" name="Rectangle 2">
            <a:extLst>
              <a:ext uri="{FF2B5EF4-FFF2-40B4-BE49-F238E27FC236}">
                <a16:creationId xmlns:a16="http://schemas.microsoft.com/office/drawing/2014/main" id="{4BE4E893-D794-4AB5-A042-1D8EE7A756B8}"/>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B9B3CD0D-BA7F-446E-8724-F5F2E73E7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858545B1-1505-4DBA-9548-452E022BB74F}"/>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id="{4C6829E7-8D2E-46BB-A50D-724A1141A1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id="{D33FD3D9-642C-4034-967F-B5603F5375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01B3F11-DAEB-484A-9A4D-5A42C9F6BA93}" type="slidenum">
              <a:rPr lang="en-GB" altLang="nl-BE"/>
              <a:pPr/>
              <a:t>34</a:t>
            </a:fld>
            <a:endParaRPr lang="en-GB" altLang="nl-B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8851B3C5-2A64-4045-BDE6-1EF92AA4C0AC}"/>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5C151DB7-A27A-4C4A-883A-94FC8E1BD4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1684" name="Slide Number Placeholder 3">
            <a:extLst>
              <a:ext uri="{FF2B5EF4-FFF2-40B4-BE49-F238E27FC236}">
                <a16:creationId xmlns:a16="http://schemas.microsoft.com/office/drawing/2014/main" id="{1370A1FD-A746-467F-B199-D32844CD65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639187B-EE21-4741-A0E4-12398E0CDB05}" type="slidenum">
              <a:rPr lang="en-GB" altLang="nl-BE"/>
              <a:pPr/>
              <a:t>35</a:t>
            </a:fld>
            <a:endParaRPr lang="en-GB" altLang="nl-B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6754B6B4-272E-49A6-B61F-C6CEF7AB869D}"/>
              </a:ext>
            </a:extLst>
          </p:cNvPr>
          <p:cNvSpPr>
            <a:spLocks noGrp="1" noRot="1" noChangeAspect="1" noChangeArrowheads="1" noTextEdit="1"/>
          </p:cNvSpPr>
          <p:nvPr>
            <p:ph type="sldImg"/>
          </p:nvPr>
        </p:nvSpPr>
        <p:spPr>
          <a:ln/>
        </p:spPr>
      </p:sp>
      <p:sp>
        <p:nvSpPr>
          <p:cNvPr id="73731" name="Notes Placeholder 2">
            <a:extLst>
              <a:ext uri="{FF2B5EF4-FFF2-40B4-BE49-F238E27FC236}">
                <a16:creationId xmlns:a16="http://schemas.microsoft.com/office/drawing/2014/main" id="{140F9DF9-DA03-41FA-93A3-B4E9AE79D54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3732" name="Slide Number Placeholder 3">
            <a:extLst>
              <a:ext uri="{FF2B5EF4-FFF2-40B4-BE49-F238E27FC236}">
                <a16:creationId xmlns:a16="http://schemas.microsoft.com/office/drawing/2014/main" id="{E72EEDA9-4E26-4893-9311-A42854608D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567BE0C-B620-45D1-811E-88C00DA0C839}" type="slidenum">
              <a:rPr lang="en-GB" altLang="nl-BE"/>
              <a:pPr/>
              <a:t>36</a:t>
            </a:fld>
            <a:endParaRPr lang="en-GB" altLang="nl-B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88EEB7FC-165C-4CDD-AC16-8EE0941A1913}"/>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AF36006A-78FF-4189-8B80-5409AC25EF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5780" name="Slide Number Placeholder 3">
            <a:extLst>
              <a:ext uri="{FF2B5EF4-FFF2-40B4-BE49-F238E27FC236}">
                <a16:creationId xmlns:a16="http://schemas.microsoft.com/office/drawing/2014/main" id="{631A92CC-8FB0-4601-9037-071AB48ECB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A65FAA5-5EE7-4442-918B-B5BE58DC9923}" type="slidenum">
              <a:rPr lang="en-GB" altLang="nl-BE"/>
              <a:pPr/>
              <a:t>37</a:t>
            </a:fld>
            <a:endParaRPr lang="en-GB" altLang="nl-B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4C9A37D1-E0E2-4F2C-AC65-4E1AF2A4D9CE}"/>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id="{68034934-1BAB-4AB7-BEE5-C61F861D68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7828" name="Slide Number Placeholder 3">
            <a:extLst>
              <a:ext uri="{FF2B5EF4-FFF2-40B4-BE49-F238E27FC236}">
                <a16:creationId xmlns:a16="http://schemas.microsoft.com/office/drawing/2014/main" id="{E5171463-410C-47CB-A0EA-A0E8782092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E80FDDC-00E7-40C9-A0EA-C5987BC0F015}" type="slidenum">
              <a:rPr lang="en-GB" altLang="nl-BE"/>
              <a:pPr/>
              <a:t>38</a:t>
            </a:fld>
            <a:endParaRPr lang="en-GB" altLang="nl-B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C916AB5B-2082-4CE2-A61D-E68E58E2AB1B}"/>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283C3C29-D936-4411-8A95-113CC15109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9876" name="Slide Number Placeholder 3">
            <a:extLst>
              <a:ext uri="{FF2B5EF4-FFF2-40B4-BE49-F238E27FC236}">
                <a16:creationId xmlns:a16="http://schemas.microsoft.com/office/drawing/2014/main" id="{A69CDC61-FEFD-4895-85BE-5A0163D43D8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CA40DC67-FDC6-4C82-8D05-FB869F6AA396}" type="slidenum">
              <a:rPr lang="en-GB" altLang="nl-BE"/>
              <a:pPr/>
              <a:t>39</a:t>
            </a:fld>
            <a:endParaRPr lang="en-GB" altLang="nl-B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7916FAF2-0AD5-49F2-8DF2-BA4A1B2270D7}"/>
              </a:ext>
            </a:extLst>
          </p:cNvPr>
          <p:cNvSpPr>
            <a:spLocks noGrp="1" noRot="1" noChangeAspect="1" noChangeArrowheads="1" noTextEdit="1"/>
          </p:cNvSpPr>
          <p:nvPr>
            <p:ph type="sldImg"/>
          </p:nvPr>
        </p:nvSpPr>
        <p:spPr>
          <a:ln/>
        </p:spPr>
      </p:sp>
      <p:sp>
        <p:nvSpPr>
          <p:cNvPr id="81923" name="Notes Placeholder 2">
            <a:extLst>
              <a:ext uri="{FF2B5EF4-FFF2-40B4-BE49-F238E27FC236}">
                <a16:creationId xmlns:a16="http://schemas.microsoft.com/office/drawing/2014/main" id="{DF3B9B43-263A-4A0B-AC63-1A9C58ABE8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1924" name="Slide Number Placeholder 3">
            <a:extLst>
              <a:ext uri="{FF2B5EF4-FFF2-40B4-BE49-F238E27FC236}">
                <a16:creationId xmlns:a16="http://schemas.microsoft.com/office/drawing/2014/main" id="{30BD6165-E378-4E0C-B16D-36EAC727D1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3902728-6941-499C-87EC-CA2916C13B64}" type="slidenum">
              <a:rPr lang="en-GB" altLang="nl-BE"/>
              <a:pPr/>
              <a:t>40</a:t>
            </a:fld>
            <a:endParaRPr lang="en-GB" altLang="nl-B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A480567C-BE21-444D-97C8-AE0BC4DDEC09}"/>
              </a:ext>
            </a:extLst>
          </p:cNvPr>
          <p:cNvSpPr>
            <a:spLocks noGrp="1" noRot="1" noChangeAspect="1" noChangeArrowheads="1" noTextEdit="1"/>
          </p:cNvSpPr>
          <p:nvPr>
            <p:ph type="sldImg"/>
          </p:nvPr>
        </p:nvSpPr>
        <p:spPr>
          <a:ln/>
        </p:spPr>
      </p:sp>
      <p:sp>
        <p:nvSpPr>
          <p:cNvPr id="83971" name="Notes Placeholder 2">
            <a:extLst>
              <a:ext uri="{FF2B5EF4-FFF2-40B4-BE49-F238E27FC236}">
                <a16:creationId xmlns:a16="http://schemas.microsoft.com/office/drawing/2014/main" id="{C33371B5-ECF1-43F8-9BD1-69DACDD78B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3972" name="Slide Number Placeholder 3">
            <a:extLst>
              <a:ext uri="{FF2B5EF4-FFF2-40B4-BE49-F238E27FC236}">
                <a16:creationId xmlns:a16="http://schemas.microsoft.com/office/drawing/2014/main" id="{5FE44F39-06B2-4CB1-A6F6-AFFAFE9BB56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608AF49-9128-466F-9D6E-53BD77E6D35A}" type="slidenum">
              <a:rPr lang="en-GB" altLang="nl-BE"/>
              <a:pPr/>
              <a:t>41</a:t>
            </a:fld>
            <a:endParaRPr lang="en-GB" altLang="nl-B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1A78F209-C0AC-4F48-AB4A-94C17ED5B1A6}"/>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A8E83739-05E6-4BD9-AC50-005D65CB8F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7044" name="Slide Number Placeholder 3">
            <a:extLst>
              <a:ext uri="{FF2B5EF4-FFF2-40B4-BE49-F238E27FC236}">
                <a16:creationId xmlns:a16="http://schemas.microsoft.com/office/drawing/2014/main" id="{981F5780-B45F-4464-A45B-6769042FAC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6D26243-64D1-46A5-8A74-0AE81329D3F0}" type="slidenum">
              <a:rPr lang="en-GB" altLang="nl-BE"/>
              <a:pPr/>
              <a:t>43</a:t>
            </a:fld>
            <a:endParaRPr lang="en-GB" altLang="nl-B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E518011F-46C6-4884-9ACE-38F585A4AA57}"/>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62C816C6-6499-479B-94B6-7DB29C0D8D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1140" name="Slide Number Placeholder 3">
            <a:extLst>
              <a:ext uri="{FF2B5EF4-FFF2-40B4-BE49-F238E27FC236}">
                <a16:creationId xmlns:a16="http://schemas.microsoft.com/office/drawing/2014/main" id="{D8C69C83-D151-4963-BA7D-89A4F91322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FEAAD89-6BFD-4A86-956C-6584EB5FEDDA}" type="slidenum">
              <a:rPr lang="en-GB" altLang="nl-BE"/>
              <a:pPr/>
              <a:t>46</a:t>
            </a:fld>
            <a:endParaRPr lang="en-GB"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5FB6602A-D5E9-4556-A9EC-F9C8B7791073}"/>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AC356936-D3C8-45D7-90C1-AD617DA118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292" name="Slide Number Placeholder 3">
            <a:extLst>
              <a:ext uri="{FF2B5EF4-FFF2-40B4-BE49-F238E27FC236}">
                <a16:creationId xmlns:a16="http://schemas.microsoft.com/office/drawing/2014/main" id="{5A79268C-61CE-4086-B6FA-41C7BEC6E2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474BDEE-82B6-4CA6-8296-973A141C10E4}" type="slidenum">
              <a:rPr lang="en-GB" altLang="nl-BE"/>
              <a:pPr/>
              <a:t>4</a:t>
            </a:fld>
            <a:endParaRPr lang="en-GB" altLang="nl-B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36B9621A-8B36-49FE-8DDE-ACF116CCCC89}"/>
              </a:ext>
            </a:extLst>
          </p:cNvPr>
          <p:cNvSpPr>
            <a:spLocks noGrp="1" noRot="1" noChangeAspect="1" noChangeArrowheads="1" noTextEdit="1"/>
          </p:cNvSpPr>
          <p:nvPr>
            <p:ph type="sldImg"/>
          </p:nvPr>
        </p:nvSpPr>
        <p:spPr>
          <a:ln/>
        </p:spPr>
      </p:sp>
      <p:sp>
        <p:nvSpPr>
          <p:cNvPr id="94211" name="Notes Placeholder 2">
            <a:extLst>
              <a:ext uri="{FF2B5EF4-FFF2-40B4-BE49-F238E27FC236}">
                <a16:creationId xmlns:a16="http://schemas.microsoft.com/office/drawing/2014/main" id="{FADB05CA-697B-434A-8330-13309AA22D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4212" name="Slide Number Placeholder 3">
            <a:extLst>
              <a:ext uri="{FF2B5EF4-FFF2-40B4-BE49-F238E27FC236}">
                <a16:creationId xmlns:a16="http://schemas.microsoft.com/office/drawing/2014/main" id="{B4243576-1B9D-487F-8331-01B24FAE18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AE9AD3A-BB12-43DA-AC15-E7255CEE0431}" type="slidenum">
              <a:rPr lang="en-GB" altLang="nl-BE"/>
              <a:pPr/>
              <a:t>48</a:t>
            </a:fld>
            <a:endParaRPr lang="en-GB" altLang="nl-B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15B23D9A-A145-4A26-A459-75EFE177F0F4}"/>
              </a:ext>
            </a:extLst>
          </p:cNvPr>
          <p:cNvSpPr>
            <a:spLocks noGrp="1" noRot="1" noChangeAspect="1" noChangeArrowheads="1" noTextEdit="1"/>
          </p:cNvSpPr>
          <p:nvPr>
            <p:ph type="sldImg"/>
          </p:nvPr>
        </p:nvSpPr>
        <p:spPr>
          <a:ln/>
        </p:spPr>
      </p:sp>
      <p:sp>
        <p:nvSpPr>
          <p:cNvPr id="98307" name="Notes Placeholder 2">
            <a:extLst>
              <a:ext uri="{FF2B5EF4-FFF2-40B4-BE49-F238E27FC236}">
                <a16:creationId xmlns:a16="http://schemas.microsoft.com/office/drawing/2014/main" id="{7D9B1CBC-1059-47DE-A21B-6ABBBFC34C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8308" name="Slide Number Placeholder 3">
            <a:extLst>
              <a:ext uri="{FF2B5EF4-FFF2-40B4-BE49-F238E27FC236}">
                <a16:creationId xmlns:a16="http://schemas.microsoft.com/office/drawing/2014/main" id="{A5C8BF29-1E48-4D94-A2B9-B29E129631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44DCD11-61FF-4CF4-A587-92C31894F5A3}" type="slidenum">
              <a:rPr lang="en-GB" altLang="nl-BE"/>
              <a:pPr/>
              <a:t>51</a:t>
            </a:fld>
            <a:endParaRPr lang="en-GB" altLang="nl-B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FFA344F3-8548-4D69-AB79-EB531016E6EE}"/>
              </a:ext>
            </a:extLst>
          </p:cNvPr>
          <p:cNvSpPr>
            <a:spLocks noGrp="1" noRot="1" noChangeAspect="1" noChangeArrowheads="1" noTextEdit="1"/>
          </p:cNvSpPr>
          <p:nvPr>
            <p:ph type="sldImg"/>
          </p:nvPr>
        </p:nvSpPr>
        <p:spPr>
          <a:ln/>
        </p:spPr>
      </p:sp>
      <p:sp>
        <p:nvSpPr>
          <p:cNvPr id="100355" name="Notes Placeholder 2">
            <a:extLst>
              <a:ext uri="{FF2B5EF4-FFF2-40B4-BE49-F238E27FC236}">
                <a16:creationId xmlns:a16="http://schemas.microsoft.com/office/drawing/2014/main" id="{9B24FA91-3549-403C-BD4C-0F2056B20D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0356" name="Slide Number Placeholder 3">
            <a:extLst>
              <a:ext uri="{FF2B5EF4-FFF2-40B4-BE49-F238E27FC236}">
                <a16:creationId xmlns:a16="http://schemas.microsoft.com/office/drawing/2014/main" id="{3CF777FD-F3C3-49E0-A34B-0DAD9B7F2A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7D3C5BCA-42A3-4B82-8253-5133C3BB8C8A}" type="slidenum">
              <a:rPr lang="en-GB" altLang="nl-BE"/>
              <a:pPr/>
              <a:t>52</a:t>
            </a:fld>
            <a:endParaRPr lang="en-GB" altLang="nl-B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C812DD6D-0A5D-4154-92A8-A4C2BF99C363}"/>
              </a:ext>
            </a:extLst>
          </p:cNvPr>
          <p:cNvSpPr>
            <a:spLocks noGrp="1" noRot="1" noChangeAspect="1" noChangeArrowheads="1" noTextEdit="1"/>
          </p:cNvSpPr>
          <p:nvPr>
            <p:ph type="sldImg"/>
          </p:nvPr>
        </p:nvSpPr>
        <p:spPr>
          <a:ln/>
        </p:spPr>
      </p:sp>
      <p:sp>
        <p:nvSpPr>
          <p:cNvPr id="105475" name="Notes Placeholder 2">
            <a:extLst>
              <a:ext uri="{FF2B5EF4-FFF2-40B4-BE49-F238E27FC236}">
                <a16:creationId xmlns:a16="http://schemas.microsoft.com/office/drawing/2014/main" id="{9933AB24-87CA-40C9-B32C-6F5706D5F1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5476" name="Slide Number Placeholder 3">
            <a:extLst>
              <a:ext uri="{FF2B5EF4-FFF2-40B4-BE49-F238E27FC236}">
                <a16:creationId xmlns:a16="http://schemas.microsoft.com/office/drawing/2014/main" id="{F98ADA4C-B7B2-40E3-9AFD-413C5A744B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E02D179F-45CD-40D4-8C35-C71E6BD30152}" type="slidenum">
              <a:rPr lang="en-GB" altLang="nl-BE"/>
              <a:pPr/>
              <a:t>56</a:t>
            </a:fld>
            <a:endParaRPr lang="en-GB" altLang="nl-B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7A9D9964-FF98-4E1B-89D6-4CD45F08A6F9}"/>
              </a:ext>
            </a:extLst>
          </p:cNvPr>
          <p:cNvSpPr>
            <a:spLocks noGrp="1" noRot="1" noChangeAspect="1" noChangeArrowheads="1" noTextEdit="1"/>
          </p:cNvSpPr>
          <p:nvPr>
            <p:ph type="sldImg"/>
          </p:nvPr>
        </p:nvSpPr>
        <p:spPr>
          <a:ln/>
        </p:spPr>
      </p:sp>
      <p:sp>
        <p:nvSpPr>
          <p:cNvPr id="108547" name="Notes Placeholder 2">
            <a:extLst>
              <a:ext uri="{FF2B5EF4-FFF2-40B4-BE49-F238E27FC236}">
                <a16:creationId xmlns:a16="http://schemas.microsoft.com/office/drawing/2014/main" id="{FEB3F15F-3B39-4B1A-9B89-B96B03E2897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8548" name="Slide Number Placeholder 3">
            <a:extLst>
              <a:ext uri="{FF2B5EF4-FFF2-40B4-BE49-F238E27FC236}">
                <a16:creationId xmlns:a16="http://schemas.microsoft.com/office/drawing/2014/main" id="{2005962D-9F97-4B94-B52E-534F6BFD88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C796428D-7DAE-43AD-88B3-FF5A850AFE93}" type="slidenum">
              <a:rPr lang="en-GB" altLang="nl-BE"/>
              <a:pPr/>
              <a:t>58</a:t>
            </a:fld>
            <a:endParaRPr lang="en-GB" altLang="nl-B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8A30CEBB-B6E4-4117-B66F-A28A567F0716}"/>
              </a:ext>
            </a:extLst>
          </p:cNvPr>
          <p:cNvSpPr>
            <a:spLocks noGrp="1" noRot="1" noChangeAspect="1" noChangeArrowheads="1" noTextEdit="1"/>
          </p:cNvSpPr>
          <p:nvPr>
            <p:ph type="sldImg"/>
          </p:nvPr>
        </p:nvSpPr>
        <p:spPr>
          <a:ln/>
        </p:spPr>
      </p:sp>
      <p:sp>
        <p:nvSpPr>
          <p:cNvPr id="110595" name="Notes Placeholder 2">
            <a:extLst>
              <a:ext uri="{FF2B5EF4-FFF2-40B4-BE49-F238E27FC236}">
                <a16:creationId xmlns:a16="http://schemas.microsoft.com/office/drawing/2014/main" id="{853C0A76-BFD7-4E38-9A61-61F46F080B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0596" name="Slide Number Placeholder 3">
            <a:extLst>
              <a:ext uri="{FF2B5EF4-FFF2-40B4-BE49-F238E27FC236}">
                <a16:creationId xmlns:a16="http://schemas.microsoft.com/office/drawing/2014/main" id="{939B285D-2DA7-41D8-AF90-C4F19A307A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0BF85EF6-8EAA-472B-B4C7-C6D259D01E2D}" type="slidenum">
              <a:rPr lang="en-GB" altLang="nl-BE"/>
              <a:pPr/>
              <a:t>59</a:t>
            </a:fld>
            <a:endParaRPr lang="en-GB" altLang="nl-B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68073926-901A-4990-B5AD-47D7A8FE62A0}"/>
              </a:ext>
            </a:extLst>
          </p:cNvPr>
          <p:cNvSpPr>
            <a:spLocks noGrp="1" noRot="1" noChangeAspect="1" noChangeArrowheads="1" noTextEdit="1"/>
          </p:cNvSpPr>
          <p:nvPr>
            <p:ph type="sldImg"/>
          </p:nvPr>
        </p:nvSpPr>
        <p:spPr>
          <a:ln/>
        </p:spPr>
      </p:sp>
      <p:sp>
        <p:nvSpPr>
          <p:cNvPr id="116739" name="Notes Placeholder 2">
            <a:extLst>
              <a:ext uri="{FF2B5EF4-FFF2-40B4-BE49-F238E27FC236}">
                <a16:creationId xmlns:a16="http://schemas.microsoft.com/office/drawing/2014/main" id="{08FE63EB-DD11-4E6C-821E-33F1E09108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6740" name="Slide Number Placeholder 3">
            <a:extLst>
              <a:ext uri="{FF2B5EF4-FFF2-40B4-BE49-F238E27FC236}">
                <a16:creationId xmlns:a16="http://schemas.microsoft.com/office/drawing/2014/main" id="{5A720F7A-482F-4297-95B4-5FDEE34F82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F69A209-3FA8-42D3-AD34-5B1071F31AFF}" type="slidenum">
              <a:rPr lang="en-GB" altLang="nl-BE"/>
              <a:pPr/>
              <a:t>64</a:t>
            </a:fld>
            <a:endParaRPr lang="en-GB" altLang="nl-B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8191A2F2-0278-4FAF-9E9B-CD9A579FEE8F}"/>
              </a:ext>
            </a:extLst>
          </p:cNvPr>
          <p:cNvSpPr>
            <a:spLocks noGrp="1" noRot="1" noChangeAspect="1" noChangeArrowheads="1" noTextEdit="1"/>
          </p:cNvSpPr>
          <p:nvPr>
            <p:ph type="sldImg"/>
          </p:nvPr>
        </p:nvSpPr>
        <p:spPr>
          <a:ln/>
        </p:spPr>
      </p:sp>
      <p:sp>
        <p:nvSpPr>
          <p:cNvPr id="118787" name="Notes Placeholder 2">
            <a:extLst>
              <a:ext uri="{FF2B5EF4-FFF2-40B4-BE49-F238E27FC236}">
                <a16:creationId xmlns:a16="http://schemas.microsoft.com/office/drawing/2014/main" id="{2CB39CEF-B36E-4A41-8A0C-53C54276D4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8788" name="Slide Number Placeholder 3">
            <a:extLst>
              <a:ext uri="{FF2B5EF4-FFF2-40B4-BE49-F238E27FC236}">
                <a16:creationId xmlns:a16="http://schemas.microsoft.com/office/drawing/2014/main" id="{D8F0D4B2-42D4-4857-AB97-AC8A5099E5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3B380DA9-3F36-4F98-A2E6-27DD3E7C567D}" type="slidenum">
              <a:rPr lang="en-GB" altLang="nl-BE"/>
              <a:pPr/>
              <a:t>65</a:t>
            </a:fld>
            <a:endParaRPr lang="en-GB" altLang="nl-B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90B412B8-6B28-4C04-8190-DC899C263652}"/>
              </a:ext>
            </a:extLst>
          </p:cNvPr>
          <p:cNvSpPr>
            <a:spLocks noGrp="1" noRot="1" noChangeAspect="1" noChangeArrowheads="1" noTextEdit="1"/>
          </p:cNvSpPr>
          <p:nvPr>
            <p:ph type="sldImg"/>
          </p:nvPr>
        </p:nvSpPr>
        <p:spPr>
          <a:ln/>
        </p:spPr>
      </p:sp>
      <p:sp>
        <p:nvSpPr>
          <p:cNvPr id="120835" name="Notes Placeholder 2">
            <a:extLst>
              <a:ext uri="{FF2B5EF4-FFF2-40B4-BE49-F238E27FC236}">
                <a16:creationId xmlns:a16="http://schemas.microsoft.com/office/drawing/2014/main" id="{C3C67D01-DE24-4684-A486-FF4A1B8EBA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0836" name="Slide Number Placeholder 3">
            <a:extLst>
              <a:ext uri="{FF2B5EF4-FFF2-40B4-BE49-F238E27FC236}">
                <a16:creationId xmlns:a16="http://schemas.microsoft.com/office/drawing/2014/main" id="{B6AEB0FA-6160-48E2-BA7A-2F3207D159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FBE17E0-E860-4122-AB9B-C7E9B06CE25B}" type="slidenum">
              <a:rPr lang="en-GB" altLang="nl-BE"/>
              <a:pPr/>
              <a:t>66</a:t>
            </a:fld>
            <a:endParaRPr lang="en-GB" altLang="nl-B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2FCEA2BA-DBE2-46D6-8094-4EE4B3B1AC4B}"/>
              </a:ext>
            </a:extLst>
          </p:cNvPr>
          <p:cNvSpPr>
            <a:spLocks noGrp="1" noRot="1" noChangeAspect="1" noChangeArrowheads="1" noTextEdit="1"/>
          </p:cNvSpPr>
          <p:nvPr>
            <p:ph type="sldImg"/>
          </p:nvPr>
        </p:nvSpPr>
        <p:spPr>
          <a:ln/>
        </p:spPr>
      </p:sp>
      <p:sp>
        <p:nvSpPr>
          <p:cNvPr id="122883" name="Notes Placeholder 2">
            <a:extLst>
              <a:ext uri="{FF2B5EF4-FFF2-40B4-BE49-F238E27FC236}">
                <a16:creationId xmlns:a16="http://schemas.microsoft.com/office/drawing/2014/main" id="{8BB6DB0B-1F29-4141-93B0-7F688A07A9F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2884" name="Slide Number Placeholder 3">
            <a:extLst>
              <a:ext uri="{FF2B5EF4-FFF2-40B4-BE49-F238E27FC236}">
                <a16:creationId xmlns:a16="http://schemas.microsoft.com/office/drawing/2014/main" id="{A42F23A2-05BE-41CF-A176-9296D743A2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B95E73E-04B5-4E46-8C19-F70DB52F5235}" type="slidenum">
              <a:rPr lang="en-GB" altLang="nl-BE"/>
              <a:pPr/>
              <a:t>67</a:t>
            </a:fld>
            <a:endParaRPr lang="en-GB" altLang="nl-B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8098107-7BFB-48B7-84B5-90418901EF96}"/>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F865D79F-17B0-47F1-B217-C6501B129D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id="{9321FA00-628B-484A-8943-70E318DE1A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DC41733F-4BBF-450C-B3B1-E772DA5CA6B0}" type="slidenum">
              <a:rPr lang="en-GB" altLang="nl-BE"/>
              <a:pPr/>
              <a:t>5</a:t>
            </a:fld>
            <a:endParaRPr lang="en-GB" altLang="nl-B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449DAD02-A39D-439A-B938-3DFFFC26AAB1}"/>
              </a:ext>
            </a:extLst>
          </p:cNvPr>
          <p:cNvSpPr>
            <a:spLocks noGrp="1" noRot="1" noChangeAspect="1" noChangeArrowheads="1" noTextEdit="1"/>
          </p:cNvSpPr>
          <p:nvPr>
            <p:ph type="sldImg"/>
          </p:nvPr>
        </p:nvSpPr>
        <p:spPr>
          <a:ln/>
        </p:spPr>
      </p:sp>
      <p:sp>
        <p:nvSpPr>
          <p:cNvPr id="124931" name="Notes Placeholder 2">
            <a:extLst>
              <a:ext uri="{FF2B5EF4-FFF2-40B4-BE49-F238E27FC236}">
                <a16:creationId xmlns:a16="http://schemas.microsoft.com/office/drawing/2014/main" id="{81ABF887-5285-4E49-A8B7-4AE39E2338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4932" name="Slide Number Placeholder 3">
            <a:extLst>
              <a:ext uri="{FF2B5EF4-FFF2-40B4-BE49-F238E27FC236}">
                <a16:creationId xmlns:a16="http://schemas.microsoft.com/office/drawing/2014/main" id="{58C86CEE-720E-4138-AE44-12D58B182B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15CAB19A-86C9-45FE-975A-D20BC9242659}" type="slidenum">
              <a:rPr lang="en-GB" altLang="nl-BE"/>
              <a:pPr/>
              <a:t>68</a:t>
            </a:fld>
            <a:endParaRPr lang="en-GB" altLang="nl-B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9301239C-5F5C-4F4F-8D84-BD69327D3CA5}"/>
              </a:ext>
            </a:extLst>
          </p:cNvPr>
          <p:cNvSpPr>
            <a:spLocks noGrp="1" noRot="1" noChangeAspect="1" noChangeArrowheads="1" noTextEdit="1"/>
          </p:cNvSpPr>
          <p:nvPr>
            <p:ph type="sldImg"/>
          </p:nvPr>
        </p:nvSpPr>
        <p:spPr>
          <a:ln/>
        </p:spPr>
      </p:sp>
      <p:sp>
        <p:nvSpPr>
          <p:cNvPr id="126979" name="Notes Placeholder 2">
            <a:extLst>
              <a:ext uri="{FF2B5EF4-FFF2-40B4-BE49-F238E27FC236}">
                <a16:creationId xmlns:a16="http://schemas.microsoft.com/office/drawing/2014/main" id="{EDC01CDB-9D42-4D07-A043-D7CA208762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6980" name="Slide Number Placeholder 3">
            <a:extLst>
              <a:ext uri="{FF2B5EF4-FFF2-40B4-BE49-F238E27FC236}">
                <a16:creationId xmlns:a16="http://schemas.microsoft.com/office/drawing/2014/main" id="{1F7F8E58-4E42-411B-99EA-25E3AD8555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D202E07-4257-445F-BA21-9D76437C52A2}" type="slidenum">
              <a:rPr lang="en-GB" altLang="nl-BE"/>
              <a:pPr/>
              <a:t>69</a:t>
            </a:fld>
            <a:endParaRPr lang="en-GB" altLang="nl-B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D45A5FDF-9238-4D0B-8BBE-F6C08213183E}"/>
              </a:ext>
            </a:extLst>
          </p:cNvPr>
          <p:cNvSpPr>
            <a:spLocks noGrp="1" noRot="1" noChangeAspect="1" noChangeArrowheads="1" noTextEdit="1"/>
          </p:cNvSpPr>
          <p:nvPr>
            <p:ph type="sldImg"/>
          </p:nvPr>
        </p:nvSpPr>
        <p:spPr>
          <a:ln/>
        </p:spPr>
      </p:sp>
      <p:sp>
        <p:nvSpPr>
          <p:cNvPr id="129027" name="Notes Placeholder 2">
            <a:extLst>
              <a:ext uri="{FF2B5EF4-FFF2-40B4-BE49-F238E27FC236}">
                <a16:creationId xmlns:a16="http://schemas.microsoft.com/office/drawing/2014/main" id="{92B03ABD-CAE6-4CE0-B6FD-E0CA1B580B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9028" name="Slide Number Placeholder 3">
            <a:extLst>
              <a:ext uri="{FF2B5EF4-FFF2-40B4-BE49-F238E27FC236}">
                <a16:creationId xmlns:a16="http://schemas.microsoft.com/office/drawing/2014/main" id="{43763320-789C-4B96-BFB4-726FC099F2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A58185A-8DE2-4CF8-BFBD-0E3A96266425}" type="slidenum">
              <a:rPr lang="en-GB" altLang="nl-BE"/>
              <a:pPr/>
              <a:t>70</a:t>
            </a:fld>
            <a:endParaRPr lang="en-GB" altLang="nl-BE"/>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911A6137-E3F3-49E8-BB34-E49F02B5538F}"/>
              </a:ext>
            </a:extLst>
          </p:cNvPr>
          <p:cNvSpPr>
            <a:spLocks noGrp="1" noRot="1" noChangeAspect="1" noChangeArrowheads="1" noTextEdit="1"/>
          </p:cNvSpPr>
          <p:nvPr>
            <p:ph type="sldImg"/>
          </p:nvPr>
        </p:nvSpPr>
        <p:spPr>
          <a:ln/>
        </p:spPr>
      </p:sp>
      <p:sp>
        <p:nvSpPr>
          <p:cNvPr id="132099" name="Notes Placeholder 2">
            <a:extLst>
              <a:ext uri="{FF2B5EF4-FFF2-40B4-BE49-F238E27FC236}">
                <a16:creationId xmlns:a16="http://schemas.microsoft.com/office/drawing/2014/main" id="{240DA524-2BAB-40A4-B139-1ED2DC1CA1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2100" name="Slide Number Placeholder 3">
            <a:extLst>
              <a:ext uri="{FF2B5EF4-FFF2-40B4-BE49-F238E27FC236}">
                <a16:creationId xmlns:a16="http://schemas.microsoft.com/office/drawing/2014/main" id="{C93DA8BA-E758-4FB1-BBB2-F159C18D81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C7C2B835-11B7-4B3B-A6C3-D8D74900E7EB}" type="slidenum">
              <a:rPr lang="en-GB" altLang="nl-BE"/>
              <a:pPr/>
              <a:t>73</a:t>
            </a:fld>
            <a:endParaRPr lang="en-GB" altLang="nl-B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51D7056A-7D68-4FB1-9792-F095C15EC4A1}"/>
              </a:ext>
            </a:extLst>
          </p:cNvPr>
          <p:cNvSpPr>
            <a:spLocks noGrp="1" noRot="1" noChangeAspect="1" noChangeArrowheads="1" noTextEdit="1"/>
          </p:cNvSpPr>
          <p:nvPr>
            <p:ph type="sldImg"/>
          </p:nvPr>
        </p:nvSpPr>
        <p:spPr>
          <a:ln/>
        </p:spPr>
      </p:sp>
      <p:sp>
        <p:nvSpPr>
          <p:cNvPr id="136195" name="Notes Placeholder 2">
            <a:extLst>
              <a:ext uri="{FF2B5EF4-FFF2-40B4-BE49-F238E27FC236}">
                <a16:creationId xmlns:a16="http://schemas.microsoft.com/office/drawing/2014/main" id="{412ED0F8-6347-4A31-A29F-7303D22143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6196" name="Slide Number Placeholder 3">
            <a:extLst>
              <a:ext uri="{FF2B5EF4-FFF2-40B4-BE49-F238E27FC236}">
                <a16:creationId xmlns:a16="http://schemas.microsoft.com/office/drawing/2014/main" id="{FB1B6813-BA49-4236-9CDF-B1EC213388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792CD50-8F10-4FD1-BA78-F56885F5665A}" type="slidenum">
              <a:rPr lang="en-GB" altLang="nl-BE"/>
              <a:pPr/>
              <a:t>74</a:t>
            </a:fld>
            <a:endParaRPr lang="en-GB" altLang="nl-B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EB2FD681-C72A-43FC-8302-41640A6314DF}"/>
              </a:ext>
            </a:extLst>
          </p:cNvPr>
          <p:cNvSpPr>
            <a:spLocks noGrp="1" noRot="1" noChangeAspect="1" noChangeArrowheads="1" noTextEdit="1"/>
          </p:cNvSpPr>
          <p:nvPr>
            <p:ph type="sldImg"/>
          </p:nvPr>
        </p:nvSpPr>
        <p:spPr>
          <a:ln/>
        </p:spPr>
      </p:sp>
      <p:sp>
        <p:nvSpPr>
          <p:cNvPr id="134147" name="Notes Placeholder 2">
            <a:extLst>
              <a:ext uri="{FF2B5EF4-FFF2-40B4-BE49-F238E27FC236}">
                <a16:creationId xmlns:a16="http://schemas.microsoft.com/office/drawing/2014/main" id="{E5177621-5C7E-4DF6-9E46-47F9503870D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34148" name="Slide Number Placeholder 3">
            <a:extLst>
              <a:ext uri="{FF2B5EF4-FFF2-40B4-BE49-F238E27FC236}">
                <a16:creationId xmlns:a16="http://schemas.microsoft.com/office/drawing/2014/main" id="{50C1ED68-AC3E-48D8-9A15-DFCF79382E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6B18853-BE19-4A08-99EB-83AF357E189F}" type="slidenum">
              <a:rPr lang="en-GB" altLang="nl-BE"/>
              <a:pPr/>
              <a:t>75</a:t>
            </a:fld>
            <a:endParaRPr lang="en-GB" altLang="nl-BE"/>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1C55B36C-75C4-43A2-B565-D52C1B1EA70E}"/>
              </a:ext>
            </a:extLst>
          </p:cNvPr>
          <p:cNvSpPr>
            <a:spLocks noGrp="1" noRot="1" noChangeAspect="1" noChangeArrowheads="1" noTextEdit="1"/>
          </p:cNvSpPr>
          <p:nvPr>
            <p:ph type="sldImg"/>
          </p:nvPr>
        </p:nvSpPr>
        <p:spPr>
          <a:ln/>
        </p:spPr>
      </p:sp>
      <p:sp>
        <p:nvSpPr>
          <p:cNvPr id="140291" name="Notes Placeholder 2">
            <a:extLst>
              <a:ext uri="{FF2B5EF4-FFF2-40B4-BE49-F238E27FC236}">
                <a16:creationId xmlns:a16="http://schemas.microsoft.com/office/drawing/2014/main" id="{385FC75E-52B5-4B73-AADC-630CA1208F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0292" name="Slide Number Placeholder 3">
            <a:extLst>
              <a:ext uri="{FF2B5EF4-FFF2-40B4-BE49-F238E27FC236}">
                <a16:creationId xmlns:a16="http://schemas.microsoft.com/office/drawing/2014/main" id="{584E1EF4-9FBF-4E75-B749-F1EFB89460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8941602-A768-4E90-B182-614171D8F191}" type="slidenum">
              <a:rPr lang="en-GB" altLang="nl-BE"/>
              <a:pPr/>
              <a:t>77</a:t>
            </a:fld>
            <a:endParaRPr lang="en-GB" altLang="nl-BE"/>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C6DE3653-420C-4D41-A4E9-569F22EF1C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EED0440-E1B7-4647-92DA-354CA7AE1CC6}" type="slidenum">
              <a:rPr lang="en-US" altLang="zh-TW" sz="1200">
                <a:latin typeface="Helvetica" panose="020B0604020202020204" pitchFamily="34" charset="0"/>
              </a:rPr>
              <a:pPr/>
              <a:t>81</a:t>
            </a:fld>
            <a:endParaRPr lang="en-US" altLang="zh-TW" sz="1200">
              <a:latin typeface="Helvetica" panose="020B0604020202020204" pitchFamily="34" charset="0"/>
            </a:endParaRPr>
          </a:p>
        </p:txBody>
      </p:sp>
      <p:sp>
        <p:nvSpPr>
          <p:cNvPr id="145411" name="Rectangle 2">
            <a:extLst>
              <a:ext uri="{FF2B5EF4-FFF2-40B4-BE49-F238E27FC236}">
                <a16:creationId xmlns:a16="http://schemas.microsoft.com/office/drawing/2014/main" id="{D4B9BA38-9214-4081-BF5C-D89CA5523F20}"/>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2D4D1441-7ABA-4710-A89D-A30D79BA49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3D42BF66-5068-4D85-860A-072B243742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CFA2F98-809F-451B-A6F9-FD900B6F0877}" type="slidenum">
              <a:rPr lang="en-US" altLang="zh-TW" sz="1200">
                <a:latin typeface="Helvetica" panose="020B0604020202020204" pitchFamily="34" charset="0"/>
              </a:rPr>
              <a:pPr/>
              <a:t>82</a:t>
            </a:fld>
            <a:endParaRPr lang="en-US" altLang="zh-TW" sz="1200">
              <a:latin typeface="Helvetica" panose="020B0604020202020204" pitchFamily="34" charset="0"/>
            </a:endParaRPr>
          </a:p>
        </p:txBody>
      </p:sp>
      <p:sp>
        <p:nvSpPr>
          <p:cNvPr id="147459" name="Rectangle 2">
            <a:extLst>
              <a:ext uri="{FF2B5EF4-FFF2-40B4-BE49-F238E27FC236}">
                <a16:creationId xmlns:a16="http://schemas.microsoft.com/office/drawing/2014/main" id="{7896B668-7396-4FF3-A5ED-A32538DB2E32}"/>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D9F2B716-03ED-4FCA-8A00-4271989FC7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D62EA43E-8B20-41DE-ABC7-D5DA722F67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061E0B1-63ED-45D8-88A9-1443AD6D6CFC}" type="slidenum">
              <a:rPr lang="en-US" altLang="zh-TW" sz="1200">
                <a:latin typeface="Helvetica" panose="020B0604020202020204" pitchFamily="34" charset="0"/>
              </a:rPr>
              <a:pPr/>
              <a:t>83</a:t>
            </a:fld>
            <a:endParaRPr lang="en-US" altLang="zh-TW" sz="1200">
              <a:latin typeface="Helvetica" panose="020B0604020202020204" pitchFamily="34" charset="0"/>
            </a:endParaRPr>
          </a:p>
        </p:txBody>
      </p:sp>
      <p:sp>
        <p:nvSpPr>
          <p:cNvPr id="149507" name="Rectangle 2">
            <a:extLst>
              <a:ext uri="{FF2B5EF4-FFF2-40B4-BE49-F238E27FC236}">
                <a16:creationId xmlns:a16="http://schemas.microsoft.com/office/drawing/2014/main" id="{2B66B19F-4D99-4830-9C17-9D10D30EB5A8}"/>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A0A8FD23-9667-41BD-ABC5-655EE4756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AF3B52A1-789D-42B4-A448-64660C48DDC1}"/>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2D66DD6B-B1E8-49A9-8E80-29ECD3D48A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6388" name="Slide Number Placeholder 3">
            <a:extLst>
              <a:ext uri="{FF2B5EF4-FFF2-40B4-BE49-F238E27FC236}">
                <a16:creationId xmlns:a16="http://schemas.microsoft.com/office/drawing/2014/main" id="{76BCA361-A386-4838-B3B7-8F5A1858E1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52CD012-65BB-4E48-9897-C0292F55B7A5}" type="slidenum">
              <a:rPr lang="en-GB" altLang="nl-BE"/>
              <a:pPr/>
              <a:t>6</a:t>
            </a:fld>
            <a:endParaRPr lang="en-GB" altLang="nl-BE"/>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97AADCD3-45B2-4274-88C9-7D2DF25647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23105A14-9B46-4F67-96D3-604144C567C3}" type="slidenum">
              <a:rPr lang="en-US" altLang="zh-TW" sz="1200">
                <a:latin typeface="Helvetica" panose="020B0604020202020204" pitchFamily="34" charset="0"/>
              </a:rPr>
              <a:pPr/>
              <a:t>84</a:t>
            </a:fld>
            <a:endParaRPr lang="en-US" altLang="zh-TW" sz="1200">
              <a:latin typeface="Helvetica" panose="020B0604020202020204" pitchFamily="34" charset="0"/>
            </a:endParaRPr>
          </a:p>
        </p:txBody>
      </p:sp>
      <p:sp>
        <p:nvSpPr>
          <p:cNvPr id="151555" name="Rectangle 2">
            <a:extLst>
              <a:ext uri="{FF2B5EF4-FFF2-40B4-BE49-F238E27FC236}">
                <a16:creationId xmlns:a16="http://schemas.microsoft.com/office/drawing/2014/main" id="{E817EF92-F7C9-4F89-AA33-4EC831B72E1E}"/>
              </a:ext>
            </a:extLst>
          </p:cNvPr>
          <p:cNvSpPr>
            <a:spLocks noChangeArrowheads="1"/>
          </p:cNvSpPr>
          <p:nvPr/>
        </p:nvSpPr>
        <p:spPr bwMode="auto">
          <a:xfrm>
            <a:off x="5611813" y="-1588"/>
            <a:ext cx="4294187"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sz="1600">
              <a:latin typeface="Helvetica" panose="020B0604020202020204" pitchFamily="34" charset="0"/>
            </a:endParaRPr>
          </a:p>
        </p:txBody>
      </p:sp>
      <p:sp>
        <p:nvSpPr>
          <p:cNvPr id="151556" name="Rectangle 3">
            <a:extLst>
              <a:ext uri="{FF2B5EF4-FFF2-40B4-BE49-F238E27FC236}">
                <a16:creationId xmlns:a16="http://schemas.microsoft.com/office/drawing/2014/main" id="{57CFE273-34C4-4C50-903A-04E595059471}"/>
              </a:ext>
            </a:extLst>
          </p:cNvPr>
          <p:cNvSpPr>
            <a:spLocks noChangeArrowheads="1"/>
          </p:cNvSpPr>
          <p:nvPr/>
        </p:nvSpPr>
        <p:spPr bwMode="auto">
          <a:xfrm>
            <a:off x="5611813" y="6453188"/>
            <a:ext cx="42941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908050">
              <a:defRPr>
                <a:solidFill>
                  <a:schemeClr val="tx1"/>
                </a:solidFill>
                <a:latin typeface="Arial" panose="020B0604020202020204" pitchFamily="34" charset="0"/>
              </a:defRPr>
            </a:lvl1pPr>
            <a:lvl2pPr marL="742950" indent="-285750" defTabSz="908050">
              <a:defRPr>
                <a:solidFill>
                  <a:schemeClr val="tx1"/>
                </a:solidFill>
                <a:latin typeface="Arial" panose="020B0604020202020204" pitchFamily="34" charset="0"/>
              </a:defRPr>
            </a:lvl2pPr>
            <a:lvl3pPr marL="1143000" indent="-228600" defTabSz="908050">
              <a:defRPr>
                <a:solidFill>
                  <a:schemeClr val="tx1"/>
                </a:solidFill>
                <a:latin typeface="Arial" panose="020B0604020202020204" pitchFamily="34" charset="0"/>
              </a:defRPr>
            </a:lvl3pPr>
            <a:lvl4pPr marL="1600200" indent="-228600" defTabSz="908050">
              <a:defRPr>
                <a:solidFill>
                  <a:schemeClr val="tx1"/>
                </a:solidFill>
                <a:latin typeface="Arial" panose="020B0604020202020204" pitchFamily="34" charset="0"/>
              </a:defRPr>
            </a:lvl4pPr>
            <a:lvl5pPr marL="2057400" indent="-228600" defTabSz="908050">
              <a:defRPr>
                <a:solidFill>
                  <a:schemeClr val="tx1"/>
                </a:solidFill>
                <a:latin typeface="Arial" panose="020B0604020202020204" pitchFamily="34" charset="0"/>
              </a:defRPr>
            </a:lvl5pPr>
            <a:lvl6pPr marL="2514600" indent="-228600" defTabSz="908050" eaLnBrk="0" fontAlgn="base" hangingPunct="0">
              <a:spcBef>
                <a:spcPct val="0"/>
              </a:spcBef>
              <a:spcAft>
                <a:spcPct val="0"/>
              </a:spcAft>
              <a:defRPr>
                <a:solidFill>
                  <a:schemeClr val="tx1"/>
                </a:solidFill>
                <a:latin typeface="Arial" panose="020B0604020202020204" pitchFamily="34" charset="0"/>
              </a:defRPr>
            </a:lvl6pPr>
            <a:lvl7pPr marL="2971800" indent="-228600" defTabSz="908050" eaLnBrk="0" fontAlgn="base" hangingPunct="0">
              <a:spcBef>
                <a:spcPct val="0"/>
              </a:spcBef>
              <a:spcAft>
                <a:spcPct val="0"/>
              </a:spcAft>
              <a:defRPr>
                <a:solidFill>
                  <a:schemeClr val="tx1"/>
                </a:solidFill>
                <a:latin typeface="Arial" panose="020B0604020202020204" pitchFamily="34" charset="0"/>
              </a:defRPr>
            </a:lvl7pPr>
            <a:lvl8pPr marL="3429000" indent="-228600" defTabSz="908050" eaLnBrk="0" fontAlgn="base" hangingPunct="0">
              <a:spcBef>
                <a:spcPct val="0"/>
              </a:spcBef>
              <a:spcAft>
                <a:spcPct val="0"/>
              </a:spcAft>
              <a:defRPr>
                <a:solidFill>
                  <a:schemeClr val="tx1"/>
                </a:solidFill>
                <a:latin typeface="Arial" panose="020B0604020202020204" pitchFamily="34" charset="0"/>
              </a:defRPr>
            </a:lvl8pPr>
            <a:lvl9pPr marL="3886200" indent="-228600" defTabSz="90805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TW" sz="1000" i="1">
                <a:latin typeface="Times New Roman" panose="02020603050405020304" pitchFamily="18" charset="0"/>
              </a:rPr>
              <a:t>6</a:t>
            </a:r>
          </a:p>
        </p:txBody>
      </p:sp>
      <p:sp>
        <p:nvSpPr>
          <p:cNvPr id="151557" name="Rectangle 4">
            <a:extLst>
              <a:ext uri="{FF2B5EF4-FFF2-40B4-BE49-F238E27FC236}">
                <a16:creationId xmlns:a16="http://schemas.microsoft.com/office/drawing/2014/main" id="{40A7B618-2716-4733-A864-ACB14D194DC2}"/>
              </a:ext>
            </a:extLst>
          </p:cNvPr>
          <p:cNvSpPr>
            <a:spLocks noChangeArrowheads="1"/>
          </p:cNvSpPr>
          <p:nvPr/>
        </p:nvSpPr>
        <p:spPr bwMode="auto">
          <a:xfrm>
            <a:off x="-1588" y="6453188"/>
            <a:ext cx="4292601"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sz="1600">
              <a:latin typeface="Helvetica" panose="020B0604020202020204" pitchFamily="34" charset="0"/>
            </a:endParaRPr>
          </a:p>
        </p:txBody>
      </p:sp>
      <p:sp>
        <p:nvSpPr>
          <p:cNvPr id="151558" name="Rectangle 5">
            <a:extLst>
              <a:ext uri="{FF2B5EF4-FFF2-40B4-BE49-F238E27FC236}">
                <a16:creationId xmlns:a16="http://schemas.microsoft.com/office/drawing/2014/main" id="{59EF3211-C90A-48D4-B9EF-ABEE9C414D7B}"/>
              </a:ext>
            </a:extLst>
          </p:cNvPr>
          <p:cNvSpPr>
            <a:spLocks noChangeArrowheads="1"/>
          </p:cNvSpPr>
          <p:nvPr/>
        </p:nvSpPr>
        <p:spPr bwMode="auto">
          <a:xfrm>
            <a:off x="-1588" y="-1588"/>
            <a:ext cx="4292601"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TW" altLang="zh-TW" sz="1600">
              <a:latin typeface="Helvetica" panose="020B0604020202020204" pitchFamily="34" charset="0"/>
            </a:endParaRPr>
          </a:p>
        </p:txBody>
      </p:sp>
      <p:sp>
        <p:nvSpPr>
          <p:cNvPr id="151559" name="Rectangle 6">
            <a:extLst>
              <a:ext uri="{FF2B5EF4-FFF2-40B4-BE49-F238E27FC236}">
                <a16:creationId xmlns:a16="http://schemas.microsoft.com/office/drawing/2014/main" id="{C5D5295B-028A-434F-8557-6076F2B69BF3}"/>
              </a:ext>
            </a:extLst>
          </p:cNvPr>
          <p:cNvSpPr>
            <a:spLocks noGrp="1" noRot="1" noChangeAspect="1" noChangeArrowheads="1" noTextEdit="1"/>
          </p:cNvSpPr>
          <p:nvPr>
            <p:ph type="sldImg"/>
          </p:nvPr>
        </p:nvSpPr>
        <p:spPr>
          <a:xfrm>
            <a:off x="3121025" y="514350"/>
            <a:ext cx="3663950" cy="2538413"/>
          </a:xfrm>
          <a:ln w="12700" cap="flat">
            <a:solidFill>
              <a:schemeClr val="tx1"/>
            </a:solidFill>
          </a:ln>
        </p:spPr>
      </p:sp>
      <p:sp>
        <p:nvSpPr>
          <p:cNvPr id="151560" name="Rectangle 7">
            <a:extLst>
              <a:ext uri="{FF2B5EF4-FFF2-40B4-BE49-F238E27FC236}">
                <a16:creationId xmlns:a16="http://schemas.microsoft.com/office/drawing/2014/main" id="{52938DBC-B28A-4C1B-B762-4F8CD1727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zh-TW" altLang="zh-TW">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1E962D57-6A48-4979-BBC0-2AB6F4E85F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51906DF5-FD23-4259-BD75-AECE8AE290B2}" type="slidenum">
              <a:rPr lang="en-US" altLang="zh-TW" sz="1200">
                <a:latin typeface="Helvetica" panose="020B0604020202020204" pitchFamily="34" charset="0"/>
              </a:rPr>
              <a:pPr/>
              <a:t>85</a:t>
            </a:fld>
            <a:endParaRPr lang="en-US" altLang="zh-TW" sz="1200">
              <a:latin typeface="Helvetica" panose="020B0604020202020204" pitchFamily="34" charset="0"/>
            </a:endParaRPr>
          </a:p>
        </p:txBody>
      </p:sp>
      <p:sp>
        <p:nvSpPr>
          <p:cNvPr id="153603" name="Rectangle 2">
            <a:extLst>
              <a:ext uri="{FF2B5EF4-FFF2-40B4-BE49-F238E27FC236}">
                <a16:creationId xmlns:a16="http://schemas.microsoft.com/office/drawing/2014/main" id="{731E9D9B-5E3F-4053-BBE1-B77B7182115C}"/>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E0C3A5DE-1253-4FA9-8366-222B3BCEB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B4475B5D-4144-4C6A-8872-43081D77C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889B21B1-3D2F-4913-BE62-A833580D67B1}" type="slidenum">
              <a:rPr lang="en-US" altLang="zh-TW" sz="1200">
                <a:latin typeface="Helvetica" panose="020B0604020202020204" pitchFamily="34" charset="0"/>
              </a:rPr>
              <a:pPr/>
              <a:t>87</a:t>
            </a:fld>
            <a:endParaRPr lang="en-US" altLang="zh-TW" sz="1200">
              <a:latin typeface="Helvetica" panose="020B0604020202020204" pitchFamily="34" charset="0"/>
            </a:endParaRPr>
          </a:p>
        </p:txBody>
      </p:sp>
      <p:sp>
        <p:nvSpPr>
          <p:cNvPr id="156675" name="Rectangle 2">
            <a:extLst>
              <a:ext uri="{FF2B5EF4-FFF2-40B4-BE49-F238E27FC236}">
                <a16:creationId xmlns:a16="http://schemas.microsoft.com/office/drawing/2014/main" id="{0744BC00-637D-4CD4-B08A-E9A2B72BC091}"/>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84120F41-459B-4E87-8853-A83E6D2F2B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52529481-18C2-4117-B38D-8E26CDEAD1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E185374C-DA66-455A-83CF-11E9189264BA}" type="slidenum">
              <a:rPr lang="en-US" altLang="zh-TW" sz="1200">
                <a:latin typeface="Helvetica" panose="020B0604020202020204" pitchFamily="34" charset="0"/>
              </a:rPr>
              <a:pPr/>
              <a:t>88</a:t>
            </a:fld>
            <a:endParaRPr lang="en-US" altLang="zh-TW" sz="1200">
              <a:latin typeface="Helvetica" panose="020B0604020202020204" pitchFamily="34" charset="0"/>
            </a:endParaRPr>
          </a:p>
        </p:txBody>
      </p:sp>
      <p:sp>
        <p:nvSpPr>
          <p:cNvPr id="158723" name="Rectangle 2">
            <a:extLst>
              <a:ext uri="{FF2B5EF4-FFF2-40B4-BE49-F238E27FC236}">
                <a16:creationId xmlns:a16="http://schemas.microsoft.com/office/drawing/2014/main" id="{215CA602-01DB-4A2C-9119-8B597F802DB3}"/>
              </a:ext>
            </a:extLst>
          </p:cNvPr>
          <p:cNvSpPr>
            <a:spLocks noGrp="1" noRot="1" noChangeAspect="1" noChangeArrowheads="1" noTextEdit="1"/>
          </p:cNvSpPr>
          <p:nvPr>
            <p:ph type="sldImg"/>
          </p:nvPr>
        </p:nvSpPr>
        <p:spPr>
          <a:xfrm>
            <a:off x="3114675" y="509588"/>
            <a:ext cx="3679825" cy="2547937"/>
          </a:xfrm>
          <a:ln/>
        </p:spPr>
      </p:sp>
      <p:sp>
        <p:nvSpPr>
          <p:cNvPr id="158724" name="Rectangle 3">
            <a:extLst>
              <a:ext uri="{FF2B5EF4-FFF2-40B4-BE49-F238E27FC236}">
                <a16:creationId xmlns:a16="http://schemas.microsoft.com/office/drawing/2014/main" id="{03DFC340-BA44-403A-A4D4-C184BD9A97A5}"/>
              </a:ext>
            </a:extLst>
          </p:cNvPr>
          <p:cNvSpPr>
            <a:spLocks noGrp="1" noChangeArrowheads="1"/>
          </p:cNvSpPr>
          <p:nvPr>
            <p:ph type="body" idx="1"/>
          </p:nvPr>
        </p:nvSpPr>
        <p:spPr>
          <a:xfrm>
            <a:off x="1320800" y="3227388"/>
            <a:ext cx="7264400" cy="3057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972C6385-687D-4422-B27D-C6E33FBA0B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F69F7252-F1D2-482F-91D8-287984E0055E}" type="slidenum">
              <a:rPr lang="en-US" altLang="zh-TW" sz="1200">
                <a:latin typeface="Helvetica" panose="020B0604020202020204" pitchFamily="34" charset="0"/>
              </a:rPr>
              <a:pPr/>
              <a:t>89</a:t>
            </a:fld>
            <a:endParaRPr lang="en-US" altLang="zh-TW" sz="1200">
              <a:latin typeface="Helvetica" panose="020B0604020202020204" pitchFamily="34" charset="0"/>
            </a:endParaRPr>
          </a:p>
        </p:txBody>
      </p:sp>
      <p:sp>
        <p:nvSpPr>
          <p:cNvPr id="160771" name="Rectangle 2">
            <a:extLst>
              <a:ext uri="{FF2B5EF4-FFF2-40B4-BE49-F238E27FC236}">
                <a16:creationId xmlns:a16="http://schemas.microsoft.com/office/drawing/2014/main" id="{311F8691-41EA-4893-954B-9EFD8E415FE3}"/>
              </a:ext>
            </a:extLst>
          </p:cNvPr>
          <p:cNvSpPr>
            <a:spLocks noGrp="1" noRot="1" noChangeAspect="1" noChangeArrowheads="1" noTextEdit="1"/>
          </p:cNvSpPr>
          <p:nvPr>
            <p:ph type="sldImg"/>
          </p:nvPr>
        </p:nvSpPr>
        <p:spPr>
          <a:xfrm>
            <a:off x="3114675" y="509588"/>
            <a:ext cx="3679825" cy="2547937"/>
          </a:xfrm>
          <a:ln/>
        </p:spPr>
      </p:sp>
      <p:sp>
        <p:nvSpPr>
          <p:cNvPr id="160772" name="Rectangle 3">
            <a:extLst>
              <a:ext uri="{FF2B5EF4-FFF2-40B4-BE49-F238E27FC236}">
                <a16:creationId xmlns:a16="http://schemas.microsoft.com/office/drawing/2014/main" id="{8A699232-3C03-496B-B078-AD298B4ED667}"/>
              </a:ext>
            </a:extLst>
          </p:cNvPr>
          <p:cNvSpPr>
            <a:spLocks noGrp="1" noChangeArrowheads="1"/>
          </p:cNvSpPr>
          <p:nvPr>
            <p:ph type="body" idx="1"/>
          </p:nvPr>
        </p:nvSpPr>
        <p:spPr>
          <a:xfrm>
            <a:off x="1320800" y="3227388"/>
            <a:ext cx="7264400" cy="3057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CA7EE7A5-CBDD-41A8-99D7-4212FF50C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447AB333-74B9-4A7D-BCA7-429AEC43A411}" type="slidenum">
              <a:rPr lang="en-US" altLang="zh-TW" sz="1200">
                <a:latin typeface="Helvetica" panose="020B0604020202020204" pitchFamily="34" charset="0"/>
              </a:rPr>
              <a:pPr/>
              <a:t>90</a:t>
            </a:fld>
            <a:endParaRPr lang="en-US" altLang="zh-TW" sz="1200">
              <a:latin typeface="Helvetica" panose="020B0604020202020204" pitchFamily="34" charset="0"/>
            </a:endParaRPr>
          </a:p>
        </p:txBody>
      </p:sp>
      <p:sp>
        <p:nvSpPr>
          <p:cNvPr id="162819" name="Rectangle 2">
            <a:extLst>
              <a:ext uri="{FF2B5EF4-FFF2-40B4-BE49-F238E27FC236}">
                <a16:creationId xmlns:a16="http://schemas.microsoft.com/office/drawing/2014/main" id="{08CB7387-E8F9-4947-9BC8-A5BE98A616C3}"/>
              </a:ext>
            </a:extLst>
          </p:cNvPr>
          <p:cNvSpPr>
            <a:spLocks noGrp="1" noRot="1" noChangeAspect="1" noChangeArrowheads="1" noTextEdit="1"/>
          </p:cNvSpPr>
          <p:nvPr>
            <p:ph type="sldImg"/>
          </p:nvPr>
        </p:nvSpPr>
        <p:spPr>
          <a:xfrm>
            <a:off x="3114675" y="509588"/>
            <a:ext cx="3679825" cy="2547937"/>
          </a:xfrm>
          <a:ln/>
        </p:spPr>
      </p:sp>
      <p:sp>
        <p:nvSpPr>
          <p:cNvPr id="162820" name="Rectangle 3">
            <a:extLst>
              <a:ext uri="{FF2B5EF4-FFF2-40B4-BE49-F238E27FC236}">
                <a16:creationId xmlns:a16="http://schemas.microsoft.com/office/drawing/2014/main" id="{69BFAFD4-D43B-4546-BDC6-76F0F712D5C8}"/>
              </a:ext>
            </a:extLst>
          </p:cNvPr>
          <p:cNvSpPr>
            <a:spLocks noGrp="1" noChangeArrowheads="1"/>
          </p:cNvSpPr>
          <p:nvPr>
            <p:ph type="body" idx="1"/>
          </p:nvPr>
        </p:nvSpPr>
        <p:spPr>
          <a:xfrm>
            <a:off x="1320800" y="3227388"/>
            <a:ext cx="7264400" cy="3057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D70C7132-E748-4815-919D-28BB602E0A36}"/>
              </a:ext>
            </a:extLst>
          </p:cNvPr>
          <p:cNvSpPr>
            <a:spLocks noGrp="1" noRot="1" noChangeAspect="1" noChangeArrowheads="1" noTextEdit="1"/>
          </p:cNvSpPr>
          <p:nvPr>
            <p:ph type="sldImg"/>
          </p:nvPr>
        </p:nvSpPr>
        <p:spPr>
          <a:ln/>
        </p:spPr>
      </p:sp>
      <p:sp>
        <p:nvSpPr>
          <p:cNvPr id="165891" name="Notes Placeholder 2">
            <a:extLst>
              <a:ext uri="{FF2B5EF4-FFF2-40B4-BE49-F238E27FC236}">
                <a16:creationId xmlns:a16="http://schemas.microsoft.com/office/drawing/2014/main" id="{88BE8B7D-7D90-4610-926B-92C8E0DF04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latin typeface="Arial" panose="020B0604020202020204" pitchFamily="34" charset="0"/>
            </a:endParaRPr>
          </a:p>
        </p:txBody>
      </p:sp>
      <p:sp>
        <p:nvSpPr>
          <p:cNvPr id="165892" name="Slide Number Placeholder 3">
            <a:extLst>
              <a:ext uri="{FF2B5EF4-FFF2-40B4-BE49-F238E27FC236}">
                <a16:creationId xmlns:a16="http://schemas.microsoft.com/office/drawing/2014/main" id="{3A0B025A-0486-4F0E-86D6-617615BC0A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AD8EAEA2-FE65-471C-8F94-05E1D8271FAA}" type="slidenum">
              <a:rPr lang="en-GB" altLang="nl-BE"/>
              <a:pPr/>
              <a:t>92</a:t>
            </a:fld>
            <a:endParaRPr lang="en-GB" altLang="nl-BE"/>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31">
            <a:extLst>
              <a:ext uri="{FF2B5EF4-FFF2-40B4-BE49-F238E27FC236}">
                <a16:creationId xmlns:a16="http://schemas.microsoft.com/office/drawing/2014/main" id="{C2D6C672-E201-4C18-A632-251DD1E7A6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59C92E-E694-463E-9CB8-A7ABCDE1FAD9}" type="slidenum">
              <a:rPr lang="en-US" altLang="nl-BE" sz="1000" b="1"/>
              <a:pPr>
                <a:spcBef>
                  <a:spcPct val="0"/>
                </a:spcBef>
              </a:pPr>
              <a:t>93</a:t>
            </a:fld>
            <a:endParaRPr lang="en-US" altLang="nl-BE" sz="1000" b="1"/>
          </a:p>
        </p:txBody>
      </p:sp>
      <p:sp>
        <p:nvSpPr>
          <p:cNvPr id="167939" name="Rectangle 2">
            <a:extLst>
              <a:ext uri="{FF2B5EF4-FFF2-40B4-BE49-F238E27FC236}">
                <a16:creationId xmlns:a16="http://schemas.microsoft.com/office/drawing/2014/main" id="{7739C6F6-4D6B-4161-9721-9CF9945F8EC4}"/>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DE5DB73-AE03-467B-A824-618A861841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12063CE6-7F1E-4B42-9809-846AF55D5DB7}"/>
              </a:ext>
            </a:extLst>
          </p:cNvPr>
          <p:cNvSpPr>
            <a:spLocks noGrp="1" noRot="1" noChangeAspect="1" noChangeArrowheads="1" noTextEdit="1"/>
          </p:cNvSpPr>
          <p:nvPr>
            <p:ph type="sldImg"/>
          </p:nvPr>
        </p:nvSpPr>
        <p:spPr>
          <a:ln/>
        </p:spPr>
      </p:sp>
      <p:sp>
        <p:nvSpPr>
          <p:cNvPr id="172035" name="Notes Placeholder 2">
            <a:extLst>
              <a:ext uri="{FF2B5EF4-FFF2-40B4-BE49-F238E27FC236}">
                <a16:creationId xmlns:a16="http://schemas.microsoft.com/office/drawing/2014/main" id="{F1A67784-581D-450C-ABC3-30449DAFCA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2036" name="Slide Number Placeholder 3">
            <a:extLst>
              <a:ext uri="{FF2B5EF4-FFF2-40B4-BE49-F238E27FC236}">
                <a16:creationId xmlns:a16="http://schemas.microsoft.com/office/drawing/2014/main" id="{CBA04348-0962-4556-ACB1-CA696E0D51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EF6E63E6-9220-4486-9283-725D208695A0}" type="slidenum">
              <a:rPr lang="en-GB" altLang="nl-BE"/>
              <a:pPr/>
              <a:t>96</a:t>
            </a:fld>
            <a:endParaRPr lang="en-GB" altLang="nl-BE"/>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31">
            <a:extLst>
              <a:ext uri="{FF2B5EF4-FFF2-40B4-BE49-F238E27FC236}">
                <a16:creationId xmlns:a16="http://schemas.microsoft.com/office/drawing/2014/main" id="{F76F88DE-BF19-4128-8586-539971F82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Arial" panose="020B0604020202020204" pitchFamily="34" charset="0"/>
              </a:defRPr>
            </a:lvl1pPr>
            <a:lvl2pPr marL="742950" indent="-285750" defTabSz="954088">
              <a:spcBef>
                <a:spcPct val="30000"/>
              </a:spcBef>
              <a:defRPr sz="1200">
                <a:solidFill>
                  <a:schemeClr val="tx1"/>
                </a:solidFill>
                <a:latin typeface="Arial" panose="020B0604020202020204" pitchFamily="34" charset="0"/>
              </a:defRPr>
            </a:lvl2pPr>
            <a:lvl3pPr marL="1143000" indent="-228600" defTabSz="954088">
              <a:spcBef>
                <a:spcPct val="30000"/>
              </a:spcBef>
              <a:defRPr sz="1200">
                <a:solidFill>
                  <a:schemeClr val="tx1"/>
                </a:solidFill>
                <a:latin typeface="Arial" panose="020B0604020202020204" pitchFamily="34" charset="0"/>
              </a:defRPr>
            </a:lvl3pPr>
            <a:lvl4pPr marL="1600200" indent="-228600" defTabSz="954088">
              <a:spcBef>
                <a:spcPct val="30000"/>
              </a:spcBef>
              <a:defRPr sz="1200">
                <a:solidFill>
                  <a:schemeClr val="tx1"/>
                </a:solidFill>
                <a:latin typeface="Arial" panose="020B0604020202020204" pitchFamily="34" charset="0"/>
              </a:defRPr>
            </a:lvl4pPr>
            <a:lvl5pPr marL="2057400" indent="-228600" defTabSz="954088">
              <a:spcBef>
                <a:spcPct val="30000"/>
              </a:spcBef>
              <a:defRPr sz="1200">
                <a:solidFill>
                  <a:schemeClr val="tx1"/>
                </a:solidFill>
                <a:latin typeface="Arial" panose="020B0604020202020204" pitchFamily="34" charset="0"/>
              </a:defRPr>
            </a:lvl5pPr>
            <a:lvl6pPr marL="2514600" indent="-228600" defTabSz="9540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540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540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540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E187FF-4E43-4CD0-9F54-D7836E80EED5}" type="slidenum">
              <a:rPr lang="en-US" altLang="nl-BE" sz="1000" b="1"/>
              <a:pPr>
                <a:spcBef>
                  <a:spcPct val="0"/>
                </a:spcBef>
              </a:pPr>
              <a:t>100</a:t>
            </a:fld>
            <a:endParaRPr lang="en-US" altLang="nl-BE" sz="1000" b="1"/>
          </a:p>
        </p:txBody>
      </p:sp>
      <p:sp>
        <p:nvSpPr>
          <p:cNvPr id="177155" name="Rectangle 2">
            <a:extLst>
              <a:ext uri="{FF2B5EF4-FFF2-40B4-BE49-F238E27FC236}">
                <a16:creationId xmlns:a16="http://schemas.microsoft.com/office/drawing/2014/main" id="{DEC31071-C1BC-4A12-8CC9-EF677F40808C}"/>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A4F92288-4FCB-49DB-BCED-968ECDC489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ltLang="nl-BE">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D300C8E5-2ED6-446D-A72C-729FCDFD6A9B}"/>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B162A72-8885-4DD8-81DD-A07F617A6B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6" name="Slide Number Placeholder 3">
            <a:extLst>
              <a:ext uri="{FF2B5EF4-FFF2-40B4-BE49-F238E27FC236}">
                <a16:creationId xmlns:a16="http://schemas.microsoft.com/office/drawing/2014/main" id="{5F502756-8A20-48AC-8138-714341356C1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BCDA38BE-6789-4A92-83EB-FE36F270E5B2}" type="slidenum">
              <a:rPr lang="en-GB" altLang="nl-BE"/>
              <a:pPr/>
              <a:t>7</a:t>
            </a:fld>
            <a:endParaRPr lang="en-GB" altLang="nl-B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9FBFB76E-A5F5-4756-BD5F-4D4DF1E50082}"/>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09922B7E-08AD-429E-8F6B-1EF196D64B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4" name="Slide Number Placeholder 3">
            <a:extLst>
              <a:ext uri="{FF2B5EF4-FFF2-40B4-BE49-F238E27FC236}">
                <a16:creationId xmlns:a16="http://schemas.microsoft.com/office/drawing/2014/main" id="{17A07302-3856-4CA0-9138-9A60A041A2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6ADF6F21-A2E6-4D60-8F26-0141EF530C41}" type="slidenum">
              <a:rPr lang="en-GB" altLang="nl-BE"/>
              <a:pPr/>
              <a:t>8</a:t>
            </a:fld>
            <a:endParaRPr lang="en-GB" altLang="nl-B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D204939-2373-4C1E-A3D4-7C5F3CB8D04F}"/>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2E081860-0A57-415B-9E2F-5C56617D5E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2532" name="Slide Number Placeholder 3">
            <a:extLst>
              <a:ext uri="{FF2B5EF4-FFF2-40B4-BE49-F238E27FC236}">
                <a16:creationId xmlns:a16="http://schemas.microsoft.com/office/drawing/2014/main" id="{2402562D-6F26-422F-96BE-092C710D25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a:solidFill>
                  <a:schemeClr val="tx1"/>
                </a:solidFill>
                <a:latin typeface="Arial" panose="020B0604020202020204" pitchFamily="34" charset="0"/>
              </a:defRPr>
            </a:lvl1pPr>
            <a:lvl2pPr marL="742950" indent="-285750" defTabSz="954088">
              <a:defRPr>
                <a:solidFill>
                  <a:schemeClr val="tx1"/>
                </a:solidFill>
                <a:latin typeface="Arial" panose="020B0604020202020204" pitchFamily="34" charset="0"/>
              </a:defRPr>
            </a:lvl2pPr>
            <a:lvl3pPr marL="1143000" indent="-228600" defTabSz="954088">
              <a:defRPr>
                <a:solidFill>
                  <a:schemeClr val="tx1"/>
                </a:solidFill>
                <a:latin typeface="Arial" panose="020B0604020202020204" pitchFamily="34" charset="0"/>
              </a:defRPr>
            </a:lvl3pPr>
            <a:lvl4pPr marL="1600200" indent="-228600" defTabSz="954088">
              <a:defRPr>
                <a:solidFill>
                  <a:schemeClr val="tx1"/>
                </a:solidFill>
                <a:latin typeface="Arial" panose="020B0604020202020204" pitchFamily="34" charset="0"/>
              </a:defRPr>
            </a:lvl4pPr>
            <a:lvl5pPr marL="2057400" indent="-228600" defTabSz="954088">
              <a:defRPr>
                <a:solidFill>
                  <a:schemeClr val="tx1"/>
                </a:solidFill>
                <a:latin typeface="Arial" panose="020B0604020202020204" pitchFamily="34" charset="0"/>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defRPr>
            </a:lvl9pPr>
          </a:lstStyle>
          <a:p>
            <a:fld id="{99023CE2-FACB-433C-B392-3BCD54B4D951}" type="slidenum">
              <a:rPr lang="en-GB" altLang="nl-BE"/>
              <a:pPr/>
              <a:t>9</a:t>
            </a:fld>
            <a:endParaRPr lang="en-GB" alt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CD33847-F85E-4989-96D8-7A21EE11CE9A}"/>
              </a:ext>
            </a:extLst>
          </p:cNvPr>
          <p:cNvSpPr>
            <a:spLocks noGrp="1"/>
          </p:cNvSpPr>
          <p:nvPr>
            <p:ph type="dt" sz="half" idx="10"/>
          </p:nvPr>
        </p:nvSpPr>
        <p:spPr/>
        <p:txBody>
          <a:bodyPr/>
          <a:lstStyle>
            <a:lvl1pPr>
              <a:defRPr/>
            </a:lvl1pPr>
          </a:lstStyle>
          <a:p>
            <a:pPr>
              <a:defRPr/>
            </a:pPr>
            <a:fld id="{0F8CE99C-A9E4-4274-949E-0E07E490CC1A}" type="datetimeFigureOut">
              <a:rPr lang="en-US" altLang="en-US"/>
              <a:pPr>
                <a:defRPr/>
              </a:pPr>
              <a:t>4/5/2020</a:t>
            </a:fld>
            <a:endParaRPr lang="en-US" altLang="en-US"/>
          </a:p>
        </p:txBody>
      </p:sp>
      <p:sp>
        <p:nvSpPr>
          <p:cNvPr id="5" name="Footer Placeholder 4">
            <a:extLst>
              <a:ext uri="{FF2B5EF4-FFF2-40B4-BE49-F238E27FC236}">
                <a16:creationId xmlns:a16="http://schemas.microsoft.com/office/drawing/2014/main" id="{00A22C8D-359C-47DE-9E1D-4C5538562D4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F7B3218-01EC-4411-9AD8-F49245B2C549}"/>
              </a:ext>
            </a:extLst>
          </p:cNvPr>
          <p:cNvSpPr>
            <a:spLocks noGrp="1"/>
          </p:cNvSpPr>
          <p:nvPr>
            <p:ph type="sldNum" sz="quarter" idx="12"/>
          </p:nvPr>
        </p:nvSpPr>
        <p:spPr/>
        <p:txBody>
          <a:bodyPr/>
          <a:lstStyle>
            <a:lvl1pPr>
              <a:defRPr/>
            </a:lvl1pPr>
          </a:lstStyle>
          <a:p>
            <a:fld id="{E3B94442-F9D3-40EB-A8A9-26B143894B30}" type="slidenum">
              <a:rPr lang="en-US" altLang="nl-BE"/>
              <a:pPr/>
              <a:t>‹#›</a:t>
            </a:fld>
            <a:endParaRPr lang="en-US" altLang="nl-BE" sz="1400">
              <a:solidFill>
                <a:srgbClr val="FFFFFF"/>
              </a:solidFill>
            </a:endParaRPr>
          </a:p>
        </p:txBody>
      </p:sp>
    </p:spTree>
    <p:extLst>
      <p:ext uri="{BB962C8B-B14F-4D97-AF65-F5344CB8AC3E}">
        <p14:creationId xmlns:p14="http://schemas.microsoft.com/office/powerpoint/2010/main" val="303386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B08E5-BAEC-4651-9BEB-5B815EBD878C}"/>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E3AFF1C-2AAB-4B0E-A63F-860D6B4F5769}"/>
              </a:ext>
            </a:extLst>
          </p:cNvPr>
          <p:cNvSpPr>
            <a:spLocks noGrp="1"/>
          </p:cNvSpPr>
          <p:nvPr>
            <p:ph type="ftr" sz="quarter" idx="11"/>
          </p:nvPr>
        </p:nvSpPr>
        <p:spPr/>
        <p:txBody>
          <a:bodyPr/>
          <a:lstStyle>
            <a:lvl1pPr>
              <a:defRPr/>
            </a:lvl1pPr>
          </a:lstStyle>
          <a:p>
            <a:pPr>
              <a:defRPr/>
            </a:pPr>
            <a:endParaRPr lang="nl-BE" altLang="en-US"/>
          </a:p>
        </p:txBody>
      </p:sp>
      <p:sp>
        <p:nvSpPr>
          <p:cNvPr id="6" name="Slide Number Placeholder 5">
            <a:extLst>
              <a:ext uri="{FF2B5EF4-FFF2-40B4-BE49-F238E27FC236}">
                <a16:creationId xmlns:a16="http://schemas.microsoft.com/office/drawing/2014/main" id="{563CB9D5-8326-4CA0-BDA7-22A3EAF2FD83}"/>
              </a:ext>
            </a:extLst>
          </p:cNvPr>
          <p:cNvSpPr>
            <a:spLocks noGrp="1"/>
          </p:cNvSpPr>
          <p:nvPr>
            <p:ph type="sldNum" sz="quarter" idx="12"/>
          </p:nvPr>
        </p:nvSpPr>
        <p:spPr/>
        <p:txBody>
          <a:bodyPr/>
          <a:lstStyle>
            <a:lvl1pPr>
              <a:defRPr/>
            </a:lvl1pPr>
          </a:lstStyle>
          <a:p>
            <a:fld id="{58DFCD00-0071-45E5-958F-A138E1A3A497}" type="slidenum">
              <a:rPr lang="nl-NL" altLang="nl-BE"/>
              <a:pPr/>
              <a:t>‹#›</a:t>
            </a:fld>
            <a:endParaRPr lang="nl-NL" altLang="nl-BE"/>
          </a:p>
        </p:txBody>
      </p:sp>
    </p:spTree>
    <p:extLst>
      <p:ext uri="{BB962C8B-B14F-4D97-AF65-F5344CB8AC3E}">
        <p14:creationId xmlns:p14="http://schemas.microsoft.com/office/powerpoint/2010/main" val="145769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6BEFD5-BE16-42DF-AF8F-7ACF45A05062}"/>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6D09CEB1-DED9-418A-AE56-5F7C6FF4F010}"/>
              </a:ext>
            </a:extLst>
          </p:cNvPr>
          <p:cNvSpPr>
            <a:spLocks noGrp="1"/>
          </p:cNvSpPr>
          <p:nvPr>
            <p:ph type="ftr" sz="quarter" idx="11"/>
          </p:nvPr>
        </p:nvSpPr>
        <p:spPr/>
        <p:txBody>
          <a:bodyPr/>
          <a:lstStyle>
            <a:lvl1pPr>
              <a:defRPr/>
            </a:lvl1pPr>
          </a:lstStyle>
          <a:p>
            <a:pPr>
              <a:defRPr/>
            </a:pPr>
            <a:endParaRPr lang="nl-BE" altLang="en-US"/>
          </a:p>
        </p:txBody>
      </p:sp>
      <p:sp>
        <p:nvSpPr>
          <p:cNvPr id="6" name="Slide Number Placeholder 5">
            <a:extLst>
              <a:ext uri="{FF2B5EF4-FFF2-40B4-BE49-F238E27FC236}">
                <a16:creationId xmlns:a16="http://schemas.microsoft.com/office/drawing/2014/main" id="{6D6BB736-6187-4784-9900-1DAB2662A7AE}"/>
              </a:ext>
            </a:extLst>
          </p:cNvPr>
          <p:cNvSpPr>
            <a:spLocks noGrp="1"/>
          </p:cNvSpPr>
          <p:nvPr>
            <p:ph type="sldNum" sz="quarter" idx="12"/>
          </p:nvPr>
        </p:nvSpPr>
        <p:spPr/>
        <p:txBody>
          <a:bodyPr/>
          <a:lstStyle>
            <a:lvl1pPr>
              <a:defRPr/>
            </a:lvl1pPr>
          </a:lstStyle>
          <a:p>
            <a:fld id="{F28556CE-CBE7-4EA1-B792-9FA1AA8DC66F}" type="slidenum">
              <a:rPr lang="nl-NL" altLang="nl-BE"/>
              <a:pPr/>
              <a:t>‹#›</a:t>
            </a:fld>
            <a:endParaRPr lang="nl-NL" altLang="nl-BE"/>
          </a:p>
        </p:txBody>
      </p:sp>
    </p:spTree>
    <p:extLst>
      <p:ext uri="{BB962C8B-B14F-4D97-AF65-F5344CB8AC3E}">
        <p14:creationId xmlns:p14="http://schemas.microsoft.com/office/powerpoint/2010/main" val="24547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70CC41-0A50-4533-B782-E0854FD2026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1593DF67-4F99-484D-B021-CBD8A30234B8}"/>
              </a:ext>
            </a:extLst>
          </p:cNvPr>
          <p:cNvSpPr>
            <a:spLocks noGrp="1"/>
          </p:cNvSpPr>
          <p:nvPr>
            <p:ph type="ftr" sz="quarter" idx="11"/>
          </p:nvPr>
        </p:nvSpPr>
        <p:spPr/>
        <p:txBody>
          <a:bodyPr/>
          <a:lstStyle>
            <a:lvl1pPr>
              <a:defRPr/>
            </a:lvl1pPr>
          </a:lstStyle>
          <a:p>
            <a:pPr>
              <a:defRPr/>
            </a:pPr>
            <a:endParaRPr lang="nl-BE" altLang="en-US"/>
          </a:p>
        </p:txBody>
      </p:sp>
      <p:sp>
        <p:nvSpPr>
          <p:cNvPr id="6" name="Slide Number Placeholder 5">
            <a:extLst>
              <a:ext uri="{FF2B5EF4-FFF2-40B4-BE49-F238E27FC236}">
                <a16:creationId xmlns:a16="http://schemas.microsoft.com/office/drawing/2014/main" id="{A424BA9C-5315-4BC3-AD79-1B32036FFDCE}"/>
              </a:ext>
            </a:extLst>
          </p:cNvPr>
          <p:cNvSpPr>
            <a:spLocks noGrp="1"/>
          </p:cNvSpPr>
          <p:nvPr>
            <p:ph type="sldNum" sz="quarter" idx="12"/>
          </p:nvPr>
        </p:nvSpPr>
        <p:spPr/>
        <p:txBody>
          <a:bodyPr/>
          <a:lstStyle>
            <a:lvl1pPr>
              <a:defRPr/>
            </a:lvl1pPr>
          </a:lstStyle>
          <a:p>
            <a:fld id="{C0753693-1D1F-44F5-B25C-575947553EFF}" type="slidenum">
              <a:rPr lang="nl-NL" altLang="nl-BE"/>
              <a:pPr/>
              <a:t>‹#›</a:t>
            </a:fld>
            <a:endParaRPr lang="nl-NL" altLang="nl-BE"/>
          </a:p>
        </p:txBody>
      </p:sp>
    </p:spTree>
    <p:extLst>
      <p:ext uri="{BB962C8B-B14F-4D97-AF65-F5344CB8AC3E}">
        <p14:creationId xmlns:p14="http://schemas.microsoft.com/office/powerpoint/2010/main" val="195714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D8543E-FCE1-43E6-A856-CD20E8F2570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4B5601E-A275-424F-A8B0-136EC6DBBA67}"/>
              </a:ext>
            </a:extLst>
          </p:cNvPr>
          <p:cNvSpPr>
            <a:spLocks noGrp="1"/>
          </p:cNvSpPr>
          <p:nvPr>
            <p:ph type="ftr" sz="quarter" idx="11"/>
          </p:nvPr>
        </p:nvSpPr>
        <p:spPr/>
        <p:txBody>
          <a:bodyPr/>
          <a:lstStyle>
            <a:lvl1pPr>
              <a:defRPr/>
            </a:lvl1pPr>
          </a:lstStyle>
          <a:p>
            <a:pPr>
              <a:defRPr/>
            </a:pPr>
            <a:endParaRPr lang="nl-BE" altLang="en-US"/>
          </a:p>
        </p:txBody>
      </p:sp>
      <p:sp>
        <p:nvSpPr>
          <p:cNvPr id="6" name="Slide Number Placeholder 5">
            <a:extLst>
              <a:ext uri="{FF2B5EF4-FFF2-40B4-BE49-F238E27FC236}">
                <a16:creationId xmlns:a16="http://schemas.microsoft.com/office/drawing/2014/main" id="{7ED4FCBB-1015-4F45-911E-6D85983DEA2E}"/>
              </a:ext>
            </a:extLst>
          </p:cNvPr>
          <p:cNvSpPr>
            <a:spLocks noGrp="1"/>
          </p:cNvSpPr>
          <p:nvPr>
            <p:ph type="sldNum" sz="quarter" idx="12"/>
          </p:nvPr>
        </p:nvSpPr>
        <p:spPr/>
        <p:txBody>
          <a:bodyPr/>
          <a:lstStyle>
            <a:lvl1pPr>
              <a:defRPr/>
            </a:lvl1pPr>
          </a:lstStyle>
          <a:p>
            <a:fld id="{F8FF05B6-69F0-419F-B9BC-9BC25A3051FD}" type="slidenum">
              <a:rPr lang="nl-NL" altLang="nl-BE"/>
              <a:pPr/>
              <a:t>‹#›</a:t>
            </a:fld>
            <a:endParaRPr lang="nl-NL" altLang="nl-BE"/>
          </a:p>
        </p:txBody>
      </p:sp>
    </p:spTree>
    <p:extLst>
      <p:ext uri="{BB962C8B-B14F-4D97-AF65-F5344CB8AC3E}">
        <p14:creationId xmlns:p14="http://schemas.microsoft.com/office/powerpoint/2010/main" val="167701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56E8EF7-B789-4A55-BD7F-B7F9B4E7169B}"/>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B7D9FF17-469C-4B14-A3DF-533C98688C90}"/>
              </a:ext>
            </a:extLst>
          </p:cNvPr>
          <p:cNvSpPr>
            <a:spLocks noGrp="1"/>
          </p:cNvSpPr>
          <p:nvPr>
            <p:ph type="ftr" sz="quarter" idx="11"/>
          </p:nvPr>
        </p:nvSpPr>
        <p:spPr/>
        <p:txBody>
          <a:bodyPr/>
          <a:lstStyle>
            <a:lvl1pPr>
              <a:defRPr/>
            </a:lvl1pPr>
          </a:lstStyle>
          <a:p>
            <a:pPr>
              <a:defRPr/>
            </a:pPr>
            <a:endParaRPr lang="nl-BE" altLang="en-US"/>
          </a:p>
        </p:txBody>
      </p:sp>
      <p:sp>
        <p:nvSpPr>
          <p:cNvPr id="7" name="Slide Number Placeholder 5">
            <a:extLst>
              <a:ext uri="{FF2B5EF4-FFF2-40B4-BE49-F238E27FC236}">
                <a16:creationId xmlns:a16="http://schemas.microsoft.com/office/drawing/2014/main" id="{705014B1-628B-46BD-9E36-4F1778776542}"/>
              </a:ext>
            </a:extLst>
          </p:cNvPr>
          <p:cNvSpPr>
            <a:spLocks noGrp="1"/>
          </p:cNvSpPr>
          <p:nvPr>
            <p:ph type="sldNum" sz="quarter" idx="12"/>
          </p:nvPr>
        </p:nvSpPr>
        <p:spPr/>
        <p:txBody>
          <a:bodyPr/>
          <a:lstStyle>
            <a:lvl1pPr>
              <a:defRPr/>
            </a:lvl1pPr>
          </a:lstStyle>
          <a:p>
            <a:fld id="{B4BC47E8-E4EB-42FC-A306-D6D0E2D8DA97}" type="slidenum">
              <a:rPr lang="nl-NL" altLang="nl-BE"/>
              <a:pPr/>
              <a:t>‹#›</a:t>
            </a:fld>
            <a:endParaRPr lang="nl-NL" altLang="nl-BE"/>
          </a:p>
        </p:txBody>
      </p:sp>
    </p:spTree>
    <p:extLst>
      <p:ext uri="{BB962C8B-B14F-4D97-AF65-F5344CB8AC3E}">
        <p14:creationId xmlns:p14="http://schemas.microsoft.com/office/powerpoint/2010/main" val="192122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5D09300-C6D0-41CD-A191-6B3DEB2AD2D9}"/>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43EC2573-B717-4ED6-9BFC-74F8DC029768}"/>
              </a:ext>
            </a:extLst>
          </p:cNvPr>
          <p:cNvSpPr>
            <a:spLocks noGrp="1"/>
          </p:cNvSpPr>
          <p:nvPr>
            <p:ph type="ftr" sz="quarter" idx="11"/>
          </p:nvPr>
        </p:nvSpPr>
        <p:spPr/>
        <p:txBody>
          <a:bodyPr/>
          <a:lstStyle>
            <a:lvl1pPr>
              <a:defRPr/>
            </a:lvl1pPr>
          </a:lstStyle>
          <a:p>
            <a:pPr>
              <a:defRPr/>
            </a:pPr>
            <a:endParaRPr lang="nl-BE" altLang="en-US"/>
          </a:p>
        </p:txBody>
      </p:sp>
      <p:sp>
        <p:nvSpPr>
          <p:cNvPr id="9" name="Slide Number Placeholder 5">
            <a:extLst>
              <a:ext uri="{FF2B5EF4-FFF2-40B4-BE49-F238E27FC236}">
                <a16:creationId xmlns:a16="http://schemas.microsoft.com/office/drawing/2014/main" id="{287ACB54-D55D-4825-B563-A5A411666FBD}"/>
              </a:ext>
            </a:extLst>
          </p:cNvPr>
          <p:cNvSpPr>
            <a:spLocks noGrp="1"/>
          </p:cNvSpPr>
          <p:nvPr>
            <p:ph type="sldNum" sz="quarter" idx="12"/>
          </p:nvPr>
        </p:nvSpPr>
        <p:spPr/>
        <p:txBody>
          <a:bodyPr/>
          <a:lstStyle>
            <a:lvl1pPr>
              <a:defRPr/>
            </a:lvl1pPr>
          </a:lstStyle>
          <a:p>
            <a:fld id="{230515B9-D367-4B02-94BB-2BEDC75F3A59}" type="slidenum">
              <a:rPr lang="nl-NL" altLang="nl-BE"/>
              <a:pPr/>
              <a:t>‹#›</a:t>
            </a:fld>
            <a:endParaRPr lang="nl-NL" altLang="nl-BE"/>
          </a:p>
        </p:txBody>
      </p:sp>
    </p:spTree>
    <p:extLst>
      <p:ext uri="{BB962C8B-B14F-4D97-AF65-F5344CB8AC3E}">
        <p14:creationId xmlns:p14="http://schemas.microsoft.com/office/powerpoint/2010/main" val="392217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8093EDC-2EBF-4331-AFF9-C0495684FA9E}"/>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6D0FCCD8-44DC-4938-BF5E-A45D2C09964B}"/>
              </a:ext>
            </a:extLst>
          </p:cNvPr>
          <p:cNvSpPr>
            <a:spLocks noGrp="1"/>
          </p:cNvSpPr>
          <p:nvPr>
            <p:ph type="ftr" sz="quarter" idx="11"/>
          </p:nvPr>
        </p:nvSpPr>
        <p:spPr/>
        <p:txBody>
          <a:bodyPr/>
          <a:lstStyle>
            <a:lvl1pPr>
              <a:defRPr/>
            </a:lvl1pPr>
          </a:lstStyle>
          <a:p>
            <a:pPr>
              <a:defRPr/>
            </a:pPr>
            <a:endParaRPr lang="nl-BE" altLang="en-US"/>
          </a:p>
        </p:txBody>
      </p:sp>
      <p:sp>
        <p:nvSpPr>
          <p:cNvPr id="5" name="Slide Number Placeholder 5">
            <a:extLst>
              <a:ext uri="{FF2B5EF4-FFF2-40B4-BE49-F238E27FC236}">
                <a16:creationId xmlns:a16="http://schemas.microsoft.com/office/drawing/2014/main" id="{1FD53638-9FA4-45B0-9DE5-FD413418C76E}"/>
              </a:ext>
            </a:extLst>
          </p:cNvPr>
          <p:cNvSpPr>
            <a:spLocks noGrp="1"/>
          </p:cNvSpPr>
          <p:nvPr>
            <p:ph type="sldNum" sz="quarter" idx="12"/>
          </p:nvPr>
        </p:nvSpPr>
        <p:spPr/>
        <p:txBody>
          <a:bodyPr/>
          <a:lstStyle>
            <a:lvl1pPr>
              <a:defRPr/>
            </a:lvl1pPr>
          </a:lstStyle>
          <a:p>
            <a:fld id="{2E3172FE-942C-4025-B528-F5B7A1E499C0}" type="slidenum">
              <a:rPr lang="nl-NL" altLang="nl-BE"/>
              <a:pPr/>
              <a:t>‹#›</a:t>
            </a:fld>
            <a:endParaRPr lang="nl-NL" altLang="nl-BE"/>
          </a:p>
        </p:txBody>
      </p:sp>
    </p:spTree>
    <p:extLst>
      <p:ext uri="{BB962C8B-B14F-4D97-AF65-F5344CB8AC3E}">
        <p14:creationId xmlns:p14="http://schemas.microsoft.com/office/powerpoint/2010/main" val="2762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B06439E-2650-4583-A15F-6742C6DD1A39}"/>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571462F0-BDF9-4376-B806-FC5516D595D9}"/>
              </a:ext>
            </a:extLst>
          </p:cNvPr>
          <p:cNvSpPr>
            <a:spLocks noGrp="1"/>
          </p:cNvSpPr>
          <p:nvPr>
            <p:ph type="ftr" sz="quarter" idx="11"/>
          </p:nvPr>
        </p:nvSpPr>
        <p:spPr/>
        <p:txBody>
          <a:bodyPr/>
          <a:lstStyle>
            <a:lvl1pPr>
              <a:defRPr/>
            </a:lvl1pPr>
          </a:lstStyle>
          <a:p>
            <a:pPr>
              <a:defRPr/>
            </a:pPr>
            <a:endParaRPr lang="nl-BE" altLang="en-US"/>
          </a:p>
        </p:txBody>
      </p:sp>
      <p:sp>
        <p:nvSpPr>
          <p:cNvPr id="4" name="Slide Number Placeholder 5">
            <a:extLst>
              <a:ext uri="{FF2B5EF4-FFF2-40B4-BE49-F238E27FC236}">
                <a16:creationId xmlns:a16="http://schemas.microsoft.com/office/drawing/2014/main" id="{30B4B561-F7B5-4544-8A8B-417CCD075B7E}"/>
              </a:ext>
            </a:extLst>
          </p:cNvPr>
          <p:cNvSpPr>
            <a:spLocks noGrp="1"/>
          </p:cNvSpPr>
          <p:nvPr>
            <p:ph type="sldNum" sz="quarter" idx="12"/>
          </p:nvPr>
        </p:nvSpPr>
        <p:spPr/>
        <p:txBody>
          <a:bodyPr/>
          <a:lstStyle>
            <a:lvl1pPr>
              <a:defRPr/>
            </a:lvl1pPr>
          </a:lstStyle>
          <a:p>
            <a:fld id="{9125792C-4644-48D6-9526-DD9402A3C50D}" type="slidenum">
              <a:rPr lang="nl-NL" altLang="nl-BE"/>
              <a:pPr/>
              <a:t>‹#›</a:t>
            </a:fld>
            <a:endParaRPr lang="nl-NL" altLang="nl-BE"/>
          </a:p>
        </p:txBody>
      </p:sp>
    </p:spTree>
    <p:extLst>
      <p:ext uri="{BB962C8B-B14F-4D97-AF65-F5344CB8AC3E}">
        <p14:creationId xmlns:p14="http://schemas.microsoft.com/office/powerpoint/2010/main" val="418943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D75E64E-F709-4F29-8E17-C7EE31755863}"/>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3455C09A-A456-415F-9D60-22E4F94FDEB4}"/>
              </a:ext>
            </a:extLst>
          </p:cNvPr>
          <p:cNvSpPr>
            <a:spLocks noGrp="1"/>
          </p:cNvSpPr>
          <p:nvPr>
            <p:ph type="ftr" sz="quarter" idx="11"/>
          </p:nvPr>
        </p:nvSpPr>
        <p:spPr/>
        <p:txBody>
          <a:bodyPr/>
          <a:lstStyle>
            <a:lvl1pPr>
              <a:defRPr/>
            </a:lvl1pPr>
          </a:lstStyle>
          <a:p>
            <a:pPr>
              <a:defRPr/>
            </a:pPr>
            <a:endParaRPr lang="nl-BE" altLang="en-US"/>
          </a:p>
        </p:txBody>
      </p:sp>
      <p:sp>
        <p:nvSpPr>
          <p:cNvPr id="7" name="Slide Number Placeholder 5">
            <a:extLst>
              <a:ext uri="{FF2B5EF4-FFF2-40B4-BE49-F238E27FC236}">
                <a16:creationId xmlns:a16="http://schemas.microsoft.com/office/drawing/2014/main" id="{0A9DB8A7-F560-466F-BE17-C6EC62AA5248}"/>
              </a:ext>
            </a:extLst>
          </p:cNvPr>
          <p:cNvSpPr>
            <a:spLocks noGrp="1"/>
          </p:cNvSpPr>
          <p:nvPr>
            <p:ph type="sldNum" sz="quarter" idx="12"/>
          </p:nvPr>
        </p:nvSpPr>
        <p:spPr/>
        <p:txBody>
          <a:bodyPr/>
          <a:lstStyle>
            <a:lvl1pPr>
              <a:defRPr/>
            </a:lvl1pPr>
          </a:lstStyle>
          <a:p>
            <a:fld id="{C3053E34-4E8E-4EC7-B7D8-DD9F1F16DE54}" type="slidenum">
              <a:rPr lang="nl-NL" altLang="nl-BE"/>
              <a:pPr/>
              <a:t>‹#›</a:t>
            </a:fld>
            <a:endParaRPr lang="nl-NL" altLang="nl-BE"/>
          </a:p>
        </p:txBody>
      </p:sp>
    </p:spTree>
    <p:extLst>
      <p:ext uri="{BB962C8B-B14F-4D97-AF65-F5344CB8AC3E}">
        <p14:creationId xmlns:p14="http://schemas.microsoft.com/office/powerpoint/2010/main" val="151595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D4B21BB-49CD-4499-A2B1-21F73789B94B}"/>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342D8326-AE25-4EE3-ADC8-F903432C6A11}"/>
              </a:ext>
            </a:extLst>
          </p:cNvPr>
          <p:cNvSpPr>
            <a:spLocks noGrp="1"/>
          </p:cNvSpPr>
          <p:nvPr>
            <p:ph type="ftr" sz="quarter" idx="11"/>
          </p:nvPr>
        </p:nvSpPr>
        <p:spPr/>
        <p:txBody>
          <a:bodyPr/>
          <a:lstStyle>
            <a:lvl1pPr>
              <a:defRPr/>
            </a:lvl1pPr>
          </a:lstStyle>
          <a:p>
            <a:pPr>
              <a:defRPr/>
            </a:pPr>
            <a:endParaRPr lang="nl-BE" altLang="en-US"/>
          </a:p>
        </p:txBody>
      </p:sp>
      <p:sp>
        <p:nvSpPr>
          <p:cNvPr id="7" name="Slide Number Placeholder 5">
            <a:extLst>
              <a:ext uri="{FF2B5EF4-FFF2-40B4-BE49-F238E27FC236}">
                <a16:creationId xmlns:a16="http://schemas.microsoft.com/office/drawing/2014/main" id="{A736676E-B98A-47B0-8CE9-8E9A2CA9B9BF}"/>
              </a:ext>
            </a:extLst>
          </p:cNvPr>
          <p:cNvSpPr>
            <a:spLocks noGrp="1"/>
          </p:cNvSpPr>
          <p:nvPr>
            <p:ph type="sldNum" sz="quarter" idx="12"/>
          </p:nvPr>
        </p:nvSpPr>
        <p:spPr/>
        <p:txBody>
          <a:bodyPr/>
          <a:lstStyle>
            <a:lvl1pPr>
              <a:defRPr/>
            </a:lvl1pPr>
          </a:lstStyle>
          <a:p>
            <a:fld id="{BDD80C14-656B-46AD-819B-59B1AF809440}" type="slidenum">
              <a:rPr lang="nl-NL" altLang="nl-BE"/>
              <a:pPr/>
              <a:t>‹#›</a:t>
            </a:fld>
            <a:endParaRPr lang="nl-NL" altLang="nl-BE"/>
          </a:p>
        </p:txBody>
      </p:sp>
    </p:spTree>
    <p:extLst>
      <p:ext uri="{BB962C8B-B14F-4D97-AF65-F5344CB8AC3E}">
        <p14:creationId xmlns:p14="http://schemas.microsoft.com/office/powerpoint/2010/main" val="347659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401ED51-8959-4806-A303-2EC9721FE08B}"/>
              </a:ext>
            </a:extLst>
          </p:cNvPr>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Click to edit Master title style</a:t>
            </a:r>
          </a:p>
        </p:txBody>
      </p:sp>
      <p:sp>
        <p:nvSpPr>
          <p:cNvPr id="1027" name="Text Placeholder 2">
            <a:extLst>
              <a:ext uri="{FF2B5EF4-FFF2-40B4-BE49-F238E27FC236}">
                <a16:creationId xmlns:a16="http://schemas.microsoft.com/office/drawing/2014/main" id="{A7102BEF-0654-409B-A48E-6EDCD4B4116B}"/>
              </a:ext>
            </a:extLst>
          </p:cNvPr>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Click to edit Master text styles</a:t>
            </a:r>
          </a:p>
          <a:p>
            <a:pPr lvl="1"/>
            <a:r>
              <a:rPr lang="en-US" altLang="nl-BE"/>
              <a:t>Second level</a:t>
            </a:r>
          </a:p>
          <a:p>
            <a:pPr lvl="2"/>
            <a:r>
              <a:rPr lang="en-US" altLang="nl-BE"/>
              <a:t>Third level</a:t>
            </a:r>
          </a:p>
          <a:p>
            <a:pPr lvl="3"/>
            <a:r>
              <a:rPr lang="en-US" altLang="nl-BE"/>
              <a:t>Fourth level</a:t>
            </a:r>
          </a:p>
          <a:p>
            <a:pPr lvl="4"/>
            <a:r>
              <a:rPr lang="en-US" altLang="nl-BE"/>
              <a:t>Fifth level</a:t>
            </a:r>
          </a:p>
        </p:txBody>
      </p:sp>
      <p:sp>
        <p:nvSpPr>
          <p:cNvPr id="4" name="Date Placeholder 3">
            <a:extLst>
              <a:ext uri="{FF2B5EF4-FFF2-40B4-BE49-F238E27FC236}">
                <a16:creationId xmlns:a16="http://schemas.microsoft.com/office/drawing/2014/main" id="{87054C85-3EB6-4D6C-9662-40F6F299CB13}"/>
              </a:ext>
            </a:extLst>
          </p:cNvPr>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charset="0"/>
              </a:defRPr>
            </a:lvl1pPr>
          </a:lstStyle>
          <a:p>
            <a:pPr>
              <a:defRPr/>
            </a:pPr>
            <a:endParaRPr lang="en-US" altLang="en-US"/>
          </a:p>
        </p:txBody>
      </p:sp>
      <p:sp>
        <p:nvSpPr>
          <p:cNvPr id="5" name="Footer Placeholder 4">
            <a:extLst>
              <a:ext uri="{FF2B5EF4-FFF2-40B4-BE49-F238E27FC236}">
                <a16:creationId xmlns:a16="http://schemas.microsoft.com/office/drawing/2014/main" id="{7ED70F8D-CEA2-413C-A321-07541CCF8B1A}"/>
              </a:ext>
            </a:extLst>
          </p:cNvPr>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charset="0"/>
              </a:defRPr>
            </a:lvl1pPr>
          </a:lstStyle>
          <a:p>
            <a:pPr>
              <a:defRPr/>
            </a:pPr>
            <a:endParaRPr lang="nl-BE" altLang="en-US"/>
          </a:p>
        </p:txBody>
      </p:sp>
      <p:sp>
        <p:nvSpPr>
          <p:cNvPr id="6" name="Slide Number Placeholder 5">
            <a:extLst>
              <a:ext uri="{FF2B5EF4-FFF2-40B4-BE49-F238E27FC236}">
                <a16:creationId xmlns:a16="http://schemas.microsoft.com/office/drawing/2014/main" id="{2079EC90-29A4-4212-AB57-5E80AD589164}"/>
              </a:ext>
            </a:extLst>
          </p:cNvPr>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A3860D23-50B5-4B29-99F8-2D2162A6732B}" type="slidenum">
              <a:rPr lang="nl-NL" altLang="nl-BE"/>
              <a:pPr/>
              <a:t>‹#›</a:t>
            </a:fld>
            <a:endParaRPr lang="nl-NL" altLang="nl-BE"/>
          </a:p>
        </p:txBody>
      </p:sp>
      <p:sp>
        <p:nvSpPr>
          <p:cNvPr id="1031" name="Line 12">
            <a:extLst>
              <a:ext uri="{FF2B5EF4-FFF2-40B4-BE49-F238E27FC236}">
                <a16:creationId xmlns:a16="http://schemas.microsoft.com/office/drawing/2014/main" id="{7E60B468-FD30-4C81-97C8-AED26D18BF9A}"/>
              </a:ext>
            </a:extLst>
          </p:cNvPr>
          <p:cNvSpPr>
            <a:spLocks noChangeShapeType="1"/>
          </p:cNvSpPr>
          <p:nvPr userDrawn="1"/>
        </p:nvSpPr>
        <p:spPr bwMode="auto">
          <a:xfrm>
            <a:off x="117475" y="1196975"/>
            <a:ext cx="9671050" cy="0"/>
          </a:xfrm>
          <a:prstGeom prst="line">
            <a:avLst/>
          </a:prstGeom>
          <a:noFill/>
          <a:ln w="12700">
            <a:solidFill>
              <a:srgbClr val="4D4D4D"/>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1032" name="Line 9">
            <a:extLst>
              <a:ext uri="{FF2B5EF4-FFF2-40B4-BE49-F238E27FC236}">
                <a16:creationId xmlns:a16="http://schemas.microsoft.com/office/drawing/2014/main" id="{509B8A07-13EB-4BE3-B480-B68386552551}"/>
              </a:ext>
            </a:extLst>
          </p:cNvPr>
          <p:cNvSpPr>
            <a:spLocks noChangeShapeType="1"/>
          </p:cNvSpPr>
          <p:nvPr userDrawn="1"/>
        </p:nvSpPr>
        <p:spPr bwMode="auto">
          <a:xfrm>
            <a:off x="584200" y="6742113"/>
            <a:ext cx="9204325" cy="0"/>
          </a:xfrm>
          <a:prstGeom prst="line">
            <a:avLst/>
          </a:prstGeom>
          <a:noFill/>
          <a:ln w="9525">
            <a:solidFill>
              <a:srgbClr val="4D4D4D"/>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6024" r:id="rId1"/>
    <p:sldLayoutId id="2147486014" r:id="rId2"/>
    <p:sldLayoutId id="2147486015" r:id="rId3"/>
    <p:sldLayoutId id="2147486016" r:id="rId4"/>
    <p:sldLayoutId id="2147486017" r:id="rId5"/>
    <p:sldLayoutId id="2147486018" r:id="rId6"/>
    <p:sldLayoutId id="2147486019" r:id="rId7"/>
    <p:sldLayoutId id="2147486020" r:id="rId8"/>
    <p:sldLayoutId id="2147486021" r:id="rId9"/>
    <p:sldLayoutId id="2147486022" r:id="rId10"/>
    <p:sldLayoutId id="214748602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ww.pdbmbook.com/"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0.wmf"/><Relationship Id="rId4" Type="http://schemas.openxmlformats.org/officeDocument/2006/relationships/oleObject" Target="../embeddings/oleObject2.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2.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44.wmf"/><Relationship Id="rId4" Type="http://schemas.openxmlformats.org/officeDocument/2006/relationships/oleObject" Target="../embeddings/oleObject6.bin"/></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9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BC578-6812-4386-A288-06A0FF7A7713}"/>
              </a:ext>
            </a:extLst>
          </p:cNvPr>
          <p:cNvSpPr>
            <a:spLocks noGrp="1"/>
          </p:cNvSpPr>
          <p:nvPr>
            <p:ph type="title"/>
          </p:nvPr>
        </p:nvSpPr>
        <p:spPr>
          <a:xfrm>
            <a:off x="311150" y="1722438"/>
            <a:ext cx="9144000" cy="2705100"/>
          </a:xfrm>
        </p:spPr>
        <p:txBody>
          <a:bodyPr/>
          <a:lstStyle/>
          <a:p>
            <a:pPr eaLnBrk="1" hangingPunct="1"/>
            <a:br>
              <a:rPr lang="nl-BE" altLang="nl-BE" b="1">
                <a:solidFill>
                  <a:srgbClr val="C00000"/>
                </a:solidFill>
              </a:rPr>
            </a:br>
            <a:r>
              <a:rPr lang="en-US" altLang="nl-BE" b="1">
                <a:solidFill>
                  <a:srgbClr val="C00000"/>
                </a:solidFill>
              </a:rPr>
              <a:t>Physical File Organization and Indexing</a:t>
            </a:r>
            <a:endParaRPr lang="en-US" altLang="nl-BE" sz="2800" b="1">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BB8580C-D58F-4CB0-B0A5-2B5F465793ED}"/>
              </a:ext>
            </a:extLst>
          </p:cNvPr>
          <p:cNvSpPr>
            <a:spLocks noGrp="1"/>
          </p:cNvSpPr>
          <p:nvPr>
            <p:ph type="title"/>
          </p:nvPr>
        </p:nvSpPr>
        <p:spPr/>
        <p:txBody>
          <a:bodyPr/>
          <a:lstStyle/>
          <a:p>
            <a:r>
              <a:rPr lang="en-US" altLang="nl-BE"/>
              <a:t>Internals of Hard Disk Drives</a:t>
            </a:r>
            <a:endParaRPr lang="nl-BE" altLang="nl-BE"/>
          </a:p>
        </p:txBody>
      </p:sp>
      <p:sp>
        <p:nvSpPr>
          <p:cNvPr id="11267" name="Content Placeholder 2">
            <a:extLst>
              <a:ext uri="{FF2B5EF4-FFF2-40B4-BE49-F238E27FC236}">
                <a16:creationId xmlns:a16="http://schemas.microsoft.com/office/drawing/2014/main" id="{481C0CBB-DFEA-4E74-B8D4-959B137923F6}"/>
              </a:ext>
            </a:extLst>
          </p:cNvPr>
          <p:cNvSpPr>
            <a:spLocks noGrp="1"/>
          </p:cNvSpPr>
          <p:nvPr>
            <p:ph idx="1"/>
          </p:nvPr>
        </p:nvSpPr>
        <p:spPr>
          <a:xfrm>
            <a:off x="401638" y="1576388"/>
            <a:ext cx="5645150" cy="2165350"/>
          </a:xfrm>
        </p:spPr>
        <p:txBody>
          <a:bodyPr/>
          <a:lstStyle/>
          <a:p>
            <a:r>
              <a:rPr lang="en-US" altLang="nl-BE" sz="2400"/>
              <a:t>Reading from a block, or writing to a block implies:</a:t>
            </a:r>
          </a:p>
          <a:p>
            <a:pPr lvl="1"/>
            <a:r>
              <a:rPr lang="en-US" altLang="nl-BE" sz="2000"/>
              <a:t>positioning the actuator (seek time)</a:t>
            </a:r>
          </a:p>
          <a:p>
            <a:pPr lvl="1"/>
            <a:r>
              <a:rPr lang="en-US" altLang="nl-BE" sz="2000"/>
              <a:t>waiting until the desired sector has rotated under the read/write head (rotational delay or latency)</a:t>
            </a:r>
          </a:p>
        </p:txBody>
      </p:sp>
      <p:sp>
        <p:nvSpPr>
          <p:cNvPr id="23556" name="Slide Number Placeholder 3">
            <a:extLst>
              <a:ext uri="{FF2B5EF4-FFF2-40B4-BE49-F238E27FC236}">
                <a16:creationId xmlns:a16="http://schemas.microsoft.com/office/drawing/2014/main" id="{9E97485A-A4A9-4E8A-9480-A6B8A5F99C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17595C-0587-4F68-B486-09AB2124163E}" type="slidenum">
              <a:rPr lang="nl-NL" altLang="nl-BE" sz="1200">
                <a:solidFill>
                  <a:srgbClr val="898989"/>
                </a:solidFill>
                <a:latin typeface="Arial" panose="020B0604020202020204" pitchFamily="34" charset="0"/>
              </a:rPr>
              <a:pPr>
                <a:spcBef>
                  <a:spcPct val="0"/>
                </a:spcBef>
                <a:buFontTx/>
                <a:buNone/>
              </a:pPr>
              <a:t>10</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B8F249C7-E45B-4CBB-8ED8-9320C6628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1435100"/>
            <a:ext cx="337820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44E7003F-FC1A-4A67-BFBC-6D5A213523D9}"/>
              </a:ext>
            </a:extLst>
          </p:cNvPr>
          <p:cNvSpPr txBox="1">
            <a:spLocks/>
          </p:cNvSpPr>
          <p:nvPr/>
        </p:nvSpPr>
        <p:spPr bwMode="auto">
          <a:xfrm>
            <a:off x="433388" y="4059238"/>
            <a:ext cx="92583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nl-BE" sz="2400">
                <a:solidFill>
                  <a:srgbClr val="FF0000"/>
                </a:solidFill>
              </a:rPr>
              <a:t>Transfer time </a:t>
            </a:r>
            <a:r>
              <a:rPr lang="en-US" altLang="nl-BE" sz="2400"/>
              <a:t>depends on the </a:t>
            </a:r>
            <a:r>
              <a:rPr lang="en-US" altLang="nl-BE" sz="2400">
                <a:solidFill>
                  <a:srgbClr val="FF0000"/>
                </a:solidFill>
              </a:rPr>
              <a:t>block size </a:t>
            </a:r>
            <a:r>
              <a:rPr lang="en-US" altLang="nl-BE" sz="2400"/>
              <a:t>and the </a:t>
            </a:r>
            <a:r>
              <a:rPr lang="en-US" altLang="nl-BE" sz="2400">
                <a:solidFill>
                  <a:srgbClr val="FF0000"/>
                </a:solidFill>
              </a:rPr>
              <a:t>rotation speed </a:t>
            </a:r>
            <a:r>
              <a:rPr lang="en-US" altLang="nl-BE" sz="2400"/>
              <a:t>of the disks</a:t>
            </a:r>
          </a:p>
          <a:p>
            <a:r>
              <a:rPr lang="en-US" altLang="nl-BE" sz="2400">
                <a:solidFill>
                  <a:srgbClr val="FF0000"/>
                </a:solidFill>
              </a:rPr>
              <a:t>Response time </a:t>
            </a:r>
            <a:r>
              <a:rPr lang="en-US" altLang="nl-BE" sz="2400"/>
              <a:t>= service time + queuing time </a:t>
            </a:r>
            <a:endParaRPr lang="nl-BE" altLang="nl-BE" sz="2400"/>
          </a:p>
          <a:p>
            <a:r>
              <a:rPr lang="en-US" altLang="nl-BE" sz="2400">
                <a:solidFill>
                  <a:srgbClr val="FF0000"/>
                </a:solidFill>
              </a:rPr>
              <a:t>Service time </a:t>
            </a:r>
            <a:r>
              <a:rPr lang="en-US" altLang="nl-BE" sz="2400"/>
              <a:t>= seek time + rotational delay + transfer time</a:t>
            </a:r>
            <a:endParaRPr lang="nl-BE" altLang="nl-BE"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500"/>
                                        <p:tgtEl>
                                          <p:spTgt spid="1126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500"/>
                                        <p:tgtEl>
                                          <p:spTgt spid="1126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267">
                                            <p:txEl>
                                              <p:pRg st="2" end="2"/>
                                            </p:txEl>
                                          </p:spTgt>
                                        </p:tgtEl>
                                        <p:attrNameLst>
                                          <p:attrName>style.visibility</p:attrName>
                                        </p:attrNameLst>
                                      </p:cBhvr>
                                      <p:to>
                                        <p:strVal val="visible"/>
                                      </p:to>
                                    </p:set>
                                    <p:animEffect transition="in" filter="fade">
                                      <p:cBhvr>
                                        <p:cTn id="20" dur="500"/>
                                        <p:tgtEl>
                                          <p:spTgt spid="1126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BD166D75-77FC-4C40-8FD5-A8E1BA7B4F6F}"/>
              </a:ext>
            </a:extLst>
          </p:cNvPr>
          <p:cNvSpPr>
            <a:spLocks noGrp="1"/>
          </p:cNvSpPr>
          <p:nvPr>
            <p:ph type="title"/>
          </p:nvPr>
        </p:nvSpPr>
        <p:spPr>
          <a:xfrm>
            <a:off x="311150" y="1722438"/>
            <a:ext cx="9144000" cy="2705100"/>
          </a:xfrm>
        </p:spPr>
        <p:txBody>
          <a:bodyPr/>
          <a:lstStyle/>
          <a:p>
            <a:pPr eaLnBrk="1" hangingPunct="1"/>
            <a:br>
              <a:rPr lang="nl-BE" altLang="nl-BE"/>
            </a:br>
            <a:r>
              <a:rPr lang="en-US" altLang="nl-BE"/>
              <a:t>Acknowledgment</a:t>
            </a:r>
            <a:br>
              <a:rPr lang="en-US" altLang="nl-BE"/>
            </a:br>
            <a:r>
              <a:rPr lang="en-US" altLang="nl-BE" sz="2800"/>
              <a:t>This set of slides is mainly adopted from the course materials provided by the textbook: </a:t>
            </a:r>
            <a:br>
              <a:rPr lang="en-US" altLang="nl-BE" sz="2800"/>
            </a:br>
            <a:r>
              <a:rPr lang="en-US" altLang="nl-BE" sz="2800">
                <a:hlinkClick r:id="rId3"/>
              </a:rPr>
              <a:t>Principles of Database Management</a:t>
            </a:r>
            <a:br>
              <a:rPr lang="en-US" altLang="nl-BE" sz="2800"/>
            </a:br>
            <a:endParaRPr lang="en-US" altLang="nl-BE"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A919E37-3C82-470B-9A0A-9B16ECA537C4}"/>
              </a:ext>
            </a:extLst>
          </p:cNvPr>
          <p:cNvSpPr>
            <a:spLocks noGrp="1"/>
          </p:cNvSpPr>
          <p:nvPr>
            <p:ph type="title"/>
          </p:nvPr>
        </p:nvSpPr>
        <p:spPr/>
        <p:txBody>
          <a:bodyPr/>
          <a:lstStyle/>
          <a:p>
            <a:r>
              <a:rPr lang="en-US" altLang="nl-BE"/>
              <a:t>Internals of Hard Disk Drives</a:t>
            </a:r>
            <a:endParaRPr lang="nl-BE" altLang="nl-BE"/>
          </a:p>
        </p:txBody>
      </p:sp>
      <p:sp>
        <p:nvSpPr>
          <p:cNvPr id="11267" name="Content Placeholder 2">
            <a:extLst>
              <a:ext uri="{FF2B5EF4-FFF2-40B4-BE49-F238E27FC236}">
                <a16:creationId xmlns:a16="http://schemas.microsoft.com/office/drawing/2014/main" id="{90E7BEEA-3DD7-46D8-8707-A942B1D7DD8D}"/>
              </a:ext>
            </a:extLst>
          </p:cNvPr>
          <p:cNvSpPr>
            <a:spLocks noGrp="1"/>
          </p:cNvSpPr>
          <p:nvPr>
            <p:ph idx="1"/>
          </p:nvPr>
        </p:nvSpPr>
        <p:spPr>
          <a:xfrm>
            <a:off x="504825" y="1779588"/>
            <a:ext cx="5645150" cy="1755775"/>
          </a:xfrm>
        </p:spPr>
        <p:txBody>
          <a:bodyPr/>
          <a:lstStyle/>
          <a:p>
            <a:pPr marL="0" indent="0">
              <a:buFont typeface="Arial" panose="020B0604020202020204" pitchFamily="34" charset="0"/>
              <a:buNone/>
            </a:pPr>
            <a:r>
              <a:rPr lang="en-US" altLang="nl-BE" sz="1800"/>
              <a:t>	BS - block size </a:t>
            </a:r>
          </a:p>
          <a:p>
            <a:pPr marL="0" indent="0">
              <a:buFont typeface="Arial" panose="020B0604020202020204" pitchFamily="34" charset="0"/>
              <a:buNone/>
            </a:pPr>
            <a:r>
              <a:rPr lang="en-US" altLang="nl-BE" sz="1800"/>
              <a:t>	ROT - rotation time </a:t>
            </a:r>
          </a:p>
          <a:p>
            <a:pPr marL="0" indent="0">
              <a:buFont typeface="Arial" panose="020B0604020202020204" pitchFamily="34" charset="0"/>
              <a:buNone/>
            </a:pPr>
            <a:r>
              <a:rPr lang="en-US" altLang="nl-BE" sz="1800"/>
              <a:t>	TR - transfer rate </a:t>
            </a:r>
          </a:p>
          <a:p>
            <a:pPr marL="0" indent="0">
              <a:buFont typeface="Arial" panose="020B0604020202020204" pitchFamily="34" charset="0"/>
              <a:buNone/>
            </a:pPr>
            <a:r>
              <a:rPr lang="en-US" altLang="en-US" sz="1800"/>
              <a:t>	rba - random block access</a:t>
            </a:r>
          </a:p>
          <a:p>
            <a:pPr marL="0" indent="0">
              <a:buFont typeface="Arial" panose="020B0604020202020204" pitchFamily="34" charset="0"/>
              <a:buNone/>
            </a:pPr>
            <a:r>
              <a:rPr lang="en-US" altLang="en-US" sz="1800"/>
              <a:t>	sba - sequential block access </a:t>
            </a:r>
            <a:endParaRPr lang="nl-BE" altLang="nl-BE" sz="1800"/>
          </a:p>
          <a:p>
            <a:pPr marL="0" indent="0">
              <a:buFont typeface="Arial" panose="020B0604020202020204" pitchFamily="34" charset="0"/>
              <a:buNone/>
            </a:pPr>
            <a:endParaRPr lang="nl-BE" altLang="nl-BE" sz="2400"/>
          </a:p>
        </p:txBody>
      </p:sp>
      <p:sp>
        <p:nvSpPr>
          <p:cNvPr id="25604" name="Slide Number Placeholder 3">
            <a:extLst>
              <a:ext uri="{FF2B5EF4-FFF2-40B4-BE49-F238E27FC236}">
                <a16:creationId xmlns:a16="http://schemas.microsoft.com/office/drawing/2014/main" id="{E60A4D36-8BE0-42E1-91EE-7636624105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8C2BC9-682A-4849-AD0F-9020901F3C8A}" type="slidenum">
              <a:rPr lang="nl-NL" altLang="nl-BE" sz="1200">
                <a:solidFill>
                  <a:srgbClr val="898989"/>
                </a:solidFill>
                <a:latin typeface="Arial" panose="020B0604020202020204" pitchFamily="34" charset="0"/>
              </a:rPr>
              <a:pPr>
                <a:spcBef>
                  <a:spcPct val="0"/>
                </a:spcBef>
                <a:buFontTx/>
                <a:buNone/>
              </a:pPr>
              <a:t>11</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07299FCB-8446-4858-A653-F7B292FC5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1435100"/>
            <a:ext cx="337820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345E3278-438A-4ADB-9CFF-9E471E0EACE2}"/>
              </a:ext>
            </a:extLst>
          </p:cNvPr>
          <p:cNvSpPr txBox="1">
            <a:spLocks/>
          </p:cNvSpPr>
          <p:nvPr/>
        </p:nvSpPr>
        <p:spPr bwMode="auto">
          <a:xfrm>
            <a:off x="508000" y="3825875"/>
            <a:ext cx="92583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nl-BE" sz="2400" dirty="0" err="1">
                <a:solidFill>
                  <a:srgbClr val="FF0000"/>
                </a:solidFill>
              </a:rPr>
              <a:t>T</a:t>
            </a:r>
            <a:r>
              <a:rPr lang="en-US" altLang="nl-BE" sz="2400" baseline="-25000" dirty="0" err="1">
                <a:solidFill>
                  <a:srgbClr val="FF0000"/>
                </a:solidFill>
              </a:rPr>
              <a:t>rba</a:t>
            </a:r>
            <a:r>
              <a:rPr lang="en-US" altLang="nl-BE" sz="2400" dirty="0"/>
              <a:t> refers to the expected time to retrieve/write a disk block independently of the previous read/write: </a:t>
            </a:r>
          </a:p>
          <a:p>
            <a:pPr marL="0" indent="0">
              <a:buFont typeface="Arial" charset="0"/>
              <a:buNone/>
              <a:defRPr/>
            </a:pPr>
            <a:r>
              <a:rPr lang="en-US" altLang="nl-BE" sz="2400" dirty="0"/>
              <a:t>	</a:t>
            </a:r>
            <a:r>
              <a:rPr lang="en-US" altLang="nl-BE" sz="2400" b="1" dirty="0" err="1"/>
              <a:t>T</a:t>
            </a:r>
            <a:r>
              <a:rPr lang="en-US" altLang="nl-BE" sz="2400" b="1" baseline="-25000" dirty="0" err="1"/>
              <a:t>rba</a:t>
            </a:r>
            <a:r>
              <a:rPr lang="en-US" altLang="nl-BE" sz="2400" b="1" dirty="0"/>
              <a:t> = seek + ROT/2 + BS/TR </a:t>
            </a:r>
            <a:endParaRPr lang="nl-BE" altLang="nl-BE" sz="2400" b="1" dirty="0"/>
          </a:p>
          <a:p>
            <a:pPr>
              <a:defRPr/>
            </a:pPr>
            <a:r>
              <a:rPr lang="en-US" altLang="nl-BE" sz="2400" dirty="0" err="1">
                <a:solidFill>
                  <a:srgbClr val="FF0000"/>
                </a:solidFill>
              </a:rPr>
              <a:t>T</a:t>
            </a:r>
            <a:r>
              <a:rPr lang="en-US" altLang="nl-BE" sz="2400" baseline="-25000" dirty="0" err="1">
                <a:solidFill>
                  <a:srgbClr val="FF0000"/>
                </a:solidFill>
              </a:rPr>
              <a:t>sba</a:t>
            </a:r>
            <a:r>
              <a:rPr lang="en-US" altLang="nl-BE" sz="2400" dirty="0"/>
              <a:t> refers to the expected time to sequentially retrieve a disk block with the RW head already in the correct position of its adjacent block:</a:t>
            </a:r>
          </a:p>
          <a:p>
            <a:pPr marL="0" indent="0">
              <a:buFont typeface="Arial" charset="0"/>
              <a:buNone/>
              <a:defRPr/>
            </a:pPr>
            <a:r>
              <a:rPr lang="en-US" altLang="nl-BE" sz="2400" dirty="0"/>
              <a:t>	</a:t>
            </a:r>
            <a:r>
              <a:rPr lang="en-US" altLang="nl-BE" sz="2400" b="1" dirty="0" err="1"/>
              <a:t>T</a:t>
            </a:r>
            <a:r>
              <a:rPr lang="en-US" altLang="nl-BE" sz="2400" b="1" baseline="-25000" dirty="0" err="1"/>
              <a:t>sba</a:t>
            </a:r>
            <a:r>
              <a:rPr lang="en-US" altLang="nl-BE" sz="2400" b="1" dirty="0"/>
              <a:t> = ROT/2 + BS/TR </a:t>
            </a:r>
          </a:p>
        </p:txBody>
      </p:sp>
      <p:sp>
        <p:nvSpPr>
          <p:cNvPr id="2" name="Rectangle 1">
            <a:extLst>
              <a:ext uri="{FF2B5EF4-FFF2-40B4-BE49-F238E27FC236}">
                <a16:creationId xmlns:a16="http://schemas.microsoft.com/office/drawing/2014/main" id="{B83E8126-95C0-41CA-85B4-18AD5AAD359E}"/>
              </a:ext>
            </a:extLst>
          </p:cNvPr>
          <p:cNvSpPr/>
          <p:nvPr/>
        </p:nvSpPr>
        <p:spPr>
          <a:xfrm>
            <a:off x="1231900" y="1800225"/>
            <a:ext cx="3078163" cy="1708150"/>
          </a:xfrm>
          <a:prstGeom prst="rect">
            <a:avLst/>
          </a:prstGeom>
          <a:noFill/>
          <a:ln w="76200" cmpd="tri">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267">
                                            <p:txEl>
                                              <p:pRg st="0" end="0"/>
                                            </p:txEl>
                                          </p:spTgt>
                                        </p:tgtEl>
                                        <p:attrNameLst>
                                          <p:attrName>style.visibility</p:attrName>
                                        </p:attrNameLst>
                                      </p:cBhvr>
                                      <p:to>
                                        <p:strVal val="visible"/>
                                      </p:to>
                                    </p:set>
                                    <p:animEffect transition="in" filter="fade">
                                      <p:cBhvr>
                                        <p:cTn id="21" dur="500"/>
                                        <p:tgtEl>
                                          <p:spTgt spid="11267">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267">
                                            <p:txEl>
                                              <p:pRg st="1" end="1"/>
                                            </p:txEl>
                                          </p:spTgt>
                                        </p:tgtEl>
                                        <p:attrNameLst>
                                          <p:attrName>style.visibility</p:attrName>
                                        </p:attrNameLst>
                                      </p:cBhvr>
                                      <p:to>
                                        <p:strVal val="visible"/>
                                      </p:to>
                                    </p:set>
                                    <p:animEffect transition="in" filter="fade">
                                      <p:cBhvr>
                                        <p:cTn id="26" dur="500"/>
                                        <p:tgtEl>
                                          <p:spTgt spid="1126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67">
                                            <p:txEl>
                                              <p:pRg st="2" end="2"/>
                                            </p:txEl>
                                          </p:spTgt>
                                        </p:tgtEl>
                                        <p:attrNameLst>
                                          <p:attrName>style.visibility</p:attrName>
                                        </p:attrNameLst>
                                      </p:cBhvr>
                                      <p:to>
                                        <p:strVal val="visible"/>
                                      </p:to>
                                    </p:set>
                                    <p:animEffect transition="in" filter="fade">
                                      <p:cBhvr>
                                        <p:cTn id="31" dur="500"/>
                                        <p:tgtEl>
                                          <p:spTgt spid="11267">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267">
                                            <p:txEl>
                                              <p:pRg st="3" end="3"/>
                                            </p:txEl>
                                          </p:spTgt>
                                        </p:tgtEl>
                                        <p:attrNameLst>
                                          <p:attrName>style.visibility</p:attrName>
                                        </p:attrNameLst>
                                      </p:cBhvr>
                                      <p:to>
                                        <p:strVal val="visible"/>
                                      </p:to>
                                    </p:set>
                                    <p:animEffect transition="in" filter="fade">
                                      <p:cBhvr>
                                        <p:cTn id="36" dur="500"/>
                                        <p:tgtEl>
                                          <p:spTgt spid="11267">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267">
                                            <p:txEl>
                                              <p:pRg st="4" end="4"/>
                                            </p:txEl>
                                          </p:spTgt>
                                        </p:tgtEl>
                                        <p:attrNameLst>
                                          <p:attrName>style.visibility</p:attrName>
                                        </p:attrNameLst>
                                      </p:cBhvr>
                                      <p:to>
                                        <p:strVal val="visible"/>
                                      </p:to>
                                    </p:set>
                                    <p:animEffect transition="in" filter="fade">
                                      <p:cBhvr>
                                        <p:cTn id="41" dur="500"/>
                                        <p:tgtEl>
                                          <p:spTgt spid="11267">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6"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2EA6B9ED-0432-4FEA-85C9-6BEE20138269}"/>
              </a:ext>
            </a:extLst>
          </p:cNvPr>
          <p:cNvSpPr>
            <a:spLocks noGrp="1"/>
          </p:cNvSpPr>
          <p:nvPr>
            <p:ph type="title"/>
          </p:nvPr>
        </p:nvSpPr>
        <p:spPr/>
        <p:txBody>
          <a:bodyPr/>
          <a:lstStyle/>
          <a:p>
            <a:r>
              <a:rPr lang="en-US" altLang="nl-BE"/>
              <a:t>Internals of Hard Disk Drives</a:t>
            </a:r>
            <a:endParaRPr lang="nl-BE" altLang="nl-BE"/>
          </a:p>
        </p:txBody>
      </p:sp>
      <p:sp>
        <p:nvSpPr>
          <p:cNvPr id="27651" name="Content Placeholder 2">
            <a:extLst>
              <a:ext uri="{FF2B5EF4-FFF2-40B4-BE49-F238E27FC236}">
                <a16:creationId xmlns:a16="http://schemas.microsoft.com/office/drawing/2014/main" id="{807B08CB-AEF7-4F49-BCFB-FF5DEC39761D}"/>
              </a:ext>
            </a:extLst>
          </p:cNvPr>
          <p:cNvSpPr>
            <a:spLocks noGrp="1"/>
          </p:cNvSpPr>
          <p:nvPr>
            <p:ph idx="1"/>
          </p:nvPr>
        </p:nvSpPr>
        <p:spPr>
          <a:xfrm>
            <a:off x="495300" y="4664075"/>
            <a:ext cx="8915400" cy="1462088"/>
          </a:xfrm>
        </p:spPr>
        <p:txBody>
          <a:bodyPr/>
          <a:lstStyle/>
          <a:p>
            <a:r>
              <a:rPr lang="en-US" altLang="nl-BE"/>
              <a:t>T</a:t>
            </a:r>
            <a:r>
              <a:rPr lang="en-US" altLang="nl-BE" baseline="-25000"/>
              <a:t>rba</a:t>
            </a:r>
            <a:r>
              <a:rPr lang="en-US" altLang="nl-BE"/>
              <a:t> = 8.9 ms + 4.167 ms + 0.026 ms = 13.093 ms</a:t>
            </a:r>
            <a:endParaRPr lang="nl-BE" altLang="nl-BE"/>
          </a:p>
          <a:p>
            <a:r>
              <a:rPr lang="en-US" altLang="nl-BE"/>
              <a:t>T</a:t>
            </a:r>
            <a:r>
              <a:rPr lang="en-US" altLang="nl-BE" baseline="-25000"/>
              <a:t>sba</a:t>
            </a:r>
            <a:r>
              <a:rPr lang="en-US" altLang="nl-BE"/>
              <a:t> = 4.167 ms + 0.026 ms = 4.193 ms</a:t>
            </a:r>
            <a:endParaRPr lang="nl-BE" altLang="nl-BE"/>
          </a:p>
          <a:p>
            <a:endParaRPr lang="nl-BE" altLang="nl-BE"/>
          </a:p>
        </p:txBody>
      </p:sp>
      <p:sp>
        <p:nvSpPr>
          <p:cNvPr id="27652" name="Slide Number Placeholder 3">
            <a:extLst>
              <a:ext uri="{FF2B5EF4-FFF2-40B4-BE49-F238E27FC236}">
                <a16:creationId xmlns:a16="http://schemas.microsoft.com/office/drawing/2014/main" id="{399DFCF7-0E85-456F-887D-EAD410DEF4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9185D2-1F20-4076-8DD9-2AD90E610AE8}" type="slidenum">
              <a:rPr lang="nl-NL" altLang="nl-BE" sz="1200">
                <a:solidFill>
                  <a:srgbClr val="898989"/>
                </a:solidFill>
                <a:latin typeface="Arial" panose="020B0604020202020204" pitchFamily="34" charset="0"/>
              </a:rPr>
              <a:pPr>
                <a:spcBef>
                  <a:spcPct val="0"/>
                </a:spcBef>
                <a:buFontTx/>
                <a:buNone/>
              </a:pPr>
              <a:t>12</a:t>
            </a:fld>
            <a:endParaRPr lang="nl-NL" altLang="nl-BE" sz="1200">
              <a:solidFill>
                <a:srgbClr val="898989"/>
              </a:solidFill>
              <a:latin typeface="Arial" panose="020B0604020202020204" pitchFamily="34" charset="0"/>
            </a:endParaRPr>
          </a:p>
        </p:txBody>
      </p:sp>
      <p:graphicFrame>
        <p:nvGraphicFramePr>
          <p:cNvPr id="5" name="Table 4">
            <a:extLst>
              <a:ext uri="{FF2B5EF4-FFF2-40B4-BE49-F238E27FC236}">
                <a16:creationId xmlns:a16="http://schemas.microsoft.com/office/drawing/2014/main" id="{2DBA6217-85C2-412A-814C-0F098113A08A}"/>
              </a:ext>
            </a:extLst>
          </p:cNvPr>
          <p:cNvGraphicFramePr>
            <a:graphicFrameLocks noGrp="1"/>
          </p:cNvGraphicFramePr>
          <p:nvPr/>
        </p:nvGraphicFramePr>
        <p:xfrm>
          <a:off x="2727325" y="1820863"/>
          <a:ext cx="3459163" cy="2193924"/>
        </p:xfrm>
        <a:graphic>
          <a:graphicData uri="http://schemas.openxmlformats.org/drawingml/2006/table">
            <a:tbl>
              <a:tblPr/>
              <a:tblGrid>
                <a:gridCol w="1887538">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tblGrid>
              <a:tr h="548481">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Average seek time</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8.9 ms</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548481">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Spindle speed</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7200 rpm</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48481">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Transfer rate</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150 MBps</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48481">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Block size</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4096 bytes</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8" marR="6858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
        <p:nvSpPr>
          <p:cNvPr id="27670" name="TextBox 1">
            <a:extLst>
              <a:ext uri="{FF2B5EF4-FFF2-40B4-BE49-F238E27FC236}">
                <a16:creationId xmlns:a16="http://schemas.microsoft.com/office/drawing/2014/main" id="{529CC55C-157A-4767-93F1-2E929A287FB2}"/>
              </a:ext>
            </a:extLst>
          </p:cNvPr>
          <p:cNvSpPr txBox="1">
            <a:spLocks noChangeArrowheads="1"/>
          </p:cNvSpPr>
          <p:nvPr/>
        </p:nvSpPr>
        <p:spPr bwMode="auto">
          <a:xfrm>
            <a:off x="488950" y="1382713"/>
            <a:ext cx="1584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rPr>
              <a:t>Example</a:t>
            </a:r>
          </a:p>
        </p:txBody>
      </p:sp>
      <p:sp>
        <p:nvSpPr>
          <p:cNvPr id="7" name="Content Placeholder 2">
            <a:extLst>
              <a:ext uri="{FF2B5EF4-FFF2-40B4-BE49-F238E27FC236}">
                <a16:creationId xmlns:a16="http://schemas.microsoft.com/office/drawing/2014/main" id="{1661F4FD-1B68-4593-AF91-AB16932D25EB}"/>
              </a:ext>
            </a:extLst>
          </p:cNvPr>
          <p:cNvSpPr txBox="1">
            <a:spLocks/>
          </p:cNvSpPr>
          <p:nvPr/>
        </p:nvSpPr>
        <p:spPr bwMode="auto">
          <a:xfrm>
            <a:off x="6773863" y="2765425"/>
            <a:ext cx="2519362" cy="6032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nl-BE" sz="1600" b="1"/>
              <a:t>T</a:t>
            </a:r>
            <a:r>
              <a:rPr lang="en-US" altLang="nl-BE" sz="1600" b="1" baseline="-25000"/>
              <a:t>rba</a:t>
            </a:r>
            <a:r>
              <a:rPr lang="en-US" altLang="nl-BE" sz="1600" b="1"/>
              <a:t> = seek + ROT/2 + BS/TR </a:t>
            </a:r>
            <a:endParaRPr lang="nl-BE" altLang="nl-BE" sz="1600" b="1"/>
          </a:p>
          <a:p>
            <a:pPr>
              <a:buFont typeface="Arial" panose="020B0604020202020204" pitchFamily="34" charset="0"/>
              <a:buNone/>
            </a:pPr>
            <a:r>
              <a:rPr lang="en-US" altLang="nl-BE" sz="1600" b="1"/>
              <a:t>T</a:t>
            </a:r>
            <a:r>
              <a:rPr lang="en-US" altLang="nl-BE" sz="1600" b="1" baseline="-25000"/>
              <a:t>sba</a:t>
            </a:r>
            <a:r>
              <a:rPr lang="en-US" altLang="nl-BE" sz="1600" b="1"/>
              <a:t> = ROT/2 + BS/TR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E06C02B-CCD4-42F5-BE4B-81FCF1560268}"/>
              </a:ext>
            </a:extLst>
          </p:cNvPr>
          <p:cNvSpPr>
            <a:spLocks noGrp="1"/>
          </p:cNvSpPr>
          <p:nvPr>
            <p:ph type="title"/>
          </p:nvPr>
        </p:nvSpPr>
        <p:spPr/>
        <p:txBody>
          <a:bodyPr/>
          <a:lstStyle/>
          <a:p>
            <a:r>
              <a:rPr lang="en-US" altLang="nl-BE" sz="3600"/>
              <a:t>From Logical Concepts to Physical Constructs</a:t>
            </a:r>
            <a:endParaRPr lang="nl-BE" altLang="nl-BE" sz="3600"/>
          </a:p>
        </p:txBody>
      </p:sp>
      <p:sp>
        <p:nvSpPr>
          <p:cNvPr id="29699" name="Content Placeholder 2">
            <a:extLst>
              <a:ext uri="{FF2B5EF4-FFF2-40B4-BE49-F238E27FC236}">
                <a16:creationId xmlns:a16="http://schemas.microsoft.com/office/drawing/2014/main" id="{9A736E01-3A88-4293-A438-5AB2295A1C95}"/>
              </a:ext>
            </a:extLst>
          </p:cNvPr>
          <p:cNvSpPr>
            <a:spLocks noGrp="1"/>
          </p:cNvSpPr>
          <p:nvPr>
            <p:ph idx="1"/>
          </p:nvPr>
        </p:nvSpPr>
        <p:spPr>
          <a:xfrm>
            <a:off x="495300" y="1498600"/>
            <a:ext cx="8915400" cy="2724150"/>
          </a:xfrm>
        </p:spPr>
        <p:txBody>
          <a:bodyPr/>
          <a:lstStyle/>
          <a:p>
            <a:r>
              <a:rPr lang="en-US" altLang="nl-BE" sz="2800"/>
              <a:t>Physical database design: translate logical data model into an internal data model (physical data model)</a:t>
            </a:r>
          </a:p>
          <a:p>
            <a:r>
              <a:rPr lang="en-US" altLang="nl-BE" sz="2800"/>
              <a:t>Optimal trade-off between efficient update/retrieval and efficient use of storage space</a:t>
            </a:r>
          </a:p>
          <a:p>
            <a:r>
              <a:rPr lang="en-US" altLang="nl-BE" sz="2800"/>
              <a:t>Focus on the physical organization of relational data</a:t>
            </a:r>
            <a:endParaRPr lang="nl-BE" altLang="nl-BE" sz="2800"/>
          </a:p>
        </p:txBody>
      </p:sp>
      <p:sp>
        <p:nvSpPr>
          <p:cNvPr id="29700" name="Slide Number Placeholder 3">
            <a:extLst>
              <a:ext uri="{FF2B5EF4-FFF2-40B4-BE49-F238E27FC236}">
                <a16:creationId xmlns:a16="http://schemas.microsoft.com/office/drawing/2014/main" id="{586AEFA2-FEC0-48EE-9F11-67FE9AC99F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D08DF2-5C95-460F-B813-979C811DEF9F}" type="slidenum">
              <a:rPr lang="nl-NL" altLang="nl-BE" sz="1200">
                <a:solidFill>
                  <a:srgbClr val="898989"/>
                </a:solidFill>
                <a:latin typeface="Arial" panose="020B0604020202020204" pitchFamily="34" charset="0"/>
              </a:rPr>
              <a:pPr>
                <a:spcBef>
                  <a:spcPct val="0"/>
                </a:spcBef>
                <a:buFontTx/>
                <a:buNone/>
              </a:pPr>
              <a:t>13</a:t>
            </a:fld>
            <a:endParaRPr lang="nl-NL" altLang="nl-BE" sz="1200">
              <a:solidFill>
                <a:srgbClr val="898989"/>
              </a:solidFill>
              <a:latin typeface="Arial" panose="020B0604020202020204" pitchFamily="34" charset="0"/>
            </a:endParaRPr>
          </a:p>
        </p:txBody>
      </p:sp>
      <p:pic>
        <p:nvPicPr>
          <p:cNvPr id="15365" name="Picture 1">
            <a:extLst>
              <a:ext uri="{FF2B5EF4-FFF2-40B4-BE49-F238E27FC236}">
                <a16:creationId xmlns:a16="http://schemas.microsoft.com/office/drawing/2014/main" id="{4C1F4BF3-0070-49A5-AA6B-7FC525B830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4395788"/>
            <a:ext cx="7646988"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FCF44F6-BAD3-47CF-AD54-FB697F403880}"/>
              </a:ext>
            </a:extLst>
          </p:cNvPr>
          <p:cNvSpPr/>
          <p:nvPr/>
        </p:nvSpPr>
        <p:spPr>
          <a:xfrm>
            <a:off x="839788" y="4208463"/>
            <a:ext cx="5476875" cy="1323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p:cTn id="7" dur="500" fill="hold"/>
                                        <p:tgtEl>
                                          <p:spTgt spid="15365"/>
                                        </p:tgtEl>
                                        <p:attrNameLst>
                                          <p:attrName>ppt_w</p:attrName>
                                        </p:attrNameLst>
                                      </p:cBhvr>
                                      <p:tavLst>
                                        <p:tav tm="0">
                                          <p:val>
                                            <p:fltVal val="0"/>
                                          </p:val>
                                        </p:tav>
                                        <p:tav tm="100000">
                                          <p:val>
                                            <p:strVal val="#ppt_w"/>
                                          </p:val>
                                        </p:tav>
                                      </p:tavLst>
                                    </p:anim>
                                    <p:anim calcmode="lin" valueType="num">
                                      <p:cBhvr>
                                        <p:cTn id="8" dur="500" fill="hold"/>
                                        <p:tgtEl>
                                          <p:spTgt spid="15365"/>
                                        </p:tgtEl>
                                        <p:attrNameLst>
                                          <p:attrName>ppt_h</p:attrName>
                                        </p:attrNameLst>
                                      </p:cBhvr>
                                      <p:tavLst>
                                        <p:tav tm="0">
                                          <p:val>
                                            <p:fltVal val="0"/>
                                          </p:val>
                                        </p:tav>
                                        <p:tav tm="100000">
                                          <p:val>
                                            <p:strVal val="#ppt_h"/>
                                          </p:val>
                                        </p:tav>
                                      </p:tavLst>
                                    </p:anim>
                                    <p:animEffect transition="in" filter="fade">
                                      <p:cBhvr>
                                        <p:cTn id="9" dur="500"/>
                                        <p:tgtEl>
                                          <p:spTgt spid="1536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EB0C24-56FD-4EBC-938B-BB853EF051E3}"/>
              </a:ext>
            </a:extLst>
          </p:cNvPr>
          <p:cNvPicPr>
            <a:picLocks noChangeAspect="1"/>
          </p:cNvPicPr>
          <p:nvPr/>
        </p:nvPicPr>
        <p:blipFill>
          <a:blip r:embed="rId3"/>
          <a:stretch>
            <a:fillRect/>
          </a:stretch>
        </p:blipFill>
        <p:spPr>
          <a:xfrm>
            <a:off x="2033587" y="1527175"/>
            <a:ext cx="6029325" cy="4876800"/>
          </a:xfrm>
          <a:prstGeom prst="rect">
            <a:avLst/>
          </a:prstGeom>
        </p:spPr>
      </p:pic>
      <p:sp>
        <p:nvSpPr>
          <p:cNvPr id="31746" name="Title 1">
            <a:extLst>
              <a:ext uri="{FF2B5EF4-FFF2-40B4-BE49-F238E27FC236}">
                <a16:creationId xmlns:a16="http://schemas.microsoft.com/office/drawing/2014/main" id="{7D6CC225-8B48-4F02-8CDC-03275DA3FCB5}"/>
              </a:ext>
            </a:extLst>
          </p:cNvPr>
          <p:cNvSpPr>
            <a:spLocks noGrp="1"/>
          </p:cNvSpPr>
          <p:nvPr>
            <p:ph type="title"/>
          </p:nvPr>
        </p:nvSpPr>
        <p:spPr/>
        <p:txBody>
          <a:bodyPr/>
          <a:lstStyle/>
          <a:p>
            <a:r>
              <a:rPr lang="en-US" altLang="nl-BE" sz="3600"/>
              <a:t>From Logical Concepts to Physical Constructs</a:t>
            </a:r>
            <a:endParaRPr lang="nl-BE" altLang="nl-BE" sz="3600"/>
          </a:p>
        </p:txBody>
      </p:sp>
      <p:sp>
        <p:nvSpPr>
          <p:cNvPr id="31747" name="Slide Number Placeholder 3">
            <a:extLst>
              <a:ext uri="{FF2B5EF4-FFF2-40B4-BE49-F238E27FC236}">
                <a16:creationId xmlns:a16="http://schemas.microsoft.com/office/drawing/2014/main" id="{7F3DDF6A-56B2-4FD0-AE57-456FB96065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99B031-D2AE-4B42-BDC7-1C6B9496231B}" type="slidenum">
              <a:rPr lang="nl-NL" altLang="nl-BE" sz="1200">
                <a:solidFill>
                  <a:srgbClr val="898989"/>
                </a:solidFill>
                <a:latin typeface="Arial" panose="020B0604020202020204" pitchFamily="34" charset="0"/>
              </a:rPr>
              <a:pPr>
                <a:spcBef>
                  <a:spcPct val="0"/>
                </a:spcBef>
                <a:buFontTx/>
                <a:buNone/>
              </a:pPr>
              <a:t>14</a:t>
            </a:fld>
            <a:endParaRPr lang="nl-NL" altLang="nl-BE" sz="1200">
              <a:solidFill>
                <a:srgbClr val="898989"/>
              </a:solidFill>
              <a:latin typeface="Arial" panose="020B0604020202020204" pitchFamily="34" charset="0"/>
            </a:endParaRPr>
          </a:p>
        </p:txBody>
      </p:sp>
      <p:sp>
        <p:nvSpPr>
          <p:cNvPr id="31749" name="TextBox 1">
            <a:extLst>
              <a:ext uri="{FF2B5EF4-FFF2-40B4-BE49-F238E27FC236}">
                <a16:creationId xmlns:a16="http://schemas.microsoft.com/office/drawing/2014/main" id="{BAD55D37-ECF6-4A08-90AD-D3A007144385}"/>
              </a:ext>
            </a:extLst>
          </p:cNvPr>
          <p:cNvSpPr txBox="1">
            <a:spLocks noChangeArrowheads="1"/>
          </p:cNvSpPr>
          <p:nvPr/>
        </p:nvSpPr>
        <p:spPr bwMode="auto">
          <a:xfrm>
            <a:off x="488950" y="1382713"/>
            <a:ext cx="1584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rPr>
              <a:t>Example</a:t>
            </a:r>
          </a:p>
        </p:txBody>
      </p:sp>
      <p:sp>
        <p:nvSpPr>
          <p:cNvPr id="6" name="Content Placeholder 2">
            <a:extLst>
              <a:ext uri="{FF2B5EF4-FFF2-40B4-BE49-F238E27FC236}">
                <a16:creationId xmlns:a16="http://schemas.microsoft.com/office/drawing/2014/main" id="{80B223B8-0D6D-47A1-8D24-62CB6577D87D}"/>
              </a:ext>
            </a:extLst>
          </p:cNvPr>
          <p:cNvSpPr txBox="1">
            <a:spLocks/>
          </p:cNvSpPr>
          <p:nvPr/>
        </p:nvSpPr>
        <p:spPr bwMode="auto">
          <a:xfrm>
            <a:off x="7440613" y="3221038"/>
            <a:ext cx="2101850" cy="301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nl-BE" sz="1400" b="1"/>
              <a:t>One to many relationship</a:t>
            </a:r>
          </a:p>
        </p:txBody>
      </p:sp>
      <p:sp>
        <p:nvSpPr>
          <p:cNvPr id="7" name="Content Placeholder 2">
            <a:extLst>
              <a:ext uri="{FF2B5EF4-FFF2-40B4-BE49-F238E27FC236}">
                <a16:creationId xmlns:a16="http://schemas.microsoft.com/office/drawing/2014/main" id="{9EDA5F5B-CD91-4845-8B53-FCCE4341CFFB}"/>
              </a:ext>
            </a:extLst>
          </p:cNvPr>
          <p:cNvSpPr txBox="1">
            <a:spLocks/>
          </p:cNvSpPr>
          <p:nvPr/>
        </p:nvSpPr>
        <p:spPr bwMode="auto">
          <a:xfrm>
            <a:off x="7440613" y="3870325"/>
            <a:ext cx="2101850" cy="3016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nl-BE" sz="1400" b="1"/>
              <a:t>Two Relation Schemas</a:t>
            </a:r>
          </a:p>
        </p:txBody>
      </p:sp>
      <p:sp>
        <p:nvSpPr>
          <p:cNvPr id="8" name="Content Placeholder 2">
            <a:extLst>
              <a:ext uri="{FF2B5EF4-FFF2-40B4-BE49-F238E27FC236}">
                <a16:creationId xmlns:a16="http://schemas.microsoft.com/office/drawing/2014/main" id="{25E4ECDA-24F1-4FEA-9594-E75CD7177C63}"/>
              </a:ext>
            </a:extLst>
          </p:cNvPr>
          <p:cNvSpPr txBox="1">
            <a:spLocks/>
          </p:cNvSpPr>
          <p:nvPr/>
        </p:nvSpPr>
        <p:spPr bwMode="auto">
          <a:xfrm>
            <a:off x="7440613" y="4402138"/>
            <a:ext cx="2101850" cy="6858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nl-BE" sz="1400" b="1"/>
              <a:t>To optimize processing: Orders for each Supplier connected in records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8235908-4E19-4A20-AC0B-0ACCE094A0AC}"/>
              </a:ext>
            </a:extLst>
          </p:cNvPr>
          <p:cNvSpPr>
            <a:spLocks noGrp="1"/>
          </p:cNvSpPr>
          <p:nvPr>
            <p:ph type="title"/>
          </p:nvPr>
        </p:nvSpPr>
        <p:spPr/>
        <p:txBody>
          <a:bodyPr/>
          <a:lstStyle/>
          <a:p>
            <a:r>
              <a:rPr lang="en-US" altLang="nl-BE"/>
              <a:t>Introduction</a:t>
            </a:r>
            <a:endParaRPr lang="nl-BE" altLang="nl-BE"/>
          </a:p>
        </p:txBody>
      </p:sp>
      <p:sp>
        <p:nvSpPr>
          <p:cNvPr id="4099" name="Content Placeholder 2">
            <a:extLst>
              <a:ext uri="{FF2B5EF4-FFF2-40B4-BE49-F238E27FC236}">
                <a16:creationId xmlns:a16="http://schemas.microsoft.com/office/drawing/2014/main" id="{E32E63C3-A26D-4355-88F6-79A15D8CA6E6}"/>
              </a:ext>
            </a:extLst>
          </p:cNvPr>
          <p:cNvSpPr>
            <a:spLocks noGrp="1"/>
          </p:cNvSpPr>
          <p:nvPr>
            <p:ph idx="1"/>
          </p:nvPr>
        </p:nvSpPr>
        <p:spPr/>
        <p:txBody>
          <a:bodyPr/>
          <a:lstStyle/>
          <a:p>
            <a:pPr>
              <a:buFont typeface="Arial" charset="0"/>
              <a:buChar char="•"/>
              <a:defRPr/>
            </a:pPr>
            <a:r>
              <a:rPr lang="en-US" altLang="nl-BE" b="1" dirty="0">
                <a:solidFill>
                  <a:schemeClr val="bg1">
                    <a:lumMod val="65000"/>
                  </a:schemeClr>
                </a:solidFill>
              </a:rPr>
              <a:t>Storage Hardware and Physical Database Design: Basics</a:t>
            </a:r>
          </a:p>
          <a:p>
            <a:pPr>
              <a:buFont typeface="Arial" charset="0"/>
              <a:buChar char="•"/>
              <a:defRPr/>
            </a:pPr>
            <a:r>
              <a:rPr lang="en-US" altLang="nl-BE" b="1" dirty="0"/>
              <a:t>Record Organization: Data Items</a:t>
            </a:r>
          </a:p>
          <a:p>
            <a:pPr>
              <a:buFont typeface="Arial" charset="0"/>
              <a:buChar char="•"/>
              <a:defRPr/>
            </a:pPr>
            <a:r>
              <a:rPr lang="en-US" altLang="nl-BE" b="1" dirty="0"/>
              <a:t>File Organizations: Primary and Secondary </a:t>
            </a:r>
          </a:p>
          <a:p>
            <a:pPr>
              <a:buFont typeface="Arial" charset="0"/>
              <a:buChar char="•"/>
              <a:defRPr/>
            </a:pPr>
            <a:r>
              <a:rPr lang="en-US" altLang="nl-BE" b="1" dirty="0"/>
              <a:t>Appendix</a:t>
            </a:r>
          </a:p>
          <a:p>
            <a:pPr lvl="1">
              <a:buFont typeface="Arial" charset="0"/>
              <a:buChar char="–"/>
              <a:defRPr/>
            </a:pPr>
            <a:r>
              <a:rPr lang="en-US" altLang="nl-BE" b="1" dirty="0"/>
              <a:t>Dynamic Hashing</a:t>
            </a:r>
          </a:p>
          <a:p>
            <a:pPr lvl="1">
              <a:buFont typeface="Arial" charset="0"/>
              <a:buChar char="–"/>
              <a:defRPr/>
            </a:pPr>
            <a:endParaRPr lang="nl-BE" altLang="nl-BE" b="1" dirty="0"/>
          </a:p>
        </p:txBody>
      </p:sp>
      <p:sp>
        <p:nvSpPr>
          <p:cNvPr id="33796" name="Slide Number Placeholder 3">
            <a:extLst>
              <a:ext uri="{FF2B5EF4-FFF2-40B4-BE49-F238E27FC236}">
                <a16:creationId xmlns:a16="http://schemas.microsoft.com/office/drawing/2014/main" id="{768E2EF0-0F36-45A7-9282-F7FC3ED5D3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274DE0-1A81-44C3-9525-6FCCA581CBF7}" type="slidenum">
              <a:rPr lang="nl-NL" altLang="nl-BE" sz="1200">
                <a:solidFill>
                  <a:srgbClr val="898989"/>
                </a:solidFill>
                <a:latin typeface="Arial" panose="020B0604020202020204" pitchFamily="34" charset="0"/>
              </a:rPr>
              <a:pPr>
                <a:spcBef>
                  <a:spcPct val="0"/>
                </a:spcBef>
                <a:buFontTx/>
                <a:buNone/>
              </a:pPr>
              <a:t>15</a:t>
            </a:fld>
            <a:endParaRPr lang="nl-NL" altLang="nl-BE" sz="1200">
              <a:solidFill>
                <a:srgbClr val="898989"/>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A3DB1EC-8985-40D2-B66C-1D703B2C74C3}"/>
              </a:ext>
            </a:extLst>
          </p:cNvPr>
          <p:cNvSpPr>
            <a:spLocks noGrp="1"/>
          </p:cNvSpPr>
          <p:nvPr>
            <p:ph type="title"/>
          </p:nvPr>
        </p:nvSpPr>
        <p:spPr>
          <a:xfrm>
            <a:off x="311150" y="1722438"/>
            <a:ext cx="9144000" cy="2705100"/>
          </a:xfrm>
        </p:spPr>
        <p:txBody>
          <a:bodyPr/>
          <a:lstStyle/>
          <a:p>
            <a:pPr eaLnBrk="1" hangingPunct="1"/>
            <a:br>
              <a:rPr lang="nl-BE" altLang="nl-BE"/>
            </a:br>
            <a:r>
              <a:rPr lang="nl-BE" altLang="nl-BE">
                <a:solidFill>
                  <a:srgbClr val="C00000"/>
                </a:solidFill>
              </a:rPr>
              <a:t>Record Organization: Data Items</a:t>
            </a:r>
            <a:endParaRPr lang="en-US" altLang="nl-BE">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C2F76CD-C198-43E0-B5F1-C1386D1678CA}"/>
              </a:ext>
            </a:extLst>
          </p:cNvPr>
          <p:cNvSpPr>
            <a:spLocks noGrp="1"/>
          </p:cNvSpPr>
          <p:nvPr>
            <p:ph type="title"/>
          </p:nvPr>
        </p:nvSpPr>
        <p:spPr/>
        <p:txBody>
          <a:bodyPr/>
          <a:lstStyle/>
          <a:p>
            <a:r>
              <a:rPr lang="en-US" altLang="nl-BE" sz="3600"/>
              <a:t>Record Organization</a:t>
            </a:r>
            <a:endParaRPr lang="nl-BE" altLang="nl-BE" sz="3600"/>
          </a:p>
        </p:txBody>
      </p:sp>
      <p:sp>
        <p:nvSpPr>
          <p:cNvPr id="31747" name="Content Placeholder 2">
            <a:extLst>
              <a:ext uri="{FF2B5EF4-FFF2-40B4-BE49-F238E27FC236}">
                <a16:creationId xmlns:a16="http://schemas.microsoft.com/office/drawing/2014/main" id="{F176BA0D-F632-450A-AA42-0B349445D9BC}"/>
              </a:ext>
            </a:extLst>
          </p:cNvPr>
          <p:cNvSpPr>
            <a:spLocks noGrp="1"/>
          </p:cNvSpPr>
          <p:nvPr>
            <p:ph idx="1"/>
          </p:nvPr>
        </p:nvSpPr>
        <p:spPr/>
        <p:txBody>
          <a:bodyPr/>
          <a:lstStyle/>
          <a:p>
            <a:r>
              <a:rPr lang="en-US" altLang="nl-BE" sz="2800"/>
              <a:t>Record organization refers to the </a:t>
            </a:r>
            <a:r>
              <a:rPr lang="en-US" altLang="nl-BE" sz="2800">
                <a:solidFill>
                  <a:srgbClr val="FF0000"/>
                </a:solidFill>
              </a:rPr>
              <a:t>organization of data items into stored records</a:t>
            </a:r>
          </a:p>
          <a:p>
            <a:r>
              <a:rPr lang="en-US" altLang="nl-BE" sz="2800"/>
              <a:t>Physical implementation of a data item is a series of bits</a:t>
            </a:r>
          </a:p>
          <a:p>
            <a:r>
              <a:rPr lang="en-US" altLang="nl-BE" sz="2800"/>
              <a:t>Common techniques </a:t>
            </a:r>
          </a:p>
          <a:p>
            <a:pPr lvl="1"/>
            <a:r>
              <a:rPr lang="en-US" altLang="nl-BE" sz="2400">
                <a:solidFill>
                  <a:srgbClr val="FF0000"/>
                </a:solidFill>
              </a:rPr>
              <a:t>Relative location</a:t>
            </a:r>
          </a:p>
          <a:p>
            <a:pPr lvl="1"/>
            <a:r>
              <a:rPr lang="en-US" altLang="nl-BE" sz="2400">
                <a:solidFill>
                  <a:srgbClr val="FF0000"/>
                </a:solidFill>
              </a:rPr>
              <a:t>Embedded identification </a:t>
            </a:r>
          </a:p>
          <a:p>
            <a:pPr lvl="1"/>
            <a:r>
              <a:rPr lang="en-US" altLang="nl-BE" sz="2400">
                <a:solidFill>
                  <a:srgbClr val="FF0000"/>
                </a:solidFill>
              </a:rPr>
              <a:t>Pointers and lists</a:t>
            </a:r>
            <a:endParaRPr lang="nl-BE" altLang="nl-BE" sz="2400">
              <a:solidFill>
                <a:srgbClr val="FF0000"/>
              </a:solidFill>
            </a:endParaRPr>
          </a:p>
        </p:txBody>
      </p:sp>
      <p:sp>
        <p:nvSpPr>
          <p:cNvPr id="37892" name="Slide Number Placeholder 3">
            <a:extLst>
              <a:ext uri="{FF2B5EF4-FFF2-40B4-BE49-F238E27FC236}">
                <a16:creationId xmlns:a16="http://schemas.microsoft.com/office/drawing/2014/main" id="{FADAD12B-317B-4A9D-8D69-F70A594245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3E2AF4-D65E-431A-94F4-DE4FB1BFBF6F}" type="slidenum">
              <a:rPr lang="nl-NL" altLang="nl-BE" sz="1200">
                <a:solidFill>
                  <a:srgbClr val="898989"/>
                </a:solidFill>
                <a:latin typeface="Arial" panose="020B0604020202020204" pitchFamily="34" charset="0"/>
              </a:rPr>
              <a:pPr>
                <a:spcBef>
                  <a:spcPct val="0"/>
                </a:spcBef>
                <a:buFontTx/>
                <a:buNone/>
              </a:pPr>
              <a:t>17</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 calcmode="lin" valueType="num">
                                      <p:cBhvr>
                                        <p:cTn id="7" dur="500" fill="hold"/>
                                        <p:tgtEl>
                                          <p:spTgt spid="3174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174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1747">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 calcmode="lin" valueType="num">
                                      <p:cBhvr>
                                        <p:cTn id="12" dur="500" fill="hold"/>
                                        <p:tgtEl>
                                          <p:spTgt spid="31747">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1747">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1747">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1747">
                                            <p:txEl>
                                              <p:pRg st="4" end="4"/>
                                            </p:txEl>
                                          </p:spTgt>
                                        </p:tgtEl>
                                        <p:attrNameLst>
                                          <p:attrName>style.visibility</p:attrName>
                                        </p:attrNameLst>
                                      </p:cBhvr>
                                      <p:to>
                                        <p:strVal val="visible"/>
                                      </p:to>
                                    </p:set>
                                    <p:anim calcmode="lin" valueType="num">
                                      <p:cBhvr>
                                        <p:cTn id="17" dur="500" fill="hold"/>
                                        <p:tgtEl>
                                          <p:spTgt spid="31747">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31747">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31747">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1747">
                                            <p:txEl>
                                              <p:pRg st="5" end="5"/>
                                            </p:txEl>
                                          </p:spTgt>
                                        </p:tgtEl>
                                        <p:attrNameLst>
                                          <p:attrName>style.visibility</p:attrName>
                                        </p:attrNameLst>
                                      </p:cBhvr>
                                      <p:to>
                                        <p:strVal val="visible"/>
                                      </p:to>
                                    </p:set>
                                    <p:anim calcmode="lin" valueType="num">
                                      <p:cBhvr>
                                        <p:cTn id="22" dur="500" fill="hold"/>
                                        <p:tgtEl>
                                          <p:spTgt spid="31747">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31747">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00CB9C4-66AE-44E3-B47B-7E9742ADE259}"/>
              </a:ext>
            </a:extLst>
          </p:cNvPr>
          <p:cNvSpPr>
            <a:spLocks noGrp="1"/>
          </p:cNvSpPr>
          <p:nvPr>
            <p:ph type="title"/>
          </p:nvPr>
        </p:nvSpPr>
        <p:spPr/>
        <p:txBody>
          <a:bodyPr/>
          <a:lstStyle/>
          <a:p>
            <a:r>
              <a:rPr lang="en-US" altLang="nl-BE" sz="3600"/>
              <a:t>Record Organization</a:t>
            </a:r>
            <a:endParaRPr lang="nl-BE" altLang="nl-BE" sz="3600"/>
          </a:p>
        </p:txBody>
      </p:sp>
      <p:sp>
        <p:nvSpPr>
          <p:cNvPr id="39939" name="Content Placeholder 2">
            <a:extLst>
              <a:ext uri="{FF2B5EF4-FFF2-40B4-BE49-F238E27FC236}">
                <a16:creationId xmlns:a16="http://schemas.microsoft.com/office/drawing/2014/main" id="{289C1965-2E4D-4066-AD8F-025CE299A585}"/>
              </a:ext>
            </a:extLst>
          </p:cNvPr>
          <p:cNvSpPr>
            <a:spLocks noGrp="1"/>
          </p:cNvSpPr>
          <p:nvPr>
            <p:ph idx="1"/>
          </p:nvPr>
        </p:nvSpPr>
        <p:spPr>
          <a:xfrm>
            <a:off x="495300" y="1366838"/>
            <a:ext cx="8915400" cy="4845050"/>
          </a:xfrm>
        </p:spPr>
        <p:txBody>
          <a:bodyPr/>
          <a:lstStyle/>
          <a:p>
            <a:r>
              <a:rPr lang="en-US" altLang="nl-BE" sz="2800"/>
              <a:t>Relative Location</a:t>
            </a:r>
          </a:p>
          <a:p>
            <a:pPr lvl="1"/>
            <a:r>
              <a:rPr lang="en-US" altLang="nl-BE" sz="2400"/>
              <a:t>Simplest and most widespread</a:t>
            </a:r>
          </a:p>
          <a:p>
            <a:pPr lvl="1"/>
            <a:r>
              <a:rPr lang="en-US" altLang="nl-BE" sz="2400"/>
              <a:t>Data items that represent the attributes of the same entity are stored on </a:t>
            </a:r>
            <a:r>
              <a:rPr lang="en-US" altLang="nl-BE" sz="2400">
                <a:solidFill>
                  <a:srgbClr val="FF0000"/>
                </a:solidFill>
              </a:rPr>
              <a:t>physically adjacent </a:t>
            </a:r>
            <a:r>
              <a:rPr lang="en-US" altLang="nl-BE" sz="2400"/>
              <a:t>addresses</a:t>
            </a:r>
          </a:p>
          <a:p>
            <a:pPr lvl="1"/>
            <a:r>
              <a:rPr lang="en-US" altLang="nl-BE" sz="2400"/>
              <a:t>Attribute types are determined by the </a:t>
            </a:r>
            <a:r>
              <a:rPr lang="en-US" altLang="nl-BE" sz="2400">
                <a:solidFill>
                  <a:srgbClr val="FF0000"/>
                </a:solidFill>
              </a:rPr>
              <a:t>relative ordering </a:t>
            </a:r>
            <a:endParaRPr lang="nl-BE" altLang="nl-BE" sz="2400">
              <a:solidFill>
                <a:srgbClr val="FF0000"/>
              </a:solidFill>
            </a:endParaRPr>
          </a:p>
        </p:txBody>
      </p:sp>
      <p:sp>
        <p:nvSpPr>
          <p:cNvPr id="39940" name="Slide Number Placeholder 3">
            <a:extLst>
              <a:ext uri="{FF2B5EF4-FFF2-40B4-BE49-F238E27FC236}">
                <a16:creationId xmlns:a16="http://schemas.microsoft.com/office/drawing/2014/main" id="{4823F049-23EF-4619-924A-F115924342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62FDB4-BB7A-46C3-8499-1E4BD15457C5}" type="slidenum">
              <a:rPr lang="nl-NL" altLang="nl-BE" sz="1200">
                <a:solidFill>
                  <a:srgbClr val="898989"/>
                </a:solidFill>
                <a:latin typeface="Arial" panose="020B0604020202020204" pitchFamily="34" charset="0"/>
              </a:rPr>
              <a:pPr>
                <a:spcBef>
                  <a:spcPct val="0"/>
                </a:spcBef>
                <a:buFontTx/>
                <a:buNone/>
              </a:pPr>
              <a:t>18</a:t>
            </a:fld>
            <a:endParaRPr lang="nl-NL" altLang="nl-BE" sz="1200">
              <a:solidFill>
                <a:srgbClr val="898989"/>
              </a:solidFill>
              <a:latin typeface="Arial" panose="020B0604020202020204" pitchFamily="34" charset="0"/>
            </a:endParaRPr>
          </a:p>
        </p:txBody>
      </p:sp>
      <p:pic>
        <p:nvPicPr>
          <p:cNvPr id="33797" name="Picture 1">
            <a:extLst>
              <a:ext uri="{FF2B5EF4-FFF2-40B4-BE49-F238E27FC236}">
                <a16:creationId xmlns:a16="http://schemas.microsoft.com/office/drawing/2014/main" id="{FC44BB19-35FD-4494-9A54-D1A3514E29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3729038"/>
            <a:ext cx="45735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1">
            <a:extLst>
              <a:ext uri="{FF2B5EF4-FFF2-40B4-BE49-F238E27FC236}">
                <a16:creationId xmlns:a16="http://schemas.microsoft.com/office/drawing/2014/main" id="{D9A625BC-8EC5-4DFC-811A-19D31DCD1837}"/>
              </a:ext>
            </a:extLst>
          </p:cNvPr>
          <p:cNvSpPr txBox="1">
            <a:spLocks noChangeArrowheads="1"/>
          </p:cNvSpPr>
          <p:nvPr/>
        </p:nvSpPr>
        <p:spPr bwMode="auto">
          <a:xfrm>
            <a:off x="1020763" y="4286250"/>
            <a:ext cx="1584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rPr>
              <a:t>Example</a:t>
            </a:r>
          </a:p>
        </p:txBody>
      </p:sp>
      <p:sp>
        <p:nvSpPr>
          <p:cNvPr id="2" name="Rectangle 1">
            <a:extLst>
              <a:ext uri="{FF2B5EF4-FFF2-40B4-BE49-F238E27FC236}">
                <a16:creationId xmlns:a16="http://schemas.microsoft.com/office/drawing/2014/main" id="{199BF2AC-0D61-4DD9-BAFF-319C385B7046}"/>
              </a:ext>
            </a:extLst>
          </p:cNvPr>
          <p:cNvSpPr/>
          <p:nvPr/>
        </p:nvSpPr>
        <p:spPr>
          <a:xfrm>
            <a:off x="2678113" y="5341938"/>
            <a:ext cx="2860675" cy="1312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 calcmode="lin" valueType="num">
                                      <p:cBhvr>
                                        <p:cTn id="7" dur="500" fill="hold"/>
                                        <p:tgtEl>
                                          <p:spTgt spid="33798"/>
                                        </p:tgtEl>
                                        <p:attrNameLst>
                                          <p:attrName>ppt_w</p:attrName>
                                        </p:attrNameLst>
                                      </p:cBhvr>
                                      <p:tavLst>
                                        <p:tav tm="0">
                                          <p:val>
                                            <p:fltVal val="0"/>
                                          </p:val>
                                        </p:tav>
                                        <p:tav tm="100000">
                                          <p:val>
                                            <p:strVal val="#ppt_w"/>
                                          </p:val>
                                        </p:tav>
                                      </p:tavLst>
                                    </p:anim>
                                    <p:anim calcmode="lin" valueType="num">
                                      <p:cBhvr>
                                        <p:cTn id="8" dur="500" fill="hold"/>
                                        <p:tgtEl>
                                          <p:spTgt spid="33798"/>
                                        </p:tgtEl>
                                        <p:attrNameLst>
                                          <p:attrName>ppt_h</p:attrName>
                                        </p:attrNameLst>
                                      </p:cBhvr>
                                      <p:tavLst>
                                        <p:tav tm="0">
                                          <p:val>
                                            <p:fltVal val="0"/>
                                          </p:val>
                                        </p:tav>
                                        <p:tav tm="100000">
                                          <p:val>
                                            <p:strVal val="#ppt_h"/>
                                          </p:val>
                                        </p:tav>
                                      </p:tavLst>
                                    </p:anim>
                                    <p:animEffect transition="in" filter="fade">
                                      <p:cBhvr>
                                        <p:cTn id="9" dur="500"/>
                                        <p:tgtEl>
                                          <p:spTgt spid="33798"/>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33797"/>
                                        </p:tgtEl>
                                        <p:attrNameLst>
                                          <p:attrName>style.visibility</p:attrName>
                                        </p:attrNameLst>
                                      </p:cBhvr>
                                      <p:to>
                                        <p:strVal val="visible"/>
                                      </p:to>
                                    </p:set>
                                    <p:anim calcmode="lin" valueType="num">
                                      <p:cBhvr>
                                        <p:cTn id="13" dur="500" fill="hold"/>
                                        <p:tgtEl>
                                          <p:spTgt spid="33797"/>
                                        </p:tgtEl>
                                        <p:attrNameLst>
                                          <p:attrName>ppt_w</p:attrName>
                                        </p:attrNameLst>
                                      </p:cBhvr>
                                      <p:tavLst>
                                        <p:tav tm="0">
                                          <p:val>
                                            <p:fltVal val="0"/>
                                          </p:val>
                                        </p:tav>
                                        <p:tav tm="100000">
                                          <p:val>
                                            <p:strVal val="#ppt_w"/>
                                          </p:val>
                                        </p:tav>
                                      </p:tavLst>
                                    </p:anim>
                                    <p:anim calcmode="lin" valueType="num">
                                      <p:cBhvr>
                                        <p:cTn id="14" dur="500" fill="hold"/>
                                        <p:tgtEl>
                                          <p:spTgt spid="33797"/>
                                        </p:tgtEl>
                                        <p:attrNameLst>
                                          <p:attrName>ppt_h</p:attrName>
                                        </p:attrNameLst>
                                      </p:cBhvr>
                                      <p:tavLst>
                                        <p:tav tm="0">
                                          <p:val>
                                            <p:fltVal val="0"/>
                                          </p:val>
                                        </p:tav>
                                        <p:tav tm="100000">
                                          <p:val>
                                            <p:strVal val="#ppt_h"/>
                                          </p:val>
                                        </p:tav>
                                      </p:tavLst>
                                    </p:anim>
                                    <p:animEffect transition="in" filter="fade">
                                      <p:cBhvr>
                                        <p:cTn id="15" dur="500"/>
                                        <p:tgtEl>
                                          <p:spTgt spid="337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6D74F83-B8F2-43EA-94B5-222443C02E0B}"/>
              </a:ext>
            </a:extLst>
          </p:cNvPr>
          <p:cNvSpPr>
            <a:spLocks noGrp="1"/>
          </p:cNvSpPr>
          <p:nvPr>
            <p:ph type="title"/>
          </p:nvPr>
        </p:nvSpPr>
        <p:spPr/>
        <p:txBody>
          <a:bodyPr/>
          <a:lstStyle/>
          <a:p>
            <a:r>
              <a:rPr lang="en-US" altLang="nl-BE" sz="3600"/>
              <a:t>Record Organization</a:t>
            </a:r>
            <a:endParaRPr lang="nl-BE" altLang="nl-BE" sz="3600"/>
          </a:p>
        </p:txBody>
      </p:sp>
      <p:sp>
        <p:nvSpPr>
          <p:cNvPr id="40963" name="Content Placeholder 2">
            <a:extLst>
              <a:ext uri="{FF2B5EF4-FFF2-40B4-BE49-F238E27FC236}">
                <a16:creationId xmlns:a16="http://schemas.microsoft.com/office/drawing/2014/main" id="{94421BED-57F5-4246-8CD5-EB6709B145E6}"/>
              </a:ext>
            </a:extLst>
          </p:cNvPr>
          <p:cNvSpPr>
            <a:spLocks noGrp="1"/>
          </p:cNvSpPr>
          <p:nvPr>
            <p:ph idx="1"/>
          </p:nvPr>
        </p:nvSpPr>
        <p:spPr>
          <a:xfrm>
            <a:off x="495300" y="1417638"/>
            <a:ext cx="8915400" cy="4525962"/>
          </a:xfrm>
        </p:spPr>
        <p:txBody>
          <a:bodyPr/>
          <a:lstStyle/>
          <a:p>
            <a:r>
              <a:rPr lang="en-US" altLang="nl-BE" sz="2800"/>
              <a:t>Embedded identification</a:t>
            </a:r>
          </a:p>
          <a:p>
            <a:pPr lvl="1"/>
            <a:r>
              <a:rPr lang="en-US" altLang="nl-BE" sz="2400"/>
              <a:t>Data items representing attributes are always </a:t>
            </a:r>
            <a:r>
              <a:rPr lang="en-US" altLang="nl-BE" sz="2400">
                <a:solidFill>
                  <a:srgbClr val="FF0000"/>
                </a:solidFill>
              </a:rPr>
              <a:t>preceded by the attribute type</a:t>
            </a:r>
          </a:p>
          <a:p>
            <a:pPr lvl="1"/>
            <a:r>
              <a:rPr lang="en-US" altLang="nl-BE" sz="2400"/>
              <a:t>Only non-empty attributes of the record are included</a:t>
            </a:r>
          </a:p>
          <a:p>
            <a:pPr lvl="1"/>
            <a:r>
              <a:rPr lang="en-US" altLang="nl-BE" sz="2400" i="1"/>
              <a:t>Missing attributes are not a problem</a:t>
            </a:r>
            <a:r>
              <a:rPr lang="en-US" altLang="nl-BE" sz="2400"/>
              <a:t> and there is no need to store the attributes in a fixed order to identify them</a:t>
            </a:r>
          </a:p>
          <a:p>
            <a:pPr lvl="1"/>
            <a:r>
              <a:rPr lang="en-US" altLang="nl-BE" sz="2400"/>
              <a:t>Quite similar to XML and JSON</a:t>
            </a:r>
            <a:endParaRPr lang="nl-BE" altLang="nl-BE" sz="2400"/>
          </a:p>
        </p:txBody>
      </p:sp>
      <p:sp>
        <p:nvSpPr>
          <p:cNvPr id="40964" name="Slide Number Placeholder 3">
            <a:extLst>
              <a:ext uri="{FF2B5EF4-FFF2-40B4-BE49-F238E27FC236}">
                <a16:creationId xmlns:a16="http://schemas.microsoft.com/office/drawing/2014/main" id="{04BCF796-1811-4110-B1BD-BA2DB211DF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E94C5C-D96C-444B-A35C-7BE51F0050AF}" type="slidenum">
              <a:rPr lang="nl-NL" altLang="nl-BE" sz="1200">
                <a:solidFill>
                  <a:srgbClr val="898989"/>
                </a:solidFill>
                <a:latin typeface="Arial" panose="020B0604020202020204" pitchFamily="34" charset="0"/>
              </a:rPr>
              <a:pPr>
                <a:spcBef>
                  <a:spcPct val="0"/>
                </a:spcBef>
                <a:buFontTx/>
                <a:buNone/>
              </a:pPr>
              <a:t>19</a:t>
            </a:fld>
            <a:endParaRPr lang="nl-NL" altLang="nl-BE" sz="1200">
              <a:solidFill>
                <a:srgbClr val="898989"/>
              </a:solidFill>
              <a:latin typeface="Arial" panose="020B0604020202020204" pitchFamily="34" charset="0"/>
            </a:endParaRPr>
          </a:p>
        </p:txBody>
      </p:sp>
      <p:pic>
        <p:nvPicPr>
          <p:cNvPr id="40965" name="Picture 1">
            <a:extLst>
              <a:ext uri="{FF2B5EF4-FFF2-40B4-BE49-F238E27FC236}">
                <a16:creationId xmlns:a16="http://schemas.microsoft.com/office/drawing/2014/main" id="{B04B1BA9-530F-4716-AB70-E744329582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7650" y="5416550"/>
            <a:ext cx="7502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825A58B-92E9-4345-BB0B-541C38DBEF86}"/>
              </a:ext>
            </a:extLst>
          </p:cNvPr>
          <p:cNvSpPr/>
          <p:nvPr/>
        </p:nvSpPr>
        <p:spPr>
          <a:xfrm>
            <a:off x="3719513" y="5367338"/>
            <a:ext cx="741362" cy="414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CC569724-E7BF-4179-914B-F6FB42BB1F42}"/>
              </a:ext>
            </a:extLst>
          </p:cNvPr>
          <p:cNvSpPr/>
          <p:nvPr/>
        </p:nvSpPr>
        <p:spPr>
          <a:xfrm>
            <a:off x="1476375" y="5378450"/>
            <a:ext cx="741363" cy="414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a:extLst>
              <a:ext uri="{FF2B5EF4-FFF2-40B4-BE49-F238E27FC236}">
                <a16:creationId xmlns:a16="http://schemas.microsoft.com/office/drawing/2014/main" id="{DFB90C4B-17DB-4002-BF4F-4D3425E97759}"/>
              </a:ext>
            </a:extLst>
          </p:cNvPr>
          <p:cNvSpPr/>
          <p:nvPr/>
        </p:nvSpPr>
        <p:spPr>
          <a:xfrm>
            <a:off x="5268913" y="5367338"/>
            <a:ext cx="849312" cy="434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1">
            <a:extLst>
              <a:ext uri="{FF2B5EF4-FFF2-40B4-BE49-F238E27FC236}">
                <a16:creationId xmlns:a16="http://schemas.microsoft.com/office/drawing/2014/main" id="{1C24B8F5-9D8B-45C6-B43D-031EFC2C5E08}"/>
              </a:ext>
            </a:extLst>
          </p:cNvPr>
          <p:cNvSpPr txBox="1">
            <a:spLocks noChangeArrowheads="1"/>
          </p:cNvSpPr>
          <p:nvPr/>
        </p:nvSpPr>
        <p:spPr bwMode="auto">
          <a:xfrm>
            <a:off x="863600" y="4556125"/>
            <a:ext cx="15843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EF52A29-2602-4E63-9717-67ED83A2605D}"/>
              </a:ext>
            </a:extLst>
          </p:cNvPr>
          <p:cNvSpPr>
            <a:spLocks noGrp="1"/>
          </p:cNvSpPr>
          <p:nvPr>
            <p:ph type="title"/>
          </p:nvPr>
        </p:nvSpPr>
        <p:spPr/>
        <p:txBody>
          <a:bodyPr/>
          <a:lstStyle/>
          <a:p>
            <a:r>
              <a:rPr lang="en-US" altLang="nl-BE"/>
              <a:t>Introduction</a:t>
            </a:r>
            <a:endParaRPr lang="nl-BE" altLang="nl-BE"/>
          </a:p>
        </p:txBody>
      </p:sp>
      <p:sp>
        <p:nvSpPr>
          <p:cNvPr id="7171" name="Content Placeholder 2">
            <a:extLst>
              <a:ext uri="{FF2B5EF4-FFF2-40B4-BE49-F238E27FC236}">
                <a16:creationId xmlns:a16="http://schemas.microsoft.com/office/drawing/2014/main" id="{F63EB05D-FB14-461E-91EB-81EA4AF0674E}"/>
              </a:ext>
            </a:extLst>
          </p:cNvPr>
          <p:cNvSpPr>
            <a:spLocks noGrp="1"/>
          </p:cNvSpPr>
          <p:nvPr>
            <p:ph idx="1"/>
          </p:nvPr>
        </p:nvSpPr>
        <p:spPr/>
        <p:txBody>
          <a:bodyPr/>
          <a:lstStyle/>
          <a:p>
            <a:r>
              <a:rPr lang="en-US" altLang="nl-BE" b="1"/>
              <a:t>Storage Hardware and Physical Database Design: Basics</a:t>
            </a:r>
          </a:p>
          <a:p>
            <a:r>
              <a:rPr lang="en-US" altLang="nl-BE" b="1"/>
              <a:t>Record Organization: Data Items</a:t>
            </a:r>
          </a:p>
          <a:p>
            <a:r>
              <a:rPr lang="en-US" altLang="nl-BE" b="1"/>
              <a:t>File Organizations: Primary and Secondary </a:t>
            </a:r>
          </a:p>
          <a:p>
            <a:r>
              <a:rPr lang="en-US" altLang="nl-BE" b="1"/>
              <a:t>Appendix</a:t>
            </a:r>
          </a:p>
          <a:p>
            <a:pPr lvl="1"/>
            <a:r>
              <a:rPr lang="en-US" altLang="nl-BE" b="1"/>
              <a:t>Dynamic Hashing</a:t>
            </a:r>
          </a:p>
          <a:p>
            <a:pPr lvl="1"/>
            <a:endParaRPr lang="nl-BE" altLang="nl-BE" b="1"/>
          </a:p>
        </p:txBody>
      </p:sp>
      <p:sp>
        <p:nvSpPr>
          <p:cNvPr id="7172" name="Slide Number Placeholder 3">
            <a:extLst>
              <a:ext uri="{FF2B5EF4-FFF2-40B4-BE49-F238E27FC236}">
                <a16:creationId xmlns:a16="http://schemas.microsoft.com/office/drawing/2014/main" id="{DA9ED622-552D-49F3-A74D-70509A700D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820BE5-5739-4115-8C68-55A91787EBF8}" type="slidenum">
              <a:rPr lang="nl-NL" altLang="nl-BE" sz="1200">
                <a:solidFill>
                  <a:srgbClr val="898989"/>
                </a:solidFill>
                <a:latin typeface="Arial" panose="020B0604020202020204" pitchFamily="34" charset="0"/>
              </a:rPr>
              <a:pPr>
                <a:spcBef>
                  <a:spcPct val="0"/>
                </a:spcBef>
                <a:buFontTx/>
                <a:buNone/>
              </a:pPr>
              <a:t>2</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738594B0-20A5-40E4-9B38-42F588520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950" y="3871913"/>
            <a:ext cx="366871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51EAFC82-DD15-404F-97AD-F73D0CC6C8A3}"/>
              </a:ext>
            </a:extLst>
          </p:cNvPr>
          <p:cNvSpPr>
            <a:spLocks noGrp="1"/>
          </p:cNvSpPr>
          <p:nvPr>
            <p:ph type="title"/>
          </p:nvPr>
        </p:nvSpPr>
        <p:spPr/>
        <p:txBody>
          <a:bodyPr/>
          <a:lstStyle/>
          <a:p>
            <a:r>
              <a:rPr lang="en-US" altLang="nl-BE" sz="3600"/>
              <a:t>Record Organization</a:t>
            </a:r>
            <a:endParaRPr lang="nl-BE" altLang="nl-BE" sz="3600"/>
          </a:p>
        </p:txBody>
      </p:sp>
      <p:sp>
        <p:nvSpPr>
          <p:cNvPr id="35843" name="Content Placeholder 2">
            <a:extLst>
              <a:ext uri="{FF2B5EF4-FFF2-40B4-BE49-F238E27FC236}">
                <a16:creationId xmlns:a16="http://schemas.microsoft.com/office/drawing/2014/main" id="{7DB83C7F-B594-416C-AF5D-2035A37EE8F3}"/>
              </a:ext>
            </a:extLst>
          </p:cNvPr>
          <p:cNvSpPr>
            <a:spLocks noGrp="1"/>
          </p:cNvSpPr>
          <p:nvPr>
            <p:ph idx="1"/>
          </p:nvPr>
        </p:nvSpPr>
        <p:spPr>
          <a:xfrm>
            <a:off x="495300" y="1554163"/>
            <a:ext cx="8915400" cy="1477962"/>
          </a:xfrm>
        </p:spPr>
        <p:txBody>
          <a:bodyPr/>
          <a:lstStyle/>
          <a:p>
            <a:r>
              <a:rPr lang="en-US" altLang="nl-BE" sz="2800"/>
              <a:t>Pointers and lists</a:t>
            </a:r>
          </a:p>
          <a:p>
            <a:pPr lvl="1"/>
            <a:r>
              <a:rPr lang="en-US" altLang="nl-BE" sz="2400"/>
              <a:t>Ideal for dealing with variable-length records (due to, e.g., variable length data type, multi-valued attribute type, optional attribute type, etc.)</a:t>
            </a:r>
          </a:p>
          <a:p>
            <a:pPr lvl="1"/>
            <a:endParaRPr lang="en-US" altLang="nl-BE" b="1"/>
          </a:p>
          <a:p>
            <a:pPr lvl="1"/>
            <a:endParaRPr lang="nl-BE" altLang="nl-BE"/>
          </a:p>
        </p:txBody>
      </p:sp>
      <p:sp>
        <p:nvSpPr>
          <p:cNvPr id="43012" name="Slide Number Placeholder 3">
            <a:extLst>
              <a:ext uri="{FF2B5EF4-FFF2-40B4-BE49-F238E27FC236}">
                <a16:creationId xmlns:a16="http://schemas.microsoft.com/office/drawing/2014/main" id="{D029AC8E-1184-4BD1-AC5B-F3563BBC8E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B4F93D-353B-4B59-9611-CAD21151D307}" type="slidenum">
              <a:rPr lang="nl-NL" altLang="nl-BE" sz="1200">
                <a:solidFill>
                  <a:srgbClr val="898989"/>
                </a:solidFill>
                <a:latin typeface="Arial" panose="020B0604020202020204" pitchFamily="34" charset="0"/>
              </a:rPr>
              <a:pPr>
                <a:spcBef>
                  <a:spcPct val="0"/>
                </a:spcBef>
                <a:buFontTx/>
                <a:buNone/>
              </a:pPr>
              <a:t>20</a:t>
            </a:fld>
            <a:endParaRPr lang="nl-NL" altLang="nl-BE" sz="1200">
              <a:solidFill>
                <a:srgbClr val="898989"/>
              </a:solidFill>
              <a:latin typeface="Arial" panose="020B0604020202020204" pitchFamily="34" charset="0"/>
            </a:endParaRPr>
          </a:p>
        </p:txBody>
      </p:sp>
      <p:pic>
        <p:nvPicPr>
          <p:cNvPr id="35845" name="Picture 1">
            <a:extLst>
              <a:ext uri="{FF2B5EF4-FFF2-40B4-BE49-F238E27FC236}">
                <a16:creationId xmlns:a16="http://schemas.microsoft.com/office/drawing/2014/main" id="{E33AE32F-2D38-4E14-9773-13497A09E0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9550" y="3517900"/>
            <a:ext cx="7075488"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1B6DCF9-52B1-43FA-BA34-CDFD4B19F2CD}"/>
              </a:ext>
            </a:extLst>
          </p:cNvPr>
          <p:cNvSpPr/>
          <p:nvPr/>
        </p:nvSpPr>
        <p:spPr>
          <a:xfrm>
            <a:off x="4206875" y="4878388"/>
            <a:ext cx="4492625" cy="1130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Content Placeholder 2">
            <a:extLst>
              <a:ext uri="{FF2B5EF4-FFF2-40B4-BE49-F238E27FC236}">
                <a16:creationId xmlns:a16="http://schemas.microsoft.com/office/drawing/2014/main" id="{4471B471-9EC9-4928-ABDF-85489A44E492}"/>
              </a:ext>
            </a:extLst>
          </p:cNvPr>
          <p:cNvSpPr txBox="1">
            <a:spLocks/>
          </p:cNvSpPr>
          <p:nvPr/>
        </p:nvSpPr>
        <p:spPr bwMode="auto">
          <a:xfrm>
            <a:off x="1895475" y="5957888"/>
            <a:ext cx="2101850" cy="5349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nl-BE" sz="1400" b="1"/>
              <a:t>Multiple valued attribute can be flexibly stored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50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584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584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 calcmode="lin" valueType="num">
                                      <p:cBhvr>
                                        <p:cTn id="12" dur="500" fill="hold"/>
                                        <p:tgtEl>
                                          <p:spTgt spid="3584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584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584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anim calcmode="lin" valueType="num">
                                      <p:cBhvr>
                                        <p:cTn id="19" dur="500" fill="hold"/>
                                        <p:tgtEl>
                                          <p:spTgt spid="35845"/>
                                        </p:tgtEl>
                                        <p:attrNameLst>
                                          <p:attrName>ppt_w</p:attrName>
                                        </p:attrNameLst>
                                      </p:cBhvr>
                                      <p:tavLst>
                                        <p:tav tm="0">
                                          <p:val>
                                            <p:fltVal val="0"/>
                                          </p:val>
                                        </p:tav>
                                        <p:tav tm="100000">
                                          <p:val>
                                            <p:strVal val="#ppt_w"/>
                                          </p:val>
                                        </p:tav>
                                      </p:tavLst>
                                    </p:anim>
                                    <p:anim calcmode="lin" valueType="num">
                                      <p:cBhvr>
                                        <p:cTn id="20" dur="500" fill="hold"/>
                                        <p:tgtEl>
                                          <p:spTgt spid="35845"/>
                                        </p:tgtEl>
                                        <p:attrNameLst>
                                          <p:attrName>ppt_h</p:attrName>
                                        </p:attrNameLst>
                                      </p:cBhvr>
                                      <p:tavLst>
                                        <p:tav tm="0">
                                          <p:val>
                                            <p:fltVal val="0"/>
                                          </p:val>
                                        </p:tav>
                                        <p:tav tm="100000">
                                          <p:val>
                                            <p:strVal val="#ppt_h"/>
                                          </p:val>
                                        </p:tav>
                                      </p:tavLst>
                                    </p:anim>
                                    <p:animEffect transition="in" filter="fade">
                                      <p:cBhvr>
                                        <p:cTn id="21" dur="500"/>
                                        <p:tgtEl>
                                          <p:spTgt spid="358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0253BF1-36E5-4894-9614-EDDBEE1552C1}"/>
              </a:ext>
            </a:extLst>
          </p:cNvPr>
          <p:cNvSpPr>
            <a:spLocks noGrp="1"/>
          </p:cNvSpPr>
          <p:nvPr>
            <p:ph type="title"/>
          </p:nvPr>
        </p:nvSpPr>
        <p:spPr/>
        <p:txBody>
          <a:bodyPr/>
          <a:lstStyle/>
          <a:p>
            <a:r>
              <a:rPr lang="en-US" altLang="nl-BE"/>
              <a:t>Record Organization</a:t>
            </a:r>
            <a:endParaRPr lang="nl-BE" altLang="nl-BE"/>
          </a:p>
        </p:txBody>
      </p:sp>
      <p:sp>
        <p:nvSpPr>
          <p:cNvPr id="44035" name="Content Placeholder 2">
            <a:extLst>
              <a:ext uri="{FF2B5EF4-FFF2-40B4-BE49-F238E27FC236}">
                <a16:creationId xmlns:a16="http://schemas.microsoft.com/office/drawing/2014/main" id="{095DC576-6C4C-4E98-A32F-BBF81E5DBE19}"/>
              </a:ext>
            </a:extLst>
          </p:cNvPr>
          <p:cNvSpPr>
            <a:spLocks noGrp="1"/>
          </p:cNvSpPr>
          <p:nvPr>
            <p:ph idx="1"/>
          </p:nvPr>
        </p:nvSpPr>
        <p:spPr/>
        <p:txBody>
          <a:bodyPr/>
          <a:lstStyle/>
          <a:p>
            <a:r>
              <a:rPr lang="en-US" altLang="nl-BE" sz="2800">
                <a:solidFill>
                  <a:srgbClr val="FF0000"/>
                </a:solidFill>
              </a:rPr>
              <a:t>Blocking factor </a:t>
            </a:r>
            <a:r>
              <a:rPr lang="en-US" altLang="nl-BE" sz="2800"/>
              <a:t>(BF) indicates </a:t>
            </a:r>
            <a:r>
              <a:rPr lang="en-US" altLang="nl-BE" sz="2800" i="1"/>
              <a:t>how many records are stored in a single disk block</a:t>
            </a:r>
          </a:p>
          <a:p>
            <a:r>
              <a:rPr lang="en-US" altLang="nl-BE" sz="2800"/>
              <a:t>For a file with fixed-length records, BF is calculated as follows: </a:t>
            </a:r>
            <a:r>
              <a:rPr lang="en-US" altLang="nl-BE" sz="2800">
                <a:solidFill>
                  <a:srgbClr val="FF0000"/>
                </a:solidFill>
              </a:rPr>
              <a:t>BF= ⌊BS/RS⌋ </a:t>
            </a:r>
            <a:r>
              <a:rPr lang="en-US" altLang="nl-BE" sz="2800"/>
              <a:t>(I.e. Block Size/Record Size)</a:t>
            </a:r>
          </a:p>
          <a:p>
            <a:r>
              <a:rPr lang="en-US" altLang="nl-BE" sz="2800"/>
              <a:t>For variable</a:t>
            </a:r>
            <a:r>
              <a:rPr lang="nl-BE" altLang="nl-BE" sz="2800"/>
              <a:t>-</a:t>
            </a:r>
            <a:r>
              <a:rPr lang="en-US" altLang="nl-BE" sz="2800"/>
              <a:t>length records, BF denotes the average number of records in a block</a:t>
            </a:r>
          </a:p>
          <a:p>
            <a:r>
              <a:rPr lang="en-US" altLang="nl-BE" sz="2800"/>
              <a:t>BF determines how many records are retrieved with a </a:t>
            </a:r>
            <a:r>
              <a:rPr lang="en-US" altLang="nl-BE" sz="2800" i="1"/>
              <a:t>single read</a:t>
            </a:r>
            <a:r>
              <a:rPr lang="en-US" altLang="nl-BE" sz="2800"/>
              <a:t> operation</a:t>
            </a:r>
          </a:p>
          <a:p>
            <a:endParaRPr lang="en-US" altLang="nl-BE"/>
          </a:p>
          <a:p>
            <a:endParaRPr lang="nl-BE" altLang="nl-BE"/>
          </a:p>
        </p:txBody>
      </p:sp>
      <p:sp>
        <p:nvSpPr>
          <p:cNvPr id="44036" name="Slide Number Placeholder 3">
            <a:extLst>
              <a:ext uri="{FF2B5EF4-FFF2-40B4-BE49-F238E27FC236}">
                <a16:creationId xmlns:a16="http://schemas.microsoft.com/office/drawing/2014/main" id="{CB3B8EF2-99FC-46BD-8AF6-4E0333897A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7532DB-0CBA-4185-8D60-ACF985A78FD3}" type="slidenum">
              <a:rPr lang="nl-NL" altLang="nl-BE" sz="1200">
                <a:solidFill>
                  <a:srgbClr val="898989"/>
                </a:solidFill>
                <a:latin typeface="Arial" panose="020B0604020202020204" pitchFamily="34" charset="0"/>
              </a:rPr>
              <a:pPr>
                <a:spcBef>
                  <a:spcPct val="0"/>
                </a:spcBef>
                <a:buFontTx/>
                <a:buNone/>
              </a:pPr>
              <a:t>21</a:t>
            </a:fld>
            <a:endParaRPr lang="nl-NL" altLang="nl-BE" sz="1200">
              <a:solidFill>
                <a:srgbClr val="898989"/>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A47B841-C760-4EB7-A561-CB3AFF2B18B0}"/>
              </a:ext>
            </a:extLst>
          </p:cNvPr>
          <p:cNvSpPr>
            <a:spLocks noGrp="1"/>
          </p:cNvSpPr>
          <p:nvPr>
            <p:ph type="title"/>
          </p:nvPr>
        </p:nvSpPr>
        <p:spPr/>
        <p:txBody>
          <a:bodyPr/>
          <a:lstStyle/>
          <a:p>
            <a:r>
              <a:rPr lang="en-US" altLang="nl-BE"/>
              <a:t>Record Organization</a:t>
            </a:r>
            <a:endParaRPr lang="nl-BE" altLang="nl-BE"/>
          </a:p>
        </p:txBody>
      </p:sp>
      <p:sp>
        <p:nvSpPr>
          <p:cNvPr id="46083" name="Slide Number Placeholder 3">
            <a:extLst>
              <a:ext uri="{FF2B5EF4-FFF2-40B4-BE49-F238E27FC236}">
                <a16:creationId xmlns:a16="http://schemas.microsoft.com/office/drawing/2014/main" id="{715893CB-B52E-4BDE-9565-49D11DC9ED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DC62B8-8BEE-40C5-83D6-5C60563C5B10}" type="slidenum">
              <a:rPr lang="nl-NL" altLang="nl-BE" sz="1200">
                <a:solidFill>
                  <a:srgbClr val="898989"/>
                </a:solidFill>
                <a:latin typeface="Arial" panose="020B0604020202020204" pitchFamily="34" charset="0"/>
              </a:rPr>
              <a:pPr>
                <a:spcBef>
                  <a:spcPct val="0"/>
                </a:spcBef>
                <a:buFontTx/>
                <a:buNone/>
              </a:pPr>
              <a:t>22</a:t>
            </a:fld>
            <a:endParaRPr lang="nl-NL" altLang="nl-BE" sz="1200">
              <a:solidFill>
                <a:srgbClr val="898989"/>
              </a:solidFill>
              <a:latin typeface="Arial" panose="020B0604020202020204" pitchFamily="34" charset="0"/>
            </a:endParaRPr>
          </a:p>
        </p:txBody>
      </p:sp>
      <p:sp>
        <p:nvSpPr>
          <p:cNvPr id="46084" name="TextBox 1">
            <a:extLst>
              <a:ext uri="{FF2B5EF4-FFF2-40B4-BE49-F238E27FC236}">
                <a16:creationId xmlns:a16="http://schemas.microsoft.com/office/drawing/2014/main" id="{512AF59E-23E3-4323-A974-7CA3B3E7F1EF}"/>
              </a:ext>
            </a:extLst>
          </p:cNvPr>
          <p:cNvSpPr txBox="1">
            <a:spLocks noChangeArrowheads="1"/>
          </p:cNvSpPr>
          <p:nvPr/>
        </p:nvSpPr>
        <p:spPr bwMode="auto">
          <a:xfrm>
            <a:off x="442913" y="1204913"/>
            <a:ext cx="1584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rPr>
              <a:t>Example</a:t>
            </a:r>
          </a:p>
        </p:txBody>
      </p:sp>
      <p:sp>
        <p:nvSpPr>
          <p:cNvPr id="9" name="Content Placeholder 2">
            <a:extLst>
              <a:ext uri="{FF2B5EF4-FFF2-40B4-BE49-F238E27FC236}">
                <a16:creationId xmlns:a16="http://schemas.microsoft.com/office/drawing/2014/main" id="{EA46DD5E-E550-4DBC-B12A-8E5F2EE7A40E}"/>
              </a:ext>
            </a:extLst>
          </p:cNvPr>
          <p:cNvSpPr txBox="1">
            <a:spLocks/>
          </p:cNvSpPr>
          <p:nvPr/>
        </p:nvSpPr>
        <p:spPr bwMode="auto">
          <a:xfrm>
            <a:off x="1295400" y="1627188"/>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Tx/>
              <a:buNone/>
              <a:defRPr/>
            </a:pPr>
            <a:r>
              <a:rPr lang="en-US" sz="2400" dirty="0"/>
              <a:t>Consider a movie database with the following relations and sizes of each attribute:</a:t>
            </a:r>
          </a:p>
          <a:p>
            <a:pPr marL="460375" lvl="1" indent="0" eaLnBrk="1" hangingPunct="1">
              <a:buFont typeface="Arial" charset="0"/>
              <a:buNone/>
              <a:defRPr/>
            </a:pPr>
            <a:r>
              <a:rPr lang="en-US" sz="2000" dirty="0">
                <a:solidFill>
                  <a:schemeClr val="tx2"/>
                </a:solidFill>
              </a:rPr>
              <a:t>Film</a:t>
            </a:r>
            <a:r>
              <a:rPr lang="en-US" sz="2000" dirty="0"/>
              <a:t>(</a:t>
            </a:r>
            <a:r>
              <a:rPr lang="en-US" sz="2000" u="sng" dirty="0">
                <a:solidFill>
                  <a:srgbClr val="FF0000"/>
                </a:solidFill>
              </a:rPr>
              <a:t>title</a:t>
            </a:r>
            <a:r>
              <a:rPr lang="en-US" sz="2000" dirty="0"/>
              <a:t>: </a:t>
            </a:r>
            <a:r>
              <a:rPr lang="en-US" sz="2000" dirty="0">
                <a:solidFill>
                  <a:srgbClr val="008000"/>
                </a:solidFill>
              </a:rPr>
              <a:t>40 bytes</a:t>
            </a:r>
            <a:r>
              <a:rPr lang="en-US" sz="2000" dirty="0"/>
              <a:t>, </a:t>
            </a:r>
            <a:r>
              <a:rPr lang="en-US" sz="2000" dirty="0" err="1">
                <a:solidFill>
                  <a:srgbClr val="0000FF"/>
                </a:solidFill>
              </a:rPr>
              <a:t>director_name</a:t>
            </a:r>
            <a:r>
              <a:rPr lang="en-US" sz="2000" dirty="0"/>
              <a:t>: </a:t>
            </a:r>
            <a:r>
              <a:rPr lang="en-US" sz="2000" dirty="0">
                <a:solidFill>
                  <a:srgbClr val="008000"/>
                </a:solidFill>
              </a:rPr>
              <a:t>20 bytes,</a:t>
            </a:r>
            <a:r>
              <a:rPr lang="en-US" sz="2000" dirty="0"/>
              <a:t> </a:t>
            </a:r>
            <a:r>
              <a:rPr lang="en-US" sz="2000" dirty="0" err="1">
                <a:solidFill>
                  <a:srgbClr val="0000FF"/>
                </a:solidFill>
              </a:rPr>
              <a:t>release_year</a:t>
            </a:r>
            <a:r>
              <a:rPr lang="en-US" sz="2000" dirty="0"/>
              <a:t>: </a:t>
            </a:r>
            <a:r>
              <a:rPr lang="en-US" sz="2000" dirty="0">
                <a:solidFill>
                  <a:srgbClr val="008000"/>
                </a:solidFill>
              </a:rPr>
              <a:t>4 bytes</a:t>
            </a:r>
            <a:r>
              <a:rPr lang="en-US" sz="2000" dirty="0"/>
              <a:t>, </a:t>
            </a:r>
            <a:r>
              <a:rPr lang="en-US" sz="2000" dirty="0">
                <a:solidFill>
                  <a:srgbClr val="0000FF"/>
                </a:solidFill>
              </a:rPr>
              <a:t>company</a:t>
            </a:r>
            <a:r>
              <a:rPr lang="en-US" sz="2000" dirty="0"/>
              <a:t>: </a:t>
            </a:r>
            <a:r>
              <a:rPr lang="en-US" sz="2000" dirty="0">
                <a:solidFill>
                  <a:srgbClr val="008000"/>
                </a:solidFill>
              </a:rPr>
              <a:t>20 bytes</a:t>
            </a:r>
            <a:r>
              <a:rPr lang="en-US" sz="2000" dirty="0"/>
              <a:t>)</a:t>
            </a:r>
          </a:p>
          <a:p>
            <a:pPr marL="460375" lvl="1" indent="0" eaLnBrk="1" hangingPunct="1">
              <a:buFont typeface="Arial" charset="0"/>
              <a:buNone/>
              <a:defRPr/>
            </a:pPr>
            <a:r>
              <a:rPr lang="en-US" sz="2000" dirty="0">
                <a:solidFill>
                  <a:schemeClr val="tx2"/>
                </a:solidFill>
              </a:rPr>
              <a:t>Actor</a:t>
            </a:r>
            <a:r>
              <a:rPr lang="en-US" sz="2000" dirty="0"/>
              <a:t>(</a:t>
            </a:r>
            <a:r>
              <a:rPr lang="en-US" sz="2000" u="sng" dirty="0">
                <a:solidFill>
                  <a:srgbClr val="FF0000"/>
                </a:solidFill>
              </a:rPr>
              <a:t>id</a:t>
            </a:r>
            <a:r>
              <a:rPr lang="en-US" sz="2000" dirty="0"/>
              <a:t>: </a:t>
            </a:r>
            <a:r>
              <a:rPr lang="en-US" sz="2000" dirty="0">
                <a:solidFill>
                  <a:srgbClr val="008000"/>
                </a:solidFill>
              </a:rPr>
              <a:t>4 bytes</a:t>
            </a:r>
            <a:r>
              <a:rPr lang="en-US" sz="2000" dirty="0"/>
              <a:t>, </a:t>
            </a:r>
            <a:r>
              <a:rPr lang="en-US" sz="2000" dirty="0">
                <a:solidFill>
                  <a:srgbClr val="0000FF"/>
                </a:solidFill>
              </a:rPr>
              <a:t>name</a:t>
            </a:r>
            <a:r>
              <a:rPr lang="en-US" sz="2000" dirty="0"/>
              <a:t>: </a:t>
            </a:r>
            <a:r>
              <a:rPr lang="en-US" sz="2000" dirty="0">
                <a:solidFill>
                  <a:srgbClr val="008000"/>
                </a:solidFill>
              </a:rPr>
              <a:t>20 bytes</a:t>
            </a:r>
            <a:r>
              <a:rPr lang="en-US" sz="2000" dirty="0"/>
              <a:t>, </a:t>
            </a:r>
            <a:r>
              <a:rPr lang="en-US" sz="2000" dirty="0" err="1">
                <a:solidFill>
                  <a:srgbClr val="0000FF"/>
                </a:solidFill>
              </a:rPr>
              <a:t>date_of_birth</a:t>
            </a:r>
            <a:r>
              <a:rPr lang="en-US" sz="2000" dirty="0"/>
              <a:t>: </a:t>
            </a:r>
            <a:r>
              <a:rPr lang="en-US" sz="2000" dirty="0">
                <a:solidFill>
                  <a:srgbClr val="008000"/>
                </a:solidFill>
              </a:rPr>
              <a:t>4 bytes</a:t>
            </a:r>
            <a:r>
              <a:rPr lang="en-US" sz="2000" dirty="0"/>
              <a:t>)</a:t>
            </a:r>
          </a:p>
          <a:p>
            <a:pPr marL="0" indent="0" eaLnBrk="1" hangingPunct="1">
              <a:buFont typeface="Arial" charset="0"/>
              <a:buNone/>
              <a:defRPr/>
            </a:pPr>
            <a:r>
              <a:rPr lang="en-US" sz="2400" b="1" dirty="0"/>
              <a:t>What is the blocking factor </a:t>
            </a:r>
            <a:r>
              <a:rPr lang="en-US" sz="2400" b="1" i="1" dirty="0"/>
              <a:t>BF</a:t>
            </a:r>
            <a:r>
              <a:rPr lang="en-US" sz="2400" b="1" i="1" baseline="-25000" dirty="0"/>
              <a:t>F</a:t>
            </a:r>
            <a:r>
              <a:rPr lang="en-US" sz="2400" b="1" i="1" dirty="0"/>
              <a:t> </a:t>
            </a:r>
            <a:r>
              <a:rPr lang="en-US" sz="2400" b="1" dirty="0"/>
              <a:t>for the Film relation and </a:t>
            </a:r>
            <a:r>
              <a:rPr lang="en-US" sz="2400" b="1" i="1" dirty="0"/>
              <a:t>BF</a:t>
            </a:r>
            <a:r>
              <a:rPr lang="en-US" sz="2400" b="1" i="1" baseline="-25000" dirty="0"/>
              <a:t>A</a:t>
            </a:r>
            <a:r>
              <a:rPr lang="en-US" sz="2400" b="1" dirty="0"/>
              <a:t> for the Actor relation? </a:t>
            </a:r>
          </a:p>
          <a:p>
            <a:pPr marL="457200" indent="0" eaLnBrk="1" hangingPunct="1">
              <a:spcBef>
                <a:spcPts val="600"/>
              </a:spcBef>
              <a:buFontTx/>
              <a:buNone/>
              <a:defRPr/>
            </a:pPr>
            <a:r>
              <a:rPr lang="en-US" sz="2000" b="1" i="1" dirty="0" err="1"/>
              <a:t>BF</a:t>
            </a:r>
            <a:r>
              <a:rPr lang="en-US" sz="2000" b="1" i="1" baseline="-25000" dirty="0" err="1"/>
              <a:t>Film</a:t>
            </a:r>
            <a:r>
              <a:rPr lang="en-US" sz="2000" b="1" dirty="0"/>
              <a:t>:</a:t>
            </a:r>
          </a:p>
          <a:p>
            <a:pPr marL="457200" indent="0" eaLnBrk="1" hangingPunct="1">
              <a:spcBef>
                <a:spcPts val="600"/>
              </a:spcBef>
              <a:buFontTx/>
              <a:buNone/>
              <a:defRPr/>
            </a:pPr>
            <a:r>
              <a:rPr lang="en-US" sz="2000" b="1" i="1" dirty="0" err="1"/>
              <a:t>BF</a:t>
            </a:r>
            <a:r>
              <a:rPr lang="en-US" sz="2000" b="1" i="1" baseline="-25000" dirty="0" err="1"/>
              <a:t>Actor</a:t>
            </a:r>
            <a:r>
              <a:rPr lang="en-US" sz="2000" b="1" dirty="0"/>
              <a:t>:</a:t>
            </a:r>
          </a:p>
          <a:p>
            <a:pPr marL="0" indent="0" eaLnBrk="1" hangingPunct="1">
              <a:buFont typeface="Arial" charset="0"/>
              <a:buNone/>
              <a:defRPr/>
            </a:pPr>
            <a:r>
              <a:rPr lang="en-US" altLang="zh-HK" sz="2400" b="1" dirty="0"/>
              <a:t>Assuming that we have 30,000 films and 100,000 actors. What are the sizes of the Film file and the Actor file?</a:t>
            </a:r>
            <a:endParaRPr lang="en-US" sz="2400" b="1" dirty="0"/>
          </a:p>
          <a:p>
            <a:pPr marL="0" indent="0" eaLnBrk="1" hangingPunct="1">
              <a:buFont typeface="Arial" charset="0"/>
              <a:buNone/>
              <a:defRPr/>
            </a:pPr>
            <a:r>
              <a:rPr lang="en-US" sz="1800" b="1" dirty="0"/>
              <a:t>Film:</a:t>
            </a:r>
          </a:p>
          <a:p>
            <a:pPr marL="0" indent="0" eaLnBrk="1" hangingPunct="1">
              <a:buFont typeface="Arial" charset="0"/>
              <a:buNone/>
              <a:defRPr/>
            </a:pPr>
            <a:r>
              <a:rPr lang="en-US" sz="1800" b="1" dirty="0"/>
              <a:t>Actor:</a:t>
            </a:r>
          </a:p>
        </p:txBody>
      </p:sp>
      <p:sp>
        <p:nvSpPr>
          <p:cNvPr id="10" name="TextBox 9">
            <a:extLst>
              <a:ext uri="{FF2B5EF4-FFF2-40B4-BE49-F238E27FC236}">
                <a16:creationId xmlns:a16="http://schemas.microsoft.com/office/drawing/2014/main" id="{50186C62-EF81-49DF-8E9D-FA2A8467656A}"/>
              </a:ext>
            </a:extLst>
          </p:cNvPr>
          <p:cNvSpPr txBox="1">
            <a:spLocks noChangeArrowheads="1"/>
          </p:cNvSpPr>
          <p:nvPr/>
        </p:nvSpPr>
        <p:spPr bwMode="auto">
          <a:xfrm>
            <a:off x="3938588" y="2800350"/>
            <a:ext cx="1774825" cy="276225"/>
          </a:xfrm>
          <a:prstGeom prst="rect">
            <a:avLst/>
          </a:prstGeom>
          <a:solidFill>
            <a:srgbClr val="FFFFCC"/>
          </a:solidFill>
          <a:ln w="9525">
            <a:solidFill>
              <a:srgbClr val="FF0000"/>
            </a:solidFill>
            <a:miter lim="800000"/>
            <a:headEnd/>
            <a:tailEnd/>
          </a:ln>
        </p:spPr>
        <p:txBody>
          <a:bodyPr wrap="none" t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3319FF"/>
                </a:solidFill>
                <a:latin typeface="Helvetica" panose="020B0604020202020204" pitchFamily="34" charset="0"/>
              </a:rPr>
              <a:t>84</a:t>
            </a:r>
            <a:r>
              <a:rPr lang="en-US" altLang="en-US" sz="1800">
                <a:latin typeface="Helvetica" panose="020B0604020202020204" pitchFamily="34" charset="0"/>
              </a:rPr>
              <a:t> </a:t>
            </a:r>
            <a:r>
              <a:rPr lang="en-US" altLang="en-US" sz="1800">
                <a:solidFill>
                  <a:srgbClr val="B30019"/>
                </a:solidFill>
                <a:latin typeface="Helvetica" panose="020B0604020202020204" pitchFamily="34" charset="0"/>
              </a:rPr>
              <a:t>bytes/record</a:t>
            </a:r>
          </a:p>
        </p:txBody>
      </p:sp>
      <p:sp>
        <p:nvSpPr>
          <p:cNvPr id="11" name="TextBox 10">
            <a:extLst>
              <a:ext uri="{FF2B5EF4-FFF2-40B4-BE49-F238E27FC236}">
                <a16:creationId xmlns:a16="http://schemas.microsoft.com/office/drawing/2014/main" id="{8902A8B4-3B40-4347-BC3A-821D6B808ED2}"/>
              </a:ext>
            </a:extLst>
          </p:cNvPr>
          <p:cNvSpPr txBox="1">
            <a:spLocks noChangeArrowheads="1"/>
          </p:cNvSpPr>
          <p:nvPr/>
        </p:nvSpPr>
        <p:spPr bwMode="auto">
          <a:xfrm>
            <a:off x="7848600" y="3133725"/>
            <a:ext cx="1774825" cy="277813"/>
          </a:xfrm>
          <a:prstGeom prst="rect">
            <a:avLst/>
          </a:prstGeom>
          <a:solidFill>
            <a:srgbClr val="FFFFCC"/>
          </a:solidFill>
          <a:ln w="9525">
            <a:solidFill>
              <a:srgbClr val="FF0000"/>
            </a:solidFill>
            <a:miter lim="800000"/>
            <a:headEnd/>
            <a:tailEnd/>
          </a:ln>
        </p:spPr>
        <p:txBody>
          <a:bodyPr wrap="none" t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3319FF"/>
                </a:solidFill>
                <a:latin typeface="Helvetica" panose="020B0604020202020204" pitchFamily="34" charset="0"/>
              </a:rPr>
              <a:t>28 </a:t>
            </a:r>
            <a:r>
              <a:rPr lang="en-US" altLang="en-US" sz="1800">
                <a:solidFill>
                  <a:srgbClr val="B30019"/>
                </a:solidFill>
                <a:latin typeface="Helvetica" panose="020B0604020202020204" pitchFamily="34" charset="0"/>
              </a:rPr>
              <a:t>bytes/record</a:t>
            </a:r>
          </a:p>
        </p:txBody>
      </p:sp>
      <p:sp>
        <p:nvSpPr>
          <p:cNvPr id="12" name="TextBox 11">
            <a:extLst>
              <a:ext uri="{FF2B5EF4-FFF2-40B4-BE49-F238E27FC236}">
                <a16:creationId xmlns:a16="http://schemas.microsoft.com/office/drawing/2014/main" id="{A54D0E13-FAAE-4524-811B-208D261A08A4}"/>
              </a:ext>
            </a:extLst>
          </p:cNvPr>
          <p:cNvSpPr txBox="1">
            <a:spLocks noChangeArrowheads="1"/>
          </p:cNvSpPr>
          <p:nvPr/>
        </p:nvSpPr>
        <p:spPr bwMode="auto">
          <a:xfrm>
            <a:off x="2520950" y="4284663"/>
            <a:ext cx="59944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tx2"/>
                </a:solidFill>
                <a:latin typeface="Helvetica" panose="020B0604020202020204" pitchFamily="34" charset="0"/>
                <a:sym typeface="Symbol" panose="05050102010706020507" pitchFamily="18" charset="2"/>
              </a:rPr>
              <a:t></a:t>
            </a:r>
            <a:r>
              <a:rPr lang="en-US" altLang="en-US" sz="2000">
                <a:solidFill>
                  <a:schemeClr val="tx2"/>
                </a:solidFill>
                <a:latin typeface="Helvetica" panose="020B0604020202020204" pitchFamily="34" charset="0"/>
              </a:rPr>
              <a:t>512 bytes per page / 84 bytes per Film record</a:t>
            </a:r>
            <a:r>
              <a:rPr lang="en-US" altLang="en-US" sz="2000">
                <a:solidFill>
                  <a:schemeClr val="tx2"/>
                </a:solidFill>
                <a:latin typeface="Helvetica" panose="020B0604020202020204" pitchFamily="34" charset="0"/>
                <a:sym typeface="Symbol" panose="05050102010706020507" pitchFamily="18" charset="2"/>
              </a:rPr>
              <a:t></a:t>
            </a:r>
            <a:r>
              <a:rPr lang="en-US" altLang="en-US" sz="2000">
                <a:solidFill>
                  <a:schemeClr val="tx2"/>
                </a:solidFill>
                <a:latin typeface="Helvetica" panose="020B0604020202020204" pitchFamily="34" charset="0"/>
              </a:rPr>
              <a:t> = </a:t>
            </a:r>
            <a:r>
              <a:rPr lang="en-US" altLang="en-US" sz="2000">
                <a:solidFill>
                  <a:srgbClr val="0000FF"/>
                </a:solidFill>
                <a:latin typeface="Helvetica" panose="020B0604020202020204" pitchFamily="34" charset="0"/>
              </a:rPr>
              <a:t>6</a:t>
            </a:r>
          </a:p>
        </p:txBody>
      </p:sp>
      <p:sp>
        <p:nvSpPr>
          <p:cNvPr id="13" name="TextBox 12">
            <a:extLst>
              <a:ext uri="{FF2B5EF4-FFF2-40B4-BE49-F238E27FC236}">
                <a16:creationId xmlns:a16="http://schemas.microsoft.com/office/drawing/2014/main" id="{F43F91A4-55BE-4FF1-BE0B-EF41257B95B9}"/>
              </a:ext>
            </a:extLst>
          </p:cNvPr>
          <p:cNvSpPr txBox="1">
            <a:spLocks noChangeArrowheads="1"/>
          </p:cNvSpPr>
          <p:nvPr/>
        </p:nvSpPr>
        <p:spPr bwMode="auto">
          <a:xfrm>
            <a:off x="2532063" y="4672013"/>
            <a:ext cx="6237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chemeClr val="tx2"/>
                </a:solidFill>
                <a:latin typeface="Helvetica" panose="020B0604020202020204" pitchFamily="34" charset="0"/>
                <a:sym typeface="Symbol" panose="05050102010706020507" pitchFamily="18" charset="2"/>
              </a:rPr>
              <a:t></a:t>
            </a:r>
            <a:r>
              <a:rPr lang="en-US" altLang="en-US" sz="2000">
                <a:solidFill>
                  <a:schemeClr val="tx2"/>
                </a:solidFill>
                <a:latin typeface="Helvetica" panose="020B0604020202020204" pitchFamily="34" charset="0"/>
              </a:rPr>
              <a:t>512 bytes per page / 28 bytes per Actor record</a:t>
            </a:r>
            <a:r>
              <a:rPr lang="en-US" altLang="en-US" sz="2000">
                <a:solidFill>
                  <a:schemeClr val="tx2"/>
                </a:solidFill>
                <a:latin typeface="Helvetica" panose="020B0604020202020204" pitchFamily="34" charset="0"/>
                <a:sym typeface="Symbol" panose="05050102010706020507" pitchFamily="18" charset="2"/>
              </a:rPr>
              <a:t></a:t>
            </a:r>
            <a:r>
              <a:rPr lang="en-US" altLang="en-US" sz="2000">
                <a:solidFill>
                  <a:schemeClr val="tx2"/>
                </a:solidFill>
                <a:latin typeface="Helvetica" panose="020B0604020202020204" pitchFamily="34" charset="0"/>
              </a:rPr>
              <a:t> = </a:t>
            </a:r>
            <a:r>
              <a:rPr lang="en-US" altLang="en-US" sz="2000">
                <a:solidFill>
                  <a:srgbClr val="0000FF"/>
                </a:solidFill>
                <a:latin typeface="Helvetica" panose="020B0604020202020204" pitchFamily="34" charset="0"/>
              </a:rPr>
              <a:t>18</a:t>
            </a:r>
          </a:p>
        </p:txBody>
      </p:sp>
      <p:sp>
        <p:nvSpPr>
          <p:cNvPr id="14" name="TextBox 13">
            <a:extLst>
              <a:ext uri="{FF2B5EF4-FFF2-40B4-BE49-F238E27FC236}">
                <a16:creationId xmlns:a16="http://schemas.microsoft.com/office/drawing/2014/main" id="{F0BDA314-AB59-4CB2-9E86-183791E51749}"/>
              </a:ext>
            </a:extLst>
          </p:cNvPr>
          <p:cNvSpPr txBox="1">
            <a:spLocks noChangeArrowheads="1"/>
          </p:cNvSpPr>
          <p:nvPr/>
        </p:nvSpPr>
        <p:spPr bwMode="auto">
          <a:xfrm>
            <a:off x="1966913" y="5883275"/>
            <a:ext cx="704056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Helvetica" panose="020B0604020202020204" pitchFamily="34" charset="0"/>
                <a:sym typeface="Symbol" panose="05050102010706020507" pitchFamily="18" charset="2"/>
              </a:rPr>
              <a:t></a:t>
            </a:r>
            <a:r>
              <a:rPr lang="en-US" altLang="en-US" sz="1800">
                <a:latin typeface="Helvetica" panose="020B0604020202020204" pitchFamily="34" charset="0"/>
              </a:rPr>
              <a:t>(30,000 Film records / 6 Film records per page)</a:t>
            </a:r>
            <a:r>
              <a:rPr lang="en-US" altLang="en-US" sz="1800">
                <a:latin typeface="Helvetica" panose="020B0604020202020204" pitchFamily="34" charset="0"/>
                <a:sym typeface="Symbol" panose="05050102010706020507" pitchFamily="18" charset="2"/>
              </a:rPr>
              <a:t></a:t>
            </a:r>
            <a:r>
              <a:rPr lang="en-US" altLang="en-US" sz="1800">
                <a:latin typeface="Helvetica" panose="020B0604020202020204" pitchFamily="34" charset="0"/>
              </a:rPr>
              <a:t> = 5000 pages</a:t>
            </a:r>
          </a:p>
          <a:p>
            <a:pPr>
              <a:spcBef>
                <a:spcPct val="0"/>
              </a:spcBef>
              <a:buFont typeface="Monotype Sorts" charset="0"/>
              <a:buNone/>
            </a:pPr>
            <a:r>
              <a:rPr lang="en-US" altLang="en-US" sz="1800">
                <a:latin typeface="Helvetica" panose="020B0604020202020204" pitchFamily="34" charset="0"/>
                <a:sym typeface="Symbol" panose="05050102010706020507" pitchFamily="18" charset="2"/>
              </a:rPr>
              <a:t></a:t>
            </a:r>
            <a:r>
              <a:rPr lang="en-US" altLang="en-US" sz="1800">
                <a:latin typeface="Helvetica" panose="020B0604020202020204" pitchFamily="34" charset="0"/>
              </a:rPr>
              <a:t>(100,000 Actor records / 18 Actor records per page)</a:t>
            </a:r>
            <a:r>
              <a:rPr lang="en-US" altLang="en-US" sz="1800">
                <a:latin typeface="Helvetica" panose="020B0604020202020204" pitchFamily="34" charset="0"/>
                <a:sym typeface="Symbol" panose="05050102010706020507" pitchFamily="18" charset="2"/>
              </a:rPr>
              <a:t></a:t>
            </a:r>
            <a:r>
              <a:rPr lang="en-US" altLang="en-US" sz="1800">
                <a:latin typeface="Helvetica" panose="020B0604020202020204" pitchFamily="34" charset="0"/>
              </a:rPr>
              <a:t> = 556 pages</a:t>
            </a:r>
          </a:p>
          <a:p>
            <a:pPr>
              <a:spcBef>
                <a:spcPct val="0"/>
              </a:spcBef>
              <a:buFontTx/>
              <a:buNone/>
            </a:pPr>
            <a:endParaRPr lang="en-US" altLang="en-US" sz="1800">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right)">
                                      <p:cBhvr>
                                        <p:cTn id="8" dur="500"/>
                                        <p:tgtEl>
                                          <p:spTgt spid="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ppt_x</p:attrName>
                                        </p:attrNameLst>
                                      </p:cBhvr>
                                      <p:tavLst>
                                        <p:tav tm="0">
                                          <p:val>
                                            <p:strVal val="#ppt_x-#ppt_w*1.125000"/>
                                          </p:val>
                                        </p:tav>
                                        <p:tav tm="100000">
                                          <p:val>
                                            <p:strVal val="#ppt_x"/>
                                          </p:val>
                                        </p:tav>
                                      </p:tavLst>
                                    </p:anim>
                                    <p:animEffect transition="in" filter="wipe(right)">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wipe(left)">
                                      <p:cBhvr>
                                        <p:cTn id="24" dur="500"/>
                                        <p:tgtEl>
                                          <p:spTgt spid="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wipe(left)">
                                      <p:cBhvr>
                                        <p:cTn id="33" dur="500"/>
                                        <p:tgtEl>
                                          <p:spTgt spid="9">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wipe(left)">
                                      <p:cBhvr>
                                        <p:cTn id="42" dur="500"/>
                                        <p:tgtEl>
                                          <p:spTgt spid="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wipe(left)">
                                      <p:cBhvr>
                                        <p:cTn id="47" dur="500"/>
                                        <p:tgtEl>
                                          <p:spTgt spid="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wipe(left)">
                                      <p:cBhvr>
                                        <p:cTn id="56" dur="500"/>
                                        <p:tgtEl>
                                          <p:spTgt spid="9">
                                            <p:txEl>
                                              <p:pRg st="8" end="8"/>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52066D8-8F9C-442C-93F0-211FABB7D3AC}"/>
              </a:ext>
            </a:extLst>
          </p:cNvPr>
          <p:cNvSpPr>
            <a:spLocks noGrp="1"/>
          </p:cNvSpPr>
          <p:nvPr>
            <p:ph type="title"/>
          </p:nvPr>
        </p:nvSpPr>
        <p:spPr/>
        <p:txBody>
          <a:bodyPr/>
          <a:lstStyle/>
          <a:p>
            <a:r>
              <a:rPr lang="en-US" altLang="nl-BE"/>
              <a:t>Introduction</a:t>
            </a:r>
            <a:endParaRPr lang="nl-BE" altLang="nl-BE"/>
          </a:p>
        </p:txBody>
      </p:sp>
      <p:sp>
        <p:nvSpPr>
          <p:cNvPr id="4099" name="Content Placeholder 2">
            <a:extLst>
              <a:ext uri="{FF2B5EF4-FFF2-40B4-BE49-F238E27FC236}">
                <a16:creationId xmlns:a16="http://schemas.microsoft.com/office/drawing/2014/main" id="{43B2EFF0-7FD4-4150-A2ED-13F74ED39E70}"/>
              </a:ext>
            </a:extLst>
          </p:cNvPr>
          <p:cNvSpPr>
            <a:spLocks noGrp="1"/>
          </p:cNvSpPr>
          <p:nvPr>
            <p:ph idx="1"/>
          </p:nvPr>
        </p:nvSpPr>
        <p:spPr/>
        <p:txBody>
          <a:bodyPr/>
          <a:lstStyle/>
          <a:p>
            <a:pPr>
              <a:buFont typeface="Arial" charset="0"/>
              <a:buChar char="•"/>
              <a:defRPr/>
            </a:pPr>
            <a:r>
              <a:rPr lang="en-US" altLang="nl-BE" b="1" dirty="0">
                <a:solidFill>
                  <a:schemeClr val="bg1">
                    <a:lumMod val="65000"/>
                  </a:schemeClr>
                </a:solidFill>
              </a:rPr>
              <a:t>Storage Hardware and Physical Database Design: Basics</a:t>
            </a:r>
          </a:p>
          <a:p>
            <a:pPr>
              <a:buFont typeface="Arial" charset="0"/>
              <a:buChar char="•"/>
              <a:defRPr/>
            </a:pPr>
            <a:r>
              <a:rPr lang="en-US" altLang="nl-BE" b="1" dirty="0">
                <a:solidFill>
                  <a:schemeClr val="bg1">
                    <a:lumMod val="65000"/>
                  </a:schemeClr>
                </a:solidFill>
              </a:rPr>
              <a:t>Record Organization: Data Items</a:t>
            </a:r>
          </a:p>
          <a:p>
            <a:pPr>
              <a:buFont typeface="Arial" charset="0"/>
              <a:buChar char="•"/>
              <a:defRPr/>
            </a:pPr>
            <a:r>
              <a:rPr lang="en-US" altLang="nl-BE" b="1" dirty="0"/>
              <a:t>File Organizations: Primary and Secondary </a:t>
            </a:r>
          </a:p>
          <a:p>
            <a:pPr>
              <a:buFont typeface="Arial" charset="0"/>
              <a:buChar char="•"/>
              <a:defRPr/>
            </a:pPr>
            <a:r>
              <a:rPr lang="en-US" altLang="nl-BE" b="1" dirty="0"/>
              <a:t>Appendix</a:t>
            </a:r>
          </a:p>
          <a:p>
            <a:pPr lvl="1">
              <a:buFont typeface="Arial" charset="0"/>
              <a:buChar char="–"/>
              <a:defRPr/>
            </a:pPr>
            <a:r>
              <a:rPr lang="en-US" altLang="nl-BE" b="1" dirty="0"/>
              <a:t>Dynamic Hashing</a:t>
            </a:r>
          </a:p>
          <a:p>
            <a:pPr lvl="1">
              <a:buFont typeface="Arial" charset="0"/>
              <a:buChar char="–"/>
              <a:defRPr/>
            </a:pPr>
            <a:endParaRPr lang="nl-BE" altLang="nl-BE" b="1" dirty="0"/>
          </a:p>
        </p:txBody>
      </p:sp>
      <p:sp>
        <p:nvSpPr>
          <p:cNvPr id="48132" name="Slide Number Placeholder 3">
            <a:extLst>
              <a:ext uri="{FF2B5EF4-FFF2-40B4-BE49-F238E27FC236}">
                <a16:creationId xmlns:a16="http://schemas.microsoft.com/office/drawing/2014/main" id="{E4FD082B-2186-426B-B92E-14275E31D1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C7DD647-5DD5-4403-9180-8AC2C1FAB98C}" type="slidenum">
              <a:rPr lang="nl-NL" altLang="nl-BE" sz="1200">
                <a:solidFill>
                  <a:srgbClr val="898989"/>
                </a:solidFill>
                <a:latin typeface="Arial" panose="020B0604020202020204" pitchFamily="34" charset="0"/>
              </a:rPr>
              <a:pPr>
                <a:spcBef>
                  <a:spcPct val="0"/>
                </a:spcBef>
                <a:buFontTx/>
                <a:buNone/>
              </a:pPr>
              <a:t>23</a:t>
            </a:fld>
            <a:endParaRPr lang="nl-NL" altLang="nl-BE" sz="1200">
              <a:solidFill>
                <a:srgbClr val="898989"/>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86693EA-A09D-40F9-8F42-D86A82D37C3C}"/>
              </a:ext>
            </a:extLst>
          </p:cNvPr>
          <p:cNvSpPr>
            <a:spLocks noGrp="1"/>
          </p:cNvSpPr>
          <p:nvPr>
            <p:ph type="title"/>
          </p:nvPr>
        </p:nvSpPr>
        <p:spPr>
          <a:xfrm>
            <a:off x="311150" y="1722438"/>
            <a:ext cx="9144000" cy="2705100"/>
          </a:xfrm>
        </p:spPr>
        <p:txBody>
          <a:bodyPr/>
          <a:lstStyle/>
          <a:p>
            <a:pPr eaLnBrk="1" hangingPunct="1"/>
            <a:br>
              <a:rPr lang="nl-BE" altLang="nl-BE"/>
            </a:br>
            <a:r>
              <a:rPr lang="nl-BE" altLang="nl-BE">
                <a:solidFill>
                  <a:srgbClr val="C00000"/>
                </a:solidFill>
              </a:rPr>
              <a:t>File Organization: Primary and Secondary  </a:t>
            </a:r>
            <a:endParaRPr lang="en-US" altLang="nl-BE">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C99707D-ED7F-45A0-92CD-7872117A5453}"/>
              </a:ext>
            </a:extLst>
          </p:cNvPr>
          <p:cNvSpPr>
            <a:spLocks noGrp="1"/>
          </p:cNvSpPr>
          <p:nvPr>
            <p:ph type="title"/>
          </p:nvPr>
        </p:nvSpPr>
        <p:spPr/>
        <p:txBody>
          <a:bodyPr/>
          <a:lstStyle/>
          <a:p>
            <a:r>
              <a:rPr lang="en-US" altLang="nl-BE"/>
              <a:t>File Organization</a:t>
            </a:r>
            <a:endParaRPr lang="nl-BE" altLang="nl-BE" sz="3600"/>
          </a:p>
        </p:txBody>
      </p:sp>
      <p:sp>
        <p:nvSpPr>
          <p:cNvPr id="52227" name="Content Placeholder 2">
            <a:extLst>
              <a:ext uri="{FF2B5EF4-FFF2-40B4-BE49-F238E27FC236}">
                <a16:creationId xmlns:a16="http://schemas.microsoft.com/office/drawing/2014/main" id="{60165411-4CE4-47A4-8C91-44727DFDABBD}"/>
              </a:ext>
            </a:extLst>
          </p:cNvPr>
          <p:cNvSpPr>
            <a:spLocks noGrp="1"/>
          </p:cNvSpPr>
          <p:nvPr>
            <p:ph idx="1"/>
          </p:nvPr>
        </p:nvSpPr>
        <p:spPr/>
        <p:txBody>
          <a:bodyPr/>
          <a:lstStyle/>
          <a:p>
            <a:r>
              <a:rPr lang="en-US" altLang="nl-BE"/>
              <a:t>Introductory concepts</a:t>
            </a:r>
          </a:p>
          <a:p>
            <a:pPr lvl="1"/>
            <a:r>
              <a:rPr lang="en-US" altLang="nl-BE"/>
              <a:t>Heap file organization</a:t>
            </a:r>
          </a:p>
          <a:p>
            <a:pPr lvl="1"/>
            <a:r>
              <a:rPr lang="en-US" altLang="nl-BE"/>
              <a:t>Sequential file organization</a:t>
            </a:r>
          </a:p>
          <a:p>
            <a:pPr lvl="1"/>
            <a:r>
              <a:rPr lang="en-US" altLang="nl-BE"/>
              <a:t>Random file organization (hashing)</a:t>
            </a:r>
          </a:p>
          <a:p>
            <a:r>
              <a:rPr lang="en-US" altLang="nl-BE"/>
              <a:t>Indexed sequential file organization</a:t>
            </a:r>
          </a:p>
          <a:p>
            <a:r>
              <a:rPr lang="en-US" altLang="nl-BE"/>
              <a:t>Secondary indexes and inverted files</a:t>
            </a:r>
          </a:p>
          <a:p>
            <a:r>
              <a:rPr lang="en-US" altLang="nl-BE"/>
              <a:t>B-trees and B</a:t>
            </a:r>
            <a:r>
              <a:rPr lang="en-US" altLang="nl-BE" baseline="30000"/>
              <a:t>+</a:t>
            </a:r>
            <a:r>
              <a:rPr lang="en-US" altLang="nl-BE"/>
              <a:t>-trees</a:t>
            </a:r>
            <a:endParaRPr lang="nl-BE" altLang="nl-BE"/>
          </a:p>
        </p:txBody>
      </p:sp>
      <p:sp>
        <p:nvSpPr>
          <p:cNvPr id="52228" name="Slide Number Placeholder 3">
            <a:extLst>
              <a:ext uri="{FF2B5EF4-FFF2-40B4-BE49-F238E27FC236}">
                <a16:creationId xmlns:a16="http://schemas.microsoft.com/office/drawing/2014/main" id="{F001631B-67AB-45DA-AF41-7BAF421A9E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2DBA89-624E-4DB9-97AA-9FB05B8EBF6B}" type="slidenum">
              <a:rPr lang="nl-NL" altLang="nl-BE" sz="1200">
                <a:solidFill>
                  <a:srgbClr val="898989"/>
                </a:solidFill>
                <a:latin typeface="Arial" panose="020B0604020202020204" pitchFamily="34" charset="0"/>
              </a:rPr>
              <a:pPr>
                <a:spcBef>
                  <a:spcPct val="0"/>
                </a:spcBef>
                <a:buFontTx/>
                <a:buNone/>
              </a:pPr>
              <a:t>25</a:t>
            </a:fld>
            <a:endParaRPr lang="nl-NL" altLang="nl-BE" sz="1200">
              <a:solidFill>
                <a:srgbClr val="898989"/>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0318590-AA97-4CEB-B42B-54F8511F361D}"/>
              </a:ext>
            </a:extLst>
          </p:cNvPr>
          <p:cNvSpPr>
            <a:spLocks noGrp="1"/>
          </p:cNvSpPr>
          <p:nvPr>
            <p:ph type="title"/>
          </p:nvPr>
        </p:nvSpPr>
        <p:spPr/>
        <p:txBody>
          <a:bodyPr/>
          <a:lstStyle/>
          <a:p>
            <a:r>
              <a:rPr lang="en-US" altLang="nl-BE"/>
              <a:t>Introductory Concepts</a:t>
            </a:r>
            <a:endParaRPr lang="nl-BE" altLang="nl-BE"/>
          </a:p>
        </p:txBody>
      </p:sp>
      <p:sp>
        <p:nvSpPr>
          <p:cNvPr id="46083" name="Content Placeholder 2">
            <a:extLst>
              <a:ext uri="{FF2B5EF4-FFF2-40B4-BE49-F238E27FC236}">
                <a16:creationId xmlns:a16="http://schemas.microsoft.com/office/drawing/2014/main" id="{10FCCCE4-768E-43AD-A217-7A73817C05F2}"/>
              </a:ext>
            </a:extLst>
          </p:cNvPr>
          <p:cNvSpPr>
            <a:spLocks noGrp="1"/>
          </p:cNvSpPr>
          <p:nvPr>
            <p:ph idx="1"/>
          </p:nvPr>
        </p:nvSpPr>
        <p:spPr/>
        <p:txBody>
          <a:bodyPr/>
          <a:lstStyle/>
          <a:p>
            <a:r>
              <a:rPr lang="en-US" altLang="nl-BE" sz="2400">
                <a:solidFill>
                  <a:srgbClr val="FF0000"/>
                </a:solidFill>
              </a:rPr>
              <a:t>Search key</a:t>
            </a:r>
            <a:r>
              <a:rPr lang="en-US" altLang="nl-BE" sz="2400" b="1"/>
              <a:t>: </a:t>
            </a:r>
            <a:r>
              <a:rPr lang="en-US" altLang="nl-BE" sz="2400"/>
              <a:t>single attribute type, or set of attribute types</a:t>
            </a:r>
          </a:p>
          <a:p>
            <a:pPr lvl="1"/>
            <a:r>
              <a:rPr lang="en-US" altLang="nl-BE" sz="2000"/>
              <a:t>Can be simply the primary key or one or more non-primary key attributes</a:t>
            </a:r>
          </a:p>
          <a:p>
            <a:pPr lvl="1"/>
            <a:r>
              <a:rPr lang="en-US" altLang="nl-BE" sz="2000"/>
              <a:t>Can be composite, e.g., (country,  gender) </a:t>
            </a:r>
          </a:p>
          <a:p>
            <a:pPr lvl="1"/>
            <a:r>
              <a:rPr lang="en-US" altLang="nl-BE" sz="2000"/>
              <a:t>Can specify point queries, e.g., find the student with StudentID = 007</a:t>
            </a:r>
          </a:p>
          <a:p>
            <a:pPr lvl="1"/>
            <a:r>
              <a:rPr lang="en-US" altLang="nl-BE" sz="2000"/>
              <a:t>Can also be used to specify range queries, e.g., find all students with YearOfBirth between 1980 and 1990</a:t>
            </a:r>
          </a:p>
          <a:p>
            <a:r>
              <a:rPr lang="en-US" altLang="nl-BE" sz="2400">
                <a:solidFill>
                  <a:srgbClr val="FF0000"/>
                </a:solidFill>
              </a:rPr>
              <a:t>Primary</a:t>
            </a:r>
            <a:r>
              <a:rPr lang="en-US" altLang="nl-BE" sz="2400"/>
              <a:t> </a:t>
            </a:r>
            <a:r>
              <a:rPr lang="en-US" altLang="nl-BE" sz="2400">
                <a:solidFill>
                  <a:srgbClr val="FF0000"/>
                </a:solidFill>
              </a:rPr>
              <a:t>file organization </a:t>
            </a:r>
            <a:r>
              <a:rPr lang="en-US" altLang="nl-BE" sz="2400"/>
              <a:t>methods: determine the physical positioning of stored records on a storage medium</a:t>
            </a:r>
          </a:p>
          <a:p>
            <a:pPr lvl="1"/>
            <a:r>
              <a:rPr lang="en-US" altLang="nl-BE" sz="2000">
                <a:solidFill>
                  <a:srgbClr val="FF0000"/>
                </a:solidFill>
              </a:rPr>
              <a:t>Heap file, random file, indexed sequential file </a:t>
            </a:r>
            <a:r>
              <a:rPr lang="en-US" altLang="nl-BE" sz="2000"/>
              <a:t>organizations</a:t>
            </a:r>
          </a:p>
          <a:p>
            <a:pPr lvl="1"/>
            <a:r>
              <a:rPr lang="en-US" altLang="nl-BE" sz="2000"/>
              <a:t>Can only have </a:t>
            </a:r>
            <a:r>
              <a:rPr lang="en-US" altLang="nl-BE" sz="2000">
                <a:solidFill>
                  <a:srgbClr val="FF0000"/>
                </a:solidFill>
              </a:rPr>
              <a:t>one primary file organization </a:t>
            </a:r>
            <a:r>
              <a:rPr lang="en-US" altLang="nl-BE" sz="2000"/>
              <a:t>choosing from above</a:t>
            </a:r>
          </a:p>
        </p:txBody>
      </p:sp>
      <p:sp>
        <p:nvSpPr>
          <p:cNvPr id="54276" name="Slide Number Placeholder 3">
            <a:extLst>
              <a:ext uri="{FF2B5EF4-FFF2-40B4-BE49-F238E27FC236}">
                <a16:creationId xmlns:a16="http://schemas.microsoft.com/office/drawing/2014/main" id="{86837419-E015-4EC1-A32A-57AB09DBE4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42A756-468E-4CF6-AC66-E8A8758A5656}" type="slidenum">
              <a:rPr lang="nl-NL" altLang="nl-BE" sz="1200">
                <a:solidFill>
                  <a:srgbClr val="898989"/>
                </a:solidFill>
                <a:latin typeface="Arial" panose="020B0604020202020204" pitchFamily="34" charset="0"/>
              </a:rPr>
              <a:pPr>
                <a:spcBef>
                  <a:spcPct val="0"/>
                </a:spcBef>
                <a:buFontTx/>
                <a:buNone/>
              </a:pPr>
              <a:t>26</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p:cTn id="7" dur="500" fill="hold"/>
                                        <p:tgtEl>
                                          <p:spTgt spid="4608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608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608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 calcmode="lin" valueType="num">
                                      <p:cBhvr>
                                        <p:cTn id="12" dur="500" fill="hold"/>
                                        <p:tgtEl>
                                          <p:spTgt spid="4608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608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608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p:cTn id="17" dur="500" fill="hold"/>
                                        <p:tgtEl>
                                          <p:spTgt spid="4608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608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608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 calcmode="lin" valueType="num">
                                      <p:cBhvr>
                                        <p:cTn id="22" dur="500" fill="hold"/>
                                        <p:tgtEl>
                                          <p:spTgt spid="4608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608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608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p:cTn id="27" dur="500" fill="hold"/>
                                        <p:tgtEl>
                                          <p:spTgt spid="4608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4608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4608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46083">
                                            <p:txEl>
                                              <p:pRg st="5" end="5"/>
                                            </p:txEl>
                                          </p:spTgt>
                                        </p:tgtEl>
                                        <p:attrNameLst>
                                          <p:attrName>style.visibility</p:attrName>
                                        </p:attrNameLst>
                                      </p:cBhvr>
                                      <p:to>
                                        <p:strVal val="visible"/>
                                      </p:to>
                                    </p:set>
                                    <p:anim calcmode="lin" valueType="num">
                                      <p:cBhvr>
                                        <p:cTn id="34" dur="500" fill="hold"/>
                                        <p:tgtEl>
                                          <p:spTgt spid="4608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608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6083">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46083">
                                            <p:txEl>
                                              <p:pRg st="6" end="6"/>
                                            </p:txEl>
                                          </p:spTgt>
                                        </p:tgtEl>
                                        <p:attrNameLst>
                                          <p:attrName>style.visibility</p:attrName>
                                        </p:attrNameLst>
                                      </p:cBhvr>
                                      <p:to>
                                        <p:strVal val="visible"/>
                                      </p:to>
                                    </p:set>
                                    <p:anim calcmode="lin" valueType="num">
                                      <p:cBhvr>
                                        <p:cTn id="39" dur="500" fill="hold"/>
                                        <p:tgtEl>
                                          <p:spTgt spid="4608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4608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46083">
                                            <p:txEl>
                                              <p:pRg st="6" end="6"/>
                                            </p:txEl>
                                          </p:spTgt>
                                        </p:tgtEl>
                                      </p:cBhvr>
                                    </p:animEffect>
                                  </p:childTnLst>
                                </p:cTn>
                              </p:par>
                              <p:par>
                                <p:cTn id="42" presetID="53" presetClass="entr" presetSubtype="16" fill="hold" nodeType="withEffect">
                                  <p:stCondLst>
                                    <p:cond delay="0"/>
                                  </p:stCondLst>
                                  <p:childTnLst>
                                    <p:set>
                                      <p:cBhvr>
                                        <p:cTn id="43" dur="1" fill="hold">
                                          <p:stCondLst>
                                            <p:cond delay="0"/>
                                          </p:stCondLst>
                                        </p:cTn>
                                        <p:tgtEl>
                                          <p:spTgt spid="46083">
                                            <p:txEl>
                                              <p:pRg st="7" end="7"/>
                                            </p:txEl>
                                          </p:spTgt>
                                        </p:tgtEl>
                                        <p:attrNameLst>
                                          <p:attrName>style.visibility</p:attrName>
                                        </p:attrNameLst>
                                      </p:cBhvr>
                                      <p:to>
                                        <p:strVal val="visible"/>
                                      </p:to>
                                    </p:set>
                                    <p:anim calcmode="lin" valueType="num">
                                      <p:cBhvr>
                                        <p:cTn id="44" dur="500" fill="hold"/>
                                        <p:tgtEl>
                                          <p:spTgt spid="4608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4608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460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8759469C-597E-4342-BD63-F47687C2885B}"/>
              </a:ext>
            </a:extLst>
          </p:cNvPr>
          <p:cNvSpPr>
            <a:spLocks noGrp="1"/>
          </p:cNvSpPr>
          <p:nvPr>
            <p:ph type="title"/>
          </p:nvPr>
        </p:nvSpPr>
        <p:spPr/>
        <p:txBody>
          <a:bodyPr/>
          <a:lstStyle/>
          <a:p>
            <a:r>
              <a:rPr lang="en-US" altLang="nl-BE"/>
              <a:t>Introductory Concepts</a:t>
            </a:r>
            <a:endParaRPr lang="nl-BE" altLang="nl-BE"/>
          </a:p>
        </p:txBody>
      </p:sp>
      <p:sp>
        <p:nvSpPr>
          <p:cNvPr id="48131" name="Content Placeholder 2">
            <a:extLst>
              <a:ext uri="{FF2B5EF4-FFF2-40B4-BE49-F238E27FC236}">
                <a16:creationId xmlns:a16="http://schemas.microsoft.com/office/drawing/2014/main" id="{3FE60D62-2994-4EBD-B619-2D007201AD0A}"/>
              </a:ext>
            </a:extLst>
          </p:cNvPr>
          <p:cNvSpPr>
            <a:spLocks noGrp="1"/>
          </p:cNvSpPr>
          <p:nvPr>
            <p:ph idx="1"/>
          </p:nvPr>
        </p:nvSpPr>
        <p:spPr>
          <a:xfrm>
            <a:off x="495300" y="1325563"/>
            <a:ext cx="8915400" cy="4525962"/>
          </a:xfrm>
        </p:spPr>
        <p:txBody>
          <a:bodyPr/>
          <a:lstStyle/>
          <a:p>
            <a:r>
              <a:rPr lang="en-US" altLang="nl-BE" sz="2400">
                <a:solidFill>
                  <a:srgbClr val="FF0000"/>
                </a:solidFill>
              </a:rPr>
              <a:t>Linear search </a:t>
            </a:r>
            <a:r>
              <a:rPr lang="en-US" altLang="nl-BE" sz="2400"/>
              <a:t>(full scan): each record in the file is retrieved and assessed against the search key</a:t>
            </a:r>
            <a:endParaRPr lang="nl-BE" altLang="nl-BE" sz="2400"/>
          </a:p>
          <a:p>
            <a:r>
              <a:rPr lang="en-US" altLang="nl-BE" sz="2400">
                <a:solidFill>
                  <a:srgbClr val="FF0000"/>
                </a:solidFill>
              </a:rPr>
              <a:t>Hashing and (B+ tree) indexing</a:t>
            </a:r>
            <a:r>
              <a:rPr lang="en-US" altLang="nl-BE" sz="2400"/>
              <a:t>: techniques that specify a relationship between a record’s search key and its physical location</a:t>
            </a:r>
            <a:endParaRPr lang="nl-BE" altLang="nl-BE" sz="2400"/>
          </a:p>
          <a:p>
            <a:r>
              <a:rPr lang="en-US" altLang="nl-BE" sz="2400">
                <a:solidFill>
                  <a:srgbClr val="FF0000"/>
                </a:solidFill>
              </a:rPr>
              <a:t>Secondary</a:t>
            </a:r>
            <a:r>
              <a:rPr lang="en-US" altLang="nl-BE" sz="2400"/>
              <a:t> </a:t>
            </a:r>
            <a:r>
              <a:rPr lang="en-US" altLang="nl-BE" sz="2400">
                <a:solidFill>
                  <a:srgbClr val="FF0000"/>
                </a:solidFill>
              </a:rPr>
              <a:t>file organization </a:t>
            </a:r>
            <a:r>
              <a:rPr lang="en-US" altLang="nl-BE" sz="2400"/>
              <a:t>methods: provide other constructs to efficiently retrieve records according to a </a:t>
            </a:r>
            <a:r>
              <a:rPr lang="en-US" altLang="nl-BE" sz="2400" i="1"/>
              <a:t>search key that is not used for the primary file organization</a:t>
            </a:r>
            <a:r>
              <a:rPr lang="en-US" altLang="nl-BE" sz="2400"/>
              <a:t>. </a:t>
            </a:r>
          </a:p>
        </p:txBody>
      </p:sp>
      <p:sp>
        <p:nvSpPr>
          <p:cNvPr id="56324" name="Slide Number Placeholder 3">
            <a:extLst>
              <a:ext uri="{FF2B5EF4-FFF2-40B4-BE49-F238E27FC236}">
                <a16:creationId xmlns:a16="http://schemas.microsoft.com/office/drawing/2014/main" id="{B325C326-BE78-4747-B217-37420A801A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3FDA48-F84D-4376-A477-A6AB0E6290A6}" type="slidenum">
              <a:rPr lang="nl-NL" altLang="nl-BE" sz="1200">
                <a:solidFill>
                  <a:srgbClr val="898989"/>
                </a:solidFill>
                <a:latin typeface="Arial" panose="020B0604020202020204" pitchFamily="34" charset="0"/>
              </a:rPr>
              <a:pPr>
                <a:spcBef>
                  <a:spcPct val="0"/>
                </a:spcBef>
                <a:buFontTx/>
                <a:buNone/>
              </a:pPr>
              <a:t>27</a:t>
            </a:fld>
            <a:endParaRPr lang="nl-NL" altLang="nl-BE" sz="1200">
              <a:solidFill>
                <a:srgbClr val="898989"/>
              </a:solidFill>
              <a:latin typeface="Arial" panose="020B0604020202020204" pitchFamily="34" charset="0"/>
            </a:endParaRPr>
          </a:p>
        </p:txBody>
      </p:sp>
      <p:sp>
        <p:nvSpPr>
          <p:cNvPr id="56325" name="Rectangle 3">
            <a:extLst>
              <a:ext uri="{FF2B5EF4-FFF2-40B4-BE49-F238E27FC236}">
                <a16:creationId xmlns:a16="http://schemas.microsoft.com/office/drawing/2014/main" id="{0CB197F0-E459-4E63-81A7-8C3A1C5ED69F}"/>
              </a:ext>
            </a:extLst>
          </p:cNvPr>
          <p:cNvSpPr>
            <a:spLocks noChangeArrowheads="1"/>
          </p:cNvSpPr>
          <p:nvPr/>
        </p:nvSpPr>
        <p:spPr bwMode="auto">
          <a:xfrm>
            <a:off x="58738"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latin typeface="Helvetica" panose="020B0604020202020204" pitchFamily="34" charset="0"/>
            </a:endParaRPr>
          </a:p>
        </p:txBody>
      </p:sp>
      <p:sp>
        <p:nvSpPr>
          <p:cNvPr id="56326" name="Rectangle 3">
            <a:extLst>
              <a:ext uri="{FF2B5EF4-FFF2-40B4-BE49-F238E27FC236}">
                <a16:creationId xmlns:a16="http://schemas.microsoft.com/office/drawing/2014/main" id="{5E0389D2-7FBE-4FE1-AD78-04B6BA08793A}"/>
              </a:ext>
            </a:extLst>
          </p:cNvPr>
          <p:cNvSpPr>
            <a:spLocks noChangeArrowheads="1"/>
          </p:cNvSpPr>
          <p:nvPr/>
        </p:nvSpPr>
        <p:spPr bwMode="auto">
          <a:xfrm flipV="1">
            <a:off x="5322888" y="3559175"/>
            <a:ext cx="4583112"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latin typeface="Helvetica" panose="020B0604020202020204" pitchFamily="34" charset="0"/>
            </a:endParaRPr>
          </a:p>
        </p:txBody>
      </p:sp>
      <p:graphicFrame>
        <p:nvGraphicFramePr>
          <p:cNvPr id="48135" name="Object 4">
            <a:extLst>
              <a:ext uri="{FF2B5EF4-FFF2-40B4-BE49-F238E27FC236}">
                <a16:creationId xmlns:a16="http://schemas.microsoft.com/office/drawing/2014/main" id="{835BE131-ADD1-49E7-9D3F-269E352224E8}"/>
              </a:ext>
            </a:extLst>
          </p:cNvPr>
          <p:cNvGraphicFramePr>
            <a:graphicFrameLocks noChangeAspect="1"/>
          </p:cNvGraphicFramePr>
          <p:nvPr/>
        </p:nvGraphicFramePr>
        <p:xfrm>
          <a:off x="1101725" y="4230688"/>
          <a:ext cx="5399088" cy="2238375"/>
        </p:xfrm>
        <a:graphic>
          <a:graphicData uri="http://schemas.openxmlformats.org/presentationml/2006/ole">
            <mc:AlternateContent xmlns:mc="http://schemas.openxmlformats.org/markup-compatibility/2006">
              <mc:Choice xmlns:v="urn:schemas-microsoft-com:vml" Requires="v">
                <p:oleObj spid="_x0000_s1030" name="Microsoft Drawing 1.01" r:id="rId3" imgW="6356350" imgH="2632075" progId="MSDraw.1.01">
                  <p:embed/>
                </p:oleObj>
              </mc:Choice>
              <mc:Fallback>
                <p:oleObj name="Microsoft Drawing 1.01" r:id="rId3" imgW="6356350" imgH="2632075" progId="MSDraw.1.01">
                  <p:embed/>
                  <p:pic>
                    <p:nvPicPr>
                      <p:cNvPr id="48135" name="Object 4">
                        <a:extLst>
                          <a:ext uri="{FF2B5EF4-FFF2-40B4-BE49-F238E27FC236}">
                            <a16:creationId xmlns:a16="http://schemas.microsoft.com/office/drawing/2014/main" id="{835BE131-ADD1-49E7-9D3F-269E352224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725" y="4230688"/>
                        <a:ext cx="5399088"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Rectangle 9">
            <a:extLst>
              <a:ext uri="{FF2B5EF4-FFF2-40B4-BE49-F238E27FC236}">
                <a16:creationId xmlns:a16="http://schemas.microsoft.com/office/drawing/2014/main" id="{AD938B13-B487-46C8-99F2-45818DA46CCE}"/>
              </a:ext>
            </a:extLst>
          </p:cNvPr>
          <p:cNvSpPr>
            <a:spLocks noChangeArrowheads="1"/>
          </p:cNvSpPr>
          <p:nvPr/>
        </p:nvSpPr>
        <p:spPr bwMode="auto">
          <a:xfrm>
            <a:off x="6702425" y="4127500"/>
            <a:ext cx="25717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In addition, we impose a B+-tree for secondary file organization (using a non-primary search key)</a:t>
            </a:r>
          </a:p>
        </p:txBody>
      </p:sp>
      <p:sp>
        <p:nvSpPr>
          <p:cNvPr id="3" name="Rectangle 2">
            <a:extLst>
              <a:ext uri="{FF2B5EF4-FFF2-40B4-BE49-F238E27FC236}">
                <a16:creationId xmlns:a16="http://schemas.microsoft.com/office/drawing/2014/main" id="{F86BA022-73E0-49E6-8463-F7DB06CFE5CF}"/>
              </a:ext>
            </a:extLst>
          </p:cNvPr>
          <p:cNvSpPr/>
          <p:nvPr/>
        </p:nvSpPr>
        <p:spPr>
          <a:xfrm>
            <a:off x="1001713" y="4124325"/>
            <a:ext cx="5681662" cy="2500313"/>
          </a:xfrm>
          <a:prstGeom prst="rect">
            <a:avLst/>
          </a:prstGeom>
          <a:noFill/>
          <a:ln w="76200" cmpd="tri">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138" name="Rectangle 12">
            <a:extLst>
              <a:ext uri="{FF2B5EF4-FFF2-40B4-BE49-F238E27FC236}">
                <a16:creationId xmlns:a16="http://schemas.microsoft.com/office/drawing/2014/main" id="{897BD24C-D4CD-49B5-B3CA-F7C4668CEACC}"/>
              </a:ext>
            </a:extLst>
          </p:cNvPr>
          <p:cNvSpPr>
            <a:spLocks noChangeArrowheads="1"/>
          </p:cNvSpPr>
          <p:nvPr/>
        </p:nvSpPr>
        <p:spPr bwMode="auto">
          <a:xfrm>
            <a:off x="6788150" y="5578475"/>
            <a:ext cx="20907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Records are sorted according to one primary search key </a:t>
            </a:r>
          </a:p>
        </p:txBody>
      </p:sp>
      <p:sp>
        <p:nvSpPr>
          <p:cNvPr id="48139" name="TextBox 1">
            <a:extLst>
              <a:ext uri="{FF2B5EF4-FFF2-40B4-BE49-F238E27FC236}">
                <a16:creationId xmlns:a16="http://schemas.microsoft.com/office/drawing/2014/main" id="{FF599A0F-8265-4B38-B069-440532717752}"/>
              </a:ext>
            </a:extLst>
          </p:cNvPr>
          <p:cNvSpPr txBox="1">
            <a:spLocks noChangeArrowheads="1"/>
          </p:cNvSpPr>
          <p:nvPr/>
        </p:nvSpPr>
        <p:spPr bwMode="auto">
          <a:xfrm>
            <a:off x="1020763" y="4144963"/>
            <a:ext cx="118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p:cTn id="7" dur="500" fill="hold"/>
                                        <p:tgtEl>
                                          <p:spTgt spid="481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13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813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 calcmode="lin" valueType="num">
                                      <p:cBhvr>
                                        <p:cTn id="12" dur="500" fill="hold"/>
                                        <p:tgtEl>
                                          <p:spTgt spid="4813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813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813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 calcmode="lin" valueType="num">
                                      <p:cBhvr>
                                        <p:cTn id="17" dur="500" fill="hold"/>
                                        <p:tgtEl>
                                          <p:spTgt spid="4813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813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8131">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8139"/>
                                        </p:tgtEl>
                                        <p:attrNameLst>
                                          <p:attrName>style.visibility</p:attrName>
                                        </p:attrNameLst>
                                      </p:cBhvr>
                                      <p:to>
                                        <p:strVal val="visible"/>
                                      </p:to>
                                    </p:set>
                                    <p:anim calcmode="lin" valueType="num">
                                      <p:cBhvr>
                                        <p:cTn id="24" dur="500" fill="hold"/>
                                        <p:tgtEl>
                                          <p:spTgt spid="48139"/>
                                        </p:tgtEl>
                                        <p:attrNameLst>
                                          <p:attrName>ppt_w</p:attrName>
                                        </p:attrNameLst>
                                      </p:cBhvr>
                                      <p:tavLst>
                                        <p:tav tm="0">
                                          <p:val>
                                            <p:fltVal val="0"/>
                                          </p:val>
                                        </p:tav>
                                        <p:tav tm="100000">
                                          <p:val>
                                            <p:strVal val="#ppt_w"/>
                                          </p:val>
                                        </p:tav>
                                      </p:tavLst>
                                    </p:anim>
                                    <p:anim calcmode="lin" valueType="num">
                                      <p:cBhvr>
                                        <p:cTn id="25" dur="500" fill="hold"/>
                                        <p:tgtEl>
                                          <p:spTgt spid="48139"/>
                                        </p:tgtEl>
                                        <p:attrNameLst>
                                          <p:attrName>ppt_h</p:attrName>
                                        </p:attrNameLst>
                                      </p:cBhvr>
                                      <p:tavLst>
                                        <p:tav tm="0">
                                          <p:val>
                                            <p:fltVal val="0"/>
                                          </p:val>
                                        </p:tav>
                                        <p:tav tm="100000">
                                          <p:val>
                                            <p:strVal val="#ppt_h"/>
                                          </p:val>
                                        </p:tav>
                                      </p:tavLst>
                                    </p:anim>
                                    <p:animEffect transition="in" filter="fade">
                                      <p:cBhvr>
                                        <p:cTn id="26" dur="500"/>
                                        <p:tgtEl>
                                          <p:spTgt spid="48139"/>
                                        </p:tgtEl>
                                      </p:cBhvr>
                                    </p:animEffect>
                                  </p:childTnLst>
                                </p:cTn>
                              </p:par>
                            </p:childTnLst>
                          </p:cTn>
                        </p:par>
                        <p:par>
                          <p:cTn id="27" fill="hold" nodeType="afterGroup">
                            <p:stCondLst>
                              <p:cond delay="500"/>
                            </p:stCondLst>
                            <p:childTnLst>
                              <p:par>
                                <p:cTn id="28" presetID="53" presetClass="entr" presetSubtype="16" fill="hold" nodeType="afterEffect">
                                  <p:stCondLst>
                                    <p:cond delay="0"/>
                                  </p:stCondLst>
                                  <p:childTnLst>
                                    <p:set>
                                      <p:cBhvr>
                                        <p:cTn id="29" dur="1" fill="hold">
                                          <p:stCondLst>
                                            <p:cond delay="0"/>
                                          </p:stCondLst>
                                        </p:cTn>
                                        <p:tgtEl>
                                          <p:spTgt spid="48135"/>
                                        </p:tgtEl>
                                        <p:attrNameLst>
                                          <p:attrName>style.visibility</p:attrName>
                                        </p:attrNameLst>
                                      </p:cBhvr>
                                      <p:to>
                                        <p:strVal val="visible"/>
                                      </p:to>
                                    </p:set>
                                    <p:anim calcmode="lin" valueType="num">
                                      <p:cBhvr>
                                        <p:cTn id="30" dur="500" fill="hold"/>
                                        <p:tgtEl>
                                          <p:spTgt spid="48135"/>
                                        </p:tgtEl>
                                        <p:attrNameLst>
                                          <p:attrName>ppt_w</p:attrName>
                                        </p:attrNameLst>
                                      </p:cBhvr>
                                      <p:tavLst>
                                        <p:tav tm="0">
                                          <p:val>
                                            <p:fltVal val="0"/>
                                          </p:val>
                                        </p:tav>
                                        <p:tav tm="100000">
                                          <p:val>
                                            <p:strVal val="#ppt_w"/>
                                          </p:val>
                                        </p:tav>
                                      </p:tavLst>
                                    </p:anim>
                                    <p:anim calcmode="lin" valueType="num">
                                      <p:cBhvr>
                                        <p:cTn id="31" dur="500" fill="hold"/>
                                        <p:tgtEl>
                                          <p:spTgt spid="48135"/>
                                        </p:tgtEl>
                                        <p:attrNameLst>
                                          <p:attrName>ppt_h</p:attrName>
                                        </p:attrNameLst>
                                      </p:cBhvr>
                                      <p:tavLst>
                                        <p:tav tm="0">
                                          <p:val>
                                            <p:fltVal val="0"/>
                                          </p:val>
                                        </p:tav>
                                        <p:tav tm="100000">
                                          <p:val>
                                            <p:strVal val="#ppt_h"/>
                                          </p:val>
                                        </p:tav>
                                      </p:tavLst>
                                    </p:anim>
                                    <p:animEffect transition="in" filter="fade">
                                      <p:cBhvr>
                                        <p:cTn id="32" dur="500"/>
                                        <p:tgtEl>
                                          <p:spTgt spid="481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nodeType="afterGroup">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48136"/>
                                        </p:tgtEl>
                                        <p:attrNameLst>
                                          <p:attrName>style.visibility</p:attrName>
                                        </p:attrNameLst>
                                      </p:cBhvr>
                                      <p:to>
                                        <p:strVal val="visible"/>
                                      </p:to>
                                    </p:set>
                                    <p:anim calcmode="lin" valueType="num">
                                      <p:cBhvr>
                                        <p:cTn id="43" dur="500" fill="hold"/>
                                        <p:tgtEl>
                                          <p:spTgt spid="48136"/>
                                        </p:tgtEl>
                                        <p:attrNameLst>
                                          <p:attrName>ppt_w</p:attrName>
                                        </p:attrNameLst>
                                      </p:cBhvr>
                                      <p:tavLst>
                                        <p:tav tm="0">
                                          <p:val>
                                            <p:fltVal val="0"/>
                                          </p:val>
                                        </p:tav>
                                        <p:tav tm="100000">
                                          <p:val>
                                            <p:strVal val="#ppt_w"/>
                                          </p:val>
                                        </p:tav>
                                      </p:tavLst>
                                    </p:anim>
                                    <p:anim calcmode="lin" valueType="num">
                                      <p:cBhvr>
                                        <p:cTn id="44" dur="500" fill="hold"/>
                                        <p:tgtEl>
                                          <p:spTgt spid="48136"/>
                                        </p:tgtEl>
                                        <p:attrNameLst>
                                          <p:attrName>ppt_h</p:attrName>
                                        </p:attrNameLst>
                                      </p:cBhvr>
                                      <p:tavLst>
                                        <p:tav tm="0">
                                          <p:val>
                                            <p:fltVal val="0"/>
                                          </p:val>
                                        </p:tav>
                                        <p:tav tm="100000">
                                          <p:val>
                                            <p:strVal val="#ppt_h"/>
                                          </p:val>
                                        </p:tav>
                                      </p:tavLst>
                                    </p:anim>
                                    <p:animEffect transition="in" filter="fade">
                                      <p:cBhvr>
                                        <p:cTn id="45" dur="500"/>
                                        <p:tgtEl>
                                          <p:spTgt spid="481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48138"/>
                                        </p:tgtEl>
                                        <p:attrNameLst>
                                          <p:attrName>style.visibility</p:attrName>
                                        </p:attrNameLst>
                                      </p:cBhvr>
                                      <p:to>
                                        <p:strVal val="visible"/>
                                      </p:to>
                                    </p:set>
                                    <p:anim calcmode="lin" valueType="num">
                                      <p:cBhvr>
                                        <p:cTn id="50" dur="500" fill="hold"/>
                                        <p:tgtEl>
                                          <p:spTgt spid="48138"/>
                                        </p:tgtEl>
                                        <p:attrNameLst>
                                          <p:attrName>ppt_w</p:attrName>
                                        </p:attrNameLst>
                                      </p:cBhvr>
                                      <p:tavLst>
                                        <p:tav tm="0">
                                          <p:val>
                                            <p:fltVal val="0"/>
                                          </p:val>
                                        </p:tav>
                                        <p:tav tm="100000">
                                          <p:val>
                                            <p:strVal val="#ppt_w"/>
                                          </p:val>
                                        </p:tav>
                                      </p:tavLst>
                                    </p:anim>
                                    <p:anim calcmode="lin" valueType="num">
                                      <p:cBhvr>
                                        <p:cTn id="51" dur="500" fill="hold"/>
                                        <p:tgtEl>
                                          <p:spTgt spid="48138"/>
                                        </p:tgtEl>
                                        <p:attrNameLst>
                                          <p:attrName>ppt_h</p:attrName>
                                        </p:attrNameLst>
                                      </p:cBhvr>
                                      <p:tavLst>
                                        <p:tav tm="0">
                                          <p:val>
                                            <p:fltVal val="0"/>
                                          </p:val>
                                        </p:tav>
                                        <p:tav tm="100000">
                                          <p:val>
                                            <p:strVal val="#ppt_h"/>
                                          </p:val>
                                        </p:tav>
                                      </p:tavLst>
                                    </p:anim>
                                    <p:animEffect transition="in" filter="fade">
                                      <p:cBhvr>
                                        <p:cTn id="52" dur="500"/>
                                        <p:tgtEl>
                                          <p:spTgt spid="4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p:bldP spid="3" grpId="0" animBg="1"/>
      <p:bldP spid="48138" grpId="0"/>
      <p:bldP spid="481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F957841-2026-4B67-AE63-A885AF34CD14}"/>
              </a:ext>
            </a:extLst>
          </p:cNvPr>
          <p:cNvSpPr>
            <a:spLocks noGrp="1"/>
          </p:cNvSpPr>
          <p:nvPr>
            <p:ph type="title"/>
          </p:nvPr>
        </p:nvSpPr>
        <p:spPr/>
        <p:txBody>
          <a:bodyPr/>
          <a:lstStyle/>
          <a:p>
            <a:r>
              <a:rPr lang="en-US" altLang="nl-BE"/>
              <a:t>Heap File Organization</a:t>
            </a:r>
            <a:endParaRPr lang="nl-BE" altLang="nl-BE"/>
          </a:p>
        </p:txBody>
      </p:sp>
      <p:sp>
        <p:nvSpPr>
          <p:cNvPr id="49155" name="Content Placeholder 2">
            <a:extLst>
              <a:ext uri="{FF2B5EF4-FFF2-40B4-BE49-F238E27FC236}">
                <a16:creationId xmlns:a16="http://schemas.microsoft.com/office/drawing/2014/main" id="{5D7C41E4-F532-475F-B3A1-F78774D9A8FF}"/>
              </a:ext>
            </a:extLst>
          </p:cNvPr>
          <p:cNvSpPr>
            <a:spLocks noGrp="1"/>
          </p:cNvSpPr>
          <p:nvPr>
            <p:ph idx="1"/>
          </p:nvPr>
        </p:nvSpPr>
        <p:spPr>
          <a:xfrm>
            <a:off x="495300" y="1471613"/>
            <a:ext cx="8915400" cy="4525962"/>
          </a:xfrm>
        </p:spPr>
        <p:txBody>
          <a:bodyPr/>
          <a:lstStyle/>
          <a:p>
            <a:r>
              <a:rPr lang="en-US" altLang="nl-BE" sz="2400"/>
              <a:t>Basic primary file organization method </a:t>
            </a:r>
          </a:p>
          <a:p>
            <a:r>
              <a:rPr lang="en-US" altLang="nl-BE" sz="2400"/>
              <a:t>New records are inserted at the </a:t>
            </a:r>
            <a:r>
              <a:rPr lang="en-US" altLang="nl-BE" sz="2400">
                <a:solidFill>
                  <a:srgbClr val="FF0000"/>
                </a:solidFill>
              </a:rPr>
              <a:t>end of the file </a:t>
            </a:r>
            <a:r>
              <a:rPr lang="en-US" altLang="nl-BE" sz="2400"/>
              <a:t>but no relationship between a record’s attributes and its physical location </a:t>
            </a:r>
            <a:r>
              <a:rPr lang="en-US" altLang="nl-BE" sz="2400">
                <a:sym typeface="Wingdings" panose="05000000000000000000" pitchFamily="2" charset="2"/>
              </a:rPr>
              <a:t> </a:t>
            </a:r>
            <a:r>
              <a:rPr lang="en-US" altLang="nl-BE" sz="2400"/>
              <a:t>Only option for record retrieval is linear search</a:t>
            </a:r>
          </a:p>
          <a:p>
            <a:r>
              <a:rPr lang="en-US" altLang="nl-BE" sz="2400"/>
              <a:t>For a file with </a:t>
            </a:r>
            <a:r>
              <a:rPr lang="en-US" altLang="nl-BE" sz="2400">
                <a:solidFill>
                  <a:srgbClr val="FF0000"/>
                </a:solidFill>
              </a:rPr>
              <a:t>NBLK</a:t>
            </a:r>
            <a:r>
              <a:rPr lang="en-US" altLang="nl-BE" sz="2400"/>
              <a:t> (Number of BLock) blocks, it takes on average NBLK/2 </a:t>
            </a:r>
            <a:r>
              <a:rPr lang="en-US" altLang="nl-BE" sz="2400">
                <a:solidFill>
                  <a:srgbClr val="FF0000"/>
                </a:solidFill>
              </a:rPr>
              <a:t>sequential block accesses</a:t>
            </a:r>
            <a:r>
              <a:rPr lang="en-US" altLang="nl-BE" sz="2400"/>
              <a:t> to find a record according to a unique search key</a:t>
            </a:r>
          </a:p>
          <a:p>
            <a:r>
              <a:rPr lang="en-US" altLang="nl-BE" sz="2400"/>
              <a:t>Searching records according to a </a:t>
            </a:r>
            <a:r>
              <a:rPr lang="en-US" altLang="nl-BE" sz="2400" i="1"/>
              <a:t>non-unique search key</a:t>
            </a:r>
            <a:r>
              <a:rPr lang="en-US" altLang="nl-BE" sz="2400"/>
              <a:t> requires scanning the entire file</a:t>
            </a:r>
            <a:endParaRPr lang="nl-BE" altLang="nl-BE" sz="2400"/>
          </a:p>
        </p:txBody>
      </p:sp>
      <p:sp>
        <p:nvSpPr>
          <p:cNvPr id="57348" name="Slide Number Placeholder 3">
            <a:extLst>
              <a:ext uri="{FF2B5EF4-FFF2-40B4-BE49-F238E27FC236}">
                <a16:creationId xmlns:a16="http://schemas.microsoft.com/office/drawing/2014/main" id="{AAE0BEBB-2036-4C25-8312-888AD648EA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F1C556-9990-43F5-85EC-ACFBB3701B42}" type="slidenum">
              <a:rPr lang="nl-NL" altLang="nl-BE" sz="1200">
                <a:solidFill>
                  <a:srgbClr val="898989"/>
                </a:solidFill>
                <a:latin typeface="Arial" panose="020B0604020202020204" pitchFamily="34" charset="0"/>
              </a:rPr>
              <a:pPr>
                <a:spcBef>
                  <a:spcPct val="0"/>
                </a:spcBef>
                <a:buFontTx/>
                <a:buNone/>
              </a:pPr>
              <a:t>28</a:t>
            </a:fld>
            <a:endParaRPr lang="nl-NL" altLang="nl-BE" sz="1200">
              <a:solidFill>
                <a:srgbClr val="898989"/>
              </a:solidFill>
              <a:latin typeface="Arial" panose="020B0604020202020204" pitchFamily="34" charset="0"/>
            </a:endParaRPr>
          </a:p>
        </p:txBody>
      </p:sp>
      <p:pic>
        <p:nvPicPr>
          <p:cNvPr id="49157" name="Picture 5">
            <a:extLst>
              <a:ext uri="{FF2B5EF4-FFF2-40B4-BE49-F238E27FC236}">
                <a16:creationId xmlns:a16="http://schemas.microsoft.com/office/drawing/2014/main" id="{1304EF76-B6DA-4D4A-B28C-2332E3F9D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5088" y="4725988"/>
            <a:ext cx="2752725" cy="2005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49158" name="Rectangle 1">
            <a:extLst>
              <a:ext uri="{FF2B5EF4-FFF2-40B4-BE49-F238E27FC236}">
                <a16:creationId xmlns:a16="http://schemas.microsoft.com/office/drawing/2014/main" id="{AE6BB953-DFCA-4EF6-9BCF-DC26AA24572F}"/>
              </a:ext>
            </a:extLst>
          </p:cNvPr>
          <p:cNvSpPr>
            <a:spLocks noChangeArrowheads="1"/>
          </p:cNvSpPr>
          <p:nvPr/>
        </p:nvSpPr>
        <p:spPr bwMode="auto">
          <a:xfrm>
            <a:off x="6986588" y="5051425"/>
            <a:ext cx="27146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Linked list and directory implementation of Heap: the directory is a collection of pages and their info </a:t>
            </a:r>
          </a:p>
        </p:txBody>
      </p:sp>
      <p:sp>
        <p:nvSpPr>
          <p:cNvPr id="49159" name="TextBox 1">
            <a:extLst>
              <a:ext uri="{FF2B5EF4-FFF2-40B4-BE49-F238E27FC236}">
                <a16:creationId xmlns:a16="http://schemas.microsoft.com/office/drawing/2014/main" id="{D0B0851B-37AD-4556-96AB-D65BDD30A696}"/>
              </a:ext>
            </a:extLst>
          </p:cNvPr>
          <p:cNvSpPr txBox="1">
            <a:spLocks noChangeArrowheads="1"/>
          </p:cNvSpPr>
          <p:nvPr/>
        </p:nvSpPr>
        <p:spPr bwMode="auto">
          <a:xfrm>
            <a:off x="2301875" y="5535613"/>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p:cTn id="7" dur="5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915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915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 calcmode="lin" valueType="num">
                                      <p:cBhvr>
                                        <p:cTn id="12" dur="500" fill="hold"/>
                                        <p:tgtEl>
                                          <p:spTgt spid="4915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915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915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 calcmode="lin" valueType="num">
                                      <p:cBhvr>
                                        <p:cTn id="17" dur="500" fill="hold"/>
                                        <p:tgtEl>
                                          <p:spTgt spid="4915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915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49155">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 calcmode="lin" valueType="num">
                                      <p:cBhvr>
                                        <p:cTn id="22" dur="500" fill="hold"/>
                                        <p:tgtEl>
                                          <p:spTgt spid="4915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4915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4915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49159"/>
                                        </p:tgtEl>
                                        <p:attrNameLst>
                                          <p:attrName>style.visibility</p:attrName>
                                        </p:attrNameLst>
                                      </p:cBhvr>
                                      <p:to>
                                        <p:strVal val="visible"/>
                                      </p:to>
                                    </p:set>
                                    <p:anim calcmode="lin" valueType="num">
                                      <p:cBhvr>
                                        <p:cTn id="29" dur="500" fill="hold"/>
                                        <p:tgtEl>
                                          <p:spTgt spid="49159"/>
                                        </p:tgtEl>
                                        <p:attrNameLst>
                                          <p:attrName>ppt_w</p:attrName>
                                        </p:attrNameLst>
                                      </p:cBhvr>
                                      <p:tavLst>
                                        <p:tav tm="0">
                                          <p:val>
                                            <p:fltVal val="0"/>
                                          </p:val>
                                        </p:tav>
                                        <p:tav tm="100000">
                                          <p:val>
                                            <p:strVal val="#ppt_w"/>
                                          </p:val>
                                        </p:tav>
                                      </p:tavLst>
                                    </p:anim>
                                    <p:anim calcmode="lin" valueType="num">
                                      <p:cBhvr>
                                        <p:cTn id="30" dur="500" fill="hold"/>
                                        <p:tgtEl>
                                          <p:spTgt spid="49159"/>
                                        </p:tgtEl>
                                        <p:attrNameLst>
                                          <p:attrName>ppt_h</p:attrName>
                                        </p:attrNameLst>
                                      </p:cBhvr>
                                      <p:tavLst>
                                        <p:tav tm="0">
                                          <p:val>
                                            <p:fltVal val="0"/>
                                          </p:val>
                                        </p:tav>
                                        <p:tav tm="100000">
                                          <p:val>
                                            <p:strVal val="#ppt_h"/>
                                          </p:val>
                                        </p:tav>
                                      </p:tavLst>
                                    </p:anim>
                                    <p:animEffect transition="in" filter="fade">
                                      <p:cBhvr>
                                        <p:cTn id="31" dur="500"/>
                                        <p:tgtEl>
                                          <p:spTgt spid="49159"/>
                                        </p:tgtEl>
                                      </p:cBhvr>
                                    </p:animEffect>
                                  </p:childTnLst>
                                </p:cTn>
                              </p:par>
                            </p:childTnLst>
                          </p:cTn>
                        </p:par>
                        <p:par>
                          <p:cTn id="32" fill="hold" nodeType="afterGroup">
                            <p:stCondLst>
                              <p:cond delay="500"/>
                            </p:stCondLst>
                            <p:childTnLst>
                              <p:par>
                                <p:cTn id="33" presetID="53" presetClass="entr" presetSubtype="16" fill="hold" nodeType="afterEffect">
                                  <p:stCondLst>
                                    <p:cond delay="0"/>
                                  </p:stCondLst>
                                  <p:childTnLst>
                                    <p:set>
                                      <p:cBhvr>
                                        <p:cTn id="34" dur="1" fill="hold">
                                          <p:stCondLst>
                                            <p:cond delay="0"/>
                                          </p:stCondLst>
                                        </p:cTn>
                                        <p:tgtEl>
                                          <p:spTgt spid="49157"/>
                                        </p:tgtEl>
                                        <p:attrNameLst>
                                          <p:attrName>style.visibility</p:attrName>
                                        </p:attrNameLst>
                                      </p:cBhvr>
                                      <p:to>
                                        <p:strVal val="visible"/>
                                      </p:to>
                                    </p:set>
                                    <p:anim calcmode="lin" valueType="num">
                                      <p:cBhvr>
                                        <p:cTn id="35" dur="500" fill="hold"/>
                                        <p:tgtEl>
                                          <p:spTgt spid="49157"/>
                                        </p:tgtEl>
                                        <p:attrNameLst>
                                          <p:attrName>ppt_w</p:attrName>
                                        </p:attrNameLst>
                                      </p:cBhvr>
                                      <p:tavLst>
                                        <p:tav tm="0">
                                          <p:val>
                                            <p:fltVal val="0"/>
                                          </p:val>
                                        </p:tav>
                                        <p:tav tm="100000">
                                          <p:val>
                                            <p:strVal val="#ppt_w"/>
                                          </p:val>
                                        </p:tav>
                                      </p:tavLst>
                                    </p:anim>
                                    <p:anim calcmode="lin" valueType="num">
                                      <p:cBhvr>
                                        <p:cTn id="36" dur="500" fill="hold"/>
                                        <p:tgtEl>
                                          <p:spTgt spid="49157"/>
                                        </p:tgtEl>
                                        <p:attrNameLst>
                                          <p:attrName>ppt_h</p:attrName>
                                        </p:attrNameLst>
                                      </p:cBhvr>
                                      <p:tavLst>
                                        <p:tav tm="0">
                                          <p:val>
                                            <p:fltVal val="0"/>
                                          </p:val>
                                        </p:tav>
                                        <p:tav tm="100000">
                                          <p:val>
                                            <p:strVal val="#ppt_h"/>
                                          </p:val>
                                        </p:tav>
                                      </p:tavLst>
                                    </p:anim>
                                    <p:animEffect transition="in" filter="fade">
                                      <p:cBhvr>
                                        <p:cTn id="37" dur="500"/>
                                        <p:tgtEl>
                                          <p:spTgt spid="491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49158">
                                            <p:txEl>
                                              <p:pRg st="0" end="0"/>
                                            </p:txEl>
                                          </p:spTgt>
                                        </p:tgtEl>
                                        <p:attrNameLst>
                                          <p:attrName>style.visibility</p:attrName>
                                        </p:attrNameLst>
                                      </p:cBhvr>
                                      <p:to>
                                        <p:strVal val="visible"/>
                                      </p:to>
                                    </p:set>
                                    <p:anim calcmode="lin" valueType="num">
                                      <p:cBhvr>
                                        <p:cTn id="42" dur="500" fill="hold"/>
                                        <p:tgtEl>
                                          <p:spTgt spid="49158">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49158">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49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4D0DA7E-53B7-4D03-9983-62471ACB0461}"/>
              </a:ext>
            </a:extLst>
          </p:cNvPr>
          <p:cNvSpPr>
            <a:spLocks noGrp="1"/>
          </p:cNvSpPr>
          <p:nvPr>
            <p:ph type="title"/>
          </p:nvPr>
        </p:nvSpPr>
        <p:spPr/>
        <p:txBody>
          <a:bodyPr/>
          <a:lstStyle/>
          <a:p>
            <a:r>
              <a:rPr lang="en-US" altLang="nl-BE"/>
              <a:t>Sequential File Organization</a:t>
            </a:r>
            <a:endParaRPr lang="nl-BE" altLang="nl-BE"/>
          </a:p>
        </p:txBody>
      </p:sp>
      <p:sp>
        <p:nvSpPr>
          <p:cNvPr id="51203" name="Content Placeholder 2">
            <a:extLst>
              <a:ext uri="{FF2B5EF4-FFF2-40B4-BE49-F238E27FC236}">
                <a16:creationId xmlns:a16="http://schemas.microsoft.com/office/drawing/2014/main" id="{4305A193-C806-4B29-8EA2-B1F92BB1E38A}"/>
              </a:ext>
            </a:extLst>
          </p:cNvPr>
          <p:cNvSpPr>
            <a:spLocks noGrp="1"/>
          </p:cNvSpPr>
          <p:nvPr>
            <p:ph idx="1"/>
          </p:nvPr>
        </p:nvSpPr>
        <p:spPr>
          <a:xfrm>
            <a:off x="495300" y="1354138"/>
            <a:ext cx="8915400" cy="4525962"/>
          </a:xfrm>
        </p:spPr>
        <p:txBody>
          <a:bodyPr/>
          <a:lstStyle/>
          <a:p>
            <a:r>
              <a:rPr lang="en-US" altLang="nl-BE" sz="2400"/>
              <a:t>Records are stored in ascending or descending </a:t>
            </a:r>
            <a:r>
              <a:rPr lang="en-US" altLang="nl-BE" sz="2400">
                <a:solidFill>
                  <a:srgbClr val="FF0000"/>
                </a:solidFill>
              </a:rPr>
              <a:t>order of a search key</a:t>
            </a:r>
          </a:p>
          <a:p>
            <a:r>
              <a:rPr lang="en-US" altLang="nl-BE" sz="2400"/>
              <a:t>It is much more efficient to retrieve records in the order determined by the search key</a:t>
            </a:r>
          </a:p>
          <a:p>
            <a:r>
              <a:rPr lang="en-US" altLang="nl-BE" sz="2400"/>
              <a:t>Records can still be retrieved by means of linear search, but now a more effective stopping criterion can be used, i.e., once the first higher/lower key value than the required one is found (binary search)</a:t>
            </a:r>
          </a:p>
          <a:p>
            <a:endParaRPr lang="nl-BE" altLang="nl-BE"/>
          </a:p>
        </p:txBody>
      </p:sp>
      <p:sp>
        <p:nvSpPr>
          <p:cNvPr id="59396" name="Slide Number Placeholder 3">
            <a:extLst>
              <a:ext uri="{FF2B5EF4-FFF2-40B4-BE49-F238E27FC236}">
                <a16:creationId xmlns:a16="http://schemas.microsoft.com/office/drawing/2014/main" id="{E8CA17E4-C9A6-48E7-B6F3-0C98255A9F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3E5329-97CA-42F2-8015-A35385DF0B3B}" type="slidenum">
              <a:rPr lang="nl-NL" altLang="nl-BE" sz="1200">
                <a:solidFill>
                  <a:srgbClr val="898989"/>
                </a:solidFill>
                <a:latin typeface="Arial" panose="020B0604020202020204" pitchFamily="34" charset="0"/>
              </a:rPr>
              <a:pPr>
                <a:spcBef>
                  <a:spcPct val="0"/>
                </a:spcBef>
                <a:buFontTx/>
                <a:buNone/>
              </a:pPr>
              <a:t>29</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4CB9254A-3469-4F86-887F-CC719DCB8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 t="2777" r="1666" b="2777"/>
          <a:stretch>
            <a:fillRect/>
          </a:stretch>
        </p:blipFill>
        <p:spPr bwMode="auto">
          <a:xfrm>
            <a:off x="4624388" y="4297363"/>
            <a:ext cx="2989262" cy="2189162"/>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1206" name="Rectangle 1">
            <a:extLst>
              <a:ext uri="{FF2B5EF4-FFF2-40B4-BE49-F238E27FC236}">
                <a16:creationId xmlns:a16="http://schemas.microsoft.com/office/drawing/2014/main" id="{BDF25BB5-4A85-426F-B4AB-7017410E2926}"/>
              </a:ext>
            </a:extLst>
          </p:cNvPr>
          <p:cNvSpPr>
            <a:spLocks noChangeArrowheads="1"/>
          </p:cNvSpPr>
          <p:nvPr/>
        </p:nvSpPr>
        <p:spPr bwMode="auto">
          <a:xfrm>
            <a:off x="1690688" y="4805363"/>
            <a:ext cx="24765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When updates happen frequently- need to reorganize the file from time to time to restore  sequential order</a:t>
            </a:r>
          </a:p>
        </p:txBody>
      </p:sp>
      <p:sp>
        <p:nvSpPr>
          <p:cNvPr id="7" name="Rectangle 35">
            <a:extLst>
              <a:ext uri="{FF2B5EF4-FFF2-40B4-BE49-F238E27FC236}">
                <a16:creationId xmlns:a16="http://schemas.microsoft.com/office/drawing/2014/main" id="{E08976BA-2164-4828-970C-53D8C8D7C0D3}"/>
              </a:ext>
            </a:extLst>
          </p:cNvPr>
          <p:cNvSpPr>
            <a:spLocks noChangeArrowheads="1"/>
          </p:cNvSpPr>
          <p:nvPr/>
        </p:nvSpPr>
        <p:spPr bwMode="auto">
          <a:xfrm>
            <a:off x="5284788" y="3711575"/>
            <a:ext cx="1593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Search Key: Branch</a:t>
            </a:r>
          </a:p>
        </p:txBody>
      </p:sp>
      <p:sp>
        <p:nvSpPr>
          <p:cNvPr id="3" name="Down Arrow 2">
            <a:extLst>
              <a:ext uri="{FF2B5EF4-FFF2-40B4-BE49-F238E27FC236}">
                <a16:creationId xmlns:a16="http://schemas.microsoft.com/office/drawing/2014/main" id="{7F8FED95-3F6E-421B-9A67-ED5EA5C43AF6}"/>
              </a:ext>
            </a:extLst>
          </p:cNvPr>
          <p:cNvSpPr/>
          <p:nvPr/>
        </p:nvSpPr>
        <p:spPr>
          <a:xfrm>
            <a:off x="5692775" y="3971925"/>
            <a:ext cx="160338" cy="29527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09" name="TextBox 1">
            <a:extLst>
              <a:ext uri="{FF2B5EF4-FFF2-40B4-BE49-F238E27FC236}">
                <a16:creationId xmlns:a16="http://schemas.microsoft.com/office/drawing/2014/main" id="{E746BBDA-5CE7-4D5F-AC50-5A885F9BDF5E}"/>
              </a:ext>
            </a:extLst>
          </p:cNvPr>
          <p:cNvSpPr txBox="1">
            <a:spLocks noChangeArrowheads="1"/>
          </p:cNvSpPr>
          <p:nvPr/>
        </p:nvSpPr>
        <p:spPr bwMode="auto">
          <a:xfrm>
            <a:off x="3167063" y="4021138"/>
            <a:ext cx="118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p:cTn id="7" dur="500" fill="hold"/>
                                        <p:tgtEl>
                                          <p:spTgt spid="512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120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 calcmode="lin" valueType="num">
                                      <p:cBhvr>
                                        <p:cTn id="12"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 calcmode="lin" valueType="num">
                                      <p:cBhvr>
                                        <p:cTn id="17"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5120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1209"/>
                                        </p:tgtEl>
                                        <p:attrNameLst>
                                          <p:attrName>style.visibility</p:attrName>
                                        </p:attrNameLst>
                                      </p:cBhvr>
                                      <p:to>
                                        <p:strVal val="visible"/>
                                      </p:to>
                                    </p:set>
                                    <p:anim calcmode="lin" valueType="num">
                                      <p:cBhvr>
                                        <p:cTn id="24" dur="500" fill="hold"/>
                                        <p:tgtEl>
                                          <p:spTgt spid="51209"/>
                                        </p:tgtEl>
                                        <p:attrNameLst>
                                          <p:attrName>ppt_w</p:attrName>
                                        </p:attrNameLst>
                                      </p:cBhvr>
                                      <p:tavLst>
                                        <p:tav tm="0">
                                          <p:val>
                                            <p:fltVal val="0"/>
                                          </p:val>
                                        </p:tav>
                                        <p:tav tm="100000">
                                          <p:val>
                                            <p:strVal val="#ppt_w"/>
                                          </p:val>
                                        </p:tav>
                                      </p:tavLst>
                                    </p:anim>
                                    <p:anim calcmode="lin" valueType="num">
                                      <p:cBhvr>
                                        <p:cTn id="25" dur="500" fill="hold"/>
                                        <p:tgtEl>
                                          <p:spTgt spid="51209"/>
                                        </p:tgtEl>
                                        <p:attrNameLst>
                                          <p:attrName>ppt_h</p:attrName>
                                        </p:attrNameLst>
                                      </p:cBhvr>
                                      <p:tavLst>
                                        <p:tav tm="0">
                                          <p:val>
                                            <p:fltVal val="0"/>
                                          </p:val>
                                        </p:tav>
                                        <p:tav tm="100000">
                                          <p:val>
                                            <p:strVal val="#ppt_h"/>
                                          </p:val>
                                        </p:tav>
                                      </p:tavLst>
                                    </p:anim>
                                    <p:animEffect transition="in" filter="fade">
                                      <p:cBhvr>
                                        <p:cTn id="26" dur="500"/>
                                        <p:tgtEl>
                                          <p:spTgt spid="51209"/>
                                        </p:tgtEl>
                                      </p:cBhvr>
                                    </p:animEffect>
                                  </p:childTnLst>
                                </p:cTn>
                              </p:par>
                            </p:childTnLst>
                          </p:cTn>
                        </p:par>
                        <p:par>
                          <p:cTn id="27" fill="hold" nodeType="afterGroup">
                            <p:stCondLst>
                              <p:cond delay="500"/>
                            </p:stCondLst>
                            <p:childTnLst>
                              <p:par>
                                <p:cTn id="28" presetID="53" presetClass="entr" presetSubtype="16"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nodeType="afterGroup">
                            <p:stCondLst>
                              <p:cond delay="1000"/>
                            </p:stCondLst>
                            <p:childTnLst>
                              <p:par>
                                <p:cTn id="34" presetID="31"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1000" fill="hold"/>
                                        <p:tgtEl>
                                          <p:spTgt spid="7"/>
                                        </p:tgtEl>
                                        <p:attrNameLst>
                                          <p:attrName>ppt_w</p:attrName>
                                        </p:attrNameLst>
                                      </p:cBhvr>
                                      <p:tavLst>
                                        <p:tav tm="0">
                                          <p:val>
                                            <p:fltVal val="0"/>
                                          </p:val>
                                        </p:tav>
                                        <p:tav tm="100000">
                                          <p:val>
                                            <p:strVal val="#ppt_w"/>
                                          </p:val>
                                        </p:tav>
                                      </p:tavLst>
                                    </p:anim>
                                    <p:anim calcmode="lin" valueType="num">
                                      <p:cBhvr>
                                        <p:cTn id="37" dur="1000" fill="hold"/>
                                        <p:tgtEl>
                                          <p:spTgt spid="7"/>
                                        </p:tgtEl>
                                        <p:attrNameLst>
                                          <p:attrName>ppt_h</p:attrName>
                                        </p:attrNameLst>
                                      </p:cBhvr>
                                      <p:tavLst>
                                        <p:tav tm="0">
                                          <p:val>
                                            <p:fltVal val="0"/>
                                          </p:val>
                                        </p:tav>
                                        <p:tav tm="100000">
                                          <p:val>
                                            <p:strVal val="#ppt_h"/>
                                          </p:val>
                                        </p:tav>
                                      </p:tavLst>
                                    </p:anim>
                                    <p:anim calcmode="lin" valueType="num">
                                      <p:cBhvr>
                                        <p:cTn id="38" dur="1000" fill="hold"/>
                                        <p:tgtEl>
                                          <p:spTgt spid="7"/>
                                        </p:tgtEl>
                                        <p:attrNameLst>
                                          <p:attrName>style.rotation</p:attrName>
                                        </p:attrNameLst>
                                      </p:cBhvr>
                                      <p:tavLst>
                                        <p:tav tm="0">
                                          <p:val>
                                            <p:fltVal val="90"/>
                                          </p:val>
                                        </p:tav>
                                        <p:tav tm="100000">
                                          <p:val>
                                            <p:fltVal val="0"/>
                                          </p:val>
                                        </p:tav>
                                      </p:tavLst>
                                    </p:anim>
                                    <p:animEffect transition="in" filter="fade">
                                      <p:cBhvr>
                                        <p:cTn id="39" dur="1000"/>
                                        <p:tgtEl>
                                          <p:spTgt spid="7"/>
                                        </p:tgtEl>
                                      </p:cBhvr>
                                    </p:animEffect>
                                  </p:childTnLst>
                                </p:cTn>
                              </p:par>
                            </p:childTnLst>
                          </p:cTn>
                        </p:par>
                        <p:par>
                          <p:cTn id="40" fill="hold" nodeType="afterGroup">
                            <p:stCondLst>
                              <p:cond delay="2000"/>
                            </p:stCondLst>
                            <p:childTnLst>
                              <p:par>
                                <p:cTn id="41" presetID="31"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1000" fill="hold"/>
                                        <p:tgtEl>
                                          <p:spTgt spid="3"/>
                                        </p:tgtEl>
                                        <p:attrNameLst>
                                          <p:attrName>ppt_w</p:attrName>
                                        </p:attrNameLst>
                                      </p:cBhvr>
                                      <p:tavLst>
                                        <p:tav tm="0">
                                          <p:val>
                                            <p:fltVal val="0"/>
                                          </p:val>
                                        </p:tav>
                                        <p:tav tm="100000">
                                          <p:val>
                                            <p:strVal val="#ppt_w"/>
                                          </p:val>
                                        </p:tav>
                                      </p:tavLst>
                                    </p:anim>
                                    <p:anim calcmode="lin" valueType="num">
                                      <p:cBhvr>
                                        <p:cTn id="44" dur="1000" fill="hold"/>
                                        <p:tgtEl>
                                          <p:spTgt spid="3"/>
                                        </p:tgtEl>
                                        <p:attrNameLst>
                                          <p:attrName>ppt_h</p:attrName>
                                        </p:attrNameLst>
                                      </p:cBhvr>
                                      <p:tavLst>
                                        <p:tav tm="0">
                                          <p:val>
                                            <p:fltVal val="0"/>
                                          </p:val>
                                        </p:tav>
                                        <p:tav tm="100000">
                                          <p:val>
                                            <p:strVal val="#ppt_h"/>
                                          </p:val>
                                        </p:tav>
                                      </p:tavLst>
                                    </p:anim>
                                    <p:anim calcmode="lin" valueType="num">
                                      <p:cBhvr>
                                        <p:cTn id="45" dur="1000" fill="hold"/>
                                        <p:tgtEl>
                                          <p:spTgt spid="3"/>
                                        </p:tgtEl>
                                        <p:attrNameLst>
                                          <p:attrName>style.rotation</p:attrName>
                                        </p:attrNameLst>
                                      </p:cBhvr>
                                      <p:tavLst>
                                        <p:tav tm="0">
                                          <p:val>
                                            <p:fltVal val="90"/>
                                          </p:val>
                                        </p:tav>
                                        <p:tav tm="100000">
                                          <p:val>
                                            <p:fltVal val="0"/>
                                          </p:val>
                                        </p:tav>
                                      </p:tavLst>
                                    </p:anim>
                                    <p:animEffect transition="in" filter="fade">
                                      <p:cBhvr>
                                        <p:cTn id="46" dur="10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16" fill="hold" nodeType="clickEffect">
                                  <p:stCondLst>
                                    <p:cond delay="0"/>
                                  </p:stCondLst>
                                  <p:childTnLst>
                                    <p:set>
                                      <p:cBhvr>
                                        <p:cTn id="50" dur="1" fill="hold">
                                          <p:stCondLst>
                                            <p:cond delay="0"/>
                                          </p:stCondLst>
                                        </p:cTn>
                                        <p:tgtEl>
                                          <p:spTgt spid="51206">
                                            <p:txEl>
                                              <p:pRg st="0" end="0"/>
                                            </p:txEl>
                                          </p:spTgt>
                                        </p:tgtEl>
                                        <p:attrNameLst>
                                          <p:attrName>style.visibility</p:attrName>
                                        </p:attrNameLst>
                                      </p:cBhvr>
                                      <p:to>
                                        <p:strVal val="visible"/>
                                      </p:to>
                                    </p:set>
                                    <p:anim calcmode="lin" valueType="num">
                                      <p:cBhvr>
                                        <p:cTn id="51" dur="500" fill="hold"/>
                                        <p:tgtEl>
                                          <p:spTgt spid="51206">
                                            <p:txEl>
                                              <p:pRg st="0" end="0"/>
                                            </p:txEl>
                                          </p:spTgt>
                                        </p:tgtEl>
                                        <p:attrNameLst>
                                          <p:attrName>ppt_w</p:attrName>
                                        </p:attrNameLst>
                                      </p:cBhvr>
                                      <p:tavLst>
                                        <p:tav tm="0">
                                          <p:val>
                                            <p:fltVal val="0"/>
                                          </p:val>
                                        </p:tav>
                                        <p:tav tm="100000">
                                          <p:val>
                                            <p:strVal val="#ppt_w"/>
                                          </p:val>
                                        </p:tav>
                                      </p:tavLst>
                                    </p:anim>
                                    <p:anim calcmode="lin" valueType="num">
                                      <p:cBhvr>
                                        <p:cTn id="52" dur="500" fill="hold"/>
                                        <p:tgtEl>
                                          <p:spTgt spid="51206">
                                            <p:txEl>
                                              <p:pRg st="0" end="0"/>
                                            </p:txEl>
                                          </p:spTgt>
                                        </p:tgtEl>
                                        <p:attrNameLst>
                                          <p:attrName>ppt_h</p:attrName>
                                        </p:attrNameLst>
                                      </p:cBhvr>
                                      <p:tavLst>
                                        <p:tav tm="0">
                                          <p:val>
                                            <p:fltVal val="0"/>
                                          </p:val>
                                        </p:tav>
                                        <p:tav tm="100000">
                                          <p:val>
                                            <p:strVal val="#ppt_h"/>
                                          </p:val>
                                        </p:tav>
                                      </p:tavLst>
                                    </p:anim>
                                    <p:animEffect transition="in" filter="fade">
                                      <p:cBhvr>
                                        <p:cTn id="53" dur="500"/>
                                        <p:tgtEl>
                                          <p:spTgt spid="512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P spid="5120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BA7229B-D19D-402F-97AB-8DE1E7507327}"/>
              </a:ext>
            </a:extLst>
          </p:cNvPr>
          <p:cNvSpPr>
            <a:spLocks noGrp="1"/>
          </p:cNvSpPr>
          <p:nvPr>
            <p:ph type="title"/>
          </p:nvPr>
        </p:nvSpPr>
        <p:spPr>
          <a:xfrm>
            <a:off x="311150" y="1722438"/>
            <a:ext cx="9144000" cy="2705100"/>
          </a:xfrm>
        </p:spPr>
        <p:txBody>
          <a:bodyPr/>
          <a:lstStyle/>
          <a:p>
            <a:pPr eaLnBrk="1" hangingPunct="1"/>
            <a:br>
              <a:rPr lang="nl-BE" altLang="nl-BE"/>
            </a:br>
            <a:r>
              <a:rPr lang="nl-BE" altLang="nl-BE">
                <a:solidFill>
                  <a:srgbClr val="C00000"/>
                </a:solidFill>
              </a:rPr>
              <a:t>Stroage Hardware and Physical Database Design</a:t>
            </a:r>
            <a:endParaRPr lang="en-US" altLang="nl-BE">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BBFC0D-6E49-4A79-B620-78B46C461142}"/>
              </a:ext>
            </a:extLst>
          </p:cNvPr>
          <p:cNvSpPr/>
          <p:nvPr/>
        </p:nvSpPr>
        <p:spPr>
          <a:xfrm>
            <a:off x="769938" y="3181350"/>
            <a:ext cx="8328025" cy="3206750"/>
          </a:xfrm>
          <a:prstGeom prst="rect">
            <a:avLst/>
          </a:prstGeom>
          <a:solidFill>
            <a:srgbClr val="FFFF00"/>
          </a:solid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443" name="Title 1">
            <a:extLst>
              <a:ext uri="{FF2B5EF4-FFF2-40B4-BE49-F238E27FC236}">
                <a16:creationId xmlns:a16="http://schemas.microsoft.com/office/drawing/2014/main" id="{2ED2548E-88DB-472E-AF6B-C29E17EFE0F9}"/>
              </a:ext>
            </a:extLst>
          </p:cNvPr>
          <p:cNvSpPr>
            <a:spLocks noGrp="1"/>
          </p:cNvSpPr>
          <p:nvPr>
            <p:ph type="title"/>
          </p:nvPr>
        </p:nvSpPr>
        <p:spPr/>
        <p:txBody>
          <a:bodyPr/>
          <a:lstStyle/>
          <a:p>
            <a:r>
              <a:rPr lang="en-US" altLang="nl-BE"/>
              <a:t>Sequential File Organization</a:t>
            </a:r>
            <a:endParaRPr lang="nl-BE" altLang="nl-BE"/>
          </a:p>
        </p:txBody>
      </p:sp>
      <p:sp>
        <p:nvSpPr>
          <p:cNvPr id="27651" name="Content Placeholder 2">
            <a:extLst>
              <a:ext uri="{FF2B5EF4-FFF2-40B4-BE49-F238E27FC236}">
                <a16:creationId xmlns:a16="http://schemas.microsoft.com/office/drawing/2014/main" id="{6DB36116-FB23-40A7-92BB-F661B831043B}"/>
              </a:ext>
            </a:extLst>
          </p:cNvPr>
          <p:cNvSpPr>
            <a:spLocks noGrp="1"/>
          </p:cNvSpPr>
          <p:nvPr>
            <p:ph idx="1"/>
          </p:nvPr>
        </p:nvSpPr>
        <p:spPr>
          <a:xfrm>
            <a:off x="369888" y="1624013"/>
            <a:ext cx="9299575" cy="4525962"/>
          </a:xfrm>
        </p:spPr>
        <p:txBody>
          <a:bodyPr/>
          <a:lstStyle/>
          <a:p>
            <a:pPr>
              <a:buFont typeface="Arial" charset="0"/>
              <a:buChar char="•"/>
              <a:defRPr/>
            </a:pPr>
            <a:r>
              <a:rPr lang="en-US" altLang="nl-BE" sz="2400" dirty="0">
                <a:solidFill>
                  <a:srgbClr val="FF0000"/>
                </a:solidFill>
              </a:rPr>
              <a:t>Binary search </a:t>
            </a:r>
            <a:r>
              <a:rPr lang="en-US" altLang="nl-BE" sz="2400" dirty="0"/>
              <a:t>technique can be used</a:t>
            </a:r>
            <a:endParaRPr lang="nl-BE" altLang="nl-BE" sz="2400" dirty="0"/>
          </a:p>
          <a:p>
            <a:pPr>
              <a:buFont typeface="Arial" charset="0"/>
              <a:buChar char="•"/>
              <a:defRPr/>
            </a:pPr>
            <a:r>
              <a:rPr lang="en-US" altLang="nl-BE" sz="2400" dirty="0"/>
              <a:t>For a unique search key K, with values K</a:t>
            </a:r>
            <a:r>
              <a:rPr lang="en-US" altLang="nl-BE" sz="2400" baseline="-25000" dirty="0"/>
              <a:t>i</a:t>
            </a:r>
            <a:r>
              <a:rPr lang="en-US" altLang="nl-BE" sz="2400" dirty="0"/>
              <a:t>, the algorithm to retrieve a record with key value K</a:t>
            </a:r>
            <a:r>
              <a:rPr lang="en-US" altLang="nl-BE" sz="2400" baseline="-25000" dirty="0">
                <a:sym typeface="Symbol" pitchFamily="18" charset="2"/>
              </a:rPr>
              <a:t></a:t>
            </a:r>
            <a:r>
              <a:rPr lang="en-US" altLang="nl-BE" sz="2400" baseline="-25000" dirty="0"/>
              <a:t> </a:t>
            </a:r>
            <a:r>
              <a:rPr lang="en-US" altLang="nl-BE" sz="2400" dirty="0"/>
              <a:t>is as follows:</a:t>
            </a:r>
          </a:p>
          <a:p>
            <a:pPr>
              <a:buFont typeface="Arial" charset="0"/>
              <a:buChar char="•"/>
              <a:defRPr/>
            </a:pPr>
            <a:endParaRPr lang="nl-BE" altLang="nl-BE" sz="2400" dirty="0"/>
          </a:p>
          <a:p>
            <a:pPr marL="457200" lvl="1" indent="0">
              <a:buFont typeface="Arial" charset="0"/>
              <a:buNone/>
              <a:defRPr/>
            </a:pPr>
            <a:r>
              <a:rPr lang="en-US" altLang="nl-BE" sz="1600" dirty="0">
                <a:latin typeface="Consolas" pitchFamily="49" charset="0"/>
              </a:rPr>
              <a:t>Selection criterion: record with search key value K</a:t>
            </a:r>
            <a:r>
              <a:rPr lang="en-US" altLang="nl-BE" sz="1600" baseline="-25000" dirty="0">
                <a:latin typeface="Consolas" pitchFamily="49" charset="0"/>
                <a:sym typeface="Symbol" pitchFamily="18" charset="2"/>
              </a:rPr>
              <a:t></a:t>
            </a:r>
            <a:endParaRPr lang="nl-BE" altLang="nl-BE" sz="2000" dirty="0">
              <a:latin typeface="Consolas" pitchFamily="49" charset="0"/>
            </a:endParaRPr>
          </a:p>
          <a:p>
            <a:pPr marL="457200" lvl="1" indent="0">
              <a:buFont typeface="Arial" charset="0"/>
              <a:buNone/>
              <a:defRPr/>
            </a:pPr>
            <a:r>
              <a:rPr lang="en-US" altLang="nl-BE" sz="1600" dirty="0">
                <a:latin typeface="Consolas" pitchFamily="49" charset="0"/>
              </a:rPr>
              <a:t>Set l = 1; h = number of blocks in the file (suppose the records are in ascending order of the search key K)</a:t>
            </a:r>
            <a:endParaRPr lang="nl-BE" altLang="nl-BE" sz="2000" dirty="0">
              <a:latin typeface="Consolas" pitchFamily="49" charset="0"/>
            </a:endParaRPr>
          </a:p>
          <a:p>
            <a:pPr marL="457200" lvl="1" indent="0">
              <a:buFont typeface="Arial" charset="0"/>
              <a:buNone/>
              <a:defRPr/>
            </a:pPr>
            <a:r>
              <a:rPr lang="en-US" altLang="nl-BE" sz="1600" dirty="0">
                <a:latin typeface="Consolas" pitchFamily="49" charset="0"/>
              </a:rPr>
              <a:t>Repeat until h </a:t>
            </a:r>
            <a:r>
              <a:rPr lang="en-US" altLang="nl-BE" sz="1600" dirty="0">
                <a:latin typeface="Consolas" pitchFamily="49" charset="0"/>
                <a:sym typeface="Symbol" pitchFamily="18" charset="2"/>
              </a:rPr>
              <a:t></a:t>
            </a:r>
            <a:r>
              <a:rPr lang="en-US" altLang="nl-BE" sz="1600" dirty="0">
                <a:latin typeface="Consolas" pitchFamily="49" charset="0"/>
              </a:rPr>
              <a:t> l</a:t>
            </a:r>
            <a:endParaRPr lang="nl-BE" altLang="nl-BE" sz="2000" dirty="0">
              <a:latin typeface="Consolas" pitchFamily="49" charset="0"/>
            </a:endParaRPr>
          </a:p>
          <a:p>
            <a:pPr marL="914400" lvl="2" indent="0">
              <a:buFont typeface="Arial" charset="0"/>
              <a:buNone/>
              <a:defRPr/>
            </a:pPr>
            <a:r>
              <a:rPr lang="en-US" altLang="nl-BE" sz="1400" dirty="0">
                <a:latin typeface="Consolas" pitchFamily="49" charset="0"/>
              </a:rPr>
              <a:t>i = (l + h) / 2, rounded to the nearest integer</a:t>
            </a:r>
            <a:endParaRPr lang="nl-BE" altLang="nl-BE" sz="1600" dirty="0">
              <a:latin typeface="Consolas" pitchFamily="49" charset="0"/>
            </a:endParaRPr>
          </a:p>
          <a:p>
            <a:pPr marL="914400" lvl="2" indent="0">
              <a:buFont typeface="Arial" charset="0"/>
              <a:buNone/>
              <a:defRPr/>
            </a:pPr>
            <a:r>
              <a:rPr lang="en-US" altLang="nl-BE" sz="1400" dirty="0">
                <a:latin typeface="Consolas" pitchFamily="49" charset="0"/>
              </a:rPr>
              <a:t>Retrieve block i and examine each key value </a:t>
            </a:r>
            <a:r>
              <a:rPr lang="en-US" altLang="nl-BE" sz="1400" dirty="0" err="1">
                <a:latin typeface="Consolas" pitchFamily="49" charset="0"/>
              </a:rPr>
              <a:t>K</a:t>
            </a:r>
            <a:r>
              <a:rPr lang="en-US" altLang="nl-BE" sz="1400" baseline="-25000" dirty="0" err="1">
                <a:latin typeface="Consolas" pitchFamily="49" charset="0"/>
              </a:rPr>
              <a:t>j</a:t>
            </a:r>
            <a:r>
              <a:rPr lang="en-US" altLang="nl-BE" sz="1400" dirty="0">
                <a:latin typeface="Consolas" pitchFamily="49" charset="0"/>
              </a:rPr>
              <a:t> in block i</a:t>
            </a:r>
            <a:endParaRPr lang="nl-BE" altLang="nl-BE" sz="1600" dirty="0">
              <a:latin typeface="Consolas" pitchFamily="49" charset="0"/>
            </a:endParaRPr>
          </a:p>
          <a:p>
            <a:pPr marL="457200" lvl="1" indent="0">
              <a:buFont typeface="Arial" charset="0"/>
              <a:buNone/>
              <a:defRPr/>
            </a:pPr>
            <a:r>
              <a:rPr lang="en-US" altLang="nl-BE" sz="1600" dirty="0">
                <a:latin typeface="Consolas" pitchFamily="49" charset="0"/>
              </a:rPr>
              <a:t>	</a:t>
            </a:r>
            <a:r>
              <a:rPr lang="en-US" altLang="nl-BE" sz="1400" dirty="0">
                <a:latin typeface="Consolas" pitchFamily="49" charset="0"/>
              </a:rPr>
              <a:t>if any </a:t>
            </a:r>
            <a:r>
              <a:rPr lang="en-US" altLang="nl-BE" sz="1400" dirty="0" err="1">
                <a:latin typeface="Consolas" pitchFamily="49" charset="0"/>
              </a:rPr>
              <a:t>K</a:t>
            </a:r>
            <a:r>
              <a:rPr lang="en-US" altLang="nl-BE" sz="1400" baseline="-25000" dirty="0" err="1">
                <a:latin typeface="Consolas" pitchFamily="49" charset="0"/>
              </a:rPr>
              <a:t>j</a:t>
            </a:r>
            <a:r>
              <a:rPr lang="en-US" altLang="nl-BE" sz="1400" dirty="0">
                <a:latin typeface="Consolas" pitchFamily="49" charset="0"/>
              </a:rPr>
              <a:t> = K</a:t>
            </a:r>
            <a:r>
              <a:rPr lang="en-US" altLang="nl-BE" sz="1800" baseline="-25000" dirty="0">
                <a:latin typeface="Consolas" pitchFamily="49" charset="0"/>
                <a:sym typeface="Symbol" pitchFamily="18" charset="2"/>
              </a:rPr>
              <a:t></a:t>
            </a:r>
            <a:r>
              <a:rPr lang="en-US" altLang="nl-BE" sz="1400" dirty="0">
                <a:latin typeface="Consolas" pitchFamily="49" charset="0"/>
              </a:rPr>
              <a:t> </a:t>
            </a:r>
            <a:r>
              <a:rPr lang="en-US" altLang="nl-BE" sz="1800" dirty="0">
                <a:latin typeface="Consolas" pitchFamily="49" charset="0"/>
                <a:sym typeface="Wingdings" pitchFamily="2" charset="2"/>
              </a:rPr>
              <a:t></a:t>
            </a:r>
            <a:r>
              <a:rPr lang="en-US" altLang="nl-BE" sz="1400" dirty="0">
                <a:latin typeface="Consolas" pitchFamily="49" charset="0"/>
              </a:rPr>
              <a:t> the record is found!</a:t>
            </a:r>
            <a:endParaRPr lang="nl-BE" altLang="nl-BE" sz="1800" dirty="0">
              <a:latin typeface="Consolas" pitchFamily="49" charset="0"/>
            </a:endParaRPr>
          </a:p>
          <a:p>
            <a:pPr marL="457200" lvl="1" indent="0">
              <a:buFont typeface="Arial" charset="0"/>
              <a:buNone/>
              <a:defRPr/>
            </a:pPr>
            <a:r>
              <a:rPr lang="en-US" altLang="nl-BE" sz="1400" dirty="0">
                <a:latin typeface="Consolas" pitchFamily="49" charset="0"/>
              </a:rPr>
              <a:t>	else if K</a:t>
            </a:r>
            <a:r>
              <a:rPr lang="en-US" altLang="nl-BE" sz="1800" baseline="-25000" dirty="0">
                <a:latin typeface="Consolas" pitchFamily="49" charset="0"/>
                <a:sym typeface="Symbol" pitchFamily="18" charset="2"/>
              </a:rPr>
              <a:t></a:t>
            </a:r>
            <a:r>
              <a:rPr lang="en-US" altLang="nl-BE" sz="1400" dirty="0">
                <a:latin typeface="Consolas" pitchFamily="49" charset="0"/>
              </a:rPr>
              <a:t> &gt; all </a:t>
            </a:r>
            <a:r>
              <a:rPr lang="en-US" altLang="nl-BE" sz="1400" dirty="0" err="1">
                <a:latin typeface="Consolas" pitchFamily="49" charset="0"/>
              </a:rPr>
              <a:t>K</a:t>
            </a:r>
            <a:r>
              <a:rPr lang="en-US" altLang="nl-BE" sz="1400" baseline="-25000" dirty="0" err="1">
                <a:latin typeface="Consolas" pitchFamily="49" charset="0"/>
              </a:rPr>
              <a:t>j</a:t>
            </a:r>
            <a:r>
              <a:rPr lang="en-US" altLang="nl-BE" sz="1400" dirty="0">
                <a:latin typeface="Consolas" pitchFamily="49" charset="0"/>
              </a:rPr>
              <a:t> </a:t>
            </a:r>
            <a:r>
              <a:rPr lang="en-US" altLang="nl-BE" sz="1800" dirty="0">
                <a:latin typeface="Consolas" pitchFamily="49" charset="0"/>
                <a:sym typeface="Wingdings" pitchFamily="2" charset="2"/>
              </a:rPr>
              <a:t></a:t>
            </a:r>
            <a:r>
              <a:rPr lang="en-US" altLang="nl-BE" sz="1400" dirty="0">
                <a:latin typeface="Consolas" pitchFamily="49" charset="0"/>
              </a:rPr>
              <a:t> continue with l = i+1</a:t>
            </a:r>
            <a:endParaRPr lang="nl-BE" altLang="nl-BE" sz="1800" dirty="0">
              <a:latin typeface="Consolas" pitchFamily="49" charset="0"/>
            </a:endParaRPr>
          </a:p>
          <a:p>
            <a:pPr marL="457200" lvl="1" indent="0">
              <a:buFont typeface="Arial" charset="0"/>
              <a:buNone/>
              <a:defRPr/>
            </a:pPr>
            <a:r>
              <a:rPr lang="en-US" altLang="nl-BE" sz="1400" dirty="0">
                <a:latin typeface="Consolas" pitchFamily="49" charset="0"/>
              </a:rPr>
              <a:t>	else if K</a:t>
            </a:r>
            <a:r>
              <a:rPr lang="en-US" altLang="nl-BE" sz="1800" baseline="-25000" dirty="0">
                <a:latin typeface="Consolas" pitchFamily="49" charset="0"/>
                <a:sym typeface="Symbol" pitchFamily="18" charset="2"/>
              </a:rPr>
              <a:t></a:t>
            </a:r>
            <a:r>
              <a:rPr lang="en-US" altLang="nl-BE" sz="1400" dirty="0">
                <a:latin typeface="Consolas" pitchFamily="49" charset="0"/>
              </a:rPr>
              <a:t> &lt; all </a:t>
            </a:r>
            <a:r>
              <a:rPr lang="en-US" altLang="nl-BE" sz="1400" dirty="0" err="1">
                <a:latin typeface="Consolas" pitchFamily="49" charset="0"/>
              </a:rPr>
              <a:t>K</a:t>
            </a:r>
            <a:r>
              <a:rPr lang="en-US" altLang="nl-BE" sz="1400" baseline="-25000" dirty="0" err="1">
                <a:latin typeface="Consolas" pitchFamily="49" charset="0"/>
              </a:rPr>
              <a:t>j</a:t>
            </a:r>
            <a:r>
              <a:rPr lang="en-US" altLang="nl-BE" sz="1400" dirty="0">
                <a:latin typeface="Consolas" pitchFamily="49" charset="0"/>
              </a:rPr>
              <a:t> </a:t>
            </a:r>
            <a:r>
              <a:rPr lang="en-US" altLang="nl-BE" sz="1800" dirty="0">
                <a:latin typeface="Consolas" pitchFamily="49" charset="0"/>
                <a:sym typeface="Wingdings" pitchFamily="2" charset="2"/>
              </a:rPr>
              <a:t></a:t>
            </a:r>
            <a:r>
              <a:rPr lang="en-US" altLang="nl-BE" sz="1400" dirty="0">
                <a:latin typeface="Consolas" pitchFamily="49" charset="0"/>
              </a:rPr>
              <a:t> continue with h = i-1</a:t>
            </a:r>
            <a:endParaRPr lang="nl-BE" altLang="nl-BE" sz="1800" dirty="0">
              <a:latin typeface="Consolas" pitchFamily="49" charset="0"/>
            </a:endParaRPr>
          </a:p>
          <a:p>
            <a:pPr marL="457200" lvl="1" indent="0">
              <a:buFont typeface="Arial" charset="0"/>
              <a:buNone/>
              <a:defRPr/>
            </a:pPr>
            <a:r>
              <a:rPr lang="en-US" altLang="nl-BE" sz="1400" dirty="0">
                <a:latin typeface="Consolas" pitchFamily="49" charset="0"/>
              </a:rPr>
              <a:t>	else record is not in the file</a:t>
            </a:r>
            <a:endParaRPr lang="nl-BE" altLang="nl-BE" sz="1800" dirty="0">
              <a:latin typeface="Consolas" pitchFamily="49" charset="0"/>
            </a:endParaRPr>
          </a:p>
          <a:p>
            <a:pPr lvl="1">
              <a:buFont typeface="Arial" charset="0"/>
              <a:buChar char="–"/>
              <a:defRPr/>
            </a:pPr>
            <a:endParaRPr lang="nl-BE" altLang="nl-BE" sz="1600" dirty="0"/>
          </a:p>
        </p:txBody>
      </p:sp>
      <p:sp>
        <p:nvSpPr>
          <p:cNvPr id="61445" name="Slide Number Placeholder 3">
            <a:extLst>
              <a:ext uri="{FF2B5EF4-FFF2-40B4-BE49-F238E27FC236}">
                <a16:creationId xmlns:a16="http://schemas.microsoft.com/office/drawing/2014/main" id="{74E0A086-30EB-43AF-A6C0-328740E11E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2E09B0-BE14-48BC-BED8-F6412865B58D}" type="slidenum">
              <a:rPr lang="nl-NL" altLang="nl-BE" sz="1200">
                <a:solidFill>
                  <a:srgbClr val="898989"/>
                </a:solidFill>
                <a:latin typeface="Arial" panose="020B0604020202020204" pitchFamily="34" charset="0"/>
              </a:rPr>
              <a:pPr>
                <a:spcBef>
                  <a:spcPct val="0"/>
                </a:spcBef>
                <a:buFontTx/>
                <a:buNone/>
              </a:pPr>
              <a:t>30</a:t>
            </a:fld>
            <a:endParaRPr lang="nl-NL" altLang="nl-BE" sz="1200">
              <a:solidFill>
                <a:srgbClr val="898989"/>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5DA48D51-C166-4693-A9DF-0DCD3D6DAF5E}"/>
              </a:ext>
            </a:extLst>
          </p:cNvPr>
          <p:cNvSpPr>
            <a:spLocks noGrp="1"/>
          </p:cNvSpPr>
          <p:nvPr>
            <p:ph type="title"/>
          </p:nvPr>
        </p:nvSpPr>
        <p:spPr/>
        <p:txBody>
          <a:bodyPr/>
          <a:lstStyle/>
          <a:p>
            <a:r>
              <a:rPr lang="en-US" altLang="nl-BE"/>
              <a:t>Sequential File Organization</a:t>
            </a:r>
            <a:endParaRPr lang="nl-BE" altLang="nl-BE"/>
          </a:p>
        </p:txBody>
      </p:sp>
      <p:sp>
        <p:nvSpPr>
          <p:cNvPr id="55299" name="Content Placeholder 2">
            <a:extLst>
              <a:ext uri="{FF2B5EF4-FFF2-40B4-BE49-F238E27FC236}">
                <a16:creationId xmlns:a16="http://schemas.microsoft.com/office/drawing/2014/main" id="{A501B4AE-A638-463A-8D56-00154169D5DE}"/>
              </a:ext>
            </a:extLst>
          </p:cNvPr>
          <p:cNvSpPr>
            <a:spLocks noGrp="1"/>
          </p:cNvSpPr>
          <p:nvPr>
            <p:ph idx="1"/>
          </p:nvPr>
        </p:nvSpPr>
        <p:spPr/>
        <p:txBody>
          <a:bodyPr/>
          <a:lstStyle/>
          <a:p>
            <a:r>
              <a:rPr lang="en-US" altLang="nl-BE" sz="2800"/>
              <a:t>Expected number of block accesses to retrieve a record according to its primary key by means of </a:t>
            </a:r>
          </a:p>
          <a:p>
            <a:pPr lvl="1"/>
            <a:r>
              <a:rPr lang="en-US" altLang="nl-BE" sz="2400"/>
              <a:t>Linear search: NBLK/2 sequential block accesses (sba)</a:t>
            </a:r>
          </a:p>
          <a:p>
            <a:pPr lvl="1"/>
            <a:r>
              <a:rPr lang="en-US" altLang="nl-BE" sz="2400"/>
              <a:t>Binary search: log</a:t>
            </a:r>
            <a:r>
              <a:rPr lang="en-US" altLang="nl-BE" sz="2400" baseline="-25000"/>
              <a:t>2</a:t>
            </a:r>
            <a:r>
              <a:rPr lang="en-US" altLang="nl-BE" sz="2400"/>
              <a:t>(NBLK) random block accesses (rba)</a:t>
            </a:r>
          </a:p>
          <a:p>
            <a:r>
              <a:rPr lang="en-US" altLang="nl-BE" sz="2800"/>
              <a:t>Updating a sequential file is more cumbersome than updating a heap file</a:t>
            </a:r>
            <a:endParaRPr lang="nl-BE" altLang="nl-BE" sz="2800"/>
          </a:p>
          <a:p>
            <a:pPr lvl="1"/>
            <a:r>
              <a:rPr lang="en-US" altLang="nl-BE" sz="2400"/>
              <a:t>Often done in batches</a:t>
            </a:r>
          </a:p>
          <a:p>
            <a:r>
              <a:rPr lang="en-US" altLang="nl-BE" sz="2800"/>
              <a:t>Sequential files are often combined with one or more indexes (indexed sequential file organization)</a:t>
            </a:r>
            <a:endParaRPr lang="nl-BE" altLang="nl-BE" sz="2800"/>
          </a:p>
        </p:txBody>
      </p:sp>
      <p:sp>
        <p:nvSpPr>
          <p:cNvPr id="63492" name="Slide Number Placeholder 3">
            <a:extLst>
              <a:ext uri="{FF2B5EF4-FFF2-40B4-BE49-F238E27FC236}">
                <a16:creationId xmlns:a16="http://schemas.microsoft.com/office/drawing/2014/main" id="{0E598122-FD01-4065-A03D-09B9BEECD6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7FB8E4-FA42-42C9-8A41-E4319758A63F}" type="slidenum">
              <a:rPr lang="nl-NL" altLang="nl-BE" sz="1200">
                <a:solidFill>
                  <a:srgbClr val="898989"/>
                </a:solidFill>
                <a:latin typeface="Arial" panose="020B0604020202020204" pitchFamily="34" charset="0"/>
              </a:rPr>
              <a:pPr>
                <a:spcBef>
                  <a:spcPct val="0"/>
                </a:spcBef>
                <a:buFontTx/>
                <a:buNone/>
              </a:pPr>
              <a:t>31</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p:cTn id="7" dur="5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529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529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 calcmode="lin" valueType="num">
                                      <p:cBhvr>
                                        <p:cTn id="12" dur="500" fill="hold"/>
                                        <p:tgtEl>
                                          <p:spTgt spid="5529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529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5299">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 calcmode="lin" valueType="num">
                                      <p:cBhvr>
                                        <p:cTn id="17" dur="500" fill="hold"/>
                                        <p:tgtEl>
                                          <p:spTgt spid="5529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529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5529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55299">
                                            <p:txEl>
                                              <p:pRg st="3" end="3"/>
                                            </p:txEl>
                                          </p:spTgt>
                                        </p:tgtEl>
                                        <p:attrNameLst>
                                          <p:attrName>style.visibility</p:attrName>
                                        </p:attrNameLst>
                                      </p:cBhvr>
                                      <p:to>
                                        <p:strVal val="visible"/>
                                      </p:to>
                                    </p:set>
                                    <p:anim calcmode="lin" valueType="num">
                                      <p:cBhvr>
                                        <p:cTn id="24" dur="500" fill="hold"/>
                                        <p:tgtEl>
                                          <p:spTgt spid="5529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5529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55299">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55299">
                                            <p:txEl>
                                              <p:pRg st="4" end="4"/>
                                            </p:txEl>
                                          </p:spTgt>
                                        </p:tgtEl>
                                        <p:attrNameLst>
                                          <p:attrName>style.visibility</p:attrName>
                                        </p:attrNameLst>
                                      </p:cBhvr>
                                      <p:to>
                                        <p:strVal val="visible"/>
                                      </p:to>
                                    </p:set>
                                    <p:anim calcmode="lin" valueType="num">
                                      <p:cBhvr>
                                        <p:cTn id="29" dur="500" fill="hold"/>
                                        <p:tgtEl>
                                          <p:spTgt spid="5529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5529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55299">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55299">
                                            <p:txEl>
                                              <p:pRg st="5" end="5"/>
                                            </p:txEl>
                                          </p:spTgt>
                                        </p:tgtEl>
                                        <p:attrNameLst>
                                          <p:attrName>style.visibility</p:attrName>
                                        </p:attrNameLst>
                                      </p:cBhvr>
                                      <p:to>
                                        <p:strVal val="visible"/>
                                      </p:to>
                                    </p:set>
                                    <p:anim calcmode="lin" valueType="num">
                                      <p:cBhvr>
                                        <p:cTn id="34" dur="500" fill="hold"/>
                                        <p:tgtEl>
                                          <p:spTgt spid="55299">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55299">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552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91AE3D0E-74FA-4389-98B5-50386DF10C28}"/>
              </a:ext>
            </a:extLst>
          </p:cNvPr>
          <p:cNvSpPr>
            <a:spLocks noGrp="1"/>
          </p:cNvSpPr>
          <p:nvPr>
            <p:ph type="title"/>
          </p:nvPr>
        </p:nvSpPr>
        <p:spPr/>
        <p:txBody>
          <a:bodyPr/>
          <a:lstStyle/>
          <a:p>
            <a:r>
              <a:rPr lang="en-US" altLang="nl-BE"/>
              <a:t>Sequential File Organization</a:t>
            </a:r>
            <a:endParaRPr lang="nl-BE" altLang="nl-BE"/>
          </a:p>
        </p:txBody>
      </p:sp>
      <p:sp>
        <p:nvSpPr>
          <p:cNvPr id="31747" name="Content Placeholder 2">
            <a:extLst>
              <a:ext uri="{FF2B5EF4-FFF2-40B4-BE49-F238E27FC236}">
                <a16:creationId xmlns:a16="http://schemas.microsoft.com/office/drawing/2014/main" id="{4A8815D4-315F-4B15-8DA2-3A95D4814243}"/>
              </a:ext>
            </a:extLst>
          </p:cNvPr>
          <p:cNvSpPr>
            <a:spLocks noGrp="1"/>
          </p:cNvSpPr>
          <p:nvPr>
            <p:ph idx="1"/>
          </p:nvPr>
        </p:nvSpPr>
        <p:spPr>
          <a:xfrm>
            <a:off x="495300" y="3549650"/>
            <a:ext cx="9239250" cy="2989263"/>
          </a:xfrm>
        </p:spPr>
        <p:txBody>
          <a:bodyPr/>
          <a:lstStyle/>
          <a:p>
            <a:pPr marL="0" indent="0">
              <a:buFont typeface="Arial" charset="0"/>
              <a:buNone/>
              <a:defRPr/>
            </a:pPr>
            <a:r>
              <a:rPr lang="en-US" altLang="en-US" sz="2400" dirty="0">
                <a:latin typeface="+mj-lt"/>
              </a:rPr>
              <a:t>To retrieve a single record using a primary key</a:t>
            </a:r>
            <a:endParaRPr lang="en-US" altLang="en-US" sz="2000" dirty="0">
              <a:latin typeface="+mj-lt"/>
            </a:endParaRPr>
          </a:p>
          <a:p>
            <a:pPr>
              <a:buFont typeface="Arial" charset="0"/>
              <a:buChar char="•"/>
              <a:defRPr/>
            </a:pPr>
            <a:r>
              <a:rPr lang="en-US" altLang="nl-BE" sz="2400" dirty="0"/>
              <a:t>BF = ⌊BS/RS⌋ = ⌊2048/100⌋ = 20</a:t>
            </a:r>
          </a:p>
          <a:p>
            <a:pPr>
              <a:buFont typeface="Arial" charset="0"/>
              <a:buChar char="•"/>
              <a:defRPr/>
            </a:pPr>
            <a:r>
              <a:rPr lang="en-US" altLang="nl-BE" sz="2400" dirty="0"/>
              <a:t>NBLK = 30,000/20 = 1500 </a:t>
            </a:r>
          </a:p>
          <a:p>
            <a:pPr>
              <a:buFont typeface="Arial" charset="0"/>
              <a:buChar char="•"/>
              <a:defRPr/>
            </a:pPr>
            <a:r>
              <a:rPr lang="en-US" altLang="nl-BE" sz="2400" dirty="0"/>
              <a:t>If </a:t>
            </a:r>
            <a:r>
              <a:rPr lang="en-US" altLang="nl-BE" sz="2400" dirty="0">
                <a:solidFill>
                  <a:srgbClr val="FF0000"/>
                </a:solidFill>
              </a:rPr>
              <a:t>linear search</a:t>
            </a:r>
            <a:r>
              <a:rPr lang="en-US" altLang="nl-BE" sz="2400" dirty="0"/>
              <a:t> is used, the expected number of block accesses is </a:t>
            </a:r>
            <a:r>
              <a:rPr lang="en-US" altLang="en-US" sz="2400" dirty="0">
                <a:latin typeface="Helvetica" panose="020B0604020202020204" pitchFamily="34" charset="0"/>
                <a:sym typeface="Symbol" panose="05050102010706020507" pitchFamily="18" charset="2"/>
              </a:rPr>
              <a:t> </a:t>
            </a:r>
            <a:r>
              <a:rPr lang="en-US" altLang="nl-BE" sz="2400" dirty="0"/>
              <a:t>1500/2</a:t>
            </a:r>
            <a:r>
              <a:rPr lang="en-US" altLang="en-US" sz="2400" dirty="0">
                <a:latin typeface="Helvetica" panose="020B0604020202020204" pitchFamily="34" charset="0"/>
                <a:sym typeface="Symbol" panose="05050102010706020507" pitchFamily="18" charset="2"/>
              </a:rPr>
              <a:t> </a:t>
            </a:r>
            <a:r>
              <a:rPr lang="en-US" altLang="nl-BE" sz="2400" dirty="0"/>
              <a:t>= 750 </a:t>
            </a:r>
            <a:r>
              <a:rPr lang="en-US" altLang="nl-BE" sz="2400" dirty="0" err="1"/>
              <a:t>sba</a:t>
            </a:r>
            <a:endParaRPr lang="en-US" altLang="nl-BE" sz="2400" dirty="0"/>
          </a:p>
          <a:p>
            <a:pPr>
              <a:buFont typeface="Arial" charset="0"/>
              <a:buChar char="•"/>
              <a:defRPr/>
            </a:pPr>
            <a:r>
              <a:rPr lang="en-US" altLang="nl-BE" sz="2400" dirty="0"/>
              <a:t>If </a:t>
            </a:r>
            <a:r>
              <a:rPr lang="en-US" altLang="nl-BE" sz="2400" dirty="0">
                <a:solidFill>
                  <a:srgbClr val="FF0000"/>
                </a:solidFill>
              </a:rPr>
              <a:t>binary search </a:t>
            </a:r>
            <a:r>
              <a:rPr lang="en-US" altLang="nl-BE" sz="2400" dirty="0"/>
              <a:t>is used, the expected number of block accesses is </a:t>
            </a:r>
          </a:p>
          <a:p>
            <a:pPr marL="0" indent="0">
              <a:buFont typeface="Arial" panose="020B0604020202020204" pitchFamily="34" charset="0"/>
              <a:buNone/>
              <a:defRPr/>
            </a:pPr>
            <a:r>
              <a:rPr lang="en-US" altLang="en-US" sz="2400" dirty="0">
                <a:latin typeface="Helvetica" panose="020B0604020202020204" pitchFamily="34" charset="0"/>
                <a:sym typeface="Symbol" panose="05050102010706020507" pitchFamily="18" charset="2"/>
              </a:rPr>
              <a:t>    </a:t>
            </a:r>
            <a:r>
              <a:rPr lang="en-US" altLang="nl-BE" sz="2400" dirty="0"/>
              <a:t>log</a:t>
            </a:r>
            <a:r>
              <a:rPr lang="en-US" altLang="nl-BE" sz="2400" baseline="-25000" dirty="0"/>
              <a:t>2</a:t>
            </a:r>
            <a:r>
              <a:rPr lang="en-US" altLang="nl-BE" sz="2400" dirty="0"/>
              <a:t>(1500)</a:t>
            </a:r>
            <a:r>
              <a:rPr lang="en-US" altLang="en-US" sz="2400" dirty="0">
                <a:latin typeface="Helvetica" panose="020B0604020202020204" pitchFamily="34" charset="0"/>
                <a:sym typeface="Symbol" panose="05050102010706020507" pitchFamily="18" charset="2"/>
              </a:rPr>
              <a:t></a:t>
            </a:r>
            <a:r>
              <a:rPr lang="en-US" altLang="nl-BE" sz="2400" dirty="0"/>
              <a:t> =11 </a:t>
            </a:r>
            <a:r>
              <a:rPr lang="en-US" altLang="nl-BE" sz="2400" dirty="0" err="1"/>
              <a:t>rba</a:t>
            </a:r>
            <a:endParaRPr lang="nl-BE" altLang="nl-BE" sz="2400" dirty="0"/>
          </a:p>
        </p:txBody>
      </p:sp>
      <p:sp>
        <p:nvSpPr>
          <p:cNvPr id="64516" name="Slide Number Placeholder 3">
            <a:extLst>
              <a:ext uri="{FF2B5EF4-FFF2-40B4-BE49-F238E27FC236}">
                <a16:creationId xmlns:a16="http://schemas.microsoft.com/office/drawing/2014/main" id="{233B9200-7AD1-473D-86CF-30A91BFDAA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92923A-F9C0-45F5-84D4-B9695ABEC71E}" type="slidenum">
              <a:rPr lang="nl-NL" altLang="nl-BE" sz="1200">
                <a:solidFill>
                  <a:srgbClr val="898989"/>
                </a:solidFill>
                <a:latin typeface="Arial" panose="020B0604020202020204" pitchFamily="34" charset="0"/>
              </a:rPr>
              <a:pPr>
                <a:spcBef>
                  <a:spcPct val="0"/>
                </a:spcBef>
                <a:buFontTx/>
                <a:buNone/>
              </a:pPr>
              <a:t>32</a:t>
            </a:fld>
            <a:endParaRPr lang="nl-NL" altLang="nl-BE" sz="1200">
              <a:solidFill>
                <a:srgbClr val="898989"/>
              </a:solidFill>
              <a:latin typeface="Arial" panose="020B0604020202020204" pitchFamily="34" charset="0"/>
            </a:endParaRPr>
          </a:p>
        </p:txBody>
      </p:sp>
      <p:graphicFrame>
        <p:nvGraphicFramePr>
          <p:cNvPr id="37908" name="Group 20">
            <a:extLst>
              <a:ext uri="{FF2B5EF4-FFF2-40B4-BE49-F238E27FC236}">
                <a16:creationId xmlns:a16="http://schemas.microsoft.com/office/drawing/2014/main" id="{A496DBA6-22FB-4856-B6D1-1EAFC674F089}"/>
              </a:ext>
            </a:extLst>
          </p:cNvPr>
          <p:cNvGraphicFramePr>
            <a:graphicFrameLocks noGrp="1"/>
          </p:cNvGraphicFramePr>
          <p:nvPr/>
        </p:nvGraphicFramePr>
        <p:xfrm>
          <a:off x="3416300" y="1598613"/>
          <a:ext cx="3746500" cy="1647825"/>
        </p:xfrm>
        <a:graphic>
          <a:graphicData uri="http://schemas.openxmlformats.org/drawingml/2006/table">
            <a:tbl>
              <a:tblPr/>
              <a:tblGrid>
                <a:gridCol w="2405063">
                  <a:extLst>
                    <a:ext uri="{9D8B030D-6E8A-4147-A177-3AD203B41FA5}">
                      <a16:colId xmlns:a16="http://schemas.microsoft.com/office/drawing/2014/main" val="20000"/>
                    </a:ext>
                  </a:extLst>
                </a:gridCol>
                <a:gridCol w="1341437">
                  <a:extLst>
                    <a:ext uri="{9D8B030D-6E8A-4147-A177-3AD203B41FA5}">
                      <a16:colId xmlns:a16="http://schemas.microsoft.com/office/drawing/2014/main" val="20001"/>
                    </a:ext>
                  </a:extLst>
                </a:gridCol>
              </a:tblGrid>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Number of records (NR)</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30,000</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Block size (BS)</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2048 bytes</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Records size (RS)</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100 bytes</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
        <p:nvSpPr>
          <p:cNvPr id="64531" name="TextBox 5">
            <a:extLst>
              <a:ext uri="{FF2B5EF4-FFF2-40B4-BE49-F238E27FC236}">
                <a16:creationId xmlns:a16="http://schemas.microsoft.com/office/drawing/2014/main" id="{57C4BBD6-2092-424D-BA38-5B234E3FA174}"/>
              </a:ext>
            </a:extLst>
          </p:cNvPr>
          <p:cNvSpPr txBox="1">
            <a:spLocks noChangeArrowheads="1"/>
          </p:cNvSpPr>
          <p:nvPr/>
        </p:nvSpPr>
        <p:spPr bwMode="auto">
          <a:xfrm>
            <a:off x="1181100" y="2087563"/>
            <a:ext cx="1743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p:cTn id="7" dur="500" fill="hold"/>
                                        <p:tgtEl>
                                          <p:spTgt spid="3174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174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174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 calcmode="lin" valueType="num">
                                      <p:cBhvr>
                                        <p:cTn id="12" dur="500" fill="hold"/>
                                        <p:tgtEl>
                                          <p:spTgt spid="3174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174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1747">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 calcmode="lin" valueType="num">
                                      <p:cBhvr>
                                        <p:cTn id="17" dur="500" fill="hold"/>
                                        <p:tgtEl>
                                          <p:spTgt spid="3174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174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1747">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31747">
                                            <p:txEl>
                                              <p:pRg st="3" end="3"/>
                                            </p:txEl>
                                          </p:spTgt>
                                        </p:tgtEl>
                                        <p:attrNameLst>
                                          <p:attrName>style.visibility</p:attrName>
                                        </p:attrNameLst>
                                      </p:cBhvr>
                                      <p:to>
                                        <p:strVal val="visible"/>
                                      </p:to>
                                    </p:set>
                                    <p:anim calcmode="lin" valueType="num">
                                      <p:cBhvr>
                                        <p:cTn id="24" dur="500" fill="hold"/>
                                        <p:tgtEl>
                                          <p:spTgt spid="3174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174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174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31747">
                                            <p:txEl>
                                              <p:pRg st="4" end="4"/>
                                            </p:txEl>
                                          </p:spTgt>
                                        </p:tgtEl>
                                        <p:attrNameLst>
                                          <p:attrName>style.visibility</p:attrName>
                                        </p:attrNameLst>
                                      </p:cBhvr>
                                      <p:to>
                                        <p:strVal val="visible"/>
                                      </p:to>
                                    </p:set>
                                    <p:anim calcmode="lin" valueType="num">
                                      <p:cBhvr>
                                        <p:cTn id="31" dur="500" fill="hold"/>
                                        <p:tgtEl>
                                          <p:spTgt spid="3174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174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1747">
                                            <p:txEl>
                                              <p:pRg st="4" end="4"/>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31747">
                                            <p:txEl>
                                              <p:pRg st="5" end="5"/>
                                            </p:txEl>
                                          </p:spTgt>
                                        </p:tgtEl>
                                        <p:attrNameLst>
                                          <p:attrName>style.visibility</p:attrName>
                                        </p:attrNameLst>
                                      </p:cBhvr>
                                      <p:to>
                                        <p:strVal val="visible"/>
                                      </p:to>
                                    </p:set>
                                    <p:anim calcmode="lin" valueType="num">
                                      <p:cBhvr>
                                        <p:cTn id="36" dur="500" fill="hold"/>
                                        <p:tgtEl>
                                          <p:spTgt spid="31747">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1747">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C01FFB12-6B17-482B-A159-4F13CA72AD59}"/>
              </a:ext>
            </a:extLst>
          </p:cNvPr>
          <p:cNvSpPr>
            <a:spLocks noGrp="1"/>
          </p:cNvSpPr>
          <p:nvPr>
            <p:ph type="title"/>
          </p:nvPr>
        </p:nvSpPr>
        <p:spPr/>
        <p:txBody>
          <a:bodyPr/>
          <a:lstStyle/>
          <a:p>
            <a:r>
              <a:rPr lang="en-US" altLang="nl-BE"/>
              <a:t>Random File Organization (Hashing)</a:t>
            </a:r>
            <a:endParaRPr lang="nl-BE" altLang="nl-BE"/>
          </a:p>
        </p:txBody>
      </p:sp>
      <p:sp>
        <p:nvSpPr>
          <p:cNvPr id="66563" name="Content Placeholder 2">
            <a:extLst>
              <a:ext uri="{FF2B5EF4-FFF2-40B4-BE49-F238E27FC236}">
                <a16:creationId xmlns:a16="http://schemas.microsoft.com/office/drawing/2014/main" id="{1214E88A-C7A3-44AA-8AB8-78824CDE06D7}"/>
              </a:ext>
            </a:extLst>
          </p:cNvPr>
          <p:cNvSpPr>
            <a:spLocks noGrp="1"/>
          </p:cNvSpPr>
          <p:nvPr>
            <p:ph idx="1"/>
          </p:nvPr>
        </p:nvSpPr>
        <p:spPr>
          <a:xfrm>
            <a:off x="201613" y="1417638"/>
            <a:ext cx="9502775" cy="4525962"/>
          </a:xfrm>
        </p:spPr>
        <p:txBody>
          <a:bodyPr/>
          <a:lstStyle/>
          <a:p>
            <a:r>
              <a:rPr lang="en-US" altLang="nl-BE" sz="2800">
                <a:solidFill>
                  <a:srgbClr val="FF0000"/>
                </a:solidFill>
              </a:rPr>
              <a:t>Random file organization </a:t>
            </a:r>
            <a:r>
              <a:rPr lang="en-US" altLang="nl-BE" sz="2800"/>
              <a:t>(or hash file organization) assumes a relationship between the value of the search key and a record’s physical location (memory address)</a:t>
            </a:r>
          </a:p>
          <a:p>
            <a:r>
              <a:rPr lang="en-US" altLang="nl-BE" sz="2800"/>
              <a:t>A </a:t>
            </a:r>
            <a:r>
              <a:rPr lang="en-US" altLang="nl-BE" sz="2800">
                <a:solidFill>
                  <a:srgbClr val="FF0000"/>
                </a:solidFill>
              </a:rPr>
              <a:t>hashing algorithm </a:t>
            </a:r>
            <a:r>
              <a:rPr lang="en-US" altLang="nl-BE" sz="2800"/>
              <a:t>defines a </a:t>
            </a:r>
            <a:r>
              <a:rPr lang="en-US" altLang="nl-BE" sz="2800">
                <a:solidFill>
                  <a:srgbClr val="FF0000"/>
                </a:solidFill>
              </a:rPr>
              <a:t>key-to-address</a:t>
            </a:r>
            <a:r>
              <a:rPr lang="en-US" altLang="nl-BE" sz="2800"/>
              <a:t> transformation</a:t>
            </a:r>
          </a:p>
          <a:p>
            <a:pPr lvl="1"/>
            <a:r>
              <a:rPr lang="en-US" altLang="nl-BE" sz="2400"/>
              <a:t>Generated addresses pertain to a bucket (a number of blocks), which is a contiguous area of record addresses</a:t>
            </a:r>
          </a:p>
          <a:p>
            <a:r>
              <a:rPr lang="en-US" altLang="nl-BE" sz="2800"/>
              <a:t>Most effective when using a primary key or other candidate key as a search key</a:t>
            </a:r>
            <a:endParaRPr lang="nl-BE" altLang="nl-BE" sz="2800"/>
          </a:p>
        </p:txBody>
      </p:sp>
      <p:sp>
        <p:nvSpPr>
          <p:cNvPr id="66564" name="Slide Number Placeholder 3">
            <a:extLst>
              <a:ext uri="{FF2B5EF4-FFF2-40B4-BE49-F238E27FC236}">
                <a16:creationId xmlns:a16="http://schemas.microsoft.com/office/drawing/2014/main" id="{313FF561-1B79-4DF3-BAB5-1A6F342099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FDEEB1-3748-4E63-9403-9276ABA649CE}" type="slidenum">
              <a:rPr lang="nl-NL" altLang="nl-BE" sz="1200">
                <a:solidFill>
                  <a:srgbClr val="898989"/>
                </a:solidFill>
                <a:latin typeface="Arial" panose="020B0604020202020204" pitchFamily="34" charset="0"/>
              </a:rPr>
              <a:pPr>
                <a:spcBef>
                  <a:spcPct val="0"/>
                </a:spcBef>
                <a:buFontTx/>
                <a:buNone/>
              </a:pPr>
              <a:t>33</a:t>
            </a:fld>
            <a:endParaRPr lang="nl-NL" altLang="nl-BE" sz="1200">
              <a:solidFill>
                <a:srgbClr val="898989"/>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1AF07623-21A5-4CCE-9C41-29C7C2C5A104}"/>
              </a:ext>
            </a:extLst>
          </p:cNvPr>
          <p:cNvSpPr>
            <a:spLocks noGrp="1"/>
          </p:cNvSpPr>
          <p:nvPr>
            <p:ph type="title"/>
          </p:nvPr>
        </p:nvSpPr>
        <p:spPr/>
        <p:txBody>
          <a:bodyPr/>
          <a:lstStyle/>
          <a:p>
            <a:r>
              <a:rPr lang="en-US" altLang="nl-BE"/>
              <a:t>Random File Organization (Hashing)</a:t>
            </a:r>
            <a:endParaRPr lang="nl-BE" altLang="nl-BE"/>
          </a:p>
        </p:txBody>
      </p:sp>
      <p:sp>
        <p:nvSpPr>
          <p:cNvPr id="68611" name="Slide Number Placeholder 3">
            <a:extLst>
              <a:ext uri="{FF2B5EF4-FFF2-40B4-BE49-F238E27FC236}">
                <a16:creationId xmlns:a16="http://schemas.microsoft.com/office/drawing/2014/main" id="{CF6FAA25-F546-4EFB-835A-07BB53A8E7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099C97-7502-4EE7-A370-68DDBF77DB27}" type="slidenum">
              <a:rPr lang="nl-NL" altLang="nl-BE" sz="1200">
                <a:solidFill>
                  <a:srgbClr val="898989"/>
                </a:solidFill>
                <a:latin typeface="Arial" panose="020B0604020202020204" pitchFamily="34" charset="0"/>
              </a:rPr>
              <a:pPr>
                <a:spcBef>
                  <a:spcPct val="0"/>
                </a:spcBef>
                <a:buFontTx/>
                <a:buNone/>
              </a:pPr>
              <a:t>34</a:t>
            </a:fld>
            <a:endParaRPr lang="nl-NL" altLang="nl-BE" sz="1200">
              <a:solidFill>
                <a:srgbClr val="898989"/>
              </a:solidFill>
              <a:latin typeface="Arial" panose="020B0604020202020204" pitchFamily="34" charset="0"/>
            </a:endParaRPr>
          </a:p>
        </p:txBody>
      </p:sp>
      <p:pic>
        <p:nvPicPr>
          <p:cNvPr id="60420" name="Picture 1">
            <a:extLst>
              <a:ext uri="{FF2B5EF4-FFF2-40B4-BE49-F238E27FC236}">
                <a16:creationId xmlns:a16="http://schemas.microsoft.com/office/drawing/2014/main" id="{FCA0562F-6FBB-4B04-9874-659F7F7CB2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9813" y="1576388"/>
            <a:ext cx="5313362"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p:cTn id="7" dur="500" fill="hold"/>
                                        <p:tgtEl>
                                          <p:spTgt spid="60420"/>
                                        </p:tgtEl>
                                        <p:attrNameLst>
                                          <p:attrName>ppt_w</p:attrName>
                                        </p:attrNameLst>
                                      </p:cBhvr>
                                      <p:tavLst>
                                        <p:tav tm="0">
                                          <p:val>
                                            <p:fltVal val="0"/>
                                          </p:val>
                                        </p:tav>
                                        <p:tav tm="100000">
                                          <p:val>
                                            <p:strVal val="#ppt_w"/>
                                          </p:val>
                                        </p:tav>
                                      </p:tavLst>
                                    </p:anim>
                                    <p:anim calcmode="lin" valueType="num">
                                      <p:cBhvr>
                                        <p:cTn id="8" dur="500" fill="hold"/>
                                        <p:tgtEl>
                                          <p:spTgt spid="60420"/>
                                        </p:tgtEl>
                                        <p:attrNameLst>
                                          <p:attrName>ppt_h</p:attrName>
                                        </p:attrNameLst>
                                      </p:cBhvr>
                                      <p:tavLst>
                                        <p:tav tm="0">
                                          <p:val>
                                            <p:fltVal val="0"/>
                                          </p:val>
                                        </p:tav>
                                        <p:tav tm="100000">
                                          <p:val>
                                            <p:strVal val="#ppt_h"/>
                                          </p:val>
                                        </p:tav>
                                      </p:tavLst>
                                    </p:anim>
                                    <p:animEffect transition="in" filter="fade">
                                      <p:cBhvr>
                                        <p:cTn id="9"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FA60B132-516B-421E-83DC-D2933F099B2B}"/>
              </a:ext>
            </a:extLst>
          </p:cNvPr>
          <p:cNvSpPr>
            <a:spLocks noGrp="1"/>
          </p:cNvSpPr>
          <p:nvPr>
            <p:ph type="title"/>
          </p:nvPr>
        </p:nvSpPr>
        <p:spPr/>
        <p:txBody>
          <a:bodyPr/>
          <a:lstStyle/>
          <a:p>
            <a:r>
              <a:rPr lang="en-US" altLang="nl-BE"/>
              <a:t>Random File Organization (Hashing)</a:t>
            </a:r>
            <a:endParaRPr lang="nl-BE" altLang="nl-BE"/>
          </a:p>
        </p:txBody>
      </p:sp>
      <p:sp>
        <p:nvSpPr>
          <p:cNvPr id="32771" name="Content Placeholder 2">
            <a:extLst>
              <a:ext uri="{FF2B5EF4-FFF2-40B4-BE49-F238E27FC236}">
                <a16:creationId xmlns:a16="http://schemas.microsoft.com/office/drawing/2014/main" id="{3FD08B23-E75E-4B47-90CB-DBDCF0B6CE14}"/>
              </a:ext>
            </a:extLst>
          </p:cNvPr>
          <p:cNvSpPr>
            <a:spLocks noGrp="1"/>
          </p:cNvSpPr>
          <p:nvPr>
            <p:ph idx="1"/>
          </p:nvPr>
        </p:nvSpPr>
        <p:spPr>
          <a:xfrm>
            <a:off x="495300" y="1433513"/>
            <a:ext cx="8915400" cy="4525962"/>
          </a:xfrm>
        </p:spPr>
        <p:txBody>
          <a:bodyPr/>
          <a:lstStyle/>
          <a:p>
            <a:pPr>
              <a:buFont typeface="Arial" charset="0"/>
              <a:buChar char="•"/>
              <a:defRPr/>
            </a:pPr>
            <a:r>
              <a:rPr lang="en-US" altLang="nl-BE" sz="2400" dirty="0"/>
              <a:t>Hashing cannot guarantee that all keys are mapped to different hash values, hence bucket addresses</a:t>
            </a:r>
          </a:p>
          <a:p>
            <a:pPr>
              <a:buFont typeface="Arial" charset="0"/>
              <a:buChar char="•"/>
              <a:defRPr/>
            </a:pPr>
            <a:r>
              <a:rPr lang="en-US" altLang="nl-BE" sz="2400" dirty="0">
                <a:solidFill>
                  <a:srgbClr val="FF0000"/>
                </a:solidFill>
              </a:rPr>
              <a:t>Collision</a:t>
            </a:r>
            <a:r>
              <a:rPr lang="en-US" altLang="nl-BE" sz="2400" dirty="0"/>
              <a:t> occurs when several records are assigned to the same bucket (also called </a:t>
            </a:r>
            <a:r>
              <a:rPr lang="en-US" altLang="nl-BE" sz="2400" dirty="0">
                <a:solidFill>
                  <a:srgbClr val="FF0000"/>
                </a:solidFill>
              </a:rPr>
              <a:t>synonyms</a:t>
            </a:r>
            <a:r>
              <a:rPr lang="en-US" altLang="nl-BE" sz="2400" dirty="0"/>
              <a:t>)</a:t>
            </a:r>
          </a:p>
          <a:p>
            <a:pPr>
              <a:buFont typeface="Arial" charset="0"/>
              <a:buChar char="•"/>
              <a:defRPr/>
            </a:pPr>
            <a:r>
              <a:rPr lang="en-US" altLang="nl-BE" sz="2400" dirty="0"/>
              <a:t>If there are more synonyms than slots for a certain bucket, the bucket is said to be in </a:t>
            </a:r>
            <a:r>
              <a:rPr lang="en-US" altLang="nl-BE" sz="2400" dirty="0">
                <a:solidFill>
                  <a:srgbClr val="FF0000"/>
                </a:solidFill>
              </a:rPr>
              <a:t>overflow</a:t>
            </a:r>
            <a:endParaRPr lang="nl-BE" altLang="nl-BE" sz="2400" dirty="0">
              <a:solidFill>
                <a:srgbClr val="FF0000"/>
              </a:solidFill>
            </a:endParaRPr>
          </a:p>
          <a:p>
            <a:pPr lvl="1">
              <a:buFont typeface="Arial" charset="0"/>
              <a:buChar char="–"/>
              <a:defRPr/>
            </a:pPr>
            <a:r>
              <a:rPr lang="en-US" altLang="nl-BE" sz="2000" dirty="0"/>
              <a:t>Additional block accesses are needed to retrieve overflow records </a:t>
            </a:r>
          </a:p>
          <a:p>
            <a:pPr>
              <a:buFont typeface="Arial" charset="0"/>
              <a:buChar char="•"/>
              <a:defRPr/>
            </a:pPr>
            <a:r>
              <a:rPr lang="en-US" altLang="nl-BE" sz="2400" dirty="0"/>
              <a:t>One popular hashing technique is division: </a:t>
            </a:r>
          </a:p>
          <a:p>
            <a:pPr lvl="1">
              <a:buFont typeface="Arial" charset="0"/>
              <a:buChar char="–"/>
              <a:defRPr/>
            </a:pPr>
            <a:r>
              <a:rPr lang="en-US" altLang="nl-BE" sz="2000" b="1" dirty="0">
                <a:solidFill>
                  <a:srgbClr val="FF0000"/>
                </a:solidFill>
              </a:rPr>
              <a:t>address(</a:t>
            </a:r>
            <a:r>
              <a:rPr lang="en-US" altLang="nl-BE" sz="2000" b="1" dirty="0" err="1">
                <a:solidFill>
                  <a:srgbClr val="FF0000"/>
                </a:solidFill>
              </a:rPr>
              <a:t>key</a:t>
            </a:r>
            <a:r>
              <a:rPr lang="en-US" altLang="nl-BE" sz="2000" b="1" baseline="-25000" dirty="0" err="1">
                <a:solidFill>
                  <a:srgbClr val="FF0000"/>
                </a:solidFill>
              </a:rPr>
              <a:t>i</a:t>
            </a:r>
            <a:r>
              <a:rPr lang="en-US" altLang="nl-BE" sz="2000" b="1" dirty="0">
                <a:solidFill>
                  <a:srgbClr val="FF0000"/>
                </a:solidFill>
              </a:rPr>
              <a:t>) = </a:t>
            </a:r>
            <a:r>
              <a:rPr lang="en-US" altLang="nl-BE" sz="2000" b="1" i="1" dirty="0">
                <a:solidFill>
                  <a:srgbClr val="FF0000"/>
                </a:solidFill>
              </a:rPr>
              <a:t>f</a:t>
            </a:r>
            <a:r>
              <a:rPr lang="en-US" altLang="nl-BE" sz="2000" b="1" dirty="0">
                <a:solidFill>
                  <a:srgbClr val="FF0000"/>
                </a:solidFill>
              </a:rPr>
              <a:t>(</a:t>
            </a:r>
            <a:r>
              <a:rPr lang="en-US" altLang="nl-BE" sz="2000" b="1" dirty="0" err="1">
                <a:solidFill>
                  <a:srgbClr val="FF0000"/>
                </a:solidFill>
              </a:rPr>
              <a:t>key</a:t>
            </a:r>
            <a:r>
              <a:rPr lang="en-US" altLang="nl-BE" sz="2000" b="1" baseline="-25000" dirty="0" err="1">
                <a:solidFill>
                  <a:srgbClr val="FF0000"/>
                </a:solidFill>
              </a:rPr>
              <a:t>i</a:t>
            </a:r>
            <a:r>
              <a:rPr lang="en-US" altLang="nl-BE" sz="2000" b="1" dirty="0">
                <a:solidFill>
                  <a:srgbClr val="FF0000"/>
                </a:solidFill>
              </a:rPr>
              <a:t>)mod </a:t>
            </a:r>
            <a:r>
              <a:rPr lang="en-US" altLang="nl-BE" sz="2000" b="1" i="1" dirty="0">
                <a:solidFill>
                  <a:srgbClr val="FF0000"/>
                </a:solidFill>
              </a:rPr>
              <a:t>M</a:t>
            </a:r>
            <a:r>
              <a:rPr lang="en-US" altLang="nl-BE" sz="2000" dirty="0"/>
              <a:t>, where </a:t>
            </a:r>
            <a:r>
              <a:rPr lang="en-US" altLang="nl-BE" sz="2000" i="1" dirty="0">
                <a:solidFill>
                  <a:srgbClr val="FF0000"/>
                </a:solidFill>
              </a:rPr>
              <a:t>f</a:t>
            </a:r>
            <a:r>
              <a:rPr lang="en-US" altLang="nl-BE" sz="2000" dirty="0"/>
              <a:t> is a hash function and </a:t>
            </a:r>
            <a:r>
              <a:rPr lang="en-US" altLang="nl-BE" sz="2000" i="1" dirty="0">
                <a:solidFill>
                  <a:srgbClr val="FF0000"/>
                </a:solidFill>
              </a:rPr>
              <a:t>M</a:t>
            </a:r>
            <a:r>
              <a:rPr lang="en-US" altLang="nl-BE" sz="2000" dirty="0"/>
              <a:t> is the number of buckets (bucket space)</a:t>
            </a:r>
          </a:p>
          <a:p>
            <a:pPr>
              <a:buFont typeface="Arial" charset="0"/>
              <a:buChar char="•"/>
              <a:defRPr/>
            </a:pPr>
            <a:r>
              <a:rPr lang="en-US" altLang="nl-BE" sz="2400" dirty="0"/>
              <a:t>Hashing algorithm should distribute keys </a:t>
            </a:r>
            <a:r>
              <a:rPr lang="en-US" altLang="nl-BE" sz="2400" i="1" dirty="0"/>
              <a:t>as evenly as possible </a:t>
            </a:r>
            <a:r>
              <a:rPr lang="en-US" altLang="nl-BE" sz="2400" dirty="0"/>
              <a:t>over the bucket space (see next example)</a:t>
            </a:r>
          </a:p>
          <a:p>
            <a:pPr marL="0" indent="0">
              <a:buFont typeface="Arial" charset="0"/>
              <a:buNone/>
              <a:defRPr/>
            </a:pPr>
            <a:endParaRPr lang="nl-BE" altLang="nl-BE" sz="2400" dirty="0"/>
          </a:p>
        </p:txBody>
      </p:sp>
      <p:sp>
        <p:nvSpPr>
          <p:cNvPr id="70660" name="Slide Number Placeholder 3">
            <a:extLst>
              <a:ext uri="{FF2B5EF4-FFF2-40B4-BE49-F238E27FC236}">
                <a16:creationId xmlns:a16="http://schemas.microsoft.com/office/drawing/2014/main" id="{C8AFFA3D-1669-4FB9-AFCD-3F08027C47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596E7D-577F-45E7-BB52-D6D1CD99BF5E}" type="slidenum">
              <a:rPr lang="nl-NL" altLang="nl-BE" sz="1200">
                <a:solidFill>
                  <a:srgbClr val="898989"/>
                </a:solidFill>
                <a:latin typeface="Arial" panose="020B0604020202020204" pitchFamily="34" charset="0"/>
              </a:rPr>
              <a:pPr>
                <a:spcBef>
                  <a:spcPct val="0"/>
                </a:spcBef>
                <a:buFontTx/>
                <a:buNone/>
              </a:pPr>
              <a:t>35</a:t>
            </a:fld>
            <a:endParaRPr lang="nl-NL" altLang="nl-BE" sz="1200">
              <a:solidFill>
                <a:srgbClr val="898989"/>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469613DE-B363-4930-8D24-A8E2A0B2850B}"/>
              </a:ext>
            </a:extLst>
          </p:cNvPr>
          <p:cNvSpPr>
            <a:spLocks noGrp="1"/>
          </p:cNvSpPr>
          <p:nvPr>
            <p:ph type="title"/>
          </p:nvPr>
        </p:nvSpPr>
        <p:spPr/>
        <p:txBody>
          <a:bodyPr/>
          <a:lstStyle/>
          <a:p>
            <a:r>
              <a:rPr lang="en-US" altLang="nl-BE"/>
              <a:t>Random File Organization (Hashing)</a:t>
            </a:r>
            <a:endParaRPr lang="nl-BE" altLang="nl-BE"/>
          </a:p>
        </p:txBody>
      </p:sp>
      <p:sp>
        <p:nvSpPr>
          <p:cNvPr id="72707" name="Slide Number Placeholder 3">
            <a:extLst>
              <a:ext uri="{FF2B5EF4-FFF2-40B4-BE49-F238E27FC236}">
                <a16:creationId xmlns:a16="http://schemas.microsoft.com/office/drawing/2014/main" id="{2507EF6B-1214-42BD-B99E-99A3F988A4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0801FB-1F84-49BF-87F5-25ADAD071935}" type="slidenum">
              <a:rPr lang="nl-NL" altLang="nl-BE" sz="1200">
                <a:solidFill>
                  <a:srgbClr val="898989"/>
                </a:solidFill>
                <a:latin typeface="Arial" panose="020B0604020202020204" pitchFamily="34" charset="0"/>
              </a:rPr>
              <a:pPr>
                <a:spcBef>
                  <a:spcPct val="0"/>
                </a:spcBef>
                <a:buFontTx/>
                <a:buNone/>
              </a:pPr>
              <a:t>36</a:t>
            </a:fld>
            <a:endParaRPr lang="nl-NL" altLang="nl-BE" sz="1200">
              <a:solidFill>
                <a:srgbClr val="898989"/>
              </a:solidFill>
              <a:latin typeface="Arial" panose="020B0604020202020204" pitchFamily="34" charset="0"/>
            </a:endParaRPr>
          </a:p>
        </p:txBody>
      </p:sp>
      <p:pic>
        <p:nvPicPr>
          <p:cNvPr id="38916" name="Picture 1">
            <a:extLst>
              <a:ext uri="{FF2B5EF4-FFF2-40B4-BE49-F238E27FC236}">
                <a16:creationId xmlns:a16="http://schemas.microsoft.com/office/drawing/2014/main" id="{F4D82F58-0CC3-46BE-9BC0-E2237D5617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5763" y="1298575"/>
            <a:ext cx="454818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Box 1">
            <a:extLst>
              <a:ext uri="{FF2B5EF4-FFF2-40B4-BE49-F238E27FC236}">
                <a16:creationId xmlns:a16="http://schemas.microsoft.com/office/drawing/2014/main" id="{13236F3E-3338-4E13-A61B-DE02F757CA26}"/>
              </a:ext>
            </a:extLst>
          </p:cNvPr>
          <p:cNvSpPr txBox="1">
            <a:spLocks noChangeArrowheads="1"/>
          </p:cNvSpPr>
          <p:nvPr/>
        </p:nvSpPr>
        <p:spPr bwMode="auto">
          <a:xfrm>
            <a:off x="531813" y="2576513"/>
            <a:ext cx="2170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
        <p:nvSpPr>
          <p:cNvPr id="38918" name="Rectangle 1">
            <a:extLst>
              <a:ext uri="{FF2B5EF4-FFF2-40B4-BE49-F238E27FC236}">
                <a16:creationId xmlns:a16="http://schemas.microsoft.com/office/drawing/2014/main" id="{8F685A51-9FA8-443E-B712-06978B5BABFD}"/>
              </a:ext>
            </a:extLst>
          </p:cNvPr>
          <p:cNvSpPr>
            <a:spLocks noChangeArrowheads="1"/>
          </p:cNvSpPr>
          <p:nvPr/>
        </p:nvSpPr>
        <p:spPr bwMode="auto">
          <a:xfrm>
            <a:off x="342900" y="5530850"/>
            <a:ext cx="23590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The effect of different hash function on key distributions</a:t>
            </a:r>
          </a:p>
        </p:txBody>
      </p:sp>
      <p:sp>
        <p:nvSpPr>
          <p:cNvPr id="2" name="Multiply 1">
            <a:extLst>
              <a:ext uri="{FF2B5EF4-FFF2-40B4-BE49-F238E27FC236}">
                <a16:creationId xmlns:a16="http://schemas.microsoft.com/office/drawing/2014/main" id="{A7456F8E-C174-48F8-80A9-BE66BE4255B4}"/>
              </a:ext>
            </a:extLst>
          </p:cNvPr>
          <p:cNvSpPr/>
          <p:nvPr/>
        </p:nvSpPr>
        <p:spPr>
          <a:xfrm>
            <a:off x="6130925" y="6523038"/>
            <a:ext cx="373063" cy="296862"/>
          </a:xfrm>
          <a:prstGeom prst="mathMultiply">
            <a:avLst/>
          </a:prstGeom>
          <a:solidFill>
            <a:srgbClr val="FF0000"/>
          </a:solidFill>
          <a:ln>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891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891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C0DEA005-F282-4B81-B4ED-AA8EDA0BE7A3}"/>
              </a:ext>
            </a:extLst>
          </p:cNvPr>
          <p:cNvSpPr>
            <a:spLocks noGrp="1"/>
          </p:cNvSpPr>
          <p:nvPr>
            <p:ph type="title"/>
          </p:nvPr>
        </p:nvSpPr>
        <p:spPr/>
        <p:txBody>
          <a:bodyPr/>
          <a:lstStyle/>
          <a:p>
            <a:r>
              <a:rPr lang="en-US" altLang="nl-BE"/>
              <a:t>Random File Organization (Hashing)</a:t>
            </a:r>
            <a:endParaRPr lang="nl-BE" altLang="nl-BE"/>
          </a:p>
        </p:txBody>
      </p:sp>
      <p:sp>
        <p:nvSpPr>
          <p:cNvPr id="63491" name="Content Placeholder 2">
            <a:extLst>
              <a:ext uri="{FF2B5EF4-FFF2-40B4-BE49-F238E27FC236}">
                <a16:creationId xmlns:a16="http://schemas.microsoft.com/office/drawing/2014/main" id="{F4F18D80-95B3-4984-B091-4E14190EA915}"/>
              </a:ext>
            </a:extLst>
          </p:cNvPr>
          <p:cNvSpPr>
            <a:spLocks noGrp="1"/>
          </p:cNvSpPr>
          <p:nvPr>
            <p:ph idx="1"/>
          </p:nvPr>
        </p:nvSpPr>
        <p:spPr>
          <a:xfrm>
            <a:off x="495300" y="1339850"/>
            <a:ext cx="8915400" cy="4786313"/>
          </a:xfrm>
        </p:spPr>
        <p:txBody>
          <a:bodyPr/>
          <a:lstStyle/>
          <a:p>
            <a:r>
              <a:rPr lang="en-US" altLang="nl-BE" sz="2400"/>
              <a:t>Efficiency of hashing algorithm is measured by the expected number of rba and sba</a:t>
            </a:r>
          </a:p>
          <a:p>
            <a:r>
              <a:rPr lang="en-US" altLang="nl-BE" sz="2400"/>
              <a:t>Retrieving a </a:t>
            </a:r>
            <a:r>
              <a:rPr lang="en-US" altLang="nl-BE" sz="2400" i="1"/>
              <a:t>non-overflow record</a:t>
            </a:r>
            <a:r>
              <a:rPr lang="en-US" altLang="nl-BE" sz="2400"/>
              <a:t>:</a:t>
            </a:r>
          </a:p>
          <a:p>
            <a:pPr lvl="1"/>
            <a:r>
              <a:rPr lang="en-US" altLang="nl-BE" sz="2000">
                <a:solidFill>
                  <a:srgbClr val="FF0000"/>
                </a:solidFill>
              </a:rPr>
              <a:t>One rba to the first block of the bucket denoted by the hashing algorithm, possibly followed by one or more sba for other blocks of the bucket</a:t>
            </a:r>
          </a:p>
          <a:p>
            <a:r>
              <a:rPr lang="en-US" altLang="nl-BE" sz="2400"/>
              <a:t>Additional block accesses needed for overflow record depending on percentage of overflow records and overflow handling techniques</a:t>
            </a:r>
          </a:p>
          <a:p>
            <a:pPr lvl="1"/>
            <a:endParaRPr lang="nl-BE" altLang="nl-BE"/>
          </a:p>
          <a:p>
            <a:endParaRPr lang="nl-BE" altLang="nl-BE"/>
          </a:p>
        </p:txBody>
      </p:sp>
      <p:sp>
        <p:nvSpPr>
          <p:cNvPr id="74756" name="Slide Number Placeholder 3">
            <a:extLst>
              <a:ext uri="{FF2B5EF4-FFF2-40B4-BE49-F238E27FC236}">
                <a16:creationId xmlns:a16="http://schemas.microsoft.com/office/drawing/2014/main" id="{C39D4CB6-5DA8-41C1-934D-2643EC5505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170645-3CDF-421C-A360-F11845A75BD2}" type="slidenum">
              <a:rPr lang="nl-NL" altLang="nl-BE" sz="1200">
                <a:solidFill>
                  <a:srgbClr val="898989"/>
                </a:solidFill>
                <a:latin typeface="Arial" panose="020B0604020202020204" pitchFamily="34" charset="0"/>
              </a:rPr>
              <a:pPr>
                <a:spcBef>
                  <a:spcPct val="0"/>
                </a:spcBef>
                <a:buFontTx/>
                <a:buNone/>
              </a:pPr>
              <a:t>37</a:t>
            </a:fld>
            <a:endParaRPr lang="nl-NL" altLang="nl-BE" sz="1200">
              <a:solidFill>
                <a:srgbClr val="898989"/>
              </a:solidFill>
              <a:latin typeface="Arial" panose="020B0604020202020204" pitchFamily="34" charset="0"/>
            </a:endParaRPr>
          </a:p>
        </p:txBody>
      </p:sp>
      <p:pic>
        <p:nvPicPr>
          <p:cNvPr id="63493" name="Picture 5">
            <a:extLst>
              <a:ext uri="{FF2B5EF4-FFF2-40B4-BE49-F238E27FC236}">
                <a16:creationId xmlns:a16="http://schemas.microsoft.com/office/drawing/2014/main" id="{584E290F-A715-498E-A5DD-AF04CE3955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838" y="4021138"/>
            <a:ext cx="5076825"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63494" name="TextBox 5">
            <a:extLst>
              <a:ext uri="{FF2B5EF4-FFF2-40B4-BE49-F238E27FC236}">
                <a16:creationId xmlns:a16="http://schemas.microsoft.com/office/drawing/2014/main" id="{44079D26-DC84-44EB-BA24-9C6A2AB563FB}"/>
              </a:ext>
            </a:extLst>
          </p:cNvPr>
          <p:cNvSpPr txBox="1">
            <a:spLocks noChangeArrowheads="1"/>
          </p:cNvSpPr>
          <p:nvPr/>
        </p:nvSpPr>
        <p:spPr bwMode="auto">
          <a:xfrm>
            <a:off x="903288" y="4418013"/>
            <a:ext cx="20955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FF0000"/>
                </a:solidFill>
                <a:latin typeface="Arial" panose="020B0604020202020204" pitchFamily="34" charset="0"/>
              </a:rPr>
              <a:t>Example</a:t>
            </a:r>
          </a:p>
          <a:p>
            <a:pPr>
              <a:spcBef>
                <a:spcPct val="0"/>
              </a:spcBef>
              <a:buFontTx/>
              <a:buNone/>
            </a:pPr>
            <a:r>
              <a:rPr lang="en-US" altLang="en-US" sz="1800">
                <a:solidFill>
                  <a:srgbClr val="FF0000"/>
                </a:solidFill>
                <a:latin typeface="Arial" panose="020B0604020202020204" pitchFamily="34" charset="0"/>
              </a:rPr>
              <a:t>Using chaining for </a:t>
            </a:r>
          </a:p>
          <a:p>
            <a:pPr>
              <a:spcBef>
                <a:spcPct val="0"/>
              </a:spcBef>
              <a:buFontTx/>
              <a:buNone/>
            </a:pPr>
            <a:r>
              <a:rPr lang="en-US" altLang="en-US" sz="1800">
                <a:solidFill>
                  <a:srgbClr val="FF0000"/>
                </a:solidFill>
                <a:latin typeface="Arial" panose="020B0604020202020204" pitchFamily="34" charset="0"/>
              </a:rPr>
              <a:t>overflow handling</a:t>
            </a:r>
            <a:endParaRPr lang="en-US" altLang="en-US" sz="1400">
              <a:solidFill>
                <a:srgbClr val="FF0000"/>
              </a:solidFill>
              <a:latin typeface="Arial" panose="020B0604020202020204" pitchFamily="34" charset="0"/>
            </a:endParaRPr>
          </a:p>
        </p:txBody>
      </p:sp>
      <p:sp>
        <p:nvSpPr>
          <p:cNvPr id="2" name="Rectangle 1">
            <a:extLst>
              <a:ext uri="{FF2B5EF4-FFF2-40B4-BE49-F238E27FC236}">
                <a16:creationId xmlns:a16="http://schemas.microsoft.com/office/drawing/2014/main" id="{505EFEBF-87D3-43DE-974A-68BAD4D7C27D}"/>
              </a:ext>
            </a:extLst>
          </p:cNvPr>
          <p:cNvSpPr>
            <a:spLocks noChangeArrowheads="1"/>
          </p:cNvSpPr>
          <p:nvPr/>
        </p:nvSpPr>
        <p:spPr bwMode="auto">
          <a:xfrm>
            <a:off x="7753350" y="5075238"/>
            <a:ext cx="162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Salary = 15,000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anim calcmode="lin" valueType="num">
                                      <p:cBhvr>
                                        <p:cTn id="7" dur="500" fill="hold"/>
                                        <p:tgtEl>
                                          <p:spTgt spid="63491">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63491">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63491">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3493"/>
                                        </p:tgtEl>
                                        <p:attrNameLst>
                                          <p:attrName>style.visibility</p:attrName>
                                        </p:attrNameLst>
                                      </p:cBhvr>
                                      <p:to>
                                        <p:strVal val="visible"/>
                                      </p:to>
                                    </p:set>
                                    <p:anim calcmode="lin" valueType="num">
                                      <p:cBhvr>
                                        <p:cTn id="12" dur="500" fill="hold"/>
                                        <p:tgtEl>
                                          <p:spTgt spid="63493"/>
                                        </p:tgtEl>
                                        <p:attrNameLst>
                                          <p:attrName>ppt_w</p:attrName>
                                        </p:attrNameLst>
                                      </p:cBhvr>
                                      <p:tavLst>
                                        <p:tav tm="0">
                                          <p:val>
                                            <p:fltVal val="0"/>
                                          </p:val>
                                        </p:tav>
                                        <p:tav tm="100000">
                                          <p:val>
                                            <p:strVal val="#ppt_w"/>
                                          </p:val>
                                        </p:tav>
                                      </p:tavLst>
                                    </p:anim>
                                    <p:anim calcmode="lin" valueType="num">
                                      <p:cBhvr>
                                        <p:cTn id="13" dur="500" fill="hold"/>
                                        <p:tgtEl>
                                          <p:spTgt spid="63493"/>
                                        </p:tgtEl>
                                        <p:attrNameLst>
                                          <p:attrName>ppt_h</p:attrName>
                                        </p:attrNameLst>
                                      </p:cBhvr>
                                      <p:tavLst>
                                        <p:tav tm="0">
                                          <p:val>
                                            <p:fltVal val="0"/>
                                          </p:val>
                                        </p:tav>
                                        <p:tav tm="100000">
                                          <p:val>
                                            <p:strVal val="#ppt_h"/>
                                          </p:val>
                                        </p:tav>
                                      </p:tavLst>
                                    </p:anim>
                                    <p:animEffect transition="in" filter="fade">
                                      <p:cBhvr>
                                        <p:cTn id="14" dur="500"/>
                                        <p:tgtEl>
                                          <p:spTgt spid="63493"/>
                                        </p:tgtEl>
                                      </p:cBhvr>
                                    </p:animEffect>
                                  </p:childTnLst>
                                </p:cTn>
                              </p:par>
                              <p:par>
                                <p:cTn id="15" presetID="53" presetClass="entr" presetSubtype="16" fill="hold" nodeType="withEffect">
                                  <p:stCondLst>
                                    <p:cond delay="0"/>
                                  </p:stCondLst>
                                  <p:childTnLst>
                                    <p:set>
                                      <p:cBhvr>
                                        <p:cTn id="16" dur="1" fill="hold">
                                          <p:stCondLst>
                                            <p:cond delay="0"/>
                                          </p:stCondLst>
                                        </p:cTn>
                                        <p:tgtEl>
                                          <p:spTgt spid="63494">
                                            <p:txEl>
                                              <p:pRg st="0" end="0"/>
                                            </p:txEl>
                                          </p:spTgt>
                                        </p:tgtEl>
                                        <p:attrNameLst>
                                          <p:attrName>style.visibility</p:attrName>
                                        </p:attrNameLst>
                                      </p:cBhvr>
                                      <p:to>
                                        <p:strVal val="visible"/>
                                      </p:to>
                                    </p:set>
                                    <p:anim calcmode="lin" valueType="num">
                                      <p:cBhvr>
                                        <p:cTn id="17" dur="500" fill="hold"/>
                                        <p:tgtEl>
                                          <p:spTgt spid="63494">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63494">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63494">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3494">
                                            <p:txEl>
                                              <p:pRg st="1" end="1"/>
                                            </p:txEl>
                                          </p:spTgt>
                                        </p:tgtEl>
                                        <p:attrNameLst>
                                          <p:attrName>style.visibility</p:attrName>
                                        </p:attrNameLst>
                                      </p:cBhvr>
                                      <p:to>
                                        <p:strVal val="visible"/>
                                      </p:to>
                                    </p:set>
                                    <p:anim calcmode="lin" valueType="num">
                                      <p:cBhvr>
                                        <p:cTn id="22" dur="500" fill="hold"/>
                                        <p:tgtEl>
                                          <p:spTgt spid="63494">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63494">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63494">
                                            <p:txEl>
                                              <p:pRg st="1" end="1"/>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63494">
                                            <p:txEl>
                                              <p:pRg st="2" end="2"/>
                                            </p:txEl>
                                          </p:spTgt>
                                        </p:tgtEl>
                                        <p:attrNameLst>
                                          <p:attrName>style.visibility</p:attrName>
                                        </p:attrNameLst>
                                      </p:cBhvr>
                                      <p:to>
                                        <p:strVal val="visible"/>
                                      </p:to>
                                    </p:set>
                                    <p:anim calcmode="lin" valueType="num">
                                      <p:cBhvr>
                                        <p:cTn id="27" dur="500" fill="hold"/>
                                        <p:tgtEl>
                                          <p:spTgt spid="63494">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63494">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63494">
                                            <p:txEl>
                                              <p:pRg st="2" end="2"/>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 calcmode="lin" valueType="num">
                                      <p:cBhvr>
                                        <p:cTn id="32"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64E9537-F852-42F5-B171-23AB0F0A170A}"/>
              </a:ext>
            </a:extLst>
          </p:cNvPr>
          <p:cNvSpPr>
            <a:spLocks noGrp="1"/>
          </p:cNvSpPr>
          <p:nvPr>
            <p:ph type="title"/>
          </p:nvPr>
        </p:nvSpPr>
        <p:spPr/>
        <p:txBody>
          <a:bodyPr/>
          <a:lstStyle/>
          <a:p>
            <a:r>
              <a:rPr lang="en-US" altLang="nl-BE"/>
              <a:t>Random File Organization (Hashing)</a:t>
            </a:r>
            <a:endParaRPr lang="nl-BE" altLang="nl-BE"/>
          </a:p>
        </p:txBody>
      </p:sp>
      <p:sp>
        <p:nvSpPr>
          <p:cNvPr id="64515" name="Content Placeholder 2">
            <a:extLst>
              <a:ext uri="{FF2B5EF4-FFF2-40B4-BE49-F238E27FC236}">
                <a16:creationId xmlns:a16="http://schemas.microsoft.com/office/drawing/2014/main" id="{E443E005-4049-4C0E-93BE-5E19E1F8EF3A}"/>
              </a:ext>
            </a:extLst>
          </p:cNvPr>
          <p:cNvSpPr>
            <a:spLocks noGrp="1"/>
          </p:cNvSpPr>
          <p:nvPr>
            <p:ph idx="1"/>
          </p:nvPr>
        </p:nvSpPr>
        <p:spPr>
          <a:xfrm>
            <a:off x="395288" y="1624013"/>
            <a:ext cx="8915400" cy="4525962"/>
          </a:xfrm>
        </p:spPr>
        <p:txBody>
          <a:bodyPr/>
          <a:lstStyle/>
          <a:p>
            <a:r>
              <a:rPr lang="en-US" altLang="en-US" sz="2400"/>
              <a:t>Percentage of overflow records depends on </a:t>
            </a:r>
            <a:r>
              <a:rPr lang="en-US" altLang="en-US" sz="2400">
                <a:solidFill>
                  <a:srgbClr val="FF0000"/>
                </a:solidFill>
              </a:rPr>
              <a:t>hashing algorithm </a:t>
            </a:r>
            <a:r>
              <a:rPr lang="en-US" altLang="en-US" sz="2400"/>
              <a:t>and </a:t>
            </a:r>
            <a:r>
              <a:rPr lang="en-US" altLang="en-US" sz="2400">
                <a:solidFill>
                  <a:srgbClr val="FF0000"/>
                </a:solidFill>
              </a:rPr>
              <a:t>key set</a:t>
            </a:r>
          </a:p>
          <a:p>
            <a:r>
              <a:rPr lang="en-US" altLang="en-US" sz="2400"/>
              <a:t>The aim is to achieve a uniform distribution, spreading the set of records evenly over the bucket space</a:t>
            </a:r>
          </a:p>
          <a:p>
            <a:r>
              <a:rPr lang="en-US" altLang="en-US" sz="2400"/>
              <a:t>Required number of buckets NB becomes: </a:t>
            </a:r>
            <a:br>
              <a:rPr lang="en-US" altLang="en-US" sz="2400"/>
            </a:br>
            <a:r>
              <a:rPr lang="en-US" altLang="en-US" sz="2400"/>
              <a:t>NB = ⌈NR / (BS × </a:t>
            </a:r>
            <a:r>
              <a:rPr lang="en-US" altLang="en-US" sz="2400">
                <a:solidFill>
                  <a:srgbClr val="FF0000"/>
                </a:solidFill>
              </a:rPr>
              <a:t>LF</a:t>
            </a:r>
            <a:r>
              <a:rPr lang="en-US" altLang="en-US" sz="2400"/>
              <a:t>)⌉,  with NR the number of records, BS the bucket size, and </a:t>
            </a:r>
            <a:r>
              <a:rPr lang="en-US" altLang="en-US" sz="2400">
                <a:solidFill>
                  <a:srgbClr val="FF0000"/>
                </a:solidFill>
              </a:rPr>
              <a:t>LF the loading factor</a:t>
            </a:r>
          </a:p>
          <a:p>
            <a:r>
              <a:rPr lang="en-US" altLang="en-US" sz="2400" i="1"/>
              <a:t>Trade-off between </a:t>
            </a:r>
            <a:r>
              <a:rPr lang="en-US" altLang="en-US" sz="2400" i="1">
                <a:solidFill>
                  <a:srgbClr val="FF0000"/>
                </a:solidFill>
              </a:rPr>
              <a:t>BS and NB</a:t>
            </a:r>
            <a:r>
              <a:rPr lang="en-US" altLang="en-US" sz="2400"/>
              <a:t>: larger bucket size implies smaller chance of overflow, but more additional overhead to retrieve non-overflow records (more number of sba for a larger bucket)</a:t>
            </a:r>
          </a:p>
          <a:p>
            <a:pPr>
              <a:buFont typeface="Arial" panose="020B0604020202020204" pitchFamily="34" charset="0"/>
              <a:buNone/>
            </a:pPr>
            <a:endParaRPr lang="nl-BE" altLang="en-US" sz="2800"/>
          </a:p>
        </p:txBody>
      </p:sp>
      <p:sp>
        <p:nvSpPr>
          <p:cNvPr id="76804" name="Slide Number Placeholder 3">
            <a:extLst>
              <a:ext uri="{FF2B5EF4-FFF2-40B4-BE49-F238E27FC236}">
                <a16:creationId xmlns:a16="http://schemas.microsoft.com/office/drawing/2014/main" id="{B9495F3A-9D17-469E-9D4E-AC4E64A93A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BDFA153-A86A-4B46-926C-ADBF71EA0B07}" type="slidenum">
              <a:rPr lang="nl-NL" altLang="nl-BE" sz="1200">
                <a:solidFill>
                  <a:srgbClr val="898989"/>
                </a:solidFill>
                <a:latin typeface="Arial" panose="020B0604020202020204" pitchFamily="34" charset="0"/>
              </a:rPr>
              <a:pPr>
                <a:spcBef>
                  <a:spcPct val="0"/>
                </a:spcBef>
                <a:buFontTx/>
                <a:buNone/>
              </a:pPr>
              <a:t>38</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p:cTn id="7" dur="500" fill="hold"/>
                                        <p:tgtEl>
                                          <p:spTgt spid="645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45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451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 calcmode="lin" valueType="num">
                                      <p:cBhvr>
                                        <p:cTn id="12" dur="500" fill="hold"/>
                                        <p:tgtEl>
                                          <p:spTgt spid="6451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451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4515">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p:cTn id="19" dur="500" fill="hold"/>
                                        <p:tgtEl>
                                          <p:spTgt spid="6451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4515">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6451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64515">
                                            <p:txEl>
                                              <p:pRg st="3" end="3"/>
                                            </p:txEl>
                                          </p:spTgt>
                                        </p:tgtEl>
                                        <p:attrNameLst>
                                          <p:attrName>style.visibility</p:attrName>
                                        </p:attrNameLst>
                                      </p:cBhvr>
                                      <p:to>
                                        <p:strVal val="visible"/>
                                      </p:to>
                                    </p:set>
                                    <p:anim calcmode="lin" valueType="num">
                                      <p:cBhvr>
                                        <p:cTn id="26" dur="500" fill="hold"/>
                                        <p:tgtEl>
                                          <p:spTgt spid="64515">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64515">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62DE9277-7F70-4648-8533-C9CC2AA12E6D}"/>
              </a:ext>
            </a:extLst>
          </p:cNvPr>
          <p:cNvSpPr>
            <a:spLocks noGrp="1"/>
          </p:cNvSpPr>
          <p:nvPr>
            <p:ph type="title"/>
          </p:nvPr>
        </p:nvSpPr>
        <p:spPr/>
        <p:txBody>
          <a:bodyPr/>
          <a:lstStyle/>
          <a:p>
            <a:r>
              <a:rPr lang="en-US" altLang="nl-BE"/>
              <a:t>Random File Organization (Hashing)</a:t>
            </a:r>
            <a:endParaRPr lang="nl-BE" altLang="nl-BE"/>
          </a:p>
        </p:txBody>
      </p:sp>
      <p:sp>
        <p:nvSpPr>
          <p:cNvPr id="65539" name="Content Placeholder 2">
            <a:extLst>
              <a:ext uri="{FF2B5EF4-FFF2-40B4-BE49-F238E27FC236}">
                <a16:creationId xmlns:a16="http://schemas.microsoft.com/office/drawing/2014/main" id="{08107D71-795D-4F8D-9F0B-308E19D7CD23}"/>
              </a:ext>
            </a:extLst>
          </p:cNvPr>
          <p:cNvSpPr>
            <a:spLocks noGrp="1"/>
          </p:cNvSpPr>
          <p:nvPr>
            <p:ph idx="1"/>
          </p:nvPr>
        </p:nvSpPr>
        <p:spPr/>
        <p:txBody>
          <a:bodyPr/>
          <a:lstStyle/>
          <a:p>
            <a:r>
              <a:rPr lang="en-US" altLang="en-US" sz="2800">
                <a:solidFill>
                  <a:srgbClr val="FF0000"/>
                </a:solidFill>
              </a:rPr>
              <a:t>Loading factor (LF) </a:t>
            </a:r>
            <a:r>
              <a:rPr lang="en-US" altLang="en-US" sz="2800"/>
              <a:t>represents the average number of records in a bucket divided by the bucket size </a:t>
            </a:r>
          </a:p>
          <a:p>
            <a:pPr lvl="1"/>
            <a:r>
              <a:rPr lang="en-US" altLang="en-US" sz="2400"/>
              <a:t>Indicates how “full” every bucket is on average</a:t>
            </a:r>
          </a:p>
          <a:p>
            <a:pPr lvl="1"/>
            <a:r>
              <a:rPr lang="en-US" altLang="en-US" sz="2400"/>
              <a:t>Embodies tradeoff between efficient use of storage capacity and retrieval performance</a:t>
            </a:r>
          </a:p>
          <a:p>
            <a:pPr lvl="1"/>
            <a:r>
              <a:rPr lang="en-US" altLang="en-US" sz="2400"/>
              <a:t>Often set between 0.7 and 0.9</a:t>
            </a:r>
          </a:p>
          <a:p>
            <a:pPr>
              <a:buFont typeface="Arial" panose="020B0604020202020204" pitchFamily="34" charset="0"/>
              <a:buNone/>
            </a:pPr>
            <a:endParaRPr lang="nl-BE" altLang="en-US"/>
          </a:p>
        </p:txBody>
      </p:sp>
      <p:sp>
        <p:nvSpPr>
          <p:cNvPr id="78852" name="Slide Number Placeholder 3">
            <a:extLst>
              <a:ext uri="{FF2B5EF4-FFF2-40B4-BE49-F238E27FC236}">
                <a16:creationId xmlns:a16="http://schemas.microsoft.com/office/drawing/2014/main" id="{84776EBA-1619-4A6F-B8B8-C4DF774DAF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264420B-8F84-46BE-A8BA-503E0EBA446E}" type="slidenum">
              <a:rPr lang="nl-NL" altLang="nl-BE" sz="1200">
                <a:solidFill>
                  <a:srgbClr val="898989"/>
                </a:solidFill>
                <a:latin typeface="Arial" panose="020B0604020202020204" pitchFamily="34" charset="0"/>
              </a:rPr>
              <a:pPr>
                <a:spcBef>
                  <a:spcPct val="0"/>
                </a:spcBef>
                <a:buFontTx/>
                <a:buNone/>
              </a:pPr>
              <a:t>39</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p:cTn id="7" dur="500" fill="hold"/>
                                        <p:tgtEl>
                                          <p:spTgt spid="655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55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553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calcmode="lin" valueType="num">
                                      <p:cBhvr>
                                        <p:cTn id="12" dur="500" fill="hold"/>
                                        <p:tgtEl>
                                          <p:spTgt spid="6553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553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5539">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 calcmode="lin" valueType="num">
                                      <p:cBhvr>
                                        <p:cTn id="17" dur="500" fill="hold"/>
                                        <p:tgtEl>
                                          <p:spTgt spid="6553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553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5539">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 calcmode="lin" valueType="num">
                                      <p:cBhvr>
                                        <p:cTn id="22" dur="500" fill="hold"/>
                                        <p:tgtEl>
                                          <p:spTgt spid="65539">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5539">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5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2A2F351-9BB8-429C-A746-ECD1494D6C9B}"/>
              </a:ext>
            </a:extLst>
          </p:cNvPr>
          <p:cNvSpPr>
            <a:spLocks noGrp="1"/>
          </p:cNvSpPr>
          <p:nvPr>
            <p:ph type="title"/>
          </p:nvPr>
        </p:nvSpPr>
        <p:spPr>
          <a:xfrm>
            <a:off x="495300" y="639763"/>
            <a:ext cx="8915400" cy="1143000"/>
          </a:xfrm>
        </p:spPr>
        <p:txBody>
          <a:bodyPr/>
          <a:lstStyle/>
          <a:p>
            <a:r>
              <a:rPr lang="en-US" altLang="nl-BE" sz="3200"/>
              <a:t>Storage Hardware and Physical Database Design</a:t>
            </a:r>
            <a:br>
              <a:rPr lang="en-US" altLang="nl-BE"/>
            </a:br>
            <a:endParaRPr lang="nl-BE" altLang="nl-BE"/>
          </a:p>
        </p:txBody>
      </p:sp>
      <p:sp>
        <p:nvSpPr>
          <p:cNvPr id="11267" name="Content Placeholder 2">
            <a:extLst>
              <a:ext uri="{FF2B5EF4-FFF2-40B4-BE49-F238E27FC236}">
                <a16:creationId xmlns:a16="http://schemas.microsoft.com/office/drawing/2014/main" id="{E3F6FB0C-511C-4981-BD80-E96DD51A2D17}"/>
              </a:ext>
            </a:extLst>
          </p:cNvPr>
          <p:cNvSpPr>
            <a:spLocks noGrp="1"/>
          </p:cNvSpPr>
          <p:nvPr>
            <p:ph idx="1"/>
          </p:nvPr>
        </p:nvSpPr>
        <p:spPr/>
        <p:txBody>
          <a:bodyPr/>
          <a:lstStyle/>
          <a:p>
            <a:r>
              <a:rPr lang="en-US" altLang="nl-BE"/>
              <a:t>The storage hierarchy</a:t>
            </a:r>
          </a:p>
          <a:p>
            <a:r>
              <a:rPr lang="en-US" altLang="nl-BE"/>
              <a:t>Internals of hard disk drives</a:t>
            </a:r>
          </a:p>
          <a:p>
            <a:r>
              <a:rPr lang="en-US" altLang="nl-BE"/>
              <a:t>From logical concepts to physical constructs</a:t>
            </a:r>
            <a:endParaRPr lang="nl-BE" altLang="nl-BE"/>
          </a:p>
        </p:txBody>
      </p:sp>
      <p:sp>
        <p:nvSpPr>
          <p:cNvPr id="11268" name="Slide Number Placeholder 3">
            <a:extLst>
              <a:ext uri="{FF2B5EF4-FFF2-40B4-BE49-F238E27FC236}">
                <a16:creationId xmlns:a16="http://schemas.microsoft.com/office/drawing/2014/main" id="{913B4B62-CC98-439B-9231-11819512D6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4E7704-A33A-4A5E-8077-549FBCE304BD}" type="slidenum">
              <a:rPr lang="nl-NL" altLang="nl-BE" sz="1200">
                <a:solidFill>
                  <a:srgbClr val="898989"/>
                </a:solidFill>
                <a:latin typeface="Arial" panose="020B0604020202020204" pitchFamily="34" charset="0"/>
              </a:rPr>
              <a:pPr>
                <a:spcBef>
                  <a:spcPct val="0"/>
                </a:spcBef>
                <a:buFontTx/>
                <a:buNone/>
              </a:pPr>
              <a:t>4</a:t>
            </a:fld>
            <a:endParaRPr lang="nl-NL" altLang="nl-BE" sz="1200">
              <a:solidFill>
                <a:srgbClr val="898989"/>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C9ECD934-DB74-4BE2-BE99-A7D556034937}"/>
              </a:ext>
            </a:extLst>
          </p:cNvPr>
          <p:cNvSpPr>
            <a:spLocks noGrp="1"/>
          </p:cNvSpPr>
          <p:nvPr>
            <p:ph type="title"/>
          </p:nvPr>
        </p:nvSpPr>
        <p:spPr/>
        <p:txBody>
          <a:bodyPr/>
          <a:lstStyle/>
          <a:p>
            <a:r>
              <a:rPr lang="en-US" altLang="nl-BE"/>
              <a:t>Random File Organization (Hashing)</a:t>
            </a:r>
            <a:endParaRPr lang="nl-BE" altLang="nl-BE"/>
          </a:p>
        </p:txBody>
      </p:sp>
      <p:sp>
        <p:nvSpPr>
          <p:cNvPr id="66563" name="Content Placeholder 2">
            <a:extLst>
              <a:ext uri="{FF2B5EF4-FFF2-40B4-BE49-F238E27FC236}">
                <a16:creationId xmlns:a16="http://schemas.microsoft.com/office/drawing/2014/main" id="{86BA59C6-425C-44A2-BB0E-67EAE6C08264}"/>
              </a:ext>
            </a:extLst>
          </p:cNvPr>
          <p:cNvSpPr>
            <a:spLocks noGrp="1"/>
          </p:cNvSpPr>
          <p:nvPr>
            <p:ph idx="1"/>
          </p:nvPr>
        </p:nvSpPr>
        <p:spPr>
          <a:xfrm>
            <a:off x="495300" y="1500188"/>
            <a:ext cx="8915400" cy="4525962"/>
          </a:xfrm>
        </p:spPr>
        <p:txBody>
          <a:bodyPr/>
          <a:lstStyle/>
          <a:p>
            <a:r>
              <a:rPr lang="en-US" altLang="nl-BE" sz="2800"/>
              <a:t>Chaining</a:t>
            </a:r>
          </a:p>
          <a:p>
            <a:pPr lvl="1"/>
            <a:r>
              <a:rPr lang="en-US" altLang="nl-BE" sz="2400"/>
              <a:t>Overflow records stored in separate overflow area, with subsequent records that overflow from the same bucket being chained together by pointers (a linked list)</a:t>
            </a:r>
          </a:p>
          <a:p>
            <a:pPr lvl="1"/>
            <a:r>
              <a:rPr lang="en-US" altLang="nl-BE" sz="2400"/>
              <a:t>Pro: no interruption of basic bucket space by additional overflow</a:t>
            </a:r>
          </a:p>
          <a:p>
            <a:pPr lvl="1"/>
            <a:r>
              <a:rPr lang="en-US" altLang="nl-BE" sz="2400"/>
              <a:t>Con: need additional rba for the chained overflow buckets </a:t>
            </a:r>
          </a:p>
          <a:p>
            <a:r>
              <a:rPr lang="en-US" altLang="en-US" sz="2800"/>
              <a:t>Other overflow-handling techniques</a:t>
            </a:r>
          </a:p>
          <a:p>
            <a:pPr lvl="1"/>
            <a:r>
              <a:rPr lang="en-US" altLang="en-US" sz="2400"/>
              <a:t>Using another hash function or pushing to nearest non-full block</a:t>
            </a:r>
            <a:endParaRPr lang="nl-BE" altLang="en-US" sz="2400"/>
          </a:p>
          <a:p>
            <a:r>
              <a:rPr lang="en-US" altLang="nl-BE" sz="2800"/>
              <a:t>In practice, </a:t>
            </a:r>
            <a:r>
              <a:rPr lang="en-US" altLang="nl-BE" sz="2800" i="1"/>
              <a:t>dynamic hashing </a:t>
            </a:r>
            <a:r>
              <a:rPr lang="en-US" altLang="nl-BE" sz="2800"/>
              <a:t>techniques allow for a file to shrink or grow without completely rearranged the records (see the technique in Appendix) </a:t>
            </a:r>
            <a:endParaRPr lang="nl-BE" altLang="nl-BE" sz="2800"/>
          </a:p>
        </p:txBody>
      </p:sp>
      <p:sp>
        <p:nvSpPr>
          <p:cNvPr id="80900" name="Slide Number Placeholder 3">
            <a:extLst>
              <a:ext uri="{FF2B5EF4-FFF2-40B4-BE49-F238E27FC236}">
                <a16:creationId xmlns:a16="http://schemas.microsoft.com/office/drawing/2014/main" id="{AE279A33-8525-4464-89A3-B87421F2A9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F23714-698E-4A58-8F54-902FC90B853B}" type="slidenum">
              <a:rPr lang="nl-NL" altLang="nl-BE" sz="1200">
                <a:solidFill>
                  <a:srgbClr val="898989"/>
                </a:solidFill>
                <a:latin typeface="Arial" panose="020B0604020202020204" pitchFamily="34" charset="0"/>
              </a:rPr>
              <a:pPr>
                <a:spcBef>
                  <a:spcPct val="0"/>
                </a:spcBef>
                <a:buFontTx/>
                <a:buNone/>
              </a:pPr>
              <a:t>40</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p:cTn id="7" dur="500" fill="hold"/>
                                        <p:tgtEl>
                                          <p:spTgt spid="665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65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656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 calcmode="lin" valueType="num">
                                      <p:cBhvr>
                                        <p:cTn id="12" dur="500" fill="hold"/>
                                        <p:tgtEl>
                                          <p:spTgt spid="6656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656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656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 calcmode="lin" valueType="num">
                                      <p:cBhvr>
                                        <p:cTn id="17" dur="500" fill="hold"/>
                                        <p:tgtEl>
                                          <p:spTgt spid="6656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656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656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 calcmode="lin" valueType="num">
                                      <p:cBhvr>
                                        <p:cTn id="22" dur="500" fill="hold"/>
                                        <p:tgtEl>
                                          <p:spTgt spid="6656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656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656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anim calcmode="lin" valueType="num">
                                      <p:cBhvr>
                                        <p:cTn id="27" dur="500" fill="hold"/>
                                        <p:tgtEl>
                                          <p:spTgt spid="6656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6656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6656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66563">
                                            <p:txEl>
                                              <p:pRg st="5" end="5"/>
                                            </p:txEl>
                                          </p:spTgt>
                                        </p:tgtEl>
                                        <p:attrNameLst>
                                          <p:attrName>style.visibility</p:attrName>
                                        </p:attrNameLst>
                                      </p:cBhvr>
                                      <p:to>
                                        <p:strVal val="visible"/>
                                      </p:to>
                                    </p:set>
                                    <p:anim calcmode="lin" valueType="num">
                                      <p:cBhvr>
                                        <p:cTn id="32" dur="500" fill="hold"/>
                                        <p:tgtEl>
                                          <p:spTgt spid="6656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6656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6656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nodeType="clickEffect">
                                  <p:stCondLst>
                                    <p:cond delay="0"/>
                                  </p:stCondLst>
                                  <p:childTnLst>
                                    <p:set>
                                      <p:cBhvr>
                                        <p:cTn id="38" dur="1" fill="hold">
                                          <p:stCondLst>
                                            <p:cond delay="0"/>
                                          </p:stCondLst>
                                        </p:cTn>
                                        <p:tgtEl>
                                          <p:spTgt spid="66563">
                                            <p:txEl>
                                              <p:pRg st="6" end="6"/>
                                            </p:txEl>
                                          </p:spTgt>
                                        </p:tgtEl>
                                        <p:attrNameLst>
                                          <p:attrName>style.visibility</p:attrName>
                                        </p:attrNameLst>
                                      </p:cBhvr>
                                      <p:to>
                                        <p:strVal val="visible"/>
                                      </p:to>
                                    </p:set>
                                    <p:anim calcmode="lin" valueType="num">
                                      <p:cBhvr>
                                        <p:cTn id="39" dur="500" fill="hold"/>
                                        <p:tgtEl>
                                          <p:spTgt spid="6656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6656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2C9B7BF1-4FD9-404D-BBDD-44B8C326BAF0}"/>
              </a:ext>
            </a:extLst>
          </p:cNvPr>
          <p:cNvSpPr>
            <a:spLocks noGrp="1"/>
          </p:cNvSpPr>
          <p:nvPr>
            <p:ph type="title"/>
          </p:nvPr>
        </p:nvSpPr>
        <p:spPr/>
        <p:txBody>
          <a:bodyPr/>
          <a:lstStyle/>
          <a:p>
            <a:r>
              <a:rPr lang="en-US" altLang="nl-BE"/>
              <a:t>Indexed Sequential File Organization</a:t>
            </a:r>
            <a:endParaRPr lang="nl-BE" altLang="nl-BE"/>
          </a:p>
        </p:txBody>
      </p:sp>
      <p:sp>
        <p:nvSpPr>
          <p:cNvPr id="67587" name="Content Placeholder 2">
            <a:extLst>
              <a:ext uri="{FF2B5EF4-FFF2-40B4-BE49-F238E27FC236}">
                <a16:creationId xmlns:a16="http://schemas.microsoft.com/office/drawing/2014/main" id="{D669EF8D-B08F-49AB-BCA5-9CD2DE6A4D69}"/>
              </a:ext>
            </a:extLst>
          </p:cNvPr>
          <p:cNvSpPr>
            <a:spLocks noGrp="1"/>
          </p:cNvSpPr>
          <p:nvPr>
            <p:ph idx="1"/>
          </p:nvPr>
        </p:nvSpPr>
        <p:spPr/>
        <p:txBody>
          <a:bodyPr/>
          <a:lstStyle/>
          <a:p>
            <a:r>
              <a:rPr lang="en-US" altLang="nl-BE" sz="2800"/>
              <a:t>Random file organization is efficient to retrieve individual records by their search key value (</a:t>
            </a:r>
            <a:r>
              <a:rPr lang="en-US" altLang="nl-BE" sz="2800">
                <a:solidFill>
                  <a:srgbClr val="FF0000"/>
                </a:solidFill>
              </a:rPr>
              <a:t>hashing</a:t>
            </a:r>
            <a:r>
              <a:rPr lang="en-US" altLang="nl-BE" sz="2800"/>
              <a:t>)</a:t>
            </a:r>
          </a:p>
          <a:p>
            <a:r>
              <a:rPr lang="en-US" altLang="nl-BE" sz="2800"/>
              <a:t>Sequential file organization is efficient if many records are to be retrieved in a certain order (</a:t>
            </a:r>
            <a:r>
              <a:rPr lang="en-US" altLang="nl-BE" sz="2800">
                <a:solidFill>
                  <a:srgbClr val="FF0000"/>
                </a:solidFill>
              </a:rPr>
              <a:t>sorting</a:t>
            </a:r>
            <a:r>
              <a:rPr lang="en-US" altLang="nl-BE" sz="2800"/>
              <a:t>)</a:t>
            </a:r>
          </a:p>
          <a:p>
            <a:r>
              <a:rPr lang="en-US" altLang="nl-BE" sz="2800">
                <a:solidFill>
                  <a:srgbClr val="FF0000"/>
                </a:solidFill>
              </a:rPr>
              <a:t>Indexed sequential file organization </a:t>
            </a:r>
            <a:r>
              <a:rPr lang="en-US" altLang="nl-BE" sz="2800"/>
              <a:t>method reconciles both concerns</a:t>
            </a:r>
          </a:p>
          <a:p>
            <a:r>
              <a:rPr lang="en-US" altLang="nl-BE" sz="2800"/>
              <a:t>Indexed sequential file organization combines sequential file organization with the use of </a:t>
            </a:r>
            <a:r>
              <a:rPr lang="en-US" altLang="nl-BE" sz="2800" i="1"/>
              <a:t>one or more indexes</a:t>
            </a:r>
            <a:endParaRPr lang="nl-BE" altLang="nl-BE" sz="2800" i="1"/>
          </a:p>
        </p:txBody>
      </p:sp>
      <p:sp>
        <p:nvSpPr>
          <p:cNvPr id="82948" name="Slide Number Placeholder 3">
            <a:extLst>
              <a:ext uri="{FF2B5EF4-FFF2-40B4-BE49-F238E27FC236}">
                <a16:creationId xmlns:a16="http://schemas.microsoft.com/office/drawing/2014/main" id="{BAFD81C8-EDDA-463D-8FBD-291074747D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D2B3D4-2C71-49A6-9468-ABFE592DE6DF}" type="slidenum">
              <a:rPr lang="nl-NL" altLang="nl-BE" sz="1200">
                <a:solidFill>
                  <a:srgbClr val="898989"/>
                </a:solidFill>
                <a:latin typeface="Arial" panose="020B0604020202020204" pitchFamily="34" charset="0"/>
              </a:rPr>
              <a:pPr>
                <a:spcBef>
                  <a:spcPct val="0"/>
                </a:spcBef>
                <a:buFontTx/>
                <a:buNone/>
              </a:pPr>
              <a:t>41</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p:cTn id="7" dur="500" fill="hold"/>
                                        <p:tgtEl>
                                          <p:spTgt spid="675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758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758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 calcmode="lin" valueType="num">
                                      <p:cBhvr>
                                        <p:cTn id="12" dur="500" fill="hold"/>
                                        <p:tgtEl>
                                          <p:spTgt spid="6758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758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758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p:cTn id="19" dur="500" fill="hold"/>
                                        <p:tgtEl>
                                          <p:spTgt spid="6758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758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67587">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7587">
                                            <p:txEl>
                                              <p:pRg st="3" end="3"/>
                                            </p:txEl>
                                          </p:spTgt>
                                        </p:tgtEl>
                                        <p:attrNameLst>
                                          <p:attrName>style.visibility</p:attrName>
                                        </p:attrNameLst>
                                      </p:cBhvr>
                                      <p:to>
                                        <p:strVal val="visible"/>
                                      </p:to>
                                    </p:set>
                                    <p:anim calcmode="lin" valueType="num">
                                      <p:cBhvr>
                                        <p:cTn id="24" dur="500" fill="hold"/>
                                        <p:tgtEl>
                                          <p:spTgt spid="6758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6758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2FD3711B-0FFB-450B-B3DC-B6BA825C8366}"/>
              </a:ext>
            </a:extLst>
          </p:cNvPr>
          <p:cNvSpPr>
            <a:spLocks noGrp="1"/>
          </p:cNvSpPr>
          <p:nvPr>
            <p:ph type="title"/>
          </p:nvPr>
        </p:nvSpPr>
        <p:spPr/>
        <p:txBody>
          <a:bodyPr/>
          <a:lstStyle/>
          <a:p>
            <a:r>
              <a:rPr lang="en-US" altLang="nl-BE"/>
              <a:t>Indexed Sequential File Organization</a:t>
            </a:r>
            <a:endParaRPr lang="nl-BE" altLang="nl-BE"/>
          </a:p>
        </p:txBody>
      </p:sp>
      <p:sp>
        <p:nvSpPr>
          <p:cNvPr id="69635" name="Content Placeholder 2">
            <a:extLst>
              <a:ext uri="{FF2B5EF4-FFF2-40B4-BE49-F238E27FC236}">
                <a16:creationId xmlns:a16="http://schemas.microsoft.com/office/drawing/2014/main" id="{70C5868E-4D94-4ACF-BD4F-A646813EC1ED}"/>
              </a:ext>
            </a:extLst>
          </p:cNvPr>
          <p:cNvSpPr>
            <a:spLocks noGrp="1"/>
          </p:cNvSpPr>
          <p:nvPr>
            <p:ph idx="1"/>
          </p:nvPr>
        </p:nvSpPr>
        <p:spPr>
          <a:xfrm>
            <a:off x="384175" y="1417638"/>
            <a:ext cx="8915400" cy="4525962"/>
          </a:xfrm>
        </p:spPr>
        <p:txBody>
          <a:bodyPr/>
          <a:lstStyle/>
          <a:p>
            <a:r>
              <a:rPr lang="en-US" altLang="nl-BE" sz="2400"/>
              <a:t>The file is divided into intervals (or partitions)</a:t>
            </a:r>
          </a:p>
          <a:p>
            <a:r>
              <a:rPr lang="en-US" altLang="nl-BE" sz="2400"/>
              <a:t>Each interval is represented by an index entry containing </a:t>
            </a:r>
          </a:p>
          <a:p>
            <a:pPr lvl="1"/>
            <a:r>
              <a:rPr lang="en-US" altLang="nl-BE" sz="2000"/>
              <a:t>the search key value of the first record in the interval </a:t>
            </a:r>
          </a:p>
          <a:p>
            <a:pPr lvl="1"/>
            <a:r>
              <a:rPr lang="en-US" altLang="nl-BE" sz="2000"/>
              <a:t>a pointer to the physical position of the first record in the interval</a:t>
            </a:r>
          </a:p>
          <a:p>
            <a:r>
              <a:rPr lang="en-US" altLang="nl-BE" sz="2400" i="1"/>
              <a:t>The index itself is then a sequential file</a:t>
            </a:r>
            <a:r>
              <a:rPr lang="en-US" altLang="nl-BE" sz="2400"/>
              <a:t>, ordered according to the search key values with entries having the following format: </a:t>
            </a:r>
            <a:br>
              <a:rPr lang="en-US" altLang="nl-BE" sz="2400"/>
            </a:br>
            <a:r>
              <a:rPr lang="en-US" altLang="nl-BE" sz="2400"/>
              <a:t>			</a:t>
            </a:r>
            <a:r>
              <a:rPr lang="en-US" altLang="nl-BE" sz="2400">
                <a:solidFill>
                  <a:srgbClr val="FF0000"/>
                </a:solidFill>
              </a:rPr>
              <a:t>&lt;search key, pointer&gt;</a:t>
            </a:r>
          </a:p>
          <a:p>
            <a:r>
              <a:rPr lang="en-US" altLang="nl-BE" sz="2400"/>
              <a:t>Pointer can be </a:t>
            </a:r>
            <a:r>
              <a:rPr lang="en-US" altLang="nl-BE" sz="2400">
                <a:solidFill>
                  <a:srgbClr val="FF0000"/>
                </a:solidFill>
              </a:rPr>
              <a:t>block pointer </a:t>
            </a:r>
            <a:r>
              <a:rPr lang="en-US" altLang="nl-BE" sz="2400"/>
              <a:t>(referring to the physical block address) or </a:t>
            </a:r>
            <a:r>
              <a:rPr lang="en-US" altLang="nl-BE" sz="2400">
                <a:solidFill>
                  <a:srgbClr val="FF0000"/>
                </a:solidFill>
              </a:rPr>
              <a:t>record pointer </a:t>
            </a:r>
            <a:r>
              <a:rPr lang="en-US" altLang="nl-BE" sz="2400"/>
              <a:t>(consisting of the combination of a block address and a record id or offset within this block) </a:t>
            </a:r>
          </a:p>
          <a:p>
            <a:r>
              <a:rPr lang="en-US" altLang="nl-BE" sz="2400"/>
              <a:t>Search key can be atomic (e.g., a CustomerID) or composite (e.g., Year of Birth and Gender)</a:t>
            </a:r>
          </a:p>
          <a:p>
            <a:endParaRPr lang="nl-BE" altLang="nl-BE" sz="2400"/>
          </a:p>
        </p:txBody>
      </p:sp>
      <p:sp>
        <p:nvSpPr>
          <p:cNvPr id="84996" name="Slide Number Placeholder 3">
            <a:extLst>
              <a:ext uri="{FF2B5EF4-FFF2-40B4-BE49-F238E27FC236}">
                <a16:creationId xmlns:a16="http://schemas.microsoft.com/office/drawing/2014/main" id="{2A7C7041-AB7D-4C5C-A553-F651C1D97B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B0F289-0E97-457A-978B-D589CDD1CC07}" type="slidenum">
              <a:rPr lang="nl-NL" altLang="nl-BE" sz="1200">
                <a:solidFill>
                  <a:srgbClr val="898989"/>
                </a:solidFill>
                <a:latin typeface="Arial" panose="020B0604020202020204" pitchFamily="34" charset="0"/>
              </a:rPr>
              <a:pPr>
                <a:spcBef>
                  <a:spcPct val="0"/>
                </a:spcBef>
                <a:buFontTx/>
                <a:buNone/>
              </a:pPr>
              <a:t>42</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p:cTn id="7" dur="500" fill="hold"/>
                                        <p:tgtEl>
                                          <p:spTgt spid="6963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963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963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calcmode="lin" valueType="num">
                                      <p:cBhvr>
                                        <p:cTn id="12" dur="500" fill="hold"/>
                                        <p:tgtEl>
                                          <p:spTgt spid="6963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963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963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calcmode="lin" valueType="num">
                                      <p:cBhvr>
                                        <p:cTn id="17" dur="500" fill="hold"/>
                                        <p:tgtEl>
                                          <p:spTgt spid="6963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963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9635">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 calcmode="lin" valueType="num">
                                      <p:cBhvr>
                                        <p:cTn id="22" dur="500" fill="hold"/>
                                        <p:tgtEl>
                                          <p:spTgt spid="6963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963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9635">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69635">
                                            <p:txEl>
                                              <p:pRg st="4" end="4"/>
                                            </p:txEl>
                                          </p:spTgt>
                                        </p:tgtEl>
                                        <p:attrNameLst>
                                          <p:attrName>style.visibility</p:attrName>
                                        </p:attrNameLst>
                                      </p:cBhvr>
                                      <p:to>
                                        <p:strVal val="visible"/>
                                      </p:to>
                                    </p:set>
                                    <p:anim calcmode="lin" valueType="num">
                                      <p:cBhvr>
                                        <p:cTn id="27" dur="500" fill="hold"/>
                                        <p:tgtEl>
                                          <p:spTgt spid="6963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6963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6963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69635">
                                            <p:txEl>
                                              <p:pRg st="5" end="5"/>
                                            </p:txEl>
                                          </p:spTgt>
                                        </p:tgtEl>
                                        <p:attrNameLst>
                                          <p:attrName>style.visibility</p:attrName>
                                        </p:attrNameLst>
                                      </p:cBhvr>
                                      <p:to>
                                        <p:strVal val="visible"/>
                                      </p:to>
                                    </p:set>
                                    <p:anim calcmode="lin" valueType="num">
                                      <p:cBhvr>
                                        <p:cTn id="34" dur="500" fill="hold"/>
                                        <p:tgtEl>
                                          <p:spTgt spid="69635">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69635">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69635">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69635">
                                            <p:txEl>
                                              <p:pRg st="6" end="6"/>
                                            </p:txEl>
                                          </p:spTgt>
                                        </p:tgtEl>
                                        <p:attrNameLst>
                                          <p:attrName>style.visibility</p:attrName>
                                        </p:attrNameLst>
                                      </p:cBhvr>
                                      <p:to>
                                        <p:strVal val="visible"/>
                                      </p:to>
                                    </p:set>
                                    <p:anim calcmode="lin" valueType="num">
                                      <p:cBhvr>
                                        <p:cTn id="39" dur="500" fill="hold"/>
                                        <p:tgtEl>
                                          <p:spTgt spid="69635">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69635">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7CADBB1A-C66D-456D-835D-0C1C7428519B}"/>
              </a:ext>
            </a:extLst>
          </p:cNvPr>
          <p:cNvSpPr>
            <a:spLocks noGrp="1"/>
          </p:cNvSpPr>
          <p:nvPr>
            <p:ph type="title"/>
          </p:nvPr>
        </p:nvSpPr>
        <p:spPr/>
        <p:txBody>
          <a:bodyPr/>
          <a:lstStyle/>
          <a:p>
            <a:r>
              <a:rPr lang="en-US" altLang="nl-BE"/>
              <a:t>Indexed Sequential File Organization</a:t>
            </a:r>
            <a:endParaRPr lang="nl-BE" altLang="nl-BE"/>
          </a:p>
        </p:txBody>
      </p:sp>
      <p:sp>
        <p:nvSpPr>
          <p:cNvPr id="70659" name="Content Placeholder 2">
            <a:extLst>
              <a:ext uri="{FF2B5EF4-FFF2-40B4-BE49-F238E27FC236}">
                <a16:creationId xmlns:a16="http://schemas.microsoft.com/office/drawing/2014/main" id="{8125D979-2EB2-4151-B8C6-90BF71E02111}"/>
              </a:ext>
            </a:extLst>
          </p:cNvPr>
          <p:cNvSpPr>
            <a:spLocks noGrp="1"/>
          </p:cNvSpPr>
          <p:nvPr>
            <p:ph idx="1"/>
          </p:nvPr>
        </p:nvSpPr>
        <p:spPr>
          <a:xfrm>
            <a:off x="384175" y="1355725"/>
            <a:ext cx="9026525" cy="4525963"/>
          </a:xfrm>
        </p:spPr>
        <p:txBody>
          <a:bodyPr/>
          <a:lstStyle/>
          <a:p>
            <a:r>
              <a:rPr lang="en-US" altLang="nl-BE" sz="2400"/>
              <a:t>A </a:t>
            </a:r>
            <a:r>
              <a:rPr lang="en-US" altLang="nl-BE" sz="2400">
                <a:solidFill>
                  <a:srgbClr val="FF0000"/>
                </a:solidFill>
              </a:rPr>
              <a:t>dense index </a:t>
            </a:r>
            <a:r>
              <a:rPr lang="en-US" altLang="nl-BE" sz="2400"/>
              <a:t>has an index entry for every possible value of the search key </a:t>
            </a:r>
          </a:p>
          <a:p>
            <a:r>
              <a:rPr lang="en-US" altLang="nl-BE" sz="2400"/>
              <a:t>A </a:t>
            </a:r>
            <a:r>
              <a:rPr lang="en-US" altLang="nl-BE" sz="2400">
                <a:solidFill>
                  <a:srgbClr val="FF0000"/>
                </a:solidFill>
              </a:rPr>
              <a:t>sparse index</a:t>
            </a:r>
            <a:r>
              <a:rPr lang="en-US" altLang="nl-BE" sz="2400"/>
              <a:t> has an index entry for only some of the search key values</a:t>
            </a:r>
          </a:p>
          <a:p>
            <a:endParaRPr lang="en-US" altLang="nl-BE" sz="2400"/>
          </a:p>
          <a:p>
            <a:endParaRPr lang="en-US" altLang="nl-BE" sz="2400"/>
          </a:p>
          <a:p>
            <a:endParaRPr lang="en-US" altLang="nl-BE" sz="2400"/>
          </a:p>
          <a:p>
            <a:endParaRPr lang="en-US" altLang="nl-BE" sz="2400"/>
          </a:p>
          <a:p>
            <a:r>
              <a:rPr lang="en-US" altLang="nl-BE" sz="2400"/>
              <a:t>Dense indexes are generally faster, but require more storage space and are more complex to maintain than sparse indexes</a:t>
            </a:r>
          </a:p>
          <a:p>
            <a:r>
              <a:rPr lang="en-US" altLang="nl-BE" sz="2400"/>
              <a:t>Note: the index file occupies fewer disk blocks than the data file and can be searched much quicker</a:t>
            </a:r>
            <a:endParaRPr lang="nl-BE" altLang="nl-BE" sz="2400"/>
          </a:p>
        </p:txBody>
      </p:sp>
      <p:sp>
        <p:nvSpPr>
          <p:cNvPr id="86020" name="Slide Number Placeholder 3">
            <a:extLst>
              <a:ext uri="{FF2B5EF4-FFF2-40B4-BE49-F238E27FC236}">
                <a16:creationId xmlns:a16="http://schemas.microsoft.com/office/drawing/2014/main" id="{22E9ABC2-C538-4E46-B534-76851D5B43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D8FE93-5874-486F-8FA6-1DCADC8E432B}" type="slidenum">
              <a:rPr lang="nl-NL" altLang="nl-BE" sz="1200">
                <a:solidFill>
                  <a:srgbClr val="898989"/>
                </a:solidFill>
                <a:latin typeface="Arial" panose="020B0604020202020204" pitchFamily="34" charset="0"/>
              </a:rPr>
              <a:pPr>
                <a:spcBef>
                  <a:spcPct val="0"/>
                </a:spcBef>
                <a:buFontTx/>
                <a:buNone/>
              </a:pPr>
              <a:t>43</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FC757F72-09E2-4030-A0AB-EB9767995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34" t="22430" r="1122" b="22679"/>
          <a:stretch>
            <a:fillRect/>
          </a:stretch>
        </p:blipFill>
        <p:spPr bwMode="auto">
          <a:xfrm>
            <a:off x="2093913" y="3140075"/>
            <a:ext cx="3209925" cy="1349375"/>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A18E1E9D-2002-497D-9605-957A10832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32" t="21053" r="832" b="20776"/>
          <a:stretch>
            <a:fillRect/>
          </a:stretch>
        </p:blipFill>
        <p:spPr bwMode="auto">
          <a:xfrm>
            <a:off x="5937250" y="3095625"/>
            <a:ext cx="3143250" cy="1393825"/>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0663" name="Rectangle 1">
            <a:extLst>
              <a:ext uri="{FF2B5EF4-FFF2-40B4-BE49-F238E27FC236}">
                <a16:creationId xmlns:a16="http://schemas.microsoft.com/office/drawing/2014/main" id="{7FDAD745-3917-4B4D-BDE5-65B9562D229C}"/>
              </a:ext>
            </a:extLst>
          </p:cNvPr>
          <p:cNvSpPr>
            <a:spLocks noChangeArrowheads="1"/>
          </p:cNvSpPr>
          <p:nvPr/>
        </p:nvSpPr>
        <p:spPr bwMode="auto">
          <a:xfrm>
            <a:off x="3054350" y="4511675"/>
            <a:ext cx="1289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dense index</a:t>
            </a:r>
          </a:p>
        </p:txBody>
      </p:sp>
      <p:sp>
        <p:nvSpPr>
          <p:cNvPr id="70664" name="Rectangle 2">
            <a:extLst>
              <a:ext uri="{FF2B5EF4-FFF2-40B4-BE49-F238E27FC236}">
                <a16:creationId xmlns:a16="http://schemas.microsoft.com/office/drawing/2014/main" id="{99856B2A-06D2-4B54-A957-72BE16FD98D2}"/>
              </a:ext>
            </a:extLst>
          </p:cNvPr>
          <p:cNvSpPr>
            <a:spLocks noChangeArrowheads="1"/>
          </p:cNvSpPr>
          <p:nvPr/>
        </p:nvSpPr>
        <p:spPr bwMode="auto">
          <a:xfrm>
            <a:off x="6794500" y="4495800"/>
            <a:ext cx="1346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sparse index</a:t>
            </a:r>
          </a:p>
        </p:txBody>
      </p:sp>
      <p:sp>
        <p:nvSpPr>
          <p:cNvPr id="70665" name="TextBox 5">
            <a:extLst>
              <a:ext uri="{FF2B5EF4-FFF2-40B4-BE49-F238E27FC236}">
                <a16:creationId xmlns:a16="http://schemas.microsoft.com/office/drawing/2014/main" id="{267C1C7A-D3CE-429C-AD96-128C7BEAB0F6}"/>
              </a:ext>
            </a:extLst>
          </p:cNvPr>
          <p:cNvSpPr txBox="1">
            <a:spLocks noChangeArrowheads="1"/>
          </p:cNvSpPr>
          <p:nvPr/>
        </p:nvSpPr>
        <p:spPr bwMode="auto">
          <a:xfrm>
            <a:off x="558800" y="3275013"/>
            <a:ext cx="1390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Example: </a:t>
            </a:r>
            <a:r>
              <a:rPr lang="en-US" altLang="en-US" sz="1400">
                <a:solidFill>
                  <a:srgbClr val="FF0000"/>
                </a:solidFill>
                <a:latin typeface="Arial" panose="020B0604020202020204" pitchFamily="34" charset="0"/>
              </a:rPr>
              <a:t>assuming one record per block</a:t>
            </a:r>
          </a:p>
        </p:txBody>
      </p:sp>
      <p:sp>
        <p:nvSpPr>
          <p:cNvPr id="10" name="Rectangle 35">
            <a:extLst>
              <a:ext uri="{FF2B5EF4-FFF2-40B4-BE49-F238E27FC236}">
                <a16:creationId xmlns:a16="http://schemas.microsoft.com/office/drawing/2014/main" id="{507AAF66-54E6-4011-8652-3624A29B18B6}"/>
              </a:ext>
            </a:extLst>
          </p:cNvPr>
          <p:cNvSpPr>
            <a:spLocks noChangeArrowheads="1"/>
          </p:cNvSpPr>
          <p:nvPr/>
        </p:nvSpPr>
        <p:spPr bwMode="auto">
          <a:xfrm>
            <a:off x="3530600" y="2619375"/>
            <a:ext cx="1428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200" b="1" dirty="0">
                <a:solidFill>
                  <a:srgbClr val="FF0000"/>
                </a:solidFill>
                <a:latin typeface="+mn-lt"/>
              </a:rPr>
              <a:t>Search Key: Branch </a:t>
            </a:r>
          </a:p>
        </p:txBody>
      </p:sp>
      <p:sp>
        <p:nvSpPr>
          <p:cNvPr id="11" name="Down Arrow 10">
            <a:extLst>
              <a:ext uri="{FF2B5EF4-FFF2-40B4-BE49-F238E27FC236}">
                <a16:creationId xmlns:a16="http://schemas.microsoft.com/office/drawing/2014/main" id="{17902ADE-1330-4097-994A-0002AA8B5309}"/>
              </a:ext>
            </a:extLst>
          </p:cNvPr>
          <p:cNvSpPr/>
          <p:nvPr/>
        </p:nvSpPr>
        <p:spPr>
          <a:xfrm>
            <a:off x="4116388" y="2887663"/>
            <a:ext cx="160337" cy="14763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35">
            <a:extLst>
              <a:ext uri="{FF2B5EF4-FFF2-40B4-BE49-F238E27FC236}">
                <a16:creationId xmlns:a16="http://schemas.microsoft.com/office/drawing/2014/main" id="{49BAAD55-DD65-4E91-BDD0-38CE47B75413}"/>
              </a:ext>
            </a:extLst>
          </p:cNvPr>
          <p:cNvSpPr>
            <a:spLocks noChangeArrowheads="1"/>
          </p:cNvSpPr>
          <p:nvPr/>
        </p:nvSpPr>
        <p:spPr bwMode="auto">
          <a:xfrm>
            <a:off x="1789113" y="2641600"/>
            <a:ext cx="1449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defRPr/>
            </a:pPr>
            <a:r>
              <a:rPr lang="en-US" sz="1200" b="1" dirty="0">
                <a:solidFill>
                  <a:srgbClr val="FF0000"/>
                </a:solidFill>
                <a:latin typeface="+mn-lt"/>
              </a:rPr>
              <a:t>Index using Branch</a:t>
            </a:r>
          </a:p>
        </p:txBody>
      </p:sp>
      <p:sp>
        <p:nvSpPr>
          <p:cNvPr id="15" name="Down Arrow 14">
            <a:extLst>
              <a:ext uri="{FF2B5EF4-FFF2-40B4-BE49-F238E27FC236}">
                <a16:creationId xmlns:a16="http://schemas.microsoft.com/office/drawing/2014/main" id="{E255D8EC-F240-49A5-9BC9-0F02E07C2743}"/>
              </a:ext>
            </a:extLst>
          </p:cNvPr>
          <p:cNvSpPr/>
          <p:nvPr/>
        </p:nvSpPr>
        <p:spPr>
          <a:xfrm>
            <a:off x="2346325" y="2890838"/>
            <a:ext cx="160338" cy="14763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p:cTn id="7" dur="500" fill="hold"/>
                                        <p:tgtEl>
                                          <p:spTgt spid="706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06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065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 calcmode="lin" valueType="num">
                                      <p:cBhvr>
                                        <p:cTn id="12" dur="500" fill="hold"/>
                                        <p:tgtEl>
                                          <p:spTgt spid="7065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065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065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70665"/>
                                        </p:tgtEl>
                                        <p:attrNameLst>
                                          <p:attrName>style.visibility</p:attrName>
                                        </p:attrNameLst>
                                      </p:cBhvr>
                                      <p:to>
                                        <p:strVal val="visible"/>
                                      </p:to>
                                    </p:set>
                                    <p:anim calcmode="lin" valueType="num">
                                      <p:cBhvr>
                                        <p:cTn id="19" dur="500" fill="hold"/>
                                        <p:tgtEl>
                                          <p:spTgt spid="70665"/>
                                        </p:tgtEl>
                                        <p:attrNameLst>
                                          <p:attrName>ppt_w</p:attrName>
                                        </p:attrNameLst>
                                      </p:cBhvr>
                                      <p:tavLst>
                                        <p:tav tm="0">
                                          <p:val>
                                            <p:fltVal val="0"/>
                                          </p:val>
                                        </p:tav>
                                        <p:tav tm="100000">
                                          <p:val>
                                            <p:strVal val="#ppt_w"/>
                                          </p:val>
                                        </p:tav>
                                      </p:tavLst>
                                    </p:anim>
                                    <p:anim calcmode="lin" valueType="num">
                                      <p:cBhvr>
                                        <p:cTn id="20" dur="500" fill="hold"/>
                                        <p:tgtEl>
                                          <p:spTgt spid="70665"/>
                                        </p:tgtEl>
                                        <p:attrNameLst>
                                          <p:attrName>ppt_h</p:attrName>
                                        </p:attrNameLst>
                                      </p:cBhvr>
                                      <p:tavLst>
                                        <p:tav tm="0">
                                          <p:val>
                                            <p:fltVal val="0"/>
                                          </p:val>
                                        </p:tav>
                                        <p:tav tm="100000">
                                          <p:val>
                                            <p:strVal val="#ppt_h"/>
                                          </p:val>
                                        </p:tav>
                                      </p:tavLst>
                                    </p:anim>
                                    <p:animEffect transition="in" filter="fade">
                                      <p:cBhvr>
                                        <p:cTn id="21" dur="500"/>
                                        <p:tgtEl>
                                          <p:spTgt spid="70665"/>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1000" fill="hold"/>
                                        <p:tgtEl>
                                          <p:spTgt spid="10"/>
                                        </p:tgtEl>
                                        <p:attrNameLst>
                                          <p:attrName>ppt_w</p:attrName>
                                        </p:attrNameLst>
                                      </p:cBhvr>
                                      <p:tavLst>
                                        <p:tav tm="0">
                                          <p:val>
                                            <p:fltVal val="0"/>
                                          </p:val>
                                        </p:tav>
                                        <p:tav tm="100000">
                                          <p:val>
                                            <p:strVal val="#ppt_w"/>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style.rotation</p:attrName>
                                        </p:attrNameLst>
                                      </p:cBhvr>
                                      <p:tavLst>
                                        <p:tav tm="0">
                                          <p:val>
                                            <p:fltVal val="90"/>
                                          </p:val>
                                        </p:tav>
                                        <p:tav tm="100000">
                                          <p:val>
                                            <p:fltVal val="0"/>
                                          </p:val>
                                        </p:tav>
                                      </p:tavLst>
                                    </p:anim>
                                    <p:animEffect transition="in" filter="fade">
                                      <p:cBhvr>
                                        <p:cTn id="37" dur="1000"/>
                                        <p:tgtEl>
                                          <p:spTgt spid="10"/>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1000" fill="hold"/>
                                        <p:tgtEl>
                                          <p:spTgt spid="11"/>
                                        </p:tgtEl>
                                        <p:attrNameLst>
                                          <p:attrName>ppt_w</p:attrName>
                                        </p:attrNameLst>
                                      </p:cBhvr>
                                      <p:tavLst>
                                        <p:tav tm="0">
                                          <p:val>
                                            <p:fltVal val="0"/>
                                          </p:val>
                                        </p:tav>
                                        <p:tav tm="100000">
                                          <p:val>
                                            <p:strVal val="#ppt_w"/>
                                          </p:val>
                                        </p:tav>
                                      </p:tavLst>
                                    </p:anim>
                                    <p:anim calcmode="lin" valueType="num">
                                      <p:cBhvr>
                                        <p:cTn id="41" dur="1000" fill="hold"/>
                                        <p:tgtEl>
                                          <p:spTgt spid="11"/>
                                        </p:tgtEl>
                                        <p:attrNameLst>
                                          <p:attrName>ppt_h</p:attrName>
                                        </p:attrNameLst>
                                      </p:cBhvr>
                                      <p:tavLst>
                                        <p:tav tm="0">
                                          <p:val>
                                            <p:fltVal val="0"/>
                                          </p:val>
                                        </p:tav>
                                        <p:tav tm="100000">
                                          <p:val>
                                            <p:strVal val="#ppt_h"/>
                                          </p:val>
                                        </p:tav>
                                      </p:tavLst>
                                    </p:anim>
                                    <p:anim calcmode="lin" valueType="num">
                                      <p:cBhvr>
                                        <p:cTn id="42" dur="1000" fill="hold"/>
                                        <p:tgtEl>
                                          <p:spTgt spid="11"/>
                                        </p:tgtEl>
                                        <p:attrNameLst>
                                          <p:attrName>style.rotation</p:attrName>
                                        </p:attrNameLst>
                                      </p:cBhvr>
                                      <p:tavLst>
                                        <p:tav tm="0">
                                          <p:val>
                                            <p:fltVal val="90"/>
                                          </p:val>
                                        </p:tav>
                                        <p:tav tm="100000">
                                          <p:val>
                                            <p:fltVal val="0"/>
                                          </p:val>
                                        </p:tav>
                                      </p:tavLst>
                                    </p:anim>
                                    <p:animEffect transition="in" filter="fade">
                                      <p:cBhvr>
                                        <p:cTn id="43" dur="1000"/>
                                        <p:tgtEl>
                                          <p:spTgt spid="11"/>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ppt_w</p:attrName>
                                        </p:attrNameLst>
                                      </p:cBhvr>
                                      <p:tavLst>
                                        <p:tav tm="0">
                                          <p:val>
                                            <p:fltVal val="0"/>
                                          </p:val>
                                        </p:tav>
                                        <p:tav tm="100000">
                                          <p:val>
                                            <p:strVal val="#ppt_w"/>
                                          </p:val>
                                        </p:tav>
                                      </p:tavLst>
                                    </p:anim>
                                    <p:anim calcmode="lin" valueType="num">
                                      <p:cBhvr>
                                        <p:cTn id="47" dur="1000" fill="hold"/>
                                        <p:tgtEl>
                                          <p:spTgt spid="14"/>
                                        </p:tgtEl>
                                        <p:attrNameLst>
                                          <p:attrName>ppt_h</p:attrName>
                                        </p:attrNameLst>
                                      </p:cBhvr>
                                      <p:tavLst>
                                        <p:tav tm="0">
                                          <p:val>
                                            <p:fltVal val="0"/>
                                          </p:val>
                                        </p:tav>
                                        <p:tav tm="100000">
                                          <p:val>
                                            <p:strVal val="#ppt_h"/>
                                          </p:val>
                                        </p:tav>
                                      </p:tavLst>
                                    </p:anim>
                                    <p:anim calcmode="lin" valueType="num">
                                      <p:cBhvr>
                                        <p:cTn id="48" dur="1000" fill="hold"/>
                                        <p:tgtEl>
                                          <p:spTgt spid="14"/>
                                        </p:tgtEl>
                                        <p:attrNameLst>
                                          <p:attrName>style.rotation</p:attrName>
                                        </p:attrNameLst>
                                      </p:cBhvr>
                                      <p:tavLst>
                                        <p:tav tm="0">
                                          <p:val>
                                            <p:fltVal val="90"/>
                                          </p:val>
                                        </p:tav>
                                        <p:tav tm="100000">
                                          <p:val>
                                            <p:fltVal val="0"/>
                                          </p:val>
                                        </p:tav>
                                      </p:tavLst>
                                    </p:anim>
                                    <p:animEffect transition="in" filter="fade">
                                      <p:cBhvr>
                                        <p:cTn id="49" dur="1000"/>
                                        <p:tgtEl>
                                          <p:spTgt spid="14"/>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1000" fill="hold"/>
                                        <p:tgtEl>
                                          <p:spTgt spid="15"/>
                                        </p:tgtEl>
                                        <p:attrNameLst>
                                          <p:attrName>ppt_w</p:attrName>
                                        </p:attrNameLst>
                                      </p:cBhvr>
                                      <p:tavLst>
                                        <p:tav tm="0">
                                          <p:val>
                                            <p:fltVal val="0"/>
                                          </p:val>
                                        </p:tav>
                                        <p:tav tm="100000">
                                          <p:val>
                                            <p:strVal val="#ppt_w"/>
                                          </p:val>
                                        </p:tav>
                                      </p:tavLst>
                                    </p:anim>
                                    <p:anim calcmode="lin" valueType="num">
                                      <p:cBhvr>
                                        <p:cTn id="53" dur="1000" fill="hold"/>
                                        <p:tgtEl>
                                          <p:spTgt spid="15"/>
                                        </p:tgtEl>
                                        <p:attrNameLst>
                                          <p:attrName>ppt_h</p:attrName>
                                        </p:attrNameLst>
                                      </p:cBhvr>
                                      <p:tavLst>
                                        <p:tav tm="0">
                                          <p:val>
                                            <p:fltVal val="0"/>
                                          </p:val>
                                        </p:tav>
                                        <p:tav tm="100000">
                                          <p:val>
                                            <p:strVal val="#ppt_h"/>
                                          </p:val>
                                        </p:tav>
                                      </p:tavLst>
                                    </p:anim>
                                    <p:anim calcmode="lin" valueType="num">
                                      <p:cBhvr>
                                        <p:cTn id="54" dur="1000" fill="hold"/>
                                        <p:tgtEl>
                                          <p:spTgt spid="15"/>
                                        </p:tgtEl>
                                        <p:attrNameLst>
                                          <p:attrName>style.rotation</p:attrName>
                                        </p:attrNameLst>
                                      </p:cBhvr>
                                      <p:tavLst>
                                        <p:tav tm="0">
                                          <p:val>
                                            <p:fltVal val="90"/>
                                          </p:val>
                                        </p:tav>
                                        <p:tav tm="100000">
                                          <p:val>
                                            <p:fltVal val="0"/>
                                          </p:val>
                                        </p:tav>
                                      </p:tavLst>
                                    </p:anim>
                                    <p:animEffect transition="in" filter="fade">
                                      <p:cBhvr>
                                        <p:cTn id="55" dur="1000"/>
                                        <p:tgtEl>
                                          <p:spTgt spid="1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16" fill="hold" nodeType="clickEffect">
                                  <p:stCondLst>
                                    <p:cond delay="0"/>
                                  </p:stCondLst>
                                  <p:childTnLst>
                                    <p:set>
                                      <p:cBhvr>
                                        <p:cTn id="59" dur="1" fill="hold">
                                          <p:stCondLst>
                                            <p:cond delay="0"/>
                                          </p:stCondLst>
                                        </p:cTn>
                                        <p:tgtEl>
                                          <p:spTgt spid="70659">
                                            <p:txEl>
                                              <p:pRg st="6" end="6"/>
                                            </p:txEl>
                                          </p:spTgt>
                                        </p:tgtEl>
                                        <p:attrNameLst>
                                          <p:attrName>style.visibility</p:attrName>
                                        </p:attrNameLst>
                                      </p:cBhvr>
                                      <p:to>
                                        <p:strVal val="visible"/>
                                      </p:to>
                                    </p:set>
                                    <p:anim calcmode="lin" valueType="num">
                                      <p:cBhvr>
                                        <p:cTn id="60" dur="500" fill="hold"/>
                                        <p:tgtEl>
                                          <p:spTgt spid="70659">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70659">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70659">
                                            <p:txEl>
                                              <p:pRg st="6" end="6"/>
                                            </p:tx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70663"/>
                                        </p:tgtEl>
                                        <p:attrNameLst>
                                          <p:attrName>style.visibility</p:attrName>
                                        </p:attrNameLst>
                                      </p:cBhvr>
                                      <p:to>
                                        <p:strVal val="visible"/>
                                      </p:to>
                                    </p:set>
                                    <p:anim calcmode="lin" valueType="num">
                                      <p:cBhvr>
                                        <p:cTn id="65" dur="500" fill="hold"/>
                                        <p:tgtEl>
                                          <p:spTgt spid="70663"/>
                                        </p:tgtEl>
                                        <p:attrNameLst>
                                          <p:attrName>ppt_w</p:attrName>
                                        </p:attrNameLst>
                                      </p:cBhvr>
                                      <p:tavLst>
                                        <p:tav tm="0">
                                          <p:val>
                                            <p:fltVal val="0"/>
                                          </p:val>
                                        </p:tav>
                                        <p:tav tm="100000">
                                          <p:val>
                                            <p:strVal val="#ppt_w"/>
                                          </p:val>
                                        </p:tav>
                                      </p:tavLst>
                                    </p:anim>
                                    <p:anim calcmode="lin" valueType="num">
                                      <p:cBhvr>
                                        <p:cTn id="66" dur="500" fill="hold"/>
                                        <p:tgtEl>
                                          <p:spTgt spid="70663"/>
                                        </p:tgtEl>
                                        <p:attrNameLst>
                                          <p:attrName>ppt_h</p:attrName>
                                        </p:attrNameLst>
                                      </p:cBhvr>
                                      <p:tavLst>
                                        <p:tav tm="0">
                                          <p:val>
                                            <p:fltVal val="0"/>
                                          </p:val>
                                        </p:tav>
                                        <p:tav tm="100000">
                                          <p:val>
                                            <p:strVal val="#ppt_h"/>
                                          </p:val>
                                        </p:tav>
                                      </p:tavLst>
                                    </p:anim>
                                    <p:animEffect transition="in" filter="fade">
                                      <p:cBhvr>
                                        <p:cTn id="67" dur="500"/>
                                        <p:tgtEl>
                                          <p:spTgt spid="7066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70664"/>
                                        </p:tgtEl>
                                        <p:attrNameLst>
                                          <p:attrName>style.visibility</p:attrName>
                                        </p:attrNameLst>
                                      </p:cBhvr>
                                      <p:to>
                                        <p:strVal val="visible"/>
                                      </p:to>
                                    </p:set>
                                    <p:anim calcmode="lin" valueType="num">
                                      <p:cBhvr>
                                        <p:cTn id="70" dur="500" fill="hold"/>
                                        <p:tgtEl>
                                          <p:spTgt spid="70664"/>
                                        </p:tgtEl>
                                        <p:attrNameLst>
                                          <p:attrName>ppt_w</p:attrName>
                                        </p:attrNameLst>
                                      </p:cBhvr>
                                      <p:tavLst>
                                        <p:tav tm="0">
                                          <p:val>
                                            <p:fltVal val="0"/>
                                          </p:val>
                                        </p:tav>
                                        <p:tav tm="100000">
                                          <p:val>
                                            <p:strVal val="#ppt_w"/>
                                          </p:val>
                                        </p:tav>
                                      </p:tavLst>
                                    </p:anim>
                                    <p:anim calcmode="lin" valueType="num">
                                      <p:cBhvr>
                                        <p:cTn id="71" dur="500" fill="hold"/>
                                        <p:tgtEl>
                                          <p:spTgt spid="70664"/>
                                        </p:tgtEl>
                                        <p:attrNameLst>
                                          <p:attrName>ppt_h</p:attrName>
                                        </p:attrNameLst>
                                      </p:cBhvr>
                                      <p:tavLst>
                                        <p:tav tm="0">
                                          <p:val>
                                            <p:fltVal val="0"/>
                                          </p:val>
                                        </p:tav>
                                        <p:tav tm="100000">
                                          <p:val>
                                            <p:strVal val="#ppt_h"/>
                                          </p:val>
                                        </p:tav>
                                      </p:tavLst>
                                    </p:anim>
                                    <p:animEffect transition="in" filter="fade">
                                      <p:cBhvr>
                                        <p:cTn id="72" dur="500"/>
                                        <p:tgtEl>
                                          <p:spTgt spid="7066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16" fill="hold" nodeType="clickEffect">
                                  <p:stCondLst>
                                    <p:cond delay="0"/>
                                  </p:stCondLst>
                                  <p:childTnLst>
                                    <p:set>
                                      <p:cBhvr>
                                        <p:cTn id="76" dur="1" fill="hold">
                                          <p:stCondLst>
                                            <p:cond delay="0"/>
                                          </p:stCondLst>
                                        </p:cTn>
                                        <p:tgtEl>
                                          <p:spTgt spid="70659">
                                            <p:txEl>
                                              <p:pRg st="7" end="7"/>
                                            </p:txEl>
                                          </p:spTgt>
                                        </p:tgtEl>
                                        <p:attrNameLst>
                                          <p:attrName>style.visibility</p:attrName>
                                        </p:attrNameLst>
                                      </p:cBhvr>
                                      <p:to>
                                        <p:strVal val="visible"/>
                                      </p:to>
                                    </p:set>
                                    <p:anim calcmode="lin" valueType="num">
                                      <p:cBhvr>
                                        <p:cTn id="77" dur="500" fill="hold"/>
                                        <p:tgtEl>
                                          <p:spTgt spid="70659">
                                            <p:txEl>
                                              <p:pRg st="7" end="7"/>
                                            </p:txEl>
                                          </p:spTgt>
                                        </p:tgtEl>
                                        <p:attrNameLst>
                                          <p:attrName>ppt_w</p:attrName>
                                        </p:attrNameLst>
                                      </p:cBhvr>
                                      <p:tavLst>
                                        <p:tav tm="0">
                                          <p:val>
                                            <p:fltVal val="0"/>
                                          </p:val>
                                        </p:tav>
                                        <p:tav tm="100000">
                                          <p:val>
                                            <p:strVal val="#ppt_w"/>
                                          </p:val>
                                        </p:tav>
                                      </p:tavLst>
                                    </p:anim>
                                    <p:anim calcmode="lin" valueType="num">
                                      <p:cBhvr>
                                        <p:cTn id="78" dur="500" fill="hold"/>
                                        <p:tgtEl>
                                          <p:spTgt spid="70659">
                                            <p:txEl>
                                              <p:pRg st="7" end="7"/>
                                            </p:txEl>
                                          </p:spTgt>
                                        </p:tgtEl>
                                        <p:attrNameLst>
                                          <p:attrName>ppt_h</p:attrName>
                                        </p:attrNameLst>
                                      </p:cBhvr>
                                      <p:tavLst>
                                        <p:tav tm="0">
                                          <p:val>
                                            <p:fltVal val="0"/>
                                          </p:val>
                                        </p:tav>
                                        <p:tav tm="100000">
                                          <p:val>
                                            <p:strVal val="#ppt_h"/>
                                          </p:val>
                                        </p:tav>
                                      </p:tavLst>
                                    </p:anim>
                                    <p:animEffect transition="in" filter="fade">
                                      <p:cBhvr>
                                        <p:cTn id="79" dur="500"/>
                                        <p:tgtEl>
                                          <p:spTgt spid="706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p:bldP spid="70664" grpId="0"/>
      <p:bldP spid="70665" grpId="0"/>
      <p:bldP spid="10" grpId="0"/>
      <p:bldP spid="11" grpId="0" animBg="1"/>
      <p:bldP spid="14" grpId="0"/>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6A2833B4-7D37-4791-BCCC-0CB87CDEE9B8}"/>
              </a:ext>
            </a:extLst>
          </p:cNvPr>
          <p:cNvSpPr>
            <a:spLocks noGrp="1"/>
          </p:cNvSpPr>
          <p:nvPr>
            <p:ph type="title"/>
          </p:nvPr>
        </p:nvSpPr>
        <p:spPr/>
        <p:txBody>
          <a:bodyPr/>
          <a:lstStyle/>
          <a:p>
            <a:r>
              <a:rPr lang="en-US" altLang="nl-BE"/>
              <a:t>Indexed Sequential File Organization</a:t>
            </a:r>
            <a:endParaRPr lang="nl-BE" altLang="nl-BE"/>
          </a:p>
        </p:txBody>
      </p:sp>
      <p:sp>
        <p:nvSpPr>
          <p:cNvPr id="88067" name="Content Placeholder 2">
            <a:extLst>
              <a:ext uri="{FF2B5EF4-FFF2-40B4-BE49-F238E27FC236}">
                <a16:creationId xmlns:a16="http://schemas.microsoft.com/office/drawing/2014/main" id="{FFC8B58B-172D-41E6-8D22-24605DAB5E57}"/>
              </a:ext>
            </a:extLst>
          </p:cNvPr>
          <p:cNvSpPr>
            <a:spLocks noGrp="1"/>
          </p:cNvSpPr>
          <p:nvPr>
            <p:ph idx="1"/>
          </p:nvPr>
        </p:nvSpPr>
        <p:spPr>
          <a:xfrm>
            <a:off x="495300" y="1417638"/>
            <a:ext cx="8915400" cy="4525962"/>
          </a:xfrm>
        </p:spPr>
        <p:txBody>
          <a:bodyPr/>
          <a:lstStyle/>
          <a:p>
            <a:r>
              <a:rPr lang="en-US" altLang="nl-BE" sz="2400"/>
              <a:t>With </a:t>
            </a:r>
            <a:r>
              <a:rPr lang="en-US" altLang="nl-BE" sz="2400">
                <a:solidFill>
                  <a:srgbClr val="FF0000"/>
                </a:solidFill>
              </a:rPr>
              <a:t>primary index file organization</a:t>
            </a:r>
            <a:r>
              <a:rPr lang="en-US" altLang="nl-BE" sz="2400"/>
              <a:t>, the data file is ordered on a </a:t>
            </a:r>
            <a:r>
              <a:rPr lang="en-US" altLang="nl-BE" sz="2400">
                <a:solidFill>
                  <a:srgbClr val="FF0000"/>
                </a:solidFill>
              </a:rPr>
              <a:t>unique key </a:t>
            </a:r>
            <a:r>
              <a:rPr lang="en-US" altLang="nl-BE" sz="2400"/>
              <a:t>(e.g., primary key, candidate key) and an index is defined over this unique search key</a:t>
            </a:r>
            <a:endParaRPr lang="nl-BE" altLang="nl-BE" sz="2400"/>
          </a:p>
        </p:txBody>
      </p:sp>
      <p:sp>
        <p:nvSpPr>
          <p:cNvPr id="88068" name="Slide Number Placeholder 3">
            <a:extLst>
              <a:ext uri="{FF2B5EF4-FFF2-40B4-BE49-F238E27FC236}">
                <a16:creationId xmlns:a16="http://schemas.microsoft.com/office/drawing/2014/main" id="{2D2CBB18-1A00-43F1-9DC9-68F88B753B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240BFD-0546-4D49-A17B-13BF3E51F42D}" type="slidenum">
              <a:rPr lang="nl-NL" altLang="nl-BE" sz="1200">
                <a:solidFill>
                  <a:srgbClr val="898989"/>
                </a:solidFill>
                <a:latin typeface="Arial" panose="020B0604020202020204" pitchFamily="34" charset="0"/>
              </a:rPr>
              <a:pPr>
                <a:spcBef>
                  <a:spcPct val="0"/>
                </a:spcBef>
                <a:buFontTx/>
                <a:buNone/>
              </a:pPr>
              <a:t>44</a:t>
            </a:fld>
            <a:endParaRPr lang="nl-NL" altLang="nl-BE" sz="1200">
              <a:solidFill>
                <a:srgbClr val="898989"/>
              </a:solidFill>
              <a:latin typeface="Arial" panose="020B0604020202020204" pitchFamily="34" charset="0"/>
            </a:endParaRPr>
          </a:p>
        </p:txBody>
      </p:sp>
      <p:pic>
        <p:nvPicPr>
          <p:cNvPr id="88069" name="Picture 1">
            <a:extLst>
              <a:ext uri="{FF2B5EF4-FFF2-40B4-BE49-F238E27FC236}">
                <a16:creationId xmlns:a16="http://schemas.microsoft.com/office/drawing/2014/main" id="{C4F8A66F-CEE2-4DA3-ADFB-2DF6159C75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7138" y="2636838"/>
            <a:ext cx="7027862"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0" name="Rectangle 1">
            <a:extLst>
              <a:ext uri="{FF2B5EF4-FFF2-40B4-BE49-F238E27FC236}">
                <a16:creationId xmlns:a16="http://schemas.microsoft.com/office/drawing/2014/main" id="{3CFA9A46-9268-4DE1-8385-DA7ACEF78C55}"/>
              </a:ext>
            </a:extLst>
          </p:cNvPr>
          <p:cNvSpPr>
            <a:spLocks noChangeArrowheads="1"/>
          </p:cNvSpPr>
          <p:nvPr/>
        </p:nvSpPr>
        <p:spPr bwMode="auto">
          <a:xfrm>
            <a:off x="704850" y="4756150"/>
            <a:ext cx="2103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A sparse index on primary index file organization</a:t>
            </a:r>
          </a:p>
        </p:txBody>
      </p:sp>
      <p:sp>
        <p:nvSpPr>
          <p:cNvPr id="88071" name="TextBox 5">
            <a:extLst>
              <a:ext uri="{FF2B5EF4-FFF2-40B4-BE49-F238E27FC236}">
                <a16:creationId xmlns:a16="http://schemas.microsoft.com/office/drawing/2014/main" id="{C17DDC56-2644-49C4-B349-12A529F98FD3}"/>
              </a:ext>
            </a:extLst>
          </p:cNvPr>
          <p:cNvSpPr txBox="1">
            <a:spLocks noChangeArrowheads="1"/>
          </p:cNvSpPr>
          <p:nvPr/>
        </p:nvSpPr>
        <p:spPr bwMode="auto">
          <a:xfrm>
            <a:off x="1117600" y="2717800"/>
            <a:ext cx="1389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
        <p:nvSpPr>
          <p:cNvPr id="8" name="Rectangle 35">
            <a:extLst>
              <a:ext uri="{FF2B5EF4-FFF2-40B4-BE49-F238E27FC236}">
                <a16:creationId xmlns:a16="http://schemas.microsoft.com/office/drawing/2014/main" id="{3DF4F817-4219-4013-9EC3-0D9CF7A60163}"/>
              </a:ext>
            </a:extLst>
          </p:cNvPr>
          <p:cNvSpPr>
            <a:spLocks noChangeArrowheads="1"/>
          </p:cNvSpPr>
          <p:nvPr/>
        </p:nvSpPr>
        <p:spPr bwMode="auto">
          <a:xfrm>
            <a:off x="3128963" y="2460625"/>
            <a:ext cx="1771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200" b="1" dirty="0">
                <a:solidFill>
                  <a:srgbClr val="FF0000"/>
                </a:solidFill>
                <a:latin typeface="+mn-lt"/>
              </a:rPr>
              <a:t>Search Key (Primary Key)</a:t>
            </a:r>
          </a:p>
        </p:txBody>
      </p:sp>
      <p:sp>
        <p:nvSpPr>
          <p:cNvPr id="9" name="Down Arrow 8">
            <a:extLst>
              <a:ext uri="{FF2B5EF4-FFF2-40B4-BE49-F238E27FC236}">
                <a16:creationId xmlns:a16="http://schemas.microsoft.com/office/drawing/2014/main" id="{C51BF4D4-7552-4ECC-AB0B-6C45763AE58C}"/>
              </a:ext>
            </a:extLst>
          </p:cNvPr>
          <p:cNvSpPr/>
          <p:nvPr/>
        </p:nvSpPr>
        <p:spPr>
          <a:xfrm>
            <a:off x="3733800" y="2728913"/>
            <a:ext cx="160338" cy="14763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Down Arrow 9">
            <a:extLst>
              <a:ext uri="{FF2B5EF4-FFF2-40B4-BE49-F238E27FC236}">
                <a16:creationId xmlns:a16="http://schemas.microsoft.com/office/drawing/2014/main" id="{417C4303-3AD2-42B7-BA61-5F01352987AB}"/>
              </a:ext>
            </a:extLst>
          </p:cNvPr>
          <p:cNvSpPr/>
          <p:nvPr/>
        </p:nvSpPr>
        <p:spPr>
          <a:xfrm rot="5400000">
            <a:off x="8289925" y="3608388"/>
            <a:ext cx="160337" cy="14763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35">
            <a:extLst>
              <a:ext uri="{FF2B5EF4-FFF2-40B4-BE49-F238E27FC236}">
                <a16:creationId xmlns:a16="http://schemas.microsoft.com/office/drawing/2014/main" id="{810F829E-F822-42EA-B36E-46843D3A61E3}"/>
              </a:ext>
            </a:extLst>
          </p:cNvPr>
          <p:cNvSpPr>
            <a:spLocks noChangeArrowheads="1"/>
          </p:cNvSpPr>
          <p:nvPr/>
        </p:nvSpPr>
        <p:spPr bwMode="auto">
          <a:xfrm>
            <a:off x="8423275" y="3443288"/>
            <a:ext cx="10969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200" b="1" dirty="0">
                <a:solidFill>
                  <a:srgbClr val="FF0000"/>
                </a:solidFill>
                <a:latin typeface="+mn-lt"/>
              </a:rPr>
              <a:t>A block of </a:t>
            </a:r>
          </a:p>
          <a:p>
            <a:pPr>
              <a:defRPr/>
            </a:pPr>
            <a:r>
              <a:rPr lang="en-US" sz="1200" b="1" dirty="0">
                <a:solidFill>
                  <a:srgbClr val="FF0000"/>
                </a:solidFill>
                <a:latin typeface="+mn-lt"/>
              </a:rPr>
              <a:t>stored records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24AA4B37-A0FC-49F4-8544-8062C5B9B591}"/>
              </a:ext>
            </a:extLst>
          </p:cNvPr>
          <p:cNvSpPr>
            <a:spLocks noGrp="1"/>
          </p:cNvSpPr>
          <p:nvPr>
            <p:ph type="title"/>
          </p:nvPr>
        </p:nvSpPr>
        <p:spPr/>
        <p:txBody>
          <a:bodyPr/>
          <a:lstStyle/>
          <a:p>
            <a:r>
              <a:rPr lang="en-US" altLang="nl-BE"/>
              <a:t>Indexed Sequential File Organization</a:t>
            </a:r>
            <a:endParaRPr lang="nl-BE" altLang="nl-BE"/>
          </a:p>
        </p:txBody>
      </p:sp>
      <p:sp>
        <p:nvSpPr>
          <p:cNvPr id="89091" name="Content Placeholder 2">
            <a:extLst>
              <a:ext uri="{FF2B5EF4-FFF2-40B4-BE49-F238E27FC236}">
                <a16:creationId xmlns:a16="http://schemas.microsoft.com/office/drawing/2014/main" id="{44B48DD8-42B0-44DC-9B8D-B063B6DCF76B}"/>
              </a:ext>
            </a:extLst>
          </p:cNvPr>
          <p:cNvSpPr>
            <a:spLocks noGrp="1"/>
          </p:cNvSpPr>
          <p:nvPr>
            <p:ph idx="1"/>
          </p:nvPr>
        </p:nvSpPr>
        <p:spPr>
          <a:xfrm>
            <a:off x="1241425" y="4505325"/>
            <a:ext cx="7724775" cy="417513"/>
          </a:xfrm>
        </p:spPr>
        <p:txBody>
          <a:bodyPr/>
          <a:lstStyle/>
          <a:p>
            <a:pPr marL="0" indent="0">
              <a:buFont typeface="Arial" panose="020B0604020202020204" pitchFamily="34" charset="0"/>
              <a:buNone/>
            </a:pPr>
            <a:r>
              <a:rPr lang="en-US" altLang="nl-BE" sz="2400"/>
              <a:t>Note: </a:t>
            </a:r>
            <a:r>
              <a:rPr lang="en-US" altLang="nl-BE" sz="2400">
                <a:solidFill>
                  <a:srgbClr val="FF0000"/>
                </a:solidFill>
              </a:rPr>
              <a:t>NBLKI</a:t>
            </a:r>
            <a:r>
              <a:rPr lang="en-US" altLang="nl-BE" sz="2400"/>
              <a:t> represents the number of blocks in the index!</a:t>
            </a:r>
            <a:endParaRPr lang="nl-BE" altLang="nl-BE" sz="2400"/>
          </a:p>
        </p:txBody>
      </p:sp>
      <p:sp>
        <p:nvSpPr>
          <p:cNvPr id="89092" name="Slide Number Placeholder 3">
            <a:extLst>
              <a:ext uri="{FF2B5EF4-FFF2-40B4-BE49-F238E27FC236}">
                <a16:creationId xmlns:a16="http://schemas.microsoft.com/office/drawing/2014/main" id="{2C1037BB-0FCE-44FB-8517-CDDBB1FDC5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453FC4-E597-42E2-BD33-003D8D7F320F}" type="slidenum">
              <a:rPr lang="nl-NL" altLang="nl-BE" sz="1200">
                <a:solidFill>
                  <a:srgbClr val="898989"/>
                </a:solidFill>
                <a:latin typeface="Arial" panose="020B0604020202020204" pitchFamily="34" charset="0"/>
              </a:rPr>
              <a:pPr>
                <a:spcBef>
                  <a:spcPct val="0"/>
                </a:spcBef>
                <a:buFontTx/>
                <a:buNone/>
              </a:pPr>
              <a:t>45</a:t>
            </a:fld>
            <a:endParaRPr lang="nl-NL" altLang="nl-BE" sz="1200">
              <a:solidFill>
                <a:srgbClr val="898989"/>
              </a:solidFill>
              <a:latin typeface="Arial" panose="020B0604020202020204" pitchFamily="34" charset="0"/>
            </a:endParaRPr>
          </a:p>
        </p:txBody>
      </p:sp>
      <p:graphicFrame>
        <p:nvGraphicFramePr>
          <p:cNvPr id="54292" name="Group 20">
            <a:extLst>
              <a:ext uri="{FF2B5EF4-FFF2-40B4-BE49-F238E27FC236}">
                <a16:creationId xmlns:a16="http://schemas.microsoft.com/office/drawing/2014/main" id="{BEA487EC-2682-4726-B78E-C9531209DA18}"/>
              </a:ext>
            </a:extLst>
          </p:cNvPr>
          <p:cNvGraphicFramePr>
            <a:graphicFrameLocks noGrp="1"/>
          </p:cNvGraphicFramePr>
          <p:nvPr/>
        </p:nvGraphicFramePr>
        <p:xfrm>
          <a:off x="1890713" y="2243138"/>
          <a:ext cx="6338887" cy="1647825"/>
        </p:xfrm>
        <a:graphic>
          <a:graphicData uri="http://schemas.openxmlformats.org/drawingml/2006/table">
            <a:tbl>
              <a:tblPr/>
              <a:tblGrid>
                <a:gridCol w="2133097">
                  <a:extLst>
                    <a:ext uri="{9D8B030D-6E8A-4147-A177-3AD203B41FA5}">
                      <a16:colId xmlns:a16="http://schemas.microsoft.com/office/drawing/2014/main" val="20000"/>
                    </a:ext>
                  </a:extLst>
                </a:gridCol>
                <a:gridCol w="4205790">
                  <a:extLst>
                    <a:ext uri="{9D8B030D-6E8A-4147-A177-3AD203B41FA5}">
                      <a16:colId xmlns:a16="http://schemas.microsoft.com/office/drawing/2014/main" val="20001"/>
                    </a:ext>
                  </a:extLst>
                </a:gridCol>
              </a:tblGrid>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Linear search</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70" marR="6857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NBLK </a:t>
                      </a:r>
                      <a:r>
                        <a:rPr kumimoji="0" lang="en-US" altLang="en-US" sz="1800" b="0" i="0" u="none" strike="noStrike" cap="none" normalizeH="0" baseline="0" dirty="0" err="1">
                          <a:ln>
                            <a:noFill/>
                          </a:ln>
                          <a:solidFill>
                            <a:srgbClr val="000000"/>
                          </a:solidFill>
                          <a:effectLst/>
                          <a:latin typeface="Calibri" pitchFamily="34" charset="0"/>
                        </a:rPr>
                        <a:t>sba</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70" marR="6857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Binary search</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70" marR="6857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log</a:t>
                      </a:r>
                      <a:r>
                        <a:rPr kumimoji="0" lang="en-US" altLang="en-US" sz="1800" b="0" i="0" u="none" strike="noStrike" cap="none" normalizeH="0" baseline="-25000" dirty="0">
                          <a:ln>
                            <a:noFill/>
                          </a:ln>
                          <a:solidFill>
                            <a:srgbClr val="000000"/>
                          </a:solidFill>
                          <a:effectLst/>
                          <a:latin typeface="Calibri" pitchFamily="34" charset="0"/>
                        </a:rPr>
                        <a:t>2</a:t>
                      </a:r>
                      <a:r>
                        <a:rPr kumimoji="0" lang="en-US" altLang="en-US" sz="1800" b="0" i="0" u="none" strike="noStrike" cap="none" normalizeH="0" baseline="0" dirty="0">
                          <a:ln>
                            <a:noFill/>
                          </a:ln>
                          <a:solidFill>
                            <a:srgbClr val="000000"/>
                          </a:solidFill>
                          <a:effectLst/>
                          <a:latin typeface="Calibri" pitchFamily="34" charset="0"/>
                        </a:rPr>
                        <a:t>(NBLK) </a:t>
                      </a:r>
                      <a:r>
                        <a:rPr kumimoji="0" lang="en-US" altLang="en-US" sz="1800" b="0" i="0" u="none" strike="noStrike" cap="none" normalizeH="0" baseline="0" dirty="0" err="1">
                          <a:ln>
                            <a:noFill/>
                          </a:ln>
                          <a:solidFill>
                            <a:srgbClr val="000000"/>
                          </a:solidFill>
                          <a:effectLst/>
                          <a:latin typeface="Calibri" pitchFamily="34" charset="0"/>
                        </a:rPr>
                        <a:t>rba</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70" marR="6857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Index-based search</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70" marR="6857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(log</a:t>
                      </a:r>
                      <a:r>
                        <a:rPr kumimoji="0" lang="en-US" altLang="en-US" sz="1800" b="0" i="0" u="none" strike="noStrike" cap="none" normalizeH="0" baseline="-25000" dirty="0">
                          <a:ln>
                            <a:noFill/>
                          </a:ln>
                          <a:solidFill>
                            <a:srgbClr val="000000"/>
                          </a:solidFill>
                          <a:effectLst/>
                          <a:latin typeface="Calibri" pitchFamily="34" charset="0"/>
                        </a:rPr>
                        <a:t>2</a:t>
                      </a:r>
                      <a:r>
                        <a:rPr kumimoji="0" lang="en-US" altLang="en-US" sz="1800" b="0" i="0" u="none" strike="noStrike" cap="none" normalizeH="0" baseline="0" dirty="0">
                          <a:ln>
                            <a:noFill/>
                          </a:ln>
                          <a:solidFill>
                            <a:srgbClr val="000000"/>
                          </a:solidFill>
                          <a:effectLst/>
                          <a:latin typeface="Calibri" pitchFamily="34" charset="0"/>
                        </a:rPr>
                        <a:t>(</a:t>
                      </a:r>
                      <a:r>
                        <a:rPr kumimoji="0" lang="en-US" altLang="en-US" sz="1800" b="0" i="0" u="none" strike="noStrike" cap="none" normalizeH="0" baseline="0" dirty="0">
                          <a:ln>
                            <a:noFill/>
                          </a:ln>
                          <a:solidFill>
                            <a:srgbClr val="FF0000"/>
                          </a:solidFill>
                          <a:effectLst/>
                          <a:latin typeface="Calibri" pitchFamily="34" charset="0"/>
                        </a:rPr>
                        <a:t>NBLKI</a:t>
                      </a:r>
                      <a:r>
                        <a:rPr kumimoji="0" lang="en-US" altLang="en-US" sz="1800" b="0" i="0" u="none" strike="noStrike" cap="none" normalizeH="0" baseline="0" dirty="0">
                          <a:ln>
                            <a:noFill/>
                          </a:ln>
                          <a:solidFill>
                            <a:srgbClr val="000000"/>
                          </a:solidFill>
                          <a:effectLst/>
                          <a:latin typeface="Calibri" pitchFamily="34" charset="0"/>
                        </a:rPr>
                        <a:t>) + 1) </a:t>
                      </a:r>
                      <a:r>
                        <a:rPr kumimoji="0" lang="en-US" altLang="en-US" sz="1800" b="0" i="0" u="none" strike="noStrike" cap="none" normalizeH="0" baseline="0" dirty="0" err="1">
                          <a:ln>
                            <a:noFill/>
                          </a:ln>
                          <a:solidFill>
                            <a:srgbClr val="000000"/>
                          </a:solidFill>
                          <a:effectLst/>
                          <a:latin typeface="Calibri" pitchFamily="34" charset="0"/>
                        </a:rPr>
                        <a:t>rba</a:t>
                      </a:r>
                      <a:r>
                        <a:rPr kumimoji="0" lang="en-US" altLang="en-US" sz="1800" b="0" i="0" u="none" strike="noStrike" cap="none" normalizeH="0" baseline="0" dirty="0">
                          <a:ln>
                            <a:noFill/>
                          </a:ln>
                          <a:solidFill>
                            <a:srgbClr val="000000"/>
                          </a:solidFill>
                          <a:effectLst/>
                          <a:latin typeface="Calibri" pitchFamily="34" charset="0"/>
                        </a:rPr>
                        <a:t>, with </a:t>
                      </a:r>
                      <a:r>
                        <a:rPr kumimoji="0" lang="en-US" altLang="en-US" sz="1800" b="0" i="0" u="none" strike="noStrike" cap="none" normalizeH="0" baseline="0" dirty="0">
                          <a:ln>
                            <a:noFill/>
                          </a:ln>
                          <a:solidFill>
                            <a:srgbClr val="FF0000"/>
                          </a:solidFill>
                          <a:effectLst/>
                          <a:latin typeface="Calibri" pitchFamily="34" charset="0"/>
                        </a:rPr>
                        <a:t>NBLKI &lt;&lt; NBLK</a:t>
                      </a:r>
                      <a:endParaRPr kumimoji="0" lang="nl-BE" altLang="en-US" sz="1800" b="0" i="0" u="none" strike="noStrike" cap="none" normalizeH="0" baseline="0" dirty="0">
                        <a:ln>
                          <a:noFill/>
                        </a:ln>
                        <a:solidFill>
                          <a:srgbClr val="FF0000"/>
                        </a:solidFill>
                        <a:effectLst/>
                        <a:latin typeface="Calibri" pitchFamily="34" charset="0"/>
                        <a:ea typeface="Calibri" pitchFamily="34" charset="0"/>
                        <a:cs typeface="Times New Roman" pitchFamily="18" charset="0"/>
                      </a:endParaRPr>
                    </a:p>
                  </a:txBody>
                  <a:tcPr marL="68570" marR="6857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AF2899C4-35D8-4A0E-9375-85AAA7CD055B}"/>
              </a:ext>
            </a:extLst>
          </p:cNvPr>
          <p:cNvSpPr>
            <a:spLocks noGrp="1"/>
          </p:cNvSpPr>
          <p:nvPr>
            <p:ph type="title"/>
          </p:nvPr>
        </p:nvSpPr>
        <p:spPr/>
        <p:txBody>
          <a:bodyPr/>
          <a:lstStyle/>
          <a:p>
            <a:r>
              <a:rPr lang="en-US" altLang="nl-BE"/>
              <a:t>Indexed Sequential File Organization</a:t>
            </a:r>
            <a:endParaRPr lang="nl-BE" altLang="nl-BE"/>
          </a:p>
        </p:txBody>
      </p:sp>
      <p:sp>
        <p:nvSpPr>
          <p:cNvPr id="73731" name="Content Placeholder 2">
            <a:extLst>
              <a:ext uri="{FF2B5EF4-FFF2-40B4-BE49-F238E27FC236}">
                <a16:creationId xmlns:a16="http://schemas.microsoft.com/office/drawing/2014/main" id="{45A76F43-AE50-49D5-B5A8-E17C8C40B02D}"/>
              </a:ext>
            </a:extLst>
          </p:cNvPr>
          <p:cNvSpPr>
            <a:spLocks noGrp="1"/>
          </p:cNvSpPr>
          <p:nvPr>
            <p:ph idx="1"/>
          </p:nvPr>
        </p:nvSpPr>
        <p:spPr>
          <a:xfrm>
            <a:off x="495300" y="4097338"/>
            <a:ext cx="8915400" cy="2760662"/>
          </a:xfrm>
        </p:spPr>
        <p:txBody>
          <a:bodyPr/>
          <a:lstStyle/>
          <a:p>
            <a:r>
              <a:rPr lang="en-US" altLang="nl-BE" sz="2800"/>
              <a:t>Blocking factor of the index (BFI) = ⌊2048/15⌋ = 136</a:t>
            </a:r>
          </a:p>
          <a:p>
            <a:r>
              <a:rPr lang="en-US" altLang="nl-BE" sz="2800"/>
              <a:t>NBLKI = ⌈1500/136⌉ = 12 blocks</a:t>
            </a:r>
          </a:p>
          <a:p>
            <a:r>
              <a:rPr lang="en-US" altLang="nl-BE" sz="2800"/>
              <a:t>Binary search on the index requires ⌈log</a:t>
            </a:r>
            <a:r>
              <a:rPr lang="en-US" altLang="nl-BE" sz="2800" baseline="-25000"/>
              <a:t>2</a:t>
            </a:r>
            <a:r>
              <a:rPr lang="en-US" altLang="nl-BE" sz="2800"/>
              <a:t>(12)⌉ + 1 = </a:t>
            </a:r>
            <a:r>
              <a:rPr lang="en-US" altLang="nl-BE" sz="2800">
                <a:solidFill>
                  <a:srgbClr val="FF0000"/>
                </a:solidFill>
              </a:rPr>
              <a:t>5 rba </a:t>
            </a:r>
            <a:r>
              <a:rPr lang="en-US" altLang="nl-BE" sz="2800"/>
              <a:t>(compare to 750 sba and 11 rba using sequential file organization!)</a:t>
            </a:r>
            <a:endParaRPr lang="nl-BE" altLang="nl-BE" sz="2800"/>
          </a:p>
        </p:txBody>
      </p:sp>
      <p:sp>
        <p:nvSpPr>
          <p:cNvPr id="90116" name="Slide Number Placeholder 3">
            <a:extLst>
              <a:ext uri="{FF2B5EF4-FFF2-40B4-BE49-F238E27FC236}">
                <a16:creationId xmlns:a16="http://schemas.microsoft.com/office/drawing/2014/main" id="{0E14588A-7361-4077-AC73-317E6BF418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977A74-7739-4C7D-8A07-BD8FD2A85B05}" type="slidenum">
              <a:rPr lang="nl-NL" altLang="nl-BE" sz="1200">
                <a:solidFill>
                  <a:srgbClr val="898989"/>
                </a:solidFill>
                <a:latin typeface="Arial" panose="020B0604020202020204" pitchFamily="34" charset="0"/>
              </a:rPr>
              <a:pPr>
                <a:spcBef>
                  <a:spcPct val="0"/>
                </a:spcBef>
                <a:buFontTx/>
                <a:buNone/>
              </a:pPr>
              <a:t>46</a:t>
            </a:fld>
            <a:endParaRPr lang="nl-NL" altLang="nl-BE" sz="1200">
              <a:solidFill>
                <a:srgbClr val="898989"/>
              </a:solidFill>
              <a:latin typeface="Arial" panose="020B0604020202020204" pitchFamily="34" charset="0"/>
            </a:endParaRPr>
          </a:p>
        </p:txBody>
      </p:sp>
      <p:graphicFrame>
        <p:nvGraphicFramePr>
          <p:cNvPr id="55319" name="Group 23">
            <a:extLst>
              <a:ext uri="{FF2B5EF4-FFF2-40B4-BE49-F238E27FC236}">
                <a16:creationId xmlns:a16="http://schemas.microsoft.com/office/drawing/2014/main" id="{8D07AE79-A9B2-400C-9F3E-3B0064C8D052}"/>
              </a:ext>
            </a:extLst>
          </p:cNvPr>
          <p:cNvGraphicFramePr>
            <a:graphicFrameLocks noGrp="1"/>
          </p:cNvGraphicFramePr>
          <p:nvPr/>
        </p:nvGraphicFramePr>
        <p:xfrm>
          <a:off x="3548063" y="1479550"/>
          <a:ext cx="3746500" cy="2197100"/>
        </p:xfrm>
        <a:graphic>
          <a:graphicData uri="http://schemas.openxmlformats.org/drawingml/2006/table">
            <a:tbl>
              <a:tblPr/>
              <a:tblGrid>
                <a:gridCol w="2405062">
                  <a:extLst>
                    <a:ext uri="{9D8B030D-6E8A-4147-A177-3AD203B41FA5}">
                      <a16:colId xmlns:a16="http://schemas.microsoft.com/office/drawing/2014/main" val="20000"/>
                    </a:ext>
                  </a:extLst>
                </a:gridCol>
                <a:gridCol w="1341438">
                  <a:extLst>
                    <a:ext uri="{9D8B030D-6E8A-4147-A177-3AD203B41FA5}">
                      <a16:colId xmlns:a16="http://schemas.microsoft.com/office/drawing/2014/main" val="20001"/>
                    </a:ext>
                  </a:extLst>
                </a:gridCol>
              </a:tblGrid>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rPr>
                        <a:t>Number of records (NR)</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30,000</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Block size (BS)</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2048 bytes</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Records size (RS)</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rPr>
                        <a:t>100 bytes</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549275">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rPr>
                        <a:t>Index entry</a:t>
                      </a:r>
                      <a:endParaRPr kumimoji="0" lang="nl-BE" altLang="en-US" sz="18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15 bytes</a:t>
                      </a:r>
                      <a:endParaRPr kumimoji="0" lang="nl-BE" alt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
        <p:nvSpPr>
          <p:cNvPr id="73750" name="TextBox 5">
            <a:extLst>
              <a:ext uri="{FF2B5EF4-FFF2-40B4-BE49-F238E27FC236}">
                <a16:creationId xmlns:a16="http://schemas.microsoft.com/office/drawing/2014/main" id="{F1C3742A-BC91-4C9C-9D87-83D28B32D80A}"/>
              </a:ext>
            </a:extLst>
          </p:cNvPr>
          <p:cNvSpPr txBox="1">
            <a:spLocks noChangeArrowheads="1"/>
          </p:cNvSpPr>
          <p:nvPr/>
        </p:nvSpPr>
        <p:spPr bwMode="auto">
          <a:xfrm>
            <a:off x="998538" y="1801813"/>
            <a:ext cx="2370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
        <p:nvSpPr>
          <p:cNvPr id="2" name="Rectangle 1">
            <a:extLst>
              <a:ext uri="{FF2B5EF4-FFF2-40B4-BE49-F238E27FC236}">
                <a16:creationId xmlns:a16="http://schemas.microsoft.com/office/drawing/2014/main" id="{7C975912-F581-41A9-AA0C-5A0CC5153134}"/>
              </a:ext>
            </a:extLst>
          </p:cNvPr>
          <p:cNvSpPr>
            <a:spLocks noChangeArrowheads="1"/>
          </p:cNvSpPr>
          <p:nvPr/>
        </p:nvSpPr>
        <p:spPr bwMode="auto">
          <a:xfrm>
            <a:off x="330200" y="2476500"/>
            <a:ext cx="28606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To retrieve a single record </a:t>
            </a:r>
          </a:p>
          <a:p>
            <a:pPr>
              <a:spcBef>
                <a:spcPct val="0"/>
              </a:spcBef>
              <a:buFontTx/>
              <a:buNone/>
            </a:pPr>
            <a:r>
              <a:rPr lang="en-US" altLang="en-US" sz="1800">
                <a:solidFill>
                  <a:srgbClr val="FF0000"/>
                </a:solidFill>
                <a:latin typeface="Arial" panose="020B0604020202020204" pitchFamily="34" charset="0"/>
              </a:rPr>
              <a:t>using a sparse index (one index per data block)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3750"/>
                                        </p:tgtEl>
                                        <p:attrNameLst>
                                          <p:attrName>style.visibility</p:attrName>
                                        </p:attrNameLst>
                                      </p:cBhvr>
                                      <p:to>
                                        <p:strVal val="visible"/>
                                      </p:to>
                                    </p:set>
                                    <p:anim calcmode="lin" valueType="num">
                                      <p:cBhvr>
                                        <p:cTn id="7" dur="500" fill="hold"/>
                                        <p:tgtEl>
                                          <p:spTgt spid="73750"/>
                                        </p:tgtEl>
                                        <p:attrNameLst>
                                          <p:attrName>ppt_w</p:attrName>
                                        </p:attrNameLst>
                                      </p:cBhvr>
                                      <p:tavLst>
                                        <p:tav tm="0">
                                          <p:val>
                                            <p:fltVal val="0"/>
                                          </p:val>
                                        </p:tav>
                                        <p:tav tm="100000">
                                          <p:val>
                                            <p:strVal val="#ppt_w"/>
                                          </p:val>
                                        </p:tav>
                                      </p:tavLst>
                                    </p:anim>
                                    <p:anim calcmode="lin" valueType="num">
                                      <p:cBhvr>
                                        <p:cTn id="8" dur="500" fill="hold"/>
                                        <p:tgtEl>
                                          <p:spTgt spid="73750"/>
                                        </p:tgtEl>
                                        <p:attrNameLst>
                                          <p:attrName>ppt_h</p:attrName>
                                        </p:attrNameLst>
                                      </p:cBhvr>
                                      <p:tavLst>
                                        <p:tav tm="0">
                                          <p:val>
                                            <p:fltVal val="0"/>
                                          </p:val>
                                        </p:tav>
                                        <p:tav tm="100000">
                                          <p:val>
                                            <p:strVal val="#ppt_h"/>
                                          </p:val>
                                        </p:tav>
                                      </p:tavLst>
                                    </p:anim>
                                    <p:animEffect transition="in" filter="fade">
                                      <p:cBhvr>
                                        <p:cTn id="9" dur="500"/>
                                        <p:tgtEl>
                                          <p:spTgt spid="73750"/>
                                        </p:tgtEl>
                                      </p:cBhvr>
                                    </p:animEffect>
                                  </p:childTnLst>
                                </p:cTn>
                              </p:par>
                              <p:par>
                                <p:cTn id="10" presetID="53" presetClass="entr" presetSubtype="16" fill="hold" nodeType="withEffect">
                                  <p:stCondLst>
                                    <p:cond delay="0"/>
                                  </p:stCondLst>
                                  <p:childTnLst>
                                    <p:set>
                                      <p:cBhvr>
                                        <p:cTn id="11" dur="1" fill="hold">
                                          <p:stCondLst>
                                            <p:cond delay="0"/>
                                          </p:stCondLst>
                                        </p:cTn>
                                        <p:tgtEl>
                                          <p:spTgt spid="55319"/>
                                        </p:tgtEl>
                                        <p:attrNameLst>
                                          <p:attrName>style.visibility</p:attrName>
                                        </p:attrNameLst>
                                      </p:cBhvr>
                                      <p:to>
                                        <p:strVal val="visible"/>
                                      </p:to>
                                    </p:set>
                                    <p:anim calcmode="lin" valueType="num">
                                      <p:cBhvr>
                                        <p:cTn id="12" dur="500" fill="hold"/>
                                        <p:tgtEl>
                                          <p:spTgt spid="55319"/>
                                        </p:tgtEl>
                                        <p:attrNameLst>
                                          <p:attrName>ppt_w</p:attrName>
                                        </p:attrNameLst>
                                      </p:cBhvr>
                                      <p:tavLst>
                                        <p:tav tm="0">
                                          <p:val>
                                            <p:fltVal val="0"/>
                                          </p:val>
                                        </p:tav>
                                        <p:tav tm="100000">
                                          <p:val>
                                            <p:strVal val="#ppt_w"/>
                                          </p:val>
                                        </p:tav>
                                      </p:tavLst>
                                    </p:anim>
                                    <p:anim calcmode="lin" valueType="num">
                                      <p:cBhvr>
                                        <p:cTn id="13" dur="500" fill="hold"/>
                                        <p:tgtEl>
                                          <p:spTgt spid="55319"/>
                                        </p:tgtEl>
                                        <p:attrNameLst>
                                          <p:attrName>ppt_h</p:attrName>
                                        </p:attrNameLst>
                                      </p:cBhvr>
                                      <p:tavLst>
                                        <p:tav tm="0">
                                          <p:val>
                                            <p:fltVal val="0"/>
                                          </p:val>
                                        </p:tav>
                                        <p:tav tm="100000">
                                          <p:val>
                                            <p:strVal val="#ppt_h"/>
                                          </p:val>
                                        </p:tav>
                                      </p:tavLst>
                                    </p:anim>
                                    <p:animEffect transition="in" filter="fade">
                                      <p:cBhvr>
                                        <p:cTn id="14" dur="500"/>
                                        <p:tgtEl>
                                          <p:spTgt spid="553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73731">
                                            <p:txEl>
                                              <p:pRg st="0" end="0"/>
                                            </p:txEl>
                                          </p:spTgt>
                                        </p:tgtEl>
                                        <p:attrNameLst>
                                          <p:attrName>style.visibility</p:attrName>
                                        </p:attrNameLst>
                                      </p:cBhvr>
                                      <p:to>
                                        <p:strVal val="visible"/>
                                      </p:to>
                                    </p:set>
                                    <p:anim calcmode="lin" valueType="num">
                                      <p:cBhvr>
                                        <p:cTn id="24" dur="500" fill="hold"/>
                                        <p:tgtEl>
                                          <p:spTgt spid="73731">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73731">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73731">
                                            <p:txEl>
                                              <p:pRg st="0" end="0"/>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73731">
                                            <p:txEl>
                                              <p:pRg st="1" end="1"/>
                                            </p:txEl>
                                          </p:spTgt>
                                        </p:tgtEl>
                                        <p:attrNameLst>
                                          <p:attrName>style.visibility</p:attrName>
                                        </p:attrNameLst>
                                      </p:cBhvr>
                                      <p:to>
                                        <p:strVal val="visible"/>
                                      </p:to>
                                    </p:set>
                                    <p:anim calcmode="lin" valueType="num">
                                      <p:cBhvr>
                                        <p:cTn id="29" dur="500" fill="hold"/>
                                        <p:tgtEl>
                                          <p:spTgt spid="73731">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73731">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73731">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73731">
                                            <p:txEl>
                                              <p:pRg st="2" end="2"/>
                                            </p:txEl>
                                          </p:spTgt>
                                        </p:tgtEl>
                                        <p:attrNameLst>
                                          <p:attrName>style.visibility</p:attrName>
                                        </p:attrNameLst>
                                      </p:cBhvr>
                                      <p:to>
                                        <p:strVal val="visible"/>
                                      </p:to>
                                    </p:set>
                                    <p:anim calcmode="lin" valueType="num">
                                      <p:cBhvr>
                                        <p:cTn id="36" dur="500" fill="hold"/>
                                        <p:tgtEl>
                                          <p:spTgt spid="73731">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73731">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73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0"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60476F9E-FA09-4002-B1F6-3B3C54F98130}"/>
              </a:ext>
            </a:extLst>
          </p:cNvPr>
          <p:cNvSpPr>
            <a:spLocks noGrp="1"/>
          </p:cNvSpPr>
          <p:nvPr>
            <p:ph type="title"/>
          </p:nvPr>
        </p:nvSpPr>
        <p:spPr/>
        <p:txBody>
          <a:bodyPr/>
          <a:lstStyle/>
          <a:p>
            <a:r>
              <a:rPr lang="en-US" altLang="nl-BE"/>
              <a:t>Indexed Sequential File Organization</a:t>
            </a:r>
            <a:endParaRPr lang="nl-BE" altLang="nl-BE"/>
          </a:p>
        </p:txBody>
      </p:sp>
      <p:sp>
        <p:nvSpPr>
          <p:cNvPr id="92163" name="Content Placeholder 2">
            <a:extLst>
              <a:ext uri="{FF2B5EF4-FFF2-40B4-BE49-F238E27FC236}">
                <a16:creationId xmlns:a16="http://schemas.microsoft.com/office/drawing/2014/main" id="{5C200CED-32EE-4C7D-AA90-9B0E14BFC298}"/>
              </a:ext>
            </a:extLst>
          </p:cNvPr>
          <p:cNvSpPr>
            <a:spLocks noGrp="1"/>
          </p:cNvSpPr>
          <p:nvPr>
            <p:ph idx="1"/>
          </p:nvPr>
        </p:nvSpPr>
        <p:spPr>
          <a:xfrm>
            <a:off x="495300" y="1417638"/>
            <a:ext cx="8915400" cy="4525962"/>
          </a:xfrm>
        </p:spPr>
        <p:txBody>
          <a:bodyPr/>
          <a:lstStyle/>
          <a:p>
            <a:r>
              <a:rPr lang="en-US" altLang="nl-BE" sz="2400">
                <a:solidFill>
                  <a:srgbClr val="FF0000"/>
                </a:solidFill>
              </a:rPr>
              <a:t>Clustered index </a:t>
            </a:r>
            <a:r>
              <a:rPr lang="en-US" altLang="nl-BE" sz="2400"/>
              <a:t>is similar to a primary index, with the difference that the ordering criterion, and therefore the search key, is </a:t>
            </a:r>
            <a:r>
              <a:rPr lang="en-US" altLang="nl-BE" sz="2400">
                <a:solidFill>
                  <a:srgbClr val="FF0000"/>
                </a:solidFill>
              </a:rPr>
              <a:t>a non-key attribute type or set of attribute types</a:t>
            </a:r>
          </a:p>
          <a:p>
            <a:r>
              <a:rPr lang="en-US" altLang="nl-BE" sz="2400"/>
              <a:t>Can be dense or sparse</a:t>
            </a:r>
          </a:p>
          <a:p>
            <a:r>
              <a:rPr lang="en-US" altLang="nl-BE" sz="2400"/>
              <a:t>Search process is the same as with a primary index, except additional sba may be required after the first rba to the data file, to retrieve all subsequent records with the same search key value using the previous example:</a:t>
            </a:r>
          </a:p>
          <a:p>
            <a:pPr lvl="1"/>
            <a:r>
              <a:rPr lang="en-US" altLang="nl-BE" sz="2000"/>
              <a:t>Binary search on the first block of clustered index requires ⌈log</a:t>
            </a:r>
            <a:r>
              <a:rPr lang="en-US" altLang="nl-BE" sz="2000" baseline="-25000"/>
              <a:t>2</a:t>
            </a:r>
            <a:r>
              <a:rPr lang="en-US" altLang="nl-BE" sz="2000"/>
              <a:t>(12)⌉ + 1 = </a:t>
            </a:r>
            <a:r>
              <a:rPr lang="en-US" altLang="nl-BE" sz="2000">
                <a:solidFill>
                  <a:srgbClr val="FF0000"/>
                </a:solidFill>
              </a:rPr>
              <a:t>5 rba </a:t>
            </a:r>
            <a:r>
              <a:rPr lang="en-US" altLang="nl-BE" sz="2000"/>
              <a:t>as before</a:t>
            </a:r>
          </a:p>
          <a:p>
            <a:pPr lvl="1"/>
            <a:r>
              <a:rPr lang="en-US" altLang="nl-BE" sz="2000"/>
              <a:t>After the first block, it requires </a:t>
            </a:r>
            <a:r>
              <a:rPr lang="en-US" altLang="nl-BE" sz="2000">
                <a:solidFill>
                  <a:srgbClr val="FF0000"/>
                </a:solidFill>
              </a:rPr>
              <a:t>(</a:t>
            </a:r>
            <a:r>
              <a:rPr lang="en-US" altLang="nl-BE" sz="2000" i="1">
                <a:solidFill>
                  <a:srgbClr val="FF0000"/>
                </a:solidFill>
              </a:rPr>
              <a:t>n</a:t>
            </a:r>
            <a:r>
              <a:rPr lang="en-US" altLang="nl-BE" sz="2000">
                <a:solidFill>
                  <a:srgbClr val="FF0000"/>
                </a:solidFill>
              </a:rPr>
              <a:t>-1) sba </a:t>
            </a:r>
            <a:r>
              <a:rPr lang="en-US" altLang="nl-BE" sz="2000"/>
              <a:t>to obtain other blocks, where </a:t>
            </a:r>
            <a:r>
              <a:rPr lang="en-US" altLang="nl-BE" sz="2000" i="1"/>
              <a:t>n</a:t>
            </a:r>
            <a:r>
              <a:rPr lang="en-US" altLang="nl-BE" sz="2000"/>
              <a:t> is the total number of blocks holding the clustered records</a:t>
            </a:r>
            <a:endParaRPr lang="nl-BE" altLang="nl-BE" sz="2000"/>
          </a:p>
        </p:txBody>
      </p:sp>
      <p:sp>
        <p:nvSpPr>
          <p:cNvPr id="92164" name="Slide Number Placeholder 3">
            <a:extLst>
              <a:ext uri="{FF2B5EF4-FFF2-40B4-BE49-F238E27FC236}">
                <a16:creationId xmlns:a16="http://schemas.microsoft.com/office/drawing/2014/main" id="{B2AE2604-F4FB-480C-9C98-0E5DBF695F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6F484C-5951-4AAD-B6B0-FAC60C474832}" type="slidenum">
              <a:rPr lang="nl-NL" altLang="nl-BE" sz="1200">
                <a:solidFill>
                  <a:srgbClr val="898989"/>
                </a:solidFill>
                <a:latin typeface="Arial" panose="020B0604020202020204" pitchFamily="34" charset="0"/>
              </a:rPr>
              <a:pPr>
                <a:spcBef>
                  <a:spcPct val="0"/>
                </a:spcBef>
                <a:buFontTx/>
                <a:buNone/>
              </a:pPr>
              <a:t>47</a:t>
            </a:fld>
            <a:endParaRPr lang="nl-NL" altLang="nl-BE" sz="1200">
              <a:solidFill>
                <a:srgbClr val="898989"/>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2D2E11F9-E6E2-4167-96F9-3E5F5259AE99}"/>
              </a:ext>
            </a:extLst>
          </p:cNvPr>
          <p:cNvSpPr>
            <a:spLocks noGrp="1"/>
          </p:cNvSpPr>
          <p:nvPr>
            <p:ph type="title"/>
          </p:nvPr>
        </p:nvSpPr>
        <p:spPr/>
        <p:txBody>
          <a:bodyPr/>
          <a:lstStyle/>
          <a:p>
            <a:r>
              <a:rPr lang="en-US" altLang="nl-BE"/>
              <a:t>Indexed Sequential File Organization</a:t>
            </a:r>
            <a:endParaRPr lang="nl-BE" altLang="nl-BE"/>
          </a:p>
        </p:txBody>
      </p:sp>
      <p:sp>
        <p:nvSpPr>
          <p:cNvPr id="93187" name="Slide Number Placeholder 3">
            <a:extLst>
              <a:ext uri="{FF2B5EF4-FFF2-40B4-BE49-F238E27FC236}">
                <a16:creationId xmlns:a16="http://schemas.microsoft.com/office/drawing/2014/main" id="{70877653-4C68-48D4-9B97-75FF8DFE72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6F5AD0-0B1F-4363-8BB3-C538B0356088}" type="slidenum">
              <a:rPr lang="nl-NL" altLang="nl-BE" sz="1200">
                <a:solidFill>
                  <a:srgbClr val="898989"/>
                </a:solidFill>
                <a:latin typeface="Arial" panose="020B0604020202020204" pitchFamily="34" charset="0"/>
              </a:rPr>
              <a:pPr>
                <a:spcBef>
                  <a:spcPct val="0"/>
                </a:spcBef>
                <a:buFontTx/>
                <a:buNone/>
              </a:pPr>
              <a:t>48</a:t>
            </a:fld>
            <a:endParaRPr lang="nl-NL" altLang="nl-BE" sz="1200">
              <a:solidFill>
                <a:srgbClr val="898989"/>
              </a:solidFill>
              <a:latin typeface="Arial" panose="020B0604020202020204" pitchFamily="34" charset="0"/>
            </a:endParaRPr>
          </a:p>
        </p:txBody>
      </p:sp>
      <p:pic>
        <p:nvPicPr>
          <p:cNvPr id="93188" name="Picture 1">
            <a:extLst>
              <a:ext uri="{FF2B5EF4-FFF2-40B4-BE49-F238E27FC236}">
                <a16:creationId xmlns:a16="http://schemas.microsoft.com/office/drawing/2014/main" id="{E40457AA-1C5C-4951-98C8-C4F1A5F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1635125"/>
            <a:ext cx="770572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4">
            <a:extLst>
              <a:ext uri="{FF2B5EF4-FFF2-40B4-BE49-F238E27FC236}">
                <a16:creationId xmlns:a16="http://schemas.microsoft.com/office/drawing/2014/main" id="{CA2C97B4-D85A-427F-8C59-656F386B4B78}"/>
              </a:ext>
            </a:extLst>
          </p:cNvPr>
          <p:cNvSpPr>
            <a:spLocks noChangeArrowheads="1"/>
          </p:cNvSpPr>
          <p:nvPr/>
        </p:nvSpPr>
        <p:spPr bwMode="auto">
          <a:xfrm>
            <a:off x="639763" y="4579938"/>
            <a:ext cx="2103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A (dense) clustered index file organization</a:t>
            </a:r>
          </a:p>
        </p:txBody>
      </p:sp>
      <p:sp>
        <p:nvSpPr>
          <p:cNvPr id="93190" name="TextBox 1">
            <a:extLst>
              <a:ext uri="{FF2B5EF4-FFF2-40B4-BE49-F238E27FC236}">
                <a16:creationId xmlns:a16="http://schemas.microsoft.com/office/drawing/2014/main" id="{7FECA170-86DA-4624-AD57-D5FE179261AD}"/>
              </a:ext>
            </a:extLst>
          </p:cNvPr>
          <p:cNvSpPr txBox="1">
            <a:spLocks noChangeArrowheads="1"/>
          </p:cNvSpPr>
          <p:nvPr/>
        </p:nvSpPr>
        <p:spPr bwMode="auto">
          <a:xfrm>
            <a:off x="984250" y="1514475"/>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25236AA5-92B2-459D-B052-8667FD69C3A4}"/>
              </a:ext>
            </a:extLst>
          </p:cNvPr>
          <p:cNvSpPr>
            <a:spLocks noGrp="1"/>
          </p:cNvSpPr>
          <p:nvPr>
            <p:ph type="title"/>
          </p:nvPr>
        </p:nvSpPr>
        <p:spPr/>
        <p:txBody>
          <a:bodyPr/>
          <a:lstStyle/>
          <a:p>
            <a:r>
              <a:rPr lang="en-US" altLang="nl-BE"/>
              <a:t>Indexed Sequential File Organization</a:t>
            </a:r>
            <a:endParaRPr lang="nl-BE" altLang="nl-BE"/>
          </a:p>
        </p:txBody>
      </p:sp>
      <p:sp>
        <p:nvSpPr>
          <p:cNvPr id="77827" name="Content Placeholder 2">
            <a:extLst>
              <a:ext uri="{FF2B5EF4-FFF2-40B4-BE49-F238E27FC236}">
                <a16:creationId xmlns:a16="http://schemas.microsoft.com/office/drawing/2014/main" id="{FBCFE0BA-3971-404F-81DA-32969E159CF2}"/>
              </a:ext>
            </a:extLst>
          </p:cNvPr>
          <p:cNvSpPr>
            <a:spLocks noGrp="1"/>
          </p:cNvSpPr>
          <p:nvPr>
            <p:ph idx="1"/>
          </p:nvPr>
        </p:nvSpPr>
        <p:spPr>
          <a:xfrm>
            <a:off x="495300" y="1522413"/>
            <a:ext cx="8915400" cy="4525962"/>
          </a:xfrm>
        </p:spPr>
        <p:txBody>
          <a:bodyPr/>
          <a:lstStyle/>
          <a:p>
            <a:r>
              <a:rPr lang="en-US" altLang="nl-BE" sz="2800"/>
              <a:t>Similar to primary indexes, clustered indexes assume keeping the index up</a:t>
            </a:r>
            <a:r>
              <a:rPr lang="nl-BE" altLang="nl-BE" sz="2800"/>
              <a:t>-</a:t>
            </a:r>
            <a:r>
              <a:rPr lang="en-US" altLang="nl-BE" sz="2800"/>
              <a:t>to-date if records in the data file are inserted or deleted or if their search key value is updated </a:t>
            </a:r>
          </a:p>
          <a:p>
            <a:r>
              <a:rPr lang="en-US" altLang="nl-BE" sz="2800"/>
              <a:t>Options:</a:t>
            </a:r>
          </a:p>
          <a:p>
            <a:pPr lvl="1"/>
            <a:r>
              <a:rPr lang="en-US" altLang="nl-BE" sz="2400"/>
              <a:t>Start a new block in the data file for every new value of the search key</a:t>
            </a:r>
          </a:p>
          <a:p>
            <a:pPr lvl="1"/>
            <a:r>
              <a:rPr lang="en-US" altLang="nl-BE" sz="2400"/>
              <a:t>Provide a separate overflow section for records that cannot be stored in the appropriate position in the regular sequential file</a:t>
            </a:r>
            <a:endParaRPr lang="nl-BE" altLang="nl-BE" sz="2400"/>
          </a:p>
        </p:txBody>
      </p:sp>
      <p:sp>
        <p:nvSpPr>
          <p:cNvPr id="95236" name="Slide Number Placeholder 3">
            <a:extLst>
              <a:ext uri="{FF2B5EF4-FFF2-40B4-BE49-F238E27FC236}">
                <a16:creationId xmlns:a16="http://schemas.microsoft.com/office/drawing/2014/main" id="{E1116D7A-A32E-4344-BE96-E7E9B1B595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B5D991-5A67-4C45-B4F8-F251A0126C6E}" type="slidenum">
              <a:rPr lang="nl-NL" altLang="nl-BE" sz="1200">
                <a:solidFill>
                  <a:srgbClr val="898989"/>
                </a:solidFill>
                <a:latin typeface="Arial" panose="020B0604020202020204" pitchFamily="34" charset="0"/>
              </a:rPr>
              <a:pPr>
                <a:spcBef>
                  <a:spcPct val="0"/>
                </a:spcBef>
                <a:buFontTx/>
                <a:buNone/>
              </a:pPr>
              <a:t>49</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p:cTn id="7" dur="500" fill="hold"/>
                                        <p:tgtEl>
                                          <p:spTgt spid="7782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782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782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7827">
                                            <p:txEl>
                                              <p:pRg st="2" end="2"/>
                                            </p:txEl>
                                          </p:spTgt>
                                        </p:tgtEl>
                                        <p:attrNameLst>
                                          <p:attrName>style.visibility</p:attrName>
                                        </p:attrNameLst>
                                      </p:cBhvr>
                                      <p:to>
                                        <p:strVal val="visible"/>
                                      </p:to>
                                    </p:set>
                                    <p:anim calcmode="lin" valueType="num">
                                      <p:cBhvr>
                                        <p:cTn id="12" dur="500" fill="hold"/>
                                        <p:tgtEl>
                                          <p:spTgt spid="7782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7782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7782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anim calcmode="lin" valueType="num">
                                      <p:cBhvr>
                                        <p:cTn id="17" dur="500" fill="hold"/>
                                        <p:tgtEl>
                                          <p:spTgt spid="7782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7782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7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790D7BF-970E-4CDE-85F8-9EBE3C2DF69C}"/>
              </a:ext>
            </a:extLst>
          </p:cNvPr>
          <p:cNvSpPr>
            <a:spLocks noGrp="1"/>
          </p:cNvSpPr>
          <p:nvPr>
            <p:ph type="title"/>
          </p:nvPr>
        </p:nvSpPr>
        <p:spPr/>
        <p:txBody>
          <a:bodyPr/>
          <a:lstStyle/>
          <a:p>
            <a:r>
              <a:rPr lang="en-US" altLang="nl-BE"/>
              <a:t>The Storage Hierarchy</a:t>
            </a:r>
            <a:endParaRPr lang="nl-BE" altLang="nl-BE"/>
          </a:p>
        </p:txBody>
      </p:sp>
      <p:sp>
        <p:nvSpPr>
          <p:cNvPr id="13315" name="Content Placeholder 2">
            <a:extLst>
              <a:ext uri="{FF2B5EF4-FFF2-40B4-BE49-F238E27FC236}">
                <a16:creationId xmlns:a16="http://schemas.microsoft.com/office/drawing/2014/main" id="{45A164AD-06A0-4523-A6FD-EF3CEF05F1E5}"/>
              </a:ext>
            </a:extLst>
          </p:cNvPr>
          <p:cNvSpPr>
            <a:spLocks noGrp="1"/>
          </p:cNvSpPr>
          <p:nvPr>
            <p:ph idx="1"/>
          </p:nvPr>
        </p:nvSpPr>
        <p:spPr>
          <a:xfrm>
            <a:off x="373063" y="4471988"/>
            <a:ext cx="8915400" cy="1782762"/>
          </a:xfrm>
        </p:spPr>
        <p:txBody>
          <a:bodyPr/>
          <a:lstStyle/>
          <a:p>
            <a:r>
              <a:rPr lang="en-US" altLang="nl-BE" sz="2400"/>
              <a:t>A computer system’s memory can be looked upon as a </a:t>
            </a:r>
            <a:r>
              <a:rPr lang="en-US" altLang="nl-BE" sz="2400">
                <a:solidFill>
                  <a:srgbClr val="FF0000"/>
                </a:solidFill>
              </a:rPr>
              <a:t>hierarchy</a:t>
            </a:r>
            <a:r>
              <a:rPr lang="en-US" altLang="nl-BE" sz="2400"/>
              <a:t>: high</a:t>
            </a:r>
            <a:r>
              <a:rPr lang="nl-BE" altLang="nl-BE" sz="2400"/>
              <a:t>-</a:t>
            </a:r>
            <a:r>
              <a:rPr lang="en-US" altLang="nl-BE" sz="2400"/>
              <a:t>speed memory that is very expensive and limited in capacity at the top, and slower memory that is relatively cheap and much larger in size at the bottom</a:t>
            </a:r>
            <a:r>
              <a:rPr lang="en-US" altLang="nl-BE" sz="2800"/>
              <a:t> </a:t>
            </a:r>
            <a:endParaRPr lang="nl-BE" altLang="nl-BE" sz="2800"/>
          </a:p>
        </p:txBody>
      </p:sp>
      <p:sp>
        <p:nvSpPr>
          <p:cNvPr id="13316" name="Slide Number Placeholder 3">
            <a:extLst>
              <a:ext uri="{FF2B5EF4-FFF2-40B4-BE49-F238E27FC236}">
                <a16:creationId xmlns:a16="http://schemas.microsoft.com/office/drawing/2014/main" id="{34AF5EAE-4F84-4A85-BB95-86BEF85214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DF58E3-6746-43F7-A00D-176699AA1729}" type="slidenum">
              <a:rPr lang="nl-NL" altLang="nl-BE" sz="1200">
                <a:solidFill>
                  <a:srgbClr val="898989"/>
                </a:solidFill>
                <a:latin typeface="Arial" panose="020B0604020202020204" pitchFamily="34" charset="0"/>
              </a:rPr>
              <a:pPr>
                <a:spcBef>
                  <a:spcPct val="0"/>
                </a:spcBef>
                <a:buFontTx/>
                <a:buNone/>
              </a:pPr>
              <a:t>5</a:t>
            </a:fld>
            <a:endParaRPr lang="nl-NL" altLang="nl-BE" sz="1200">
              <a:solidFill>
                <a:srgbClr val="898989"/>
              </a:solidFill>
              <a:latin typeface="Arial" panose="020B0604020202020204" pitchFamily="34" charset="0"/>
            </a:endParaRPr>
          </a:p>
        </p:txBody>
      </p:sp>
      <p:pic>
        <p:nvPicPr>
          <p:cNvPr id="13317" name="Picture 1">
            <a:extLst>
              <a:ext uri="{FF2B5EF4-FFF2-40B4-BE49-F238E27FC236}">
                <a16:creationId xmlns:a16="http://schemas.microsoft.com/office/drawing/2014/main" id="{5CB71D0B-2527-4A3C-BFA4-B3D156C925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668463"/>
            <a:ext cx="887412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p:cTn id="7" dur="500" fill="hold"/>
                                        <p:tgtEl>
                                          <p:spTgt spid="13317"/>
                                        </p:tgtEl>
                                        <p:attrNameLst>
                                          <p:attrName>ppt_w</p:attrName>
                                        </p:attrNameLst>
                                      </p:cBhvr>
                                      <p:tavLst>
                                        <p:tav tm="0">
                                          <p:val>
                                            <p:fltVal val="0"/>
                                          </p:val>
                                        </p:tav>
                                        <p:tav tm="100000">
                                          <p:val>
                                            <p:strVal val="#ppt_w"/>
                                          </p:val>
                                        </p:tav>
                                      </p:tavLst>
                                    </p:anim>
                                    <p:anim calcmode="lin" valueType="num">
                                      <p:cBhvr>
                                        <p:cTn id="8" dur="500" fill="hold"/>
                                        <p:tgtEl>
                                          <p:spTgt spid="13317"/>
                                        </p:tgtEl>
                                        <p:attrNameLst>
                                          <p:attrName>ppt_h</p:attrName>
                                        </p:attrNameLst>
                                      </p:cBhvr>
                                      <p:tavLst>
                                        <p:tav tm="0">
                                          <p:val>
                                            <p:fltVal val="0"/>
                                          </p:val>
                                        </p:tav>
                                        <p:tav tm="100000">
                                          <p:val>
                                            <p:strVal val="#ppt_h"/>
                                          </p:val>
                                        </p:tav>
                                      </p:tavLst>
                                    </p:anim>
                                    <p:animEffect transition="in" filter="fade">
                                      <p:cBhvr>
                                        <p:cTn id="9" dur="500"/>
                                        <p:tgtEl>
                                          <p:spTgt spid="133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 calcmode="lin" valueType="num">
                                      <p:cBhvr>
                                        <p:cTn id="14" dur="5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315">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3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43977C61-508D-4EE9-A004-4E80EB5D65EB}"/>
              </a:ext>
            </a:extLst>
          </p:cNvPr>
          <p:cNvSpPr>
            <a:spLocks noGrp="1"/>
          </p:cNvSpPr>
          <p:nvPr>
            <p:ph type="title"/>
          </p:nvPr>
        </p:nvSpPr>
        <p:spPr/>
        <p:txBody>
          <a:bodyPr/>
          <a:lstStyle/>
          <a:p>
            <a:r>
              <a:rPr lang="en-US" altLang="nl-BE"/>
              <a:t>Indexed Sequential File Organization</a:t>
            </a:r>
            <a:endParaRPr lang="nl-BE" altLang="nl-BE"/>
          </a:p>
        </p:txBody>
      </p:sp>
      <p:sp>
        <p:nvSpPr>
          <p:cNvPr id="96259" name="Content Placeholder 2">
            <a:extLst>
              <a:ext uri="{FF2B5EF4-FFF2-40B4-BE49-F238E27FC236}">
                <a16:creationId xmlns:a16="http://schemas.microsoft.com/office/drawing/2014/main" id="{53B8A4A2-25D1-4450-AA2D-419B1826819B}"/>
              </a:ext>
            </a:extLst>
          </p:cNvPr>
          <p:cNvSpPr>
            <a:spLocks noGrp="1"/>
          </p:cNvSpPr>
          <p:nvPr>
            <p:ph idx="1"/>
          </p:nvPr>
        </p:nvSpPr>
        <p:spPr>
          <a:xfrm>
            <a:off x="495300" y="1331913"/>
            <a:ext cx="8915400" cy="1131887"/>
          </a:xfrm>
        </p:spPr>
        <p:txBody>
          <a:bodyPr/>
          <a:lstStyle/>
          <a:p>
            <a:r>
              <a:rPr lang="en-US" altLang="nl-BE"/>
              <a:t>Creating an index-to-an-index results in </a:t>
            </a:r>
            <a:r>
              <a:rPr lang="en-US" altLang="nl-BE">
                <a:solidFill>
                  <a:srgbClr val="FF0000"/>
                </a:solidFill>
              </a:rPr>
              <a:t>multilevel indexes</a:t>
            </a:r>
            <a:endParaRPr lang="nl-BE" altLang="nl-BE">
              <a:solidFill>
                <a:srgbClr val="FF0000"/>
              </a:solidFill>
            </a:endParaRPr>
          </a:p>
        </p:txBody>
      </p:sp>
      <p:sp>
        <p:nvSpPr>
          <p:cNvPr id="96260" name="Slide Number Placeholder 3">
            <a:extLst>
              <a:ext uri="{FF2B5EF4-FFF2-40B4-BE49-F238E27FC236}">
                <a16:creationId xmlns:a16="http://schemas.microsoft.com/office/drawing/2014/main" id="{1E5DED93-D0B2-4C1F-A954-313FEFC6FD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04B0B4-A542-41CD-B5B9-A7F55D76A77F}" type="slidenum">
              <a:rPr lang="nl-NL" altLang="nl-BE" sz="1200">
                <a:solidFill>
                  <a:srgbClr val="898989"/>
                </a:solidFill>
                <a:latin typeface="Arial" panose="020B0604020202020204" pitchFamily="34" charset="0"/>
              </a:rPr>
              <a:pPr>
                <a:spcBef>
                  <a:spcPct val="0"/>
                </a:spcBef>
                <a:buFontTx/>
                <a:buNone/>
              </a:pPr>
              <a:t>50</a:t>
            </a:fld>
            <a:endParaRPr lang="nl-NL" altLang="nl-BE" sz="1200">
              <a:solidFill>
                <a:srgbClr val="898989"/>
              </a:solidFill>
              <a:latin typeface="Arial" panose="020B0604020202020204" pitchFamily="34" charset="0"/>
            </a:endParaRPr>
          </a:p>
        </p:txBody>
      </p:sp>
      <p:pic>
        <p:nvPicPr>
          <p:cNvPr id="96261" name="Picture 1">
            <a:extLst>
              <a:ext uri="{FF2B5EF4-FFF2-40B4-BE49-F238E27FC236}">
                <a16:creationId xmlns:a16="http://schemas.microsoft.com/office/drawing/2014/main" id="{F8ACF34D-FB64-477F-BFBB-B618600EF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238" y="2446338"/>
            <a:ext cx="734695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Box 1">
            <a:extLst>
              <a:ext uri="{FF2B5EF4-FFF2-40B4-BE49-F238E27FC236}">
                <a16:creationId xmlns:a16="http://schemas.microsoft.com/office/drawing/2014/main" id="{72E57CF7-7795-4298-AFEE-9343967E81AE}"/>
              </a:ext>
            </a:extLst>
          </p:cNvPr>
          <p:cNvSpPr txBox="1">
            <a:spLocks noChangeArrowheads="1"/>
          </p:cNvSpPr>
          <p:nvPr/>
        </p:nvSpPr>
        <p:spPr bwMode="auto">
          <a:xfrm>
            <a:off x="917575" y="2559050"/>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8C2E99F2-49F8-4DF0-8F91-B305014F7CB7}"/>
              </a:ext>
            </a:extLst>
          </p:cNvPr>
          <p:cNvSpPr>
            <a:spLocks noGrp="1"/>
          </p:cNvSpPr>
          <p:nvPr>
            <p:ph type="title"/>
          </p:nvPr>
        </p:nvSpPr>
        <p:spPr/>
        <p:txBody>
          <a:bodyPr/>
          <a:lstStyle/>
          <a:p>
            <a:r>
              <a:rPr lang="en-US" altLang="nl-BE"/>
              <a:t>Indexed Sequential File Organization</a:t>
            </a:r>
            <a:endParaRPr lang="nl-BE" altLang="nl-BE"/>
          </a:p>
        </p:txBody>
      </p:sp>
      <p:sp>
        <p:nvSpPr>
          <p:cNvPr id="54275" name="Content Placeholder 2">
            <a:extLst>
              <a:ext uri="{FF2B5EF4-FFF2-40B4-BE49-F238E27FC236}">
                <a16:creationId xmlns:a16="http://schemas.microsoft.com/office/drawing/2014/main" id="{0560480D-3DC4-481F-A21D-FC8814EACE44}"/>
              </a:ext>
            </a:extLst>
          </p:cNvPr>
          <p:cNvSpPr>
            <a:spLocks noGrp="1"/>
          </p:cNvSpPr>
          <p:nvPr>
            <p:ph idx="1"/>
          </p:nvPr>
        </p:nvSpPr>
        <p:spPr>
          <a:xfrm>
            <a:off x="495300" y="1338263"/>
            <a:ext cx="8915400" cy="4525962"/>
          </a:xfrm>
        </p:spPr>
        <p:txBody>
          <a:bodyPr/>
          <a:lstStyle/>
          <a:p>
            <a:r>
              <a:rPr lang="en-US" altLang="nl-BE" sz="2800"/>
              <a:t>Primary index and clustered index can never occur together since there is only one way to physically order a file</a:t>
            </a:r>
          </a:p>
          <a:p>
            <a:r>
              <a:rPr lang="en-US" altLang="nl-BE" sz="2800">
                <a:solidFill>
                  <a:srgbClr val="FF0000"/>
                </a:solidFill>
              </a:rPr>
              <a:t>Secondary indexes </a:t>
            </a:r>
            <a:r>
              <a:rPr lang="en-US" altLang="nl-BE" sz="2800"/>
              <a:t>can be defined over other search keys</a:t>
            </a:r>
          </a:p>
          <a:p>
            <a:pPr lvl="1"/>
            <a:r>
              <a:rPr lang="en-US" altLang="nl-BE" sz="2400"/>
              <a:t>No impact on the physical ordering of the records</a:t>
            </a:r>
            <a:endParaRPr lang="nl-BE" altLang="nl-BE" sz="2400"/>
          </a:p>
        </p:txBody>
      </p:sp>
      <p:sp>
        <p:nvSpPr>
          <p:cNvPr id="97284" name="Slide Number Placeholder 3">
            <a:extLst>
              <a:ext uri="{FF2B5EF4-FFF2-40B4-BE49-F238E27FC236}">
                <a16:creationId xmlns:a16="http://schemas.microsoft.com/office/drawing/2014/main" id="{70F87613-2616-4F3F-8FB7-D20D5C6089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9780BC-71D8-4EBB-B27E-8EEAF10352A7}" type="slidenum">
              <a:rPr lang="nl-NL" altLang="nl-BE" sz="1200">
                <a:solidFill>
                  <a:srgbClr val="898989"/>
                </a:solidFill>
                <a:latin typeface="Arial" panose="020B0604020202020204" pitchFamily="34" charset="0"/>
              </a:rPr>
              <a:pPr>
                <a:spcBef>
                  <a:spcPct val="0"/>
                </a:spcBef>
                <a:buFontTx/>
                <a:buNone/>
              </a:pPr>
              <a:t>51</a:t>
            </a:fld>
            <a:endParaRPr lang="nl-NL" altLang="nl-BE" sz="1200">
              <a:solidFill>
                <a:srgbClr val="898989"/>
              </a:solidFill>
              <a:latin typeface="Arial" panose="020B0604020202020204" pitchFamily="34" charset="0"/>
            </a:endParaRPr>
          </a:p>
        </p:txBody>
      </p:sp>
      <p:sp>
        <p:nvSpPr>
          <p:cNvPr id="54277" name="Rectangle 1">
            <a:extLst>
              <a:ext uri="{FF2B5EF4-FFF2-40B4-BE49-F238E27FC236}">
                <a16:creationId xmlns:a16="http://schemas.microsoft.com/office/drawing/2014/main" id="{21D5D0C7-1525-4D37-8E0B-E61B04897951}"/>
              </a:ext>
            </a:extLst>
          </p:cNvPr>
          <p:cNvSpPr>
            <a:spLocks noChangeArrowheads="1"/>
          </p:cNvSpPr>
          <p:nvPr/>
        </p:nvSpPr>
        <p:spPr bwMode="auto">
          <a:xfrm>
            <a:off x="930275" y="4343400"/>
            <a:ext cx="25495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Clustered Index on city name</a:t>
            </a:r>
          </a:p>
          <a:p>
            <a:pPr>
              <a:spcBef>
                <a:spcPct val="0"/>
              </a:spcBef>
              <a:buFontTx/>
              <a:buNone/>
            </a:pPr>
            <a:r>
              <a:rPr lang="en-US" altLang="en-US" sz="1600">
                <a:solidFill>
                  <a:srgbClr val="FF0000"/>
                </a:solidFill>
                <a:latin typeface="Arial" panose="020B0604020202020204" pitchFamily="34" charset="0"/>
              </a:rPr>
              <a:t>Secondary Index on balance field of account</a:t>
            </a:r>
          </a:p>
        </p:txBody>
      </p:sp>
      <p:pic>
        <p:nvPicPr>
          <p:cNvPr id="54278" name="Picture 5">
            <a:extLst>
              <a:ext uri="{FF2B5EF4-FFF2-40B4-BE49-F238E27FC236}">
                <a16:creationId xmlns:a16="http://schemas.microsoft.com/office/drawing/2014/main" id="{0BCF1B5A-FCF6-4018-A30D-A8B50A543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3994150"/>
            <a:ext cx="5348288" cy="2471738"/>
          </a:xfrm>
          <a:prstGeom prst="rect">
            <a:avLst/>
          </a:prstGeom>
          <a:noFill/>
          <a:ln w="12700" algn="ctr">
            <a:solidFill>
              <a:schemeClr val="tx1"/>
            </a:solidFill>
            <a:miter lim="800000"/>
            <a:headEnd/>
            <a:tailEnd type="none" w="med" len="lg"/>
          </a:ln>
          <a:extLst>
            <a:ext uri="{909E8E84-426E-40DD-AFC4-6F175D3DCCD1}">
              <a14:hiddenFill xmlns:a14="http://schemas.microsoft.com/office/drawing/2010/main">
                <a:solidFill>
                  <a:schemeClr val="accent1"/>
                </a:solidFill>
              </a14:hiddenFill>
            </a:ext>
          </a:extLst>
        </p:spPr>
      </p:pic>
      <p:sp>
        <p:nvSpPr>
          <p:cNvPr id="8" name="Rectangle 35">
            <a:extLst>
              <a:ext uri="{FF2B5EF4-FFF2-40B4-BE49-F238E27FC236}">
                <a16:creationId xmlns:a16="http://schemas.microsoft.com/office/drawing/2014/main" id="{CF88DE39-DC3E-4B18-B41E-8ED100C00054}"/>
              </a:ext>
            </a:extLst>
          </p:cNvPr>
          <p:cNvSpPr>
            <a:spLocks noChangeArrowheads="1"/>
          </p:cNvSpPr>
          <p:nvPr/>
        </p:nvSpPr>
        <p:spPr bwMode="auto">
          <a:xfrm>
            <a:off x="3073400" y="3644900"/>
            <a:ext cx="2259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Secondary Index on balance</a:t>
            </a:r>
          </a:p>
        </p:txBody>
      </p:sp>
      <p:sp>
        <p:nvSpPr>
          <p:cNvPr id="9" name="Down Arrow 8">
            <a:extLst>
              <a:ext uri="{FF2B5EF4-FFF2-40B4-BE49-F238E27FC236}">
                <a16:creationId xmlns:a16="http://schemas.microsoft.com/office/drawing/2014/main" id="{E1D1B022-F6E2-49EA-B776-299845071A54}"/>
              </a:ext>
            </a:extLst>
          </p:cNvPr>
          <p:cNvSpPr/>
          <p:nvPr/>
        </p:nvSpPr>
        <p:spPr>
          <a:xfrm>
            <a:off x="4135438" y="3924300"/>
            <a:ext cx="160337" cy="29527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35">
            <a:extLst>
              <a:ext uri="{FF2B5EF4-FFF2-40B4-BE49-F238E27FC236}">
                <a16:creationId xmlns:a16="http://schemas.microsoft.com/office/drawing/2014/main" id="{5A32AF25-FBEB-4FBC-BC56-03015379597C}"/>
              </a:ext>
            </a:extLst>
          </p:cNvPr>
          <p:cNvSpPr>
            <a:spLocks noChangeArrowheads="1"/>
          </p:cNvSpPr>
          <p:nvPr/>
        </p:nvSpPr>
        <p:spPr bwMode="auto">
          <a:xfrm>
            <a:off x="6762750" y="3573463"/>
            <a:ext cx="2125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Clustered Index on Branch</a:t>
            </a:r>
          </a:p>
        </p:txBody>
      </p:sp>
      <p:sp>
        <p:nvSpPr>
          <p:cNvPr id="11" name="Down Arrow 10">
            <a:extLst>
              <a:ext uri="{FF2B5EF4-FFF2-40B4-BE49-F238E27FC236}">
                <a16:creationId xmlns:a16="http://schemas.microsoft.com/office/drawing/2014/main" id="{4BBF30EC-F1B0-4423-A09B-1DE1FFCC6F1C}"/>
              </a:ext>
            </a:extLst>
          </p:cNvPr>
          <p:cNvSpPr/>
          <p:nvPr/>
        </p:nvSpPr>
        <p:spPr>
          <a:xfrm>
            <a:off x="7634288" y="3829050"/>
            <a:ext cx="160337" cy="29527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4283" name="TextBox 1">
            <a:extLst>
              <a:ext uri="{FF2B5EF4-FFF2-40B4-BE49-F238E27FC236}">
                <a16:creationId xmlns:a16="http://schemas.microsoft.com/office/drawing/2014/main" id="{1F7F7A95-ECBC-4FC4-8933-968DF2E22CA6}"/>
              </a:ext>
            </a:extLst>
          </p:cNvPr>
          <p:cNvSpPr txBox="1">
            <a:spLocks noChangeArrowheads="1"/>
          </p:cNvSpPr>
          <p:nvPr/>
        </p:nvSpPr>
        <p:spPr bwMode="auto">
          <a:xfrm>
            <a:off x="1244600" y="3871913"/>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
        <p:nvSpPr>
          <p:cNvPr id="12" name="Rectangle 35">
            <a:extLst>
              <a:ext uri="{FF2B5EF4-FFF2-40B4-BE49-F238E27FC236}">
                <a16:creationId xmlns:a16="http://schemas.microsoft.com/office/drawing/2014/main" id="{BAEDB253-C4E0-4334-8210-3C4488F7EE47}"/>
              </a:ext>
            </a:extLst>
          </p:cNvPr>
          <p:cNvSpPr>
            <a:spLocks noChangeArrowheads="1"/>
          </p:cNvSpPr>
          <p:nvPr/>
        </p:nvSpPr>
        <p:spPr bwMode="auto">
          <a:xfrm>
            <a:off x="6575425" y="6096000"/>
            <a:ext cx="2416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Account#     Branch     balance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p:cTn id="7" dur="500" fill="hold"/>
                                        <p:tgtEl>
                                          <p:spTgt spid="542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42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427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4275">
                                            <p:txEl>
                                              <p:pRg st="1" end="1"/>
                                            </p:txEl>
                                          </p:spTgt>
                                        </p:tgtEl>
                                        <p:attrNameLst>
                                          <p:attrName>style.visibility</p:attrName>
                                        </p:attrNameLst>
                                      </p:cBhvr>
                                      <p:to>
                                        <p:strVal val="visible"/>
                                      </p:to>
                                    </p:set>
                                    <p:anim calcmode="lin" valueType="num">
                                      <p:cBhvr>
                                        <p:cTn id="14" dur="500" fill="hold"/>
                                        <p:tgtEl>
                                          <p:spTgt spid="5427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427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4275">
                                            <p:txEl>
                                              <p:pRg st="1" end="1"/>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p:cTn id="19" dur="500" fill="hold"/>
                                        <p:tgtEl>
                                          <p:spTgt spid="5427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4275">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427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4283"/>
                                        </p:tgtEl>
                                        <p:attrNameLst>
                                          <p:attrName>style.visibility</p:attrName>
                                        </p:attrNameLst>
                                      </p:cBhvr>
                                      <p:to>
                                        <p:strVal val="visible"/>
                                      </p:to>
                                    </p:set>
                                    <p:anim calcmode="lin" valueType="num">
                                      <p:cBhvr>
                                        <p:cTn id="26" dur="500" fill="hold"/>
                                        <p:tgtEl>
                                          <p:spTgt spid="54283"/>
                                        </p:tgtEl>
                                        <p:attrNameLst>
                                          <p:attrName>ppt_w</p:attrName>
                                        </p:attrNameLst>
                                      </p:cBhvr>
                                      <p:tavLst>
                                        <p:tav tm="0">
                                          <p:val>
                                            <p:fltVal val="0"/>
                                          </p:val>
                                        </p:tav>
                                        <p:tav tm="100000">
                                          <p:val>
                                            <p:strVal val="#ppt_w"/>
                                          </p:val>
                                        </p:tav>
                                      </p:tavLst>
                                    </p:anim>
                                    <p:anim calcmode="lin" valueType="num">
                                      <p:cBhvr>
                                        <p:cTn id="27" dur="500" fill="hold"/>
                                        <p:tgtEl>
                                          <p:spTgt spid="54283"/>
                                        </p:tgtEl>
                                        <p:attrNameLst>
                                          <p:attrName>ppt_h</p:attrName>
                                        </p:attrNameLst>
                                      </p:cBhvr>
                                      <p:tavLst>
                                        <p:tav tm="0">
                                          <p:val>
                                            <p:fltVal val="0"/>
                                          </p:val>
                                        </p:tav>
                                        <p:tav tm="100000">
                                          <p:val>
                                            <p:strVal val="#ppt_h"/>
                                          </p:val>
                                        </p:tav>
                                      </p:tavLst>
                                    </p:anim>
                                    <p:animEffect transition="in" filter="fade">
                                      <p:cBhvr>
                                        <p:cTn id="28" dur="500"/>
                                        <p:tgtEl>
                                          <p:spTgt spid="5428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4277"/>
                                        </p:tgtEl>
                                        <p:attrNameLst>
                                          <p:attrName>style.visibility</p:attrName>
                                        </p:attrNameLst>
                                      </p:cBhvr>
                                      <p:to>
                                        <p:strVal val="visible"/>
                                      </p:to>
                                    </p:set>
                                    <p:anim calcmode="lin" valueType="num">
                                      <p:cBhvr>
                                        <p:cTn id="36" dur="500" fill="hold"/>
                                        <p:tgtEl>
                                          <p:spTgt spid="54277"/>
                                        </p:tgtEl>
                                        <p:attrNameLst>
                                          <p:attrName>ppt_w</p:attrName>
                                        </p:attrNameLst>
                                      </p:cBhvr>
                                      <p:tavLst>
                                        <p:tav tm="0">
                                          <p:val>
                                            <p:fltVal val="0"/>
                                          </p:val>
                                        </p:tav>
                                        <p:tav tm="100000">
                                          <p:val>
                                            <p:strVal val="#ppt_w"/>
                                          </p:val>
                                        </p:tav>
                                      </p:tavLst>
                                    </p:anim>
                                    <p:anim calcmode="lin" valueType="num">
                                      <p:cBhvr>
                                        <p:cTn id="37" dur="500" fill="hold"/>
                                        <p:tgtEl>
                                          <p:spTgt spid="54277"/>
                                        </p:tgtEl>
                                        <p:attrNameLst>
                                          <p:attrName>ppt_h</p:attrName>
                                        </p:attrNameLst>
                                      </p:cBhvr>
                                      <p:tavLst>
                                        <p:tav tm="0">
                                          <p:val>
                                            <p:fltVal val="0"/>
                                          </p:val>
                                        </p:tav>
                                        <p:tav tm="100000">
                                          <p:val>
                                            <p:strVal val="#ppt_h"/>
                                          </p:val>
                                        </p:tav>
                                      </p:tavLst>
                                    </p:anim>
                                    <p:animEffect transition="in" filter="fade">
                                      <p:cBhvr>
                                        <p:cTn id="38" dur="500"/>
                                        <p:tgtEl>
                                          <p:spTgt spid="54277"/>
                                        </p:tgtEl>
                                      </p:cBhvr>
                                    </p:animEffect>
                                  </p:childTnLst>
                                </p:cTn>
                              </p:par>
                              <p:par>
                                <p:cTn id="39" presetID="53" presetClass="entr" presetSubtype="16" fill="hold" nodeType="withEffect">
                                  <p:stCondLst>
                                    <p:cond delay="0"/>
                                  </p:stCondLst>
                                  <p:childTnLst>
                                    <p:set>
                                      <p:cBhvr>
                                        <p:cTn id="40" dur="1" fill="hold">
                                          <p:stCondLst>
                                            <p:cond delay="0"/>
                                          </p:stCondLst>
                                        </p:cTn>
                                        <p:tgtEl>
                                          <p:spTgt spid="54278"/>
                                        </p:tgtEl>
                                        <p:attrNameLst>
                                          <p:attrName>style.visibility</p:attrName>
                                        </p:attrNameLst>
                                      </p:cBhvr>
                                      <p:to>
                                        <p:strVal val="visible"/>
                                      </p:to>
                                    </p:set>
                                    <p:anim calcmode="lin" valueType="num">
                                      <p:cBhvr>
                                        <p:cTn id="41" dur="500" fill="hold"/>
                                        <p:tgtEl>
                                          <p:spTgt spid="54278"/>
                                        </p:tgtEl>
                                        <p:attrNameLst>
                                          <p:attrName>ppt_w</p:attrName>
                                        </p:attrNameLst>
                                      </p:cBhvr>
                                      <p:tavLst>
                                        <p:tav tm="0">
                                          <p:val>
                                            <p:fltVal val="0"/>
                                          </p:val>
                                        </p:tav>
                                        <p:tav tm="100000">
                                          <p:val>
                                            <p:strVal val="#ppt_w"/>
                                          </p:val>
                                        </p:tav>
                                      </p:tavLst>
                                    </p:anim>
                                    <p:anim calcmode="lin" valueType="num">
                                      <p:cBhvr>
                                        <p:cTn id="42" dur="500" fill="hold"/>
                                        <p:tgtEl>
                                          <p:spTgt spid="54278"/>
                                        </p:tgtEl>
                                        <p:attrNameLst>
                                          <p:attrName>ppt_h</p:attrName>
                                        </p:attrNameLst>
                                      </p:cBhvr>
                                      <p:tavLst>
                                        <p:tav tm="0">
                                          <p:val>
                                            <p:fltVal val="0"/>
                                          </p:val>
                                        </p:tav>
                                        <p:tav tm="100000">
                                          <p:val>
                                            <p:strVal val="#ppt_h"/>
                                          </p:val>
                                        </p:tav>
                                      </p:tavLst>
                                    </p:anim>
                                    <p:animEffect transition="in" filter="fade">
                                      <p:cBhvr>
                                        <p:cTn id="43" dur="500"/>
                                        <p:tgtEl>
                                          <p:spTgt spid="542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P spid="8" grpId="0"/>
      <p:bldP spid="9" grpId="0" animBg="1"/>
      <p:bldP spid="10" grpId="0"/>
      <p:bldP spid="11" grpId="0" animBg="1"/>
      <p:bldP spid="54283"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76C47B9C-CF36-404D-811E-08011011B0FF}"/>
              </a:ext>
            </a:extLst>
          </p:cNvPr>
          <p:cNvSpPr>
            <a:spLocks noGrp="1"/>
          </p:cNvSpPr>
          <p:nvPr>
            <p:ph type="title"/>
          </p:nvPr>
        </p:nvSpPr>
        <p:spPr/>
        <p:txBody>
          <a:bodyPr/>
          <a:lstStyle/>
          <a:p>
            <a:r>
              <a:rPr lang="en-US" altLang="nl-BE"/>
              <a:t>Secondary Indexes and Inverted files</a:t>
            </a:r>
            <a:endParaRPr lang="nl-BE" altLang="nl-BE"/>
          </a:p>
        </p:txBody>
      </p:sp>
      <p:sp>
        <p:nvSpPr>
          <p:cNvPr id="99331" name="Content Placeholder 2">
            <a:extLst>
              <a:ext uri="{FF2B5EF4-FFF2-40B4-BE49-F238E27FC236}">
                <a16:creationId xmlns:a16="http://schemas.microsoft.com/office/drawing/2014/main" id="{45C16CCC-A954-4837-9579-3C65CE0E21FA}"/>
              </a:ext>
            </a:extLst>
          </p:cNvPr>
          <p:cNvSpPr>
            <a:spLocks noGrp="1"/>
          </p:cNvSpPr>
          <p:nvPr>
            <p:ph idx="1"/>
          </p:nvPr>
        </p:nvSpPr>
        <p:spPr/>
        <p:txBody>
          <a:bodyPr/>
          <a:lstStyle/>
          <a:p>
            <a:r>
              <a:rPr lang="en-US" altLang="nl-BE"/>
              <a:t>Characteristics of secondary indexes</a:t>
            </a:r>
          </a:p>
          <a:p>
            <a:r>
              <a:rPr lang="en-US" altLang="nl-BE"/>
              <a:t>Inverted files</a:t>
            </a:r>
          </a:p>
          <a:p>
            <a:r>
              <a:rPr lang="en-US" altLang="nl-BE"/>
              <a:t>Multicolumn indexes</a:t>
            </a:r>
          </a:p>
          <a:p>
            <a:r>
              <a:rPr lang="en-US" altLang="nl-BE"/>
              <a:t>Other index types</a:t>
            </a:r>
            <a:endParaRPr lang="nl-BE" altLang="nl-BE"/>
          </a:p>
        </p:txBody>
      </p:sp>
      <p:sp>
        <p:nvSpPr>
          <p:cNvPr id="99332" name="Slide Number Placeholder 3">
            <a:extLst>
              <a:ext uri="{FF2B5EF4-FFF2-40B4-BE49-F238E27FC236}">
                <a16:creationId xmlns:a16="http://schemas.microsoft.com/office/drawing/2014/main" id="{7CA64717-071C-4355-BAC8-C9D90AEB80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FA22EB-8BE7-4254-9FFF-6E9555FD1F3A}" type="slidenum">
              <a:rPr lang="nl-NL" altLang="nl-BE" sz="1200">
                <a:solidFill>
                  <a:srgbClr val="898989"/>
                </a:solidFill>
                <a:latin typeface="Arial" panose="020B0604020202020204" pitchFamily="34" charset="0"/>
              </a:rPr>
              <a:pPr>
                <a:spcBef>
                  <a:spcPct val="0"/>
                </a:spcBef>
                <a:buFontTx/>
                <a:buNone/>
              </a:pPr>
              <a:t>52</a:t>
            </a:fld>
            <a:endParaRPr lang="nl-NL" altLang="nl-BE" sz="1200">
              <a:solidFill>
                <a:srgbClr val="898989"/>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BC3DB1B7-0EAF-44CC-B672-CF792B2C774D}"/>
              </a:ext>
            </a:extLst>
          </p:cNvPr>
          <p:cNvSpPr>
            <a:spLocks noGrp="1"/>
          </p:cNvSpPr>
          <p:nvPr>
            <p:ph type="title"/>
          </p:nvPr>
        </p:nvSpPr>
        <p:spPr/>
        <p:txBody>
          <a:bodyPr/>
          <a:lstStyle/>
          <a:p>
            <a:r>
              <a:rPr lang="en-US" altLang="nl-BE"/>
              <a:t>Characteristics of Secondary Indexes</a:t>
            </a:r>
          </a:p>
        </p:txBody>
      </p:sp>
      <p:sp>
        <p:nvSpPr>
          <p:cNvPr id="82947" name="Content Placeholder 2">
            <a:extLst>
              <a:ext uri="{FF2B5EF4-FFF2-40B4-BE49-F238E27FC236}">
                <a16:creationId xmlns:a16="http://schemas.microsoft.com/office/drawing/2014/main" id="{70A26D8D-726D-4F77-AB01-C7F23A3D6CDE}"/>
              </a:ext>
            </a:extLst>
          </p:cNvPr>
          <p:cNvSpPr>
            <a:spLocks noGrp="1"/>
          </p:cNvSpPr>
          <p:nvPr>
            <p:ph idx="1"/>
          </p:nvPr>
        </p:nvSpPr>
        <p:spPr/>
        <p:txBody>
          <a:bodyPr/>
          <a:lstStyle/>
          <a:p>
            <a:r>
              <a:rPr lang="en-US" altLang="nl-BE" sz="2800"/>
              <a:t>A </a:t>
            </a:r>
            <a:r>
              <a:rPr lang="en-US" altLang="nl-BE" sz="2800">
                <a:solidFill>
                  <a:srgbClr val="FF0000"/>
                </a:solidFill>
              </a:rPr>
              <a:t>secondary index </a:t>
            </a:r>
            <a:r>
              <a:rPr lang="en-US" altLang="nl-BE" sz="2800"/>
              <a:t>is based on an attribute type or set of attribute types that is/are not used as ordering criteria of the actual data file</a:t>
            </a:r>
          </a:p>
          <a:p>
            <a:r>
              <a:rPr lang="en-US" altLang="nl-BE" sz="2800"/>
              <a:t>A secondary index’s search key can be </a:t>
            </a:r>
          </a:p>
          <a:p>
            <a:pPr lvl="1"/>
            <a:r>
              <a:rPr lang="en-US" altLang="nl-BE" sz="2400"/>
              <a:t>atomic or composite</a:t>
            </a:r>
          </a:p>
          <a:p>
            <a:pPr lvl="1"/>
            <a:r>
              <a:rPr lang="en-US" altLang="nl-BE" sz="2400"/>
              <a:t>primary key, other candidate key, or a non-key attribute type or combination of attribute types</a:t>
            </a:r>
          </a:p>
          <a:p>
            <a:r>
              <a:rPr lang="en-US" altLang="nl-BE" sz="2800"/>
              <a:t>A secondary index is again a sequential file that can be searched by means of binary search</a:t>
            </a:r>
          </a:p>
          <a:p>
            <a:endParaRPr lang="nl-BE" altLang="nl-BE"/>
          </a:p>
        </p:txBody>
      </p:sp>
      <p:sp>
        <p:nvSpPr>
          <p:cNvPr id="101380" name="Slide Number Placeholder 3">
            <a:extLst>
              <a:ext uri="{FF2B5EF4-FFF2-40B4-BE49-F238E27FC236}">
                <a16:creationId xmlns:a16="http://schemas.microsoft.com/office/drawing/2014/main" id="{E53FFD9B-8B7A-4D3F-8806-6334E3B5E1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476E76-50F1-4DF3-A0AD-39F2D8956A31}" type="slidenum">
              <a:rPr lang="nl-NL" altLang="nl-BE" sz="1200">
                <a:solidFill>
                  <a:srgbClr val="898989"/>
                </a:solidFill>
                <a:latin typeface="Arial" panose="020B0604020202020204" pitchFamily="34" charset="0"/>
              </a:rPr>
              <a:pPr>
                <a:spcBef>
                  <a:spcPct val="0"/>
                </a:spcBef>
                <a:buFontTx/>
                <a:buNone/>
              </a:pPr>
              <a:t>53</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 calcmode="lin" valueType="num">
                                      <p:cBhvr>
                                        <p:cTn id="7" dur="500" fill="hold"/>
                                        <p:tgtEl>
                                          <p:spTgt spid="829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294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2947">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2947">
                                            <p:txEl>
                                              <p:pRg st="2" end="2"/>
                                            </p:txEl>
                                          </p:spTgt>
                                        </p:tgtEl>
                                        <p:attrNameLst>
                                          <p:attrName>style.visibility</p:attrName>
                                        </p:attrNameLst>
                                      </p:cBhvr>
                                      <p:to>
                                        <p:strVal val="visible"/>
                                      </p:to>
                                    </p:set>
                                    <p:anim calcmode="lin" valueType="num">
                                      <p:cBhvr>
                                        <p:cTn id="12" dur="500" fill="hold"/>
                                        <p:tgtEl>
                                          <p:spTgt spid="82947">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82947">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82947">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anim calcmode="lin" valueType="num">
                                      <p:cBhvr>
                                        <p:cTn id="17" dur="500" fill="hold"/>
                                        <p:tgtEl>
                                          <p:spTgt spid="82947">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82947">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82947">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82947">
                                            <p:txEl>
                                              <p:pRg st="4" end="4"/>
                                            </p:txEl>
                                          </p:spTgt>
                                        </p:tgtEl>
                                        <p:attrNameLst>
                                          <p:attrName>style.visibility</p:attrName>
                                        </p:attrNameLst>
                                      </p:cBhvr>
                                      <p:to>
                                        <p:strVal val="visible"/>
                                      </p:to>
                                    </p:set>
                                    <p:anim calcmode="lin" valueType="num">
                                      <p:cBhvr>
                                        <p:cTn id="22" dur="500" fill="hold"/>
                                        <p:tgtEl>
                                          <p:spTgt spid="82947">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82947">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82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24B35484-9C73-4AA9-BF11-667466ED74FA}"/>
              </a:ext>
            </a:extLst>
          </p:cNvPr>
          <p:cNvSpPr>
            <a:spLocks noGrp="1"/>
          </p:cNvSpPr>
          <p:nvPr>
            <p:ph type="title"/>
          </p:nvPr>
        </p:nvSpPr>
        <p:spPr/>
        <p:txBody>
          <a:bodyPr/>
          <a:lstStyle/>
          <a:p>
            <a:r>
              <a:rPr lang="en-US" altLang="nl-BE"/>
              <a:t>Characteristics of Secondary Indexes</a:t>
            </a:r>
          </a:p>
        </p:txBody>
      </p:sp>
      <p:sp>
        <p:nvSpPr>
          <p:cNvPr id="102403" name="Slide Number Placeholder 3">
            <a:extLst>
              <a:ext uri="{FF2B5EF4-FFF2-40B4-BE49-F238E27FC236}">
                <a16:creationId xmlns:a16="http://schemas.microsoft.com/office/drawing/2014/main" id="{63EA17E7-CB97-4E11-8C91-69CDE39579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8AF5CC-B11F-4294-BFC1-B45C5ABE555C}" type="slidenum">
              <a:rPr lang="nl-NL" altLang="nl-BE" sz="1200">
                <a:solidFill>
                  <a:srgbClr val="898989"/>
                </a:solidFill>
                <a:latin typeface="Arial" panose="020B0604020202020204" pitchFamily="34" charset="0"/>
              </a:rPr>
              <a:pPr>
                <a:spcBef>
                  <a:spcPct val="0"/>
                </a:spcBef>
                <a:buFontTx/>
                <a:buNone/>
              </a:pPr>
              <a:t>54</a:t>
            </a:fld>
            <a:endParaRPr lang="nl-NL" altLang="nl-BE" sz="1200">
              <a:solidFill>
                <a:srgbClr val="898989"/>
              </a:solidFill>
              <a:latin typeface="Arial" panose="020B0604020202020204" pitchFamily="34" charset="0"/>
            </a:endParaRPr>
          </a:p>
        </p:txBody>
      </p:sp>
      <p:pic>
        <p:nvPicPr>
          <p:cNvPr id="57348" name="Picture 1">
            <a:extLst>
              <a:ext uri="{FF2B5EF4-FFF2-40B4-BE49-F238E27FC236}">
                <a16:creationId xmlns:a16="http://schemas.microsoft.com/office/drawing/2014/main" id="{C8B35877-870F-4CBF-BD04-53A1F96C00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1790700"/>
            <a:ext cx="7494588"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Box 1">
            <a:extLst>
              <a:ext uri="{FF2B5EF4-FFF2-40B4-BE49-F238E27FC236}">
                <a16:creationId xmlns:a16="http://schemas.microsoft.com/office/drawing/2014/main" id="{9C8204E2-F761-4834-A6E4-0A7CE535102C}"/>
              </a:ext>
            </a:extLst>
          </p:cNvPr>
          <p:cNvSpPr txBox="1">
            <a:spLocks noChangeArrowheads="1"/>
          </p:cNvSpPr>
          <p:nvPr/>
        </p:nvSpPr>
        <p:spPr bwMode="auto">
          <a:xfrm>
            <a:off x="414338" y="1757363"/>
            <a:ext cx="118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
        <p:nvSpPr>
          <p:cNvPr id="7" name="Rectangle 35">
            <a:extLst>
              <a:ext uri="{FF2B5EF4-FFF2-40B4-BE49-F238E27FC236}">
                <a16:creationId xmlns:a16="http://schemas.microsoft.com/office/drawing/2014/main" id="{AC0CAFB1-096B-41A8-A32F-BE517F611A33}"/>
              </a:ext>
            </a:extLst>
          </p:cNvPr>
          <p:cNvSpPr>
            <a:spLocks noChangeArrowheads="1"/>
          </p:cNvSpPr>
          <p:nvPr/>
        </p:nvSpPr>
        <p:spPr bwMode="auto">
          <a:xfrm>
            <a:off x="6081713" y="1231900"/>
            <a:ext cx="2201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Clustered Index on Country</a:t>
            </a:r>
          </a:p>
        </p:txBody>
      </p:sp>
      <p:sp>
        <p:nvSpPr>
          <p:cNvPr id="8" name="Down Arrow 7">
            <a:extLst>
              <a:ext uri="{FF2B5EF4-FFF2-40B4-BE49-F238E27FC236}">
                <a16:creationId xmlns:a16="http://schemas.microsoft.com/office/drawing/2014/main" id="{F408DCDB-4E62-4EC8-A59E-3A577F84990C}"/>
              </a:ext>
            </a:extLst>
          </p:cNvPr>
          <p:cNvSpPr/>
          <p:nvPr/>
        </p:nvSpPr>
        <p:spPr>
          <a:xfrm>
            <a:off x="6953250" y="1487488"/>
            <a:ext cx="160338" cy="29527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352" name="TextBox 1">
            <a:extLst>
              <a:ext uri="{FF2B5EF4-FFF2-40B4-BE49-F238E27FC236}">
                <a16:creationId xmlns:a16="http://schemas.microsoft.com/office/drawing/2014/main" id="{55D2FD7E-369D-4CB0-A8CD-A73A24ED681A}"/>
              </a:ext>
            </a:extLst>
          </p:cNvPr>
          <p:cNvSpPr txBox="1">
            <a:spLocks noChangeArrowheads="1"/>
          </p:cNvSpPr>
          <p:nvPr/>
        </p:nvSpPr>
        <p:spPr bwMode="auto">
          <a:xfrm>
            <a:off x="1435100" y="5778500"/>
            <a:ext cx="20732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600">
                <a:solidFill>
                  <a:srgbClr val="FF0000"/>
                </a:solidFill>
                <a:latin typeface="Arial" panose="020B0604020202020204" pitchFamily="34" charset="0"/>
              </a:rPr>
              <a:t>The secondary index (CustomerID) is a </a:t>
            </a:r>
          </a:p>
          <a:p>
            <a:pPr>
              <a:spcBef>
                <a:spcPct val="0"/>
              </a:spcBef>
              <a:buFontTx/>
              <a:buNone/>
            </a:pPr>
            <a:r>
              <a:rPr lang="en-US" altLang="nl-BE" sz="1600">
                <a:solidFill>
                  <a:srgbClr val="FF0000"/>
                </a:solidFill>
                <a:latin typeface="Arial" panose="020B0604020202020204" pitchFamily="34" charset="0"/>
              </a:rPr>
              <a:t>unique search key</a:t>
            </a:r>
            <a:endParaRPr lang="nl-BE" altLang="nl-BE" sz="1600">
              <a:solidFill>
                <a:srgbClr val="FF0000"/>
              </a:solidFill>
              <a:latin typeface="Arial" panose="020B0604020202020204" pitchFamily="34" charset="0"/>
            </a:endParaRPr>
          </a:p>
        </p:txBody>
      </p:sp>
      <p:sp>
        <p:nvSpPr>
          <p:cNvPr id="9" name="Rectangle 35">
            <a:extLst>
              <a:ext uri="{FF2B5EF4-FFF2-40B4-BE49-F238E27FC236}">
                <a16:creationId xmlns:a16="http://schemas.microsoft.com/office/drawing/2014/main" id="{9CEA19D6-83B6-471E-85DF-6C710F87888E}"/>
              </a:ext>
            </a:extLst>
          </p:cNvPr>
          <p:cNvSpPr>
            <a:spLocks noChangeArrowheads="1"/>
          </p:cNvSpPr>
          <p:nvPr/>
        </p:nvSpPr>
        <p:spPr bwMode="auto">
          <a:xfrm>
            <a:off x="3182938" y="1263650"/>
            <a:ext cx="2559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Secondary Index on </a:t>
            </a:r>
            <a:r>
              <a:rPr lang="en-US" sz="1400" b="1" dirty="0" err="1">
                <a:solidFill>
                  <a:srgbClr val="FF0000"/>
                </a:solidFill>
                <a:latin typeface="+mn-lt"/>
              </a:rPr>
              <a:t>CustomerID</a:t>
            </a:r>
            <a:endParaRPr lang="en-US" sz="1400" b="1" dirty="0">
              <a:solidFill>
                <a:srgbClr val="FF0000"/>
              </a:solidFill>
              <a:latin typeface="+mn-lt"/>
            </a:endParaRPr>
          </a:p>
        </p:txBody>
      </p:sp>
      <p:sp>
        <p:nvSpPr>
          <p:cNvPr id="10" name="Down Arrow 9">
            <a:extLst>
              <a:ext uri="{FF2B5EF4-FFF2-40B4-BE49-F238E27FC236}">
                <a16:creationId xmlns:a16="http://schemas.microsoft.com/office/drawing/2014/main" id="{B9933354-F7BF-4E61-8BD5-145EAA28F1C9}"/>
              </a:ext>
            </a:extLst>
          </p:cNvPr>
          <p:cNvSpPr/>
          <p:nvPr/>
        </p:nvSpPr>
        <p:spPr>
          <a:xfrm>
            <a:off x="4343400" y="1519238"/>
            <a:ext cx="160338" cy="43815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 calcmode="lin" valueType="num">
                                      <p:cBhvr>
                                        <p:cTn id="7" dur="500" fill="hold"/>
                                        <p:tgtEl>
                                          <p:spTgt spid="57349"/>
                                        </p:tgtEl>
                                        <p:attrNameLst>
                                          <p:attrName>ppt_w</p:attrName>
                                        </p:attrNameLst>
                                      </p:cBhvr>
                                      <p:tavLst>
                                        <p:tav tm="0">
                                          <p:val>
                                            <p:fltVal val="0"/>
                                          </p:val>
                                        </p:tav>
                                        <p:tav tm="100000">
                                          <p:val>
                                            <p:strVal val="#ppt_w"/>
                                          </p:val>
                                        </p:tav>
                                      </p:tavLst>
                                    </p:anim>
                                    <p:anim calcmode="lin" valueType="num">
                                      <p:cBhvr>
                                        <p:cTn id="8" dur="500" fill="hold"/>
                                        <p:tgtEl>
                                          <p:spTgt spid="57349"/>
                                        </p:tgtEl>
                                        <p:attrNameLst>
                                          <p:attrName>ppt_h</p:attrName>
                                        </p:attrNameLst>
                                      </p:cBhvr>
                                      <p:tavLst>
                                        <p:tav tm="0">
                                          <p:val>
                                            <p:fltVal val="0"/>
                                          </p:val>
                                        </p:tav>
                                        <p:tav tm="100000">
                                          <p:val>
                                            <p:strVal val="#ppt_h"/>
                                          </p:val>
                                        </p:tav>
                                      </p:tavLst>
                                    </p:anim>
                                    <p:animEffect transition="in" filter="fade">
                                      <p:cBhvr>
                                        <p:cTn id="9" dur="500"/>
                                        <p:tgtEl>
                                          <p:spTgt spid="57349"/>
                                        </p:tgtEl>
                                      </p:cBhvr>
                                    </p:animEffect>
                                  </p:childTnLst>
                                </p:cTn>
                              </p:par>
                              <p:par>
                                <p:cTn id="10" presetID="53" presetClass="entr" presetSubtype="16" fill="hold" nodeType="withEffect">
                                  <p:stCondLst>
                                    <p:cond delay="0"/>
                                  </p:stCondLst>
                                  <p:childTnLst>
                                    <p:set>
                                      <p:cBhvr>
                                        <p:cTn id="11" dur="1" fill="hold">
                                          <p:stCondLst>
                                            <p:cond delay="0"/>
                                          </p:stCondLst>
                                        </p:cTn>
                                        <p:tgtEl>
                                          <p:spTgt spid="57352">
                                            <p:txEl>
                                              <p:pRg st="0" end="0"/>
                                            </p:txEl>
                                          </p:spTgt>
                                        </p:tgtEl>
                                        <p:attrNameLst>
                                          <p:attrName>style.visibility</p:attrName>
                                        </p:attrNameLst>
                                      </p:cBhvr>
                                      <p:to>
                                        <p:strVal val="visible"/>
                                      </p:to>
                                    </p:set>
                                    <p:anim calcmode="lin" valueType="num">
                                      <p:cBhvr>
                                        <p:cTn id="12" dur="500" fill="hold"/>
                                        <p:tgtEl>
                                          <p:spTgt spid="5735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735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7352">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7352">
                                            <p:txEl>
                                              <p:pRg st="1" end="1"/>
                                            </p:txEl>
                                          </p:spTgt>
                                        </p:tgtEl>
                                        <p:attrNameLst>
                                          <p:attrName>style.visibility</p:attrName>
                                        </p:attrNameLst>
                                      </p:cBhvr>
                                      <p:to>
                                        <p:strVal val="visible"/>
                                      </p:to>
                                    </p:set>
                                    <p:anim calcmode="lin" valueType="num">
                                      <p:cBhvr>
                                        <p:cTn id="17" dur="500" fill="hold"/>
                                        <p:tgtEl>
                                          <p:spTgt spid="57352">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7352">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57352">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7348"/>
                                        </p:tgtEl>
                                        <p:attrNameLst>
                                          <p:attrName>style.visibility</p:attrName>
                                        </p:attrNameLst>
                                      </p:cBhvr>
                                      <p:to>
                                        <p:strVal val="visible"/>
                                      </p:to>
                                    </p:set>
                                    <p:anim calcmode="lin" valueType="num">
                                      <p:cBhvr>
                                        <p:cTn id="22" dur="500" fill="hold"/>
                                        <p:tgtEl>
                                          <p:spTgt spid="57348"/>
                                        </p:tgtEl>
                                        <p:attrNameLst>
                                          <p:attrName>ppt_w</p:attrName>
                                        </p:attrNameLst>
                                      </p:cBhvr>
                                      <p:tavLst>
                                        <p:tav tm="0">
                                          <p:val>
                                            <p:fltVal val="0"/>
                                          </p:val>
                                        </p:tav>
                                        <p:tav tm="100000">
                                          <p:val>
                                            <p:strVal val="#ppt_w"/>
                                          </p:val>
                                        </p:tav>
                                      </p:tavLst>
                                    </p:anim>
                                    <p:anim calcmode="lin" valueType="num">
                                      <p:cBhvr>
                                        <p:cTn id="23" dur="500" fill="hold"/>
                                        <p:tgtEl>
                                          <p:spTgt spid="57348"/>
                                        </p:tgtEl>
                                        <p:attrNameLst>
                                          <p:attrName>ppt_h</p:attrName>
                                        </p:attrNameLst>
                                      </p:cBhvr>
                                      <p:tavLst>
                                        <p:tav tm="0">
                                          <p:val>
                                            <p:fltVal val="0"/>
                                          </p:val>
                                        </p:tav>
                                        <p:tav tm="100000">
                                          <p:val>
                                            <p:strVal val="#ppt_h"/>
                                          </p:val>
                                        </p:tav>
                                      </p:tavLst>
                                    </p:anim>
                                    <p:animEffect transition="in" filter="fade">
                                      <p:cBhvr>
                                        <p:cTn id="24" dur="500"/>
                                        <p:tgtEl>
                                          <p:spTgt spid="573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fltVal val="0"/>
                                          </p:val>
                                        </p:tav>
                                        <p:tav tm="100000">
                                          <p:val>
                                            <p:strVal val="#ppt_w"/>
                                          </p:val>
                                        </p:tav>
                                      </p:tavLst>
                                    </p:anim>
                                    <p:anim calcmode="lin" valueType="num">
                                      <p:cBhvr>
                                        <p:cTn id="30" dur="1000" fill="hold"/>
                                        <p:tgtEl>
                                          <p:spTgt spid="7"/>
                                        </p:tgtEl>
                                        <p:attrNameLst>
                                          <p:attrName>ppt_h</p:attrName>
                                        </p:attrNameLst>
                                      </p:cBhvr>
                                      <p:tavLst>
                                        <p:tav tm="0">
                                          <p:val>
                                            <p:fltVal val="0"/>
                                          </p:val>
                                        </p:tav>
                                        <p:tav tm="100000">
                                          <p:val>
                                            <p:strVal val="#ppt_h"/>
                                          </p:val>
                                        </p:tav>
                                      </p:tavLst>
                                    </p:anim>
                                    <p:anim calcmode="lin" valueType="num">
                                      <p:cBhvr>
                                        <p:cTn id="31" dur="1000" fill="hold"/>
                                        <p:tgtEl>
                                          <p:spTgt spid="7"/>
                                        </p:tgtEl>
                                        <p:attrNameLst>
                                          <p:attrName>style.rotation</p:attrName>
                                        </p:attrNameLst>
                                      </p:cBhvr>
                                      <p:tavLst>
                                        <p:tav tm="0">
                                          <p:val>
                                            <p:fltVal val="90"/>
                                          </p:val>
                                        </p:tav>
                                        <p:tav tm="100000">
                                          <p:val>
                                            <p:fltVal val="0"/>
                                          </p:val>
                                        </p:tav>
                                      </p:tavLst>
                                    </p:anim>
                                    <p:animEffect transition="in" filter="fade">
                                      <p:cBhvr>
                                        <p:cTn id="32" dur="1000"/>
                                        <p:tgtEl>
                                          <p:spTgt spid="7"/>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P spid="7" grpId="0"/>
      <p:bldP spid="8" grpId="0" animBg="1"/>
      <p:bldP spid="9" grpId="0"/>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5E7CB614-DDCF-45F2-9D0B-786B2E87A2B9}"/>
              </a:ext>
            </a:extLst>
          </p:cNvPr>
          <p:cNvSpPr>
            <a:spLocks noGrp="1"/>
          </p:cNvSpPr>
          <p:nvPr>
            <p:ph type="title"/>
          </p:nvPr>
        </p:nvSpPr>
        <p:spPr/>
        <p:txBody>
          <a:bodyPr/>
          <a:lstStyle/>
          <a:p>
            <a:r>
              <a:rPr lang="en-US" altLang="nl-BE"/>
              <a:t>Characteristics of Secondary Indexes</a:t>
            </a:r>
          </a:p>
        </p:txBody>
      </p:sp>
      <p:sp>
        <p:nvSpPr>
          <p:cNvPr id="58371" name="Content Placeholder 2">
            <a:extLst>
              <a:ext uri="{FF2B5EF4-FFF2-40B4-BE49-F238E27FC236}">
                <a16:creationId xmlns:a16="http://schemas.microsoft.com/office/drawing/2014/main" id="{21DD7C50-1F41-4D56-9126-597F3783CDAD}"/>
              </a:ext>
            </a:extLst>
          </p:cNvPr>
          <p:cNvSpPr>
            <a:spLocks noGrp="1"/>
          </p:cNvSpPr>
          <p:nvPr>
            <p:ph idx="1"/>
          </p:nvPr>
        </p:nvSpPr>
        <p:spPr>
          <a:xfrm>
            <a:off x="495300" y="1450975"/>
            <a:ext cx="8915400" cy="4525963"/>
          </a:xfrm>
        </p:spPr>
        <p:txBody>
          <a:bodyPr/>
          <a:lstStyle/>
          <a:p>
            <a:r>
              <a:rPr lang="en-US" altLang="nl-BE" sz="2800"/>
              <a:t>If the search key is non-unique</a:t>
            </a:r>
          </a:p>
          <a:p>
            <a:pPr lvl="1"/>
            <a:r>
              <a:rPr lang="en-US" altLang="nl-BE" sz="2400"/>
              <a:t>Dense index, with an index entry for each record and multiple entries with the same key value</a:t>
            </a:r>
          </a:p>
          <a:p>
            <a:pPr lvl="1"/>
            <a:r>
              <a:rPr lang="en-US" altLang="nl-BE" sz="2400"/>
              <a:t>Add </a:t>
            </a:r>
            <a:r>
              <a:rPr lang="en-US" altLang="nl-BE" sz="2400" i="1"/>
              <a:t>a level of indirection</a:t>
            </a:r>
            <a:r>
              <a:rPr lang="en-US" altLang="nl-BE" sz="2400"/>
              <a:t>, with each index entry referring to a separate block that contains all pointers to records with the corresponding search key value (</a:t>
            </a:r>
            <a:r>
              <a:rPr lang="en-US" altLang="nl-BE" sz="2400">
                <a:solidFill>
                  <a:srgbClr val="FF0000"/>
                </a:solidFill>
              </a:rPr>
              <a:t>inverted file</a:t>
            </a:r>
            <a:r>
              <a:rPr lang="en-US" altLang="nl-BE" sz="2400"/>
              <a:t>)</a:t>
            </a:r>
            <a:endParaRPr lang="nl-BE" altLang="nl-BE" sz="2400"/>
          </a:p>
        </p:txBody>
      </p:sp>
      <p:sp>
        <p:nvSpPr>
          <p:cNvPr id="103428" name="Slide Number Placeholder 3">
            <a:extLst>
              <a:ext uri="{FF2B5EF4-FFF2-40B4-BE49-F238E27FC236}">
                <a16:creationId xmlns:a16="http://schemas.microsoft.com/office/drawing/2014/main" id="{A1770876-0E52-4A9F-BAF7-075EA8940C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D14B05-853F-4F87-853B-38D461874B5C}" type="slidenum">
              <a:rPr lang="nl-NL" altLang="nl-BE" sz="1200">
                <a:solidFill>
                  <a:srgbClr val="898989"/>
                </a:solidFill>
                <a:latin typeface="Arial" panose="020B0604020202020204" pitchFamily="34" charset="0"/>
              </a:rPr>
              <a:pPr>
                <a:spcBef>
                  <a:spcPct val="0"/>
                </a:spcBef>
                <a:buFontTx/>
                <a:buNone/>
              </a:pPr>
              <a:t>55</a:t>
            </a:fld>
            <a:endParaRPr lang="nl-NL" altLang="nl-BE" sz="1200">
              <a:solidFill>
                <a:srgbClr val="898989"/>
              </a:solidFill>
              <a:latin typeface="Arial" panose="020B0604020202020204" pitchFamily="34" charset="0"/>
            </a:endParaRPr>
          </a:p>
        </p:txBody>
      </p:sp>
      <p:pic>
        <p:nvPicPr>
          <p:cNvPr id="58373" name="Picture 5">
            <a:extLst>
              <a:ext uri="{FF2B5EF4-FFF2-40B4-BE49-F238E27FC236}">
                <a16:creationId xmlns:a16="http://schemas.microsoft.com/office/drawing/2014/main" id="{C7074CCA-1573-4DAC-97B6-F1F64BF82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425" y="4718050"/>
            <a:ext cx="4225925" cy="195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6" name="Rectangle 35">
            <a:extLst>
              <a:ext uri="{FF2B5EF4-FFF2-40B4-BE49-F238E27FC236}">
                <a16:creationId xmlns:a16="http://schemas.microsoft.com/office/drawing/2014/main" id="{F24A8926-9BD1-4D78-824E-B3AAB9E25407}"/>
              </a:ext>
            </a:extLst>
          </p:cNvPr>
          <p:cNvSpPr>
            <a:spLocks noChangeArrowheads="1"/>
          </p:cNvSpPr>
          <p:nvPr/>
        </p:nvSpPr>
        <p:spPr bwMode="auto">
          <a:xfrm>
            <a:off x="4173538" y="3967163"/>
            <a:ext cx="11541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defRPr/>
            </a:pPr>
            <a:r>
              <a:rPr lang="en-US" sz="1400" b="1" dirty="0">
                <a:solidFill>
                  <a:srgbClr val="FF0000"/>
                </a:solidFill>
                <a:latin typeface="+mn-lt"/>
              </a:rPr>
              <a:t>Level of indirection</a:t>
            </a:r>
          </a:p>
        </p:txBody>
      </p:sp>
      <p:sp>
        <p:nvSpPr>
          <p:cNvPr id="7" name="Down Arrow 6">
            <a:extLst>
              <a:ext uri="{FF2B5EF4-FFF2-40B4-BE49-F238E27FC236}">
                <a16:creationId xmlns:a16="http://schemas.microsoft.com/office/drawing/2014/main" id="{6951D59B-2185-47AA-9C32-2906CB601036}"/>
              </a:ext>
            </a:extLst>
          </p:cNvPr>
          <p:cNvSpPr/>
          <p:nvPr/>
        </p:nvSpPr>
        <p:spPr>
          <a:xfrm>
            <a:off x="4594225" y="4441825"/>
            <a:ext cx="127000" cy="22225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376" name="TextBox 1">
            <a:extLst>
              <a:ext uri="{FF2B5EF4-FFF2-40B4-BE49-F238E27FC236}">
                <a16:creationId xmlns:a16="http://schemas.microsoft.com/office/drawing/2014/main" id="{4D3CC280-244E-45D7-AEB8-F6C5F2961D3E}"/>
              </a:ext>
            </a:extLst>
          </p:cNvPr>
          <p:cNvSpPr txBox="1">
            <a:spLocks noChangeArrowheads="1"/>
          </p:cNvSpPr>
          <p:nvPr/>
        </p:nvSpPr>
        <p:spPr bwMode="auto">
          <a:xfrm>
            <a:off x="1757363" y="4826000"/>
            <a:ext cx="1584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p:cTn id="7" dur="500" fill="hold"/>
                                        <p:tgtEl>
                                          <p:spTgt spid="5837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837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837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58371">
                                            <p:txEl>
                                              <p:pRg st="2" end="2"/>
                                            </p:txEl>
                                          </p:spTgt>
                                        </p:tgtEl>
                                        <p:attrNameLst>
                                          <p:attrName>style.visibility</p:attrName>
                                        </p:attrNameLst>
                                      </p:cBhvr>
                                      <p:to>
                                        <p:strVal val="visible"/>
                                      </p:to>
                                    </p:set>
                                    <p:anim calcmode="lin" valueType="num">
                                      <p:cBhvr>
                                        <p:cTn id="14" dur="500" fill="hold"/>
                                        <p:tgtEl>
                                          <p:spTgt spid="58371">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8371">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837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8376"/>
                                        </p:tgtEl>
                                        <p:attrNameLst>
                                          <p:attrName>style.visibility</p:attrName>
                                        </p:attrNameLst>
                                      </p:cBhvr>
                                      <p:to>
                                        <p:strVal val="visible"/>
                                      </p:to>
                                    </p:set>
                                    <p:anim calcmode="lin" valueType="num">
                                      <p:cBhvr>
                                        <p:cTn id="21" dur="500" fill="hold"/>
                                        <p:tgtEl>
                                          <p:spTgt spid="58376"/>
                                        </p:tgtEl>
                                        <p:attrNameLst>
                                          <p:attrName>ppt_w</p:attrName>
                                        </p:attrNameLst>
                                      </p:cBhvr>
                                      <p:tavLst>
                                        <p:tav tm="0">
                                          <p:val>
                                            <p:fltVal val="0"/>
                                          </p:val>
                                        </p:tav>
                                        <p:tav tm="100000">
                                          <p:val>
                                            <p:strVal val="#ppt_w"/>
                                          </p:val>
                                        </p:tav>
                                      </p:tavLst>
                                    </p:anim>
                                    <p:anim calcmode="lin" valueType="num">
                                      <p:cBhvr>
                                        <p:cTn id="22" dur="500" fill="hold"/>
                                        <p:tgtEl>
                                          <p:spTgt spid="58376"/>
                                        </p:tgtEl>
                                        <p:attrNameLst>
                                          <p:attrName>ppt_h</p:attrName>
                                        </p:attrNameLst>
                                      </p:cBhvr>
                                      <p:tavLst>
                                        <p:tav tm="0">
                                          <p:val>
                                            <p:fltVal val="0"/>
                                          </p:val>
                                        </p:tav>
                                        <p:tav tm="100000">
                                          <p:val>
                                            <p:strVal val="#ppt_h"/>
                                          </p:val>
                                        </p:tav>
                                      </p:tavLst>
                                    </p:anim>
                                    <p:animEffect transition="in" filter="fade">
                                      <p:cBhvr>
                                        <p:cTn id="23" dur="500"/>
                                        <p:tgtEl>
                                          <p:spTgt spid="58376"/>
                                        </p:tgtEl>
                                      </p:cBhvr>
                                    </p:animEffect>
                                  </p:childTnLst>
                                </p:cTn>
                              </p:par>
                              <p:par>
                                <p:cTn id="24" presetID="53" presetClass="entr" presetSubtype="16" fill="hold" nodeType="withEffect">
                                  <p:stCondLst>
                                    <p:cond delay="0"/>
                                  </p:stCondLst>
                                  <p:childTnLst>
                                    <p:set>
                                      <p:cBhvr>
                                        <p:cTn id="25" dur="1" fill="hold">
                                          <p:stCondLst>
                                            <p:cond delay="0"/>
                                          </p:stCondLst>
                                        </p:cTn>
                                        <p:tgtEl>
                                          <p:spTgt spid="58373"/>
                                        </p:tgtEl>
                                        <p:attrNameLst>
                                          <p:attrName>style.visibility</p:attrName>
                                        </p:attrNameLst>
                                      </p:cBhvr>
                                      <p:to>
                                        <p:strVal val="visible"/>
                                      </p:to>
                                    </p:set>
                                    <p:anim calcmode="lin" valueType="num">
                                      <p:cBhvr>
                                        <p:cTn id="26" dur="500" fill="hold"/>
                                        <p:tgtEl>
                                          <p:spTgt spid="58373"/>
                                        </p:tgtEl>
                                        <p:attrNameLst>
                                          <p:attrName>ppt_w</p:attrName>
                                        </p:attrNameLst>
                                      </p:cBhvr>
                                      <p:tavLst>
                                        <p:tav tm="0">
                                          <p:val>
                                            <p:fltVal val="0"/>
                                          </p:val>
                                        </p:tav>
                                        <p:tav tm="100000">
                                          <p:val>
                                            <p:strVal val="#ppt_w"/>
                                          </p:val>
                                        </p:tav>
                                      </p:tavLst>
                                    </p:anim>
                                    <p:anim calcmode="lin" valueType="num">
                                      <p:cBhvr>
                                        <p:cTn id="27" dur="500" fill="hold"/>
                                        <p:tgtEl>
                                          <p:spTgt spid="58373"/>
                                        </p:tgtEl>
                                        <p:attrNameLst>
                                          <p:attrName>ppt_h</p:attrName>
                                        </p:attrNameLst>
                                      </p:cBhvr>
                                      <p:tavLst>
                                        <p:tav tm="0">
                                          <p:val>
                                            <p:fltVal val="0"/>
                                          </p:val>
                                        </p:tav>
                                        <p:tav tm="100000">
                                          <p:val>
                                            <p:strVal val="#ppt_h"/>
                                          </p:val>
                                        </p:tav>
                                      </p:tavLst>
                                    </p:anim>
                                    <p:animEffect transition="in" filter="fade">
                                      <p:cBhvr>
                                        <p:cTn id="28" dur="500"/>
                                        <p:tgtEl>
                                          <p:spTgt spid="583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5837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4C767A3C-5F96-4244-9FC9-A1B9397F0FDB}"/>
              </a:ext>
            </a:extLst>
          </p:cNvPr>
          <p:cNvSpPr>
            <a:spLocks noGrp="1"/>
          </p:cNvSpPr>
          <p:nvPr>
            <p:ph type="title"/>
          </p:nvPr>
        </p:nvSpPr>
        <p:spPr/>
        <p:txBody>
          <a:bodyPr/>
          <a:lstStyle/>
          <a:p>
            <a:r>
              <a:rPr lang="en-US" altLang="nl-BE"/>
              <a:t>Characteristics of Secondary Indexes</a:t>
            </a:r>
            <a:endParaRPr lang="nl-BE" altLang="nl-BE"/>
          </a:p>
        </p:txBody>
      </p:sp>
      <p:sp>
        <p:nvSpPr>
          <p:cNvPr id="59395" name="Content Placeholder 2">
            <a:extLst>
              <a:ext uri="{FF2B5EF4-FFF2-40B4-BE49-F238E27FC236}">
                <a16:creationId xmlns:a16="http://schemas.microsoft.com/office/drawing/2014/main" id="{40C93C7E-655A-4BF6-9152-FE6DC9D21BA6}"/>
              </a:ext>
            </a:extLst>
          </p:cNvPr>
          <p:cNvSpPr>
            <a:spLocks noGrp="1"/>
          </p:cNvSpPr>
          <p:nvPr>
            <p:ph idx="1"/>
          </p:nvPr>
        </p:nvSpPr>
        <p:spPr>
          <a:xfrm>
            <a:off x="608013" y="3200400"/>
            <a:ext cx="8915400" cy="2711450"/>
          </a:xfrm>
        </p:spPr>
        <p:txBody>
          <a:bodyPr/>
          <a:lstStyle/>
          <a:p>
            <a:r>
              <a:rPr lang="en-US" altLang="nl-BE" sz="2400"/>
              <a:t>Secondary index defined over a unique search key. Index contains 30,000 index entries (one for each search key value!)</a:t>
            </a:r>
          </a:p>
          <a:p>
            <a:r>
              <a:rPr lang="en-US" altLang="nl-BE" sz="2400"/>
              <a:t>NBLKI = ⌈30,000/136⌉ = 221 blocks</a:t>
            </a:r>
          </a:p>
          <a:p>
            <a:r>
              <a:rPr lang="en-US" altLang="nl-BE" sz="2400"/>
              <a:t>Expected number of block accesses to retrieve a record by means of the secondary index then equals </a:t>
            </a:r>
            <a:br>
              <a:rPr lang="en-US" altLang="nl-BE" sz="2400"/>
            </a:br>
            <a:r>
              <a:rPr lang="en-US" altLang="nl-BE" sz="2400"/>
              <a:t>⌈ Log</a:t>
            </a:r>
            <a:r>
              <a:rPr lang="en-US" altLang="nl-BE" sz="2400" baseline="-25000"/>
              <a:t>2</a:t>
            </a:r>
            <a:r>
              <a:rPr lang="en-US" altLang="nl-BE" sz="2400"/>
              <a:t>(221) + 1 ⌉ = 9 rba</a:t>
            </a:r>
          </a:p>
          <a:p>
            <a:r>
              <a:rPr lang="en-US" altLang="nl-BE" sz="2400"/>
              <a:t>(Compare to: without a secondary index, it would take a full file scan, hence on average 1500/2 = 750 sba)</a:t>
            </a:r>
            <a:endParaRPr lang="nl-BE" altLang="nl-BE" sz="2400"/>
          </a:p>
        </p:txBody>
      </p:sp>
      <p:sp>
        <p:nvSpPr>
          <p:cNvPr id="104452" name="Slide Number Placeholder 3">
            <a:extLst>
              <a:ext uri="{FF2B5EF4-FFF2-40B4-BE49-F238E27FC236}">
                <a16:creationId xmlns:a16="http://schemas.microsoft.com/office/drawing/2014/main" id="{A54B2011-B3D6-459B-A120-8949AC4909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409584-0290-486B-A390-9B78EB592879}" type="slidenum">
              <a:rPr lang="nl-NL" altLang="nl-BE" sz="1200">
                <a:solidFill>
                  <a:srgbClr val="898989"/>
                </a:solidFill>
                <a:latin typeface="Arial" panose="020B0604020202020204" pitchFamily="34" charset="0"/>
              </a:rPr>
              <a:pPr>
                <a:spcBef>
                  <a:spcPct val="0"/>
                </a:spcBef>
                <a:buFontTx/>
                <a:buNone/>
              </a:pPr>
              <a:t>56</a:t>
            </a:fld>
            <a:endParaRPr lang="nl-NL" altLang="nl-BE" sz="1200">
              <a:solidFill>
                <a:srgbClr val="898989"/>
              </a:solidFill>
              <a:latin typeface="Arial" panose="020B0604020202020204" pitchFamily="34" charset="0"/>
            </a:endParaRPr>
          </a:p>
        </p:txBody>
      </p:sp>
      <p:graphicFrame>
        <p:nvGraphicFramePr>
          <p:cNvPr id="7" name="Group 23">
            <a:extLst>
              <a:ext uri="{FF2B5EF4-FFF2-40B4-BE49-F238E27FC236}">
                <a16:creationId xmlns:a16="http://schemas.microsoft.com/office/drawing/2014/main" id="{76724419-55C7-44B3-8C22-75716F7623CA}"/>
              </a:ext>
            </a:extLst>
          </p:cNvPr>
          <p:cNvGraphicFramePr>
            <a:graphicFrameLocks noGrp="1"/>
          </p:cNvGraphicFramePr>
          <p:nvPr/>
        </p:nvGraphicFramePr>
        <p:xfrm>
          <a:off x="3548063" y="1366838"/>
          <a:ext cx="3348037" cy="1708152"/>
        </p:xfrm>
        <a:graphic>
          <a:graphicData uri="http://schemas.openxmlformats.org/drawingml/2006/table">
            <a:tbl>
              <a:tblPr/>
              <a:tblGrid>
                <a:gridCol w="2149269">
                  <a:extLst>
                    <a:ext uri="{9D8B030D-6E8A-4147-A177-3AD203B41FA5}">
                      <a16:colId xmlns:a16="http://schemas.microsoft.com/office/drawing/2014/main" val="20000"/>
                    </a:ext>
                  </a:extLst>
                </a:gridCol>
                <a:gridCol w="1198768">
                  <a:extLst>
                    <a:ext uri="{9D8B030D-6E8A-4147-A177-3AD203B41FA5}">
                      <a16:colId xmlns:a16="http://schemas.microsoft.com/office/drawing/2014/main" val="20001"/>
                    </a:ext>
                  </a:extLst>
                </a:gridCol>
              </a:tblGrid>
              <a:tr h="427038">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alibri" pitchFamily="34" charset="0"/>
                        </a:rPr>
                        <a:t>Number of records (NR)</a:t>
                      </a:r>
                      <a:endParaRPr kumimoji="0" lang="nl-BE"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itchFamily="34" charset="0"/>
                        </a:rPr>
                        <a:t>30,000</a:t>
                      </a:r>
                      <a:endParaRPr kumimoji="0" lang="nl-BE"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427038">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alibri" pitchFamily="34" charset="0"/>
                        </a:rPr>
                        <a:t>Block size (BS)</a:t>
                      </a:r>
                      <a:endParaRPr kumimoji="0" lang="nl-BE"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itchFamily="34" charset="0"/>
                        </a:rPr>
                        <a:t>2048 bytes</a:t>
                      </a:r>
                      <a:endParaRPr kumimoji="0" lang="nl-BE"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27038">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alibri" pitchFamily="34" charset="0"/>
                        </a:rPr>
                        <a:t>Records size (RS)</a:t>
                      </a:r>
                      <a:endParaRPr kumimoji="0" lang="nl-BE"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alibri" pitchFamily="34" charset="0"/>
                        </a:rPr>
                        <a:t>100 bytes</a:t>
                      </a:r>
                      <a:endParaRPr kumimoji="0" lang="nl-BE" altLang="en-US" sz="14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27038">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Index entry</a:t>
                      </a:r>
                      <a:endParaRPr kumimoji="0" lang="nl-BE"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15 bytes</a:t>
                      </a:r>
                      <a:endParaRPr kumimoji="0" lang="nl-BE" alt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
        <p:nvSpPr>
          <p:cNvPr id="8" name="TextBox 5">
            <a:extLst>
              <a:ext uri="{FF2B5EF4-FFF2-40B4-BE49-F238E27FC236}">
                <a16:creationId xmlns:a16="http://schemas.microsoft.com/office/drawing/2014/main" id="{1B585DB1-4C53-443C-AB70-B131AD8BF5C9}"/>
              </a:ext>
            </a:extLst>
          </p:cNvPr>
          <p:cNvSpPr txBox="1">
            <a:spLocks noChangeArrowheads="1"/>
          </p:cNvSpPr>
          <p:nvPr/>
        </p:nvSpPr>
        <p:spPr bwMode="auto">
          <a:xfrm>
            <a:off x="877888" y="1606550"/>
            <a:ext cx="237013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Example</a:t>
            </a:r>
          </a:p>
          <a:p>
            <a:pPr>
              <a:spcBef>
                <a:spcPct val="0"/>
              </a:spcBef>
              <a:buFontTx/>
              <a:buNone/>
            </a:pPr>
            <a:r>
              <a:rPr lang="en-US" altLang="en-US" sz="1800">
                <a:solidFill>
                  <a:srgbClr val="FF0000"/>
                </a:solidFill>
                <a:latin typeface="Arial" panose="020B0604020202020204" pitchFamily="34" charset="0"/>
              </a:rPr>
              <a:t>To retrieve a single record using a secondary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59395">
                                            <p:txEl>
                                              <p:pRg st="0" end="0"/>
                                            </p:txEl>
                                          </p:spTgt>
                                        </p:tgtEl>
                                        <p:attrNameLst>
                                          <p:attrName>style.visibility</p:attrName>
                                        </p:attrNameLst>
                                      </p:cBhvr>
                                      <p:to>
                                        <p:strVal val="visible"/>
                                      </p:to>
                                    </p:set>
                                    <p:anim calcmode="lin" valueType="num">
                                      <p:cBhvr>
                                        <p:cTn id="19" dur="500" fill="hold"/>
                                        <p:tgtEl>
                                          <p:spTgt spid="59395">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59395">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59395">
                                            <p:txEl>
                                              <p:pRg st="0" end="0"/>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59395">
                                            <p:txEl>
                                              <p:pRg st="1" end="1"/>
                                            </p:txEl>
                                          </p:spTgt>
                                        </p:tgtEl>
                                        <p:attrNameLst>
                                          <p:attrName>style.visibility</p:attrName>
                                        </p:attrNameLst>
                                      </p:cBhvr>
                                      <p:to>
                                        <p:strVal val="visible"/>
                                      </p:to>
                                    </p:set>
                                    <p:anim calcmode="lin" valueType="num">
                                      <p:cBhvr>
                                        <p:cTn id="24" dur="500" fill="hold"/>
                                        <p:tgtEl>
                                          <p:spTgt spid="59395">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59395">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5939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59395">
                                            <p:txEl>
                                              <p:pRg st="2" end="2"/>
                                            </p:txEl>
                                          </p:spTgt>
                                        </p:tgtEl>
                                        <p:attrNameLst>
                                          <p:attrName>style.visibility</p:attrName>
                                        </p:attrNameLst>
                                      </p:cBhvr>
                                      <p:to>
                                        <p:strVal val="visible"/>
                                      </p:to>
                                    </p:set>
                                    <p:anim calcmode="lin" valueType="num">
                                      <p:cBhvr>
                                        <p:cTn id="31" dur="500" fill="hold"/>
                                        <p:tgtEl>
                                          <p:spTgt spid="59395">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9395">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5939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59395">
                                            <p:txEl>
                                              <p:pRg st="3" end="3"/>
                                            </p:txEl>
                                          </p:spTgt>
                                        </p:tgtEl>
                                        <p:attrNameLst>
                                          <p:attrName>style.visibility</p:attrName>
                                        </p:attrNameLst>
                                      </p:cBhvr>
                                      <p:to>
                                        <p:strVal val="visible"/>
                                      </p:to>
                                    </p:set>
                                    <p:anim calcmode="lin" valueType="num">
                                      <p:cBhvr>
                                        <p:cTn id="38" dur="500" fill="hold"/>
                                        <p:tgtEl>
                                          <p:spTgt spid="59395">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59395">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B06C2883-51D1-4BD3-B316-6FDCD390555B}"/>
              </a:ext>
            </a:extLst>
          </p:cNvPr>
          <p:cNvSpPr>
            <a:spLocks noGrp="1"/>
          </p:cNvSpPr>
          <p:nvPr>
            <p:ph type="title"/>
          </p:nvPr>
        </p:nvSpPr>
        <p:spPr/>
        <p:txBody>
          <a:bodyPr/>
          <a:lstStyle/>
          <a:p>
            <a:r>
              <a:rPr lang="en-US" altLang="nl-BE"/>
              <a:t>Inverted Files</a:t>
            </a:r>
            <a:endParaRPr lang="nl-BE" altLang="nl-BE"/>
          </a:p>
        </p:txBody>
      </p:sp>
      <p:sp>
        <p:nvSpPr>
          <p:cNvPr id="60419" name="Content Placeholder 2">
            <a:extLst>
              <a:ext uri="{FF2B5EF4-FFF2-40B4-BE49-F238E27FC236}">
                <a16:creationId xmlns:a16="http://schemas.microsoft.com/office/drawing/2014/main" id="{778756B5-EED5-40DD-BD91-E0DF026049E5}"/>
              </a:ext>
            </a:extLst>
          </p:cNvPr>
          <p:cNvSpPr>
            <a:spLocks noGrp="1"/>
          </p:cNvSpPr>
          <p:nvPr>
            <p:ph idx="1"/>
          </p:nvPr>
        </p:nvSpPr>
        <p:spPr>
          <a:xfrm>
            <a:off x="339725" y="1331913"/>
            <a:ext cx="9339263" cy="4902200"/>
          </a:xfrm>
        </p:spPr>
        <p:txBody>
          <a:bodyPr/>
          <a:lstStyle/>
          <a:p>
            <a:r>
              <a:rPr lang="en-US" altLang="nl-BE" sz="2800"/>
              <a:t>An </a:t>
            </a:r>
            <a:r>
              <a:rPr lang="en-US" altLang="nl-BE" sz="2800">
                <a:solidFill>
                  <a:srgbClr val="FF0000"/>
                </a:solidFill>
              </a:rPr>
              <a:t>inverted file </a:t>
            </a:r>
            <a:r>
              <a:rPr lang="en-US" altLang="nl-BE" sz="2800"/>
              <a:t>defines an index over a non-unique, non-ordering search key of a dataset</a:t>
            </a:r>
          </a:p>
          <a:p>
            <a:r>
              <a:rPr lang="en-US" altLang="nl-BE" sz="2800"/>
              <a:t>Index entries have the format </a:t>
            </a:r>
            <a:r>
              <a:rPr lang="en-US" altLang="nl-BE" sz="2800">
                <a:solidFill>
                  <a:srgbClr val="FF0000"/>
                </a:solidFill>
              </a:rPr>
              <a:t>&lt;key value, block address&gt; </a:t>
            </a:r>
          </a:p>
          <a:p>
            <a:r>
              <a:rPr lang="en-US" altLang="nl-BE" sz="2800"/>
              <a:t>Block address refers to a block containing record pointers or block pointers to all records with that particular key value</a:t>
            </a:r>
          </a:p>
          <a:p>
            <a:r>
              <a:rPr lang="en-US" altLang="nl-BE" sz="2800"/>
              <a:t>Requires an additional rba to the block with pointers to records </a:t>
            </a:r>
          </a:p>
          <a:p>
            <a:r>
              <a:rPr lang="en-US" altLang="nl-BE" sz="2800"/>
              <a:t>Queries that involve multiple attribute types can be executed efficiently by taking the intersection of the blocks with pointers </a:t>
            </a:r>
            <a:endParaRPr lang="nl-BE" altLang="nl-BE" sz="2800"/>
          </a:p>
        </p:txBody>
      </p:sp>
      <p:sp>
        <p:nvSpPr>
          <p:cNvPr id="106500" name="Slide Number Placeholder 3">
            <a:extLst>
              <a:ext uri="{FF2B5EF4-FFF2-40B4-BE49-F238E27FC236}">
                <a16:creationId xmlns:a16="http://schemas.microsoft.com/office/drawing/2014/main" id="{9B87F58A-04EE-408E-A31F-AEA3131B90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8E4569-D2A3-4B83-8E52-F65D21AA8F22}" type="slidenum">
              <a:rPr lang="nl-NL" altLang="nl-BE" sz="1200">
                <a:solidFill>
                  <a:srgbClr val="898989"/>
                </a:solidFill>
                <a:latin typeface="Arial" panose="020B0604020202020204" pitchFamily="34" charset="0"/>
              </a:rPr>
              <a:pPr>
                <a:spcBef>
                  <a:spcPct val="0"/>
                </a:spcBef>
                <a:buFontTx/>
                <a:buNone/>
              </a:pPr>
              <a:t>57</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p:cTn id="7" dur="500" fill="hold"/>
                                        <p:tgtEl>
                                          <p:spTgt spid="604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4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41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p:cTn id="12" dur="500" fill="hold"/>
                                        <p:tgtEl>
                                          <p:spTgt spid="6041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041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041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anim calcmode="lin" valueType="num">
                                      <p:cBhvr>
                                        <p:cTn id="19" dur="500" fill="hold"/>
                                        <p:tgtEl>
                                          <p:spTgt spid="604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6041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60419">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0419">
                                            <p:txEl>
                                              <p:pRg st="3" end="3"/>
                                            </p:txEl>
                                          </p:spTgt>
                                        </p:tgtEl>
                                        <p:attrNameLst>
                                          <p:attrName>style.visibility</p:attrName>
                                        </p:attrNameLst>
                                      </p:cBhvr>
                                      <p:to>
                                        <p:strVal val="visible"/>
                                      </p:to>
                                    </p:set>
                                    <p:anim calcmode="lin" valueType="num">
                                      <p:cBhvr>
                                        <p:cTn id="24" dur="500" fill="hold"/>
                                        <p:tgtEl>
                                          <p:spTgt spid="6041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6041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6041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anim calcmode="lin" valueType="num">
                                      <p:cBhvr>
                                        <p:cTn id="31" dur="500" fill="hold"/>
                                        <p:tgtEl>
                                          <p:spTgt spid="6041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60419">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6E50B596-BDFD-474A-859F-5359497204F7}"/>
              </a:ext>
            </a:extLst>
          </p:cNvPr>
          <p:cNvSpPr>
            <a:spLocks noGrp="1"/>
          </p:cNvSpPr>
          <p:nvPr>
            <p:ph type="title"/>
          </p:nvPr>
        </p:nvSpPr>
        <p:spPr/>
        <p:txBody>
          <a:bodyPr/>
          <a:lstStyle/>
          <a:p>
            <a:r>
              <a:rPr lang="en-US" altLang="nl-BE"/>
              <a:t>Inverted Files</a:t>
            </a:r>
            <a:endParaRPr lang="nl-BE" altLang="nl-BE"/>
          </a:p>
        </p:txBody>
      </p:sp>
      <p:sp>
        <p:nvSpPr>
          <p:cNvPr id="107523" name="Slide Number Placeholder 3">
            <a:extLst>
              <a:ext uri="{FF2B5EF4-FFF2-40B4-BE49-F238E27FC236}">
                <a16:creationId xmlns:a16="http://schemas.microsoft.com/office/drawing/2014/main" id="{921A8C95-EAD6-4E8F-820C-FBA410C4D43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6B47FD-78CC-4FB3-B5BF-58E024EBC44E}" type="slidenum">
              <a:rPr lang="nl-NL" altLang="nl-BE" sz="1200">
                <a:solidFill>
                  <a:srgbClr val="898989"/>
                </a:solidFill>
                <a:latin typeface="Arial" panose="020B0604020202020204" pitchFamily="34" charset="0"/>
              </a:rPr>
              <a:pPr>
                <a:spcBef>
                  <a:spcPct val="0"/>
                </a:spcBef>
                <a:buFontTx/>
                <a:buNone/>
              </a:pPr>
              <a:t>58</a:t>
            </a:fld>
            <a:endParaRPr lang="nl-NL" altLang="nl-BE" sz="1200">
              <a:solidFill>
                <a:srgbClr val="898989"/>
              </a:solidFill>
              <a:latin typeface="Arial" panose="020B0604020202020204" pitchFamily="34" charset="0"/>
            </a:endParaRPr>
          </a:p>
        </p:txBody>
      </p:sp>
      <p:pic>
        <p:nvPicPr>
          <p:cNvPr id="61444" name="Picture 1">
            <a:extLst>
              <a:ext uri="{FF2B5EF4-FFF2-40B4-BE49-F238E27FC236}">
                <a16:creationId xmlns:a16="http://schemas.microsoft.com/office/drawing/2014/main" id="{D72196C6-22BC-4CA8-8BF8-53167F41E1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9350" y="2052638"/>
            <a:ext cx="76263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1">
            <a:extLst>
              <a:ext uri="{FF2B5EF4-FFF2-40B4-BE49-F238E27FC236}">
                <a16:creationId xmlns:a16="http://schemas.microsoft.com/office/drawing/2014/main" id="{FDEC1E46-1A55-48B2-A8D1-BB014D3409C7}"/>
              </a:ext>
            </a:extLst>
          </p:cNvPr>
          <p:cNvSpPr txBox="1">
            <a:spLocks noChangeArrowheads="1"/>
          </p:cNvSpPr>
          <p:nvPr/>
        </p:nvSpPr>
        <p:spPr bwMode="auto">
          <a:xfrm>
            <a:off x="1254125" y="1774825"/>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
        <p:nvSpPr>
          <p:cNvPr id="61446" name="Rectangle 1">
            <a:extLst>
              <a:ext uri="{FF2B5EF4-FFF2-40B4-BE49-F238E27FC236}">
                <a16:creationId xmlns:a16="http://schemas.microsoft.com/office/drawing/2014/main" id="{497384E3-AB5C-4EC4-B4C8-C5BBCF3B8C7D}"/>
              </a:ext>
            </a:extLst>
          </p:cNvPr>
          <p:cNvSpPr>
            <a:spLocks noChangeArrowheads="1"/>
          </p:cNvSpPr>
          <p:nvPr/>
        </p:nvSpPr>
        <p:spPr bwMode="auto">
          <a:xfrm>
            <a:off x="733425" y="5194300"/>
            <a:ext cx="3057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800">
                <a:solidFill>
                  <a:srgbClr val="FF0000"/>
                </a:solidFill>
                <a:latin typeface="Arial" panose="020B0604020202020204" pitchFamily="34" charset="0"/>
              </a:rPr>
              <a:t>Inverted file index – index to</a:t>
            </a:r>
          </a:p>
          <a:p>
            <a:pPr>
              <a:spcBef>
                <a:spcPct val="0"/>
              </a:spcBef>
              <a:buFontTx/>
              <a:buNone/>
            </a:pPr>
            <a:r>
              <a:rPr lang="en-US" altLang="nl-BE" sz="1800">
                <a:solidFill>
                  <a:srgbClr val="FF0000"/>
                </a:solidFill>
                <a:latin typeface="Arial" panose="020B0604020202020204" pitchFamily="34" charset="0"/>
              </a:rPr>
              <a:t>a block of pointers </a:t>
            </a:r>
            <a:endParaRPr lang="en-US" altLang="en-US" sz="1800">
              <a:latin typeface="Arial" panose="020B0604020202020204" pitchFamily="34" charset="0"/>
            </a:endParaRPr>
          </a:p>
        </p:txBody>
      </p:sp>
      <p:sp>
        <p:nvSpPr>
          <p:cNvPr id="7" name="Rectangle 35">
            <a:extLst>
              <a:ext uri="{FF2B5EF4-FFF2-40B4-BE49-F238E27FC236}">
                <a16:creationId xmlns:a16="http://schemas.microsoft.com/office/drawing/2014/main" id="{32A4FACC-74C6-4A69-845B-338F27BE4862}"/>
              </a:ext>
            </a:extLst>
          </p:cNvPr>
          <p:cNvSpPr>
            <a:spLocks noChangeArrowheads="1"/>
          </p:cNvSpPr>
          <p:nvPr/>
        </p:nvSpPr>
        <p:spPr bwMode="auto">
          <a:xfrm>
            <a:off x="5969000" y="1493838"/>
            <a:ext cx="2274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Secondary Index on Country</a:t>
            </a:r>
          </a:p>
        </p:txBody>
      </p:sp>
      <p:sp>
        <p:nvSpPr>
          <p:cNvPr id="8" name="Down Arrow 7">
            <a:extLst>
              <a:ext uri="{FF2B5EF4-FFF2-40B4-BE49-F238E27FC236}">
                <a16:creationId xmlns:a16="http://schemas.microsoft.com/office/drawing/2014/main" id="{79A8B4F6-BA12-4EAD-B7AA-7ED3EB3D9430}"/>
              </a:ext>
            </a:extLst>
          </p:cNvPr>
          <p:cNvSpPr/>
          <p:nvPr/>
        </p:nvSpPr>
        <p:spPr>
          <a:xfrm>
            <a:off x="6840538" y="1749425"/>
            <a:ext cx="160337" cy="29527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35">
            <a:extLst>
              <a:ext uri="{FF2B5EF4-FFF2-40B4-BE49-F238E27FC236}">
                <a16:creationId xmlns:a16="http://schemas.microsoft.com/office/drawing/2014/main" id="{D6BEAAC4-AA45-4779-A005-EEBA7FCA3525}"/>
              </a:ext>
            </a:extLst>
          </p:cNvPr>
          <p:cNvSpPr>
            <a:spLocks noChangeArrowheads="1"/>
          </p:cNvSpPr>
          <p:nvPr/>
        </p:nvSpPr>
        <p:spPr bwMode="auto">
          <a:xfrm>
            <a:off x="3313113" y="1487488"/>
            <a:ext cx="237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Primary Index on </a:t>
            </a:r>
            <a:r>
              <a:rPr lang="en-US" sz="1400" b="1" dirty="0" err="1">
                <a:solidFill>
                  <a:srgbClr val="FF0000"/>
                </a:solidFill>
                <a:latin typeface="+mn-lt"/>
              </a:rPr>
              <a:t>CustomerID</a:t>
            </a:r>
            <a:endParaRPr lang="en-US" sz="1400" b="1" dirty="0">
              <a:solidFill>
                <a:srgbClr val="FF0000"/>
              </a:solidFill>
              <a:latin typeface="+mn-lt"/>
            </a:endParaRPr>
          </a:p>
        </p:txBody>
      </p:sp>
      <p:sp>
        <p:nvSpPr>
          <p:cNvPr id="10" name="Down Arrow 9">
            <a:extLst>
              <a:ext uri="{FF2B5EF4-FFF2-40B4-BE49-F238E27FC236}">
                <a16:creationId xmlns:a16="http://schemas.microsoft.com/office/drawing/2014/main" id="{BB86113F-9F16-4639-8F6B-1721FDEF1D50}"/>
              </a:ext>
            </a:extLst>
          </p:cNvPr>
          <p:cNvSpPr/>
          <p:nvPr/>
        </p:nvSpPr>
        <p:spPr>
          <a:xfrm>
            <a:off x="4473575" y="1743075"/>
            <a:ext cx="160338" cy="43815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p:cTn id="7" dur="500" fill="hold"/>
                                        <p:tgtEl>
                                          <p:spTgt spid="61445"/>
                                        </p:tgtEl>
                                        <p:attrNameLst>
                                          <p:attrName>ppt_w</p:attrName>
                                        </p:attrNameLst>
                                      </p:cBhvr>
                                      <p:tavLst>
                                        <p:tav tm="0">
                                          <p:val>
                                            <p:fltVal val="0"/>
                                          </p:val>
                                        </p:tav>
                                        <p:tav tm="100000">
                                          <p:val>
                                            <p:strVal val="#ppt_w"/>
                                          </p:val>
                                        </p:tav>
                                      </p:tavLst>
                                    </p:anim>
                                    <p:anim calcmode="lin" valueType="num">
                                      <p:cBhvr>
                                        <p:cTn id="8" dur="500" fill="hold"/>
                                        <p:tgtEl>
                                          <p:spTgt spid="61445"/>
                                        </p:tgtEl>
                                        <p:attrNameLst>
                                          <p:attrName>ppt_h</p:attrName>
                                        </p:attrNameLst>
                                      </p:cBhvr>
                                      <p:tavLst>
                                        <p:tav tm="0">
                                          <p:val>
                                            <p:fltVal val="0"/>
                                          </p:val>
                                        </p:tav>
                                        <p:tav tm="100000">
                                          <p:val>
                                            <p:strVal val="#ppt_h"/>
                                          </p:val>
                                        </p:tav>
                                      </p:tavLst>
                                    </p:anim>
                                    <p:animEffect transition="in" filter="fade">
                                      <p:cBhvr>
                                        <p:cTn id="9" dur="500"/>
                                        <p:tgtEl>
                                          <p:spTgt spid="61445"/>
                                        </p:tgtEl>
                                      </p:cBhvr>
                                    </p:animEffect>
                                  </p:childTnLst>
                                </p:cTn>
                              </p:par>
                              <p:par>
                                <p:cTn id="10" presetID="53" presetClass="entr" presetSubtype="16" fill="hold" nodeType="withEffect">
                                  <p:stCondLst>
                                    <p:cond delay="0"/>
                                  </p:stCondLst>
                                  <p:childTnLst>
                                    <p:set>
                                      <p:cBhvr>
                                        <p:cTn id="11" dur="1" fill="hold">
                                          <p:stCondLst>
                                            <p:cond delay="0"/>
                                          </p:stCondLst>
                                        </p:cTn>
                                        <p:tgtEl>
                                          <p:spTgt spid="61444"/>
                                        </p:tgtEl>
                                        <p:attrNameLst>
                                          <p:attrName>style.visibility</p:attrName>
                                        </p:attrNameLst>
                                      </p:cBhvr>
                                      <p:to>
                                        <p:strVal val="visible"/>
                                      </p:to>
                                    </p:set>
                                    <p:anim calcmode="lin" valueType="num">
                                      <p:cBhvr>
                                        <p:cTn id="12" dur="500" fill="hold"/>
                                        <p:tgtEl>
                                          <p:spTgt spid="61444"/>
                                        </p:tgtEl>
                                        <p:attrNameLst>
                                          <p:attrName>ppt_w</p:attrName>
                                        </p:attrNameLst>
                                      </p:cBhvr>
                                      <p:tavLst>
                                        <p:tav tm="0">
                                          <p:val>
                                            <p:fltVal val="0"/>
                                          </p:val>
                                        </p:tav>
                                        <p:tav tm="100000">
                                          <p:val>
                                            <p:strVal val="#ppt_w"/>
                                          </p:val>
                                        </p:tav>
                                      </p:tavLst>
                                    </p:anim>
                                    <p:anim calcmode="lin" valueType="num">
                                      <p:cBhvr>
                                        <p:cTn id="13" dur="500" fill="hold"/>
                                        <p:tgtEl>
                                          <p:spTgt spid="61444"/>
                                        </p:tgtEl>
                                        <p:attrNameLst>
                                          <p:attrName>ppt_h</p:attrName>
                                        </p:attrNameLst>
                                      </p:cBhvr>
                                      <p:tavLst>
                                        <p:tav tm="0">
                                          <p:val>
                                            <p:fltVal val="0"/>
                                          </p:val>
                                        </p:tav>
                                        <p:tav tm="100000">
                                          <p:val>
                                            <p:strVal val="#ppt_h"/>
                                          </p:val>
                                        </p:tav>
                                      </p:tavLst>
                                    </p:anim>
                                    <p:animEffect transition="in" filter="fade">
                                      <p:cBhvr>
                                        <p:cTn id="14" dur="500"/>
                                        <p:tgtEl>
                                          <p:spTgt spid="6144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1446"/>
                                        </p:tgtEl>
                                        <p:attrNameLst>
                                          <p:attrName>style.visibility</p:attrName>
                                        </p:attrNameLst>
                                      </p:cBhvr>
                                      <p:to>
                                        <p:strVal val="visible"/>
                                      </p:to>
                                    </p:set>
                                    <p:anim calcmode="lin" valueType="num">
                                      <p:cBhvr>
                                        <p:cTn id="19" dur="500" fill="hold"/>
                                        <p:tgtEl>
                                          <p:spTgt spid="61446"/>
                                        </p:tgtEl>
                                        <p:attrNameLst>
                                          <p:attrName>ppt_w</p:attrName>
                                        </p:attrNameLst>
                                      </p:cBhvr>
                                      <p:tavLst>
                                        <p:tav tm="0">
                                          <p:val>
                                            <p:fltVal val="0"/>
                                          </p:val>
                                        </p:tav>
                                        <p:tav tm="100000">
                                          <p:val>
                                            <p:strVal val="#ppt_w"/>
                                          </p:val>
                                        </p:tav>
                                      </p:tavLst>
                                    </p:anim>
                                    <p:anim calcmode="lin" valueType="num">
                                      <p:cBhvr>
                                        <p:cTn id="20" dur="500" fill="hold"/>
                                        <p:tgtEl>
                                          <p:spTgt spid="61446"/>
                                        </p:tgtEl>
                                        <p:attrNameLst>
                                          <p:attrName>ppt_h</p:attrName>
                                        </p:attrNameLst>
                                      </p:cBhvr>
                                      <p:tavLst>
                                        <p:tav tm="0">
                                          <p:val>
                                            <p:fltVal val="0"/>
                                          </p:val>
                                        </p:tav>
                                        <p:tav tm="100000">
                                          <p:val>
                                            <p:strVal val="#ppt_h"/>
                                          </p:val>
                                        </p:tav>
                                      </p:tavLst>
                                    </p:anim>
                                    <p:animEffect transition="in" filter="fade">
                                      <p:cBhvr>
                                        <p:cTn id="21" dur="500"/>
                                        <p:tgtEl>
                                          <p:spTgt spid="614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 calcmode="lin" valueType="num">
                                      <p:cBhvr>
                                        <p:cTn id="28" dur="1000" fill="hold"/>
                                        <p:tgtEl>
                                          <p:spTgt spid="7"/>
                                        </p:tgtEl>
                                        <p:attrNameLst>
                                          <p:attrName>style.rotation</p:attrName>
                                        </p:attrNameLst>
                                      </p:cBhvr>
                                      <p:tavLst>
                                        <p:tav tm="0">
                                          <p:val>
                                            <p:fltVal val="90"/>
                                          </p:val>
                                        </p:tav>
                                        <p:tav tm="100000">
                                          <p:val>
                                            <p:fltVal val="0"/>
                                          </p:val>
                                        </p:tav>
                                      </p:tavLst>
                                    </p:anim>
                                    <p:animEffect transition="in" filter="fade">
                                      <p:cBhvr>
                                        <p:cTn id="29" dur="1000"/>
                                        <p:tgtEl>
                                          <p:spTgt spid="7"/>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fltVal val="0"/>
                                          </p:val>
                                        </p:tav>
                                        <p:tav tm="100000">
                                          <p:val>
                                            <p:strVal val="#ppt_w"/>
                                          </p:val>
                                        </p:tav>
                                      </p:tavLst>
                                    </p:anim>
                                    <p:anim calcmode="lin" valueType="num">
                                      <p:cBhvr>
                                        <p:cTn id="33" dur="1000" fill="hold"/>
                                        <p:tgtEl>
                                          <p:spTgt spid="8"/>
                                        </p:tgtEl>
                                        <p:attrNameLst>
                                          <p:attrName>ppt_h</p:attrName>
                                        </p:attrNameLst>
                                      </p:cBhvr>
                                      <p:tavLst>
                                        <p:tav tm="0">
                                          <p:val>
                                            <p:fltVal val="0"/>
                                          </p:val>
                                        </p:tav>
                                        <p:tav tm="100000">
                                          <p:val>
                                            <p:strVal val="#ppt_h"/>
                                          </p:val>
                                        </p:tav>
                                      </p:tavLst>
                                    </p:anim>
                                    <p:anim calcmode="lin" valueType="num">
                                      <p:cBhvr>
                                        <p:cTn id="34" dur="1000" fill="hold"/>
                                        <p:tgtEl>
                                          <p:spTgt spid="8"/>
                                        </p:tgtEl>
                                        <p:attrNameLst>
                                          <p:attrName>style.rotation</p:attrName>
                                        </p:attrNameLst>
                                      </p:cBhvr>
                                      <p:tavLst>
                                        <p:tav tm="0">
                                          <p:val>
                                            <p:fltVal val="90"/>
                                          </p:val>
                                        </p:tav>
                                        <p:tav tm="100000">
                                          <p:val>
                                            <p:fltVal val="0"/>
                                          </p:val>
                                        </p:tav>
                                      </p:tavLst>
                                    </p:anim>
                                    <p:animEffect transition="in" filter="fade">
                                      <p:cBhvr>
                                        <p:cTn id="35" dur="10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fltVal val="0"/>
                                          </p:val>
                                        </p:tav>
                                        <p:tav tm="100000">
                                          <p:val>
                                            <p:strVal val="#ppt_w"/>
                                          </p:val>
                                        </p:tav>
                                      </p:tavLst>
                                    </p:anim>
                                    <p:anim calcmode="lin" valueType="num">
                                      <p:cBhvr>
                                        <p:cTn id="41" dur="1000" fill="hold"/>
                                        <p:tgtEl>
                                          <p:spTgt spid="9"/>
                                        </p:tgtEl>
                                        <p:attrNameLst>
                                          <p:attrName>ppt_h</p:attrName>
                                        </p:attrNameLst>
                                      </p:cBhvr>
                                      <p:tavLst>
                                        <p:tav tm="0">
                                          <p:val>
                                            <p:fltVal val="0"/>
                                          </p:val>
                                        </p:tav>
                                        <p:tav tm="100000">
                                          <p:val>
                                            <p:strVal val="#ppt_h"/>
                                          </p:val>
                                        </p:tav>
                                      </p:tavLst>
                                    </p:anim>
                                    <p:anim calcmode="lin" valueType="num">
                                      <p:cBhvr>
                                        <p:cTn id="42" dur="1000" fill="hold"/>
                                        <p:tgtEl>
                                          <p:spTgt spid="9"/>
                                        </p:tgtEl>
                                        <p:attrNameLst>
                                          <p:attrName>style.rotation</p:attrName>
                                        </p:attrNameLst>
                                      </p:cBhvr>
                                      <p:tavLst>
                                        <p:tav tm="0">
                                          <p:val>
                                            <p:fltVal val="90"/>
                                          </p:val>
                                        </p:tav>
                                        <p:tav tm="100000">
                                          <p:val>
                                            <p:fltVal val="0"/>
                                          </p:val>
                                        </p:tav>
                                      </p:tavLst>
                                    </p:anim>
                                    <p:animEffect transition="in" filter="fade">
                                      <p:cBhvr>
                                        <p:cTn id="43" dur="1000"/>
                                        <p:tgtEl>
                                          <p:spTgt spid="9"/>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ppt_w</p:attrName>
                                        </p:attrNameLst>
                                      </p:cBhvr>
                                      <p:tavLst>
                                        <p:tav tm="0">
                                          <p:val>
                                            <p:fltVal val="0"/>
                                          </p:val>
                                        </p:tav>
                                        <p:tav tm="100000">
                                          <p:val>
                                            <p:strVal val="#ppt_w"/>
                                          </p:val>
                                        </p:tav>
                                      </p:tavLst>
                                    </p:anim>
                                    <p:anim calcmode="lin" valueType="num">
                                      <p:cBhvr>
                                        <p:cTn id="47" dur="1000" fill="hold"/>
                                        <p:tgtEl>
                                          <p:spTgt spid="10"/>
                                        </p:tgtEl>
                                        <p:attrNameLst>
                                          <p:attrName>ppt_h</p:attrName>
                                        </p:attrNameLst>
                                      </p:cBhvr>
                                      <p:tavLst>
                                        <p:tav tm="0">
                                          <p:val>
                                            <p:fltVal val="0"/>
                                          </p:val>
                                        </p:tav>
                                        <p:tav tm="100000">
                                          <p:val>
                                            <p:strVal val="#ppt_h"/>
                                          </p:val>
                                        </p:tav>
                                      </p:tavLst>
                                    </p:anim>
                                    <p:anim calcmode="lin" valueType="num">
                                      <p:cBhvr>
                                        <p:cTn id="48" dur="1000" fill="hold"/>
                                        <p:tgtEl>
                                          <p:spTgt spid="10"/>
                                        </p:tgtEl>
                                        <p:attrNameLst>
                                          <p:attrName>style.rotation</p:attrName>
                                        </p:attrNameLst>
                                      </p:cBhvr>
                                      <p:tavLst>
                                        <p:tav tm="0">
                                          <p:val>
                                            <p:fltVal val="90"/>
                                          </p:val>
                                        </p:tav>
                                        <p:tav tm="100000">
                                          <p:val>
                                            <p:fltVal val="0"/>
                                          </p:val>
                                        </p:tav>
                                      </p:tavLst>
                                    </p:anim>
                                    <p:animEffect transition="in" filter="fade">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P spid="61446" grpId="0"/>
      <p:bldP spid="7" grpId="0"/>
      <p:bldP spid="8" grpId="0" animBg="1"/>
      <p:bldP spid="9" grpId="0"/>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CFA42320-E82D-4658-B021-37DCF55DBB6C}"/>
              </a:ext>
            </a:extLst>
          </p:cNvPr>
          <p:cNvSpPr>
            <a:spLocks noGrp="1"/>
          </p:cNvSpPr>
          <p:nvPr>
            <p:ph type="title"/>
          </p:nvPr>
        </p:nvSpPr>
        <p:spPr/>
        <p:txBody>
          <a:bodyPr/>
          <a:lstStyle/>
          <a:p>
            <a:r>
              <a:rPr lang="en-US" altLang="nl-BE"/>
              <a:t>Multicolumn Indexes</a:t>
            </a:r>
            <a:endParaRPr lang="nl-BE" altLang="nl-BE"/>
          </a:p>
        </p:txBody>
      </p:sp>
      <p:sp>
        <p:nvSpPr>
          <p:cNvPr id="62467" name="Content Placeholder 2">
            <a:extLst>
              <a:ext uri="{FF2B5EF4-FFF2-40B4-BE49-F238E27FC236}">
                <a16:creationId xmlns:a16="http://schemas.microsoft.com/office/drawing/2014/main" id="{D2FE57D4-2E0D-4C15-AC6B-2C7B342DAA47}"/>
              </a:ext>
            </a:extLst>
          </p:cNvPr>
          <p:cNvSpPr>
            <a:spLocks noGrp="1"/>
          </p:cNvSpPr>
          <p:nvPr>
            <p:ph idx="1"/>
          </p:nvPr>
        </p:nvSpPr>
        <p:spPr>
          <a:xfrm>
            <a:off x="495300" y="1317625"/>
            <a:ext cx="8915400" cy="1498600"/>
          </a:xfrm>
        </p:spPr>
        <p:txBody>
          <a:bodyPr/>
          <a:lstStyle/>
          <a:p>
            <a:r>
              <a:rPr lang="en-US" altLang="en-US" sz="2000"/>
              <a:t>A </a:t>
            </a:r>
            <a:r>
              <a:rPr lang="en-US" altLang="en-US" sz="2000">
                <a:solidFill>
                  <a:srgbClr val="FF0000"/>
                </a:solidFill>
              </a:rPr>
              <a:t>multicolumn index </a:t>
            </a:r>
            <a:r>
              <a:rPr lang="en-US" altLang="en-US" sz="2000"/>
              <a:t>is an index over a composite search key</a:t>
            </a:r>
          </a:p>
          <a:p>
            <a:pPr lvl="1"/>
            <a:r>
              <a:rPr lang="en-US" altLang="nl-BE" sz="1800"/>
              <a:t>Implemented using inverted files</a:t>
            </a:r>
          </a:p>
          <a:p>
            <a:pPr lvl="1"/>
            <a:endParaRPr lang="en-US" altLang="nl-BE" sz="1800"/>
          </a:p>
          <a:p>
            <a:pPr lvl="1"/>
            <a:endParaRPr lang="en-US" altLang="nl-BE" sz="1800"/>
          </a:p>
          <a:p>
            <a:pPr lvl="1"/>
            <a:endParaRPr lang="en-US" altLang="nl-BE" sz="1800"/>
          </a:p>
          <a:p>
            <a:pPr lvl="1"/>
            <a:endParaRPr lang="en-US" altLang="nl-BE" sz="1800"/>
          </a:p>
          <a:p>
            <a:pPr lvl="1"/>
            <a:endParaRPr lang="en-US" altLang="nl-BE" sz="1800"/>
          </a:p>
          <a:p>
            <a:pPr lvl="1"/>
            <a:endParaRPr lang="en-US" altLang="nl-BE" sz="1800"/>
          </a:p>
          <a:p>
            <a:pPr lvl="1"/>
            <a:endParaRPr lang="en-US" altLang="nl-BE" sz="1800"/>
          </a:p>
          <a:p>
            <a:pPr lvl="1"/>
            <a:endParaRPr lang="en-US" altLang="nl-BE" sz="1800"/>
          </a:p>
          <a:p>
            <a:pPr lvl="1"/>
            <a:endParaRPr lang="en-US" altLang="nl-BE" sz="1800"/>
          </a:p>
          <a:p>
            <a:pPr lvl="1"/>
            <a:endParaRPr lang="en-US" altLang="nl-BE" sz="1800"/>
          </a:p>
          <a:p>
            <a:pPr lvl="1"/>
            <a:endParaRPr lang="en-US" altLang="nl-BE" sz="1800"/>
          </a:p>
          <a:p>
            <a:r>
              <a:rPr lang="en-US" altLang="en-US" sz="2000"/>
              <a:t>Efficient to retrieve all records with the desired </a:t>
            </a:r>
            <a:r>
              <a:rPr lang="en-US" altLang="en-US" sz="2000">
                <a:solidFill>
                  <a:srgbClr val="FF0000"/>
                </a:solidFill>
              </a:rPr>
              <a:t>(Country, Gender) </a:t>
            </a:r>
            <a:r>
              <a:rPr lang="en-US" altLang="en-US" sz="2000"/>
              <a:t>values or all people living in a certain country, regardless of their gender!</a:t>
            </a:r>
          </a:p>
          <a:p>
            <a:r>
              <a:rPr lang="en-US" altLang="en-US" sz="2000"/>
              <a:t>Not efficient to retrieve all males regardless of the country!</a:t>
            </a:r>
            <a:endParaRPr lang="nl-BE" altLang="en-US" sz="2000"/>
          </a:p>
          <a:p>
            <a:pPr lvl="1"/>
            <a:endParaRPr lang="en-US" altLang="nl-BE" sz="2000"/>
          </a:p>
          <a:p>
            <a:pPr lvl="1"/>
            <a:endParaRPr lang="en-US" altLang="nl-BE" sz="2000"/>
          </a:p>
          <a:p>
            <a:pPr lvl="1"/>
            <a:endParaRPr lang="en-US" altLang="nl-BE" sz="2000"/>
          </a:p>
          <a:p>
            <a:pPr lvl="1"/>
            <a:endParaRPr lang="en-US" altLang="nl-BE" sz="2000"/>
          </a:p>
          <a:p>
            <a:pPr lvl="1"/>
            <a:endParaRPr lang="en-US" altLang="nl-BE" sz="2000"/>
          </a:p>
          <a:p>
            <a:pPr lvl="1"/>
            <a:endParaRPr lang="en-US" altLang="nl-BE" sz="2000"/>
          </a:p>
          <a:p>
            <a:pPr lvl="1"/>
            <a:endParaRPr lang="en-US" altLang="nl-BE" sz="2000"/>
          </a:p>
          <a:p>
            <a:pPr lvl="1"/>
            <a:endParaRPr lang="en-US" altLang="nl-BE" sz="2000"/>
          </a:p>
          <a:p>
            <a:pPr lvl="1"/>
            <a:endParaRPr lang="en-US" altLang="nl-BE" sz="2000"/>
          </a:p>
          <a:p>
            <a:pPr lvl="1"/>
            <a:endParaRPr lang="en-US" altLang="nl-BE" sz="2000"/>
          </a:p>
          <a:p>
            <a:pPr lvl="1"/>
            <a:endParaRPr lang="en-US" altLang="nl-BE" sz="2000"/>
          </a:p>
          <a:p>
            <a:pPr lvl="1"/>
            <a:endParaRPr lang="nl-BE" altLang="nl-BE" sz="2000"/>
          </a:p>
        </p:txBody>
      </p:sp>
      <p:sp>
        <p:nvSpPr>
          <p:cNvPr id="109572" name="Slide Number Placeholder 3">
            <a:extLst>
              <a:ext uri="{FF2B5EF4-FFF2-40B4-BE49-F238E27FC236}">
                <a16:creationId xmlns:a16="http://schemas.microsoft.com/office/drawing/2014/main" id="{C8F85E1B-EDF4-4784-A46A-507391A16B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2A8ACF0-25B4-4EEB-9D58-27A83F6C29A4}" type="slidenum">
              <a:rPr lang="nl-NL" altLang="nl-BE" sz="1200">
                <a:solidFill>
                  <a:srgbClr val="898989"/>
                </a:solidFill>
                <a:latin typeface="Arial" panose="020B0604020202020204" pitchFamily="34" charset="0"/>
              </a:rPr>
              <a:pPr>
                <a:spcBef>
                  <a:spcPct val="0"/>
                </a:spcBef>
                <a:buFontTx/>
                <a:buNone/>
              </a:pPr>
              <a:t>59</a:t>
            </a:fld>
            <a:endParaRPr lang="nl-NL" altLang="nl-BE" sz="1200">
              <a:solidFill>
                <a:srgbClr val="898989"/>
              </a:solidFill>
              <a:latin typeface="Arial" panose="020B0604020202020204" pitchFamily="34" charset="0"/>
            </a:endParaRPr>
          </a:p>
        </p:txBody>
      </p:sp>
      <p:pic>
        <p:nvPicPr>
          <p:cNvPr id="62469" name="Picture 1">
            <a:extLst>
              <a:ext uri="{FF2B5EF4-FFF2-40B4-BE49-F238E27FC236}">
                <a16:creationId xmlns:a16="http://schemas.microsoft.com/office/drawing/2014/main" id="{152C0DB5-0B74-4849-B608-B76FD9E7F0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2178050"/>
            <a:ext cx="7046913"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Box 1">
            <a:extLst>
              <a:ext uri="{FF2B5EF4-FFF2-40B4-BE49-F238E27FC236}">
                <a16:creationId xmlns:a16="http://schemas.microsoft.com/office/drawing/2014/main" id="{73890F99-46D5-4D5B-9FB5-F2C35D8C7EBC}"/>
              </a:ext>
            </a:extLst>
          </p:cNvPr>
          <p:cNvSpPr txBox="1">
            <a:spLocks noChangeArrowheads="1"/>
          </p:cNvSpPr>
          <p:nvPr/>
        </p:nvSpPr>
        <p:spPr bwMode="auto">
          <a:xfrm>
            <a:off x="1216025" y="2025650"/>
            <a:ext cx="1384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FF0000"/>
                </a:solidFill>
                <a:latin typeface="Arial" panose="020B0604020202020204" pitchFamily="34" charset="0"/>
              </a:rPr>
              <a:t>Example</a:t>
            </a:r>
          </a:p>
        </p:txBody>
      </p:sp>
      <p:sp>
        <p:nvSpPr>
          <p:cNvPr id="7" name="Rectangle 35">
            <a:extLst>
              <a:ext uri="{FF2B5EF4-FFF2-40B4-BE49-F238E27FC236}">
                <a16:creationId xmlns:a16="http://schemas.microsoft.com/office/drawing/2014/main" id="{DCA9CC81-2814-463F-B9BC-FC321829FEB9}"/>
              </a:ext>
            </a:extLst>
          </p:cNvPr>
          <p:cNvSpPr>
            <a:spLocks noChangeArrowheads="1"/>
          </p:cNvSpPr>
          <p:nvPr/>
        </p:nvSpPr>
        <p:spPr bwMode="auto">
          <a:xfrm>
            <a:off x="4775200" y="1682750"/>
            <a:ext cx="3641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defRPr/>
            </a:pPr>
            <a:r>
              <a:rPr lang="en-US" sz="1400" b="1" dirty="0">
                <a:solidFill>
                  <a:srgbClr val="FF0000"/>
                </a:solidFill>
                <a:latin typeface="+mn-lt"/>
              </a:rPr>
              <a:t>Multicolumn index Index on (Country, Gender)</a:t>
            </a:r>
          </a:p>
        </p:txBody>
      </p:sp>
      <p:sp>
        <p:nvSpPr>
          <p:cNvPr id="8" name="Down Arrow 7">
            <a:extLst>
              <a:ext uri="{FF2B5EF4-FFF2-40B4-BE49-F238E27FC236}">
                <a16:creationId xmlns:a16="http://schemas.microsoft.com/office/drawing/2014/main" id="{A49B5079-B5B5-4762-9337-99427310034C}"/>
              </a:ext>
            </a:extLst>
          </p:cNvPr>
          <p:cNvSpPr/>
          <p:nvPr/>
        </p:nvSpPr>
        <p:spPr>
          <a:xfrm>
            <a:off x="4583113" y="2122488"/>
            <a:ext cx="80962" cy="1873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Down Arrow 8">
            <a:extLst>
              <a:ext uri="{FF2B5EF4-FFF2-40B4-BE49-F238E27FC236}">
                <a16:creationId xmlns:a16="http://schemas.microsoft.com/office/drawing/2014/main" id="{4368716B-627D-4465-8463-7EA7BA4851E9}"/>
              </a:ext>
            </a:extLst>
          </p:cNvPr>
          <p:cNvSpPr/>
          <p:nvPr/>
        </p:nvSpPr>
        <p:spPr>
          <a:xfrm>
            <a:off x="8085138" y="2116138"/>
            <a:ext cx="80962" cy="1873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 name="Straight Connector 3">
            <a:extLst>
              <a:ext uri="{FF2B5EF4-FFF2-40B4-BE49-F238E27FC236}">
                <a16:creationId xmlns:a16="http://schemas.microsoft.com/office/drawing/2014/main" id="{069772C4-99AA-4AB1-90B2-BF6C57B54170}"/>
              </a:ext>
            </a:extLst>
          </p:cNvPr>
          <p:cNvCxnSpPr/>
          <p:nvPr/>
        </p:nvCxnSpPr>
        <p:spPr>
          <a:xfrm>
            <a:off x="4622800" y="2122488"/>
            <a:ext cx="35020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Down Arrow 12">
            <a:extLst>
              <a:ext uri="{FF2B5EF4-FFF2-40B4-BE49-F238E27FC236}">
                <a16:creationId xmlns:a16="http://schemas.microsoft.com/office/drawing/2014/main" id="{971D7256-05FD-4A57-8A6F-4BF48D07871F}"/>
              </a:ext>
            </a:extLst>
          </p:cNvPr>
          <p:cNvSpPr/>
          <p:nvPr/>
        </p:nvSpPr>
        <p:spPr>
          <a:xfrm flipV="1">
            <a:off x="6399213" y="1924050"/>
            <a:ext cx="80962" cy="18573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p:cTn id="7" dur="500" fill="hold"/>
                                        <p:tgtEl>
                                          <p:spTgt spid="624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4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2467">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 calcmode="lin" valueType="num">
                                      <p:cBhvr>
                                        <p:cTn id="12" dur="500" fill="hold"/>
                                        <p:tgtEl>
                                          <p:spTgt spid="6246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246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246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2470"/>
                                        </p:tgtEl>
                                        <p:attrNameLst>
                                          <p:attrName>style.visibility</p:attrName>
                                        </p:attrNameLst>
                                      </p:cBhvr>
                                      <p:to>
                                        <p:strVal val="visible"/>
                                      </p:to>
                                    </p:set>
                                    <p:anim calcmode="lin" valueType="num">
                                      <p:cBhvr>
                                        <p:cTn id="19" dur="500" fill="hold"/>
                                        <p:tgtEl>
                                          <p:spTgt spid="62470"/>
                                        </p:tgtEl>
                                        <p:attrNameLst>
                                          <p:attrName>ppt_w</p:attrName>
                                        </p:attrNameLst>
                                      </p:cBhvr>
                                      <p:tavLst>
                                        <p:tav tm="0">
                                          <p:val>
                                            <p:fltVal val="0"/>
                                          </p:val>
                                        </p:tav>
                                        <p:tav tm="100000">
                                          <p:val>
                                            <p:strVal val="#ppt_w"/>
                                          </p:val>
                                        </p:tav>
                                      </p:tavLst>
                                    </p:anim>
                                    <p:anim calcmode="lin" valueType="num">
                                      <p:cBhvr>
                                        <p:cTn id="20" dur="500" fill="hold"/>
                                        <p:tgtEl>
                                          <p:spTgt spid="62470"/>
                                        </p:tgtEl>
                                        <p:attrNameLst>
                                          <p:attrName>ppt_h</p:attrName>
                                        </p:attrNameLst>
                                      </p:cBhvr>
                                      <p:tavLst>
                                        <p:tav tm="0">
                                          <p:val>
                                            <p:fltVal val="0"/>
                                          </p:val>
                                        </p:tav>
                                        <p:tav tm="100000">
                                          <p:val>
                                            <p:strVal val="#ppt_h"/>
                                          </p:val>
                                        </p:tav>
                                      </p:tavLst>
                                    </p:anim>
                                    <p:animEffect transition="in" filter="fade">
                                      <p:cBhvr>
                                        <p:cTn id="21" dur="500"/>
                                        <p:tgtEl>
                                          <p:spTgt spid="6247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62467">
                                            <p:txEl>
                                              <p:pRg st="13" end="13"/>
                                            </p:txEl>
                                          </p:spTgt>
                                        </p:tgtEl>
                                        <p:attrNameLst>
                                          <p:attrName>style.visibility</p:attrName>
                                        </p:attrNameLst>
                                      </p:cBhvr>
                                      <p:to>
                                        <p:strVal val="visible"/>
                                      </p:to>
                                    </p:set>
                                    <p:anim calcmode="lin" valueType="num">
                                      <p:cBhvr>
                                        <p:cTn id="26" dur="500" fill="hold"/>
                                        <p:tgtEl>
                                          <p:spTgt spid="62467">
                                            <p:txEl>
                                              <p:pRg st="13" end="13"/>
                                            </p:txEl>
                                          </p:spTgt>
                                        </p:tgtEl>
                                        <p:attrNameLst>
                                          <p:attrName>ppt_w</p:attrName>
                                        </p:attrNameLst>
                                      </p:cBhvr>
                                      <p:tavLst>
                                        <p:tav tm="0">
                                          <p:val>
                                            <p:fltVal val="0"/>
                                          </p:val>
                                        </p:tav>
                                        <p:tav tm="100000">
                                          <p:val>
                                            <p:strVal val="#ppt_w"/>
                                          </p:val>
                                        </p:tav>
                                      </p:tavLst>
                                    </p:anim>
                                    <p:anim calcmode="lin" valueType="num">
                                      <p:cBhvr>
                                        <p:cTn id="27" dur="500" fill="hold"/>
                                        <p:tgtEl>
                                          <p:spTgt spid="62467">
                                            <p:txEl>
                                              <p:pRg st="13" end="13"/>
                                            </p:txEl>
                                          </p:spTgt>
                                        </p:tgtEl>
                                        <p:attrNameLst>
                                          <p:attrName>ppt_h</p:attrName>
                                        </p:attrNameLst>
                                      </p:cBhvr>
                                      <p:tavLst>
                                        <p:tav tm="0">
                                          <p:val>
                                            <p:fltVal val="0"/>
                                          </p:val>
                                        </p:tav>
                                        <p:tav tm="100000">
                                          <p:val>
                                            <p:strVal val="#ppt_h"/>
                                          </p:val>
                                        </p:tav>
                                      </p:tavLst>
                                    </p:anim>
                                    <p:animEffect transition="in" filter="fade">
                                      <p:cBhvr>
                                        <p:cTn id="28" dur="500"/>
                                        <p:tgtEl>
                                          <p:spTgt spid="62467">
                                            <p:txEl>
                                              <p:pRg st="13" end="13"/>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62469"/>
                                        </p:tgtEl>
                                        <p:attrNameLst>
                                          <p:attrName>style.visibility</p:attrName>
                                        </p:attrNameLst>
                                      </p:cBhvr>
                                      <p:to>
                                        <p:strVal val="visible"/>
                                      </p:to>
                                    </p:set>
                                    <p:anim calcmode="lin" valueType="num">
                                      <p:cBhvr>
                                        <p:cTn id="31" dur="500" fill="hold"/>
                                        <p:tgtEl>
                                          <p:spTgt spid="62469"/>
                                        </p:tgtEl>
                                        <p:attrNameLst>
                                          <p:attrName>ppt_w</p:attrName>
                                        </p:attrNameLst>
                                      </p:cBhvr>
                                      <p:tavLst>
                                        <p:tav tm="0">
                                          <p:val>
                                            <p:fltVal val="0"/>
                                          </p:val>
                                        </p:tav>
                                        <p:tav tm="100000">
                                          <p:val>
                                            <p:strVal val="#ppt_w"/>
                                          </p:val>
                                        </p:tav>
                                      </p:tavLst>
                                    </p:anim>
                                    <p:anim calcmode="lin" valueType="num">
                                      <p:cBhvr>
                                        <p:cTn id="32" dur="500" fill="hold"/>
                                        <p:tgtEl>
                                          <p:spTgt spid="62469"/>
                                        </p:tgtEl>
                                        <p:attrNameLst>
                                          <p:attrName>ppt_h</p:attrName>
                                        </p:attrNameLst>
                                      </p:cBhvr>
                                      <p:tavLst>
                                        <p:tav tm="0">
                                          <p:val>
                                            <p:fltVal val="0"/>
                                          </p:val>
                                        </p:tav>
                                        <p:tav tm="100000">
                                          <p:val>
                                            <p:strVal val="#ppt_h"/>
                                          </p:val>
                                        </p:tav>
                                      </p:tavLst>
                                    </p:anim>
                                    <p:animEffect transition="in" filter="fade">
                                      <p:cBhvr>
                                        <p:cTn id="33" dur="500"/>
                                        <p:tgtEl>
                                          <p:spTgt spid="624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62467">
                                            <p:txEl>
                                              <p:pRg st="14" end="14"/>
                                            </p:txEl>
                                          </p:spTgt>
                                        </p:tgtEl>
                                        <p:attrNameLst>
                                          <p:attrName>style.visibility</p:attrName>
                                        </p:attrNameLst>
                                      </p:cBhvr>
                                      <p:to>
                                        <p:strVal val="visible"/>
                                      </p:to>
                                    </p:set>
                                    <p:anim calcmode="lin" valueType="num">
                                      <p:cBhvr>
                                        <p:cTn id="38" dur="500" fill="hold"/>
                                        <p:tgtEl>
                                          <p:spTgt spid="62467">
                                            <p:txEl>
                                              <p:pRg st="14" end="14"/>
                                            </p:txEl>
                                          </p:spTgt>
                                        </p:tgtEl>
                                        <p:attrNameLst>
                                          <p:attrName>ppt_w</p:attrName>
                                        </p:attrNameLst>
                                      </p:cBhvr>
                                      <p:tavLst>
                                        <p:tav tm="0">
                                          <p:val>
                                            <p:fltVal val="0"/>
                                          </p:val>
                                        </p:tav>
                                        <p:tav tm="100000">
                                          <p:val>
                                            <p:strVal val="#ppt_w"/>
                                          </p:val>
                                        </p:tav>
                                      </p:tavLst>
                                    </p:anim>
                                    <p:anim calcmode="lin" valueType="num">
                                      <p:cBhvr>
                                        <p:cTn id="39" dur="500" fill="hold"/>
                                        <p:tgtEl>
                                          <p:spTgt spid="62467">
                                            <p:txEl>
                                              <p:pRg st="14" end="14"/>
                                            </p:txEl>
                                          </p:spTgt>
                                        </p:tgtEl>
                                        <p:attrNameLst>
                                          <p:attrName>ppt_h</p:attrName>
                                        </p:attrNameLst>
                                      </p:cBhvr>
                                      <p:tavLst>
                                        <p:tav tm="0">
                                          <p:val>
                                            <p:fltVal val="0"/>
                                          </p:val>
                                        </p:tav>
                                        <p:tav tm="100000">
                                          <p:val>
                                            <p:strVal val="#ppt_h"/>
                                          </p:val>
                                        </p:tav>
                                      </p:tavLst>
                                    </p:anim>
                                    <p:animEffect transition="in" filter="fade">
                                      <p:cBhvr>
                                        <p:cTn id="40" dur="500"/>
                                        <p:tgtEl>
                                          <p:spTgt spid="62467">
                                            <p:txEl>
                                              <p:pRg st="14" end="1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fltVal val="0"/>
                                          </p:val>
                                        </p:tav>
                                        <p:tav tm="100000">
                                          <p:val>
                                            <p:strVal val="#ppt_w"/>
                                          </p:val>
                                        </p:tav>
                                      </p:tavLst>
                                    </p:anim>
                                    <p:anim calcmode="lin" valueType="num">
                                      <p:cBhvr>
                                        <p:cTn id="46" dur="1000" fill="hold"/>
                                        <p:tgtEl>
                                          <p:spTgt spid="7"/>
                                        </p:tgtEl>
                                        <p:attrNameLst>
                                          <p:attrName>ppt_h</p:attrName>
                                        </p:attrNameLst>
                                      </p:cBhvr>
                                      <p:tavLst>
                                        <p:tav tm="0">
                                          <p:val>
                                            <p:fltVal val="0"/>
                                          </p:val>
                                        </p:tav>
                                        <p:tav tm="100000">
                                          <p:val>
                                            <p:strVal val="#ppt_h"/>
                                          </p:val>
                                        </p:tav>
                                      </p:tavLst>
                                    </p:anim>
                                    <p:anim calcmode="lin" valueType="num">
                                      <p:cBhvr>
                                        <p:cTn id="47" dur="1000" fill="hold"/>
                                        <p:tgtEl>
                                          <p:spTgt spid="7"/>
                                        </p:tgtEl>
                                        <p:attrNameLst>
                                          <p:attrName>style.rotation</p:attrName>
                                        </p:attrNameLst>
                                      </p:cBhvr>
                                      <p:tavLst>
                                        <p:tav tm="0">
                                          <p:val>
                                            <p:fltVal val="90"/>
                                          </p:val>
                                        </p:tav>
                                        <p:tav tm="100000">
                                          <p:val>
                                            <p:fltVal val="0"/>
                                          </p:val>
                                        </p:tav>
                                      </p:tavLst>
                                    </p:anim>
                                    <p:animEffect transition="in" filter="fade">
                                      <p:cBhvr>
                                        <p:cTn id="48" dur="1000"/>
                                        <p:tgtEl>
                                          <p:spTgt spid="7"/>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1000" fill="hold"/>
                                        <p:tgtEl>
                                          <p:spTgt spid="8"/>
                                        </p:tgtEl>
                                        <p:attrNameLst>
                                          <p:attrName>ppt_w</p:attrName>
                                        </p:attrNameLst>
                                      </p:cBhvr>
                                      <p:tavLst>
                                        <p:tav tm="0">
                                          <p:val>
                                            <p:fltVal val="0"/>
                                          </p:val>
                                        </p:tav>
                                        <p:tav tm="100000">
                                          <p:val>
                                            <p:strVal val="#ppt_w"/>
                                          </p:val>
                                        </p:tav>
                                      </p:tavLst>
                                    </p:anim>
                                    <p:anim calcmode="lin" valueType="num">
                                      <p:cBhvr>
                                        <p:cTn id="52" dur="1000" fill="hold"/>
                                        <p:tgtEl>
                                          <p:spTgt spid="8"/>
                                        </p:tgtEl>
                                        <p:attrNameLst>
                                          <p:attrName>ppt_h</p:attrName>
                                        </p:attrNameLst>
                                      </p:cBhvr>
                                      <p:tavLst>
                                        <p:tav tm="0">
                                          <p:val>
                                            <p:fltVal val="0"/>
                                          </p:val>
                                        </p:tav>
                                        <p:tav tm="100000">
                                          <p:val>
                                            <p:strVal val="#ppt_h"/>
                                          </p:val>
                                        </p:tav>
                                      </p:tavLst>
                                    </p:anim>
                                    <p:anim calcmode="lin" valueType="num">
                                      <p:cBhvr>
                                        <p:cTn id="53" dur="1000" fill="hold"/>
                                        <p:tgtEl>
                                          <p:spTgt spid="8"/>
                                        </p:tgtEl>
                                        <p:attrNameLst>
                                          <p:attrName>style.rotation</p:attrName>
                                        </p:attrNameLst>
                                      </p:cBhvr>
                                      <p:tavLst>
                                        <p:tav tm="0">
                                          <p:val>
                                            <p:fltVal val="90"/>
                                          </p:val>
                                        </p:tav>
                                        <p:tav tm="100000">
                                          <p:val>
                                            <p:fltVal val="0"/>
                                          </p:val>
                                        </p:tav>
                                      </p:tavLst>
                                    </p:anim>
                                    <p:animEffect transition="in" filter="fade">
                                      <p:cBhvr>
                                        <p:cTn id="54" dur="1000"/>
                                        <p:tgtEl>
                                          <p:spTgt spid="8"/>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ppt_w</p:attrName>
                                        </p:attrNameLst>
                                      </p:cBhvr>
                                      <p:tavLst>
                                        <p:tav tm="0">
                                          <p:val>
                                            <p:fltVal val="0"/>
                                          </p:val>
                                        </p:tav>
                                        <p:tav tm="100000">
                                          <p:val>
                                            <p:strVal val="#ppt_w"/>
                                          </p:val>
                                        </p:tav>
                                      </p:tavLst>
                                    </p:anim>
                                    <p:anim calcmode="lin" valueType="num">
                                      <p:cBhvr>
                                        <p:cTn id="58" dur="1000" fill="hold"/>
                                        <p:tgtEl>
                                          <p:spTgt spid="9"/>
                                        </p:tgtEl>
                                        <p:attrNameLst>
                                          <p:attrName>ppt_h</p:attrName>
                                        </p:attrNameLst>
                                      </p:cBhvr>
                                      <p:tavLst>
                                        <p:tav tm="0">
                                          <p:val>
                                            <p:fltVal val="0"/>
                                          </p:val>
                                        </p:tav>
                                        <p:tav tm="100000">
                                          <p:val>
                                            <p:strVal val="#ppt_h"/>
                                          </p:val>
                                        </p:tav>
                                      </p:tavLst>
                                    </p:anim>
                                    <p:anim calcmode="lin" valueType="num">
                                      <p:cBhvr>
                                        <p:cTn id="59" dur="1000" fill="hold"/>
                                        <p:tgtEl>
                                          <p:spTgt spid="9"/>
                                        </p:tgtEl>
                                        <p:attrNameLst>
                                          <p:attrName>style.rotation</p:attrName>
                                        </p:attrNameLst>
                                      </p:cBhvr>
                                      <p:tavLst>
                                        <p:tav tm="0">
                                          <p:val>
                                            <p:fltVal val="90"/>
                                          </p:val>
                                        </p:tav>
                                        <p:tav tm="100000">
                                          <p:val>
                                            <p:fltVal val="0"/>
                                          </p:val>
                                        </p:tav>
                                      </p:tavLst>
                                    </p:anim>
                                    <p:animEffect transition="in" filter="fade">
                                      <p:cBhvr>
                                        <p:cTn id="60" dur="1000"/>
                                        <p:tgtEl>
                                          <p:spTgt spid="9"/>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1000" fill="hold"/>
                                        <p:tgtEl>
                                          <p:spTgt spid="13"/>
                                        </p:tgtEl>
                                        <p:attrNameLst>
                                          <p:attrName>ppt_w</p:attrName>
                                        </p:attrNameLst>
                                      </p:cBhvr>
                                      <p:tavLst>
                                        <p:tav tm="0">
                                          <p:val>
                                            <p:fltVal val="0"/>
                                          </p:val>
                                        </p:tav>
                                        <p:tav tm="100000">
                                          <p:val>
                                            <p:strVal val="#ppt_w"/>
                                          </p:val>
                                        </p:tav>
                                      </p:tavLst>
                                    </p:anim>
                                    <p:anim calcmode="lin" valueType="num">
                                      <p:cBhvr>
                                        <p:cTn id="64" dur="1000" fill="hold"/>
                                        <p:tgtEl>
                                          <p:spTgt spid="13"/>
                                        </p:tgtEl>
                                        <p:attrNameLst>
                                          <p:attrName>ppt_h</p:attrName>
                                        </p:attrNameLst>
                                      </p:cBhvr>
                                      <p:tavLst>
                                        <p:tav tm="0">
                                          <p:val>
                                            <p:fltVal val="0"/>
                                          </p:val>
                                        </p:tav>
                                        <p:tav tm="100000">
                                          <p:val>
                                            <p:strVal val="#ppt_h"/>
                                          </p:val>
                                        </p:tav>
                                      </p:tavLst>
                                    </p:anim>
                                    <p:anim calcmode="lin" valueType="num">
                                      <p:cBhvr>
                                        <p:cTn id="65" dur="1000" fill="hold"/>
                                        <p:tgtEl>
                                          <p:spTgt spid="13"/>
                                        </p:tgtEl>
                                        <p:attrNameLst>
                                          <p:attrName>style.rotation</p:attrName>
                                        </p:attrNameLst>
                                      </p:cBhvr>
                                      <p:tavLst>
                                        <p:tav tm="0">
                                          <p:val>
                                            <p:fltVal val="90"/>
                                          </p:val>
                                        </p:tav>
                                        <p:tav tm="100000">
                                          <p:val>
                                            <p:fltVal val="0"/>
                                          </p:val>
                                        </p:tav>
                                      </p:tavLst>
                                    </p:anim>
                                    <p:animEffect transition="in" filter="fade">
                                      <p:cBhvr>
                                        <p:cTn id="66" dur="1000"/>
                                        <p:tgtEl>
                                          <p:spTgt spid="13"/>
                                        </p:tgtEl>
                                      </p:cBhvr>
                                    </p:animEffect>
                                  </p:childTnLst>
                                </p:cTn>
                              </p:par>
                              <p:par>
                                <p:cTn id="67" presetID="53" presetClass="entr" presetSubtype="16"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fltVal val="0"/>
                                          </p:val>
                                        </p:tav>
                                        <p:tav tm="100000">
                                          <p:val>
                                            <p:strVal val="#ppt_w"/>
                                          </p:val>
                                        </p:tav>
                                      </p:tavLst>
                                    </p:anim>
                                    <p:anim calcmode="lin" valueType="num">
                                      <p:cBhvr>
                                        <p:cTn id="70" dur="500" fill="hold"/>
                                        <p:tgtEl>
                                          <p:spTgt spid="4"/>
                                        </p:tgtEl>
                                        <p:attrNameLst>
                                          <p:attrName>ppt_h</p:attrName>
                                        </p:attrNameLst>
                                      </p:cBhvr>
                                      <p:tavLst>
                                        <p:tav tm="0">
                                          <p:val>
                                            <p:fltVal val="0"/>
                                          </p:val>
                                        </p:tav>
                                        <p:tav tm="100000">
                                          <p:val>
                                            <p:strVal val="#ppt_h"/>
                                          </p:val>
                                        </p:tav>
                                      </p:tavLst>
                                    </p:anim>
                                    <p:animEffect transition="in" filter="fad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70" grpId="0"/>
      <p:bldP spid="7" grpId="0"/>
      <p:bldP spid="8" grpId="0" animBg="1"/>
      <p:bldP spid="9"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33D3A93-C4EE-4495-86AE-521681B5D538}"/>
              </a:ext>
            </a:extLst>
          </p:cNvPr>
          <p:cNvSpPr>
            <a:spLocks noGrp="1"/>
          </p:cNvSpPr>
          <p:nvPr>
            <p:ph type="title"/>
          </p:nvPr>
        </p:nvSpPr>
        <p:spPr/>
        <p:txBody>
          <a:bodyPr/>
          <a:lstStyle/>
          <a:p>
            <a:r>
              <a:rPr lang="en-US" altLang="nl-BE"/>
              <a:t>The Storage Hierarchy</a:t>
            </a:r>
            <a:endParaRPr lang="nl-BE" altLang="nl-BE"/>
          </a:p>
        </p:txBody>
      </p:sp>
      <p:sp>
        <p:nvSpPr>
          <p:cNvPr id="15363" name="Content Placeholder 2">
            <a:extLst>
              <a:ext uri="{FF2B5EF4-FFF2-40B4-BE49-F238E27FC236}">
                <a16:creationId xmlns:a16="http://schemas.microsoft.com/office/drawing/2014/main" id="{9EEFCE74-4BEE-4A03-9CDB-D238CEEA2C84}"/>
              </a:ext>
            </a:extLst>
          </p:cNvPr>
          <p:cNvSpPr>
            <a:spLocks noGrp="1"/>
          </p:cNvSpPr>
          <p:nvPr>
            <p:ph idx="1"/>
          </p:nvPr>
        </p:nvSpPr>
        <p:spPr>
          <a:xfrm>
            <a:off x="334963" y="1417638"/>
            <a:ext cx="9075737" cy="4525962"/>
          </a:xfrm>
        </p:spPr>
        <p:txBody>
          <a:bodyPr/>
          <a:lstStyle/>
          <a:p>
            <a:r>
              <a:rPr lang="en-US" altLang="nl-BE" sz="2800"/>
              <a:t>Primary Storage </a:t>
            </a:r>
          </a:p>
          <a:p>
            <a:pPr lvl="1"/>
            <a:r>
              <a:rPr lang="en-US" altLang="nl-BE" sz="2400"/>
              <a:t>Volatile memory (required power to maintain the content)</a:t>
            </a:r>
          </a:p>
          <a:p>
            <a:pPr lvl="1"/>
            <a:r>
              <a:rPr lang="en-US" altLang="nl-BE" sz="2400"/>
              <a:t>Central storage (main memory): consists of memory chips (RAM) of which the performance is expressed in nanoseconds</a:t>
            </a:r>
          </a:p>
          <a:p>
            <a:pPr lvl="1"/>
            <a:r>
              <a:rPr lang="en-US" altLang="nl-BE" sz="2400">
                <a:solidFill>
                  <a:srgbClr val="FF0000"/>
                </a:solidFill>
              </a:rPr>
              <a:t>Contains database buffer and runtime code of the applications and DBMS</a:t>
            </a:r>
          </a:p>
          <a:p>
            <a:r>
              <a:rPr lang="en-US" altLang="nl-BE" sz="2800"/>
              <a:t>Secondary storage</a:t>
            </a:r>
          </a:p>
          <a:p>
            <a:pPr lvl="1"/>
            <a:r>
              <a:rPr lang="en-US" altLang="nl-BE" sz="2400"/>
              <a:t>Persistent storage media (not required power to maintain the content)</a:t>
            </a:r>
          </a:p>
          <a:p>
            <a:pPr lvl="1"/>
            <a:r>
              <a:rPr lang="en-US" altLang="nl-BE" sz="2400"/>
              <a:t>Hard disk drive (HDD) and solid state drive (SSD) based on flash memory </a:t>
            </a:r>
          </a:p>
          <a:p>
            <a:pPr lvl="1"/>
            <a:r>
              <a:rPr lang="en-US" altLang="nl-BE" sz="2400">
                <a:solidFill>
                  <a:srgbClr val="FF0000"/>
                </a:solidFill>
              </a:rPr>
              <a:t>Contains physical database files</a:t>
            </a:r>
          </a:p>
          <a:p>
            <a:endParaRPr lang="nl-BE" altLang="nl-BE"/>
          </a:p>
        </p:txBody>
      </p:sp>
      <p:sp>
        <p:nvSpPr>
          <p:cNvPr id="15364" name="Slide Number Placeholder 3">
            <a:extLst>
              <a:ext uri="{FF2B5EF4-FFF2-40B4-BE49-F238E27FC236}">
                <a16:creationId xmlns:a16="http://schemas.microsoft.com/office/drawing/2014/main" id="{3ABD89E6-EB3F-4AA4-8E1B-D755053E69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BBEF83-7766-4351-B038-F4987BD2CCD5}" type="slidenum">
              <a:rPr lang="nl-NL" altLang="nl-BE" sz="1200">
                <a:solidFill>
                  <a:srgbClr val="898989"/>
                </a:solidFill>
                <a:latin typeface="Arial" panose="020B0604020202020204" pitchFamily="34" charset="0"/>
              </a:rPr>
              <a:pPr>
                <a:spcBef>
                  <a:spcPct val="0"/>
                </a:spcBef>
                <a:buFontTx/>
                <a:buNone/>
              </a:pPr>
              <a:t>6</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p:cTn id="7" dur="500" fill="hold"/>
                                        <p:tgtEl>
                                          <p:spTgt spid="153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3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36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 calcmode="lin" valueType="num">
                                      <p:cBhvr>
                                        <p:cTn id="12" dur="500" fill="hold"/>
                                        <p:tgtEl>
                                          <p:spTgt spid="1536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536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536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 calcmode="lin" valueType="num">
                                      <p:cBhvr>
                                        <p:cTn id="17" dur="500" fill="hold"/>
                                        <p:tgtEl>
                                          <p:spTgt spid="1536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536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536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 calcmode="lin" valueType="num">
                                      <p:cBhvr>
                                        <p:cTn id="24" dur="500" fill="hold"/>
                                        <p:tgtEl>
                                          <p:spTgt spid="1536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536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536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p:cTn id="31" dur="500" fill="hold"/>
                                        <p:tgtEl>
                                          <p:spTgt spid="1536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536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5363">
                                            <p:txEl>
                                              <p:pRg st="4" end="4"/>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15363">
                                            <p:txEl>
                                              <p:pRg st="5" end="5"/>
                                            </p:txEl>
                                          </p:spTgt>
                                        </p:tgtEl>
                                        <p:attrNameLst>
                                          <p:attrName>style.visibility</p:attrName>
                                        </p:attrNameLst>
                                      </p:cBhvr>
                                      <p:to>
                                        <p:strVal val="visible"/>
                                      </p:to>
                                    </p:set>
                                    <p:anim calcmode="lin" valueType="num">
                                      <p:cBhvr>
                                        <p:cTn id="36" dur="500" fill="hold"/>
                                        <p:tgtEl>
                                          <p:spTgt spid="1536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1536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15363">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15363">
                                            <p:txEl>
                                              <p:pRg st="6" end="6"/>
                                            </p:txEl>
                                          </p:spTgt>
                                        </p:tgtEl>
                                        <p:attrNameLst>
                                          <p:attrName>style.visibility</p:attrName>
                                        </p:attrNameLst>
                                      </p:cBhvr>
                                      <p:to>
                                        <p:strVal val="visible"/>
                                      </p:to>
                                    </p:set>
                                    <p:anim calcmode="lin" valueType="num">
                                      <p:cBhvr>
                                        <p:cTn id="41" dur="500" fill="hold"/>
                                        <p:tgtEl>
                                          <p:spTgt spid="15363">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15363">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15363">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nodeType="clickEffect">
                                  <p:stCondLst>
                                    <p:cond delay="0"/>
                                  </p:stCondLst>
                                  <p:childTnLst>
                                    <p:set>
                                      <p:cBhvr>
                                        <p:cTn id="47" dur="1" fill="hold">
                                          <p:stCondLst>
                                            <p:cond delay="0"/>
                                          </p:stCondLst>
                                        </p:cTn>
                                        <p:tgtEl>
                                          <p:spTgt spid="15363">
                                            <p:txEl>
                                              <p:pRg st="7" end="7"/>
                                            </p:txEl>
                                          </p:spTgt>
                                        </p:tgtEl>
                                        <p:attrNameLst>
                                          <p:attrName>style.visibility</p:attrName>
                                        </p:attrNameLst>
                                      </p:cBhvr>
                                      <p:to>
                                        <p:strVal val="visible"/>
                                      </p:to>
                                    </p:set>
                                    <p:anim calcmode="lin" valueType="num">
                                      <p:cBhvr>
                                        <p:cTn id="48" dur="500" fill="hold"/>
                                        <p:tgtEl>
                                          <p:spTgt spid="15363">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15363">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2EB71206-3C0C-430C-94C7-7C3E84E6ABD7}"/>
              </a:ext>
            </a:extLst>
          </p:cNvPr>
          <p:cNvSpPr>
            <a:spLocks noGrp="1"/>
          </p:cNvSpPr>
          <p:nvPr>
            <p:ph type="title"/>
          </p:nvPr>
        </p:nvSpPr>
        <p:spPr/>
        <p:txBody>
          <a:bodyPr/>
          <a:lstStyle/>
          <a:p>
            <a:r>
              <a:rPr lang="en-US" altLang="nl-BE"/>
              <a:t>Other Indexes</a:t>
            </a:r>
            <a:endParaRPr lang="nl-BE" altLang="nl-BE"/>
          </a:p>
        </p:txBody>
      </p:sp>
      <p:sp>
        <p:nvSpPr>
          <p:cNvPr id="90115" name="Content Placeholder 2">
            <a:extLst>
              <a:ext uri="{FF2B5EF4-FFF2-40B4-BE49-F238E27FC236}">
                <a16:creationId xmlns:a16="http://schemas.microsoft.com/office/drawing/2014/main" id="{D40D1375-CDFA-4A46-8C0F-348ACCCBE91C}"/>
              </a:ext>
            </a:extLst>
          </p:cNvPr>
          <p:cNvSpPr>
            <a:spLocks noGrp="1"/>
          </p:cNvSpPr>
          <p:nvPr>
            <p:ph idx="1"/>
          </p:nvPr>
        </p:nvSpPr>
        <p:spPr>
          <a:xfrm>
            <a:off x="495300" y="1123950"/>
            <a:ext cx="8915400" cy="4525963"/>
          </a:xfrm>
        </p:spPr>
        <p:txBody>
          <a:bodyPr/>
          <a:lstStyle/>
          <a:p>
            <a:r>
              <a:rPr lang="en-US" altLang="en-US" sz="2800"/>
              <a:t>Hash indexes (always!) provide a secondary file organization method</a:t>
            </a:r>
          </a:p>
          <a:p>
            <a:pPr lvl="1"/>
            <a:r>
              <a:rPr lang="en-US" altLang="en-US" sz="2400"/>
              <a:t>Index entries have the format: &lt;key value, pointer&gt;</a:t>
            </a:r>
          </a:p>
          <a:p>
            <a:pPr lvl="1"/>
            <a:r>
              <a:rPr lang="en-US" altLang="en-US" sz="2400"/>
              <a:t>Index is organized as a hash file</a:t>
            </a:r>
          </a:p>
          <a:p>
            <a:pPr lvl="1"/>
            <a:r>
              <a:rPr lang="en-US" altLang="en-US" sz="2400"/>
              <a:t>Applying the hash function to the search key yields the index block where the corresponding index entry can be found</a:t>
            </a:r>
          </a:p>
          <a:p>
            <a:pPr lvl="1">
              <a:buFont typeface="Arial" panose="020B0604020202020204" pitchFamily="34" charset="0"/>
              <a:buNone/>
            </a:pPr>
            <a:endParaRPr lang="nl-BE" altLang="nl-BE"/>
          </a:p>
        </p:txBody>
      </p:sp>
      <p:sp>
        <p:nvSpPr>
          <p:cNvPr id="111620" name="Slide Number Placeholder 3">
            <a:extLst>
              <a:ext uri="{FF2B5EF4-FFF2-40B4-BE49-F238E27FC236}">
                <a16:creationId xmlns:a16="http://schemas.microsoft.com/office/drawing/2014/main" id="{73AF796A-DB1F-476E-B544-4508C58E6C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2C23EB-489D-490C-A04E-1FF8E0C5FF10}" type="slidenum">
              <a:rPr lang="nl-NL" altLang="nl-BE" sz="1200">
                <a:solidFill>
                  <a:srgbClr val="898989"/>
                </a:solidFill>
                <a:latin typeface="Arial" panose="020B0604020202020204" pitchFamily="34" charset="0"/>
              </a:rPr>
              <a:pPr>
                <a:spcBef>
                  <a:spcPct val="0"/>
                </a:spcBef>
                <a:buFontTx/>
                <a:buNone/>
              </a:pPr>
              <a:t>60</a:t>
            </a:fld>
            <a:endParaRPr lang="nl-NL" altLang="nl-BE" sz="1200">
              <a:solidFill>
                <a:srgbClr val="898989"/>
              </a:solidFill>
              <a:latin typeface="Arial" panose="020B0604020202020204" pitchFamily="34" charset="0"/>
            </a:endParaRPr>
          </a:p>
        </p:txBody>
      </p:sp>
      <p:pic>
        <p:nvPicPr>
          <p:cNvPr id="5" name="Picture 3">
            <a:extLst>
              <a:ext uri="{FF2B5EF4-FFF2-40B4-BE49-F238E27FC236}">
                <a16:creationId xmlns:a16="http://schemas.microsoft.com/office/drawing/2014/main" id="{46041881-52EC-429C-97CC-C9FB53797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79" t="961" r="11359" b="961"/>
          <a:stretch>
            <a:fillRect/>
          </a:stretch>
        </p:blipFill>
        <p:spPr bwMode="auto">
          <a:xfrm>
            <a:off x="3382963" y="3741738"/>
            <a:ext cx="3071812" cy="2919412"/>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0118" name="TextBox 1">
            <a:extLst>
              <a:ext uri="{FF2B5EF4-FFF2-40B4-BE49-F238E27FC236}">
                <a16:creationId xmlns:a16="http://schemas.microsoft.com/office/drawing/2014/main" id="{4CA95A5F-8159-4B75-B49E-F955DAAC7F79}"/>
              </a:ext>
            </a:extLst>
          </p:cNvPr>
          <p:cNvSpPr txBox="1">
            <a:spLocks noChangeArrowheads="1"/>
          </p:cNvSpPr>
          <p:nvPr/>
        </p:nvSpPr>
        <p:spPr bwMode="auto">
          <a:xfrm>
            <a:off x="1611313" y="4714875"/>
            <a:ext cx="1384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011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 calcmode="lin" valueType="num">
                                      <p:cBhvr>
                                        <p:cTn id="12"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011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9011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 calcmode="lin" valueType="num">
                                      <p:cBhvr>
                                        <p:cTn id="17" dur="500" fill="hold"/>
                                        <p:tgtEl>
                                          <p:spTgt spid="9011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9011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90115">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 calcmode="lin" valueType="num">
                                      <p:cBhvr>
                                        <p:cTn id="22" dur="500" fill="hold"/>
                                        <p:tgtEl>
                                          <p:spTgt spid="9011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9011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90115">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0118"/>
                                        </p:tgtEl>
                                        <p:attrNameLst>
                                          <p:attrName>style.visibility</p:attrName>
                                        </p:attrNameLst>
                                      </p:cBhvr>
                                      <p:to>
                                        <p:strVal val="visible"/>
                                      </p:to>
                                    </p:set>
                                    <p:anim calcmode="lin" valueType="num">
                                      <p:cBhvr>
                                        <p:cTn id="29" dur="500" fill="hold"/>
                                        <p:tgtEl>
                                          <p:spTgt spid="90118"/>
                                        </p:tgtEl>
                                        <p:attrNameLst>
                                          <p:attrName>ppt_w</p:attrName>
                                        </p:attrNameLst>
                                      </p:cBhvr>
                                      <p:tavLst>
                                        <p:tav tm="0">
                                          <p:val>
                                            <p:fltVal val="0"/>
                                          </p:val>
                                        </p:tav>
                                        <p:tav tm="100000">
                                          <p:val>
                                            <p:strVal val="#ppt_w"/>
                                          </p:val>
                                        </p:tav>
                                      </p:tavLst>
                                    </p:anim>
                                    <p:anim calcmode="lin" valueType="num">
                                      <p:cBhvr>
                                        <p:cTn id="30" dur="500" fill="hold"/>
                                        <p:tgtEl>
                                          <p:spTgt spid="90118"/>
                                        </p:tgtEl>
                                        <p:attrNameLst>
                                          <p:attrName>ppt_h</p:attrName>
                                        </p:attrNameLst>
                                      </p:cBhvr>
                                      <p:tavLst>
                                        <p:tav tm="0">
                                          <p:val>
                                            <p:fltVal val="0"/>
                                          </p:val>
                                        </p:tav>
                                        <p:tav tm="100000">
                                          <p:val>
                                            <p:strVal val="#ppt_h"/>
                                          </p:val>
                                        </p:tav>
                                      </p:tavLst>
                                    </p:anim>
                                    <p:animEffect transition="in" filter="fade">
                                      <p:cBhvr>
                                        <p:cTn id="31" dur="500"/>
                                        <p:tgtEl>
                                          <p:spTgt spid="901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EC05FA7D-61B0-40F7-84A1-2020B2BDED11}"/>
              </a:ext>
            </a:extLst>
          </p:cNvPr>
          <p:cNvSpPr>
            <a:spLocks noGrp="1"/>
          </p:cNvSpPr>
          <p:nvPr>
            <p:ph type="title"/>
          </p:nvPr>
        </p:nvSpPr>
        <p:spPr/>
        <p:txBody>
          <a:bodyPr/>
          <a:lstStyle/>
          <a:p>
            <a:r>
              <a:rPr lang="en-US" altLang="nl-BE"/>
              <a:t>Other Indexes</a:t>
            </a:r>
            <a:endParaRPr lang="nl-BE" altLang="nl-BE"/>
          </a:p>
        </p:txBody>
      </p:sp>
      <p:sp>
        <p:nvSpPr>
          <p:cNvPr id="64515" name="Content Placeholder 2">
            <a:extLst>
              <a:ext uri="{FF2B5EF4-FFF2-40B4-BE49-F238E27FC236}">
                <a16:creationId xmlns:a16="http://schemas.microsoft.com/office/drawing/2014/main" id="{516DFA8D-76BC-4E45-A3A3-A74B3737F87A}"/>
              </a:ext>
            </a:extLst>
          </p:cNvPr>
          <p:cNvSpPr>
            <a:spLocks noGrp="1"/>
          </p:cNvSpPr>
          <p:nvPr>
            <p:ph idx="1"/>
          </p:nvPr>
        </p:nvSpPr>
        <p:spPr>
          <a:xfrm>
            <a:off x="495300" y="1417638"/>
            <a:ext cx="8915400" cy="5303837"/>
          </a:xfrm>
        </p:spPr>
        <p:txBody>
          <a:bodyPr/>
          <a:lstStyle/>
          <a:p>
            <a:r>
              <a:rPr lang="en-US" altLang="nl-BE" sz="2800"/>
              <a:t>Bitmap index</a:t>
            </a:r>
          </a:p>
          <a:p>
            <a:pPr lvl="1"/>
            <a:r>
              <a:rPr lang="en-US" altLang="nl-BE" sz="2400"/>
              <a:t>For attribute types with only </a:t>
            </a:r>
            <a:r>
              <a:rPr lang="en-US" altLang="nl-BE" sz="2400" i="1"/>
              <a:t>a limited set of possible values</a:t>
            </a:r>
          </a:p>
          <a:p>
            <a:pPr lvl="1"/>
            <a:r>
              <a:rPr lang="en-US" altLang="nl-BE" sz="2400"/>
              <a:t>Contain a row ID and a series of bits </a:t>
            </a:r>
            <a:r>
              <a:rPr lang="en-GB" altLang="nl-BE" sz="2400"/>
              <a:t>– </a:t>
            </a:r>
            <a:r>
              <a:rPr lang="en-US" altLang="nl-BE" sz="2400"/>
              <a:t>one bit for each possible value of the indexed attribute type</a:t>
            </a:r>
          </a:p>
          <a:p>
            <a:pPr lvl="1"/>
            <a:r>
              <a:rPr lang="en-US" altLang="nl-BE" sz="2400"/>
              <a:t>Bit position that corresponds to the actual value for the row at hand is set to “1”</a:t>
            </a:r>
          </a:p>
          <a:p>
            <a:pPr lvl="1"/>
            <a:r>
              <a:rPr lang="en-US" altLang="nl-BE" sz="2400"/>
              <a:t>Row IDs can be mapped to record pointers</a:t>
            </a:r>
          </a:p>
          <a:p>
            <a:pPr lvl="1"/>
            <a:r>
              <a:rPr lang="en-US" altLang="nl-BE" sz="2400"/>
              <a:t>By applying </a:t>
            </a:r>
            <a:r>
              <a:rPr lang="en-US" altLang="nl-BE" sz="2400">
                <a:solidFill>
                  <a:srgbClr val="FF0000"/>
                </a:solidFill>
              </a:rPr>
              <a:t>Boolean operations to bit vectors </a:t>
            </a:r>
            <a:r>
              <a:rPr lang="en-US" altLang="nl-BE" sz="2400"/>
              <a:t>from multiple bitmap indexes, it becomes efficient to identify records that satisfy certain criteria</a:t>
            </a:r>
            <a:endParaRPr lang="nl-BE" altLang="nl-BE" sz="2400"/>
          </a:p>
        </p:txBody>
      </p:sp>
      <p:sp>
        <p:nvSpPr>
          <p:cNvPr id="112644" name="Slide Number Placeholder 3">
            <a:extLst>
              <a:ext uri="{FF2B5EF4-FFF2-40B4-BE49-F238E27FC236}">
                <a16:creationId xmlns:a16="http://schemas.microsoft.com/office/drawing/2014/main" id="{A31AFA36-5B48-4192-9440-BDF21CBE23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8AF7A2-CA10-4499-8B82-247A1EFA34F2}" type="slidenum">
              <a:rPr lang="nl-NL" altLang="nl-BE" sz="1200">
                <a:solidFill>
                  <a:srgbClr val="898989"/>
                </a:solidFill>
                <a:latin typeface="Arial" panose="020B0604020202020204" pitchFamily="34" charset="0"/>
              </a:rPr>
              <a:pPr>
                <a:spcBef>
                  <a:spcPct val="0"/>
                </a:spcBef>
                <a:buFontTx/>
                <a:buNone/>
              </a:pPr>
              <a:t>61</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p:cTn id="7" dur="500" fill="hold"/>
                                        <p:tgtEl>
                                          <p:spTgt spid="6451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451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451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 calcmode="lin" valueType="num">
                                      <p:cBhvr>
                                        <p:cTn id="12" dur="500" fill="hold"/>
                                        <p:tgtEl>
                                          <p:spTgt spid="6451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6451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6451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p:cTn id="19" dur="500" fill="hold"/>
                                        <p:tgtEl>
                                          <p:spTgt spid="6451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64515">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64515">
                                            <p:txEl>
                                              <p:pRg st="3" end="3"/>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64515">
                                            <p:txEl>
                                              <p:pRg st="4" end="4"/>
                                            </p:txEl>
                                          </p:spTgt>
                                        </p:tgtEl>
                                        <p:attrNameLst>
                                          <p:attrName>style.visibility</p:attrName>
                                        </p:attrNameLst>
                                      </p:cBhvr>
                                      <p:to>
                                        <p:strVal val="visible"/>
                                      </p:to>
                                    </p:set>
                                    <p:anim calcmode="lin" valueType="num">
                                      <p:cBhvr>
                                        <p:cTn id="24" dur="500" fill="hold"/>
                                        <p:tgtEl>
                                          <p:spTgt spid="64515">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64515">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64515">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p:cTn id="31" dur="500" fill="hold"/>
                                        <p:tgtEl>
                                          <p:spTgt spid="64515">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64515">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132FDC3B-8A1F-4AC6-9AE6-E677077EBE51}"/>
              </a:ext>
            </a:extLst>
          </p:cNvPr>
          <p:cNvSpPr>
            <a:spLocks noGrp="1"/>
          </p:cNvSpPr>
          <p:nvPr>
            <p:ph type="title"/>
          </p:nvPr>
        </p:nvSpPr>
        <p:spPr/>
        <p:txBody>
          <a:bodyPr/>
          <a:lstStyle/>
          <a:p>
            <a:r>
              <a:rPr lang="en-US" altLang="nl-BE"/>
              <a:t>Other Indexes</a:t>
            </a:r>
            <a:endParaRPr lang="nl-BE" altLang="nl-BE"/>
          </a:p>
        </p:txBody>
      </p:sp>
      <p:sp>
        <p:nvSpPr>
          <p:cNvPr id="113667" name="Slide Number Placeholder 3">
            <a:extLst>
              <a:ext uri="{FF2B5EF4-FFF2-40B4-BE49-F238E27FC236}">
                <a16:creationId xmlns:a16="http://schemas.microsoft.com/office/drawing/2014/main" id="{0725D5A6-2384-4183-8A2F-FA277F02B7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CFB3BB-F9BC-48DB-BEB8-07314055464B}" type="slidenum">
              <a:rPr lang="nl-NL" altLang="nl-BE" sz="1200">
                <a:solidFill>
                  <a:srgbClr val="898989"/>
                </a:solidFill>
                <a:latin typeface="Arial" panose="020B0604020202020204" pitchFamily="34" charset="0"/>
              </a:rPr>
              <a:pPr>
                <a:spcBef>
                  <a:spcPct val="0"/>
                </a:spcBef>
                <a:buFontTx/>
                <a:buNone/>
              </a:pPr>
              <a:t>62</a:t>
            </a:fld>
            <a:endParaRPr lang="nl-NL" altLang="nl-BE" sz="1200">
              <a:solidFill>
                <a:srgbClr val="898989"/>
              </a:solidFill>
              <a:latin typeface="Arial" panose="020B0604020202020204" pitchFamily="34" charset="0"/>
            </a:endParaRPr>
          </a:p>
        </p:txBody>
      </p:sp>
      <p:sp>
        <p:nvSpPr>
          <p:cNvPr id="92164" name="Content Placeholder 2">
            <a:extLst>
              <a:ext uri="{FF2B5EF4-FFF2-40B4-BE49-F238E27FC236}">
                <a16:creationId xmlns:a16="http://schemas.microsoft.com/office/drawing/2014/main" id="{AFB9ADF9-FA70-4191-9E8B-3A36ED0F81BF}"/>
              </a:ext>
            </a:extLst>
          </p:cNvPr>
          <p:cNvSpPr>
            <a:spLocks noGrp="1"/>
          </p:cNvSpPr>
          <p:nvPr>
            <p:ph idx="1"/>
          </p:nvPr>
        </p:nvSpPr>
        <p:spPr>
          <a:xfrm>
            <a:off x="685800" y="4903788"/>
            <a:ext cx="8915400" cy="1651000"/>
          </a:xfrm>
        </p:spPr>
        <p:txBody>
          <a:bodyPr/>
          <a:lstStyle/>
          <a:p>
            <a:r>
              <a:rPr lang="en-US" altLang="nl-BE" sz="2400"/>
              <a:t>Join index</a:t>
            </a:r>
          </a:p>
          <a:p>
            <a:pPr lvl="1"/>
            <a:r>
              <a:rPr lang="en-US" altLang="nl-BE" sz="2000"/>
              <a:t>A multicolumn index that combines attribute types from two or more tables in such a way that it contains the precalculated result of a join between these tables</a:t>
            </a:r>
            <a:endParaRPr lang="nl-BE" altLang="nl-BE" sz="2000"/>
          </a:p>
        </p:txBody>
      </p:sp>
      <p:pic>
        <p:nvPicPr>
          <p:cNvPr id="92165" name="Picture 1">
            <a:extLst>
              <a:ext uri="{FF2B5EF4-FFF2-40B4-BE49-F238E27FC236}">
                <a16:creationId xmlns:a16="http://schemas.microsoft.com/office/drawing/2014/main" id="{4603E22B-C3DA-4798-B47E-55FE6DCA22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1576388"/>
            <a:ext cx="7481888"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TextBox 1">
            <a:extLst>
              <a:ext uri="{FF2B5EF4-FFF2-40B4-BE49-F238E27FC236}">
                <a16:creationId xmlns:a16="http://schemas.microsoft.com/office/drawing/2014/main" id="{9371A86F-F5EC-462F-A105-0CBF8EDB45FA}"/>
              </a:ext>
            </a:extLst>
          </p:cNvPr>
          <p:cNvSpPr txBox="1">
            <a:spLocks noChangeArrowheads="1"/>
          </p:cNvSpPr>
          <p:nvPr/>
        </p:nvSpPr>
        <p:spPr bwMode="auto">
          <a:xfrm>
            <a:off x="428625" y="2027238"/>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anim calcmode="lin" valueType="num">
                                      <p:cBhvr>
                                        <p:cTn id="7" dur="500" fill="hold"/>
                                        <p:tgtEl>
                                          <p:spTgt spid="92165"/>
                                        </p:tgtEl>
                                        <p:attrNameLst>
                                          <p:attrName>ppt_w</p:attrName>
                                        </p:attrNameLst>
                                      </p:cBhvr>
                                      <p:tavLst>
                                        <p:tav tm="0">
                                          <p:val>
                                            <p:fltVal val="0"/>
                                          </p:val>
                                        </p:tav>
                                        <p:tav tm="100000">
                                          <p:val>
                                            <p:strVal val="#ppt_w"/>
                                          </p:val>
                                        </p:tav>
                                      </p:tavLst>
                                    </p:anim>
                                    <p:anim calcmode="lin" valueType="num">
                                      <p:cBhvr>
                                        <p:cTn id="8" dur="500" fill="hold"/>
                                        <p:tgtEl>
                                          <p:spTgt spid="92165"/>
                                        </p:tgtEl>
                                        <p:attrNameLst>
                                          <p:attrName>ppt_h</p:attrName>
                                        </p:attrNameLst>
                                      </p:cBhvr>
                                      <p:tavLst>
                                        <p:tav tm="0">
                                          <p:val>
                                            <p:fltVal val="0"/>
                                          </p:val>
                                        </p:tav>
                                        <p:tav tm="100000">
                                          <p:val>
                                            <p:strVal val="#ppt_h"/>
                                          </p:val>
                                        </p:tav>
                                      </p:tavLst>
                                    </p:anim>
                                    <p:animEffect transition="in" filter="fade">
                                      <p:cBhvr>
                                        <p:cTn id="9" dur="500"/>
                                        <p:tgtEl>
                                          <p:spTgt spid="921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2166"/>
                                        </p:tgtEl>
                                        <p:attrNameLst>
                                          <p:attrName>style.visibility</p:attrName>
                                        </p:attrNameLst>
                                      </p:cBhvr>
                                      <p:to>
                                        <p:strVal val="visible"/>
                                      </p:to>
                                    </p:set>
                                    <p:anim calcmode="lin" valueType="num">
                                      <p:cBhvr>
                                        <p:cTn id="12" dur="500" fill="hold"/>
                                        <p:tgtEl>
                                          <p:spTgt spid="92166"/>
                                        </p:tgtEl>
                                        <p:attrNameLst>
                                          <p:attrName>ppt_w</p:attrName>
                                        </p:attrNameLst>
                                      </p:cBhvr>
                                      <p:tavLst>
                                        <p:tav tm="0">
                                          <p:val>
                                            <p:fltVal val="0"/>
                                          </p:val>
                                        </p:tav>
                                        <p:tav tm="100000">
                                          <p:val>
                                            <p:strVal val="#ppt_w"/>
                                          </p:val>
                                        </p:tav>
                                      </p:tavLst>
                                    </p:anim>
                                    <p:anim calcmode="lin" valueType="num">
                                      <p:cBhvr>
                                        <p:cTn id="13" dur="500" fill="hold"/>
                                        <p:tgtEl>
                                          <p:spTgt spid="92166"/>
                                        </p:tgtEl>
                                        <p:attrNameLst>
                                          <p:attrName>ppt_h</p:attrName>
                                        </p:attrNameLst>
                                      </p:cBhvr>
                                      <p:tavLst>
                                        <p:tav tm="0">
                                          <p:val>
                                            <p:fltVal val="0"/>
                                          </p:val>
                                        </p:tav>
                                        <p:tav tm="100000">
                                          <p:val>
                                            <p:strVal val="#ppt_h"/>
                                          </p:val>
                                        </p:tav>
                                      </p:tavLst>
                                    </p:anim>
                                    <p:animEffect transition="in" filter="fade">
                                      <p:cBhvr>
                                        <p:cTn id="14" dur="500"/>
                                        <p:tgtEl>
                                          <p:spTgt spid="9216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92164">
                                            <p:txEl>
                                              <p:pRg st="0" end="0"/>
                                            </p:txEl>
                                          </p:spTgt>
                                        </p:tgtEl>
                                        <p:attrNameLst>
                                          <p:attrName>style.visibility</p:attrName>
                                        </p:attrNameLst>
                                      </p:cBhvr>
                                      <p:to>
                                        <p:strVal val="visible"/>
                                      </p:to>
                                    </p:set>
                                    <p:anim calcmode="lin" valueType="num">
                                      <p:cBhvr>
                                        <p:cTn id="19" dur="500" fill="hold"/>
                                        <p:tgtEl>
                                          <p:spTgt spid="92164">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2164">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2164">
                                            <p:txEl>
                                              <p:pRg st="0" end="0"/>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92164">
                                            <p:txEl>
                                              <p:pRg st="1" end="1"/>
                                            </p:txEl>
                                          </p:spTgt>
                                        </p:tgtEl>
                                        <p:attrNameLst>
                                          <p:attrName>style.visibility</p:attrName>
                                        </p:attrNameLst>
                                      </p:cBhvr>
                                      <p:to>
                                        <p:strVal val="visible"/>
                                      </p:to>
                                    </p:set>
                                    <p:anim calcmode="lin" valueType="num">
                                      <p:cBhvr>
                                        <p:cTn id="24" dur="500" fill="hold"/>
                                        <p:tgtEl>
                                          <p:spTgt spid="92164">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92164">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921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7A148321-92C3-471F-8939-D688329F4C6A}"/>
              </a:ext>
            </a:extLst>
          </p:cNvPr>
          <p:cNvSpPr>
            <a:spLocks noGrp="1"/>
          </p:cNvSpPr>
          <p:nvPr>
            <p:ph type="title"/>
          </p:nvPr>
        </p:nvSpPr>
        <p:spPr/>
        <p:txBody>
          <a:bodyPr/>
          <a:lstStyle/>
          <a:p>
            <a:r>
              <a:rPr lang="en-US" altLang="nl-BE"/>
              <a:t>Other Indexes</a:t>
            </a:r>
            <a:endParaRPr lang="nl-BE" altLang="nl-BE"/>
          </a:p>
        </p:txBody>
      </p:sp>
      <p:sp>
        <p:nvSpPr>
          <p:cNvPr id="114691" name="Slide Number Placeholder 3">
            <a:extLst>
              <a:ext uri="{FF2B5EF4-FFF2-40B4-BE49-F238E27FC236}">
                <a16:creationId xmlns:a16="http://schemas.microsoft.com/office/drawing/2014/main" id="{B3DDB9D0-45A4-4F9F-A2EC-2A0BE71FA2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D4A463-A993-4890-9C98-990D59C82385}" type="slidenum">
              <a:rPr lang="nl-NL" altLang="nl-BE" sz="1200">
                <a:solidFill>
                  <a:srgbClr val="898989"/>
                </a:solidFill>
                <a:latin typeface="Arial" panose="020B0604020202020204" pitchFamily="34" charset="0"/>
              </a:rPr>
              <a:pPr>
                <a:spcBef>
                  <a:spcPct val="0"/>
                </a:spcBef>
                <a:buFontTx/>
                <a:buNone/>
              </a:pPr>
              <a:t>63</a:t>
            </a:fld>
            <a:endParaRPr lang="nl-NL" altLang="nl-BE" sz="1200">
              <a:solidFill>
                <a:srgbClr val="898989"/>
              </a:solidFill>
              <a:latin typeface="Arial" panose="020B0604020202020204" pitchFamily="34" charset="0"/>
            </a:endParaRPr>
          </a:p>
        </p:txBody>
      </p:sp>
      <p:sp>
        <p:nvSpPr>
          <p:cNvPr id="93188" name="Content Placeholder 2">
            <a:extLst>
              <a:ext uri="{FF2B5EF4-FFF2-40B4-BE49-F238E27FC236}">
                <a16:creationId xmlns:a16="http://schemas.microsoft.com/office/drawing/2014/main" id="{343ABFBC-72A1-409F-882D-416AB44FA1F4}"/>
              </a:ext>
            </a:extLst>
          </p:cNvPr>
          <p:cNvSpPr>
            <a:spLocks noGrp="1"/>
          </p:cNvSpPr>
          <p:nvPr>
            <p:ph idx="1"/>
          </p:nvPr>
        </p:nvSpPr>
        <p:spPr>
          <a:xfrm>
            <a:off x="685800" y="3709988"/>
            <a:ext cx="8915400" cy="1651000"/>
          </a:xfrm>
        </p:spPr>
        <p:txBody>
          <a:bodyPr/>
          <a:lstStyle/>
          <a:p>
            <a:r>
              <a:rPr lang="en-US" altLang="nl-BE" sz="2400"/>
              <a:t>Each operation takes two bitmaps of the same size and applies the operation on corresponding bits to get the result bitmap</a:t>
            </a:r>
          </a:p>
          <a:p>
            <a:r>
              <a:rPr lang="en-US" altLang="nl-BE" sz="2400"/>
              <a:t>Query: Males with income level L1: 10010 AND 10100 = 10000</a:t>
            </a:r>
          </a:p>
          <a:p>
            <a:r>
              <a:rPr lang="en-US" altLang="nl-BE" sz="2400"/>
              <a:t>Can then retrieve required tuples. (I.e. the 0th record as the answer)</a:t>
            </a:r>
          </a:p>
          <a:p>
            <a:r>
              <a:rPr lang="en-US" altLang="nl-BE" sz="2400"/>
              <a:t>Counting number of matching tuples is even faster! (especially useful for aggregation queries) (count = 1 as the answer)</a:t>
            </a:r>
          </a:p>
        </p:txBody>
      </p:sp>
      <p:pic>
        <p:nvPicPr>
          <p:cNvPr id="93189" name="Picture 4">
            <a:extLst>
              <a:ext uri="{FF2B5EF4-FFF2-40B4-BE49-F238E27FC236}">
                <a16:creationId xmlns:a16="http://schemas.microsoft.com/office/drawing/2014/main" id="{C042901D-3AD9-4E82-92F1-2CAAD3F52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24" t="20047" r="2272" b="37529"/>
          <a:stretch>
            <a:fillRect/>
          </a:stretch>
        </p:blipFill>
        <p:spPr bwMode="auto">
          <a:xfrm>
            <a:off x="1866900" y="1379538"/>
            <a:ext cx="6502400" cy="2144712"/>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3190" name="Rectangle 1">
            <a:extLst>
              <a:ext uri="{FF2B5EF4-FFF2-40B4-BE49-F238E27FC236}">
                <a16:creationId xmlns:a16="http://schemas.microsoft.com/office/drawing/2014/main" id="{0E323500-D560-4A64-8C9E-1C4E771B3CAF}"/>
              </a:ext>
            </a:extLst>
          </p:cNvPr>
          <p:cNvSpPr>
            <a:spLocks noChangeArrowheads="1"/>
          </p:cNvSpPr>
          <p:nvPr/>
        </p:nvSpPr>
        <p:spPr bwMode="auto">
          <a:xfrm>
            <a:off x="360363" y="2146300"/>
            <a:ext cx="1384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24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p:cTn id="7" dur="500" fill="hold"/>
                                        <p:tgtEl>
                                          <p:spTgt spid="93189"/>
                                        </p:tgtEl>
                                        <p:attrNameLst>
                                          <p:attrName>ppt_w</p:attrName>
                                        </p:attrNameLst>
                                      </p:cBhvr>
                                      <p:tavLst>
                                        <p:tav tm="0">
                                          <p:val>
                                            <p:fltVal val="0"/>
                                          </p:val>
                                        </p:tav>
                                        <p:tav tm="100000">
                                          <p:val>
                                            <p:strVal val="#ppt_w"/>
                                          </p:val>
                                        </p:tav>
                                      </p:tavLst>
                                    </p:anim>
                                    <p:anim calcmode="lin" valueType="num">
                                      <p:cBhvr>
                                        <p:cTn id="8" dur="500" fill="hold"/>
                                        <p:tgtEl>
                                          <p:spTgt spid="93189"/>
                                        </p:tgtEl>
                                        <p:attrNameLst>
                                          <p:attrName>ppt_h</p:attrName>
                                        </p:attrNameLst>
                                      </p:cBhvr>
                                      <p:tavLst>
                                        <p:tav tm="0">
                                          <p:val>
                                            <p:fltVal val="0"/>
                                          </p:val>
                                        </p:tav>
                                        <p:tav tm="100000">
                                          <p:val>
                                            <p:strVal val="#ppt_h"/>
                                          </p:val>
                                        </p:tav>
                                      </p:tavLst>
                                    </p:anim>
                                    <p:animEffect transition="in" filter="fade">
                                      <p:cBhvr>
                                        <p:cTn id="9" dur="500"/>
                                        <p:tgtEl>
                                          <p:spTgt spid="9318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3190"/>
                                        </p:tgtEl>
                                        <p:attrNameLst>
                                          <p:attrName>style.visibility</p:attrName>
                                        </p:attrNameLst>
                                      </p:cBhvr>
                                      <p:to>
                                        <p:strVal val="visible"/>
                                      </p:to>
                                    </p:set>
                                    <p:anim calcmode="lin" valueType="num">
                                      <p:cBhvr>
                                        <p:cTn id="12" dur="500" fill="hold"/>
                                        <p:tgtEl>
                                          <p:spTgt spid="93190"/>
                                        </p:tgtEl>
                                        <p:attrNameLst>
                                          <p:attrName>ppt_w</p:attrName>
                                        </p:attrNameLst>
                                      </p:cBhvr>
                                      <p:tavLst>
                                        <p:tav tm="0">
                                          <p:val>
                                            <p:fltVal val="0"/>
                                          </p:val>
                                        </p:tav>
                                        <p:tav tm="100000">
                                          <p:val>
                                            <p:strVal val="#ppt_w"/>
                                          </p:val>
                                        </p:tav>
                                      </p:tavLst>
                                    </p:anim>
                                    <p:anim calcmode="lin" valueType="num">
                                      <p:cBhvr>
                                        <p:cTn id="13" dur="500" fill="hold"/>
                                        <p:tgtEl>
                                          <p:spTgt spid="93190"/>
                                        </p:tgtEl>
                                        <p:attrNameLst>
                                          <p:attrName>ppt_h</p:attrName>
                                        </p:attrNameLst>
                                      </p:cBhvr>
                                      <p:tavLst>
                                        <p:tav tm="0">
                                          <p:val>
                                            <p:fltVal val="0"/>
                                          </p:val>
                                        </p:tav>
                                        <p:tav tm="100000">
                                          <p:val>
                                            <p:strVal val="#ppt_h"/>
                                          </p:val>
                                        </p:tav>
                                      </p:tavLst>
                                    </p:anim>
                                    <p:animEffect transition="in" filter="fade">
                                      <p:cBhvr>
                                        <p:cTn id="14" dur="500"/>
                                        <p:tgtEl>
                                          <p:spTgt spid="931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93188">
                                            <p:txEl>
                                              <p:pRg st="0" end="0"/>
                                            </p:txEl>
                                          </p:spTgt>
                                        </p:tgtEl>
                                        <p:attrNameLst>
                                          <p:attrName>style.visibility</p:attrName>
                                        </p:attrNameLst>
                                      </p:cBhvr>
                                      <p:to>
                                        <p:strVal val="visible"/>
                                      </p:to>
                                    </p:set>
                                    <p:anim calcmode="lin" valueType="num">
                                      <p:cBhvr>
                                        <p:cTn id="19" dur="500" fill="hold"/>
                                        <p:tgtEl>
                                          <p:spTgt spid="93188">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3188">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318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93188">
                                            <p:txEl>
                                              <p:pRg st="1" end="1"/>
                                            </p:txEl>
                                          </p:spTgt>
                                        </p:tgtEl>
                                        <p:attrNameLst>
                                          <p:attrName>style.visibility</p:attrName>
                                        </p:attrNameLst>
                                      </p:cBhvr>
                                      <p:to>
                                        <p:strVal val="visible"/>
                                      </p:to>
                                    </p:set>
                                    <p:anim calcmode="lin" valueType="num">
                                      <p:cBhvr>
                                        <p:cTn id="26" dur="500" fill="hold"/>
                                        <p:tgtEl>
                                          <p:spTgt spid="93188">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93188">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93188">
                                            <p:txEl>
                                              <p:pRg st="1" end="1"/>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93188">
                                            <p:txEl>
                                              <p:pRg st="2" end="2"/>
                                            </p:txEl>
                                          </p:spTgt>
                                        </p:tgtEl>
                                        <p:attrNameLst>
                                          <p:attrName>style.visibility</p:attrName>
                                        </p:attrNameLst>
                                      </p:cBhvr>
                                      <p:to>
                                        <p:strVal val="visible"/>
                                      </p:to>
                                    </p:set>
                                    <p:anim calcmode="lin" valueType="num">
                                      <p:cBhvr>
                                        <p:cTn id="31" dur="500" fill="hold"/>
                                        <p:tgtEl>
                                          <p:spTgt spid="93188">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93188">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93188">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93188">
                                            <p:txEl>
                                              <p:pRg st="3" end="3"/>
                                            </p:txEl>
                                          </p:spTgt>
                                        </p:tgtEl>
                                        <p:attrNameLst>
                                          <p:attrName>style.visibility</p:attrName>
                                        </p:attrNameLst>
                                      </p:cBhvr>
                                      <p:to>
                                        <p:strVal val="visible"/>
                                      </p:to>
                                    </p:set>
                                    <p:anim calcmode="lin" valueType="num">
                                      <p:cBhvr>
                                        <p:cTn id="38" dur="500" fill="hold"/>
                                        <p:tgtEl>
                                          <p:spTgt spid="93188">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93188">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931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042891C1-FF22-4559-B461-CF1CA85D7BBD}"/>
              </a:ext>
            </a:extLst>
          </p:cNvPr>
          <p:cNvSpPr>
            <a:spLocks noGrp="1"/>
          </p:cNvSpPr>
          <p:nvPr>
            <p:ph type="title"/>
          </p:nvPr>
        </p:nvSpPr>
        <p:spPr/>
        <p:txBody>
          <a:bodyPr/>
          <a:lstStyle/>
          <a:p>
            <a:r>
              <a:rPr lang="en-US" altLang="nl-BE"/>
              <a:t>File Organization</a:t>
            </a:r>
            <a:endParaRPr lang="nl-BE" altLang="nl-BE" sz="3600"/>
          </a:p>
        </p:txBody>
      </p:sp>
      <p:sp>
        <p:nvSpPr>
          <p:cNvPr id="44035" name="Content Placeholder 2">
            <a:extLst>
              <a:ext uri="{FF2B5EF4-FFF2-40B4-BE49-F238E27FC236}">
                <a16:creationId xmlns:a16="http://schemas.microsoft.com/office/drawing/2014/main" id="{6B39DD55-2077-4B77-9422-F75A7C259825}"/>
              </a:ext>
            </a:extLst>
          </p:cNvPr>
          <p:cNvSpPr>
            <a:spLocks noGrp="1"/>
          </p:cNvSpPr>
          <p:nvPr>
            <p:ph idx="1"/>
          </p:nvPr>
        </p:nvSpPr>
        <p:spPr/>
        <p:txBody>
          <a:bodyPr/>
          <a:lstStyle/>
          <a:p>
            <a:pPr>
              <a:buFont typeface="Arial" charset="0"/>
              <a:buChar char="•"/>
              <a:defRPr/>
            </a:pPr>
            <a:r>
              <a:rPr lang="en-US" altLang="nl-BE" dirty="0">
                <a:solidFill>
                  <a:schemeClr val="bg1">
                    <a:lumMod val="65000"/>
                  </a:schemeClr>
                </a:solidFill>
              </a:rPr>
              <a:t>Introductory concepts</a:t>
            </a:r>
          </a:p>
          <a:p>
            <a:pPr>
              <a:buFont typeface="Arial" charset="0"/>
              <a:buChar char="•"/>
              <a:defRPr/>
            </a:pPr>
            <a:r>
              <a:rPr lang="en-US" altLang="nl-BE" dirty="0">
                <a:solidFill>
                  <a:schemeClr val="bg1">
                    <a:lumMod val="65000"/>
                  </a:schemeClr>
                </a:solidFill>
              </a:rPr>
              <a:t>Heap file organization</a:t>
            </a:r>
          </a:p>
          <a:p>
            <a:pPr>
              <a:buFont typeface="Arial" charset="0"/>
              <a:buChar char="•"/>
              <a:defRPr/>
            </a:pPr>
            <a:r>
              <a:rPr lang="en-US" altLang="nl-BE" dirty="0">
                <a:solidFill>
                  <a:schemeClr val="bg1">
                    <a:lumMod val="65000"/>
                  </a:schemeClr>
                </a:solidFill>
              </a:rPr>
              <a:t>Sequential file organization</a:t>
            </a:r>
          </a:p>
          <a:p>
            <a:pPr>
              <a:buFont typeface="Arial" charset="0"/>
              <a:buChar char="•"/>
              <a:defRPr/>
            </a:pPr>
            <a:r>
              <a:rPr lang="en-US" altLang="nl-BE" dirty="0">
                <a:solidFill>
                  <a:schemeClr val="bg1">
                    <a:lumMod val="65000"/>
                  </a:schemeClr>
                </a:solidFill>
              </a:rPr>
              <a:t>Random file organization (hashing)</a:t>
            </a:r>
          </a:p>
          <a:p>
            <a:pPr>
              <a:buFont typeface="Arial" charset="0"/>
              <a:buChar char="•"/>
              <a:defRPr/>
            </a:pPr>
            <a:r>
              <a:rPr lang="en-US" altLang="nl-BE" dirty="0">
                <a:solidFill>
                  <a:schemeClr val="bg1">
                    <a:lumMod val="65000"/>
                  </a:schemeClr>
                </a:solidFill>
              </a:rPr>
              <a:t>Indexed sequential file organization</a:t>
            </a:r>
          </a:p>
          <a:p>
            <a:pPr>
              <a:buFont typeface="Arial" charset="0"/>
              <a:buChar char="•"/>
              <a:defRPr/>
            </a:pPr>
            <a:r>
              <a:rPr lang="en-US" altLang="nl-BE" dirty="0">
                <a:solidFill>
                  <a:schemeClr val="bg1">
                    <a:lumMod val="65000"/>
                  </a:schemeClr>
                </a:solidFill>
              </a:rPr>
              <a:t>List data organization</a:t>
            </a:r>
          </a:p>
          <a:p>
            <a:pPr>
              <a:buFont typeface="Arial" charset="0"/>
              <a:buChar char="•"/>
              <a:defRPr/>
            </a:pPr>
            <a:r>
              <a:rPr lang="en-US" altLang="nl-BE" dirty="0">
                <a:solidFill>
                  <a:schemeClr val="bg1">
                    <a:lumMod val="65000"/>
                  </a:schemeClr>
                </a:solidFill>
              </a:rPr>
              <a:t>Secondary indexes and inverted files</a:t>
            </a:r>
          </a:p>
          <a:p>
            <a:pPr>
              <a:buFont typeface="Arial" charset="0"/>
              <a:buChar char="•"/>
              <a:defRPr/>
            </a:pPr>
            <a:r>
              <a:rPr lang="en-US" altLang="nl-BE" dirty="0"/>
              <a:t>B-trees and B</a:t>
            </a:r>
            <a:r>
              <a:rPr lang="en-US" altLang="nl-BE" baseline="30000" dirty="0"/>
              <a:t>+</a:t>
            </a:r>
            <a:r>
              <a:rPr lang="en-US" altLang="nl-BE" dirty="0"/>
              <a:t>-trees</a:t>
            </a:r>
            <a:endParaRPr lang="nl-BE" altLang="nl-BE" dirty="0"/>
          </a:p>
        </p:txBody>
      </p:sp>
      <p:sp>
        <p:nvSpPr>
          <p:cNvPr id="115716" name="Slide Number Placeholder 3">
            <a:extLst>
              <a:ext uri="{FF2B5EF4-FFF2-40B4-BE49-F238E27FC236}">
                <a16:creationId xmlns:a16="http://schemas.microsoft.com/office/drawing/2014/main" id="{B5925181-09FF-40BA-920E-50EBB58B0F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62224B-E484-4196-85C6-2F168F08033C}" type="slidenum">
              <a:rPr lang="nl-NL" altLang="nl-BE" sz="1200">
                <a:solidFill>
                  <a:srgbClr val="898989"/>
                </a:solidFill>
                <a:latin typeface="Arial" panose="020B0604020202020204" pitchFamily="34" charset="0"/>
              </a:rPr>
              <a:pPr>
                <a:spcBef>
                  <a:spcPct val="0"/>
                </a:spcBef>
                <a:buFontTx/>
                <a:buNone/>
              </a:pPr>
              <a:t>64</a:t>
            </a:fld>
            <a:endParaRPr lang="nl-NL" altLang="nl-BE" sz="1200">
              <a:solidFill>
                <a:srgbClr val="898989"/>
              </a:solidFill>
              <a:latin typeface="Arial" panose="020B0604020202020204" pitchFamily="34" charset="0"/>
            </a:endParaRPr>
          </a:p>
        </p:txBody>
      </p:sp>
      <p:graphicFrame>
        <p:nvGraphicFramePr>
          <p:cNvPr id="5" name="Table 4">
            <a:extLst>
              <a:ext uri="{FF2B5EF4-FFF2-40B4-BE49-F238E27FC236}">
                <a16:creationId xmlns:a16="http://schemas.microsoft.com/office/drawing/2014/main" id="{64BE1BFA-8951-4828-ABB2-95C904EC0888}"/>
              </a:ext>
            </a:extLst>
          </p:cNvPr>
          <p:cNvGraphicFramePr>
            <a:graphicFrameLocks noGrp="1"/>
          </p:cNvGraphicFramePr>
          <p:nvPr/>
        </p:nvGraphicFramePr>
        <p:xfrm>
          <a:off x="768350" y="2401888"/>
          <a:ext cx="8288338" cy="2165349"/>
        </p:xfrm>
        <a:graphic>
          <a:graphicData uri="http://schemas.openxmlformats.org/drawingml/2006/table">
            <a:tbl>
              <a:tblPr/>
              <a:tblGrid>
                <a:gridCol w="1100138">
                  <a:extLst>
                    <a:ext uri="{9D8B030D-6E8A-4147-A177-3AD203B41FA5}">
                      <a16:colId xmlns:a16="http://schemas.microsoft.com/office/drawing/2014/main" val="1315650111"/>
                    </a:ext>
                  </a:extLst>
                </a:gridCol>
                <a:gridCol w="3403600">
                  <a:extLst>
                    <a:ext uri="{9D8B030D-6E8A-4147-A177-3AD203B41FA5}">
                      <a16:colId xmlns:a16="http://schemas.microsoft.com/office/drawing/2014/main" val="3238310521"/>
                    </a:ext>
                  </a:extLst>
                </a:gridCol>
                <a:gridCol w="1785937">
                  <a:extLst>
                    <a:ext uri="{9D8B030D-6E8A-4147-A177-3AD203B41FA5}">
                      <a16:colId xmlns:a16="http://schemas.microsoft.com/office/drawing/2014/main" val="3995474052"/>
                    </a:ext>
                  </a:extLst>
                </a:gridCol>
                <a:gridCol w="1998663">
                  <a:extLst>
                    <a:ext uri="{9D8B030D-6E8A-4147-A177-3AD203B41FA5}">
                      <a16:colId xmlns:a16="http://schemas.microsoft.com/office/drawing/2014/main" val="3892771525"/>
                    </a:ext>
                  </a:extLst>
                </a:gridCol>
              </a:tblGrid>
              <a:tr h="41940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Calibri" panose="020F0502020204030204" pitchFamily="34" charset="0"/>
                        </a:rPr>
                        <a:t>Index type</a:t>
                      </a:r>
                      <a:endParaRPr kumimoji="0" lang="nl-BE" altLang="en-US" sz="24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Calibri" panose="020F0502020204030204" pitchFamily="34" charset="0"/>
                        </a:rPr>
                        <a:t>Impacts physical ordering of tuples</a:t>
                      </a:r>
                      <a:endParaRPr kumimoji="0" lang="nl-BE" altLang="en-US" sz="24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Calibri" panose="020F0502020204030204" pitchFamily="34" charset="0"/>
                        </a:rPr>
                        <a:t>Unique search key</a:t>
                      </a:r>
                      <a:endParaRPr kumimoji="0" lang="nl-BE" altLang="en-US" sz="24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Calibri" panose="020F0502020204030204" pitchFamily="34" charset="0"/>
                        </a:rPr>
                        <a:t>Dense or sparse</a:t>
                      </a:r>
                      <a:endParaRPr kumimoji="0" lang="nl-BE" altLang="en-US" sz="24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520867936"/>
                  </a:ext>
                </a:extLst>
              </a:tr>
              <a:tr h="41940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Primary</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Yes</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Yes</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Sparse</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3312158136"/>
                  </a:ext>
                </a:extLst>
              </a:tr>
              <a:tr h="41940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Clustered</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Yes</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No</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Dense or sparse</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409195806"/>
                  </a:ext>
                </a:extLst>
              </a:tr>
              <a:tr h="419403">
                <a:tc rowSpan="2">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Secondary</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 </a:t>
                      </a:r>
                      <a:endParaRPr kumimoji="0" lang="nl-BE" altLang="en-US" sz="2400" b="0" i="0" u="none" strike="noStrike" cap="none" normalizeH="0" baseline="0">
                        <a:ln>
                          <a:noFill/>
                        </a:ln>
                        <a:solidFill>
                          <a:srgbClr val="000000"/>
                        </a:solidFill>
                        <a:effectLst/>
                        <a:latin typeface="Calibri" panose="020F0502020204030204" pitchFamily="34" charset="0"/>
                        <a:cs typeface="Calibri" panose="020F0502020204030204" pitchFamily="34"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No</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Yes</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Dense</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886617884"/>
                  </a:ext>
                </a:extLst>
              </a:tr>
              <a:tr h="487737">
                <a:tc vMerge="1">
                  <a:txBody>
                    <a:bodyPr/>
                    <a:lstStyle/>
                    <a:p>
                      <a:endParaRPr lang="en-HK"/>
                    </a:p>
                  </a:txBody>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 </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No</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anose="020F0502020204030204" pitchFamily="34" charset="0"/>
                        </a:rPr>
                        <a:t>Dense or inverted file</a:t>
                      </a:r>
                      <a:endParaRPr kumimoji="0" lang="nl-BE" altLang="en-US" sz="24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27083788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8F62907A-02D3-4919-AEB9-C79422684B2E}"/>
              </a:ext>
            </a:extLst>
          </p:cNvPr>
          <p:cNvSpPr>
            <a:spLocks noGrp="1"/>
          </p:cNvSpPr>
          <p:nvPr>
            <p:ph type="title"/>
          </p:nvPr>
        </p:nvSpPr>
        <p:spPr/>
        <p:txBody>
          <a:bodyPr/>
          <a:lstStyle/>
          <a:p>
            <a:r>
              <a:rPr lang="en-US" altLang="nl-BE"/>
              <a:t>B-Trees and B</a:t>
            </a:r>
            <a:r>
              <a:rPr lang="en-US" altLang="nl-BE" baseline="30000"/>
              <a:t>+</a:t>
            </a:r>
            <a:r>
              <a:rPr lang="en-US" altLang="nl-BE"/>
              <a:t>-Trees</a:t>
            </a:r>
            <a:endParaRPr lang="nl-BE" altLang="nl-BE"/>
          </a:p>
        </p:txBody>
      </p:sp>
      <p:sp>
        <p:nvSpPr>
          <p:cNvPr id="117763" name="Content Placeholder 2">
            <a:extLst>
              <a:ext uri="{FF2B5EF4-FFF2-40B4-BE49-F238E27FC236}">
                <a16:creationId xmlns:a16="http://schemas.microsoft.com/office/drawing/2014/main" id="{872191AD-54C9-45EB-A4BD-FFCC860B4EC5}"/>
              </a:ext>
            </a:extLst>
          </p:cNvPr>
          <p:cNvSpPr>
            <a:spLocks noGrp="1"/>
          </p:cNvSpPr>
          <p:nvPr>
            <p:ph idx="1"/>
          </p:nvPr>
        </p:nvSpPr>
        <p:spPr/>
        <p:txBody>
          <a:bodyPr/>
          <a:lstStyle/>
          <a:p>
            <a:r>
              <a:rPr lang="en-US" altLang="nl-BE"/>
              <a:t>Multilevel indexes revisited</a:t>
            </a:r>
            <a:endParaRPr lang="nl-BE" altLang="nl-BE"/>
          </a:p>
          <a:p>
            <a:r>
              <a:rPr lang="en-US" altLang="nl-BE"/>
              <a:t>Binary search trees</a:t>
            </a:r>
          </a:p>
          <a:p>
            <a:r>
              <a:rPr lang="en-US" altLang="nl-BE"/>
              <a:t>B-trees</a:t>
            </a:r>
          </a:p>
          <a:p>
            <a:r>
              <a:rPr lang="en-US" altLang="nl-BE"/>
              <a:t>B</a:t>
            </a:r>
            <a:r>
              <a:rPr lang="en-US" altLang="nl-BE" baseline="30000"/>
              <a:t>+</a:t>
            </a:r>
            <a:r>
              <a:rPr lang="en-US" altLang="nl-BE"/>
              <a:t>-trees</a:t>
            </a:r>
            <a:endParaRPr lang="nl-BE" altLang="nl-BE"/>
          </a:p>
        </p:txBody>
      </p:sp>
      <p:sp>
        <p:nvSpPr>
          <p:cNvPr id="117764" name="Slide Number Placeholder 3">
            <a:extLst>
              <a:ext uri="{FF2B5EF4-FFF2-40B4-BE49-F238E27FC236}">
                <a16:creationId xmlns:a16="http://schemas.microsoft.com/office/drawing/2014/main" id="{1EF057C6-B490-4E1D-AAAA-03BDC908F6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F7A604-9CC4-4BBB-9E93-993DAD8154D5}" type="slidenum">
              <a:rPr lang="nl-NL" altLang="nl-BE" sz="1200">
                <a:solidFill>
                  <a:srgbClr val="898989"/>
                </a:solidFill>
                <a:latin typeface="Arial" panose="020B0604020202020204" pitchFamily="34" charset="0"/>
              </a:rPr>
              <a:pPr>
                <a:spcBef>
                  <a:spcPct val="0"/>
                </a:spcBef>
                <a:buFontTx/>
                <a:buNone/>
              </a:pPr>
              <a:t>65</a:t>
            </a:fld>
            <a:endParaRPr lang="nl-NL" altLang="nl-BE" sz="1200">
              <a:solidFill>
                <a:srgbClr val="898989"/>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79882C62-8EEF-4C2D-BEEC-2E826EBDDB54}"/>
              </a:ext>
            </a:extLst>
          </p:cNvPr>
          <p:cNvSpPr>
            <a:spLocks noGrp="1"/>
          </p:cNvSpPr>
          <p:nvPr>
            <p:ph type="title"/>
          </p:nvPr>
        </p:nvSpPr>
        <p:spPr/>
        <p:txBody>
          <a:bodyPr/>
          <a:lstStyle/>
          <a:p>
            <a:r>
              <a:rPr lang="en-US" altLang="nl-BE"/>
              <a:t>Multilevel Indexes Revisited</a:t>
            </a:r>
            <a:endParaRPr lang="nl-BE" altLang="nl-BE"/>
          </a:p>
        </p:txBody>
      </p:sp>
      <p:sp>
        <p:nvSpPr>
          <p:cNvPr id="96259" name="Content Placeholder 2">
            <a:extLst>
              <a:ext uri="{FF2B5EF4-FFF2-40B4-BE49-F238E27FC236}">
                <a16:creationId xmlns:a16="http://schemas.microsoft.com/office/drawing/2014/main" id="{3CC6EFD3-213F-4B09-939F-7DA8950963D3}"/>
              </a:ext>
            </a:extLst>
          </p:cNvPr>
          <p:cNvSpPr>
            <a:spLocks noGrp="1"/>
          </p:cNvSpPr>
          <p:nvPr>
            <p:ph idx="1"/>
          </p:nvPr>
        </p:nvSpPr>
        <p:spPr>
          <a:xfrm>
            <a:off x="495300" y="1366838"/>
            <a:ext cx="8915400" cy="4525962"/>
          </a:xfrm>
        </p:spPr>
        <p:txBody>
          <a:bodyPr/>
          <a:lstStyle/>
          <a:p>
            <a:pPr marL="342900" lvl="1" indent="-342900">
              <a:buFont typeface="Arial" panose="020B0604020202020204" pitchFamily="34" charset="0"/>
              <a:buChar char="•"/>
            </a:pPr>
            <a:r>
              <a:rPr lang="en-US" altLang="nl-BE" sz="1800">
                <a:solidFill>
                  <a:srgbClr val="FF0000"/>
                </a:solidFill>
              </a:rPr>
              <a:t>Multilevel indexes </a:t>
            </a:r>
            <a:r>
              <a:rPr lang="en-US" altLang="nl-BE" sz="1800"/>
              <a:t>are useful for speeding up data access if the lowest level index itself becomes too large. Need to add index levels until the highest level index fits within a single disk block</a:t>
            </a:r>
          </a:p>
          <a:p>
            <a:r>
              <a:rPr lang="en-US" altLang="nl-BE" sz="1800"/>
              <a:t>A multilevel index can be considered as </a:t>
            </a:r>
            <a:r>
              <a:rPr lang="en-US" altLang="nl-BE" sz="1800">
                <a:solidFill>
                  <a:srgbClr val="FF0000"/>
                </a:solidFill>
              </a:rPr>
              <a:t>a search tree</a:t>
            </a:r>
            <a:r>
              <a:rPr lang="en-US" altLang="nl-BE" sz="1800"/>
              <a:t>, with each index level representing a level in the tree, each </a:t>
            </a:r>
            <a:r>
              <a:rPr lang="en-US" altLang="nl-BE" sz="1800">
                <a:solidFill>
                  <a:srgbClr val="FF0000"/>
                </a:solidFill>
              </a:rPr>
              <a:t>index block representing a node</a:t>
            </a:r>
            <a:r>
              <a:rPr lang="en-US" altLang="nl-BE" sz="1800"/>
              <a:t>, and each access to the index resulting in navigation toward a subtree in the tree</a:t>
            </a:r>
          </a:p>
          <a:p>
            <a:r>
              <a:rPr lang="en-US" altLang="nl-BE" sz="1800"/>
              <a:t>Multilevel indexes may speed-up data retrieval, but large multilevel indexes require a lot of </a:t>
            </a:r>
            <a:r>
              <a:rPr lang="en-US" altLang="nl-BE" sz="1800">
                <a:solidFill>
                  <a:srgbClr val="FF0000"/>
                </a:solidFill>
              </a:rPr>
              <a:t>maintenance</a:t>
            </a:r>
            <a:r>
              <a:rPr lang="en-US" altLang="nl-BE" sz="1800"/>
              <a:t> in the eve</a:t>
            </a:r>
            <a:r>
              <a:rPr lang="nl-BE" altLang="nl-BE" sz="1800"/>
              <a:t>nt</a:t>
            </a:r>
            <a:r>
              <a:rPr lang="en-US" altLang="nl-BE" sz="1800"/>
              <a:t> of updates</a:t>
            </a:r>
            <a:endParaRPr lang="nl-BE" altLang="nl-BE" sz="1800"/>
          </a:p>
        </p:txBody>
      </p:sp>
      <p:sp>
        <p:nvSpPr>
          <p:cNvPr id="119812" name="Slide Number Placeholder 3">
            <a:extLst>
              <a:ext uri="{FF2B5EF4-FFF2-40B4-BE49-F238E27FC236}">
                <a16:creationId xmlns:a16="http://schemas.microsoft.com/office/drawing/2014/main" id="{D2965B09-C53B-4595-ACFD-B5B50B6635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D5210F-3859-45CD-BF06-ED790F8E49A3}" type="slidenum">
              <a:rPr lang="nl-NL" altLang="nl-BE" sz="1200">
                <a:solidFill>
                  <a:srgbClr val="898989"/>
                </a:solidFill>
                <a:latin typeface="Arial" panose="020B0604020202020204" pitchFamily="34" charset="0"/>
              </a:rPr>
              <a:pPr>
                <a:spcBef>
                  <a:spcPct val="0"/>
                </a:spcBef>
                <a:buFontTx/>
                <a:buNone/>
              </a:pPr>
              <a:t>66</a:t>
            </a:fld>
            <a:endParaRPr lang="nl-NL" altLang="nl-BE" sz="1200">
              <a:solidFill>
                <a:srgbClr val="898989"/>
              </a:solidFill>
              <a:latin typeface="Arial" panose="020B0604020202020204" pitchFamily="34" charset="0"/>
            </a:endParaRPr>
          </a:p>
        </p:txBody>
      </p:sp>
      <p:pic>
        <p:nvPicPr>
          <p:cNvPr id="5" name="Picture 3">
            <a:extLst>
              <a:ext uri="{FF2B5EF4-FFF2-40B4-BE49-F238E27FC236}">
                <a16:creationId xmlns:a16="http://schemas.microsoft.com/office/drawing/2014/main" id="{6FB1F181-2C1A-41E3-9670-B7E12CB33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943" t="1595" r="17464" b="1276"/>
          <a:stretch>
            <a:fillRect/>
          </a:stretch>
        </p:blipFill>
        <p:spPr bwMode="auto">
          <a:xfrm>
            <a:off x="4208463" y="3835400"/>
            <a:ext cx="2460625" cy="2774950"/>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6262" name="Rectangle 1">
            <a:extLst>
              <a:ext uri="{FF2B5EF4-FFF2-40B4-BE49-F238E27FC236}">
                <a16:creationId xmlns:a16="http://schemas.microsoft.com/office/drawing/2014/main" id="{81B61A9C-8BA5-4D27-8D3E-A685F1C2AB65}"/>
              </a:ext>
            </a:extLst>
          </p:cNvPr>
          <p:cNvSpPr>
            <a:spLocks noChangeArrowheads="1"/>
          </p:cNvSpPr>
          <p:nvPr/>
        </p:nvSpPr>
        <p:spPr bwMode="auto">
          <a:xfrm>
            <a:off x="1790700" y="4635500"/>
            <a:ext cx="1858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600">
                <a:solidFill>
                  <a:srgbClr val="FF0000"/>
                </a:solidFill>
                <a:latin typeface="Arial" panose="020B0604020202020204" pitchFamily="34" charset="0"/>
              </a:rPr>
              <a:t>Multilevel indexes </a:t>
            </a:r>
            <a:endParaRPr lang="en-US" altLang="en-US" sz="16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p:cTn id="7" dur="500" fill="hold"/>
                                        <p:tgtEl>
                                          <p:spTgt spid="962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2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625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 calcmode="lin" valueType="num">
                                      <p:cBhvr>
                                        <p:cTn id="12" dur="500" fill="hold"/>
                                        <p:tgtEl>
                                          <p:spTgt spid="9625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625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96259">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 calcmode="lin" valueType="num">
                                      <p:cBhvr>
                                        <p:cTn id="17" dur="500" fill="hold"/>
                                        <p:tgtEl>
                                          <p:spTgt spid="9625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9625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9625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96262"/>
                                        </p:tgtEl>
                                        <p:attrNameLst>
                                          <p:attrName>style.visibility</p:attrName>
                                        </p:attrNameLst>
                                      </p:cBhvr>
                                      <p:to>
                                        <p:strVal val="visible"/>
                                      </p:to>
                                    </p:set>
                                    <p:anim calcmode="lin" valueType="num">
                                      <p:cBhvr>
                                        <p:cTn id="24" dur="500" fill="hold"/>
                                        <p:tgtEl>
                                          <p:spTgt spid="96262"/>
                                        </p:tgtEl>
                                        <p:attrNameLst>
                                          <p:attrName>ppt_w</p:attrName>
                                        </p:attrNameLst>
                                      </p:cBhvr>
                                      <p:tavLst>
                                        <p:tav tm="0">
                                          <p:val>
                                            <p:fltVal val="0"/>
                                          </p:val>
                                        </p:tav>
                                        <p:tav tm="100000">
                                          <p:val>
                                            <p:strVal val="#ppt_w"/>
                                          </p:val>
                                        </p:tav>
                                      </p:tavLst>
                                    </p:anim>
                                    <p:anim calcmode="lin" valueType="num">
                                      <p:cBhvr>
                                        <p:cTn id="25" dur="500" fill="hold"/>
                                        <p:tgtEl>
                                          <p:spTgt spid="96262"/>
                                        </p:tgtEl>
                                        <p:attrNameLst>
                                          <p:attrName>ppt_h</p:attrName>
                                        </p:attrNameLst>
                                      </p:cBhvr>
                                      <p:tavLst>
                                        <p:tav tm="0">
                                          <p:val>
                                            <p:fltVal val="0"/>
                                          </p:val>
                                        </p:tav>
                                        <p:tav tm="100000">
                                          <p:val>
                                            <p:strVal val="#ppt_h"/>
                                          </p:val>
                                        </p:tav>
                                      </p:tavLst>
                                    </p:anim>
                                    <p:animEffect transition="in" filter="fade">
                                      <p:cBhvr>
                                        <p:cTn id="26" dur="500"/>
                                        <p:tgtEl>
                                          <p:spTgt spid="96262"/>
                                        </p:tgtEl>
                                      </p:cBhvr>
                                    </p:animEffect>
                                  </p:childTnLst>
                                </p:cTn>
                              </p:par>
                              <p:par>
                                <p:cTn id="27" presetID="53" presetClass="entr" presetSubtype="16"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1C18BCEC-6882-42D6-9366-DC276C5F75E9}"/>
              </a:ext>
            </a:extLst>
          </p:cNvPr>
          <p:cNvSpPr>
            <a:spLocks noGrp="1"/>
          </p:cNvSpPr>
          <p:nvPr>
            <p:ph type="title"/>
          </p:nvPr>
        </p:nvSpPr>
        <p:spPr/>
        <p:txBody>
          <a:bodyPr/>
          <a:lstStyle/>
          <a:p>
            <a:r>
              <a:rPr lang="en-US" altLang="nl-BE"/>
              <a:t>Multilevel Indexes Revisited</a:t>
            </a:r>
            <a:endParaRPr lang="nl-BE" altLang="nl-BE"/>
          </a:p>
        </p:txBody>
      </p:sp>
      <p:sp>
        <p:nvSpPr>
          <p:cNvPr id="70659" name="Content Placeholder 2">
            <a:extLst>
              <a:ext uri="{FF2B5EF4-FFF2-40B4-BE49-F238E27FC236}">
                <a16:creationId xmlns:a16="http://schemas.microsoft.com/office/drawing/2014/main" id="{9A6590A5-C4E6-4327-9295-9C2AA1971A20}"/>
              </a:ext>
            </a:extLst>
          </p:cNvPr>
          <p:cNvSpPr>
            <a:spLocks noGrp="1"/>
          </p:cNvSpPr>
          <p:nvPr>
            <p:ph idx="1"/>
          </p:nvPr>
        </p:nvSpPr>
        <p:spPr>
          <a:xfrm>
            <a:off x="212725" y="1435100"/>
            <a:ext cx="9480550" cy="4525963"/>
          </a:xfrm>
        </p:spPr>
        <p:txBody>
          <a:bodyPr/>
          <a:lstStyle/>
          <a:p>
            <a:r>
              <a:rPr lang="en-US" altLang="nl-BE" sz="2000"/>
              <a:t>With </a:t>
            </a:r>
            <a:r>
              <a:rPr lang="en-US" altLang="nl-BE" sz="2000">
                <a:solidFill>
                  <a:srgbClr val="FF0000"/>
                </a:solidFill>
              </a:rPr>
              <a:t>a binary search </a:t>
            </a:r>
            <a:r>
              <a:rPr lang="en-US" altLang="nl-BE" sz="2000"/>
              <a:t>on a single index, the search interval, consisting of disk blocks, is reduced by </a:t>
            </a:r>
            <a:r>
              <a:rPr lang="en-US" altLang="nl-BE" sz="2000">
                <a:solidFill>
                  <a:srgbClr val="FF0000"/>
                </a:solidFill>
              </a:rPr>
              <a:t>a factor of two </a:t>
            </a:r>
            <a:r>
              <a:rPr lang="en-US" altLang="nl-BE" sz="2000"/>
              <a:t>with every iteration </a:t>
            </a:r>
          </a:p>
          <a:p>
            <a:pPr lvl="1"/>
            <a:r>
              <a:rPr lang="en-US" altLang="nl-BE" sz="1800"/>
              <a:t>Requires approximately </a:t>
            </a:r>
            <a:r>
              <a:rPr lang="en-US" altLang="nl-BE" sz="1800">
                <a:solidFill>
                  <a:srgbClr val="FF0000"/>
                </a:solidFill>
              </a:rPr>
              <a:t>log</a:t>
            </a:r>
            <a:r>
              <a:rPr lang="en-US" altLang="nl-BE" sz="1800" baseline="-25000">
                <a:solidFill>
                  <a:srgbClr val="FF0000"/>
                </a:solidFill>
              </a:rPr>
              <a:t>2</a:t>
            </a:r>
            <a:r>
              <a:rPr lang="en-US" altLang="nl-BE" sz="1800">
                <a:solidFill>
                  <a:srgbClr val="FF0000"/>
                </a:solidFill>
              </a:rPr>
              <a:t>(NBLKI) rba </a:t>
            </a:r>
            <a:r>
              <a:rPr lang="en-US" altLang="nl-BE" sz="1800"/>
              <a:t>to search an index consisting of NBLKI blocks (search sorted indexes)</a:t>
            </a:r>
          </a:p>
          <a:p>
            <a:pPr lvl="1"/>
            <a:r>
              <a:rPr lang="en-US" altLang="nl-BE" sz="1800"/>
              <a:t>One additional rba is needed to the actual data file 	</a:t>
            </a:r>
          </a:p>
          <a:p>
            <a:r>
              <a:rPr lang="en-US" altLang="nl-BE" sz="2000"/>
              <a:t>With </a:t>
            </a:r>
            <a:r>
              <a:rPr lang="en-US" altLang="nl-BE" sz="2000">
                <a:solidFill>
                  <a:srgbClr val="FF0000"/>
                </a:solidFill>
              </a:rPr>
              <a:t>a multilevel index</a:t>
            </a:r>
            <a:r>
              <a:rPr lang="en-US" altLang="nl-BE" sz="2000"/>
              <a:t>, the search interval is reduced by </a:t>
            </a:r>
            <a:r>
              <a:rPr lang="en-US" altLang="nl-BE" sz="2000">
                <a:solidFill>
                  <a:srgbClr val="FF0000"/>
                </a:solidFill>
              </a:rPr>
              <a:t>a factor BFI </a:t>
            </a:r>
            <a:r>
              <a:rPr lang="en-US" altLang="nl-BE" sz="2000"/>
              <a:t>with every index level (</a:t>
            </a:r>
            <a:r>
              <a:rPr lang="en-US" altLang="nl-BE" sz="2000">
                <a:solidFill>
                  <a:srgbClr val="FF0000"/>
                </a:solidFill>
              </a:rPr>
              <a:t>BFI = blocking factor of the index</a:t>
            </a:r>
            <a:r>
              <a:rPr lang="en-US" altLang="nl-BE" sz="2000"/>
              <a:t>) </a:t>
            </a:r>
          </a:p>
          <a:p>
            <a:pPr lvl="1"/>
            <a:r>
              <a:rPr lang="en-US" altLang="nl-BE" sz="1800"/>
              <a:t>BFI denotes how many index entries fit within a single disk block</a:t>
            </a:r>
          </a:p>
          <a:p>
            <a:pPr lvl="1"/>
            <a:r>
              <a:rPr lang="en-US" altLang="nl-BE" sz="1800"/>
              <a:t>Also called the </a:t>
            </a:r>
            <a:r>
              <a:rPr lang="en-US" altLang="nl-BE" sz="1800">
                <a:solidFill>
                  <a:srgbClr val="FF0000"/>
                </a:solidFill>
              </a:rPr>
              <a:t>fan-out</a:t>
            </a:r>
            <a:r>
              <a:rPr lang="en-US" altLang="nl-BE" sz="1800"/>
              <a:t> of the index </a:t>
            </a:r>
          </a:p>
          <a:p>
            <a:r>
              <a:rPr lang="en-US" altLang="nl-BE" sz="2000" b="1">
                <a:solidFill>
                  <a:srgbClr val="FF0000"/>
                </a:solidFill>
              </a:rPr>
              <a:t>Claim</a:t>
            </a:r>
            <a:r>
              <a:rPr lang="en-US" altLang="nl-BE" sz="2000"/>
              <a:t>: a multilevel index is more efficient than a binary search on a single</a:t>
            </a:r>
            <a:r>
              <a:rPr lang="nl-BE" altLang="nl-BE" sz="2000"/>
              <a:t>-</a:t>
            </a:r>
            <a:r>
              <a:rPr lang="en-US" altLang="nl-BE" sz="2000"/>
              <a:t>level index. </a:t>
            </a:r>
            <a:r>
              <a:rPr lang="en-US" altLang="nl-BE" sz="2000" b="1">
                <a:solidFill>
                  <a:srgbClr val="FF0000"/>
                </a:solidFill>
              </a:rPr>
              <a:t>Retrieval cost </a:t>
            </a:r>
            <a:r>
              <a:rPr lang="en-US" altLang="nl-BE" sz="2000"/>
              <a:t>= </a:t>
            </a:r>
            <a:r>
              <a:rPr lang="en-US" altLang="nl-BE" sz="2000" b="1">
                <a:solidFill>
                  <a:srgbClr val="FF0000"/>
                </a:solidFill>
              </a:rPr>
              <a:t>⌈log</a:t>
            </a:r>
            <a:r>
              <a:rPr lang="en-US" altLang="nl-BE" sz="2000" b="1" baseline="-25000">
                <a:solidFill>
                  <a:srgbClr val="FF0000"/>
                </a:solidFill>
              </a:rPr>
              <a:t>BFI</a:t>
            </a:r>
            <a:r>
              <a:rPr lang="en-US" altLang="nl-BE" sz="2000" b="1">
                <a:solidFill>
                  <a:srgbClr val="FF0000"/>
                </a:solidFill>
              </a:rPr>
              <a:t>⁡(NBLKI)+2⌉ rba </a:t>
            </a:r>
            <a:r>
              <a:rPr lang="en-US" altLang="nl-BE" sz="2000"/>
              <a:t>(NBLKI = number of blocks in first-level index). </a:t>
            </a:r>
          </a:p>
          <a:p>
            <a:pPr lvl="1"/>
            <a:r>
              <a:rPr lang="en-US" altLang="nl-BE" sz="1800"/>
              <a:t>BFI is typically much higher than two, so using a multilevel index is more efficient than a binary search on a single</a:t>
            </a:r>
            <a:r>
              <a:rPr lang="nl-BE" altLang="nl-BE" sz="1800"/>
              <a:t>-</a:t>
            </a:r>
            <a:r>
              <a:rPr lang="en-US" altLang="nl-BE" sz="1800"/>
              <a:t>level index </a:t>
            </a:r>
          </a:p>
          <a:p>
            <a:pPr lvl="1"/>
            <a:r>
              <a:rPr lang="en-US" altLang="nl-BE" sz="1800"/>
              <a:t>The proof the claim is detailed in next slide</a:t>
            </a:r>
            <a:endParaRPr lang="nl-BE" altLang="nl-BE" sz="1800"/>
          </a:p>
          <a:p>
            <a:pPr lvl="1"/>
            <a:endParaRPr lang="en-US" altLang="nl-BE" sz="1800"/>
          </a:p>
        </p:txBody>
      </p:sp>
      <p:sp>
        <p:nvSpPr>
          <p:cNvPr id="121860" name="Slide Number Placeholder 3">
            <a:extLst>
              <a:ext uri="{FF2B5EF4-FFF2-40B4-BE49-F238E27FC236}">
                <a16:creationId xmlns:a16="http://schemas.microsoft.com/office/drawing/2014/main" id="{17074D36-F8B0-468F-822D-435EC543E9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E2AB02-E91F-4FC4-9BA2-CB41F87AB678}" type="slidenum">
              <a:rPr lang="nl-NL" altLang="nl-BE" sz="1200">
                <a:solidFill>
                  <a:srgbClr val="898989"/>
                </a:solidFill>
                <a:latin typeface="Arial" panose="020B0604020202020204" pitchFamily="34" charset="0"/>
              </a:rPr>
              <a:pPr>
                <a:spcBef>
                  <a:spcPct val="0"/>
                </a:spcBef>
                <a:buFontTx/>
                <a:buNone/>
              </a:pPr>
              <a:t>67</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p:cTn id="7" dur="500" fill="hold"/>
                                        <p:tgtEl>
                                          <p:spTgt spid="706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06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065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 calcmode="lin" valueType="num">
                                      <p:cBhvr>
                                        <p:cTn id="12" dur="500" fill="hold"/>
                                        <p:tgtEl>
                                          <p:spTgt spid="7065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065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70659">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 calcmode="lin" valueType="num">
                                      <p:cBhvr>
                                        <p:cTn id="17" dur="500" fill="hold"/>
                                        <p:tgtEl>
                                          <p:spTgt spid="7065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7065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7065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70659">
                                            <p:txEl>
                                              <p:pRg st="3" end="3"/>
                                            </p:txEl>
                                          </p:spTgt>
                                        </p:tgtEl>
                                        <p:attrNameLst>
                                          <p:attrName>style.visibility</p:attrName>
                                        </p:attrNameLst>
                                      </p:cBhvr>
                                      <p:to>
                                        <p:strVal val="visible"/>
                                      </p:to>
                                    </p:set>
                                    <p:anim calcmode="lin" valueType="num">
                                      <p:cBhvr>
                                        <p:cTn id="24" dur="500" fill="hold"/>
                                        <p:tgtEl>
                                          <p:spTgt spid="7065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7065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70659">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70659">
                                            <p:txEl>
                                              <p:pRg st="4" end="4"/>
                                            </p:txEl>
                                          </p:spTgt>
                                        </p:tgtEl>
                                        <p:attrNameLst>
                                          <p:attrName>style.visibility</p:attrName>
                                        </p:attrNameLst>
                                      </p:cBhvr>
                                      <p:to>
                                        <p:strVal val="visible"/>
                                      </p:to>
                                    </p:set>
                                    <p:anim calcmode="lin" valueType="num">
                                      <p:cBhvr>
                                        <p:cTn id="29" dur="500" fill="hold"/>
                                        <p:tgtEl>
                                          <p:spTgt spid="7065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7065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70659">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70659">
                                            <p:txEl>
                                              <p:pRg st="5" end="5"/>
                                            </p:txEl>
                                          </p:spTgt>
                                        </p:tgtEl>
                                        <p:attrNameLst>
                                          <p:attrName>style.visibility</p:attrName>
                                        </p:attrNameLst>
                                      </p:cBhvr>
                                      <p:to>
                                        <p:strVal val="visible"/>
                                      </p:to>
                                    </p:set>
                                    <p:anim calcmode="lin" valueType="num">
                                      <p:cBhvr>
                                        <p:cTn id="34" dur="500" fill="hold"/>
                                        <p:tgtEl>
                                          <p:spTgt spid="70659">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70659">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70659">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16" fill="hold" nodeType="clickEffect">
                                  <p:stCondLst>
                                    <p:cond delay="0"/>
                                  </p:stCondLst>
                                  <p:childTnLst>
                                    <p:set>
                                      <p:cBhvr>
                                        <p:cTn id="40" dur="1" fill="hold">
                                          <p:stCondLst>
                                            <p:cond delay="0"/>
                                          </p:stCondLst>
                                        </p:cTn>
                                        <p:tgtEl>
                                          <p:spTgt spid="70659">
                                            <p:txEl>
                                              <p:pRg st="6" end="6"/>
                                            </p:txEl>
                                          </p:spTgt>
                                        </p:tgtEl>
                                        <p:attrNameLst>
                                          <p:attrName>style.visibility</p:attrName>
                                        </p:attrNameLst>
                                      </p:cBhvr>
                                      <p:to>
                                        <p:strVal val="visible"/>
                                      </p:to>
                                    </p:set>
                                    <p:anim calcmode="lin" valueType="num">
                                      <p:cBhvr>
                                        <p:cTn id="41" dur="500" fill="hold"/>
                                        <p:tgtEl>
                                          <p:spTgt spid="70659">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70659">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70659">
                                            <p:txEl>
                                              <p:pRg st="6" end="6"/>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70659">
                                            <p:txEl>
                                              <p:pRg st="7" end="7"/>
                                            </p:txEl>
                                          </p:spTgt>
                                        </p:tgtEl>
                                        <p:attrNameLst>
                                          <p:attrName>style.visibility</p:attrName>
                                        </p:attrNameLst>
                                      </p:cBhvr>
                                      <p:to>
                                        <p:strVal val="visible"/>
                                      </p:to>
                                    </p:set>
                                    <p:anim calcmode="lin" valueType="num">
                                      <p:cBhvr>
                                        <p:cTn id="46" dur="500" fill="hold"/>
                                        <p:tgtEl>
                                          <p:spTgt spid="70659">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70659">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70659">
                                            <p:txEl>
                                              <p:pRg st="7" end="7"/>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70659">
                                            <p:txEl>
                                              <p:pRg st="8" end="8"/>
                                            </p:txEl>
                                          </p:spTgt>
                                        </p:tgtEl>
                                        <p:attrNameLst>
                                          <p:attrName>style.visibility</p:attrName>
                                        </p:attrNameLst>
                                      </p:cBhvr>
                                      <p:to>
                                        <p:strVal val="visible"/>
                                      </p:to>
                                    </p:set>
                                    <p:anim calcmode="lin" valueType="num">
                                      <p:cBhvr>
                                        <p:cTn id="51" dur="500" fill="hold"/>
                                        <p:tgtEl>
                                          <p:spTgt spid="70659">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70659">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70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88424186-FE00-4CF3-B940-1BAB30B6C444}"/>
              </a:ext>
            </a:extLst>
          </p:cNvPr>
          <p:cNvSpPr>
            <a:spLocks noGrp="1"/>
          </p:cNvSpPr>
          <p:nvPr>
            <p:ph type="title"/>
          </p:nvPr>
        </p:nvSpPr>
        <p:spPr/>
        <p:txBody>
          <a:bodyPr/>
          <a:lstStyle/>
          <a:p>
            <a:r>
              <a:rPr lang="en-US" altLang="nl-BE"/>
              <a:t>Multilevel Indexes Revisited</a:t>
            </a:r>
            <a:endParaRPr lang="nl-BE" altLang="nl-BE"/>
          </a:p>
        </p:txBody>
      </p:sp>
      <p:sp>
        <p:nvSpPr>
          <p:cNvPr id="76803" name="Content Placeholder 2">
            <a:extLst>
              <a:ext uri="{FF2B5EF4-FFF2-40B4-BE49-F238E27FC236}">
                <a16:creationId xmlns:a16="http://schemas.microsoft.com/office/drawing/2014/main" id="{8271EC6B-D155-4775-8EF6-AA8D63CCEB35}"/>
              </a:ext>
            </a:extLst>
          </p:cNvPr>
          <p:cNvSpPr>
            <a:spLocks noGrp="1"/>
          </p:cNvSpPr>
          <p:nvPr>
            <p:ph idx="1"/>
          </p:nvPr>
        </p:nvSpPr>
        <p:spPr>
          <a:xfrm>
            <a:off x="14285" y="1295400"/>
            <a:ext cx="8308975" cy="4525963"/>
          </a:xfrm>
        </p:spPr>
        <p:txBody>
          <a:bodyPr/>
          <a:lstStyle/>
          <a:p>
            <a:pPr>
              <a:buFont typeface="Arial" charset="0"/>
              <a:buChar char="•"/>
              <a:defRPr/>
            </a:pPr>
            <a:r>
              <a:rPr lang="en-US" altLang="nl-BE" sz="2400" b="1" dirty="0"/>
              <a:t>Proof</a:t>
            </a:r>
            <a:r>
              <a:rPr lang="en-US" altLang="nl-BE" sz="2400" dirty="0"/>
              <a:t>: Searching a data file according to a multilevel index requires </a:t>
            </a:r>
            <a:r>
              <a:rPr lang="en-US" altLang="nl-BE" sz="2400" dirty="0">
                <a:solidFill>
                  <a:srgbClr val="FF0000"/>
                </a:solidFill>
              </a:rPr>
              <a:t>⌈</a:t>
            </a:r>
            <a:r>
              <a:rPr lang="en-US" altLang="nl-BE" sz="2400" dirty="0" err="1">
                <a:solidFill>
                  <a:srgbClr val="FF0000"/>
                </a:solidFill>
              </a:rPr>
              <a:t>log</a:t>
            </a:r>
            <a:r>
              <a:rPr lang="en-US" altLang="nl-BE" sz="2400" baseline="-25000" dirty="0" err="1">
                <a:solidFill>
                  <a:srgbClr val="FF0000"/>
                </a:solidFill>
              </a:rPr>
              <a:t>BFI</a:t>
            </a:r>
            <a:r>
              <a:rPr lang="en-US" altLang="nl-BE" sz="2400" dirty="0">
                <a:solidFill>
                  <a:srgbClr val="FF0000"/>
                </a:solidFill>
              </a:rPr>
              <a:t>⁡(NBLKI)+2⌉ </a:t>
            </a:r>
            <a:r>
              <a:rPr lang="en-US" altLang="nl-BE" sz="2400" dirty="0" err="1">
                <a:solidFill>
                  <a:srgbClr val="FF0000"/>
                </a:solidFill>
              </a:rPr>
              <a:t>rba</a:t>
            </a:r>
            <a:r>
              <a:rPr lang="en-US" altLang="nl-BE" sz="2400" dirty="0">
                <a:solidFill>
                  <a:srgbClr val="FF0000"/>
                </a:solidFill>
              </a:rPr>
              <a:t> </a:t>
            </a:r>
            <a:r>
              <a:rPr lang="en-US" altLang="nl-BE" sz="2400" dirty="0"/>
              <a:t>(NBLKI = number of blocks in first-level index). </a:t>
            </a:r>
          </a:p>
          <a:p>
            <a:pPr lvl="1">
              <a:buFont typeface="Arial" charset="0"/>
              <a:buChar char="–"/>
              <a:defRPr/>
            </a:pPr>
            <a:r>
              <a:rPr lang="en-US" altLang="nl-BE" sz="2000" dirty="0"/>
              <a:t>The number of required blocks for index level </a:t>
            </a:r>
            <a:r>
              <a:rPr lang="en-US" altLang="nl-BE" sz="2000" i="1" dirty="0"/>
              <a:t>i</a:t>
            </a:r>
            <a:r>
              <a:rPr lang="en-US" altLang="nl-BE" sz="2000" dirty="0"/>
              <a:t> can be calculated as follows: </a:t>
            </a:r>
            <a:r>
              <a:rPr lang="en-US" altLang="nl-BE" sz="2000" dirty="0" err="1">
                <a:solidFill>
                  <a:srgbClr val="FF0000"/>
                </a:solidFill>
              </a:rPr>
              <a:t>NBLKI</a:t>
            </a:r>
            <a:r>
              <a:rPr lang="en-US" altLang="nl-BE" sz="2000" i="1" baseline="-25000" dirty="0" err="1">
                <a:solidFill>
                  <a:srgbClr val="FF0000"/>
                </a:solidFill>
              </a:rPr>
              <a:t>i</a:t>
            </a:r>
            <a:r>
              <a:rPr lang="en-US" altLang="nl-BE" sz="2000" dirty="0">
                <a:solidFill>
                  <a:srgbClr val="FF0000"/>
                </a:solidFill>
              </a:rPr>
              <a:t> = ⌈NBLKI</a:t>
            </a:r>
            <a:r>
              <a:rPr lang="en-US" altLang="nl-BE" sz="2000" baseline="-25000" dirty="0">
                <a:solidFill>
                  <a:srgbClr val="FF0000"/>
                </a:solidFill>
              </a:rPr>
              <a:t>i-1</a:t>
            </a:r>
            <a:r>
              <a:rPr lang="en-US" altLang="nl-BE" sz="2000" dirty="0">
                <a:solidFill>
                  <a:srgbClr val="FF0000"/>
                </a:solidFill>
              </a:rPr>
              <a:t>/BFI ⌉</a:t>
            </a:r>
            <a:r>
              <a:rPr lang="en-US" altLang="nl-BE" sz="2000" dirty="0"/>
              <a:t> for</a:t>
            </a:r>
            <a:r>
              <a:rPr lang="en-US" altLang="nl-BE" sz="2000" i="1" dirty="0"/>
              <a:t> i</a:t>
            </a:r>
            <a:r>
              <a:rPr lang="en-US" altLang="nl-BE" sz="2000" dirty="0"/>
              <a:t> = 2,3,… </a:t>
            </a:r>
          </a:p>
          <a:p>
            <a:pPr lvl="1">
              <a:buFont typeface="Arial" charset="0"/>
              <a:buChar char="–"/>
              <a:defRPr/>
            </a:pPr>
            <a:r>
              <a:rPr lang="en-US" altLang="nl-BE" sz="2000" dirty="0"/>
              <a:t>By applying the previous formula (</a:t>
            </a:r>
            <a:r>
              <a:rPr lang="en-US" altLang="nl-BE" sz="2000" i="1" dirty="0"/>
              <a:t>i </a:t>
            </a:r>
            <a:r>
              <a:rPr lang="en-GB" altLang="nl-BE" sz="2000" i="1" dirty="0"/>
              <a:t>–</a:t>
            </a:r>
            <a:r>
              <a:rPr lang="en-GB" altLang="nl-BE" sz="2000" dirty="0"/>
              <a:t> </a:t>
            </a:r>
            <a:r>
              <a:rPr lang="en-US" altLang="nl-BE" sz="2000" dirty="0"/>
              <a:t>1) times, we derive that </a:t>
            </a:r>
          </a:p>
          <a:p>
            <a:pPr marL="457200" lvl="1" indent="0">
              <a:buFont typeface="Arial" charset="0"/>
              <a:buNone/>
              <a:defRPr/>
            </a:pPr>
            <a:r>
              <a:rPr lang="en-US" altLang="nl-BE" sz="2000" dirty="0"/>
              <a:t>	</a:t>
            </a:r>
            <a:r>
              <a:rPr lang="en-US" altLang="nl-BE" sz="2000" dirty="0" err="1">
                <a:solidFill>
                  <a:srgbClr val="FF0000"/>
                </a:solidFill>
              </a:rPr>
              <a:t>NBLKI</a:t>
            </a:r>
            <a:r>
              <a:rPr lang="en-US" altLang="nl-BE" sz="2000" baseline="-25000" dirty="0" err="1">
                <a:solidFill>
                  <a:srgbClr val="FF0000"/>
                </a:solidFill>
              </a:rPr>
              <a:t>i</a:t>
            </a:r>
            <a:r>
              <a:rPr lang="en-US" altLang="nl-BE" sz="2000" dirty="0">
                <a:solidFill>
                  <a:srgbClr val="FF0000"/>
                </a:solidFill>
              </a:rPr>
              <a:t> = ⌈NBLKI/(BFI)</a:t>
            </a:r>
            <a:r>
              <a:rPr lang="en-US" altLang="nl-BE" sz="2000" i="1" baseline="30000" dirty="0">
                <a:solidFill>
                  <a:srgbClr val="FF0000"/>
                </a:solidFill>
              </a:rPr>
              <a:t>i</a:t>
            </a:r>
            <a:r>
              <a:rPr lang="en-US" altLang="nl-BE" sz="2000" baseline="30000" dirty="0">
                <a:solidFill>
                  <a:srgbClr val="FF0000"/>
                </a:solidFill>
              </a:rPr>
              <a:t>-1</a:t>
            </a:r>
            <a:r>
              <a:rPr lang="en-US" altLang="nl-BE" sz="2000" dirty="0">
                <a:solidFill>
                  <a:srgbClr val="FF0000"/>
                </a:solidFill>
              </a:rPr>
              <a:t> ⌉</a:t>
            </a:r>
            <a:r>
              <a:rPr lang="en-US" altLang="nl-BE" sz="2000" dirty="0"/>
              <a:t> for </a:t>
            </a:r>
            <a:r>
              <a:rPr lang="en-US" altLang="nl-BE" sz="2000" i="1" dirty="0"/>
              <a:t>i</a:t>
            </a:r>
            <a:r>
              <a:rPr lang="en-US" altLang="nl-BE" sz="2000" dirty="0"/>
              <a:t> = 2,3,… and with NBLKI the number of 	blocks in the lowest level index (i.e. NBLKI</a:t>
            </a:r>
            <a:r>
              <a:rPr lang="en-US" altLang="nl-BE" sz="2000" i="1" baseline="-25000" dirty="0"/>
              <a:t>1</a:t>
            </a:r>
            <a:r>
              <a:rPr lang="en-US" altLang="nl-BE" sz="2000" dirty="0"/>
              <a:t>)</a:t>
            </a:r>
          </a:p>
          <a:p>
            <a:pPr lvl="1">
              <a:buFont typeface="Arial" charset="0"/>
              <a:buChar char="–"/>
              <a:defRPr/>
            </a:pPr>
            <a:r>
              <a:rPr lang="en-US" altLang="nl-BE" sz="2000" dirty="0"/>
              <a:t>For the highest-level index, consisting of only one block, it then holds that </a:t>
            </a:r>
            <a:r>
              <a:rPr lang="en-US" altLang="nl-BE" sz="2000" dirty="0">
                <a:solidFill>
                  <a:srgbClr val="FF0000"/>
                </a:solidFill>
              </a:rPr>
              <a:t>1 = ⌈NBLKI/(BFI)</a:t>
            </a:r>
            <a:r>
              <a:rPr lang="en-US" altLang="nl-BE" sz="2000" i="1" baseline="30000" dirty="0">
                <a:solidFill>
                  <a:srgbClr val="FF0000"/>
                </a:solidFill>
              </a:rPr>
              <a:t>h</a:t>
            </a:r>
            <a:r>
              <a:rPr lang="en-US" altLang="nl-BE" sz="2000" baseline="30000" dirty="0">
                <a:solidFill>
                  <a:srgbClr val="FF0000"/>
                </a:solidFill>
              </a:rPr>
              <a:t>-1</a:t>
            </a:r>
            <a:r>
              <a:rPr lang="en-US" altLang="nl-BE" sz="2000" dirty="0">
                <a:solidFill>
                  <a:srgbClr val="FF0000"/>
                </a:solidFill>
              </a:rPr>
              <a:t>⌉</a:t>
            </a:r>
            <a:r>
              <a:rPr lang="en-US" altLang="nl-BE" sz="2000" dirty="0"/>
              <a:t>, with </a:t>
            </a:r>
            <a:r>
              <a:rPr lang="en-US" altLang="nl-BE" sz="2000" i="1" dirty="0">
                <a:solidFill>
                  <a:srgbClr val="FF0000"/>
                </a:solidFill>
              </a:rPr>
              <a:t>h</a:t>
            </a:r>
            <a:r>
              <a:rPr lang="en-US" altLang="nl-BE" sz="2000" dirty="0"/>
              <a:t> denoting the highest index level</a:t>
            </a:r>
          </a:p>
          <a:p>
            <a:pPr lvl="1">
              <a:buFont typeface="Arial" charset="0"/>
              <a:buChar char="–"/>
              <a:defRPr/>
            </a:pPr>
            <a:r>
              <a:rPr lang="en-US" altLang="nl-BE" sz="2000" dirty="0"/>
              <a:t>Therefore </a:t>
            </a:r>
            <a:r>
              <a:rPr lang="en-US" altLang="nl-BE" sz="2000" i="1" dirty="0"/>
              <a:t>h</a:t>
            </a:r>
            <a:r>
              <a:rPr lang="en-US" altLang="nl-BE" sz="2000" dirty="0"/>
              <a:t> </a:t>
            </a:r>
            <a:r>
              <a:rPr lang="en-GB" altLang="nl-BE" sz="2000" i="1" dirty="0"/>
              <a:t>–</a:t>
            </a:r>
            <a:r>
              <a:rPr lang="en-US" altLang="nl-BE" sz="2000" dirty="0"/>
              <a:t> 1 = ⌈</a:t>
            </a:r>
            <a:r>
              <a:rPr lang="en-US" altLang="nl-BE" sz="2000" dirty="0" err="1"/>
              <a:t>log</a:t>
            </a:r>
            <a:r>
              <a:rPr lang="en-US" altLang="nl-BE" sz="2000" baseline="-25000" dirty="0" err="1"/>
              <a:t>BFI</a:t>
            </a:r>
            <a:r>
              <a:rPr lang="en-US" altLang="nl-BE" sz="2000" dirty="0"/>
              <a:t>⁡(NBLKI) ⌉ and hence </a:t>
            </a:r>
            <a:r>
              <a:rPr lang="en-US" altLang="nl-BE" sz="2000" i="1" dirty="0">
                <a:solidFill>
                  <a:srgbClr val="FF0000"/>
                </a:solidFill>
              </a:rPr>
              <a:t>h</a:t>
            </a:r>
            <a:r>
              <a:rPr lang="en-US" altLang="nl-BE" sz="2000" dirty="0">
                <a:solidFill>
                  <a:srgbClr val="FF0000"/>
                </a:solidFill>
              </a:rPr>
              <a:t> = ⌈</a:t>
            </a:r>
            <a:r>
              <a:rPr lang="en-US" altLang="nl-BE" sz="2000" dirty="0" err="1">
                <a:solidFill>
                  <a:srgbClr val="FF0000"/>
                </a:solidFill>
              </a:rPr>
              <a:t>log</a:t>
            </a:r>
            <a:r>
              <a:rPr lang="en-US" altLang="nl-BE" sz="2000" baseline="-25000" dirty="0" err="1">
                <a:solidFill>
                  <a:srgbClr val="FF0000"/>
                </a:solidFill>
              </a:rPr>
              <a:t>BFI</a:t>
            </a:r>
            <a:r>
              <a:rPr lang="en-US" altLang="nl-BE" sz="2000" dirty="0">
                <a:solidFill>
                  <a:srgbClr val="FF0000"/>
                </a:solidFill>
              </a:rPr>
              <a:t>⁡(NBLKI) + 1⌉</a:t>
            </a:r>
          </a:p>
          <a:p>
            <a:pPr lvl="1">
              <a:buFont typeface="Arial" charset="0"/>
              <a:buChar char="–"/>
              <a:defRPr/>
            </a:pPr>
            <a:r>
              <a:rPr lang="en-US" altLang="nl-BE" sz="2000" dirty="0"/>
              <a:t>The number of block accesses to retrieve a record by means of a multilevel index then corresponds to an </a:t>
            </a:r>
            <a:r>
              <a:rPr lang="en-US" altLang="nl-BE" sz="2000" dirty="0" err="1">
                <a:solidFill>
                  <a:srgbClr val="FF0000"/>
                </a:solidFill>
              </a:rPr>
              <a:t>rba</a:t>
            </a:r>
            <a:r>
              <a:rPr lang="en-US" altLang="nl-BE" sz="2000" dirty="0">
                <a:solidFill>
                  <a:srgbClr val="FF0000"/>
                </a:solidFill>
              </a:rPr>
              <a:t> for each index level</a:t>
            </a:r>
            <a:r>
              <a:rPr lang="en-US" altLang="nl-BE" sz="2000" dirty="0"/>
              <a:t>, plus an </a:t>
            </a:r>
            <a:r>
              <a:rPr lang="en-US" altLang="nl-BE" sz="2000" dirty="0" err="1">
                <a:solidFill>
                  <a:srgbClr val="FF0000"/>
                </a:solidFill>
              </a:rPr>
              <a:t>rba</a:t>
            </a:r>
            <a:r>
              <a:rPr lang="en-US" altLang="nl-BE" sz="2000" dirty="0">
                <a:solidFill>
                  <a:srgbClr val="FF0000"/>
                </a:solidFill>
              </a:rPr>
              <a:t> to the data file</a:t>
            </a:r>
            <a:r>
              <a:rPr lang="en-US" altLang="nl-BE" sz="2000" dirty="0"/>
              <a:t>, which thus equals </a:t>
            </a:r>
            <a:r>
              <a:rPr lang="en-US" altLang="nl-BE" sz="2000" b="1" dirty="0">
                <a:solidFill>
                  <a:srgbClr val="FF0000"/>
                </a:solidFill>
              </a:rPr>
              <a:t>⌈</a:t>
            </a:r>
            <a:r>
              <a:rPr lang="en-US" altLang="nl-BE" sz="2000" b="1" dirty="0" err="1">
                <a:solidFill>
                  <a:srgbClr val="FF0000"/>
                </a:solidFill>
              </a:rPr>
              <a:t>log</a:t>
            </a:r>
            <a:r>
              <a:rPr lang="en-US" altLang="nl-BE" sz="2000" b="1" baseline="-25000" dirty="0" err="1">
                <a:solidFill>
                  <a:srgbClr val="FF0000"/>
                </a:solidFill>
              </a:rPr>
              <a:t>BFI</a:t>
            </a:r>
            <a:r>
              <a:rPr lang="en-US" altLang="nl-BE" sz="2000" b="1" dirty="0">
                <a:solidFill>
                  <a:srgbClr val="FF0000"/>
                </a:solidFill>
              </a:rPr>
              <a:t>⁡(NBLKI) + 2⌉ </a:t>
            </a:r>
            <a:r>
              <a:rPr lang="en-US" altLang="nl-BE" sz="2000" b="1" dirty="0" err="1">
                <a:solidFill>
                  <a:srgbClr val="FF0000"/>
                </a:solidFill>
              </a:rPr>
              <a:t>rba</a:t>
            </a:r>
            <a:endParaRPr lang="en-US" altLang="nl-BE" sz="2000" b="1" dirty="0">
              <a:solidFill>
                <a:srgbClr val="FF0000"/>
              </a:solidFill>
            </a:endParaRPr>
          </a:p>
          <a:p>
            <a:pPr marL="0" indent="0">
              <a:buFont typeface="Arial" charset="0"/>
              <a:buNone/>
              <a:defRPr/>
            </a:pPr>
            <a:endParaRPr lang="nl-BE" altLang="nl-BE" sz="2800" dirty="0"/>
          </a:p>
          <a:p>
            <a:pPr>
              <a:buFont typeface="Arial" charset="0"/>
              <a:buChar char="•"/>
              <a:defRPr/>
            </a:pPr>
            <a:endParaRPr lang="nl-BE" altLang="nl-BE" sz="3600" dirty="0"/>
          </a:p>
        </p:txBody>
      </p:sp>
      <p:sp>
        <p:nvSpPr>
          <p:cNvPr id="123908" name="Slide Number Placeholder 3">
            <a:extLst>
              <a:ext uri="{FF2B5EF4-FFF2-40B4-BE49-F238E27FC236}">
                <a16:creationId xmlns:a16="http://schemas.microsoft.com/office/drawing/2014/main" id="{C6248E9E-26FC-4FD5-A136-8CCD59D600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682AB8-804A-4EA5-980C-5CA243DA0D30}" type="slidenum">
              <a:rPr lang="nl-NL" altLang="nl-BE" sz="1200">
                <a:solidFill>
                  <a:srgbClr val="898989"/>
                </a:solidFill>
                <a:latin typeface="Arial" panose="020B0604020202020204" pitchFamily="34" charset="0"/>
              </a:rPr>
              <a:pPr>
                <a:spcBef>
                  <a:spcPct val="0"/>
                </a:spcBef>
                <a:buFontTx/>
                <a:buNone/>
              </a:pPr>
              <a:t>68</a:t>
            </a:fld>
            <a:endParaRPr lang="nl-NL" altLang="nl-BE" sz="1200">
              <a:solidFill>
                <a:srgbClr val="898989"/>
              </a:solidFill>
              <a:latin typeface="Arial" panose="020B0604020202020204" pitchFamily="34" charset="0"/>
            </a:endParaRPr>
          </a:p>
        </p:txBody>
      </p:sp>
      <p:pic>
        <p:nvPicPr>
          <p:cNvPr id="5" name="Picture 3">
            <a:extLst>
              <a:ext uri="{FF2B5EF4-FFF2-40B4-BE49-F238E27FC236}">
                <a16:creationId xmlns:a16="http://schemas.microsoft.com/office/drawing/2014/main" id="{8DE99706-0CB6-4905-88C0-45A202F50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943" t="1595" r="17464" b="1276"/>
          <a:stretch>
            <a:fillRect/>
          </a:stretch>
        </p:blipFill>
        <p:spPr bwMode="auto">
          <a:xfrm>
            <a:off x="7963912" y="1314862"/>
            <a:ext cx="1801553" cy="2031689"/>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p:cTn id="7" dur="500" fill="hold"/>
                                        <p:tgtEl>
                                          <p:spTgt spid="7680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7680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7680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76803">
                                            <p:txEl>
                                              <p:pRg st="2" end="2"/>
                                            </p:txEl>
                                          </p:spTgt>
                                        </p:tgtEl>
                                        <p:attrNameLst>
                                          <p:attrName>style.visibility</p:attrName>
                                        </p:attrNameLst>
                                      </p:cBhvr>
                                      <p:to>
                                        <p:strVal val="visible"/>
                                      </p:to>
                                    </p:set>
                                    <p:anim calcmode="lin" valueType="num">
                                      <p:cBhvr>
                                        <p:cTn id="12" dur="500" fill="hold"/>
                                        <p:tgtEl>
                                          <p:spTgt spid="7680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7680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7680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76803">
                                            <p:txEl>
                                              <p:pRg st="3" end="3"/>
                                            </p:txEl>
                                          </p:spTgt>
                                        </p:tgtEl>
                                        <p:attrNameLst>
                                          <p:attrName>style.visibility</p:attrName>
                                        </p:attrNameLst>
                                      </p:cBhvr>
                                      <p:to>
                                        <p:strVal val="visible"/>
                                      </p:to>
                                    </p:set>
                                    <p:anim calcmode="lin" valueType="num">
                                      <p:cBhvr>
                                        <p:cTn id="17" dur="500" fill="hold"/>
                                        <p:tgtEl>
                                          <p:spTgt spid="7680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7680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7680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76803">
                                            <p:txEl>
                                              <p:pRg st="4" end="4"/>
                                            </p:txEl>
                                          </p:spTgt>
                                        </p:tgtEl>
                                        <p:attrNameLst>
                                          <p:attrName>style.visibility</p:attrName>
                                        </p:attrNameLst>
                                      </p:cBhvr>
                                      <p:to>
                                        <p:strVal val="visible"/>
                                      </p:to>
                                    </p:set>
                                    <p:anim calcmode="lin" valueType="num">
                                      <p:cBhvr>
                                        <p:cTn id="24" dur="500" fill="hold"/>
                                        <p:tgtEl>
                                          <p:spTgt spid="76803">
                                            <p:txEl>
                                              <p:pRg st="4" end="4"/>
                                            </p:txEl>
                                          </p:spTgt>
                                        </p:tgtEl>
                                        <p:attrNameLst>
                                          <p:attrName>ppt_w</p:attrName>
                                        </p:attrNameLst>
                                      </p:cBhvr>
                                      <p:tavLst>
                                        <p:tav tm="0">
                                          <p:val>
                                            <p:fltVal val="0"/>
                                          </p:val>
                                        </p:tav>
                                        <p:tav tm="100000">
                                          <p:val>
                                            <p:strVal val="#ppt_w"/>
                                          </p:val>
                                        </p:tav>
                                      </p:tavLst>
                                    </p:anim>
                                    <p:anim calcmode="lin" valueType="num">
                                      <p:cBhvr>
                                        <p:cTn id="25" dur="500" fill="hold"/>
                                        <p:tgtEl>
                                          <p:spTgt spid="76803">
                                            <p:txEl>
                                              <p:pRg st="4" end="4"/>
                                            </p:txEl>
                                          </p:spTgt>
                                        </p:tgtEl>
                                        <p:attrNameLst>
                                          <p:attrName>ppt_h</p:attrName>
                                        </p:attrNameLst>
                                      </p:cBhvr>
                                      <p:tavLst>
                                        <p:tav tm="0">
                                          <p:val>
                                            <p:fltVal val="0"/>
                                          </p:val>
                                        </p:tav>
                                        <p:tav tm="100000">
                                          <p:val>
                                            <p:strVal val="#ppt_h"/>
                                          </p:val>
                                        </p:tav>
                                      </p:tavLst>
                                    </p:anim>
                                    <p:animEffect transition="in" filter="fade">
                                      <p:cBhvr>
                                        <p:cTn id="26" dur="500"/>
                                        <p:tgtEl>
                                          <p:spTgt spid="76803">
                                            <p:txEl>
                                              <p:pRg st="4" end="4"/>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76803">
                                            <p:txEl>
                                              <p:pRg st="5" end="5"/>
                                            </p:txEl>
                                          </p:spTgt>
                                        </p:tgtEl>
                                        <p:attrNameLst>
                                          <p:attrName>style.visibility</p:attrName>
                                        </p:attrNameLst>
                                      </p:cBhvr>
                                      <p:to>
                                        <p:strVal val="visible"/>
                                      </p:to>
                                    </p:set>
                                    <p:anim calcmode="lin" valueType="num">
                                      <p:cBhvr>
                                        <p:cTn id="29" dur="500" fill="hold"/>
                                        <p:tgtEl>
                                          <p:spTgt spid="7680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7680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76803">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76803">
                                            <p:txEl>
                                              <p:pRg st="6" end="6"/>
                                            </p:txEl>
                                          </p:spTgt>
                                        </p:tgtEl>
                                        <p:attrNameLst>
                                          <p:attrName>style.visibility</p:attrName>
                                        </p:attrNameLst>
                                      </p:cBhvr>
                                      <p:to>
                                        <p:strVal val="visible"/>
                                      </p:to>
                                    </p:set>
                                    <p:anim calcmode="lin" valueType="num">
                                      <p:cBhvr>
                                        <p:cTn id="36" dur="500" fill="hold"/>
                                        <p:tgtEl>
                                          <p:spTgt spid="7680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7680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76803">
                                            <p:txEl>
                                              <p:pRg st="6" end="6"/>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42D706EF-457D-4D0F-A017-3F56882BDF71}"/>
              </a:ext>
            </a:extLst>
          </p:cNvPr>
          <p:cNvSpPr>
            <a:spLocks noGrp="1"/>
          </p:cNvSpPr>
          <p:nvPr>
            <p:ph type="title"/>
          </p:nvPr>
        </p:nvSpPr>
        <p:spPr/>
        <p:txBody>
          <a:bodyPr/>
          <a:lstStyle/>
          <a:p>
            <a:r>
              <a:rPr lang="en-US" altLang="nl-BE"/>
              <a:t>Multilevel Indexes Revisited</a:t>
            </a:r>
            <a:endParaRPr lang="nl-BE" altLang="nl-BE"/>
          </a:p>
        </p:txBody>
      </p:sp>
      <p:sp>
        <p:nvSpPr>
          <p:cNvPr id="77827" name="Content Placeholder 2">
            <a:extLst>
              <a:ext uri="{FF2B5EF4-FFF2-40B4-BE49-F238E27FC236}">
                <a16:creationId xmlns:a16="http://schemas.microsoft.com/office/drawing/2014/main" id="{97B707D3-42EC-4692-8CB4-E3E72F985D6C}"/>
              </a:ext>
            </a:extLst>
          </p:cNvPr>
          <p:cNvSpPr>
            <a:spLocks noGrp="1"/>
          </p:cNvSpPr>
          <p:nvPr>
            <p:ph idx="1"/>
          </p:nvPr>
        </p:nvSpPr>
        <p:spPr>
          <a:xfrm>
            <a:off x="495300" y="1395413"/>
            <a:ext cx="8915400" cy="4525962"/>
          </a:xfrm>
        </p:spPr>
        <p:txBody>
          <a:bodyPr/>
          <a:lstStyle/>
          <a:p>
            <a:pPr marL="0" indent="0">
              <a:buFont typeface="Arial" charset="0"/>
              <a:buNone/>
              <a:defRPr/>
            </a:pPr>
            <a:endParaRPr lang="en-US" altLang="nl-BE" sz="2400" dirty="0"/>
          </a:p>
          <a:p>
            <a:pPr marL="0" indent="0">
              <a:buFont typeface="Arial" charset="0"/>
              <a:buNone/>
              <a:defRPr/>
            </a:pPr>
            <a:endParaRPr lang="en-US" altLang="nl-BE" sz="2400" dirty="0"/>
          </a:p>
          <a:p>
            <a:pPr marL="0" indent="0">
              <a:buFont typeface="Arial" charset="0"/>
              <a:buNone/>
              <a:defRPr/>
            </a:pPr>
            <a:endParaRPr lang="en-US" altLang="nl-BE" sz="2400" dirty="0"/>
          </a:p>
          <a:p>
            <a:pPr>
              <a:buFont typeface="Arial" charset="0"/>
              <a:buChar char="•"/>
              <a:defRPr/>
            </a:pPr>
            <a:endParaRPr lang="en-US" altLang="nl-BE" sz="2400" dirty="0"/>
          </a:p>
          <a:p>
            <a:pPr>
              <a:buFont typeface="Arial" charset="0"/>
              <a:buChar char="•"/>
              <a:defRPr/>
            </a:pPr>
            <a:endParaRPr lang="en-US" altLang="nl-BE" sz="2000" dirty="0"/>
          </a:p>
          <a:p>
            <a:pPr>
              <a:buFont typeface="Arial" charset="0"/>
              <a:buChar char="•"/>
              <a:defRPr/>
            </a:pPr>
            <a:r>
              <a:rPr lang="en-US" altLang="nl-BE" sz="2000" dirty="0"/>
              <a:t>Number of blocks in the first-level (dense) index (NBLKI) = ⌈30000/136⌉ = 221</a:t>
            </a:r>
          </a:p>
          <a:p>
            <a:pPr>
              <a:buFont typeface="Arial" charset="0"/>
              <a:buChar char="•"/>
              <a:defRPr/>
            </a:pPr>
            <a:r>
              <a:rPr lang="en-US" altLang="nl-BE" sz="2000" dirty="0"/>
              <a:t>The second-level index then contains 221 entries and consumes ⌈221/136⌉ = 2 disk blocks</a:t>
            </a:r>
          </a:p>
          <a:p>
            <a:pPr>
              <a:buFont typeface="Arial" charset="0"/>
              <a:buChar char="•"/>
              <a:defRPr/>
            </a:pPr>
            <a:r>
              <a:rPr lang="en-US" altLang="nl-BE" sz="2000" dirty="0"/>
              <a:t>If a </a:t>
            </a:r>
            <a:r>
              <a:rPr lang="en-US" altLang="nl-BE" sz="2000" dirty="0">
                <a:solidFill>
                  <a:srgbClr val="FF0000"/>
                </a:solidFill>
              </a:rPr>
              <a:t>third index level </a:t>
            </a:r>
            <a:r>
              <a:rPr lang="en-US" altLang="nl-BE" sz="2000" dirty="0"/>
              <a:t>is introduced, it contains two index entries and fits within a single disk block </a:t>
            </a:r>
          </a:p>
          <a:p>
            <a:pPr>
              <a:buFont typeface="Arial" charset="0"/>
              <a:buChar char="•"/>
              <a:defRPr/>
            </a:pPr>
            <a:r>
              <a:rPr lang="en-US" altLang="nl-BE" sz="2000" dirty="0"/>
              <a:t>Searching a record by means of the multilevel index requires four </a:t>
            </a:r>
            <a:r>
              <a:rPr lang="en-US" altLang="nl-BE" sz="2000" dirty="0" err="1"/>
              <a:t>rba</a:t>
            </a:r>
            <a:r>
              <a:rPr lang="en-US" altLang="nl-BE" sz="2000" dirty="0"/>
              <a:t>; three to the respective index levels and one to the actual data file</a:t>
            </a:r>
          </a:p>
          <a:p>
            <a:pPr lvl="1">
              <a:buFont typeface="Arial" charset="0"/>
              <a:buChar char="–"/>
              <a:defRPr/>
            </a:pPr>
            <a:r>
              <a:rPr lang="en-US" altLang="nl-BE" sz="1800" dirty="0"/>
              <a:t>Can also be calculated as follows: ⌈log</a:t>
            </a:r>
            <a:r>
              <a:rPr lang="en-US" altLang="nl-BE" sz="1800" baseline="-25000" dirty="0"/>
              <a:t>136</a:t>
            </a:r>
            <a:r>
              <a:rPr lang="en-US" altLang="nl-BE" sz="1800" dirty="0"/>
              <a:t>⁡(221) + 2⌉ = 4 </a:t>
            </a:r>
            <a:r>
              <a:rPr lang="en-US" altLang="nl-BE" sz="1800" dirty="0" err="1"/>
              <a:t>rba</a:t>
            </a:r>
            <a:endParaRPr lang="en-US" altLang="nl-BE" sz="1800" dirty="0"/>
          </a:p>
          <a:p>
            <a:pPr lvl="1">
              <a:buFont typeface="Arial" charset="0"/>
              <a:buChar char="–"/>
              <a:defRPr/>
            </a:pPr>
            <a:r>
              <a:rPr lang="en-US" altLang="nl-BE" sz="1800" dirty="0"/>
              <a:t>Compare to 5 </a:t>
            </a:r>
            <a:r>
              <a:rPr lang="en-US" altLang="nl-BE" sz="1800" dirty="0" err="1"/>
              <a:t>rba</a:t>
            </a:r>
            <a:r>
              <a:rPr lang="en-US" altLang="nl-BE" sz="1800" dirty="0"/>
              <a:t> using sequential indexed file as before!</a:t>
            </a:r>
            <a:endParaRPr lang="nl-BE" altLang="nl-BE" sz="1800" dirty="0"/>
          </a:p>
        </p:txBody>
      </p:sp>
      <p:sp>
        <p:nvSpPr>
          <p:cNvPr id="125956" name="Slide Number Placeholder 3">
            <a:extLst>
              <a:ext uri="{FF2B5EF4-FFF2-40B4-BE49-F238E27FC236}">
                <a16:creationId xmlns:a16="http://schemas.microsoft.com/office/drawing/2014/main" id="{30A4931C-0FDE-4655-B734-784CD1175E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2CB363-0066-4A6E-AD39-A0736B0227FE}" type="slidenum">
              <a:rPr lang="nl-NL" altLang="nl-BE" sz="1200">
                <a:solidFill>
                  <a:srgbClr val="898989"/>
                </a:solidFill>
                <a:latin typeface="Arial" panose="020B0604020202020204" pitchFamily="34" charset="0"/>
              </a:rPr>
              <a:pPr>
                <a:spcBef>
                  <a:spcPct val="0"/>
                </a:spcBef>
                <a:buFontTx/>
                <a:buNone/>
              </a:pPr>
              <a:t>69</a:t>
            </a:fld>
            <a:endParaRPr lang="nl-NL" altLang="nl-BE" sz="1200">
              <a:solidFill>
                <a:srgbClr val="898989"/>
              </a:solidFill>
              <a:latin typeface="Arial" panose="020B0604020202020204" pitchFamily="34" charset="0"/>
            </a:endParaRPr>
          </a:p>
        </p:txBody>
      </p:sp>
      <p:graphicFrame>
        <p:nvGraphicFramePr>
          <p:cNvPr id="5" name="Group 23">
            <a:extLst>
              <a:ext uri="{FF2B5EF4-FFF2-40B4-BE49-F238E27FC236}">
                <a16:creationId xmlns:a16="http://schemas.microsoft.com/office/drawing/2014/main" id="{1B07815F-9CE9-4826-889B-7A5E46672761}"/>
              </a:ext>
            </a:extLst>
          </p:cNvPr>
          <p:cNvGraphicFramePr>
            <a:graphicFrameLocks noGrp="1"/>
          </p:cNvGraphicFramePr>
          <p:nvPr/>
        </p:nvGraphicFramePr>
        <p:xfrm>
          <a:off x="3463925" y="1436688"/>
          <a:ext cx="3746500" cy="1951036"/>
        </p:xfrm>
        <a:graphic>
          <a:graphicData uri="http://schemas.openxmlformats.org/drawingml/2006/table">
            <a:tbl>
              <a:tblPr/>
              <a:tblGrid>
                <a:gridCol w="2405062">
                  <a:extLst>
                    <a:ext uri="{9D8B030D-6E8A-4147-A177-3AD203B41FA5}">
                      <a16:colId xmlns:a16="http://schemas.microsoft.com/office/drawing/2014/main" val="20000"/>
                    </a:ext>
                  </a:extLst>
                </a:gridCol>
                <a:gridCol w="1341438">
                  <a:extLst>
                    <a:ext uri="{9D8B030D-6E8A-4147-A177-3AD203B41FA5}">
                      <a16:colId xmlns:a16="http://schemas.microsoft.com/office/drawing/2014/main" val="20001"/>
                    </a:ext>
                  </a:extLst>
                </a:gridCol>
              </a:tblGrid>
              <a:tr h="487759">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itchFamily="34" charset="0"/>
                        </a:rPr>
                        <a:t>Number of records (NR)</a:t>
                      </a:r>
                      <a:endParaRPr kumimoji="0" lang="nl-BE" altLang="en-US"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itchFamily="34" charset="0"/>
                        </a:rPr>
                        <a:t>30,000</a:t>
                      </a:r>
                      <a:endParaRPr kumimoji="0" lang="nl-BE" altLang="en-US" sz="16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r h="487759">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itchFamily="34" charset="0"/>
                        </a:rPr>
                        <a:t>Block size (BS)</a:t>
                      </a:r>
                      <a:endParaRPr kumimoji="0" lang="nl-BE" altLang="en-US"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itchFamily="34" charset="0"/>
                        </a:rPr>
                        <a:t>2048 bytes</a:t>
                      </a:r>
                      <a:endParaRPr kumimoji="0" lang="nl-BE" altLang="en-US" sz="16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487759">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itchFamily="34" charset="0"/>
                        </a:rPr>
                        <a:t>Records size (RS)</a:t>
                      </a:r>
                      <a:endParaRPr kumimoji="0" lang="nl-BE" altLang="en-US" sz="16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itchFamily="34" charset="0"/>
                        </a:rPr>
                        <a:t>100 bytes</a:t>
                      </a:r>
                      <a:endParaRPr kumimoji="0" lang="nl-BE" altLang="en-US"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487759">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pitchFamily="34" charset="0"/>
                          <a:ea typeface="Calibri" pitchFamily="34" charset="0"/>
                          <a:cs typeface="Times New Roman" pitchFamily="18" charset="0"/>
                        </a:rPr>
                        <a:t>Index entry</a:t>
                      </a:r>
                      <a:endParaRPr kumimoji="0" lang="nl-BE" altLang="en-US" sz="1600" b="0" i="0" u="none" strike="noStrike" cap="none" normalizeH="0" baseline="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buFont typeface="Arial" charset="0"/>
                        <a:defRPr sz="2800">
                          <a:solidFill>
                            <a:schemeClr val="tx1"/>
                          </a:solidFill>
                          <a:latin typeface="Calibri" pitchFamily="34" charset="0"/>
                        </a:defRPr>
                      </a:lvl1pPr>
                      <a:lvl2pPr marL="742950" indent="-285750">
                        <a:spcBef>
                          <a:spcPct val="20000"/>
                        </a:spcBef>
                        <a:buFont typeface="Arial" charset="0"/>
                        <a:defRPr sz="2400">
                          <a:solidFill>
                            <a:schemeClr val="tx1"/>
                          </a:solidFill>
                          <a:latin typeface="Calibri" pitchFamily="34" charset="0"/>
                        </a:defRPr>
                      </a:lvl2pPr>
                      <a:lvl3pPr marL="1143000" indent="-228600">
                        <a:spcBef>
                          <a:spcPct val="20000"/>
                        </a:spcBef>
                        <a:buFont typeface="Arial" charset="0"/>
                        <a:defRPr sz="2000">
                          <a:solidFill>
                            <a:schemeClr val="tx1"/>
                          </a:solidFill>
                          <a:latin typeface="Calibri" pitchFamily="34" charset="0"/>
                        </a:defRPr>
                      </a:lvl3pPr>
                      <a:lvl4pPr marL="1600200" indent="-228600">
                        <a:spcBef>
                          <a:spcPct val="20000"/>
                        </a:spcBef>
                        <a:buFont typeface="Arial" charset="0"/>
                        <a:defRPr>
                          <a:solidFill>
                            <a:schemeClr val="tx1"/>
                          </a:solidFill>
                          <a:latin typeface="Calibri" pitchFamily="34" charset="0"/>
                        </a:defRPr>
                      </a:lvl4pPr>
                      <a:lvl5pPr marL="2057400" indent="-22860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rPr>
                        <a:t>15 bytes</a:t>
                      </a:r>
                      <a:endParaRPr kumimoji="0" lang="nl-BE" altLang="en-US"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txBody>
                  <a:tcPr marL="68564" marR="6856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bl>
          </a:graphicData>
        </a:graphic>
      </p:graphicFrame>
      <p:sp>
        <p:nvSpPr>
          <p:cNvPr id="101398" name="TextBox 5">
            <a:extLst>
              <a:ext uri="{FF2B5EF4-FFF2-40B4-BE49-F238E27FC236}">
                <a16:creationId xmlns:a16="http://schemas.microsoft.com/office/drawing/2014/main" id="{4B2C29AE-A757-47DD-BAD3-176DDEE40E1D}"/>
              </a:ext>
            </a:extLst>
          </p:cNvPr>
          <p:cNvSpPr txBox="1">
            <a:spLocks noChangeArrowheads="1"/>
          </p:cNvSpPr>
          <p:nvPr/>
        </p:nvSpPr>
        <p:spPr bwMode="auto">
          <a:xfrm>
            <a:off x="793750" y="1700213"/>
            <a:ext cx="2370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Example</a:t>
            </a:r>
          </a:p>
          <a:p>
            <a:pPr>
              <a:spcBef>
                <a:spcPct val="0"/>
              </a:spcBef>
              <a:buFontTx/>
              <a:buNone/>
            </a:pPr>
            <a:r>
              <a:rPr lang="en-US" altLang="en-US" sz="1800">
                <a:solidFill>
                  <a:srgbClr val="FF0000"/>
                </a:solidFill>
                <a:latin typeface="Arial" panose="020B0604020202020204" pitchFamily="34" charset="0"/>
              </a:rPr>
              <a:t>To retrieve a single record using a multilevel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1398"/>
                                        </p:tgtEl>
                                        <p:attrNameLst>
                                          <p:attrName>style.visibility</p:attrName>
                                        </p:attrNameLst>
                                      </p:cBhvr>
                                      <p:to>
                                        <p:strVal val="visible"/>
                                      </p:to>
                                    </p:set>
                                    <p:anim calcmode="lin" valueType="num">
                                      <p:cBhvr>
                                        <p:cTn id="12" dur="500" fill="hold"/>
                                        <p:tgtEl>
                                          <p:spTgt spid="101398"/>
                                        </p:tgtEl>
                                        <p:attrNameLst>
                                          <p:attrName>ppt_w</p:attrName>
                                        </p:attrNameLst>
                                      </p:cBhvr>
                                      <p:tavLst>
                                        <p:tav tm="0">
                                          <p:val>
                                            <p:fltVal val="0"/>
                                          </p:val>
                                        </p:tav>
                                        <p:tav tm="100000">
                                          <p:val>
                                            <p:strVal val="#ppt_w"/>
                                          </p:val>
                                        </p:tav>
                                      </p:tavLst>
                                    </p:anim>
                                    <p:anim calcmode="lin" valueType="num">
                                      <p:cBhvr>
                                        <p:cTn id="13" dur="500" fill="hold"/>
                                        <p:tgtEl>
                                          <p:spTgt spid="101398"/>
                                        </p:tgtEl>
                                        <p:attrNameLst>
                                          <p:attrName>ppt_h</p:attrName>
                                        </p:attrNameLst>
                                      </p:cBhvr>
                                      <p:tavLst>
                                        <p:tav tm="0">
                                          <p:val>
                                            <p:fltVal val="0"/>
                                          </p:val>
                                        </p:tav>
                                        <p:tav tm="100000">
                                          <p:val>
                                            <p:strVal val="#ppt_h"/>
                                          </p:val>
                                        </p:tav>
                                      </p:tavLst>
                                    </p:anim>
                                    <p:animEffect transition="in" filter="fade">
                                      <p:cBhvr>
                                        <p:cTn id="14" dur="500"/>
                                        <p:tgtEl>
                                          <p:spTgt spid="10139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77827">
                                            <p:txEl>
                                              <p:pRg st="5" end="5"/>
                                            </p:txEl>
                                          </p:spTgt>
                                        </p:tgtEl>
                                        <p:attrNameLst>
                                          <p:attrName>style.visibility</p:attrName>
                                        </p:attrNameLst>
                                      </p:cBhvr>
                                      <p:to>
                                        <p:strVal val="visible"/>
                                      </p:to>
                                    </p:set>
                                    <p:anim calcmode="lin" valueType="num">
                                      <p:cBhvr>
                                        <p:cTn id="19" dur="500" fill="hold"/>
                                        <p:tgtEl>
                                          <p:spTgt spid="77827">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77827">
                                            <p:txEl>
                                              <p:pRg st="5" end="5"/>
                                            </p:txEl>
                                          </p:spTgt>
                                        </p:tgtEl>
                                        <p:attrNameLst>
                                          <p:attrName>ppt_h</p:attrName>
                                        </p:attrNameLst>
                                      </p:cBhvr>
                                      <p:tavLst>
                                        <p:tav tm="0">
                                          <p:val>
                                            <p:fltVal val="0"/>
                                          </p:val>
                                        </p:tav>
                                        <p:tav tm="100000">
                                          <p:val>
                                            <p:strVal val="#ppt_h"/>
                                          </p:val>
                                        </p:tav>
                                      </p:tavLst>
                                    </p:anim>
                                    <p:animEffect transition="in" filter="fade">
                                      <p:cBhvr>
                                        <p:cTn id="21" dur="500"/>
                                        <p:tgtEl>
                                          <p:spTgt spid="77827">
                                            <p:txEl>
                                              <p:pRg st="5" end="5"/>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77827">
                                            <p:txEl>
                                              <p:pRg st="6" end="6"/>
                                            </p:txEl>
                                          </p:spTgt>
                                        </p:tgtEl>
                                        <p:attrNameLst>
                                          <p:attrName>style.visibility</p:attrName>
                                        </p:attrNameLst>
                                      </p:cBhvr>
                                      <p:to>
                                        <p:strVal val="visible"/>
                                      </p:to>
                                    </p:set>
                                    <p:anim calcmode="lin" valueType="num">
                                      <p:cBhvr>
                                        <p:cTn id="24" dur="500" fill="hold"/>
                                        <p:tgtEl>
                                          <p:spTgt spid="77827">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77827">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77827">
                                            <p:txEl>
                                              <p:pRg st="6" end="6"/>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anim calcmode="lin" valueType="num">
                                      <p:cBhvr>
                                        <p:cTn id="29" dur="500" fill="hold"/>
                                        <p:tgtEl>
                                          <p:spTgt spid="77827">
                                            <p:txEl>
                                              <p:pRg st="7" end="7"/>
                                            </p:txEl>
                                          </p:spTgt>
                                        </p:tgtEl>
                                        <p:attrNameLst>
                                          <p:attrName>ppt_w</p:attrName>
                                        </p:attrNameLst>
                                      </p:cBhvr>
                                      <p:tavLst>
                                        <p:tav tm="0">
                                          <p:val>
                                            <p:fltVal val="0"/>
                                          </p:val>
                                        </p:tav>
                                        <p:tav tm="100000">
                                          <p:val>
                                            <p:strVal val="#ppt_w"/>
                                          </p:val>
                                        </p:tav>
                                      </p:tavLst>
                                    </p:anim>
                                    <p:anim calcmode="lin" valueType="num">
                                      <p:cBhvr>
                                        <p:cTn id="30" dur="500" fill="hold"/>
                                        <p:tgtEl>
                                          <p:spTgt spid="77827">
                                            <p:txEl>
                                              <p:pRg st="7" end="7"/>
                                            </p:txEl>
                                          </p:spTgt>
                                        </p:tgtEl>
                                        <p:attrNameLst>
                                          <p:attrName>ppt_h</p:attrName>
                                        </p:attrNameLst>
                                      </p:cBhvr>
                                      <p:tavLst>
                                        <p:tav tm="0">
                                          <p:val>
                                            <p:fltVal val="0"/>
                                          </p:val>
                                        </p:tav>
                                        <p:tav tm="100000">
                                          <p:val>
                                            <p:strVal val="#ppt_h"/>
                                          </p:val>
                                        </p:tav>
                                      </p:tavLst>
                                    </p:anim>
                                    <p:animEffect transition="in" filter="fade">
                                      <p:cBhvr>
                                        <p:cTn id="31" dur="500"/>
                                        <p:tgtEl>
                                          <p:spTgt spid="77827">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77827">
                                            <p:txEl>
                                              <p:pRg st="8" end="8"/>
                                            </p:txEl>
                                          </p:spTgt>
                                        </p:tgtEl>
                                        <p:attrNameLst>
                                          <p:attrName>style.visibility</p:attrName>
                                        </p:attrNameLst>
                                      </p:cBhvr>
                                      <p:to>
                                        <p:strVal val="visible"/>
                                      </p:to>
                                    </p:set>
                                    <p:anim calcmode="lin" valueType="num">
                                      <p:cBhvr>
                                        <p:cTn id="36" dur="500" fill="hold"/>
                                        <p:tgtEl>
                                          <p:spTgt spid="77827">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77827">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77827">
                                            <p:txEl>
                                              <p:pRg st="8" end="8"/>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77827">
                                            <p:txEl>
                                              <p:pRg st="9" end="9"/>
                                            </p:txEl>
                                          </p:spTgt>
                                        </p:tgtEl>
                                        <p:attrNameLst>
                                          <p:attrName>style.visibility</p:attrName>
                                        </p:attrNameLst>
                                      </p:cBhvr>
                                      <p:to>
                                        <p:strVal val="visible"/>
                                      </p:to>
                                    </p:set>
                                    <p:anim calcmode="lin" valueType="num">
                                      <p:cBhvr>
                                        <p:cTn id="41" dur="500" fill="hold"/>
                                        <p:tgtEl>
                                          <p:spTgt spid="77827">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77827">
                                            <p:txEl>
                                              <p:pRg st="9" end="9"/>
                                            </p:txEl>
                                          </p:spTgt>
                                        </p:tgtEl>
                                        <p:attrNameLst>
                                          <p:attrName>ppt_h</p:attrName>
                                        </p:attrNameLst>
                                      </p:cBhvr>
                                      <p:tavLst>
                                        <p:tav tm="0">
                                          <p:val>
                                            <p:fltVal val="0"/>
                                          </p:val>
                                        </p:tav>
                                        <p:tav tm="100000">
                                          <p:val>
                                            <p:strVal val="#ppt_h"/>
                                          </p:val>
                                        </p:tav>
                                      </p:tavLst>
                                    </p:anim>
                                    <p:animEffect transition="in" filter="fade">
                                      <p:cBhvr>
                                        <p:cTn id="43" dur="500"/>
                                        <p:tgtEl>
                                          <p:spTgt spid="77827">
                                            <p:txEl>
                                              <p:pRg st="9" end="9"/>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77827">
                                            <p:txEl>
                                              <p:pRg st="10" end="10"/>
                                            </p:txEl>
                                          </p:spTgt>
                                        </p:tgtEl>
                                        <p:attrNameLst>
                                          <p:attrName>style.visibility</p:attrName>
                                        </p:attrNameLst>
                                      </p:cBhvr>
                                      <p:to>
                                        <p:strVal val="visible"/>
                                      </p:to>
                                    </p:set>
                                    <p:anim calcmode="lin" valueType="num">
                                      <p:cBhvr>
                                        <p:cTn id="46" dur="500" fill="hold"/>
                                        <p:tgtEl>
                                          <p:spTgt spid="77827">
                                            <p:txEl>
                                              <p:pRg st="10" end="10"/>
                                            </p:txEl>
                                          </p:spTgt>
                                        </p:tgtEl>
                                        <p:attrNameLst>
                                          <p:attrName>ppt_w</p:attrName>
                                        </p:attrNameLst>
                                      </p:cBhvr>
                                      <p:tavLst>
                                        <p:tav tm="0">
                                          <p:val>
                                            <p:fltVal val="0"/>
                                          </p:val>
                                        </p:tav>
                                        <p:tav tm="100000">
                                          <p:val>
                                            <p:strVal val="#ppt_w"/>
                                          </p:val>
                                        </p:tav>
                                      </p:tavLst>
                                    </p:anim>
                                    <p:anim calcmode="lin" valueType="num">
                                      <p:cBhvr>
                                        <p:cTn id="47" dur="500" fill="hold"/>
                                        <p:tgtEl>
                                          <p:spTgt spid="77827">
                                            <p:txEl>
                                              <p:pRg st="10" end="10"/>
                                            </p:txEl>
                                          </p:spTgt>
                                        </p:tgtEl>
                                        <p:attrNameLst>
                                          <p:attrName>ppt_h</p:attrName>
                                        </p:attrNameLst>
                                      </p:cBhvr>
                                      <p:tavLst>
                                        <p:tav tm="0">
                                          <p:val>
                                            <p:fltVal val="0"/>
                                          </p:val>
                                        </p:tav>
                                        <p:tav tm="100000">
                                          <p:val>
                                            <p:strVal val="#ppt_h"/>
                                          </p:val>
                                        </p:tav>
                                      </p:tavLst>
                                    </p:anim>
                                    <p:animEffect transition="in" filter="fade">
                                      <p:cBhvr>
                                        <p:cTn id="48" dur="500"/>
                                        <p:tgtEl>
                                          <p:spTgt spid="778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DCB8CB9-E9D4-4FCA-AEB8-17D73FC99AC6}"/>
              </a:ext>
            </a:extLst>
          </p:cNvPr>
          <p:cNvSpPr>
            <a:spLocks noGrp="1"/>
          </p:cNvSpPr>
          <p:nvPr>
            <p:ph type="title"/>
          </p:nvPr>
        </p:nvSpPr>
        <p:spPr/>
        <p:txBody>
          <a:bodyPr/>
          <a:lstStyle/>
          <a:p>
            <a:r>
              <a:rPr lang="en-US" altLang="nl-BE"/>
              <a:t>The Storage Hierarchy</a:t>
            </a:r>
            <a:endParaRPr lang="nl-BE" altLang="nl-BE"/>
          </a:p>
        </p:txBody>
      </p:sp>
      <p:sp>
        <p:nvSpPr>
          <p:cNvPr id="16387" name="Content Placeholder 2">
            <a:extLst>
              <a:ext uri="{FF2B5EF4-FFF2-40B4-BE49-F238E27FC236}">
                <a16:creationId xmlns:a16="http://schemas.microsoft.com/office/drawing/2014/main" id="{8FE3B4F3-D89B-41F1-88E7-656491DCE710}"/>
              </a:ext>
            </a:extLst>
          </p:cNvPr>
          <p:cNvSpPr>
            <a:spLocks noGrp="1"/>
          </p:cNvSpPr>
          <p:nvPr>
            <p:ph idx="1"/>
          </p:nvPr>
        </p:nvSpPr>
        <p:spPr>
          <a:xfrm>
            <a:off x="495300" y="1535113"/>
            <a:ext cx="8915400" cy="4525962"/>
          </a:xfrm>
        </p:spPr>
        <p:txBody>
          <a:bodyPr/>
          <a:lstStyle/>
          <a:p>
            <a:r>
              <a:rPr lang="en-US" altLang="nl-BE" sz="2800"/>
              <a:t>Primary and secondary storage are divided by the I/O boundary</a:t>
            </a:r>
          </a:p>
          <a:p>
            <a:r>
              <a:rPr lang="en-US" altLang="nl-BE" sz="2800"/>
              <a:t>Exchange of data between secondary storage and primary storage is called I/O (input/output) and is supervised by the operating system</a:t>
            </a:r>
          </a:p>
          <a:p>
            <a:r>
              <a:rPr lang="en-US" altLang="nl-BE" sz="2800"/>
              <a:t>Still lower in the hierarchy: optical drives (e.g., rewritable DVD, Blu-ray) and tape</a:t>
            </a:r>
          </a:p>
          <a:p>
            <a:r>
              <a:rPr lang="en-US" altLang="nl-BE" sz="2800">
                <a:solidFill>
                  <a:srgbClr val="FF0000"/>
                </a:solidFill>
              </a:rPr>
              <a:t>Assuming hard disk drive is the storage medium! </a:t>
            </a:r>
            <a:endParaRPr lang="nl-BE" altLang="nl-BE" sz="2800">
              <a:solidFill>
                <a:srgbClr val="FF0000"/>
              </a:solidFill>
            </a:endParaRPr>
          </a:p>
        </p:txBody>
      </p:sp>
      <p:sp>
        <p:nvSpPr>
          <p:cNvPr id="17412" name="Slide Number Placeholder 3">
            <a:extLst>
              <a:ext uri="{FF2B5EF4-FFF2-40B4-BE49-F238E27FC236}">
                <a16:creationId xmlns:a16="http://schemas.microsoft.com/office/drawing/2014/main" id="{22C8E9D4-3EF1-41A6-B4BE-2CD43A6518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B693C9-6253-48FF-8A2C-52D7D96A9C4A}" type="slidenum">
              <a:rPr lang="nl-NL" altLang="nl-BE" sz="1200">
                <a:solidFill>
                  <a:srgbClr val="898989"/>
                </a:solidFill>
                <a:latin typeface="Arial" panose="020B0604020202020204" pitchFamily="34" charset="0"/>
              </a:rPr>
              <a:pPr>
                <a:spcBef>
                  <a:spcPct val="0"/>
                </a:spcBef>
                <a:buFontTx/>
                <a:buNone/>
              </a:pPr>
              <a:t>7</a:t>
            </a:fld>
            <a:endParaRPr lang="nl-NL" altLang="nl-BE" sz="1200">
              <a:solidFill>
                <a:srgbClr val="898989"/>
              </a:solidFill>
              <a:latin typeface="Arial" panose="020B0604020202020204" pitchFamily="34" charset="0"/>
            </a:endParaRPr>
          </a:p>
        </p:txBody>
      </p:sp>
      <p:pic>
        <p:nvPicPr>
          <p:cNvPr id="17413" name="Picture 1">
            <a:extLst>
              <a:ext uri="{FF2B5EF4-FFF2-40B4-BE49-F238E27FC236}">
                <a16:creationId xmlns:a16="http://schemas.microsoft.com/office/drawing/2014/main" id="{9889BAFA-C37B-4A81-B443-AE42C619FE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5484813"/>
            <a:ext cx="42767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p:cTn id="7" dur="500" fill="hold"/>
                                        <p:tgtEl>
                                          <p:spTgt spid="1638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38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38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 calcmode="lin" valueType="num">
                                      <p:cBhvr>
                                        <p:cTn id="12" dur="500" fill="hold"/>
                                        <p:tgtEl>
                                          <p:spTgt spid="1638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638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6387">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calcmode="lin" valueType="num">
                                      <p:cBhvr>
                                        <p:cTn id="17" dur="5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638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6387">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16387">
                                            <p:txEl>
                                              <p:pRg st="3" end="3"/>
                                            </p:txEl>
                                          </p:spTgt>
                                        </p:tgtEl>
                                        <p:attrNameLst>
                                          <p:attrName>style.visibility</p:attrName>
                                        </p:attrNameLst>
                                      </p:cBhvr>
                                      <p:to>
                                        <p:strVal val="visible"/>
                                      </p:to>
                                    </p:set>
                                    <p:anim calcmode="lin" valueType="num">
                                      <p:cBhvr>
                                        <p:cTn id="24" dur="5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6387">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AC54A0CE-A5DA-4607-BEA8-DF03D6D8893A}"/>
              </a:ext>
            </a:extLst>
          </p:cNvPr>
          <p:cNvSpPr>
            <a:spLocks noGrp="1"/>
          </p:cNvSpPr>
          <p:nvPr>
            <p:ph type="title"/>
          </p:nvPr>
        </p:nvSpPr>
        <p:spPr/>
        <p:txBody>
          <a:bodyPr/>
          <a:lstStyle/>
          <a:p>
            <a:r>
              <a:rPr lang="en-US" altLang="nl-BE"/>
              <a:t>Binary Search Trees</a:t>
            </a:r>
            <a:endParaRPr lang="nl-BE" altLang="nl-BE"/>
          </a:p>
        </p:txBody>
      </p:sp>
      <p:sp>
        <p:nvSpPr>
          <p:cNvPr id="103427" name="Content Placeholder 2">
            <a:extLst>
              <a:ext uri="{FF2B5EF4-FFF2-40B4-BE49-F238E27FC236}">
                <a16:creationId xmlns:a16="http://schemas.microsoft.com/office/drawing/2014/main" id="{8B24BD65-5A98-4CE9-8E3A-0BE67BD28310}"/>
              </a:ext>
            </a:extLst>
          </p:cNvPr>
          <p:cNvSpPr>
            <a:spLocks noGrp="1"/>
          </p:cNvSpPr>
          <p:nvPr>
            <p:ph idx="1"/>
          </p:nvPr>
        </p:nvSpPr>
        <p:spPr/>
        <p:txBody>
          <a:bodyPr/>
          <a:lstStyle/>
          <a:p>
            <a:r>
              <a:rPr lang="en-US" altLang="nl-BE" sz="2400"/>
              <a:t>A binary search tree is a physical tree structure, in which </a:t>
            </a:r>
            <a:r>
              <a:rPr lang="en-US" altLang="nl-BE" sz="2400">
                <a:solidFill>
                  <a:srgbClr val="FF0000"/>
                </a:solidFill>
              </a:rPr>
              <a:t>each node has at most two children</a:t>
            </a:r>
          </a:p>
          <a:p>
            <a:r>
              <a:rPr lang="en-US" altLang="nl-BE" sz="2400"/>
              <a:t>Each tree node contains a search key value and maximum two pointers to children</a:t>
            </a:r>
          </a:p>
          <a:p>
            <a:r>
              <a:rPr lang="en-US" altLang="nl-BE" sz="2400"/>
              <a:t>Both children are the root nodes of subtrees, with one subtree only containing key values that are lower than the key value in the original node, and the other subtree only containing key values that are higher</a:t>
            </a:r>
            <a:endParaRPr lang="nl-BE" altLang="nl-BE" sz="2400"/>
          </a:p>
        </p:txBody>
      </p:sp>
      <p:sp>
        <p:nvSpPr>
          <p:cNvPr id="128004" name="Slide Number Placeholder 3">
            <a:extLst>
              <a:ext uri="{FF2B5EF4-FFF2-40B4-BE49-F238E27FC236}">
                <a16:creationId xmlns:a16="http://schemas.microsoft.com/office/drawing/2014/main" id="{7ED6DAFA-9F79-4DCE-9E4E-27AC4C5F5D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44300A-850D-4B97-A8AE-FC6ADA8A58AA}" type="slidenum">
              <a:rPr lang="nl-NL" altLang="nl-BE" sz="1200">
                <a:solidFill>
                  <a:srgbClr val="898989"/>
                </a:solidFill>
                <a:latin typeface="Arial" panose="020B0604020202020204" pitchFamily="34" charset="0"/>
              </a:rPr>
              <a:pPr>
                <a:spcBef>
                  <a:spcPct val="0"/>
                </a:spcBef>
                <a:buFontTx/>
                <a:buNone/>
              </a:pPr>
              <a:t>70</a:t>
            </a:fld>
            <a:endParaRPr lang="nl-NL" altLang="nl-BE" sz="1200">
              <a:solidFill>
                <a:srgbClr val="898989"/>
              </a:solidFill>
              <a:latin typeface="Arial" panose="020B0604020202020204" pitchFamily="34" charset="0"/>
            </a:endParaRPr>
          </a:p>
        </p:txBody>
      </p:sp>
      <p:pic>
        <p:nvPicPr>
          <p:cNvPr id="103429" name="Picture 5">
            <a:extLst>
              <a:ext uri="{FF2B5EF4-FFF2-40B4-BE49-F238E27FC236}">
                <a16:creationId xmlns:a16="http://schemas.microsoft.com/office/drawing/2014/main" id="{E8FD58EA-57CA-4AD9-B082-E62DADC80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663" y="4567238"/>
            <a:ext cx="165735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2" name="Rectangle 1">
            <a:extLst>
              <a:ext uri="{FF2B5EF4-FFF2-40B4-BE49-F238E27FC236}">
                <a16:creationId xmlns:a16="http://schemas.microsoft.com/office/drawing/2014/main" id="{DDCE7D3E-7E4F-4AB7-8178-4AF2A5D3055D}"/>
              </a:ext>
            </a:extLst>
          </p:cNvPr>
          <p:cNvSpPr>
            <a:spLocks noChangeArrowheads="1"/>
          </p:cNvSpPr>
          <p:nvPr/>
        </p:nvSpPr>
        <p:spPr bwMode="auto">
          <a:xfrm>
            <a:off x="2330450" y="5362575"/>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p:cTn id="7" dur="500" fill="hold"/>
                                        <p:tgtEl>
                                          <p:spTgt spid="10342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342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342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 calcmode="lin" valueType="num">
                                      <p:cBhvr>
                                        <p:cTn id="12" dur="500" fill="hold"/>
                                        <p:tgtEl>
                                          <p:spTgt spid="10342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342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342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03427">
                                            <p:txEl>
                                              <p:pRg st="2" end="2"/>
                                            </p:txEl>
                                          </p:spTgt>
                                        </p:tgtEl>
                                        <p:attrNameLst>
                                          <p:attrName>style.visibility</p:attrName>
                                        </p:attrNameLst>
                                      </p:cBhvr>
                                      <p:to>
                                        <p:strVal val="visible"/>
                                      </p:to>
                                    </p:set>
                                    <p:anim calcmode="lin" valueType="num">
                                      <p:cBhvr>
                                        <p:cTn id="19" dur="500" fill="hold"/>
                                        <p:tgtEl>
                                          <p:spTgt spid="10342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0342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03427">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03429"/>
                                        </p:tgtEl>
                                        <p:attrNameLst>
                                          <p:attrName>style.visibility</p:attrName>
                                        </p:attrNameLst>
                                      </p:cBhvr>
                                      <p:to>
                                        <p:strVal val="visible"/>
                                      </p:to>
                                    </p:set>
                                    <p:anim calcmode="lin" valueType="num">
                                      <p:cBhvr>
                                        <p:cTn id="24" dur="500" fill="hold"/>
                                        <p:tgtEl>
                                          <p:spTgt spid="103429"/>
                                        </p:tgtEl>
                                        <p:attrNameLst>
                                          <p:attrName>ppt_w</p:attrName>
                                        </p:attrNameLst>
                                      </p:cBhvr>
                                      <p:tavLst>
                                        <p:tav tm="0">
                                          <p:val>
                                            <p:fltVal val="0"/>
                                          </p:val>
                                        </p:tav>
                                        <p:tav tm="100000">
                                          <p:val>
                                            <p:strVal val="#ppt_w"/>
                                          </p:val>
                                        </p:tav>
                                      </p:tavLst>
                                    </p:anim>
                                    <p:anim calcmode="lin" valueType="num">
                                      <p:cBhvr>
                                        <p:cTn id="25" dur="500" fill="hold"/>
                                        <p:tgtEl>
                                          <p:spTgt spid="103429"/>
                                        </p:tgtEl>
                                        <p:attrNameLst>
                                          <p:attrName>ppt_h</p:attrName>
                                        </p:attrNameLst>
                                      </p:cBhvr>
                                      <p:tavLst>
                                        <p:tav tm="0">
                                          <p:val>
                                            <p:fltVal val="0"/>
                                          </p:val>
                                        </p:tav>
                                        <p:tav tm="100000">
                                          <p:val>
                                            <p:strVal val="#ppt_h"/>
                                          </p:val>
                                        </p:tav>
                                      </p:tavLst>
                                    </p:anim>
                                    <p:animEffect transition="in" filter="fade">
                                      <p:cBhvr>
                                        <p:cTn id="26" dur="500"/>
                                        <p:tgtEl>
                                          <p:spTgt spid="103429"/>
                                        </p:tgtEl>
                                      </p:cBhvr>
                                    </p:animEffect>
                                  </p:childTnLst>
                                </p:cTn>
                              </p:par>
                              <p:par>
                                <p:cTn id="27" presetID="53" presetClass="entr" presetSubtype="16" fill="hold"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anim calcmode="lin" valueType="num">
                                      <p:cBhvr>
                                        <p:cTn id="29"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DE804F-3431-4380-AB7C-04D2E6B8ED3D}"/>
              </a:ext>
            </a:extLst>
          </p:cNvPr>
          <p:cNvSpPr/>
          <p:nvPr/>
        </p:nvSpPr>
        <p:spPr>
          <a:xfrm>
            <a:off x="960438" y="2619375"/>
            <a:ext cx="8378825" cy="16716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051" name="Title 1">
            <a:extLst>
              <a:ext uri="{FF2B5EF4-FFF2-40B4-BE49-F238E27FC236}">
                <a16:creationId xmlns:a16="http://schemas.microsoft.com/office/drawing/2014/main" id="{452FED7B-759A-4F6D-81DE-BB0FC8F386DF}"/>
              </a:ext>
            </a:extLst>
          </p:cNvPr>
          <p:cNvSpPr>
            <a:spLocks noGrp="1"/>
          </p:cNvSpPr>
          <p:nvPr>
            <p:ph type="title"/>
          </p:nvPr>
        </p:nvSpPr>
        <p:spPr/>
        <p:txBody>
          <a:bodyPr/>
          <a:lstStyle/>
          <a:p>
            <a:r>
              <a:rPr lang="en-US" altLang="nl-BE"/>
              <a:t>Binary Search Trees</a:t>
            </a:r>
            <a:endParaRPr lang="nl-BE" altLang="nl-BE"/>
          </a:p>
        </p:txBody>
      </p:sp>
      <p:sp>
        <p:nvSpPr>
          <p:cNvPr id="104452" name="Content Placeholder 2">
            <a:extLst>
              <a:ext uri="{FF2B5EF4-FFF2-40B4-BE49-F238E27FC236}">
                <a16:creationId xmlns:a16="http://schemas.microsoft.com/office/drawing/2014/main" id="{EDB7FE1D-755F-4502-ACB6-282D0CF8E714}"/>
              </a:ext>
            </a:extLst>
          </p:cNvPr>
          <p:cNvSpPr>
            <a:spLocks noGrp="1"/>
          </p:cNvSpPr>
          <p:nvPr>
            <p:ph idx="1"/>
          </p:nvPr>
        </p:nvSpPr>
        <p:spPr>
          <a:xfrm>
            <a:off x="495300" y="1371600"/>
            <a:ext cx="8915400" cy="4525963"/>
          </a:xfrm>
        </p:spPr>
        <p:txBody>
          <a:bodyPr/>
          <a:lstStyle/>
          <a:p>
            <a:r>
              <a:rPr lang="en-US" altLang="nl-BE" sz="2400"/>
              <a:t>Search efficiency is improved by </a:t>
            </a:r>
            <a:r>
              <a:rPr lang="nl-BE" altLang="nl-BE" sz="2400"/>
              <a:t>“</a:t>
            </a:r>
            <a:r>
              <a:rPr lang="en-US" altLang="nl-BE" sz="2400"/>
              <a:t>skipping” half of the search key values with every step (similar to binary search)</a:t>
            </a:r>
          </a:p>
          <a:p>
            <a:r>
              <a:rPr lang="en-US" altLang="nl-BE" sz="2400"/>
              <a:t>Suppose the search key is used with values K</a:t>
            </a:r>
            <a:r>
              <a:rPr lang="en-US" altLang="nl-BE" sz="2400" baseline="-25000"/>
              <a:t>i</a:t>
            </a:r>
            <a:r>
              <a:rPr lang="en-US" altLang="nl-BE" sz="2400" i="1"/>
              <a:t> </a:t>
            </a:r>
          </a:p>
          <a:p>
            <a:pPr marL="457200" lvl="1" indent="0">
              <a:buFont typeface="Arial" panose="020B0604020202020204" pitchFamily="34" charset="0"/>
              <a:buNone/>
            </a:pPr>
            <a:r>
              <a:rPr lang="en-US" altLang="nl-BE" sz="1600">
                <a:latin typeface="Consolas" panose="020B0609020204030204" pitchFamily="49" charset="0"/>
                <a:ea typeface="Consolas" panose="020B0609020204030204" pitchFamily="49" charset="0"/>
                <a:cs typeface="Consolas" panose="020B0609020204030204" pitchFamily="49" charset="0"/>
              </a:rPr>
              <a:t>To find the node with search key value K</a:t>
            </a:r>
            <a:r>
              <a:rPr lang="el-GR" altLang="nl-BE" sz="1600" baseline="-25000">
                <a:latin typeface="Consolas" panose="020B0609020204030204" pitchFamily="49" charset="0"/>
                <a:ea typeface="Consolas" panose="020B0609020204030204" pitchFamily="49" charset="0"/>
                <a:cs typeface="Consolas" panose="020B0609020204030204" pitchFamily="49" charset="0"/>
              </a:rPr>
              <a:t> μ</a:t>
            </a:r>
            <a:r>
              <a:rPr lang="en-US" altLang="nl-BE" sz="1600">
                <a:latin typeface="Consolas" panose="020B0609020204030204" pitchFamily="49" charset="0"/>
                <a:ea typeface="Consolas" panose="020B0609020204030204" pitchFamily="49" charset="0"/>
                <a:cs typeface="Consolas" panose="020B0609020204030204" pitchFamily="49" charset="0"/>
              </a:rPr>
              <a:t>, the key value K</a:t>
            </a:r>
            <a:r>
              <a:rPr lang="en-US" altLang="nl-BE" sz="1600" baseline="-25000">
                <a:latin typeface="Consolas" panose="020B0609020204030204" pitchFamily="49" charset="0"/>
                <a:ea typeface="Consolas" panose="020B0609020204030204" pitchFamily="49" charset="0"/>
                <a:cs typeface="Consolas" panose="020B0609020204030204" pitchFamily="49" charset="0"/>
              </a:rPr>
              <a:t>i</a:t>
            </a:r>
            <a:r>
              <a:rPr lang="en-US" altLang="nl-BE" sz="1600">
                <a:latin typeface="Consolas" panose="020B0609020204030204" pitchFamily="49" charset="0"/>
                <a:ea typeface="Consolas" panose="020B0609020204030204" pitchFamily="49" charset="0"/>
                <a:cs typeface="Consolas" panose="020B0609020204030204" pitchFamily="49" charset="0"/>
              </a:rPr>
              <a:t> in the root node is compared to K</a:t>
            </a:r>
            <a:r>
              <a:rPr lang="el-GR" altLang="nl-BE" sz="1600" baseline="-25000">
                <a:latin typeface="Consolas" panose="020B0609020204030204" pitchFamily="49" charset="0"/>
                <a:ea typeface="Consolas" panose="020B0609020204030204" pitchFamily="49" charset="0"/>
                <a:cs typeface="Consolas" panose="020B0609020204030204" pitchFamily="49" charset="0"/>
              </a:rPr>
              <a:t>μ</a:t>
            </a:r>
            <a:endParaRPr lang="en-US" altLang="nl-BE" sz="1600">
              <a:latin typeface="Consolas" panose="020B0609020204030204" pitchFamily="49" charset="0"/>
              <a:ea typeface="Consolas" panose="020B0609020204030204" pitchFamily="49" charset="0"/>
              <a:cs typeface="Consolas" panose="020B0609020204030204" pitchFamily="49" charset="0"/>
            </a:endParaRPr>
          </a:p>
          <a:p>
            <a:pPr marL="457200" lvl="1" indent="0">
              <a:buFont typeface="Arial" panose="020B0604020202020204" pitchFamily="34" charset="0"/>
              <a:buNone/>
            </a:pPr>
            <a:r>
              <a:rPr lang="en-US" altLang="nl-BE" sz="1600">
                <a:latin typeface="Consolas" panose="020B0609020204030204" pitchFamily="49" charset="0"/>
                <a:ea typeface="Consolas" panose="020B0609020204030204" pitchFamily="49" charset="0"/>
                <a:cs typeface="Consolas" panose="020B0609020204030204" pitchFamily="49" charset="0"/>
              </a:rPr>
              <a:t>If K</a:t>
            </a:r>
            <a:r>
              <a:rPr lang="en-US" altLang="nl-BE" sz="1600" baseline="-25000">
                <a:latin typeface="Consolas" panose="020B0609020204030204" pitchFamily="49" charset="0"/>
                <a:ea typeface="Consolas" panose="020B0609020204030204" pitchFamily="49" charset="0"/>
                <a:cs typeface="Consolas" panose="020B0609020204030204" pitchFamily="49" charset="0"/>
              </a:rPr>
              <a:t>i</a:t>
            </a:r>
            <a:r>
              <a:rPr lang="en-US" altLang="nl-BE" sz="1600">
                <a:latin typeface="Consolas" panose="020B0609020204030204" pitchFamily="49" charset="0"/>
                <a:ea typeface="Consolas" panose="020B0609020204030204" pitchFamily="49" charset="0"/>
                <a:cs typeface="Consolas" panose="020B0609020204030204" pitchFamily="49" charset="0"/>
              </a:rPr>
              <a:t> = K</a:t>
            </a:r>
            <a:r>
              <a:rPr lang="el-GR" altLang="nl-BE" sz="1600" baseline="-25000">
                <a:latin typeface="Consolas" panose="020B0609020204030204" pitchFamily="49" charset="0"/>
                <a:ea typeface="Consolas" panose="020B0609020204030204" pitchFamily="49" charset="0"/>
                <a:cs typeface="Consolas" panose="020B0609020204030204" pitchFamily="49" charset="0"/>
              </a:rPr>
              <a:t>μ</a:t>
            </a:r>
            <a:r>
              <a:rPr lang="en-US" altLang="nl-BE" sz="1600">
                <a:latin typeface="Consolas" panose="020B0609020204030204" pitchFamily="49" charset="0"/>
                <a:ea typeface="Consolas" panose="020B0609020204030204" pitchFamily="49" charset="0"/>
                <a:cs typeface="Consolas" panose="020B0609020204030204" pitchFamily="49" charset="0"/>
              </a:rPr>
              <a:t>, the search key is found </a:t>
            </a:r>
          </a:p>
          <a:p>
            <a:pPr marL="457200" lvl="1" indent="0">
              <a:buFont typeface="Arial" panose="020B0604020202020204" pitchFamily="34" charset="0"/>
              <a:buNone/>
            </a:pPr>
            <a:r>
              <a:rPr lang="en-US" altLang="nl-BE" sz="1600">
                <a:latin typeface="Consolas" panose="020B0609020204030204" pitchFamily="49" charset="0"/>
                <a:ea typeface="Consolas" panose="020B0609020204030204" pitchFamily="49" charset="0"/>
                <a:cs typeface="Consolas" panose="020B0609020204030204" pitchFamily="49" charset="0"/>
              </a:rPr>
              <a:t>If K</a:t>
            </a:r>
            <a:r>
              <a:rPr lang="en-US" altLang="nl-BE" sz="1600" baseline="-25000">
                <a:latin typeface="Consolas" panose="020B0609020204030204" pitchFamily="49" charset="0"/>
                <a:ea typeface="Consolas" panose="020B0609020204030204" pitchFamily="49" charset="0"/>
                <a:cs typeface="Consolas" panose="020B0609020204030204" pitchFamily="49" charset="0"/>
              </a:rPr>
              <a:t>i</a:t>
            </a:r>
            <a:r>
              <a:rPr lang="en-US" altLang="nl-BE" sz="1600">
                <a:latin typeface="Consolas" panose="020B0609020204030204" pitchFamily="49" charset="0"/>
                <a:ea typeface="Consolas" panose="020B0609020204030204" pitchFamily="49" charset="0"/>
                <a:cs typeface="Consolas" panose="020B0609020204030204" pitchFamily="49" charset="0"/>
              </a:rPr>
              <a:t> &gt; K</a:t>
            </a:r>
            <a:r>
              <a:rPr lang="el-GR" altLang="nl-BE" sz="1600" baseline="-25000">
                <a:latin typeface="Consolas" panose="020B0609020204030204" pitchFamily="49" charset="0"/>
                <a:ea typeface="Consolas" panose="020B0609020204030204" pitchFamily="49" charset="0"/>
                <a:cs typeface="Consolas" panose="020B0609020204030204" pitchFamily="49" charset="0"/>
              </a:rPr>
              <a:t> μ</a:t>
            </a:r>
            <a:r>
              <a:rPr lang="en-US" altLang="nl-BE" sz="1600">
                <a:latin typeface="Consolas" panose="020B0609020204030204" pitchFamily="49" charset="0"/>
                <a:ea typeface="Consolas" panose="020B0609020204030204" pitchFamily="49" charset="0"/>
                <a:cs typeface="Consolas" panose="020B0609020204030204" pitchFamily="49" charset="0"/>
              </a:rPr>
              <a:t>, then the pointer to the root of the </a:t>
            </a:r>
            <a:r>
              <a:rPr lang="nl-BE" altLang="nl-BE" sz="1600">
                <a:latin typeface="Consolas" panose="020B0609020204030204" pitchFamily="49" charset="0"/>
                <a:ea typeface="Consolas" panose="020B0609020204030204" pitchFamily="49" charset="0"/>
                <a:cs typeface="Consolas" panose="020B0609020204030204" pitchFamily="49" charset="0"/>
              </a:rPr>
              <a:t>“</a:t>
            </a:r>
            <a:r>
              <a:rPr lang="en-US" altLang="nl-BE" sz="1600">
                <a:latin typeface="Consolas" panose="020B0609020204030204" pitchFamily="49" charset="0"/>
                <a:ea typeface="Consolas" panose="020B0609020204030204" pitchFamily="49" charset="0"/>
                <a:cs typeface="Consolas" panose="020B0609020204030204" pitchFamily="49" charset="0"/>
              </a:rPr>
              <a:t>left” subtree is followed</a:t>
            </a:r>
          </a:p>
          <a:p>
            <a:pPr marL="457200" lvl="1" indent="0">
              <a:buFont typeface="Arial" panose="020B0604020202020204" pitchFamily="34" charset="0"/>
              <a:buNone/>
            </a:pPr>
            <a:r>
              <a:rPr lang="en-US" altLang="nl-BE" sz="1600">
                <a:latin typeface="Consolas" panose="020B0609020204030204" pitchFamily="49" charset="0"/>
                <a:ea typeface="Consolas" panose="020B0609020204030204" pitchFamily="49" charset="0"/>
                <a:cs typeface="Consolas" panose="020B0609020204030204" pitchFamily="49" charset="0"/>
              </a:rPr>
              <a:t>Otherwise, if K</a:t>
            </a:r>
            <a:r>
              <a:rPr lang="en-US" altLang="nl-BE" sz="1600" baseline="-25000">
                <a:latin typeface="Consolas" panose="020B0609020204030204" pitchFamily="49" charset="0"/>
                <a:ea typeface="Consolas" panose="020B0609020204030204" pitchFamily="49" charset="0"/>
                <a:cs typeface="Consolas" panose="020B0609020204030204" pitchFamily="49" charset="0"/>
              </a:rPr>
              <a:t>i</a:t>
            </a:r>
            <a:r>
              <a:rPr lang="en-US" altLang="nl-BE" sz="1600">
                <a:latin typeface="Consolas" panose="020B0609020204030204" pitchFamily="49" charset="0"/>
                <a:ea typeface="Consolas" panose="020B0609020204030204" pitchFamily="49" charset="0"/>
                <a:cs typeface="Consolas" panose="020B0609020204030204" pitchFamily="49" charset="0"/>
              </a:rPr>
              <a:t> &lt; K</a:t>
            </a:r>
            <a:r>
              <a:rPr lang="el-GR" altLang="nl-BE" sz="1600" baseline="-25000">
                <a:latin typeface="Consolas" panose="020B0609020204030204" pitchFamily="49" charset="0"/>
                <a:ea typeface="Consolas" panose="020B0609020204030204" pitchFamily="49" charset="0"/>
                <a:cs typeface="Consolas" panose="020B0609020204030204" pitchFamily="49" charset="0"/>
              </a:rPr>
              <a:t> μ</a:t>
            </a:r>
            <a:r>
              <a:rPr lang="en-US" altLang="nl-BE" sz="1600">
                <a:latin typeface="Consolas" panose="020B0609020204030204" pitchFamily="49" charset="0"/>
                <a:ea typeface="Consolas" panose="020B0609020204030204" pitchFamily="49" charset="0"/>
                <a:cs typeface="Consolas" panose="020B0609020204030204" pitchFamily="49" charset="0"/>
              </a:rPr>
              <a:t>, the pointer to the root of the </a:t>
            </a:r>
            <a:r>
              <a:rPr lang="nl-BE" altLang="nl-BE" sz="1600">
                <a:latin typeface="Consolas" panose="020B0609020204030204" pitchFamily="49" charset="0"/>
                <a:ea typeface="Consolas" panose="020B0609020204030204" pitchFamily="49" charset="0"/>
                <a:cs typeface="Consolas" panose="020B0609020204030204" pitchFamily="49" charset="0"/>
              </a:rPr>
              <a:t>“</a:t>
            </a:r>
            <a:r>
              <a:rPr lang="en-US" altLang="nl-BE" sz="1600">
                <a:latin typeface="Consolas" panose="020B0609020204030204" pitchFamily="49" charset="0"/>
                <a:ea typeface="Consolas" panose="020B0609020204030204" pitchFamily="49" charset="0"/>
                <a:cs typeface="Consolas" panose="020B0609020204030204" pitchFamily="49" charset="0"/>
              </a:rPr>
              <a:t>right” subtree is followed</a:t>
            </a:r>
          </a:p>
          <a:p>
            <a:r>
              <a:rPr lang="en-US" altLang="nl-BE" sz="2400"/>
              <a:t>Apply recursively to search K</a:t>
            </a:r>
            <a:r>
              <a:rPr lang="en-US" altLang="nl-BE" sz="2400" baseline="-25000"/>
              <a:t>i</a:t>
            </a:r>
            <a:r>
              <a:rPr lang="en-US" altLang="nl-BE" sz="2400"/>
              <a:t>= 24</a:t>
            </a:r>
            <a:endParaRPr lang="nl-BE" altLang="nl-BE" sz="2400"/>
          </a:p>
        </p:txBody>
      </p:sp>
      <p:sp>
        <p:nvSpPr>
          <p:cNvPr id="130053" name="Slide Number Placeholder 3">
            <a:extLst>
              <a:ext uri="{FF2B5EF4-FFF2-40B4-BE49-F238E27FC236}">
                <a16:creationId xmlns:a16="http://schemas.microsoft.com/office/drawing/2014/main" id="{026A7D56-9A5F-48E6-94D8-EAE58E1602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E3F4CC-14C1-4445-8616-DD4E74EFC843}" type="slidenum">
              <a:rPr lang="nl-NL" altLang="nl-BE" sz="1200">
                <a:solidFill>
                  <a:srgbClr val="898989"/>
                </a:solidFill>
                <a:latin typeface="Arial" panose="020B0604020202020204" pitchFamily="34" charset="0"/>
              </a:rPr>
              <a:pPr>
                <a:spcBef>
                  <a:spcPct val="0"/>
                </a:spcBef>
                <a:buFontTx/>
                <a:buNone/>
              </a:pPr>
              <a:t>71</a:t>
            </a:fld>
            <a:endParaRPr lang="nl-NL" altLang="nl-BE" sz="1200">
              <a:solidFill>
                <a:srgbClr val="898989"/>
              </a:solidFill>
              <a:latin typeface="Arial" panose="020B0604020202020204" pitchFamily="34" charset="0"/>
            </a:endParaRPr>
          </a:p>
        </p:txBody>
      </p:sp>
      <p:pic>
        <p:nvPicPr>
          <p:cNvPr id="104454" name="Picture 1">
            <a:extLst>
              <a:ext uri="{FF2B5EF4-FFF2-40B4-BE49-F238E27FC236}">
                <a16:creationId xmlns:a16="http://schemas.microsoft.com/office/drawing/2014/main" id="{DEC3E228-72FC-47D3-A208-DE80FF649F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5888" y="4386263"/>
            <a:ext cx="31607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8BEE804-2071-4BA5-80BB-E86FA99F7A51}"/>
              </a:ext>
            </a:extLst>
          </p:cNvPr>
          <p:cNvSpPr>
            <a:spLocks noChangeArrowheads="1"/>
          </p:cNvSpPr>
          <p:nvPr/>
        </p:nvSpPr>
        <p:spPr bwMode="auto">
          <a:xfrm>
            <a:off x="3179763" y="5465763"/>
            <a:ext cx="1082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Example</a:t>
            </a:r>
          </a:p>
        </p:txBody>
      </p:sp>
      <p:sp>
        <p:nvSpPr>
          <p:cNvPr id="4" name="Oval 3">
            <a:extLst>
              <a:ext uri="{FF2B5EF4-FFF2-40B4-BE49-F238E27FC236}">
                <a16:creationId xmlns:a16="http://schemas.microsoft.com/office/drawing/2014/main" id="{C7EEA2A8-8FA0-4C4D-83D0-DF2343E20799}"/>
              </a:ext>
            </a:extLst>
          </p:cNvPr>
          <p:cNvSpPr/>
          <p:nvPr/>
        </p:nvSpPr>
        <p:spPr>
          <a:xfrm>
            <a:off x="6543675" y="4300538"/>
            <a:ext cx="522288" cy="5032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 calcmode="lin" valueType="num">
                                      <p:cBhvr>
                                        <p:cTn id="7" dur="500" fill="hold"/>
                                        <p:tgtEl>
                                          <p:spTgt spid="10445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445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445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04452">
                                            <p:txEl>
                                              <p:pRg st="1" end="1"/>
                                            </p:txEl>
                                          </p:spTgt>
                                        </p:tgtEl>
                                        <p:attrNameLst>
                                          <p:attrName>style.visibility</p:attrName>
                                        </p:attrNameLst>
                                      </p:cBhvr>
                                      <p:to>
                                        <p:strVal val="visible"/>
                                      </p:to>
                                    </p:set>
                                    <p:anim calcmode="lin" valueType="num">
                                      <p:cBhvr>
                                        <p:cTn id="14" dur="500" fill="hold"/>
                                        <p:tgtEl>
                                          <p:spTgt spid="10445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0445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0445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53" presetClass="entr" presetSubtype="16" fill="hold" nodeType="withEffect">
                                  <p:stCondLst>
                                    <p:cond delay="0"/>
                                  </p:stCondLst>
                                  <p:childTnLst>
                                    <p:set>
                                      <p:cBhvr>
                                        <p:cTn id="25" dur="1" fill="hold">
                                          <p:stCondLst>
                                            <p:cond delay="0"/>
                                          </p:stCondLst>
                                        </p:cTn>
                                        <p:tgtEl>
                                          <p:spTgt spid="104452">
                                            <p:txEl>
                                              <p:pRg st="3" end="3"/>
                                            </p:txEl>
                                          </p:spTgt>
                                        </p:tgtEl>
                                        <p:attrNameLst>
                                          <p:attrName>style.visibility</p:attrName>
                                        </p:attrNameLst>
                                      </p:cBhvr>
                                      <p:to>
                                        <p:strVal val="visible"/>
                                      </p:to>
                                    </p:set>
                                    <p:anim calcmode="lin" valueType="num">
                                      <p:cBhvr>
                                        <p:cTn id="26" dur="500" fill="hold"/>
                                        <p:tgtEl>
                                          <p:spTgt spid="104452">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104452">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104452">
                                            <p:txEl>
                                              <p:pRg st="3" end="3"/>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104452">
                                            <p:txEl>
                                              <p:pRg st="2" end="2"/>
                                            </p:txEl>
                                          </p:spTgt>
                                        </p:tgtEl>
                                        <p:attrNameLst>
                                          <p:attrName>style.visibility</p:attrName>
                                        </p:attrNameLst>
                                      </p:cBhvr>
                                      <p:to>
                                        <p:strVal val="visible"/>
                                      </p:to>
                                    </p:set>
                                    <p:anim calcmode="lin" valueType="num">
                                      <p:cBhvr>
                                        <p:cTn id="31" dur="500" fill="hold"/>
                                        <p:tgtEl>
                                          <p:spTgt spid="104452">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04452">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04452">
                                            <p:txEl>
                                              <p:pRg st="2" end="2"/>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104452">
                                            <p:txEl>
                                              <p:pRg st="4" end="4"/>
                                            </p:txEl>
                                          </p:spTgt>
                                        </p:tgtEl>
                                        <p:attrNameLst>
                                          <p:attrName>style.visibility</p:attrName>
                                        </p:attrNameLst>
                                      </p:cBhvr>
                                      <p:to>
                                        <p:strVal val="visible"/>
                                      </p:to>
                                    </p:set>
                                    <p:anim calcmode="lin" valueType="num">
                                      <p:cBhvr>
                                        <p:cTn id="36" dur="500" fill="hold"/>
                                        <p:tgtEl>
                                          <p:spTgt spid="104452">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104452">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104452">
                                            <p:txEl>
                                              <p:pRg st="4" end="4"/>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104452">
                                            <p:txEl>
                                              <p:pRg st="5" end="5"/>
                                            </p:txEl>
                                          </p:spTgt>
                                        </p:tgtEl>
                                        <p:attrNameLst>
                                          <p:attrName>style.visibility</p:attrName>
                                        </p:attrNameLst>
                                      </p:cBhvr>
                                      <p:to>
                                        <p:strVal val="visible"/>
                                      </p:to>
                                    </p:set>
                                    <p:anim calcmode="lin" valueType="num">
                                      <p:cBhvr>
                                        <p:cTn id="41" dur="500" fill="hold"/>
                                        <p:tgtEl>
                                          <p:spTgt spid="104452">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104452">
                                            <p:txEl>
                                              <p:pRg st="5" end="5"/>
                                            </p:txEl>
                                          </p:spTgt>
                                        </p:tgtEl>
                                        <p:attrNameLst>
                                          <p:attrName>ppt_h</p:attrName>
                                        </p:attrNameLst>
                                      </p:cBhvr>
                                      <p:tavLst>
                                        <p:tav tm="0">
                                          <p:val>
                                            <p:fltVal val="0"/>
                                          </p:val>
                                        </p:tav>
                                        <p:tav tm="100000">
                                          <p:val>
                                            <p:strVal val="#ppt_h"/>
                                          </p:val>
                                        </p:tav>
                                      </p:tavLst>
                                    </p:anim>
                                    <p:animEffect transition="in" filter="fade">
                                      <p:cBhvr>
                                        <p:cTn id="43" dur="500"/>
                                        <p:tgtEl>
                                          <p:spTgt spid="104452">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nodeType="clickEffect">
                                  <p:stCondLst>
                                    <p:cond delay="0"/>
                                  </p:stCondLst>
                                  <p:childTnLst>
                                    <p:set>
                                      <p:cBhvr>
                                        <p:cTn id="47" dur="1" fill="hold">
                                          <p:stCondLst>
                                            <p:cond delay="0"/>
                                          </p:stCondLst>
                                        </p:cTn>
                                        <p:tgtEl>
                                          <p:spTgt spid="104454"/>
                                        </p:tgtEl>
                                        <p:attrNameLst>
                                          <p:attrName>style.visibility</p:attrName>
                                        </p:attrNameLst>
                                      </p:cBhvr>
                                      <p:to>
                                        <p:strVal val="visible"/>
                                      </p:to>
                                    </p:set>
                                    <p:anim calcmode="lin" valueType="num">
                                      <p:cBhvr>
                                        <p:cTn id="48" dur="500" fill="hold"/>
                                        <p:tgtEl>
                                          <p:spTgt spid="104454"/>
                                        </p:tgtEl>
                                        <p:attrNameLst>
                                          <p:attrName>ppt_w</p:attrName>
                                        </p:attrNameLst>
                                      </p:cBhvr>
                                      <p:tavLst>
                                        <p:tav tm="0">
                                          <p:val>
                                            <p:fltVal val="0"/>
                                          </p:val>
                                        </p:tav>
                                        <p:tav tm="100000">
                                          <p:val>
                                            <p:strVal val="#ppt_w"/>
                                          </p:val>
                                        </p:tav>
                                      </p:tavLst>
                                    </p:anim>
                                    <p:anim calcmode="lin" valueType="num">
                                      <p:cBhvr>
                                        <p:cTn id="49" dur="500" fill="hold"/>
                                        <p:tgtEl>
                                          <p:spTgt spid="104454"/>
                                        </p:tgtEl>
                                        <p:attrNameLst>
                                          <p:attrName>ppt_h</p:attrName>
                                        </p:attrNameLst>
                                      </p:cBhvr>
                                      <p:tavLst>
                                        <p:tav tm="0">
                                          <p:val>
                                            <p:fltVal val="0"/>
                                          </p:val>
                                        </p:tav>
                                        <p:tav tm="100000">
                                          <p:val>
                                            <p:strVal val="#ppt_h"/>
                                          </p:val>
                                        </p:tav>
                                      </p:tavLst>
                                    </p:anim>
                                    <p:animEffect transition="in" filter="fade">
                                      <p:cBhvr>
                                        <p:cTn id="50" dur="500"/>
                                        <p:tgtEl>
                                          <p:spTgt spid="104454"/>
                                        </p:tgtEl>
                                      </p:cBhvr>
                                    </p:animEffect>
                                  </p:childTnLst>
                                </p:cTn>
                              </p:par>
                              <p:par>
                                <p:cTn id="51" presetID="53" presetClass="entr" presetSubtype="16" fill="hold" nodeType="with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anim calcmode="lin" valueType="num">
                                      <p:cBhvr>
                                        <p:cTn id="5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55" dur="500"/>
                                        <p:tgtEl>
                                          <p:spTgt spid="3">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16" fill="hold" grpId="1" nodeType="click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500" fill="hold"/>
                                        <p:tgtEl>
                                          <p:spTgt spid="4"/>
                                        </p:tgtEl>
                                        <p:attrNameLst>
                                          <p:attrName>ppt_w</p:attrName>
                                        </p:attrNameLst>
                                      </p:cBhvr>
                                      <p:tavLst>
                                        <p:tav tm="0">
                                          <p:val>
                                            <p:fltVal val="0"/>
                                          </p:val>
                                        </p:tav>
                                        <p:tav tm="100000">
                                          <p:val>
                                            <p:strVal val="#ppt_w"/>
                                          </p:val>
                                        </p:tav>
                                      </p:tavLst>
                                    </p:anim>
                                    <p:anim calcmode="lin" valueType="num">
                                      <p:cBhvr>
                                        <p:cTn id="61" dur="500" fill="hold"/>
                                        <p:tgtEl>
                                          <p:spTgt spid="4"/>
                                        </p:tgtEl>
                                        <p:attrNameLst>
                                          <p:attrName>ppt_h</p:attrName>
                                        </p:attrNameLst>
                                      </p:cBhvr>
                                      <p:tavLst>
                                        <p:tav tm="0">
                                          <p:val>
                                            <p:fltVal val="0"/>
                                          </p:val>
                                        </p:tav>
                                        <p:tav tm="100000">
                                          <p:val>
                                            <p:strVal val="#ppt_h"/>
                                          </p:val>
                                        </p:tav>
                                      </p:tavLst>
                                    </p:anim>
                                    <p:animEffect transition="in" filter="fade">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16" fill="hold" nodeType="clickEffect">
                                  <p:stCondLst>
                                    <p:cond delay="0"/>
                                  </p:stCondLst>
                                  <p:childTnLst>
                                    <p:set>
                                      <p:cBhvr>
                                        <p:cTn id="66" dur="1" fill="hold">
                                          <p:stCondLst>
                                            <p:cond delay="0"/>
                                          </p:stCondLst>
                                        </p:cTn>
                                        <p:tgtEl>
                                          <p:spTgt spid="104452">
                                            <p:txEl>
                                              <p:pRg st="6" end="6"/>
                                            </p:txEl>
                                          </p:spTgt>
                                        </p:tgtEl>
                                        <p:attrNameLst>
                                          <p:attrName>style.visibility</p:attrName>
                                        </p:attrNameLst>
                                      </p:cBhvr>
                                      <p:to>
                                        <p:strVal val="visible"/>
                                      </p:to>
                                    </p:set>
                                    <p:anim calcmode="lin" valueType="num">
                                      <p:cBhvr>
                                        <p:cTn id="67" dur="500" fill="hold"/>
                                        <p:tgtEl>
                                          <p:spTgt spid="104452">
                                            <p:txEl>
                                              <p:pRg st="6" end="6"/>
                                            </p:txEl>
                                          </p:spTgt>
                                        </p:tgtEl>
                                        <p:attrNameLst>
                                          <p:attrName>ppt_w</p:attrName>
                                        </p:attrNameLst>
                                      </p:cBhvr>
                                      <p:tavLst>
                                        <p:tav tm="0">
                                          <p:val>
                                            <p:fltVal val="0"/>
                                          </p:val>
                                        </p:tav>
                                        <p:tav tm="100000">
                                          <p:val>
                                            <p:strVal val="#ppt_w"/>
                                          </p:val>
                                        </p:tav>
                                      </p:tavLst>
                                    </p:anim>
                                    <p:anim calcmode="lin" valueType="num">
                                      <p:cBhvr>
                                        <p:cTn id="68" dur="500" fill="hold"/>
                                        <p:tgtEl>
                                          <p:spTgt spid="104452">
                                            <p:txEl>
                                              <p:pRg st="6" end="6"/>
                                            </p:txEl>
                                          </p:spTgt>
                                        </p:tgtEl>
                                        <p:attrNameLst>
                                          <p:attrName>ppt_h</p:attrName>
                                        </p:attrNameLst>
                                      </p:cBhvr>
                                      <p:tavLst>
                                        <p:tav tm="0">
                                          <p:val>
                                            <p:fltVal val="0"/>
                                          </p:val>
                                        </p:tav>
                                        <p:tav tm="100000">
                                          <p:val>
                                            <p:strVal val="#ppt_h"/>
                                          </p:val>
                                        </p:tav>
                                      </p:tavLst>
                                    </p:anim>
                                    <p:animEffect transition="in" filter="fade">
                                      <p:cBhvr>
                                        <p:cTn id="69" dur="500"/>
                                        <p:tgtEl>
                                          <p:spTgt spid="104452">
                                            <p:txEl>
                                              <p:pRg st="6" end="6"/>
                                            </p:txEl>
                                          </p:spTgt>
                                        </p:tgtEl>
                                      </p:cBhvr>
                                    </p:animEffect>
                                  </p:childTnLst>
                                </p:cTn>
                              </p:par>
                              <p:par>
                                <p:cTn id="70" presetID="0" presetClass="path" presetSubtype="0" accel="50000" decel="50000" fill="hold" grpId="0" nodeType="withEffect">
                                  <p:stCondLst>
                                    <p:cond delay="0"/>
                                  </p:stCondLst>
                                  <p:childTnLst>
                                    <p:animMotion origin="layout" path="M 1.43544E-6 -6.2963E-6 C 0.00448 0.00416 0.00096 0.00138 0.00657 0.00393 C 0.00849 0.00485 0.01217 0.00671 0.01217 0.00671 C 0.01506 0.01087 0.01714 0.01226 0.02066 0.01481 C 0.02643 0.01898 0.03044 0.02546 0.03668 0.02847 C 0.03957 0.03263 0.04213 0.03286 0.04518 0.03657 C 0.0503 0.04235 0.05094 0.04328 0.05735 0.04606 C 0.05831 0.04698 0.05927 0.04814 0.06023 0.04884 C 0.0612 0.04953 0.06216 0.04953 0.06312 0.05023 C 0.06504 0.05185 0.06648 0.05485 0.06873 0.05578 C 0.07001 0.05624 0.07321 0.0574 0.07433 0.05833 C 0.07818 0.0611 0.08154 0.06458 0.08571 0.06666 C 0.08683 0.07106 0.08795 0.07407 0.09035 0.07754 L 0.04421 0.15092 " pathEditMode="relative" ptsTypes="ffffffffffffAA">
                                      <p:cBhvr>
                                        <p:cTn id="71"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E4698132-7D0C-4B63-A2C6-5C04A5608E45}"/>
              </a:ext>
            </a:extLst>
          </p:cNvPr>
          <p:cNvSpPr>
            <a:spLocks noGrp="1"/>
          </p:cNvSpPr>
          <p:nvPr>
            <p:ph type="title"/>
          </p:nvPr>
        </p:nvSpPr>
        <p:spPr/>
        <p:txBody>
          <a:bodyPr/>
          <a:lstStyle/>
          <a:p>
            <a:r>
              <a:rPr lang="en-US" altLang="nl-BE"/>
              <a:t>B-trees</a:t>
            </a:r>
            <a:endParaRPr lang="nl-BE" altLang="nl-BE"/>
          </a:p>
        </p:txBody>
      </p:sp>
      <p:sp>
        <p:nvSpPr>
          <p:cNvPr id="137219" name="Slide Number Placeholder 3">
            <a:extLst>
              <a:ext uri="{FF2B5EF4-FFF2-40B4-BE49-F238E27FC236}">
                <a16:creationId xmlns:a16="http://schemas.microsoft.com/office/drawing/2014/main" id="{95014DCD-B35A-4014-AE33-21CB3649ED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B73C1F-6ABF-4DBC-8732-B1DF1B227935}" type="slidenum">
              <a:rPr lang="nl-NL" altLang="nl-BE" sz="1200">
                <a:solidFill>
                  <a:srgbClr val="898989"/>
                </a:solidFill>
                <a:latin typeface="Arial" panose="020B0604020202020204" pitchFamily="34" charset="0"/>
              </a:rPr>
              <a:pPr>
                <a:spcBef>
                  <a:spcPct val="0"/>
                </a:spcBef>
                <a:buFontTx/>
                <a:buNone/>
              </a:pPr>
              <a:t>72</a:t>
            </a:fld>
            <a:endParaRPr lang="nl-NL" altLang="nl-BE" sz="1200">
              <a:solidFill>
                <a:srgbClr val="898989"/>
              </a:solidFill>
              <a:latin typeface="Arial" panose="020B0604020202020204" pitchFamily="34" charset="0"/>
            </a:endParaRPr>
          </a:p>
        </p:txBody>
      </p:sp>
      <p:pic>
        <p:nvPicPr>
          <p:cNvPr id="78852" name="Picture 1">
            <a:extLst>
              <a:ext uri="{FF2B5EF4-FFF2-40B4-BE49-F238E27FC236}">
                <a16:creationId xmlns:a16="http://schemas.microsoft.com/office/drawing/2014/main" id="{3EFBF9D3-2C9C-44BA-9B64-C7B9412C75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1638" y="1606550"/>
            <a:ext cx="6329362"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1" name="TextBox 1">
            <a:extLst>
              <a:ext uri="{FF2B5EF4-FFF2-40B4-BE49-F238E27FC236}">
                <a16:creationId xmlns:a16="http://schemas.microsoft.com/office/drawing/2014/main" id="{4AD31563-052F-4E47-87B5-2B0339AD59CD}"/>
              </a:ext>
            </a:extLst>
          </p:cNvPr>
          <p:cNvSpPr txBox="1">
            <a:spLocks noChangeArrowheads="1"/>
          </p:cNvSpPr>
          <p:nvPr/>
        </p:nvSpPr>
        <p:spPr bwMode="auto">
          <a:xfrm>
            <a:off x="488950" y="1327150"/>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p:cTn id="7" dur="500" fill="hold"/>
                                        <p:tgtEl>
                                          <p:spTgt spid="78852"/>
                                        </p:tgtEl>
                                        <p:attrNameLst>
                                          <p:attrName>ppt_w</p:attrName>
                                        </p:attrNameLst>
                                      </p:cBhvr>
                                      <p:tavLst>
                                        <p:tav tm="0">
                                          <p:val>
                                            <p:fltVal val="0"/>
                                          </p:val>
                                        </p:tav>
                                        <p:tav tm="100000">
                                          <p:val>
                                            <p:strVal val="#ppt_w"/>
                                          </p:val>
                                        </p:tav>
                                      </p:tavLst>
                                    </p:anim>
                                    <p:anim calcmode="lin" valueType="num">
                                      <p:cBhvr>
                                        <p:cTn id="8" dur="500" fill="hold"/>
                                        <p:tgtEl>
                                          <p:spTgt spid="78852"/>
                                        </p:tgtEl>
                                        <p:attrNameLst>
                                          <p:attrName>ppt_h</p:attrName>
                                        </p:attrNameLst>
                                      </p:cBhvr>
                                      <p:tavLst>
                                        <p:tav tm="0">
                                          <p:val>
                                            <p:fltVal val="0"/>
                                          </p:val>
                                        </p:tav>
                                        <p:tav tm="100000">
                                          <p:val>
                                            <p:strVal val="#ppt_h"/>
                                          </p:val>
                                        </p:tav>
                                      </p:tavLst>
                                    </p:anim>
                                    <p:animEffect transition="in" filter="fade">
                                      <p:cBhvr>
                                        <p:cTn id="9"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EEBDDDE0-FA48-4E2D-B605-19181F0FDF4F}"/>
              </a:ext>
            </a:extLst>
          </p:cNvPr>
          <p:cNvSpPr>
            <a:spLocks noGrp="1"/>
          </p:cNvSpPr>
          <p:nvPr>
            <p:ph type="title"/>
          </p:nvPr>
        </p:nvSpPr>
        <p:spPr/>
        <p:txBody>
          <a:bodyPr/>
          <a:lstStyle/>
          <a:p>
            <a:r>
              <a:rPr lang="en-US" altLang="nl-BE"/>
              <a:t>B-trees</a:t>
            </a:r>
            <a:endParaRPr lang="nl-BE" altLang="nl-BE"/>
          </a:p>
        </p:txBody>
      </p:sp>
      <p:sp>
        <p:nvSpPr>
          <p:cNvPr id="105475" name="Content Placeholder 2">
            <a:extLst>
              <a:ext uri="{FF2B5EF4-FFF2-40B4-BE49-F238E27FC236}">
                <a16:creationId xmlns:a16="http://schemas.microsoft.com/office/drawing/2014/main" id="{E1A7692C-2BE5-4F4C-ABB3-8F59AF39CEAD}"/>
              </a:ext>
            </a:extLst>
          </p:cNvPr>
          <p:cNvSpPr>
            <a:spLocks noGrp="1"/>
          </p:cNvSpPr>
          <p:nvPr>
            <p:ph idx="1"/>
          </p:nvPr>
        </p:nvSpPr>
        <p:spPr>
          <a:xfrm>
            <a:off x="495300" y="1479550"/>
            <a:ext cx="8915400" cy="4525963"/>
          </a:xfrm>
        </p:spPr>
        <p:txBody>
          <a:bodyPr/>
          <a:lstStyle/>
          <a:p>
            <a:r>
              <a:rPr lang="en-US" altLang="nl-BE" sz="2400"/>
              <a:t>A B-tree is a tree-structured index</a:t>
            </a:r>
          </a:p>
          <a:p>
            <a:pPr lvl="1"/>
            <a:r>
              <a:rPr lang="en-US" altLang="nl-BE" sz="2000"/>
              <a:t>Can be considered a variation of a search tree </a:t>
            </a:r>
          </a:p>
          <a:p>
            <a:pPr lvl="1"/>
            <a:r>
              <a:rPr lang="en-US" altLang="nl-BE" sz="2000">
                <a:solidFill>
                  <a:srgbClr val="FF0000"/>
                </a:solidFill>
              </a:rPr>
              <a:t>Node capacity requirement</a:t>
            </a:r>
            <a:r>
              <a:rPr lang="en-US" altLang="nl-BE" sz="2000"/>
              <a:t>: each node corresponds to a disk block and nodes are kept between half-full and full to cater for a certain dynamism </a:t>
            </a:r>
          </a:p>
          <a:p>
            <a:r>
              <a:rPr lang="en-US" altLang="nl-BE" sz="2400"/>
              <a:t>Every node contains a set of search key values, a set of tree pointers that refer to child nodes, and a set of data pointers that refer to data records, or blocks with data records, that correspond to the search key values </a:t>
            </a:r>
          </a:p>
          <a:p>
            <a:r>
              <a:rPr lang="en-US" altLang="nl-BE" sz="2400"/>
              <a:t>Note: data records are stored separately and are not part of the B-tree</a:t>
            </a:r>
            <a:endParaRPr lang="nl-BE" altLang="nl-BE" sz="2400"/>
          </a:p>
        </p:txBody>
      </p:sp>
      <p:sp>
        <p:nvSpPr>
          <p:cNvPr id="131076" name="Slide Number Placeholder 3">
            <a:extLst>
              <a:ext uri="{FF2B5EF4-FFF2-40B4-BE49-F238E27FC236}">
                <a16:creationId xmlns:a16="http://schemas.microsoft.com/office/drawing/2014/main" id="{7BFCC6AD-0694-4A67-B277-342FBC372F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63598D-985F-4F2D-9C6F-42F7315D285F}" type="slidenum">
              <a:rPr lang="nl-NL" altLang="nl-BE" sz="1200">
                <a:solidFill>
                  <a:srgbClr val="898989"/>
                </a:solidFill>
                <a:latin typeface="Arial" panose="020B0604020202020204" pitchFamily="34" charset="0"/>
              </a:rPr>
              <a:pPr>
                <a:spcBef>
                  <a:spcPct val="0"/>
                </a:spcBef>
                <a:buFontTx/>
                <a:buNone/>
              </a:pPr>
              <a:t>73</a:t>
            </a:fld>
            <a:endParaRPr lang="nl-NL" altLang="nl-BE" sz="1200">
              <a:solidFill>
                <a:srgbClr val="898989"/>
              </a:solidFill>
              <a:latin typeface="Arial" panose="020B0604020202020204" pitchFamily="34" charset="0"/>
            </a:endParaRPr>
          </a:p>
        </p:txBody>
      </p:sp>
      <p:pic>
        <p:nvPicPr>
          <p:cNvPr id="105477" name="Picture 5">
            <a:extLst>
              <a:ext uri="{FF2B5EF4-FFF2-40B4-BE49-F238E27FC236}">
                <a16:creationId xmlns:a16="http://schemas.microsoft.com/office/drawing/2014/main" id="{399FEE9E-E7AE-436A-828F-461A12B9D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5156200"/>
            <a:ext cx="4927600" cy="140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105478" name="Rectangle 1">
            <a:extLst>
              <a:ext uri="{FF2B5EF4-FFF2-40B4-BE49-F238E27FC236}">
                <a16:creationId xmlns:a16="http://schemas.microsoft.com/office/drawing/2014/main" id="{93EC8A3D-802B-4BF2-A173-E73D8384189C}"/>
              </a:ext>
            </a:extLst>
          </p:cNvPr>
          <p:cNvSpPr>
            <a:spLocks noChangeArrowheads="1"/>
          </p:cNvSpPr>
          <p:nvPr/>
        </p:nvSpPr>
        <p:spPr bwMode="auto">
          <a:xfrm>
            <a:off x="7045325" y="5308600"/>
            <a:ext cx="184626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FF0000"/>
                </a:solidFill>
                <a:latin typeface="Arial" panose="020B0604020202020204" pitchFamily="34" charset="0"/>
              </a:rPr>
              <a:t>Data pointers not shown. Only tree pointers being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p:cTn id="7" dur="500" fill="hold"/>
                                        <p:tgtEl>
                                          <p:spTgt spid="1054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54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547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 calcmode="lin" valueType="num">
                                      <p:cBhvr>
                                        <p:cTn id="12" dur="500" fill="hold"/>
                                        <p:tgtEl>
                                          <p:spTgt spid="10547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5475">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5475">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 calcmode="lin" valueType="num">
                                      <p:cBhvr>
                                        <p:cTn id="17" dur="500" fill="hold"/>
                                        <p:tgtEl>
                                          <p:spTgt spid="10547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05475">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054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105475">
                                            <p:txEl>
                                              <p:pRg st="3" end="3"/>
                                            </p:txEl>
                                          </p:spTgt>
                                        </p:tgtEl>
                                        <p:attrNameLst>
                                          <p:attrName>style.visibility</p:attrName>
                                        </p:attrNameLst>
                                      </p:cBhvr>
                                      <p:to>
                                        <p:strVal val="visible"/>
                                      </p:to>
                                    </p:set>
                                    <p:anim calcmode="lin" valueType="num">
                                      <p:cBhvr>
                                        <p:cTn id="24" dur="500" fill="hold"/>
                                        <p:tgtEl>
                                          <p:spTgt spid="105475">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05475">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05475">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p:cTn id="31" dur="500" fill="hold"/>
                                        <p:tgtEl>
                                          <p:spTgt spid="10547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05475">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05475">
                                            <p:txEl>
                                              <p:pRg st="4" end="4"/>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105477"/>
                                        </p:tgtEl>
                                        <p:attrNameLst>
                                          <p:attrName>style.visibility</p:attrName>
                                        </p:attrNameLst>
                                      </p:cBhvr>
                                      <p:to>
                                        <p:strVal val="visible"/>
                                      </p:to>
                                    </p:set>
                                    <p:anim calcmode="lin" valueType="num">
                                      <p:cBhvr>
                                        <p:cTn id="36" dur="500" fill="hold"/>
                                        <p:tgtEl>
                                          <p:spTgt spid="105477"/>
                                        </p:tgtEl>
                                        <p:attrNameLst>
                                          <p:attrName>ppt_w</p:attrName>
                                        </p:attrNameLst>
                                      </p:cBhvr>
                                      <p:tavLst>
                                        <p:tav tm="0">
                                          <p:val>
                                            <p:fltVal val="0"/>
                                          </p:val>
                                        </p:tav>
                                        <p:tav tm="100000">
                                          <p:val>
                                            <p:strVal val="#ppt_w"/>
                                          </p:val>
                                        </p:tav>
                                      </p:tavLst>
                                    </p:anim>
                                    <p:anim calcmode="lin" valueType="num">
                                      <p:cBhvr>
                                        <p:cTn id="37" dur="500" fill="hold"/>
                                        <p:tgtEl>
                                          <p:spTgt spid="105477"/>
                                        </p:tgtEl>
                                        <p:attrNameLst>
                                          <p:attrName>ppt_h</p:attrName>
                                        </p:attrNameLst>
                                      </p:cBhvr>
                                      <p:tavLst>
                                        <p:tav tm="0">
                                          <p:val>
                                            <p:fltVal val="0"/>
                                          </p:val>
                                        </p:tav>
                                        <p:tav tm="100000">
                                          <p:val>
                                            <p:strVal val="#ppt_h"/>
                                          </p:val>
                                        </p:tav>
                                      </p:tavLst>
                                    </p:anim>
                                    <p:animEffect transition="in" filter="fade">
                                      <p:cBhvr>
                                        <p:cTn id="38" dur="500"/>
                                        <p:tgtEl>
                                          <p:spTgt spid="10547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05478"/>
                                        </p:tgtEl>
                                        <p:attrNameLst>
                                          <p:attrName>style.visibility</p:attrName>
                                        </p:attrNameLst>
                                      </p:cBhvr>
                                      <p:to>
                                        <p:strVal val="visible"/>
                                      </p:to>
                                    </p:set>
                                    <p:anim calcmode="lin" valueType="num">
                                      <p:cBhvr>
                                        <p:cTn id="41" dur="500" fill="hold"/>
                                        <p:tgtEl>
                                          <p:spTgt spid="105478"/>
                                        </p:tgtEl>
                                        <p:attrNameLst>
                                          <p:attrName>ppt_w</p:attrName>
                                        </p:attrNameLst>
                                      </p:cBhvr>
                                      <p:tavLst>
                                        <p:tav tm="0">
                                          <p:val>
                                            <p:fltVal val="0"/>
                                          </p:val>
                                        </p:tav>
                                        <p:tav tm="100000">
                                          <p:val>
                                            <p:strVal val="#ppt_w"/>
                                          </p:val>
                                        </p:tav>
                                      </p:tavLst>
                                    </p:anim>
                                    <p:anim calcmode="lin" valueType="num">
                                      <p:cBhvr>
                                        <p:cTn id="42" dur="500" fill="hold"/>
                                        <p:tgtEl>
                                          <p:spTgt spid="105478"/>
                                        </p:tgtEl>
                                        <p:attrNameLst>
                                          <p:attrName>ppt_h</p:attrName>
                                        </p:attrNameLst>
                                      </p:cBhvr>
                                      <p:tavLst>
                                        <p:tav tm="0">
                                          <p:val>
                                            <p:fltVal val="0"/>
                                          </p:val>
                                        </p:tav>
                                        <p:tav tm="100000">
                                          <p:val>
                                            <p:strVal val="#ppt_h"/>
                                          </p:val>
                                        </p:tav>
                                      </p:tavLst>
                                    </p:anim>
                                    <p:animEffect transition="in" filter="fade">
                                      <p:cBhvr>
                                        <p:cTn id="43"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5FE0C91B-95BD-4063-A0C7-0C4CF600A889}"/>
              </a:ext>
            </a:extLst>
          </p:cNvPr>
          <p:cNvSpPr>
            <a:spLocks noGrp="1"/>
          </p:cNvSpPr>
          <p:nvPr>
            <p:ph type="title"/>
          </p:nvPr>
        </p:nvSpPr>
        <p:spPr/>
        <p:txBody>
          <a:bodyPr/>
          <a:lstStyle/>
          <a:p>
            <a:r>
              <a:rPr lang="en-US" altLang="nl-BE"/>
              <a:t>B-trees</a:t>
            </a:r>
            <a:endParaRPr lang="nl-BE" altLang="nl-BE"/>
          </a:p>
        </p:txBody>
      </p:sp>
      <p:sp>
        <p:nvSpPr>
          <p:cNvPr id="109571" name="Content Placeholder 2">
            <a:extLst>
              <a:ext uri="{FF2B5EF4-FFF2-40B4-BE49-F238E27FC236}">
                <a16:creationId xmlns:a16="http://schemas.microsoft.com/office/drawing/2014/main" id="{CEC42379-A6F1-4F9A-905F-D86E6078F669}"/>
              </a:ext>
            </a:extLst>
          </p:cNvPr>
          <p:cNvSpPr>
            <a:spLocks noGrp="1"/>
          </p:cNvSpPr>
          <p:nvPr>
            <p:ph idx="1"/>
          </p:nvPr>
        </p:nvSpPr>
        <p:spPr/>
        <p:txBody>
          <a:bodyPr/>
          <a:lstStyle/>
          <a:p>
            <a:r>
              <a:rPr lang="en-US" altLang="nl-BE" sz="2400" dirty="0"/>
              <a:t>A B-tree of </a:t>
            </a:r>
            <a:r>
              <a:rPr lang="en-US" altLang="nl-BE" sz="2400" dirty="0">
                <a:solidFill>
                  <a:srgbClr val="FF0000"/>
                </a:solidFill>
              </a:rPr>
              <a:t>order k </a:t>
            </a:r>
            <a:r>
              <a:rPr lang="en-US" altLang="nl-BE" sz="2400" dirty="0"/>
              <a:t>holds the following properties (contd.):</a:t>
            </a:r>
          </a:p>
          <a:p>
            <a:pPr lvl="1"/>
            <a:r>
              <a:rPr lang="en-US" altLang="nl-BE" sz="2000" dirty="0"/>
              <a:t>The </a:t>
            </a:r>
            <a:r>
              <a:rPr lang="en-US" altLang="nl-BE" sz="2000" dirty="0">
                <a:solidFill>
                  <a:srgbClr val="FF0000"/>
                </a:solidFill>
              </a:rPr>
              <a:t>root node</a:t>
            </a:r>
            <a:r>
              <a:rPr lang="en-US" altLang="nl-BE" sz="2000" dirty="0"/>
              <a:t> has a number of key values, and an equal number of data </a:t>
            </a:r>
            <a:r>
              <a:rPr lang="en-US" altLang="nl-BE" sz="2000" i="1" dirty="0"/>
              <a:t>pointers between 1 and 2k</a:t>
            </a:r>
            <a:r>
              <a:rPr lang="en-US" altLang="nl-BE" sz="2000" dirty="0"/>
              <a:t>. The number of </a:t>
            </a:r>
            <a:r>
              <a:rPr lang="en-US" altLang="nl-BE" sz="2000" i="1" dirty="0"/>
              <a:t>tree pointers and child nodes varies between 2 and </a:t>
            </a:r>
            <a:r>
              <a:rPr lang="en-US" altLang="nl-BE" sz="2000" i="1" dirty="0">
                <a:solidFill>
                  <a:srgbClr val="FF0000"/>
                </a:solidFill>
              </a:rPr>
              <a:t>2k + 1</a:t>
            </a:r>
            <a:r>
              <a:rPr lang="en-US" altLang="nl-BE" sz="2000" dirty="0"/>
              <a:t>. ((2k +1) is called </a:t>
            </a:r>
            <a:r>
              <a:rPr lang="en-US" altLang="nl-BE" sz="2000" dirty="0">
                <a:solidFill>
                  <a:srgbClr val="FF0000"/>
                </a:solidFill>
              </a:rPr>
              <a:t>fanout)</a:t>
            </a:r>
            <a:endParaRPr lang="nl-BE" altLang="nl-BE" sz="2000" dirty="0">
              <a:solidFill>
                <a:srgbClr val="FF0000"/>
              </a:solidFill>
            </a:endParaRPr>
          </a:p>
          <a:p>
            <a:pPr lvl="1"/>
            <a:r>
              <a:rPr lang="en-US" altLang="nl-BE" sz="2000" dirty="0"/>
              <a:t>All </a:t>
            </a:r>
            <a:r>
              <a:rPr lang="en-US" altLang="nl-BE" sz="2000" dirty="0">
                <a:solidFill>
                  <a:srgbClr val="FF0000"/>
                </a:solidFill>
              </a:rPr>
              <a:t>non-leaf nodes </a:t>
            </a:r>
            <a:r>
              <a:rPr lang="en-US" altLang="nl-BE" sz="2000" dirty="0"/>
              <a:t>(except the root) have a number </a:t>
            </a:r>
            <a:r>
              <a:rPr lang="en-US" altLang="nl-BE" sz="2000" i="1" dirty="0"/>
              <a:t>of key values and data pointers between k and 2k</a:t>
            </a:r>
            <a:r>
              <a:rPr lang="en-US" altLang="nl-BE" sz="2000" dirty="0"/>
              <a:t>. The number of </a:t>
            </a:r>
            <a:r>
              <a:rPr lang="en-US" altLang="nl-BE" sz="2000" i="1" dirty="0"/>
              <a:t>tree pointers and child nodes varies between k + 1 and </a:t>
            </a:r>
            <a:r>
              <a:rPr lang="en-US" altLang="nl-BE" sz="2000" i="1" dirty="0">
                <a:solidFill>
                  <a:srgbClr val="FF0000"/>
                </a:solidFill>
              </a:rPr>
              <a:t>2k + 1</a:t>
            </a:r>
            <a:r>
              <a:rPr lang="en-US" altLang="nl-BE" sz="2000" dirty="0"/>
              <a:t>.</a:t>
            </a:r>
            <a:endParaRPr lang="nl-BE" altLang="nl-BE" sz="2000" dirty="0"/>
          </a:p>
          <a:p>
            <a:pPr lvl="1"/>
            <a:r>
              <a:rPr lang="en-US" altLang="nl-BE" sz="2000" dirty="0"/>
              <a:t>Every </a:t>
            </a:r>
            <a:r>
              <a:rPr lang="en-US" altLang="nl-BE" sz="2000" dirty="0">
                <a:solidFill>
                  <a:srgbClr val="FF0000"/>
                </a:solidFill>
              </a:rPr>
              <a:t>leaf node </a:t>
            </a:r>
            <a:r>
              <a:rPr lang="en-US" altLang="nl-BE" sz="2000" dirty="0"/>
              <a:t>has a number of </a:t>
            </a:r>
            <a:r>
              <a:rPr lang="en-US" altLang="nl-BE" sz="2000" i="1" dirty="0"/>
              <a:t>key values and data pointers between k and </a:t>
            </a:r>
            <a:r>
              <a:rPr lang="en-US" altLang="nl-BE" sz="2000" i="1" dirty="0">
                <a:solidFill>
                  <a:srgbClr val="FF0000"/>
                </a:solidFill>
              </a:rPr>
              <a:t>2k</a:t>
            </a:r>
            <a:r>
              <a:rPr lang="en-US" altLang="nl-BE" sz="2000" dirty="0"/>
              <a:t> and </a:t>
            </a:r>
            <a:r>
              <a:rPr lang="en-US" altLang="nl-BE" sz="2000" dirty="0">
                <a:solidFill>
                  <a:srgbClr val="FF0000"/>
                </a:solidFill>
              </a:rPr>
              <a:t>no tree pointers</a:t>
            </a:r>
            <a:r>
              <a:rPr lang="en-US" altLang="nl-BE" sz="2000" dirty="0"/>
              <a:t>.</a:t>
            </a:r>
          </a:p>
          <a:p>
            <a:r>
              <a:rPr lang="en-US" altLang="nl-BE" sz="2400" dirty="0"/>
              <a:t>If the indexed search key is non-unique, a level of indirection is introduced (e.g., inverted file approach)</a:t>
            </a:r>
          </a:p>
          <a:p>
            <a:pPr lvl="1"/>
            <a:r>
              <a:rPr lang="en-US" altLang="nl-BE" sz="2000" dirty="0"/>
              <a:t>The data pointers </a:t>
            </a:r>
            <a:r>
              <a:rPr lang="en-US" altLang="nl-BE" sz="2000" dirty="0" err="1"/>
              <a:t>Pd</a:t>
            </a:r>
            <a:r>
              <a:rPr lang="en-US" altLang="nl-BE" sz="2000" baseline="-25000" dirty="0" err="1"/>
              <a:t>i</a:t>
            </a:r>
            <a:r>
              <a:rPr lang="en-US" altLang="nl-BE" sz="2000" dirty="0"/>
              <a:t> then point to a block containing pointers to all records satisfying the search key value K</a:t>
            </a:r>
            <a:r>
              <a:rPr lang="en-US" altLang="nl-BE" sz="2000" baseline="-25000" dirty="0"/>
              <a:t>i</a:t>
            </a:r>
            <a:endParaRPr lang="nl-BE" altLang="nl-BE" sz="2000" baseline="-25000" dirty="0"/>
          </a:p>
          <a:p>
            <a:pPr marL="914400" lvl="2" indent="0">
              <a:buFont typeface="Arial" panose="020B0604020202020204" pitchFamily="34" charset="0"/>
              <a:buNone/>
            </a:pPr>
            <a:endParaRPr lang="nl-BE" altLang="nl-BE" dirty="0"/>
          </a:p>
          <a:p>
            <a:endParaRPr lang="nl-BE" altLang="nl-BE" dirty="0"/>
          </a:p>
        </p:txBody>
      </p:sp>
      <p:sp>
        <p:nvSpPr>
          <p:cNvPr id="135172" name="Slide Number Placeholder 3">
            <a:extLst>
              <a:ext uri="{FF2B5EF4-FFF2-40B4-BE49-F238E27FC236}">
                <a16:creationId xmlns:a16="http://schemas.microsoft.com/office/drawing/2014/main" id="{4C761016-2DA7-4227-9163-216DDD88CB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E3A88E-0878-462B-A2EB-6F5B3E62773F}" type="slidenum">
              <a:rPr lang="nl-NL" altLang="nl-BE" sz="1200">
                <a:solidFill>
                  <a:srgbClr val="898989"/>
                </a:solidFill>
                <a:latin typeface="Arial" panose="020B0604020202020204" pitchFamily="34" charset="0"/>
              </a:rPr>
              <a:pPr>
                <a:spcBef>
                  <a:spcPct val="0"/>
                </a:spcBef>
                <a:buFontTx/>
                <a:buNone/>
              </a:pPr>
              <a:t>74</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p:cTn id="7" dur="500" fill="hold"/>
                                        <p:tgtEl>
                                          <p:spTgt spid="1095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957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957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9571">
                                            <p:txEl>
                                              <p:pRg st="1" end="1"/>
                                            </p:txEl>
                                          </p:spTgt>
                                        </p:tgtEl>
                                        <p:attrNameLst>
                                          <p:attrName>style.visibility</p:attrName>
                                        </p:attrNameLst>
                                      </p:cBhvr>
                                      <p:to>
                                        <p:strVal val="visible"/>
                                      </p:to>
                                    </p:set>
                                    <p:anim calcmode="lin" valueType="num">
                                      <p:cBhvr>
                                        <p:cTn id="12" dur="500" fill="hold"/>
                                        <p:tgtEl>
                                          <p:spTgt spid="10957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957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957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 calcmode="lin" valueType="num">
                                      <p:cBhvr>
                                        <p:cTn id="17" dur="500" fill="hold"/>
                                        <p:tgtEl>
                                          <p:spTgt spid="10957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0957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09571">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09571">
                                            <p:txEl>
                                              <p:pRg st="3" end="3"/>
                                            </p:txEl>
                                          </p:spTgt>
                                        </p:tgtEl>
                                        <p:attrNameLst>
                                          <p:attrName>style.visibility</p:attrName>
                                        </p:attrNameLst>
                                      </p:cBhvr>
                                      <p:to>
                                        <p:strVal val="visible"/>
                                      </p:to>
                                    </p:set>
                                    <p:anim calcmode="lin" valueType="num">
                                      <p:cBhvr>
                                        <p:cTn id="22" dur="500" fill="hold"/>
                                        <p:tgtEl>
                                          <p:spTgt spid="10957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0957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09571">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9571">
                                            <p:txEl>
                                              <p:pRg st="4" end="4"/>
                                            </p:txEl>
                                          </p:spTgt>
                                        </p:tgtEl>
                                        <p:attrNameLst>
                                          <p:attrName>style.visibility</p:attrName>
                                        </p:attrNameLst>
                                      </p:cBhvr>
                                      <p:to>
                                        <p:strVal val="visible"/>
                                      </p:to>
                                    </p:set>
                                    <p:anim calcmode="lin" valueType="num">
                                      <p:cBhvr>
                                        <p:cTn id="29" dur="500" fill="hold"/>
                                        <p:tgtEl>
                                          <p:spTgt spid="109571">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09571">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09571">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09571">
                                            <p:txEl>
                                              <p:pRg st="5" end="5"/>
                                            </p:txEl>
                                          </p:spTgt>
                                        </p:tgtEl>
                                        <p:attrNameLst>
                                          <p:attrName>style.visibility</p:attrName>
                                        </p:attrNameLst>
                                      </p:cBhvr>
                                      <p:to>
                                        <p:strVal val="visible"/>
                                      </p:to>
                                    </p:set>
                                    <p:anim calcmode="lin" valueType="num">
                                      <p:cBhvr>
                                        <p:cTn id="34" dur="500" fill="hold"/>
                                        <p:tgtEl>
                                          <p:spTgt spid="109571">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09571">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09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E0CCFF96-9CBF-4387-9129-7FAB4D1FD049}"/>
              </a:ext>
            </a:extLst>
          </p:cNvPr>
          <p:cNvSpPr>
            <a:spLocks noGrp="1"/>
          </p:cNvSpPr>
          <p:nvPr>
            <p:ph type="title"/>
          </p:nvPr>
        </p:nvSpPr>
        <p:spPr/>
        <p:txBody>
          <a:bodyPr/>
          <a:lstStyle/>
          <a:p>
            <a:r>
              <a:rPr lang="en-US" altLang="nl-BE"/>
              <a:t>B-trees</a:t>
            </a:r>
            <a:endParaRPr lang="nl-BE" altLang="nl-BE"/>
          </a:p>
        </p:txBody>
      </p:sp>
      <p:sp>
        <p:nvSpPr>
          <p:cNvPr id="107523" name="Content Placeholder 2">
            <a:extLst>
              <a:ext uri="{FF2B5EF4-FFF2-40B4-BE49-F238E27FC236}">
                <a16:creationId xmlns:a16="http://schemas.microsoft.com/office/drawing/2014/main" id="{DC81385F-9B48-4C0B-9133-6CE620E12835}"/>
              </a:ext>
            </a:extLst>
          </p:cNvPr>
          <p:cNvSpPr>
            <a:spLocks noGrp="1"/>
          </p:cNvSpPr>
          <p:nvPr>
            <p:ph idx="1"/>
          </p:nvPr>
        </p:nvSpPr>
        <p:spPr>
          <a:xfrm>
            <a:off x="495300" y="1203325"/>
            <a:ext cx="8915400" cy="4525963"/>
          </a:xfrm>
        </p:spPr>
        <p:txBody>
          <a:bodyPr/>
          <a:lstStyle/>
          <a:p>
            <a:r>
              <a:rPr lang="en-US" altLang="nl-BE" sz="2400"/>
              <a:t>A B-tree of order k holds the following properties: </a:t>
            </a:r>
            <a:endParaRPr lang="nl-BE" altLang="nl-BE" sz="2400"/>
          </a:p>
          <a:p>
            <a:pPr lvl="1"/>
            <a:r>
              <a:rPr lang="en-US" altLang="nl-BE" sz="2000"/>
              <a:t>Every </a:t>
            </a:r>
            <a:r>
              <a:rPr lang="en-US" altLang="nl-BE" sz="2000">
                <a:solidFill>
                  <a:srgbClr val="FF0000"/>
                </a:solidFill>
              </a:rPr>
              <a:t>non-leaf node </a:t>
            </a:r>
            <a:r>
              <a:rPr lang="en-US" altLang="nl-BE" sz="2000"/>
              <a:t>is of the format: </a:t>
            </a:r>
          </a:p>
          <a:p>
            <a:pPr lvl="1"/>
            <a:r>
              <a:rPr lang="en-US" altLang="nl-BE" sz="2000" b="1"/>
              <a:t>&lt;</a:t>
            </a:r>
            <a:r>
              <a:rPr lang="en-US" altLang="nl-BE" sz="2000">
                <a:solidFill>
                  <a:srgbClr val="FF0000"/>
                </a:solidFill>
              </a:rPr>
              <a:t>P</a:t>
            </a:r>
            <a:r>
              <a:rPr lang="en-US" altLang="nl-BE" sz="2000" baseline="-25000">
                <a:solidFill>
                  <a:srgbClr val="FF0000"/>
                </a:solidFill>
              </a:rPr>
              <a:t>0</a:t>
            </a:r>
            <a:r>
              <a:rPr lang="en-US" altLang="nl-BE" sz="2000"/>
              <a:t>, &lt;</a:t>
            </a:r>
            <a:r>
              <a:rPr lang="en-US" altLang="nl-BE" sz="2000">
                <a:solidFill>
                  <a:srgbClr val="0070C0"/>
                </a:solidFill>
              </a:rPr>
              <a:t>K</a:t>
            </a:r>
            <a:r>
              <a:rPr lang="en-US" altLang="nl-BE" sz="2000" baseline="-25000">
                <a:solidFill>
                  <a:srgbClr val="0070C0"/>
                </a:solidFill>
              </a:rPr>
              <a:t>1</a:t>
            </a:r>
            <a:r>
              <a:rPr lang="en-US" altLang="nl-BE" sz="2000"/>
              <a:t>, </a:t>
            </a:r>
            <a:r>
              <a:rPr lang="en-US" altLang="nl-BE" sz="2000">
                <a:solidFill>
                  <a:srgbClr val="00B050"/>
                </a:solidFill>
              </a:rPr>
              <a:t>Pd</a:t>
            </a:r>
            <a:r>
              <a:rPr lang="en-US" altLang="nl-BE" sz="2000" baseline="-25000">
                <a:solidFill>
                  <a:srgbClr val="00B050"/>
                </a:solidFill>
              </a:rPr>
              <a:t>1</a:t>
            </a:r>
            <a:r>
              <a:rPr lang="en-US" altLang="nl-BE" sz="2000"/>
              <a:t>&gt;, </a:t>
            </a:r>
            <a:r>
              <a:rPr lang="en-US" altLang="nl-BE" sz="2000">
                <a:solidFill>
                  <a:srgbClr val="FF0000"/>
                </a:solidFill>
              </a:rPr>
              <a:t>P</a:t>
            </a:r>
            <a:r>
              <a:rPr lang="en-US" altLang="nl-BE" sz="2000" baseline="-25000">
                <a:solidFill>
                  <a:srgbClr val="FF0000"/>
                </a:solidFill>
              </a:rPr>
              <a:t>1</a:t>
            </a:r>
            <a:r>
              <a:rPr lang="en-US" altLang="nl-BE" sz="2000"/>
              <a:t>, &lt;</a:t>
            </a:r>
            <a:r>
              <a:rPr lang="en-US" altLang="nl-BE" sz="2000">
                <a:solidFill>
                  <a:srgbClr val="0070C0"/>
                </a:solidFill>
              </a:rPr>
              <a:t>K</a:t>
            </a:r>
            <a:r>
              <a:rPr lang="en-US" altLang="nl-BE" sz="2000" baseline="-25000">
                <a:solidFill>
                  <a:srgbClr val="0070C0"/>
                </a:solidFill>
              </a:rPr>
              <a:t>2</a:t>
            </a:r>
            <a:r>
              <a:rPr lang="en-US" altLang="nl-BE" sz="2000"/>
              <a:t>, </a:t>
            </a:r>
            <a:r>
              <a:rPr lang="en-US" altLang="nl-BE" sz="2000">
                <a:solidFill>
                  <a:srgbClr val="00B050"/>
                </a:solidFill>
              </a:rPr>
              <a:t>Pd</a:t>
            </a:r>
            <a:r>
              <a:rPr lang="en-US" altLang="nl-BE" sz="2000" baseline="-25000">
                <a:solidFill>
                  <a:srgbClr val="00B050"/>
                </a:solidFill>
              </a:rPr>
              <a:t>2</a:t>
            </a:r>
            <a:r>
              <a:rPr lang="en-US" altLang="nl-BE" sz="2000"/>
              <a:t>&gt;, … </a:t>
            </a:r>
            <a:r>
              <a:rPr lang="en-US" altLang="nl-BE" sz="2000">
                <a:solidFill>
                  <a:srgbClr val="FF0000"/>
                </a:solidFill>
              </a:rPr>
              <a:t>P</a:t>
            </a:r>
            <a:r>
              <a:rPr lang="en-US" altLang="nl-BE" sz="2000" baseline="-25000">
                <a:solidFill>
                  <a:srgbClr val="FF0000"/>
                </a:solidFill>
              </a:rPr>
              <a:t>q-1</a:t>
            </a:r>
            <a:r>
              <a:rPr lang="en-US" altLang="nl-BE" sz="2000" baseline="-25000"/>
              <a:t> </a:t>
            </a:r>
            <a:r>
              <a:rPr lang="en-US" altLang="nl-BE" sz="2000"/>
              <a:t>&lt;</a:t>
            </a:r>
            <a:r>
              <a:rPr lang="en-US" altLang="nl-BE" sz="2000">
                <a:solidFill>
                  <a:srgbClr val="0070C0"/>
                </a:solidFill>
              </a:rPr>
              <a:t>K</a:t>
            </a:r>
            <a:r>
              <a:rPr lang="en-US" altLang="nl-BE" sz="2000" baseline="-25000">
                <a:solidFill>
                  <a:srgbClr val="0070C0"/>
                </a:solidFill>
              </a:rPr>
              <a:t>q</a:t>
            </a:r>
            <a:r>
              <a:rPr lang="en-US" altLang="nl-BE" sz="2000"/>
              <a:t>, </a:t>
            </a:r>
            <a:r>
              <a:rPr lang="en-US" altLang="nl-BE" sz="2000">
                <a:solidFill>
                  <a:srgbClr val="00B050"/>
                </a:solidFill>
              </a:rPr>
              <a:t>Pd</a:t>
            </a:r>
            <a:r>
              <a:rPr lang="en-US" altLang="nl-BE" sz="2000" baseline="-25000">
                <a:solidFill>
                  <a:srgbClr val="00B050"/>
                </a:solidFill>
              </a:rPr>
              <a:t>q</a:t>
            </a:r>
            <a:r>
              <a:rPr lang="en-US" altLang="nl-BE" sz="2000"/>
              <a:t>&gt;, </a:t>
            </a:r>
            <a:r>
              <a:rPr lang="en-US" altLang="nl-BE" sz="2000">
                <a:solidFill>
                  <a:srgbClr val="FF0000"/>
                </a:solidFill>
              </a:rPr>
              <a:t>P</a:t>
            </a:r>
            <a:r>
              <a:rPr lang="en-US" altLang="nl-BE" sz="2000" baseline="-25000">
                <a:solidFill>
                  <a:srgbClr val="FF0000"/>
                </a:solidFill>
              </a:rPr>
              <a:t>q</a:t>
            </a:r>
            <a:r>
              <a:rPr lang="en-US" altLang="nl-BE" sz="2000" b="1"/>
              <a:t>&gt;</a:t>
            </a:r>
            <a:r>
              <a:rPr lang="en-US" altLang="nl-BE" sz="2000"/>
              <a:t>, with q </a:t>
            </a:r>
            <a:r>
              <a:rPr lang="en-US" altLang="nl-BE" sz="2000">
                <a:sym typeface="Symbol" panose="05050102010706020507" pitchFamily="18" charset="2"/>
              </a:rPr>
              <a:t></a:t>
            </a:r>
            <a:r>
              <a:rPr lang="en-US" altLang="nl-BE" sz="2000"/>
              <a:t> 2k. </a:t>
            </a:r>
          </a:p>
          <a:p>
            <a:pPr lvl="1"/>
            <a:r>
              <a:rPr lang="en-US" altLang="nl-BE" sz="2000">
                <a:solidFill>
                  <a:srgbClr val="FF0000"/>
                </a:solidFill>
              </a:rPr>
              <a:t>P</a:t>
            </a:r>
            <a:r>
              <a:rPr lang="en-US" altLang="nl-BE" sz="2000" baseline="-25000">
                <a:solidFill>
                  <a:srgbClr val="FF0000"/>
                </a:solidFill>
              </a:rPr>
              <a:t>i</a:t>
            </a:r>
            <a:r>
              <a:rPr lang="en-US" altLang="nl-BE" sz="2000"/>
              <a:t> is a tree pointer: it points to another node in the tree. This node is the </a:t>
            </a:r>
            <a:r>
              <a:rPr lang="en-US" altLang="nl-BE" sz="2000" i="1"/>
              <a:t>root of the subtree</a:t>
            </a:r>
            <a:r>
              <a:rPr lang="en-US" altLang="nl-BE" sz="2000"/>
              <a:t> that </a:t>
            </a:r>
            <a:r>
              <a:rPr lang="en-US" altLang="nl-BE" sz="2000">
                <a:solidFill>
                  <a:srgbClr val="FF0000"/>
                </a:solidFill>
              </a:rPr>
              <a:t>P</a:t>
            </a:r>
            <a:r>
              <a:rPr lang="en-US" altLang="nl-BE" sz="2000" baseline="-25000">
                <a:solidFill>
                  <a:srgbClr val="FF0000"/>
                </a:solidFill>
              </a:rPr>
              <a:t>i</a:t>
            </a:r>
            <a:r>
              <a:rPr lang="en-US" altLang="nl-BE" sz="2000"/>
              <a:t> refers to. </a:t>
            </a:r>
          </a:p>
          <a:p>
            <a:pPr lvl="1"/>
            <a:r>
              <a:rPr lang="en-US" altLang="nl-BE" sz="2000"/>
              <a:t>Every </a:t>
            </a:r>
            <a:r>
              <a:rPr lang="en-US" altLang="nl-BE" sz="2000">
                <a:solidFill>
                  <a:srgbClr val="00B050"/>
                </a:solidFill>
              </a:rPr>
              <a:t>Pd</a:t>
            </a:r>
            <a:r>
              <a:rPr lang="en-US" altLang="nl-BE" sz="2000" baseline="-25000">
                <a:solidFill>
                  <a:srgbClr val="00B050"/>
                </a:solidFill>
              </a:rPr>
              <a:t>i</a:t>
            </a:r>
            <a:r>
              <a:rPr lang="en-US" altLang="nl-BE" sz="2000"/>
              <a:t> is a data pointer: it points to the record with key value </a:t>
            </a:r>
            <a:r>
              <a:rPr lang="en-US" altLang="nl-BE" sz="2000">
                <a:solidFill>
                  <a:srgbClr val="0070C0"/>
                </a:solidFill>
              </a:rPr>
              <a:t>K</a:t>
            </a:r>
            <a:r>
              <a:rPr lang="en-US" altLang="nl-BE" sz="2000" baseline="-25000">
                <a:solidFill>
                  <a:srgbClr val="0070C0"/>
                </a:solidFill>
              </a:rPr>
              <a:t>i</a:t>
            </a:r>
            <a:r>
              <a:rPr lang="en-US" altLang="nl-BE" sz="2000"/>
              <a:t>, or to the disk block that contains this record. </a:t>
            </a:r>
          </a:p>
          <a:p>
            <a:pPr lvl="1"/>
            <a:r>
              <a:rPr lang="en-US" altLang="nl-BE" sz="2000">
                <a:solidFill>
                  <a:srgbClr val="FF0000"/>
                </a:solidFill>
              </a:rPr>
              <a:t>Leaf nodes </a:t>
            </a:r>
            <a:r>
              <a:rPr lang="en-US" altLang="nl-BE" sz="2000"/>
              <a:t>have the same structure as non-leaf nodes, except that all their tree pointers </a:t>
            </a:r>
            <a:r>
              <a:rPr lang="en-US" altLang="nl-BE" sz="2000">
                <a:solidFill>
                  <a:srgbClr val="FF0000"/>
                </a:solidFill>
              </a:rPr>
              <a:t>P</a:t>
            </a:r>
            <a:r>
              <a:rPr lang="en-US" altLang="nl-BE" sz="2000" baseline="-25000">
                <a:solidFill>
                  <a:srgbClr val="FF0000"/>
                </a:solidFill>
              </a:rPr>
              <a:t>i</a:t>
            </a:r>
            <a:r>
              <a:rPr lang="en-US" altLang="nl-BE" sz="2000">
                <a:solidFill>
                  <a:srgbClr val="FF0000"/>
                </a:solidFill>
              </a:rPr>
              <a:t> are null</a:t>
            </a:r>
            <a:r>
              <a:rPr lang="en-US" altLang="nl-BE" sz="2000"/>
              <a:t>.</a:t>
            </a:r>
            <a:endParaRPr lang="nl-BE" altLang="nl-BE" sz="2000"/>
          </a:p>
          <a:p>
            <a:pPr lvl="1"/>
            <a:r>
              <a:rPr lang="en-US" altLang="nl-BE" sz="2000"/>
              <a:t>A B-tree is a </a:t>
            </a:r>
            <a:r>
              <a:rPr lang="en-US" altLang="nl-BE" sz="2000" i="1"/>
              <a:t>balanced </a:t>
            </a:r>
            <a:r>
              <a:rPr lang="en-US" altLang="nl-BE" sz="2000"/>
              <a:t>tree. Every path from the root of the B-tree to any leaf node thus has the same length, which is called the </a:t>
            </a:r>
            <a:r>
              <a:rPr lang="en-US" altLang="nl-BE" sz="2000" i="1"/>
              <a:t>height</a:t>
            </a:r>
            <a:r>
              <a:rPr lang="en-US" altLang="nl-BE" sz="2000"/>
              <a:t> of the B-tree. </a:t>
            </a:r>
            <a:endParaRPr lang="nl-BE" altLang="nl-BE" sz="2000"/>
          </a:p>
          <a:p>
            <a:pPr lvl="1"/>
            <a:r>
              <a:rPr lang="en-US" altLang="nl-BE" sz="2000"/>
              <a:t>Within a node, the property holds that </a:t>
            </a:r>
            <a:r>
              <a:rPr lang="en-US" altLang="nl-BE" sz="2000">
                <a:solidFill>
                  <a:srgbClr val="00B0F0"/>
                </a:solidFill>
              </a:rPr>
              <a:t>K</a:t>
            </a:r>
            <a:r>
              <a:rPr lang="en-US" altLang="nl-BE" sz="2000" baseline="-25000">
                <a:solidFill>
                  <a:srgbClr val="00B0F0"/>
                </a:solidFill>
              </a:rPr>
              <a:t>1</a:t>
            </a:r>
            <a:r>
              <a:rPr lang="en-US" altLang="nl-BE" sz="2000">
                <a:solidFill>
                  <a:srgbClr val="00B0F0"/>
                </a:solidFill>
              </a:rPr>
              <a:t> &lt; K</a:t>
            </a:r>
            <a:r>
              <a:rPr lang="en-US" altLang="nl-BE" sz="2000" baseline="-25000">
                <a:solidFill>
                  <a:srgbClr val="00B0F0"/>
                </a:solidFill>
              </a:rPr>
              <a:t>2</a:t>
            </a:r>
            <a:r>
              <a:rPr lang="en-US" altLang="nl-BE" sz="2000">
                <a:solidFill>
                  <a:srgbClr val="00B0F0"/>
                </a:solidFill>
              </a:rPr>
              <a:t> &lt; … &lt; K</a:t>
            </a:r>
            <a:r>
              <a:rPr lang="en-US" altLang="nl-BE" sz="2000" baseline="-25000">
                <a:solidFill>
                  <a:srgbClr val="00B0F0"/>
                </a:solidFill>
              </a:rPr>
              <a:t>q</a:t>
            </a:r>
            <a:r>
              <a:rPr lang="en-US" altLang="nl-BE" sz="2000"/>
              <a:t>.</a:t>
            </a:r>
            <a:endParaRPr lang="nl-BE" altLang="nl-BE" sz="2000"/>
          </a:p>
          <a:p>
            <a:pPr lvl="1"/>
            <a:r>
              <a:rPr lang="en-US" altLang="nl-BE" sz="2000"/>
              <a:t>For every key value X in the subtree referred to by P</a:t>
            </a:r>
            <a:r>
              <a:rPr lang="en-US" altLang="nl-BE" sz="2000" baseline="-25000"/>
              <a:t>i</a:t>
            </a:r>
            <a:r>
              <a:rPr lang="en-US" altLang="nl-BE" sz="2000"/>
              <a:t>, the following holds:</a:t>
            </a:r>
            <a:endParaRPr lang="nl-BE" altLang="nl-BE" sz="2000"/>
          </a:p>
          <a:p>
            <a:pPr lvl="2"/>
            <a:r>
              <a:rPr lang="en-US" altLang="nl-BE" sz="1800"/>
              <a:t>K</a:t>
            </a:r>
            <a:r>
              <a:rPr lang="en-US" altLang="nl-BE" sz="1800" baseline="-25000"/>
              <a:t>i</a:t>
            </a:r>
            <a:r>
              <a:rPr lang="en-US" altLang="nl-BE" sz="1800"/>
              <a:t> &lt; X &lt; K</a:t>
            </a:r>
            <a:r>
              <a:rPr lang="en-US" altLang="nl-BE" sz="1800" baseline="-25000"/>
              <a:t>i+1 </a:t>
            </a:r>
            <a:r>
              <a:rPr lang="en-US" altLang="nl-BE" sz="1800"/>
              <a:t>for 0 &lt; i &lt; q</a:t>
            </a:r>
            <a:endParaRPr lang="nl-BE" altLang="nl-BE" sz="1800"/>
          </a:p>
          <a:p>
            <a:pPr lvl="2"/>
            <a:r>
              <a:rPr lang="en-US" altLang="nl-BE" sz="1800"/>
              <a:t>X &lt; K</a:t>
            </a:r>
            <a:r>
              <a:rPr lang="en-US" altLang="nl-BE" sz="1800" baseline="-25000"/>
              <a:t>i+1</a:t>
            </a:r>
            <a:r>
              <a:rPr lang="en-US" altLang="nl-BE" sz="1800"/>
              <a:t> for i = 0</a:t>
            </a:r>
            <a:endParaRPr lang="nl-BE" altLang="nl-BE" sz="1800"/>
          </a:p>
          <a:p>
            <a:pPr lvl="2"/>
            <a:r>
              <a:rPr lang="en-US" altLang="nl-BE" sz="1800"/>
              <a:t>K</a:t>
            </a:r>
            <a:r>
              <a:rPr lang="en-US" altLang="nl-BE" sz="1800" baseline="-25000"/>
              <a:t>i</a:t>
            </a:r>
            <a:r>
              <a:rPr lang="en-US" altLang="nl-BE" sz="1800"/>
              <a:t> &lt; X for i = q</a:t>
            </a:r>
            <a:endParaRPr lang="nl-BE" altLang="nl-BE" sz="1800"/>
          </a:p>
          <a:p>
            <a:endParaRPr lang="nl-BE" altLang="nl-BE"/>
          </a:p>
        </p:txBody>
      </p:sp>
      <p:sp>
        <p:nvSpPr>
          <p:cNvPr id="133124" name="Slide Number Placeholder 3">
            <a:extLst>
              <a:ext uri="{FF2B5EF4-FFF2-40B4-BE49-F238E27FC236}">
                <a16:creationId xmlns:a16="http://schemas.microsoft.com/office/drawing/2014/main" id="{62F1FE78-AFFB-4B9B-B80A-F55C4621E6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85655C8-C230-4010-B79F-DF7E138195E9}" type="slidenum">
              <a:rPr lang="nl-NL" altLang="nl-BE" sz="1200">
                <a:solidFill>
                  <a:srgbClr val="898989"/>
                </a:solidFill>
                <a:latin typeface="Arial" panose="020B0604020202020204" pitchFamily="34" charset="0"/>
              </a:rPr>
              <a:pPr>
                <a:spcBef>
                  <a:spcPct val="0"/>
                </a:spcBef>
                <a:buFontTx/>
                <a:buNone/>
              </a:pPr>
              <a:t>75</a:t>
            </a:fld>
            <a:endParaRPr lang="nl-NL" altLang="nl-BE" sz="1200">
              <a:solidFill>
                <a:srgbClr val="898989"/>
              </a:solidFill>
              <a:latin typeface="Arial" panose="020B0604020202020204" pitchFamily="34" charset="0"/>
            </a:endParaRPr>
          </a:p>
        </p:txBody>
      </p:sp>
      <p:pic>
        <p:nvPicPr>
          <p:cNvPr id="107525" name="Picture 5">
            <a:extLst>
              <a:ext uri="{FF2B5EF4-FFF2-40B4-BE49-F238E27FC236}">
                <a16:creationId xmlns:a16="http://schemas.microsoft.com/office/drawing/2014/main" id="{E9BE1D88-F7D1-4571-AFB1-5CDA7B2F4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8738" y="5791200"/>
            <a:ext cx="3213100" cy="915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107526" name="Rectangle 1">
            <a:extLst>
              <a:ext uri="{FF2B5EF4-FFF2-40B4-BE49-F238E27FC236}">
                <a16:creationId xmlns:a16="http://schemas.microsoft.com/office/drawing/2014/main" id="{402843B2-3FD4-49B9-89D6-C31251F47092}"/>
              </a:ext>
            </a:extLst>
          </p:cNvPr>
          <p:cNvSpPr>
            <a:spLocks noChangeArrowheads="1"/>
          </p:cNvSpPr>
          <p:nvPr/>
        </p:nvSpPr>
        <p:spPr bwMode="auto">
          <a:xfrm>
            <a:off x="5932698" y="5791212"/>
            <a:ext cx="2957673" cy="307777"/>
          </a:xfrm>
          <a:prstGeom prst="rect">
            <a:avLst/>
          </a:prstGeom>
          <a:noFill/>
          <a:ln w="19050">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nl-BE" sz="1400" b="1" dirty="0">
                <a:latin typeface="Arial" panose="020B0604020202020204" pitchFamily="34" charset="0"/>
              </a:rPr>
              <a:t>&lt;</a:t>
            </a:r>
            <a:r>
              <a:rPr lang="en-US" altLang="nl-BE" sz="1400" dirty="0">
                <a:solidFill>
                  <a:srgbClr val="FF0000"/>
                </a:solidFill>
                <a:latin typeface="Arial" panose="020B0604020202020204" pitchFamily="34" charset="0"/>
              </a:rPr>
              <a:t>P</a:t>
            </a:r>
            <a:r>
              <a:rPr lang="en-US" altLang="nl-BE" sz="1400" baseline="-25000" dirty="0">
                <a:solidFill>
                  <a:srgbClr val="FF0000"/>
                </a:solidFill>
                <a:latin typeface="Arial" panose="020B0604020202020204" pitchFamily="34" charset="0"/>
              </a:rPr>
              <a:t>0</a:t>
            </a:r>
            <a:r>
              <a:rPr lang="en-US" altLang="nl-BE" sz="1400" dirty="0">
                <a:latin typeface="Arial" panose="020B0604020202020204" pitchFamily="34" charset="0"/>
              </a:rPr>
              <a:t>, &lt;</a:t>
            </a:r>
            <a:r>
              <a:rPr lang="en-US" altLang="nl-BE" sz="1400" dirty="0">
                <a:solidFill>
                  <a:srgbClr val="0070C0"/>
                </a:solidFill>
                <a:latin typeface="Arial" panose="020B0604020202020204" pitchFamily="34" charset="0"/>
              </a:rPr>
              <a:t>K</a:t>
            </a:r>
            <a:r>
              <a:rPr lang="en-US" altLang="nl-BE" sz="1400" baseline="-25000" dirty="0">
                <a:solidFill>
                  <a:srgbClr val="0070C0"/>
                </a:solidFill>
                <a:latin typeface="Arial" panose="020B0604020202020204" pitchFamily="34" charset="0"/>
              </a:rPr>
              <a:t>1</a:t>
            </a:r>
            <a:r>
              <a:rPr lang="en-US" altLang="nl-BE" sz="1400" dirty="0">
                <a:latin typeface="Arial" panose="020B0604020202020204" pitchFamily="34" charset="0"/>
              </a:rPr>
              <a:t>, </a:t>
            </a:r>
            <a:r>
              <a:rPr lang="en-US" altLang="nl-BE" sz="1400" dirty="0">
                <a:solidFill>
                  <a:srgbClr val="00B050"/>
                </a:solidFill>
                <a:latin typeface="Arial" panose="020B0604020202020204" pitchFamily="34" charset="0"/>
              </a:rPr>
              <a:t>Pd</a:t>
            </a:r>
            <a:r>
              <a:rPr lang="en-US" altLang="nl-BE" sz="1400" baseline="-25000" dirty="0">
                <a:solidFill>
                  <a:srgbClr val="00B050"/>
                </a:solidFill>
                <a:latin typeface="Arial" panose="020B0604020202020204" pitchFamily="34" charset="0"/>
              </a:rPr>
              <a:t>1</a:t>
            </a:r>
            <a:r>
              <a:rPr lang="en-US" altLang="nl-BE" sz="1400" dirty="0">
                <a:latin typeface="Arial" panose="020B0604020202020204" pitchFamily="34" charset="0"/>
              </a:rPr>
              <a:t>&gt;, </a:t>
            </a:r>
            <a:r>
              <a:rPr lang="en-US" altLang="nl-BE" sz="1400" dirty="0">
                <a:solidFill>
                  <a:srgbClr val="FF0000"/>
                </a:solidFill>
                <a:latin typeface="Arial" panose="020B0604020202020204" pitchFamily="34" charset="0"/>
              </a:rPr>
              <a:t>P</a:t>
            </a:r>
            <a:r>
              <a:rPr lang="en-US" altLang="nl-BE" sz="1400" baseline="-25000" dirty="0">
                <a:solidFill>
                  <a:srgbClr val="FF0000"/>
                </a:solidFill>
                <a:latin typeface="Arial" panose="020B0604020202020204" pitchFamily="34" charset="0"/>
              </a:rPr>
              <a:t>1</a:t>
            </a:r>
            <a:r>
              <a:rPr lang="en-US" altLang="nl-BE" sz="1400" dirty="0">
                <a:latin typeface="Arial" panose="020B0604020202020204" pitchFamily="34" charset="0"/>
              </a:rPr>
              <a:t>, &lt;</a:t>
            </a:r>
            <a:r>
              <a:rPr lang="en-US" altLang="nl-BE" sz="1400" dirty="0">
                <a:solidFill>
                  <a:srgbClr val="0070C0"/>
                </a:solidFill>
                <a:latin typeface="Arial" panose="020B0604020202020204" pitchFamily="34" charset="0"/>
              </a:rPr>
              <a:t>K</a:t>
            </a:r>
            <a:r>
              <a:rPr lang="en-US" altLang="nl-BE" sz="1400" baseline="-25000" dirty="0">
                <a:solidFill>
                  <a:srgbClr val="0070C0"/>
                </a:solidFill>
                <a:latin typeface="Arial" panose="020B0604020202020204" pitchFamily="34" charset="0"/>
              </a:rPr>
              <a:t>2</a:t>
            </a:r>
            <a:r>
              <a:rPr lang="en-US" altLang="nl-BE" sz="1400" dirty="0">
                <a:latin typeface="Arial" panose="020B0604020202020204" pitchFamily="34" charset="0"/>
              </a:rPr>
              <a:t>, </a:t>
            </a:r>
            <a:r>
              <a:rPr lang="en-US" altLang="nl-BE" sz="1400" dirty="0">
                <a:solidFill>
                  <a:srgbClr val="00B050"/>
                </a:solidFill>
                <a:latin typeface="Arial" panose="020B0604020202020204" pitchFamily="34" charset="0"/>
              </a:rPr>
              <a:t>Pd</a:t>
            </a:r>
            <a:r>
              <a:rPr lang="en-US" altLang="nl-BE" sz="1400" baseline="-25000" dirty="0">
                <a:solidFill>
                  <a:srgbClr val="00B050"/>
                </a:solidFill>
                <a:latin typeface="Arial" panose="020B0604020202020204" pitchFamily="34" charset="0"/>
              </a:rPr>
              <a:t>2</a:t>
            </a:r>
            <a:r>
              <a:rPr lang="en-US" altLang="nl-BE" sz="1400" dirty="0">
                <a:latin typeface="Arial" panose="020B0604020202020204" pitchFamily="34" charset="0"/>
              </a:rPr>
              <a:t>&gt;, </a:t>
            </a:r>
            <a:r>
              <a:rPr lang="en-US" altLang="nl-BE" sz="1400" dirty="0">
                <a:solidFill>
                  <a:srgbClr val="FF0000"/>
                </a:solidFill>
                <a:latin typeface="Arial" panose="020B0604020202020204" pitchFamily="34" charset="0"/>
              </a:rPr>
              <a:t>P</a:t>
            </a:r>
            <a:r>
              <a:rPr lang="en-US" altLang="nl-BE" sz="1400" baseline="-25000" dirty="0">
                <a:solidFill>
                  <a:srgbClr val="FF0000"/>
                </a:solidFill>
                <a:latin typeface="Arial" panose="020B0604020202020204" pitchFamily="34" charset="0"/>
              </a:rPr>
              <a:t>2 </a:t>
            </a:r>
            <a:r>
              <a:rPr lang="en-US" altLang="nl-BE" sz="1400" b="1" dirty="0">
                <a:latin typeface="Arial" panose="020B0604020202020204" pitchFamily="34" charset="0"/>
              </a:rPr>
              <a:t>&gt;</a:t>
            </a:r>
            <a:endParaRPr lang="en-US" altLang="en-US" sz="1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anim calcmode="lin" valueType="num">
                                      <p:cBhvr>
                                        <p:cTn id="7" dur="500" fill="hold"/>
                                        <p:tgtEl>
                                          <p:spTgt spid="10752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0752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0752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7523">
                                            <p:txEl>
                                              <p:pRg st="2" end="2"/>
                                            </p:txEl>
                                          </p:spTgt>
                                        </p:tgtEl>
                                        <p:attrNameLst>
                                          <p:attrName>style.visibility</p:attrName>
                                        </p:attrNameLst>
                                      </p:cBhvr>
                                      <p:to>
                                        <p:strVal val="visible"/>
                                      </p:to>
                                    </p:set>
                                    <p:anim calcmode="lin" valueType="num">
                                      <p:cBhvr>
                                        <p:cTn id="12" dur="500" fill="hold"/>
                                        <p:tgtEl>
                                          <p:spTgt spid="10752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0752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10752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07523">
                                            <p:txEl>
                                              <p:pRg st="3" end="3"/>
                                            </p:txEl>
                                          </p:spTgt>
                                        </p:tgtEl>
                                        <p:attrNameLst>
                                          <p:attrName>style.visibility</p:attrName>
                                        </p:attrNameLst>
                                      </p:cBhvr>
                                      <p:to>
                                        <p:strVal val="visible"/>
                                      </p:to>
                                    </p:set>
                                    <p:anim calcmode="lin" valueType="num">
                                      <p:cBhvr>
                                        <p:cTn id="17" dur="500" fill="hold"/>
                                        <p:tgtEl>
                                          <p:spTgt spid="10752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10752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10752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07523">
                                            <p:txEl>
                                              <p:pRg st="4" end="4"/>
                                            </p:txEl>
                                          </p:spTgt>
                                        </p:tgtEl>
                                        <p:attrNameLst>
                                          <p:attrName>style.visibility</p:attrName>
                                        </p:attrNameLst>
                                      </p:cBhvr>
                                      <p:to>
                                        <p:strVal val="visible"/>
                                      </p:to>
                                    </p:set>
                                    <p:anim calcmode="lin" valueType="num">
                                      <p:cBhvr>
                                        <p:cTn id="22" dur="500" fill="hold"/>
                                        <p:tgtEl>
                                          <p:spTgt spid="10752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10752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107523">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7523">
                                            <p:txEl>
                                              <p:pRg st="5" end="5"/>
                                            </p:txEl>
                                          </p:spTgt>
                                        </p:tgtEl>
                                        <p:attrNameLst>
                                          <p:attrName>style.visibility</p:attrName>
                                        </p:attrNameLst>
                                      </p:cBhvr>
                                      <p:to>
                                        <p:strVal val="visible"/>
                                      </p:to>
                                    </p:set>
                                    <p:anim calcmode="lin" valueType="num">
                                      <p:cBhvr>
                                        <p:cTn id="29" dur="500" fill="hold"/>
                                        <p:tgtEl>
                                          <p:spTgt spid="10752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10752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107523">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nodeType="clickEffect">
                                  <p:stCondLst>
                                    <p:cond delay="0"/>
                                  </p:stCondLst>
                                  <p:childTnLst>
                                    <p:set>
                                      <p:cBhvr>
                                        <p:cTn id="35" dur="1" fill="hold">
                                          <p:stCondLst>
                                            <p:cond delay="0"/>
                                          </p:stCondLst>
                                        </p:cTn>
                                        <p:tgtEl>
                                          <p:spTgt spid="107523">
                                            <p:txEl>
                                              <p:pRg st="6" end="6"/>
                                            </p:txEl>
                                          </p:spTgt>
                                        </p:tgtEl>
                                        <p:attrNameLst>
                                          <p:attrName>style.visibility</p:attrName>
                                        </p:attrNameLst>
                                      </p:cBhvr>
                                      <p:to>
                                        <p:strVal val="visible"/>
                                      </p:to>
                                    </p:set>
                                    <p:anim calcmode="lin" valueType="num">
                                      <p:cBhvr>
                                        <p:cTn id="36" dur="500" fill="hold"/>
                                        <p:tgtEl>
                                          <p:spTgt spid="10752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10752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107523">
                                            <p:txEl>
                                              <p:pRg st="6" end="6"/>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107523">
                                            <p:txEl>
                                              <p:pRg st="7" end="7"/>
                                            </p:txEl>
                                          </p:spTgt>
                                        </p:tgtEl>
                                        <p:attrNameLst>
                                          <p:attrName>style.visibility</p:attrName>
                                        </p:attrNameLst>
                                      </p:cBhvr>
                                      <p:to>
                                        <p:strVal val="visible"/>
                                      </p:to>
                                    </p:set>
                                    <p:anim calcmode="lin" valueType="num">
                                      <p:cBhvr>
                                        <p:cTn id="41" dur="500" fill="hold"/>
                                        <p:tgtEl>
                                          <p:spTgt spid="107523">
                                            <p:txEl>
                                              <p:pRg st="7" end="7"/>
                                            </p:txEl>
                                          </p:spTgt>
                                        </p:tgtEl>
                                        <p:attrNameLst>
                                          <p:attrName>ppt_w</p:attrName>
                                        </p:attrNameLst>
                                      </p:cBhvr>
                                      <p:tavLst>
                                        <p:tav tm="0">
                                          <p:val>
                                            <p:fltVal val="0"/>
                                          </p:val>
                                        </p:tav>
                                        <p:tav tm="100000">
                                          <p:val>
                                            <p:strVal val="#ppt_w"/>
                                          </p:val>
                                        </p:tav>
                                      </p:tavLst>
                                    </p:anim>
                                    <p:anim calcmode="lin" valueType="num">
                                      <p:cBhvr>
                                        <p:cTn id="42" dur="500" fill="hold"/>
                                        <p:tgtEl>
                                          <p:spTgt spid="107523">
                                            <p:txEl>
                                              <p:pRg st="7" end="7"/>
                                            </p:txEl>
                                          </p:spTgt>
                                        </p:tgtEl>
                                        <p:attrNameLst>
                                          <p:attrName>ppt_h</p:attrName>
                                        </p:attrNameLst>
                                      </p:cBhvr>
                                      <p:tavLst>
                                        <p:tav tm="0">
                                          <p:val>
                                            <p:fltVal val="0"/>
                                          </p:val>
                                        </p:tav>
                                        <p:tav tm="100000">
                                          <p:val>
                                            <p:strVal val="#ppt_h"/>
                                          </p:val>
                                        </p:tav>
                                      </p:tavLst>
                                    </p:anim>
                                    <p:animEffect transition="in" filter="fade">
                                      <p:cBhvr>
                                        <p:cTn id="43" dur="500"/>
                                        <p:tgtEl>
                                          <p:spTgt spid="107523">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16" fill="hold" nodeType="clickEffect">
                                  <p:stCondLst>
                                    <p:cond delay="0"/>
                                  </p:stCondLst>
                                  <p:childTnLst>
                                    <p:set>
                                      <p:cBhvr>
                                        <p:cTn id="47" dur="1" fill="hold">
                                          <p:stCondLst>
                                            <p:cond delay="0"/>
                                          </p:stCondLst>
                                        </p:cTn>
                                        <p:tgtEl>
                                          <p:spTgt spid="107523">
                                            <p:txEl>
                                              <p:pRg st="8" end="8"/>
                                            </p:txEl>
                                          </p:spTgt>
                                        </p:tgtEl>
                                        <p:attrNameLst>
                                          <p:attrName>style.visibility</p:attrName>
                                        </p:attrNameLst>
                                      </p:cBhvr>
                                      <p:to>
                                        <p:strVal val="visible"/>
                                      </p:to>
                                    </p:set>
                                    <p:anim calcmode="lin" valueType="num">
                                      <p:cBhvr>
                                        <p:cTn id="48" dur="500" fill="hold"/>
                                        <p:tgtEl>
                                          <p:spTgt spid="107523">
                                            <p:txEl>
                                              <p:pRg st="8" end="8"/>
                                            </p:txEl>
                                          </p:spTgt>
                                        </p:tgtEl>
                                        <p:attrNameLst>
                                          <p:attrName>ppt_w</p:attrName>
                                        </p:attrNameLst>
                                      </p:cBhvr>
                                      <p:tavLst>
                                        <p:tav tm="0">
                                          <p:val>
                                            <p:fltVal val="0"/>
                                          </p:val>
                                        </p:tav>
                                        <p:tav tm="100000">
                                          <p:val>
                                            <p:strVal val="#ppt_w"/>
                                          </p:val>
                                        </p:tav>
                                      </p:tavLst>
                                    </p:anim>
                                    <p:anim calcmode="lin" valueType="num">
                                      <p:cBhvr>
                                        <p:cTn id="49" dur="500" fill="hold"/>
                                        <p:tgtEl>
                                          <p:spTgt spid="107523">
                                            <p:txEl>
                                              <p:pRg st="8" end="8"/>
                                            </p:txEl>
                                          </p:spTgt>
                                        </p:tgtEl>
                                        <p:attrNameLst>
                                          <p:attrName>ppt_h</p:attrName>
                                        </p:attrNameLst>
                                      </p:cBhvr>
                                      <p:tavLst>
                                        <p:tav tm="0">
                                          <p:val>
                                            <p:fltVal val="0"/>
                                          </p:val>
                                        </p:tav>
                                        <p:tav tm="100000">
                                          <p:val>
                                            <p:strVal val="#ppt_h"/>
                                          </p:val>
                                        </p:tav>
                                      </p:tavLst>
                                    </p:anim>
                                    <p:animEffect transition="in" filter="fade">
                                      <p:cBhvr>
                                        <p:cTn id="50" dur="500"/>
                                        <p:tgtEl>
                                          <p:spTgt spid="107523">
                                            <p:txEl>
                                              <p:pRg st="8" end="8"/>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107523">
                                            <p:txEl>
                                              <p:pRg st="9" end="9"/>
                                            </p:txEl>
                                          </p:spTgt>
                                        </p:tgtEl>
                                        <p:attrNameLst>
                                          <p:attrName>style.visibility</p:attrName>
                                        </p:attrNameLst>
                                      </p:cBhvr>
                                      <p:to>
                                        <p:strVal val="visible"/>
                                      </p:to>
                                    </p:set>
                                    <p:anim calcmode="lin" valueType="num">
                                      <p:cBhvr>
                                        <p:cTn id="53" dur="500" fill="hold"/>
                                        <p:tgtEl>
                                          <p:spTgt spid="107523">
                                            <p:txEl>
                                              <p:pRg st="9" end="9"/>
                                            </p:txEl>
                                          </p:spTgt>
                                        </p:tgtEl>
                                        <p:attrNameLst>
                                          <p:attrName>ppt_w</p:attrName>
                                        </p:attrNameLst>
                                      </p:cBhvr>
                                      <p:tavLst>
                                        <p:tav tm="0">
                                          <p:val>
                                            <p:fltVal val="0"/>
                                          </p:val>
                                        </p:tav>
                                        <p:tav tm="100000">
                                          <p:val>
                                            <p:strVal val="#ppt_w"/>
                                          </p:val>
                                        </p:tav>
                                      </p:tavLst>
                                    </p:anim>
                                    <p:anim calcmode="lin" valueType="num">
                                      <p:cBhvr>
                                        <p:cTn id="54" dur="500" fill="hold"/>
                                        <p:tgtEl>
                                          <p:spTgt spid="107523">
                                            <p:txEl>
                                              <p:pRg st="9" end="9"/>
                                            </p:txEl>
                                          </p:spTgt>
                                        </p:tgtEl>
                                        <p:attrNameLst>
                                          <p:attrName>ppt_h</p:attrName>
                                        </p:attrNameLst>
                                      </p:cBhvr>
                                      <p:tavLst>
                                        <p:tav tm="0">
                                          <p:val>
                                            <p:fltVal val="0"/>
                                          </p:val>
                                        </p:tav>
                                        <p:tav tm="100000">
                                          <p:val>
                                            <p:strVal val="#ppt_h"/>
                                          </p:val>
                                        </p:tav>
                                      </p:tavLst>
                                    </p:anim>
                                    <p:animEffect transition="in" filter="fade">
                                      <p:cBhvr>
                                        <p:cTn id="55" dur="500"/>
                                        <p:tgtEl>
                                          <p:spTgt spid="107523">
                                            <p:txEl>
                                              <p:pRg st="9" end="9"/>
                                            </p:txEl>
                                          </p:spTgt>
                                        </p:tgtEl>
                                      </p:cBhvr>
                                    </p:animEffect>
                                  </p:childTnLst>
                                </p:cTn>
                              </p:par>
                              <p:par>
                                <p:cTn id="56" presetID="53" presetClass="entr" presetSubtype="16" fill="hold" nodeType="withEffect">
                                  <p:stCondLst>
                                    <p:cond delay="0"/>
                                  </p:stCondLst>
                                  <p:childTnLst>
                                    <p:set>
                                      <p:cBhvr>
                                        <p:cTn id="57" dur="1" fill="hold">
                                          <p:stCondLst>
                                            <p:cond delay="0"/>
                                          </p:stCondLst>
                                        </p:cTn>
                                        <p:tgtEl>
                                          <p:spTgt spid="107523">
                                            <p:txEl>
                                              <p:pRg st="10" end="10"/>
                                            </p:txEl>
                                          </p:spTgt>
                                        </p:tgtEl>
                                        <p:attrNameLst>
                                          <p:attrName>style.visibility</p:attrName>
                                        </p:attrNameLst>
                                      </p:cBhvr>
                                      <p:to>
                                        <p:strVal val="visible"/>
                                      </p:to>
                                    </p:set>
                                    <p:anim calcmode="lin" valueType="num">
                                      <p:cBhvr>
                                        <p:cTn id="58" dur="500" fill="hold"/>
                                        <p:tgtEl>
                                          <p:spTgt spid="107523">
                                            <p:txEl>
                                              <p:pRg st="10" end="10"/>
                                            </p:txEl>
                                          </p:spTgt>
                                        </p:tgtEl>
                                        <p:attrNameLst>
                                          <p:attrName>ppt_w</p:attrName>
                                        </p:attrNameLst>
                                      </p:cBhvr>
                                      <p:tavLst>
                                        <p:tav tm="0">
                                          <p:val>
                                            <p:fltVal val="0"/>
                                          </p:val>
                                        </p:tav>
                                        <p:tav tm="100000">
                                          <p:val>
                                            <p:strVal val="#ppt_w"/>
                                          </p:val>
                                        </p:tav>
                                      </p:tavLst>
                                    </p:anim>
                                    <p:anim calcmode="lin" valueType="num">
                                      <p:cBhvr>
                                        <p:cTn id="59" dur="500" fill="hold"/>
                                        <p:tgtEl>
                                          <p:spTgt spid="107523">
                                            <p:txEl>
                                              <p:pRg st="10" end="10"/>
                                            </p:txEl>
                                          </p:spTgt>
                                        </p:tgtEl>
                                        <p:attrNameLst>
                                          <p:attrName>ppt_h</p:attrName>
                                        </p:attrNameLst>
                                      </p:cBhvr>
                                      <p:tavLst>
                                        <p:tav tm="0">
                                          <p:val>
                                            <p:fltVal val="0"/>
                                          </p:val>
                                        </p:tav>
                                        <p:tav tm="100000">
                                          <p:val>
                                            <p:strVal val="#ppt_h"/>
                                          </p:val>
                                        </p:tav>
                                      </p:tavLst>
                                    </p:anim>
                                    <p:animEffect transition="in" filter="fade">
                                      <p:cBhvr>
                                        <p:cTn id="60" dur="500"/>
                                        <p:tgtEl>
                                          <p:spTgt spid="107523">
                                            <p:txEl>
                                              <p:pRg st="10" end="10"/>
                                            </p:txEl>
                                          </p:spTgt>
                                        </p:tgtEl>
                                      </p:cBhvr>
                                    </p:animEffect>
                                  </p:childTnLst>
                                </p:cTn>
                              </p:par>
                              <p:par>
                                <p:cTn id="61" presetID="53" presetClass="entr" presetSubtype="16" fill="hold" nodeType="withEffect">
                                  <p:stCondLst>
                                    <p:cond delay="0"/>
                                  </p:stCondLst>
                                  <p:childTnLst>
                                    <p:set>
                                      <p:cBhvr>
                                        <p:cTn id="62" dur="1" fill="hold">
                                          <p:stCondLst>
                                            <p:cond delay="0"/>
                                          </p:stCondLst>
                                        </p:cTn>
                                        <p:tgtEl>
                                          <p:spTgt spid="107523">
                                            <p:txEl>
                                              <p:pRg st="11" end="11"/>
                                            </p:txEl>
                                          </p:spTgt>
                                        </p:tgtEl>
                                        <p:attrNameLst>
                                          <p:attrName>style.visibility</p:attrName>
                                        </p:attrNameLst>
                                      </p:cBhvr>
                                      <p:to>
                                        <p:strVal val="visible"/>
                                      </p:to>
                                    </p:set>
                                    <p:anim calcmode="lin" valueType="num">
                                      <p:cBhvr>
                                        <p:cTn id="63" dur="500" fill="hold"/>
                                        <p:tgtEl>
                                          <p:spTgt spid="107523">
                                            <p:txEl>
                                              <p:pRg st="11" end="11"/>
                                            </p:txEl>
                                          </p:spTgt>
                                        </p:tgtEl>
                                        <p:attrNameLst>
                                          <p:attrName>ppt_w</p:attrName>
                                        </p:attrNameLst>
                                      </p:cBhvr>
                                      <p:tavLst>
                                        <p:tav tm="0">
                                          <p:val>
                                            <p:fltVal val="0"/>
                                          </p:val>
                                        </p:tav>
                                        <p:tav tm="100000">
                                          <p:val>
                                            <p:strVal val="#ppt_w"/>
                                          </p:val>
                                        </p:tav>
                                      </p:tavLst>
                                    </p:anim>
                                    <p:anim calcmode="lin" valueType="num">
                                      <p:cBhvr>
                                        <p:cTn id="64" dur="500" fill="hold"/>
                                        <p:tgtEl>
                                          <p:spTgt spid="107523">
                                            <p:txEl>
                                              <p:pRg st="11" end="11"/>
                                            </p:txEl>
                                          </p:spTgt>
                                        </p:tgtEl>
                                        <p:attrNameLst>
                                          <p:attrName>ppt_h</p:attrName>
                                        </p:attrNameLst>
                                      </p:cBhvr>
                                      <p:tavLst>
                                        <p:tav tm="0">
                                          <p:val>
                                            <p:fltVal val="0"/>
                                          </p:val>
                                        </p:tav>
                                        <p:tav tm="100000">
                                          <p:val>
                                            <p:strVal val="#ppt_h"/>
                                          </p:val>
                                        </p:tav>
                                      </p:tavLst>
                                    </p:anim>
                                    <p:animEffect transition="in" filter="fade">
                                      <p:cBhvr>
                                        <p:cTn id="65" dur="500"/>
                                        <p:tgtEl>
                                          <p:spTgt spid="107523">
                                            <p:txEl>
                                              <p:pRg st="11" end="11"/>
                                            </p:txEl>
                                          </p:spTgt>
                                        </p:tgtEl>
                                      </p:cBhvr>
                                    </p:animEffect>
                                  </p:childTnLst>
                                </p:cTn>
                              </p:par>
                              <p:par>
                                <p:cTn id="66" presetID="53" presetClass="entr" presetSubtype="16" fill="hold" nodeType="withEffect">
                                  <p:stCondLst>
                                    <p:cond delay="0"/>
                                  </p:stCondLst>
                                  <p:childTnLst>
                                    <p:set>
                                      <p:cBhvr>
                                        <p:cTn id="67" dur="1" fill="hold">
                                          <p:stCondLst>
                                            <p:cond delay="0"/>
                                          </p:stCondLst>
                                        </p:cTn>
                                        <p:tgtEl>
                                          <p:spTgt spid="107525"/>
                                        </p:tgtEl>
                                        <p:attrNameLst>
                                          <p:attrName>style.visibility</p:attrName>
                                        </p:attrNameLst>
                                      </p:cBhvr>
                                      <p:to>
                                        <p:strVal val="visible"/>
                                      </p:to>
                                    </p:set>
                                    <p:anim calcmode="lin" valueType="num">
                                      <p:cBhvr>
                                        <p:cTn id="68" dur="500" fill="hold"/>
                                        <p:tgtEl>
                                          <p:spTgt spid="107525"/>
                                        </p:tgtEl>
                                        <p:attrNameLst>
                                          <p:attrName>ppt_w</p:attrName>
                                        </p:attrNameLst>
                                      </p:cBhvr>
                                      <p:tavLst>
                                        <p:tav tm="0">
                                          <p:val>
                                            <p:fltVal val="0"/>
                                          </p:val>
                                        </p:tav>
                                        <p:tav tm="100000">
                                          <p:val>
                                            <p:strVal val="#ppt_w"/>
                                          </p:val>
                                        </p:tav>
                                      </p:tavLst>
                                    </p:anim>
                                    <p:anim calcmode="lin" valueType="num">
                                      <p:cBhvr>
                                        <p:cTn id="69" dur="500" fill="hold"/>
                                        <p:tgtEl>
                                          <p:spTgt spid="107525"/>
                                        </p:tgtEl>
                                        <p:attrNameLst>
                                          <p:attrName>ppt_h</p:attrName>
                                        </p:attrNameLst>
                                      </p:cBhvr>
                                      <p:tavLst>
                                        <p:tav tm="0">
                                          <p:val>
                                            <p:fltVal val="0"/>
                                          </p:val>
                                        </p:tav>
                                        <p:tav tm="100000">
                                          <p:val>
                                            <p:strVal val="#ppt_h"/>
                                          </p:val>
                                        </p:tav>
                                      </p:tavLst>
                                    </p:anim>
                                    <p:animEffect transition="in" filter="fade">
                                      <p:cBhvr>
                                        <p:cTn id="70" dur="500"/>
                                        <p:tgtEl>
                                          <p:spTgt spid="10752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07526"/>
                                        </p:tgtEl>
                                        <p:attrNameLst>
                                          <p:attrName>style.visibility</p:attrName>
                                        </p:attrNameLst>
                                      </p:cBhvr>
                                      <p:to>
                                        <p:strVal val="visible"/>
                                      </p:to>
                                    </p:set>
                                    <p:anim calcmode="lin" valueType="num">
                                      <p:cBhvr>
                                        <p:cTn id="73" dur="500" fill="hold"/>
                                        <p:tgtEl>
                                          <p:spTgt spid="107526"/>
                                        </p:tgtEl>
                                        <p:attrNameLst>
                                          <p:attrName>ppt_w</p:attrName>
                                        </p:attrNameLst>
                                      </p:cBhvr>
                                      <p:tavLst>
                                        <p:tav tm="0">
                                          <p:val>
                                            <p:fltVal val="0"/>
                                          </p:val>
                                        </p:tav>
                                        <p:tav tm="100000">
                                          <p:val>
                                            <p:strVal val="#ppt_w"/>
                                          </p:val>
                                        </p:tav>
                                      </p:tavLst>
                                    </p:anim>
                                    <p:anim calcmode="lin" valueType="num">
                                      <p:cBhvr>
                                        <p:cTn id="74" dur="500" fill="hold"/>
                                        <p:tgtEl>
                                          <p:spTgt spid="107526"/>
                                        </p:tgtEl>
                                        <p:attrNameLst>
                                          <p:attrName>ppt_h</p:attrName>
                                        </p:attrNameLst>
                                      </p:cBhvr>
                                      <p:tavLst>
                                        <p:tav tm="0">
                                          <p:val>
                                            <p:fltVal val="0"/>
                                          </p:val>
                                        </p:tav>
                                        <p:tav tm="100000">
                                          <p:val>
                                            <p:strVal val="#ppt_h"/>
                                          </p:val>
                                        </p:tav>
                                      </p:tavLst>
                                    </p:anim>
                                    <p:animEffect transition="in" filter="fade">
                                      <p:cBhvr>
                                        <p:cTn id="75" dur="500"/>
                                        <p:tgtEl>
                                          <p:spTgt spid="10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C50E38-0FD2-479D-B537-429B9D380D90}"/>
              </a:ext>
            </a:extLst>
          </p:cNvPr>
          <p:cNvSpPr/>
          <p:nvPr/>
        </p:nvSpPr>
        <p:spPr>
          <a:xfrm>
            <a:off x="885825" y="2090738"/>
            <a:ext cx="8537575" cy="23320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8243" name="Title 1">
            <a:extLst>
              <a:ext uri="{FF2B5EF4-FFF2-40B4-BE49-F238E27FC236}">
                <a16:creationId xmlns:a16="http://schemas.microsoft.com/office/drawing/2014/main" id="{16621BD4-732A-4FDB-8A35-31C749B7E3A6}"/>
              </a:ext>
            </a:extLst>
          </p:cNvPr>
          <p:cNvSpPr>
            <a:spLocks noGrp="1"/>
          </p:cNvSpPr>
          <p:nvPr>
            <p:ph type="title"/>
          </p:nvPr>
        </p:nvSpPr>
        <p:spPr/>
        <p:txBody>
          <a:bodyPr/>
          <a:lstStyle/>
          <a:p>
            <a:r>
              <a:rPr lang="en-US" altLang="nl-BE"/>
              <a:t>B-trees</a:t>
            </a:r>
            <a:endParaRPr lang="nl-BE" altLang="nl-BE"/>
          </a:p>
        </p:txBody>
      </p:sp>
      <p:sp>
        <p:nvSpPr>
          <p:cNvPr id="112643" name="Content Placeholder 2">
            <a:extLst>
              <a:ext uri="{FF2B5EF4-FFF2-40B4-BE49-F238E27FC236}">
                <a16:creationId xmlns:a16="http://schemas.microsoft.com/office/drawing/2014/main" id="{ADD3D809-8B49-4484-B9E6-9C0D33788D12}"/>
              </a:ext>
            </a:extLst>
          </p:cNvPr>
          <p:cNvSpPr>
            <a:spLocks noGrp="1"/>
          </p:cNvSpPr>
          <p:nvPr>
            <p:ph idx="1"/>
          </p:nvPr>
        </p:nvSpPr>
        <p:spPr/>
        <p:txBody>
          <a:bodyPr/>
          <a:lstStyle/>
          <a:p>
            <a:r>
              <a:rPr lang="en-US" altLang="nl-BE" sz="2800"/>
              <a:t>A B-tree is searched recursively starting from the root</a:t>
            </a:r>
          </a:p>
          <a:p>
            <a:pPr lvl="1"/>
            <a:r>
              <a:rPr lang="en-US" altLang="nl-BE" sz="2000">
                <a:latin typeface="Consolas" panose="020B0609020204030204" pitchFamily="49" charset="0"/>
                <a:ea typeface="Consolas" panose="020B0609020204030204" pitchFamily="49" charset="0"/>
                <a:cs typeface="Consolas" panose="020B0609020204030204" pitchFamily="49" charset="0"/>
              </a:rPr>
              <a:t>If the desired key value X is found in a node (say K</a:t>
            </a:r>
            <a:r>
              <a:rPr lang="en-US" altLang="nl-BE" sz="2000" baseline="-25000">
                <a:latin typeface="Consolas" panose="020B0609020204030204" pitchFamily="49" charset="0"/>
                <a:ea typeface="Consolas" panose="020B0609020204030204" pitchFamily="49" charset="0"/>
                <a:cs typeface="Consolas" panose="020B0609020204030204" pitchFamily="49" charset="0"/>
              </a:rPr>
              <a:t>i</a:t>
            </a:r>
            <a:r>
              <a:rPr lang="en-US" altLang="nl-BE" sz="2000">
                <a:latin typeface="Consolas" panose="020B0609020204030204" pitchFamily="49" charset="0"/>
                <a:ea typeface="Consolas" panose="020B0609020204030204" pitchFamily="49" charset="0"/>
                <a:cs typeface="Consolas" panose="020B0609020204030204" pitchFamily="49" charset="0"/>
              </a:rPr>
              <a:t> = X), then the corresponding data record(s) can be accessed in the data file by following Pd</a:t>
            </a:r>
            <a:r>
              <a:rPr lang="en-US" altLang="nl-BE" sz="2000" baseline="-25000">
                <a:latin typeface="Consolas" panose="020B0609020204030204" pitchFamily="49" charset="0"/>
                <a:ea typeface="Consolas" panose="020B0609020204030204" pitchFamily="49" charset="0"/>
                <a:cs typeface="Consolas" panose="020B0609020204030204" pitchFamily="49" charset="0"/>
              </a:rPr>
              <a:t>i</a:t>
            </a:r>
            <a:endParaRPr lang="en-US" altLang="nl-BE" sz="2000">
              <a:latin typeface="Consolas" panose="020B0609020204030204" pitchFamily="49" charset="0"/>
              <a:ea typeface="Consolas" panose="020B0609020204030204" pitchFamily="49" charset="0"/>
              <a:cs typeface="Consolas" panose="020B0609020204030204" pitchFamily="49" charset="0"/>
            </a:endParaRPr>
          </a:p>
          <a:p>
            <a:pPr lvl="1"/>
            <a:r>
              <a:rPr lang="nl-BE" altLang="nl-BE" sz="2000">
                <a:latin typeface="Consolas" panose="020B0609020204030204" pitchFamily="49" charset="0"/>
                <a:ea typeface="Consolas" panose="020B0609020204030204" pitchFamily="49" charset="0"/>
                <a:cs typeface="Consolas" panose="020B0609020204030204" pitchFamily="49" charset="0"/>
              </a:rPr>
              <a:t>I</a:t>
            </a:r>
            <a:r>
              <a:rPr lang="en-US" altLang="nl-BE" sz="2000">
                <a:latin typeface="Consolas" panose="020B0609020204030204" pitchFamily="49" charset="0"/>
                <a:ea typeface="Consolas" panose="020B0609020204030204" pitchFamily="49" charset="0"/>
                <a:cs typeface="Consolas" panose="020B0609020204030204" pitchFamily="49" charset="0"/>
              </a:rPr>
              <a:t>f the desired value is not found in the node, the subtree pointer P</a:t>
            </a:r>
            <a:r>
              <a:rPr lang="en-US" altLang="nl-BE" sz="2000" baseline="-25000">
                <a:latin typeface="Consolas" panose="020B0609020204030204" pitchFamily="49" charset="0"/>
                <a:ea typeface="Consolas" panose="020B0609020204030204" pitchFamily="49" charset="0"/>
                <a:cs typeface="Consolas" panose="020B0609020204030204" pitchFamily="49" charset="0"/>
              </a:rPr>
              <a:t>i</a:t>
            </a:r>
            <a:r>
              <a:rPr lang="en-US" altLang="nl-BE" sz="2000">
                <a:latin typeface="Consolas" panose="020B0609020204030204" pitchFamily="49" charset="0"/>
                <a:ea typeface="Consolas" panose="020B0609020204030204" pitchFamily="49" charset="0"/>
                <a:cs typeface="Consolas" panose="020B0609020204030204" pitchFamily="49" charset="0"/>
              </a:rPr>
              <a:t> to be followed is the one corresponding to the smallest value of i for which X &lt; K</a:t>
            </a:r>
            <a:r>
              <a:rPr lang="en-US" altLang="nl-BE" sz="2000" baseline="-25000">
                <a:latin typeface="Consolas" panose="020B0609020204030204" pitchFamily="49" charset="0"/>
                <a:ea typeface="Consolas" panose="020B0609020204030204" pitchFamily="49" charset="0"/>
                <a:cs typeface="Consolas" panose="020B0609020204030204" pitchFamily="49" charset="0"/>
              </a:rPr>
              <a:t>i+1</a:t>
            </a:r>
            <a:r>
              <a:rPr lang="en-US" altLang="nl-BE" sz="2000">
                <a:latin typeface="Consolas" panose="020B0609020204030204" pitchFamily="49" charset="0"/>
                <a:ea typeface="Consolas" panose="020B0609020204030204" pitchFamily="49" charset="0"/>
                <a:cs typeface="Consolas" panose="020B0609020204030204" pitchFamily="49" charset="0"/>
              </a:rPr>
              <a:t>. If X &gt; all K</a:t>
            </a:r>
            <a:r>
              <a:rPr lang="en-US" altLang="nl-BE" sz="2000" baseline="-25000">
                <a:latin typeface="Consolas" panose="020B0609020204030204" pitchFamily="49" charset="0"/>
                <a:ea typeface="Consolas" panose="020B0609020204030204" pitchFamily="49" charset="0"/>
                <a:cs typeface="Consolas" panose="020B0609020204030204" pitchFamily="49" charset="0"/>
              </a:rPr>
              <a:t>i</a:t>
            </a:r>
            <a:r>
              <a:rPr lang="en-US" altLang="nl-BE" sz="2000">
                <a:latin typeface="Consolas" panose="020B0609020204030204" pitchFamily="49" charset="0"/>
                <a:ea typeface="Consolas" panose="020B0609020204030204" pitchFamily="49" charset="0"/>
                <a:cs typeface="Consolas" panose="020B0609020204030204" pitchFamily="49" charset="0"/>
              </a:rPr>
              <a:t> then the tree pointer P</a:t>
            </a:r>
            <a:r>
              <a:rPr lang="en-US" altLang="nl-BE" sz="2000" baseline="-25000">
                <a:latin typeface="Consolas" panose="020B0609020204030204" pitchFamily="49" charset="0"/>
                <a:ea typeface="Consolas" panose="020B0609020204030204" pitchFamily="49" charset="0"/>
                <a:cs typeface="Consolas" panose="020B0609020204030204" pitchFamily="49" charset="0"/>
              </a:rPr>
              <a:t>i+1</a:t>
            </a:r>
            <a:r>
              <a:rPr lang="en-US" altLang="nl-BE" sz="2000">
                <a:latin typeface="Consolas" panose="020B0609020204030204" pitchFamily="49" charset="0"/>
                <a:ea typeface="Consolas" panose="020B0609020204030204" pitchFamily="49" charset="0"/>
                <a:cs typeface="Consolas" panose="020B0609020204030204" pitchFamily="49" charset="0"/>
              </a:rPr>
              <a:t> is followed</a:t>
            </a:r>
            <a:endParaRPr lang="en-US" altLang="nl-BE" sz="2400">
              <a:latin typeface="Consolas" panose="020B0609020204030204" pitchFamily="49" charset="0"/>
              <a:ea typeface="Consolas" panose="020B0609020204030204" pitchFamily="49" charset="0"/>
              <a:cs typeface="Consolas" panose="020B0609020204030204" pitchFamily="49" charset="0"/>
            </a:endParaRPr>
          </a:p>
          <a:p>
            <a:r>
              <a:rPr lang="en-US" altLang="nl-BE" sz="2800"/>
              <a:t>Note: fan-out and search efficiency is much higher than with a binary search!</a:t>
            </a:r>
            <a:endParaRPr lang="nl-BE" altLang="nl-BE" sz="2800"/>
          </a:p>
        </p:txBody>
      </p:sp>
      <p:sp>
        <p:nvSpPr>
          <p:cNvPr id="138245" name="Slide Number Placeholder 3">
            <a:extLst>
              <a:ext uri="{FF2B5EF4-FFF2-40B4-BE49-F238E27FC236}">
                <a16:creationId xmlns:a16="http://schemas.microsoft.com/office/drawing/2014/main" id="{BA9CD16C-11A4-4B2F-A11C-EC54CBE03D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D19190-C829-4062-BD59-8DD5E0CDEFFC}" type="slidenum">
              <a:rPr lang="nl-NL" altLang="nl-BE" sz="1200">
                <a:solidFill>
                  <a:srgbClr val="898989"/>
                </a:solidFill>
                <a:latin typeface="Arial" panose="020B0604020202020204" pitchFamily="34" charset="0"/>
              </a:rPr>
              <a:pPr>
                <a:spcBef>
                  <a:spcPct val="0"/>
                </a:spcBef>
                <a:buFontTx/>
                <a:buNone/>
              </a:pPr>
              <a:t>76</a:t>
            </a:fld>
            <a:endParaRPr lang="nl-NL" altLang="nl-BE" sz="1200">
              <a:solidFill>
                <a:srgbClr val="89898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p:cTn id="7" dur="500" fill="hold"/>
                                        <p:tgtEl>
                                          <p:spTgt spid="1126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264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264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 calcmode="lin" valueType="num">
                                      <p:cBhvr>
                                        <p:cTn id="12" dur="500" fill="hold"/>
                                        <p:tgtEl>
                                          <p:spTgt spid="11264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264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1264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 calcmode="lin" valueType="num">
                                      <p:cBhvr>
                                        <p:cTn id="17" dur="500" fill="hold"/>
                                        <p:tgtEl>
                                          <p:spTgt spid="11264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264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2643">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112643">
                                            <p:txEl>
                                              <p:pRg st="3" end="3"/>
                                            </p:txEl>
                                          </p:spTgt>
                                        </p:tgtEl>
                                        <p:attrNameLst>
                                          <p:attrName>style.visibility</p:attrName>
                                        </p:attrNameLst>
                                      </p:cBhvr>
                                      <p:to>
                                        <p:strVal val="visible"/>
                                      </p:to>
                                    </p:set>
                                    <p:anim calcmode="lin" valueType="num">
                                      <p:cBhvr>
                                        <p:cTn id="31" dur="500" fill="hold"/>
                                        <p:tgtEl>
                                          <p:spTgt spid="11264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1264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id="{635DC583-14C8-4DB6-BAC6-A7EE571553FB}"/>
              </a:ext>
            </a:extLst>
          </p:cNvPr>
          <p:cNvSpPr>
            <a:spLocks noGrp="1"/>
          </p:cNvSpPr>
          <p:nvPr>
            <p:ph type="title"/>
          </p:nvPr>
        </p:nvSpPr>
        <p:spPr/>
        <p:txBody>
          <a:bodyPr/>
          <a:lstStyle/>
          <a:p>
            <a:r>
              <a:rPr lang="en-US" altLang="nl-BE"/>
              <a:t>B-trees</a:t>
            </a:r>
            <a:endParaRPr lang="nl-BE" altLang="nl-BE"/>
          </a:p>
        </p:txBody>
      </p:sp>
      <p:sp>
        <p:nvSpPr>
          <p:cNvPr id="113667" name="Content Placeholder 2">
            <a:extLst>
              <a:ext uri="{FF2B5EF4-FFF2-40B4-BE49-F238E27FC236}">
                <a16:creationId xmlns:a16="http://schemas.microsoft.com/office/drawing/2014/main" id="{E4F6FD2C-FCB7-46F4-817D-49761AAD1CE4}"/>
              </a:ext>
            </a:extLst>
          </p:cNvPr>
          <p:cNvSpPr>
            <a:spLocks noGrp="1"/>
          </p:cNvSpPr>
          <p:nvPr>
            <p:ph idx="1"/>
          </p:nvPr>
        </p:nvSpPr>
        <p:spPr/>
        <p:txBody>
          <a:bodyPr/>
          <a:lstStyle/>
          <a:p>
            <a:r>
              <a:rPr lang="en-US" altLang="nl-BE" sz="2400">
                <a:solidFill>
                  <a:srgbClr val="FF0000"/>
                </a:solidFill>
              </a:rPr>
              <a:t>Capacity of a node </a:t>
            </a:r>
            <a:r>
              <a:rPr lang="en-US" altLang="nl-BE" sz="2400"/>
              <a:t>equals the size of a disk block </a:t>
            </a:r>
          </a:p>
          <a:p>
            <a:r>
              <a:rPr lang="en-US" altLang="nl-BE" sz="2400"/>
              <a:t>All nodes, except for the root, are filled to at least 50%</a:t>
            </a:r>
          </a:p>
          <a:p>
            <a:pPr lvl="1"/>
            <a:r>
              <a:rPr lang="en-US" altLang="nl-BE" sz="2000"/>
              <a:t>Impact on additions and removals</a:t>
            </a:r>
          </a:p>
          <a:p>
            <a:r>
              <a:rPr lang="en-US" altLang="nl-BE" sz="2400"/>
              <a:t>It is complex to make exact predictions about the required number of block accesses when searching a B-tree</a:t>
            </a:r>
          </a:p>
          <a:p>
            <a:r>
              <a:rPr lang="en-US" altLang="nl-BE" sz="2400"/>
              <a:t>B-trees can also be used as a primary file organization technique</a:t>
            </a:r>
          </a:p>
          <a:p>
            <a:pPr lvl="1"/>
            <a:r>
              <a:rPr lang="en-US" altLang="nl-BE" sz="2000"/>
              <a:t>Instead of data pointers, the nodes contain the </a:t>
            </a:r>
            <a:r>
              <a:rPr lang="en-US" altLang="nl-BE" sz="2000">
                <a:solidFill>
                  <a:srgbClr val="FF0000"/>
                </a:solidFill>
              </a:rPr>
              <a:t>actual data fields </a:t>
            </a:r>
            <a:r>
              <a:rPr lang="en-US" altLang="nl-BE" sz="2000"/>
              <a:t>of the records that correspond to the search key values</a:t>
            </a:r>
            <a:endParaRPr lang="nl-BE" altLang="nl-BE" sz="2000"/>
          </a:p>
        </p:txBody>
      </p:sp>
      <p:sp>
        <p:nvSpPr>
          <p:cNvPr id="139268" name="Slide Number Placeholder 3">
            <a:extLst>
              <a:ext uri="{FF2B5EF4-FFF2-40B4-BE49-F238E27FC236}">
                <a16:creationId xmlns:a16="http://schemas.microsoft.com/office/drawing/2014/main" id="{B75B91FC-E681-412E-BDDD-A232CCA8DC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BDE4A5-4DE4-485C-A689-76F3357885C1}" type="slidenum">
              <a:rPr lang="nl-NL" altLang="nl-BE" sz="1200">
                <a:solidFill>
                  <a:srgbClr val="898989"/>
                </a:solidFill>
                <a:latin typeface="Arial" panose="020B0604020202020204" pitchFamily="34" charset="0"/>
              </a:rPr>
              <a:pPr>
                <a:spcBef>
                  <a:spcPct val="0"/>
                </a:spcBef>
                <a:buFontTx/>
                <a:buNone/>
              </a:pPr>
              <a:t>77</a:t>
            </a:fld>
            <a:endParaRPr lang="nl-NL" altLang="nl-BE" sz="1200">
              <a:solidFill>
                <a:srgbClr val="898989"/>
              </a:solidFill>
              <a:latin typeface="Arial" panose="020B0604020202020204" pitchFamily="34" charset="0"/>
            </a:endParaRPr>
          </a:p>
        </p:txBody>
      </p:sp>
      <p:pic>
        <p:nvPicPr>
          <p:cNvPr id="113669" name="Picture 6">
            <a:extLst>
              <a:ext uri="{FF2B5EF4-FFF2-40B4-BE49-F238E27FC236}">
                <a16:creationId xmlns:a16="http://schemas.microsoft.com/office/drawing/2014/main" id="{8B3E52EB-7BA7-4EBA-A367-AC7F1096A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588" y="4976813"/>
            <a:ext cx="274320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p:cTn id="7" dur="500" fill="hold"/>
                                        <p:tgtEl>
                                          <p:spTgt spid="1136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36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366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 calcmode="lin" valueType="num">
                                      <p:cBhvr>
                                        <p:cTn id="12" dur="500" fill="hold"/>
                                        <p:tgtEl>
                                          <p:spTgt spid="11366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366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13667">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 calcmode="lin" valueType="num">
                                      <p:cBhvr>
                                        <p:cTn id="17" dur="500" fill="hold"/>
                                        <p:tgtEl>
                                          <p:spTgt spid="11366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366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3667">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 calcmode="lin" valueType="num">
                                      <p:cBhvr>
                                        <p:cTn id="22" dur="500" fill="hold"/>
                                        <p:tgtEl>
                                          <p:spTgt spid="11366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1366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13667">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13667">
                                            <p:txEl>
                                              <p:pRg st="4" end="4"/>
                                            </p:txEl>
                                          </p:spTgt>
                                        </p:tgtEl>
                                        <p:attrNameLst>
                                          <p:attrName>style.visibility</p:attrName>
                                        </p:attrNameLst>
                                      </p:cBhvr>
                                      <p:to>
                                        <p:strVal val="visible"/>
                                      </p:to>
                                    </p:set>
                                    <p:anim calcmode="lin" valueType="num">
                                      <p:cBhvr>
                                        <p:cTn id="29" dur="500" fill="hold"/>
                                        <p:tgtEl>
                                          <p:spTgt spid="113667">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13667">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13667">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13667">
                                            <p:txEl>
                                              <p:pRg st="5" end="5"/>
                                            </p:txEl>
                                          </p:spTgt>
                                        </p:tgtEl>
                                        <p:attrNameLst>
                                          <p:attrName>style.visibility</p:attrName>
                                        </p:attrNameLst>
                                      </p:cBhvr>
                                      <p:to>
                                        <p:strVal val="visible"/>
                                      </p:to>
                                    </p:set>
                                    <p:anim calcmode="lin" valueType="num">
                                      <p:cBhvr>
                                        <p:cTn id="34" dur="500" fill="hold"/>
                                        <p:tgtEl>
                                          <p:spTgt spid="113667">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13667">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13667">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113669"/>
                                        </p:tgtEl>
                                        <p:attrNameLst>
                                          <p:attrName>style.visibility</p:attrName>
                                        </p:attrNameLst>
                                      </p:cBhvr>
                                      <p:to>
                                        <p:strVal val="visible"/>
                                      </p:to>
                                    </p:set>
                                    <p:anim calcmode="lin" valueType="num">
                                      <p:cBhvr>
                                        <p:cTn id="39" dur="500" fill="hold"/>
                                        <p:tgtEl>
                                          <p:spTgt spid="113669"/>
                                        </p:tgtEl>
                                        <p:attrNameLst>
                                          <p:attrName>ppt_w</p:attrName>
                                        </p:attrNameLst>
                                      </p:cBhvr>
                                      <p:tavLst>
                                        <p:tav tm="0">
                                          <p:val>
                                            <p:fltVal val="0"/>
                                          </p:val>
                                        </p:tav>
                                        <p:tav tm="100000">
                                          <p:val>
                                            <p:strVal val="#ppt_w"/>
                                          </p:val>
                                        </p:tav>
                                      </p:tavLst>
                                    </p:anim>
                                    <p:anim calcmode="lin" valueType="num">
                                      <p:cBhvr>
                                        <p:cTn id="40" dur="500" fill="hold"/>
                                        <p:tgtEl>
                                          <p:spTgt spid="113669"/>
                                        </p:tgtEl>
                                        <p:attrNameLst>
                                          <p:attrName>ppt_h</p:attrName>
                                        </p:attrNameLst>
                                      </p:cBhvr>
                                      <p:tavLst>
                                        <p:tav tm="0">
                                          <p:val>
                                            <p:fltVal val="0"/>
                                          </p:val>
                                        </p:tav>
                                        <p:tav tm="100000">
                                          <p:val>
                                            <p:strVal val="#ppt_h"/>
                                          </p:val>
                                        </p:tav>
                                      </p:tavLst>
                                    </p:anim>
                                    <p:animEffect transition="in" filter="fade">
                                      <p:cBhvr>
                                        <p:cTn id="41"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4E218992-CAA5-4E85-A639-95FF4702E821}"/>
              </a:ext>
            </a:extLst>
          </p:cNvPr>
          <p:cNvSpPr>
            <a:spLocks noGrp="1"/>
          </p:cNvSpPr>
          <p:nvPr>
            <p:ph type="title"/>
          </p:nvPr>
        </p:nvSpPr>
        <p:spPr/>
        <p:txBody>
          <a:bodyPr/>
          <a:lstStyle/>
          <a:p>
            <a:r>
              <a:rPr lang="en-US" altLang="nl-BE"/>
              <a:t>B</a:t>
            </a:r>
            <a:r>
              <a:rPr lang="en-US" altLang="nl-BE" baseline="30000"/>
              <a:t>+</a:t>
            </a:r>
            <a:r>
              <a:rPr lang="en-US" altLang="nl-BE"/>
              <a:t>-trees</a:t>
            </a:r>
            <a:endParaRPr lang="nl-BE" altLang="nl-BE"/>
          </a:p>
        </p:txBody>
      </p:sp>
      <p:sp>
        <p:nvSpPr>
          <p:cNvPr id="114691" name="Content Placeholder 2">
            <a:extLst>
              <a:ext uri="{FF2B5EF4-FFF2-40B4-BE49-F238E27FC236}">
                <a16:creationId xmlns:a16="http://schemas.microsoft.com/office/drawing/2014/main" id="{1AC91BE7-DCC5-4A70-A039-4010D9EED84E}"/>
              </a:ext>
            </a:extLst>
          </p:cNvPr>
          <p:cNvSpPr>
            <a:spLocks noGrp="1"/>
          </p:cNvSpPr>
          <p:nvPr>
            <p:ph idx="1"/>
          </p:nvPr>
        </p:nvSpPr>
        <p:spPr>
          <a:xfrm>
            <a:off x="495300" y="1500188"/>
            <a:ext cx="8915400" cy="4525962"/>
          </a:xfrm>
        </p:spPr>
        <p:txBody>
          <a:bodyPr/>
          <a:lstStyle/>
          <a:p>
            <a:r>
              <a:rPr lang="en-US" altLang="nl-BE" sz="2400"/>
              <a:t>In a B</a:t>
            </a:r>
            <a:r>
              <a:rPr lang="en-US" altLang="nl-BE" sz="2400" baseline="30000"/>
              <a:t>+</a:t>
            </a:r>
            <a:r>
              <a:rPr lang="en-US" altLang="nl-BE" sz="2400"/>
              <a:t>-tree the following apply:</a:t>
            </a:r>
          </a:p>
          <a:p>
            <a:pPr lvl="1"/>
            <a:r>
              <a:rPr lang="en-US" altLang="nl-BE" sz="2000"/>
              <a:t>Only the </a:t>
            </a:r>
            <a:r>
              <a:rPr lang="en-US" altLang="nl-BE" sz="2000">
                <a:solidFill>
                  <a:srgbClr val="FF0000"/>
                </a:solidFill>
              </a:rPr>
              <a:t>leaf nodes </a:t>
            </a:r>
            <a:r>
              <a:rPr lang="en-US" altLang="nl-BE" sz="2000"/>
              <a:t>contain data pointers</a:t>
            </a:r>
          </a:p>
          <a:p>
            <a:pPr lvl="1"/>
            <a:r>
              <a:rPr lang="en-US" altLang="nl-BE" sz="2000"/>
              <a:t>All key values that exist in the </a:t>
            </a:r>
            <a:r>
              <a:rPr lang="en-US" altLang="nl-BE" sz="2000">
                <a:solidFill>
                  <a:srgbClr val="FF0000"/>
                </a:solidFill>
              </a:rPr>
              <a:t>non-leaf nodes </a:t>
            </a:r>
            <a:r>
              <a:rPr lang="en-US" altLang="nl-BE" sz="2000"/>
              <a:t>are repeated in the leaf nodes, such that every key value occurs in a leaf node, along with a corresponding data pointer</a:t>
            </a:r>
          </a:p>
          <a:p>
            <a:pPr lvl="1"/>
            <a:r>
              <a:rPr lang="en-US" altLang="nl-BE" sz="2000"/>
              <a:t>Higher-level nodes only contain a subset of the key values present in the leaf nodes</a:t>
            </a:r>
          </a:p>
          <a:p>
            <a:pPr lvl="1"/>
            <a:r>
              <a:rPr lang="en-US" altLang="nl-BE" sz="2000"/>
              <a:t>Every leaf node of a B</a:t>
            </a:r>
            <a:r>
              <a:rPr lang="en-US" altLang="nl-BE" sz="2000" baseline="30000"/>
              <a:t>+</a:t>
            </a:r>
            <a:r>
              <a:rPr lang="en-US" altLang="nl-BE" sz="2000"/>
              <a:t>-tree also has one tree pointer, pointing to its next sibling</a:t>
            </a:r>
            <a:endParaRPr lang="nl-BE" altLang="nl-BE" sz="2000"/>
          </a:p>
        </p:txBody>
      </p:sp>
      <p:sp>
        <p:nvSpPr>
          <p:cNvPr id="141316" name="Slide Number Placeholder 3">
            <a:extLst>
              <a:ext uri="{FF2B5EF4-FFF2-40B4-BE49-F238E27FC236}">
                <a16:creationId xmlns:a16="http://schemas.microsoft.com/office/drawing/2014/main" id="{64611754-EC11-4CFD-9C98-E2108AF9E2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EBDCF9-07C9-43F3-B5D7-B600D4CFA776}" type="slidenum">
              <a:rPr lang="nl-NL" altLang="nl-BE" sz="1200">
                <a:solidFill>
                  <a:srgbClr val="898989"/>
                </a:solidFill>
                <a:latin typeface="Arial" panose="020B0604020202020204" pitchFamily="34" charset="0"/>
              </a:rPr>
              <a:pPr>
                <a:spcBef>
                  <a:spcPct val="0"/>
                </a:spcBef>
                <a:buFontTx/>
                <a:buNone/>
              </a:pPr>
              <a:t>78</a:t>
            </a:fld>
            <a:endParaRPr lang="nl-NL" altLang="nl-BE" sz="1200">
              <a:solidFill>
                <a:srgbClr val="898989"/>
              </a:solidFill>
              <a:latin typeface="Arial" panose="020B0604020202020204" pitchFamily="34" charset="0"/>
            </a:endParaRPr>
          </a:p>
        </p:txBody>
      </p:sp>
      <p:pic>
        <p:nvPicPr>
          <p:cNvPr id="114693" name="Picture 5">
            <a:extLst>
              <a:ext uri="{FF2B5EF4-FFF2-40B4-BE49-F238E27FC236}">
                <a16:creationId xmlns:a16="http://schemas.microsoft.com/office/drawing/2014/main" id="{FD539A41-E142-4DDD-ADB7-BFDE30694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4740275"/>
            <a:ext cx="5249863" cy="1743075"/>
          </a:xfrm>
          <a:prstGeom prst="rect">
            <a:avLst/>
          </a:prstGeom>
          <a:noFill/>
          <a:ln w="76200" cmpd="tri" algn="ctr">
            <a:solidFill>
              <a:srgbClr val="CC6600"/>
            </a:solidFill>
            <a:miter lim="800000"/>
            <a:headEnd/>
            <a:tailEnd type="none" w="med" len="lg"/>
          </a:ln>
          <a:extLst>
            <a:ext uri="{909E8E84-426E-40DD-AFC4-6F175D3DCCD1}">
              <a14:hiddenFill xmlns:a14="http://schemas.microsoft.com/office/drawing/2010/main">
                <a:solidFill>
                  <a:schemeClr val="accent1"/>
                </a:solidFill>
              </a14:hiddenFill>
            </a:ext>
          </a:extLst>
        </p:spPr>
      </p:pic>
      <p:sp>
        <p:nvSpPr>
          <p:cNvPr id="114694" name="Rectangle 5">
            <a:extLst>
              <a:ext uri="{FF2B5EF4-FFF2-40B4-BE49-F238E27FC236}">
                <a16:creationId xmlns:a16="http://schemas.microsoft.com/office/drawing/2014/main" id="{0DCB7289-65DB-4615-A6BC-842488C7B227}"/>
              </a:ext>
            </a:extLst>
          </p:cNvPr>
          <p:cNvSpPr>
            <a:spLocks noChangeArrowheads="1"/>
          </p:cNvSpPr>
          <p:nvPr/>
        </p:nvSpPr>
        <p:spPr bwMode="auto">
          <a:xfrm>
            <a:off x="7324725" y="4937125"/>
            <a:ext cx="184785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solidFill>
                  <a:srgbClr val="FF0000"/>
                </a:solidFill>
                <a:latin typeface="Arial" panose="020B0604020202020204" pitchFamily="34" charset="0"/>
              </a:rPr>
              <a:t>Data pointers in leaf-nodes are not shown. Only tree pointers of all nodes are shown here</a:t>
            </a:r>
          </a:p>
        </p:txBody>
      </p:sp>
      <p:sp>
        <p:nvSpPr>
          <p:cNvPr id="114695" name="TextBox 1">
            <a:extLst>
              <a:ext uri="{FF2B5EF4-FFF2-40B4-BE49-F238E27FC236}">
                <a16:creationId xmlns:a16="http://schemas.microsoft.com/office/drawing/2014/main" id="{211D0A9E-0E44-4FD6-A33B-0CA02E504F86}"/>
              </a:ext>
            </a:extLst>
          </p:cNvPr>
          <p:cNvSpPr txBox="1">
            <a:spLocks noChangeArrowheads="1"/>
          </p:cNvSpPr>
          <p:nvPr/>
        </p:nvSpPr>
        <p:spPr bwMode="auto">
          <a:xfrm>
            <a:off x="703263" y="5192713"/>
            <a:ext cx="118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500" fill="hold"/>
                                        <p:tgtEl>
                                          <p:spTgt spid="1146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469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469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 calcmode="lin" valueType="num">
                                      <p:cBhvr>
                                        <p:cTn id="12" dur="500" fill="hold"/>
                                        <p:tgtEl>
                                          <p:spTgt spid="11469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469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1469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 calcmode="lin" valueType="num">
                                      <p:cBhvr>
                                        <p:cTn id="17" dur="500" fill="hold"/>
                                        <p:tgtEl>
                                          <p:spTgt spid="11469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469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4691">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 calcmode="lin" valueType="num">
                                      <p:cBhvr>
                                        <p:cTn id="22" dur="500" fill="hold"/>
                                        <p:tgtEl>
                                          <p:spTgt spid="11469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1469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14691">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14691">
                                            <p:txEl>
                                              <p:pRg st="4" end="4"/>
                                            </p:txEl>
                                          </p:spTgt>
                                        </p:tgtEl>
                                        <p:attrNameLst>
                                          <p:attrName>style.visibility</p:attrName>
                                        </p:attrNameLst>
                                      </p:cBhvr>
                                      <p:to>
                                        <p:strVal val="visible"/>
                                      </p:to>
                                    </p:set>
                                    <p:anim calcmode="lin" valueType="num">
                                      <p:cBhvr>
                                        <p:cTn id="27" dur="500" fill="hold"/>
                                        <p:tgtEl>
                                          <p:spTgt spid="11469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1469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14691">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14695"/>
                                        </p:tgtEl>
                                        <p:attrNameLst>
                                          <p:attrName>style.visibility</p:attrName>
                                        </p:attrNameLst>
                                      </p:cBhvr>
                                      <p:to>
                                        <p:strVal val="visible"/>
                                      </p:to>
                                    </p:set>
                                    <p:anim calcmode="lin" valueType="num">
                                      <p:cBhvr>
                                        <p:cTn id="34" dur="500" fill="hold"/>
                                        <p:tgtEl>
                                          <p:spTgt spid="114695"/>
                                        </p:tgtEl>
                                        <p:attrNameLst>
                                          <p:attrName>ppt_w</p:attrName>
                                        </p:attrNameLst>
                                      </p:cBhvr>
                                      <p:tavLst>
                                        <p:tav tm="0">
                                          <p:val>
                                            <p:fltVal val="0"/>
                                          </p:val>
                                        </p:tav>
                                        <p:tav tm="100000">
                                          <p:val>
                                            <p:strVal val="#ppt_w"/>
                                          </p:val>
                                        </p:tav>
                                      </p:tavLst>
                                    </p:anim>
                                    <p:anim calcmode="lin" valueType="num">
                                      <p:cBhvr>
                                        <p:cTn id="35" dur="500" fill="hold"/>
                                        <p:tgtEl>
                                          <p:spTgt spid="114695"/>
                                        </p:tgtEl>
                                        <p:attrNameLst>
                                          <p:attrName>ppt_h</p:attrName>
                                        </p:attrNameLst>
                                      </p:cBhvr>
                                      <p:tavLst>
                                        <p:tav tm="0">
                                          <p:val>
                                            <p:fltVal val="0"/>
                                          </p:val>
                                        </p:tav>
                                        <p:tav tm="100000">
                                          <p:val>
                                            <p:strVal val="#ppt_h"/>
                                          </p:val>
                                        </p:tav>
                                      </p:tavLst>
                                    </p:anim>
                                    <p:animEffect transition="in" filter="fade">
                                      <p:cBhvr>
                                        <p:cTn id="36" dur="500"/>
                                        <p:tgtEl>
                                          <p:spTgt spid="114695"/>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4694"/>
                                        </p:tgtEl>
                                        <p:attrNameLst>
                                          <p:attrName>style.visibility</p:attrName>
                                        </p:attrNameLst>
                                      </p:cBhvr>
                                      <p:to>
                                        <p:strVal val="visible"/>
                                      </p:to>
                                    </p:set>
                                    <p:anim calcmode="lin" valueType="num">
                                      <p:cBhvr>
                                        <p:cTn id="39" dur="500" fill="hold"/>
                                        <p:tgtEl>
                                          <p:spTgt spid="114694"/>
                                        </p:tgtEl>
                                        <p:attrNameLst>
                                          <p:attrName>ppt_w</p:attrName>
                                        </p:attrNameLst>
                                      </p:cBhvr>
                                      <p:tavLst>
                                        <p:tav tm="0">
                                          <p:val>
                                            <p:fltVal val="0"/>
                                          </p:val>
                                        </p:tav>
                                        <p:tav tm="100000">
                                          <p:val>
                                            <p:strVal val="#ppt_w"/>
                                          </p:val>
                                        </p:tav>
                                      </p:tavLst>
                                    </p:anim>
                                    <p:anim calcmode="lin" valueType="num">
                                      <p:cBhvr>
                                        <p:cTn id="40" dur="500" fill="hold"/>
                                        <p:tgtEl>
                                          <p:spTgt spid="114694"/>
                                        </p:tgtEl>
                                        <p:attrNameLst>
                                          <p:attrName>ppt_h</p:attrName>
                                        </p:attrNameLst>
                                      </p:cBhvr>
                                      <p:tavLst>
                                        <p:tav tm="0">
                                          <p:val>
                                            <p:fltVal val="0"/>
                                          </p:val>
                                        </p:tav>
                                        <p:tav tm="100000">
                                          <p:val>
                                            <p:strVal val="#ppt_h"/>
                                          </p:val>
                                        </p:tav>
                                      </p:tavLst>
                                    </p:anim>
                                    <p:animEffect transition="in" filter="fade">
                                      <p:cBhvr>
                                        <p:cTn id="41" dur="500"/>
                                        <p:tgtEl>
                                          <p:spTgt spid="114694"/>
                                        </p:tgtEl>
                                      </p:cBhvr>
                                    </p:animEffect>
                                  </p:childTnLst>
                                </p:cTn>
                              </p:par>
                              <p:par>
                                <p:cTn id="42" presetID="53" presetClass="entr" presetSubtype="16" fill="hold" nodeType="withEffect">
                                  <p:stCondLst>
                                    <p:cond delay="0"/>
                                  </p:stCondLst>
                                  <p:childTnLst>
                                    <p:set>
                                      <p:cBhvr>
                                        <p:cTn id="43" dur="1" fill="hold">
                                          <p:stCondLst>
                                            <p:cond delay="0"/>
                                          </p:stCondLst>
                                        </p:cTn>
                                        <p:tgtEl>
                                          <p:spTgt spid="114693"/>
                                        </p:tgtEl>
                                        <p:attrNameLst>
                                          <p:attrName>style.visibility</p:attrName>
                                        </p:attrNameLst>
                                      </p:cBhvr>
                                      <p:to>
                                        <p:strVal val="visible"/>
                                      </p:to>
                                    </p:set>
                                    <p:anim calcmode="lin" valueType="num">
                                      <p:cBhvr>
                                        <p:cTn id="44" dur="500" fill="hold"/>
                                        <p:tgtEl>
                                          <p:spTgt spid="114693"/>
                                        </p:tgtEl>
                                        <p:attrNameLst>
                                          <p:attrName>ppt_w</p:attrName>
                                        </p:attrNameLst>
                                      </p:cBhvr>
                                      <p:tavLst>
                                        <p:tav tm="0">
                                          <p:val>
                                            <p:fltVal val="0"/>
                                          </p:val>
                                        </p:tav>
                                        <p:tav tm="100000">
                                          <p:val>
                                            <p:strVal val="#ppt_w"/>
                                          </p:val>
                                        </p:tav>
                                      </p:tavLst>
                                    </p:anim>
                                    <p:anim calcmode="lin" valueType="num">
                                      <p:cBhvr>
                                        <p:cTn id="45" dur="500" fill="hold"/>
                                        <p:tgtEl>
                                          <p:spTgt spid="114693"/>
                                        </p:tgtEl>
                                        <p:attrNameLst>
                                          <p:attrName>ppt_h</p:attrName>
                                        </p:attrNameLst>
                                      </p:cBhvr>
                                      <p:tavLst>
                                        <p:tav tm="0">
                                          <p:val>
                                            <p:fltVal val="0"/>
                                          </p:val>
                                        </p:tav>
                                        <p:tav tm="100000">
                                          <p:val>
                                            <p:strVal val="#ppt_h"/>
                                          </p:val>
                                        </p:tav>
                                      </p:tavLst>
                                    </p:anim>
                                    <p:animEffect transition="in" filter="fade">
                                      <p:cBhvr>
                                        <p:cTn id="46"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p:bldP spid="11469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FC00B569-5C4A-44F1-BE5B-14FD299440A8}"/>
              </a:ext>
            </a:extLst>
          </p:cNvPr>
          <p:cNvSpPr>
            <a:spLocks noGrp="1"/>
          </p:cNvSpPr>
          <p:nvPr>
            <p:ph type="title"/>
          </p:nvPr>
        </p:nvSpPr>
        <p:spPr/>
        <p:txBody>
          <a:bodyPr/>
          <a:lstStyle/>
          <a:p>
            <a:r>
              <a:rPr lang="en-US" altLang="nl-BE"/>
              <a:t>B</a:t>
            </a:r>
            <a:r>
              <a:rPr lang="en-US" altLang="nl-BE" baseline="30000"/>
              <a:t>+</a:t>
            </a:r>
            <a:r>
              <a:rPr lang="en-US" altLang="nl-BE"/>
              <a:t>-trees</a:t>
            </a:r>
            <a:endParaRPr lang="nl-BE" altLang="nl-BE"/>
          </a:p>
        </p:txBody>
      </p:sp>
      <p:sp>
        <p:nvSpPr>
          <p:cNvPr id="142339" name="Slide Number Placeholder 3">
            <a:extLst>
              <a:ext uri="{FF2B5EF4-FFF2-40B4-BE49-F238E27FC236}">
                <a16:creationId xmlns:a16="http://schemas.microsoft.com/office/drawing/2014/main" id="{3542BE5D-7C6D-4D4C-A206-4364ADCD36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D4AB6CF-1F50-4D12-B598-61E94B4B962B}" type="slidenum">
              <a:rPr lang="nl-NL" altLang="nl-BE" sz="1200">
                <a:solidFill>
                  <a:srgbClr val="898989"/>
                </a:solidFill>
                <a:latin typeface="Arial" panose="020B0604020202020204" pitchFamily="34" charset="0"/>
              </a:rPr>
              <a:pPr>
                <a:spcBef>
                  <a:spcPct val="0"/>
                </a:spcBef>
                <a:buFontTx/>
                <a:buNone/>
              </a:pPr>
              <a:t>79</a:t>
            </a:fld>
            <a:endParaRPr lang="nl-NL" altLang="nl-BE" sz="1200">
              <a:solidFill>
                <a:srgbClr val="898989"/>
              </a:solidFill>
              <a:latin typeface="Arial" panose="020B0604020202020204" pitchFamily="34" charset="0"/>
            </a:endParaRPr>
          </a:p>
        </p:txBody>
      </p:sp>
      <p:pic>
        <p:nvPicPr>
          <p:cNvPr id="142340" name="Picture 2">
            <a:extLst>
              <a:ext uri="{FF2B5EF4-FFF2-40B4-BE49-F238E27FC236}">
                <a16:creationId xmlns:a16="http://schemas.microsoft.com/office/drawing/2014/main" id="{3524DDB8-7E30-4B7B-A1D8-CDDD60983A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863" y="1920875"/>
            <a:ext cx="6373812"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1" name="TextBox 1">
            <a:extLst>
              <a:ext uri="{FF2B5EF4-FFF2-40B4-BE49-F238E27FC236}">
                <a16:creationId xmlns:a16="http://schemas.microsoft.com/office/drawing/2014/main" id="{F9A813F3-38CE-4641-A977-CA993A50A897}"/>
              </a:ext>
            </a:extLst>
          </p:cNvPr>
          <p:cNvSpPr txBox="1">
            <a:spLocks noChangeArrowheads="1"/>
          </p:cNvSpPr>
          <p:nvPr/>
        </p:nvSpPr>
        <p:spPr bwMode="auto">
          <a:xfrm>
            <a:off x="488950" y="1327150"/>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C0C8872-72E2-4A59-846D-2392B132E6AF}"/>
              </a:ext>
            </a:extLst>
          </p:cNvPr>
          <p:cNvSpPr>
            <a:spLocks noGrp="1"/>
          </p:cNvSpPr>
          <p:nvPr>
            <p:ph type="title"/>
          </p:nvPr>
        </p:nvSpPr>
        <p:spPr/>
        <p:txBody>
          <a:bodyPr/>
          <a:lstStyle/>
          <a:p>
            <a:r>
              <a:rPr lang="en-US" altLang="nl-BE"/>
              <a:t>Internals of Hard Disk Drives</a:t>
            </a:r>
            <a:endParaRPr lang="nl-BE" altLang="nl-BE"/>
          </a:p>
        </p:txBody>
      </p:sp>
      <p:sp>
        <p:nvSpPr>
          <p:cNvPr id="17411" name="Content Placeholder 2">
            <a:extLst>
              <a:ext uri="{FF2B5EF4-FFF2-40B4-BE49-F238E27FC236}">
                <a16:creationId xmlns:a16="http://schemas.microsoft.com/office/drawing/2014/main" id="{2C0BC5B8-FDC4-43DD-A259-F230D410A08D}"/>
              </a:ext>
            </a:extLst>
          </p:cNvPr>
          <p:cNvSpPr>
            <a:spLocks noGrp="1"/>
          </p:cNvSpPr>
          <p:nvPr>
            <p:ph idx="1"/>
          </p:nvPr>
        </p:nvSpPr>
        <p:spPr>
          <a:xfrm>
            <a:off x="360363" y="1357313"/>
            <a:ext cx="4479925" cy="4999037"/>
          </a:xfrm>
        </p:spPr>
        <p:txBody>
          <a:bodyPr/>
          <a:lstStyle/>
          <a:p>
            <a:r>
              <a:rPr lang="en-US" altLang="nl-BE" sz="2400"/>
              <a:t>Hard disk drive (HDD) stores data on circular platters, which are covered with magnetic particles </a:t>
            </a:r>
          </a:p>
          <a:p>
            <a:r>
              <a:rPr lang="en-US" altLang="nl-BE" sz="2400"/>
              <a:t>HDDs are </a:t>
            </a:r>
            <a:r>
              <a:rPr lang="en-US" altLang="nl-BE" sz="2400">
                <a:solidFill>
                  <a:srgbClr val="FF0000"/>
                </a:solidFill>
              </a:rPr>
              <a:t>directly accessible storage devices </a:t>
            </a:r>
            <a:r>
              <a:rPr lang="en-US" altLang="nl-BE" sz="2400"/>
              <a:t>(DASDs)</a:t>
            </a:r>
          </a:p>
          <a:p>
            <a:r>
              <a:rPr lang="en-US" altLang="nl-BE" sz="2400">
                <a:solidFill>
                  <a:srgbClr val="FF0000"/>
                </a:solidFill>
              </a:rPr>
              <a:t>Platters</a:t>
            </a:r>
            <a:r>
              <a:rPr lang="en-US" altLang="nl-BE" sz="2400"/>
              <a:t> are secured on a spindle, which rotates at a constant speed</a:t>
            </a:r>
          </a:p>
          <a:p>
            <a:r>
              <a:rPr lang="en-US" altLang="nl-BE" sz="2400"/>
              <a:t>Read/write heads can be positioned on arms, which are fixed to an </a:t>
            </a:r>
            <a:r>
              <a:rPr lang="en-US" altLang="nl-BE" sz="2400">
                <a:solidFill>
                  <a:srgbClr val="FF0000"/>
                </a:solidFill>
              </a:rPr>
              <a:t>actuator</a:t>
            </a:r>
            <a:endParaRPr lang="nl-BE" altLang="nl-BE" sz="2400">
              <a:solidFill>
                <a:srgbClr val="FF0000"/>
              </a:solidFill>
            </a:endParaRPr>
          </a:p>
        </p:txBody>
      </p:sp>
      <p:sp>
        <p:nvSpPr>
          <p:cNvPr id="19460" name="Slide Number Placeholder 3">
            <a:extLst>
              <a:ext uri="{FF2B5EF4-FFF2-40B4-BE49-F238E27FC236}">
                <a16:creationId xmlns:a16="http://schemas.microsoft.com/office/drawing/2014/main" id="{E249AF7F-D600-483E-AB9A-206ED59F8D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0E8B18-E615-40C4-8F64-7DEE542B599A}" type="slidenum">
              <a:rPr lang="nl-NL" altLang="nl-BE" sz="1200">
                <a:solidFill>
                  <a:srgbClr val="898989"/>
                </a:solidFill>
                <a:latin typeface="Arial" panose="020B0604020202020204" pitchFamily="34" charset="0"/>
              </a:rPr>
              <a:pPr>
                <a:spcBef>
                  <a:spcPct val="0"/>
                </a:spcBef>
                <a:buFontTx/>
                <a:buNone/>
              </a:pPr>
              <a:t>8</a:t>
            </a:fld>
            <a:endParaRPr lang="nl-NL" altLang="nl-BE" sz="1200">
              <a:solidFill>
                <a:srgbClr val="898989"/>
              </a:solidFill>
              <a:latin typeface="Arial" panose="020B0604020202020204" pitchFamily="34" charset="0"/>
            </a:endParaRPr>
          </a:p>
        </p:txBody>
      </p:sp>
      <p:pic>
        <p:nvPicPr>
          <p:cNvPr id="19461" name="Picture 4">
            <a:extLst>
              <a:ext uri="{FF2B5EF4-FFF2-40B4-BE49-F238E27FC236}">
                <a16:creationId xmlns:a16="http://schemas.microsoft.com/office/drawing/2014/main" id="{43A4E097-C8E3-46AC-BA44-A61D3508A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988" y="2041525"/>
            <a:ext cx="5194300"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3A111DB2-6006-4ACA-88B0-02298D8724B1}"/>
              </a:ext>
            </a:extLst>
          </p:cNvPr>
          <p:cNvSpPr/>
          <p:nvPr/>
        </p:nvSpPr>
        <p:spPr>
          <a:xfrm>
            <a:off x="7548563" y="5132388"/>
            <a:ext cx="2244725" cy="522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DE350604-8C43-45D4-B8BA-A7E53849E7F4}"/>
              </a:ext>
            </a:extLst>
          </p:cNvPr>
          <p:cNvSpPr/>
          <p:nvPr/>
        </p:nvSpPr>
        <p:spPr>
          <a:xfrm>
            <a:off x="6459538" y="5067300"/>
            <a:ext cx="920750" cy="446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7411">
                                            <p:txEl>
                                              <p:pRg st="0" end="0"/>
                                            </p:txEl>
                                          </p:spTgt>
                                        </p:tgtEl>
                                        <p:attrNameLst>
                                          <p:attrName>style.visibility</p:attrName>
                                        </p:attrNameLst>
                                      </p:cBhvr>
                                      <p:to>
                                        <p:strVal val="visible"/>
                                      </p:to>
                                    </p:set>
                                    <p:anim calcmode="lin" valueType="num">
                                      <p:cBhvr>
                                        <p:cTn id="21" dur="5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17411">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17411">
                                            <p:txEl>
                                              <p:pRg st="0" end="0"/>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17411">
                                            <p:txEl>
                                              <p:pRg st="1" end="1"/>
                                            </p:txEl>
                                          </p:spTgt>
                                        </p:tgtEl>
                                        <p:attrNameLst>
                                          <p:attrName>style.visibility</p:attrName>
                                        </p:attrNameLst>
                                      </p:cBhvr>
                                      <p:to>
                                        <p:strVal val="visible"/>
                                      </p:to>
                                    </p:set>
                                    <p:anim calcmode="lin" valueType="num">
                                      <p:cBhvr>
                                        <p:cTn id="26" dur="500" fill="hold"/>
                                        <p:tgtEl>
                                          <p:spTgt spid="17411">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17411">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17411">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17411">
                                            <p:txEl>
                                              <p:pRg st="2" end="2"/>
                                            </p:txEl>
                                          </p:spTgt>
                                        </p:tgtEl>
                                        <p:attrNameLst>
                                          <p:attrName>style.visibility</p:attrName>
                                        </p:attrNameLst>
                                      </p:cBhvr>
                                      <p:to>
                                        <p:strVal val="visible"/>
                                      </p:to>
                                    </p:set>
                                    <p:anim calcmode="lin" valueType="num">
                                      <p:cBhvr>
                                        <p:cTn id="33" dur="500" fill="hold"/>
                                        <p:tgtEl>
                                          <p:spTgt spid="17411">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17411">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17411">
                                            <p:txEl>
                                              <p:pRg st="2" end="2"/>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17411">
                                            <p:txEl>
                                              <p:pRg st="3" end="3"/>
                                            </p:txEl>
                                          </p:spTgt>
                                        </p:tgtEl>
                                        <p:attrNameLst>
                                          <p:attrName>style.visibility</p:attrName>
                                        </p:attrNameLst>
                                      </p:cBhvr>
                                      <p:to>
                                        <p:strVal val="visible"/>
                                      </p:to>
                                    </p:set>
                                    <p:anim calcmode="lin" valueType="num">
                                      <p:cBhvr>
                                        <p:cTn id="38" dur="500" fill="hold"/>
                                        <p:tgtEl>
                                          <p:spTgt spid="17411">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17411">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613FD566-0CD1-45E7-82B6-0D5E1BF69F67}"/>
              </a:ext>
            </a:extLst>
          </p:cNvPr>
          <p:cNvSpPr>
            <a:spLocks noGrp="1"/>
          </p:cNvSpPr>
          <p:nvPr>
            <p:ph type="title"/>
          </p:nvPr>
        </p:nvSpPr>
        <p:spPr>
          <a:xfrm>
            <a:off x="598488" y="311150"/>
            <a:ext cx="8750300" cy="609600"/>
          </a:xfrm>
        </p:spPr>
        <p:txBody>
          <a:bodyPr/>
          <a:lstStyle/>
          <a:p>
            <a:r>
              <a:rPr lang="en-US" altLang="en-US"/>
              <a:t>B</a:t>
            </a:r>
            <a:r>
              <a:rPr lang="en-US" altLang="en-US" baseline="30000"/>
              <a:t>+</a:t>
            </a:r>
            <a:r>
              <a:rPr lang="en-US" altLang="en-US"/>
              <a:t>-tree Example</a:t>
            </a:r>
          </a:p>
        </p:txBody>
      </p:sp>
      <p:sp>
        <p:nvSpPr>
          <p:cNvPr id="13315" name="Content Placeholder 2">
            <a:extLst>
              <a:ext uri="{FF2B5EF4-FFF2-40B4-BE49-F238E27FC236}">
                <a16:creationId xmlns:a16="http://schemas.microsoft.com/office/drawing/2014/main" id="{F18A0F79-B610-47F7-97B4-D89C40033B3D}"/>
              </a:ext>
            </a:extLst>
          </p:cNvPr>
          <p:cNvSpPr>
            <a:spLocks noGrp="1"/>
          </p:cNvSpPr>
          <p:nvPr>
            <p:ph idx="1"/>
          </p:nvPr>
        </p:nvSpPr>
        <p:spPr>
          <a:xfrm>
            <a:off x="495300" y="1531938"/>
            <a:ext cx="8915400" cy="4795837"/>
          </a:xfrm>
        </p:spPr>
        <p:txBody>
          <a:bodyPr/>
          <a:lstStyle/>
          <a:p>
            <a:pPr marL="0" indent="0">
              <a:buFont typeface="Arial" panose="020B0604020202020204" pitchFamily="34" charset="0"/>
              <a:buNone/>
            </a:pPr>
            <a:r>
              <a:rPr lang="en-US" altLang="zh-TW" sz="2400"/>
              <a:t>A B</a:t>
            </a:r>
            <a:r>
              <a:rPr lang="en-US" altLang="zh-TW" sz="2400" baseline="30000"/>
              <a:t>+</a:t>
            </a:r>
            <a:r>
              <a:rPr lang="en-US" altLang="zh-TW" sz="2400"/>
              <a:t>-tree built for </a:t>
            </a:r>
            <a:r>
              <a:rPr lang="en-US" altLang="zh-TW" sz="2400" i="1"/>
              <a:t>account </a:t>
            </a:r>
            <a:r>
              <a:rPr lang="en-US" altLang="zh-TW" sz="2400"/>
              <a:t>file with </a:t>
            </a:r>
            <a:r>
              <a:rPr lang="en-US" altLang="zh-TW" sz="2400" i="1"/>
              <a:t>fanout</a:t>
            </a:r>
            <a:r>
              <a:rPr lang="en-US" altLang="zh-TW" sz="2400"/>
              <a:t> </a:t>
            </a:r>
            <a:r>
              <a:rPr lang="en-US" altLang="zh-TW" sz="2400" i="1"/>
              <a:t>n</a:t>
            </a:r>
            <a:r>
              <a:rPr lang="en-US" altLang="zh-TW" sz="2400"/>
              <a:t> = 5 (i.e. </a:t>
            </a:r>
            <a:r>
              <a:rPr lang="en-US" altLang="zh-TW" sz="2400" i="1"/>
              <a:t>q</a:t>
            </a:r>
            <a:r>
              <a:rPr lang="en-US" altLang="zh-TW" sz="2400"/>
              <a:t> = 4, </a:t>
            </a:r>
            <a:r>
              <a:rPr lang="en-US" altLang="zh-TW" sz="2400" i="1"/>
              <a:t>k</a:t>
            </a:r>
            <a:r>
              <a:rPr lang="en-US" altLang="zh-TW" sz="2400"/>
              <a:t> = 2)</a:t>
            </a:r>
          </a:p>
          <a:p>
            <a:pPr marL="0" indent="0">
              <a:buFont typeface="Arial" panose="020B0604020202020204" pitchFamily="34" charset="0"/>
              <a:buNone/>
            </a:pPr>
            <a:endParaRPr lang="en-US" altLang="zh-TW" sz="2400"/>
          </a:p>
          <a:p>
            <a:pPr marL="0" indent="0">
              <a:buFont typeface="Arial" panose="020B0604020202020204" pitchFamily="34" charset="0"/>
              <a:buNone/>
            </a:pPr>
            <a:endParaRPr lang="en-US" altLang="zh-TW" sz="2400"/>
          </a:p>
          <a:p>
            <a:pPr marL="0" indent="0"/>
            <a:endParaRPr lang="en-US" altLang="zh-TW" sz="2400"/>
          </a:p>
          <a:p>
            <a:pPr marL="0" indent="0"/>
            <a:endParaRPr lang="en-US" altLang="zh-TW"/>
          </a:p>
          <a:p>
            <a:pPr marL="514350" lvl="1">
              <a:buFont typeface="Arial" panose="020B0604020202020204" pitchFamily="34" charset="0"/>
              <a:buChar char="•"/>
            </a:pPr>
            <a:r>
              <a:rPr lang="en-US" altLang="zh-TW" sz="2400"/>
              <a:t>Leaf nodes must have between 2 and 4 key values </a:t>
            </a:r>
          </a:p>
          <a:p>
            <a:pPr marL="628650" lvl="2" indent="0">
              <a:buFont typeface="Arial" panose="020B0604020202020204" pitchFamily="34" charset="0"/>
              <a:buNone/>
            </a:pPr>
            <a:r>
              <a:rPr lang="en-US" altLang="zh-TW"/>
              <a:t>I.e. </a:t>
            </a:r>
            <a:r>
              <a:rPr lang="en-US" altLang="zh-TW">
                <a:sym typeface="Symbol" panose="05050102010706020507" pitchFamily="18" charset="2"/>
              </a:rPr>
              <a:t>(</a:t>
            </a:r>
            <a:r>
              <a:rPr lang="en-US" altLang="zh-TW" i="1">
                <a:sym typeface="Symbol" panose="05050102010706020507" pitchFamily="18" charset="2"/>
              </a:rPr>
              <a:t>n</a:t>
            </a:r>
            <a:r>
              <a:rPr lang="en-US" altLang="zh-TW">
                <a:sym typeface="Symbol" panose="05050102010706020507" pitchFamily="18" charset="2"/>
              </a:rPr>
              <a:t>–1)/2 and </a:t>
            </a:r>
            <a:r>
              <a:rPr lang="en-US" altLang="zh-TW" i="1">
                <a:sym typeface="Symbol" panose="05050102010706020507" pitchFamily="18" charset="2"/>
              </a:rPr>
              <a:t>n </a:t>
            </a:r>
            <a:r>
              <a:rPr lang="en-US" altLang="zh-TW">
                <a:sym typeface="Symbol" panose="05050102010706020507" pitchFamily="18" charset="2"/>
              </a:rPr>
              <a:t>–1, with </a:t>
            </a:r>
            <a:r>
              <a:rPr lang="en-US" altLang="zh-TW" i="1">
                <a:sym typeface="Symbol" panose="05050102010706020507" pitchFamily="18" charset="2"/>
              </a:rPr>
              <a:t>n</a:t>
            </a:r>
            <a:r>
              <a:rPr lang="en-US" altLang="zh-TW">
                <a:sym typeface="Symbol" panose="05050102010706020507" pitchFamily="18" charset="2"/>
              </a:rPr>
              <a:t> = 5</a:t>
            </a:r>
          </a:p>
          <a:p>
            <a:pPr marL="514350" lvl="1">
              <a:buFont typeface="Arial" panose="020B0604020202020204" pitchFamily="34" charset="0"/>
              <a:buChar char="•"/>
            </a:pPr>
            <a:r>
              <a:rPr lang="en-US" altLang="zh-TW" sz="2400">
                <a:sym typeface="Symbol" panose="05050102010706020507" pitchFamily="18" charset="2"/>
              </a:rPr>
              <a:t>Non-leaf nodes other than root must have between 3 and 5 children</a:t>
            </a:r>
          </a:p>
          <a:p>
            <a:pPr marL="628650" lvl="2" indent="0">
              <a:buFont typeface="Arial" panose="020B0604020202020204" pitchFamily="34" charset="0"/>
              <a:buNone/>
            </a:pPr>
            <a:r>
              <a:rPr lang="en-US" altLang="zh-TW"/>
              <a:t>I.e. </a:t>
            </a:r>
            <a:r>
              <a:rPr lang="en-US" altLang="zh-TW">
                <a:sym typeface="Symbol" panose="05050102010706020507" pitchFamily="18" charset="2"/>
              </a:rPr>
              <a:t>(</a:t>
            </a:r>
            <a:r>
              <a:rPr lang="en-US" altLang="zh-TW" i="1">
                <a:sym typeface="Symbol" panose="05050102010706020507" pitchFamily="18" charset="2"/>
              </a:rPr>
              <a:t>n</a:t>
            </a:r>
            <a:r>
              <a:rPr lang="en-US" altLang="zh-TW">
                <a:sym typeface="Symbol" panose="05050102010706020507" pitchFamily="18" charset="2"/>
              </a:rPr>
              <a:t>/2) and </a:t>
            </a:r>
            <a:r>
              <a:rPr lang="en-US" altLang="zh-TW" i="1">
                <a:sym typeface="Symbol" panose="05050102010706020507" pitchFamily="18" charset="2"/>
              </a:rPr>
              <a:t>n, </a:t>
            </a:r>
            <a:r>
              <a:rPr lang="en-US" altLang="zh-TW">
                <a:sym typeface="Symbol" panose="05050102010706020507" pitchFamily="18" charset="2"/>
              </a:rPr>
              <a:t>with </a:t>
            </a:r>
            <a:r>
              <a:rPr lang="en-US" altLang="zh-TW" i="1">
                <a:sym typeface="Symbol" panose="05050102010706020507" pitchFamily="18" charset="2"/>
              </a:rPr>
              <a:t>n</a:t>
            </a:r>
            <a:r>
              <a:rPr lang="en-US" altLang="zh-TW">
                <a:sym typeface="Symbol" panose="05050102010706020507" pitchFamily="18" charset="2"/>
              </a:rPr>
              <a:t> =5</a:t>
            </a:r>
          </a:p>
          <a:p>
            <a:pPr marL="514350" lvl="1">
              <a:buFont typeface="Arial" panose="020B0604020202020204" pitchFamily="34" charset="0"/>
              <a:buChar char="•"/>
            </a:pPr>
            <a:r>
              <a:rPr lang="en-US" altLang="zh-TW" sz="2400">
                <a:sym typeface="Symbol" panose="05050102010706020507" pitchFamily="18" charset="2"/>
              </a:rPr>
              <a:t>Root must have at least 2 children</a:t>
            </a:r>
          </a:p>
          <a:p>
            <a:pPr marL="0" indent="0"/>
            <a:endParaRPr lang="en-US" altLang="zh-TW"/>
          </a:p>
          <a:p>
            <a:pPr marL="0" indent="0"/>
            <a:endParaRPr lang="en-US" altLang="zh-HK"/>
          </a:p>
        </p:txBody>
      </p:sp>
      <p:pic>
        <p:nvPicPr>
          <p:cNvPr id="116740" name="Picture 5">
            <a:extLst>
              <a:ext uri="{FF2B5EF4-FFF2-40B4-BE49-F238E27FC236}">
                <a16:creationId xmlns:a16="http://schemas.microsoft.com/office/drawing/2014/main" id="{8ED5FE7B-FEE2-4513-A948-5AF8EE4A1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6" t="37668" r="1176" b="36996"/>
          <a:stretch>
            <a:fillRect/>
          </a:stretch>
        </p:blipFill>
        <p:spPr bwMode="auto">
          <a:xfrm>
            <a:off x="1158875" y="2143125"/>
            <a:ext cx="7972425" cy="1435100"/>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43365" name="Slide Number Placeholder 3">
            <a:extLst>
              <a:ext uri="{FF2B5EF4-FFF2-40B4-BE49-F238E27FC236}">
                <a16:creationId xmlns:a16="http://schemas.microsoft.com/office/drawing/2014/main" id="{981B5CE9-2C22-43A9-AE1D-7ABE7FDF2125}"/>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9D0DE0CC-ABBD-4632-8EA8-11F2FC828197}" type="slidenum">
              <a:rPr kumimoji="1" lang="zh-CN" altLang="en-US" sz="1400" b="1">
                <a:solidFill>
                  <a:srgbClr val="001D2E"/>
                </a:solidFill>
                <a:latin typeface="Times New Roman" panose="02020603050405020304" pitchFamily="18" charset="0"/>
              </a:rPr>
              <a:pPr algn="ctr">
                <a:spcBef>
                  <a:spcPct val="50000"/>
                </a:spcBef>
                <a:buFontTx/>
                <a:buNone/>
              </a:pPr>
              <a:t>80</a:t>
            </a:fld>
            <a:endParaRPr kumimoji="1" lang="en-US" altLang="zh-CN" sz="1400" b="1">
              <a:solidFill>
                <a:srgbClr val="001D2E"/>
              </a:solidFill>
              <a:latin typeface="Times New Roman" panose="02020603050405020304" pitchFamily="18" charset="0"/>
            </a:endParaRPr>
          </a:p>
        </p:txBody>
      </p:sp>
      <p:sp>
        <p:nvSpPr>
          <p:cNvPr id="6" name="TextBox 1">
            <a:extLst>
              <a:ext uri="{FF2B5EF4-FFF2-40B4-BE49-F238E27FC236}">
                <a16:creationId xmlns:a16="http://schemas.microsoft.com/office/drawing/2014/main" id="{69F31435-ACD1-411E-8AD8-302616CF9909}"/>
              </a:ext>
            </a:extLst>
          </p:cNvPr>
          <p:cNvSpPr txBox="1">
            <a:spLocks noChangeArrowheads="1"/>
          </p:cNvSpPr>
          <p:nvPr/>
        </p:nvSpPr>
        <p:spPr bwMode="auto">
          <a:xfrm>
            <a:off x="112713" y="2660650"/>
            <a:ext cx="981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16740"/>
                                        </p:tgtEl>
                                        <p:attrNameLst>
                                          <p:attrName>style.visibility</p:attrName>
                                        </p:attrNameLst>
                                      </p:cBhvr>
                                      <p:to>
                                        <p:strVal val="visible"/>
                                      </p:to>
                                    </p:set>
                                    <p:anim calcmode="lin" valueType="num">
                                      <p:cBhvr>
                                        <p:cTn id="12" dur="500" fill="hold"/>
                                        <p:tgtEl>
                                          <p:spTgt spid="116740"/>
                                        </p:tgtEl>
                                        <p:attrNameLst>
                                          <p:attrName>ppt_w</p:attrName>
                                        </p:attrNameLst>
                                      </p:cBhvr>
                                      <p:tavLst>
                                        <p:tav tm="0">
                                          <p:val>
                                            <p:fltVal val="0"/>
                                          </p:val>
                                        </p:tav>
                                        <p:tav tm="100000">
                                          <p:val>
                                            <p:strVal val="#ppt_w"/>
                                          </p:val>
                                        </p:tav>
                                      </p:tavLst>
                                    </p:anim>
                                    <p:anim calcmode="lin" valueType="num">
                                      <p:cBhvr>
                                        <p:cTn id="13" dur="500" fill="hold"/>
                                        <p:tgtEl>
                                          <p:spTgt spid="116740"/>
                                        </p:tgtEl>
                                        <p:attrNameLst>
                                          <p:attrName>ppt_h</p:attrName>
                                        </p:attrNameLst>
                                      </p:cBhvr>
                                      <p:tavLst>
                                        <p:tav tm="0">
                                          <p:val>
                                            <p:fltVal val="0"/>
                                          </p:val>
                                        </p:tav>
                                        <p:tav tm="100000">
                                          <p:val>
                                            <p:strVal val="#ppt_h"/>
                                          </p:val>
                                        </p:tav>
                                      </p:tavLst>
                                    </p:anim>
                                    <p:animEffect transition="in" filter="fade">
                                      <p:cBhvr>
                                        <p:cTn id="14" dur="500"/>
                                        <p:tgtEl>
                                          <p:spTgt spid="11674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 calcmode="lin" valueType="num">
                                      <p:cBhvr>
                                        <p:cTn id="19" dur="500" fill="hold"/>
                                        <p:tgtEl>
                                          <p:spTgt spid="13315">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13315">
                                            <p:txEl>
                                              <p:pRg st="5" end="5"/>
                                            </p:txEl>
                                          </p:spTgt>
                                        </p:tgtEl>
                                        <p:attrNameLst>
                                          <p:attrName>ppt_h</p:attrName>
                                        </p:attrNameLst>
                                      </p:cBhvr>
                                      <p:tavLst>
                                        <p:tav tm="0">
                                          <p:val>
                                            <p:fltVal val="0"/>
                                          </p:val>
                                        </p:tav>
                                        <p:tav tm="100000">
                                          <p:val>
                                            <p:strVal val="#ppt_h"/>
                                          </p:val>
                                        </p:tav>
                                      </p:tavLst>
                                    </p:anim>
                                    <p:animEffect transition="in" filter="fade">
                                      <p:cBhvr>
                                        <p:cTn id="21" dur="500"/>
                                        <p:tgtEl>
                                          <p:spTgt spid="13315">
                                            <p:txEl>
                                              <p:pRg st="5" end="5"/>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3315">
                                            <p:txEl>
                                              <p:pRg st="6" end="6"/>
                                            </p:txEl>
                                          </p:spTgt>
                                        </p:tgtEl>
                                        <p:attrNameLst>
                                          <p:attrName>style.visibility</p:attrName>
                                        </p:attrNameLst>
                                      </p:cBhvr>
                                      <p:to>
                                        <p:strVal val="visible"/>
                                      </p:to>
                                    </p:set>
                                    <p:anim calcmode="lin" valueType="num">
                                      <p:cBhvr>
                                        <p:cTn id="24" dur="500" fill="hold"/>
                                        <p:tgtEl>
                                          <p:spTgt spid="13315">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13315">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1331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13315">
                                            <p:txEl>
                                              <p:pRg st="7" end="7"/>
                                            </p:txEl>
                                          </p:spTgt>
                                        </p:tgtEl>
                                        <p:attrNameLst>
                                          <p:attrName>style.visibility</p:attrName>
                                        </p:attrNameLst>
                                      </p:cBhvr>
                                      <p:to>
                                        <p:strVal val="visible"/>
                                      </p:to>
                                    </p:set>
                                    <p:anim calcmode="lin" valueType="num">
                                      <p:cBhvr>
                                        <p:cTn id="31" dur="500" fill="hold"/>
                                        <p:tgtEl>
                                          <p:spTgt spid="13315">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13315">
                                            <p:txEl>
                                              <p:pRg st="7" end="7"/>
                                            </p:txEl>
                                          </p:spTgt>
                                        </p:tgtEl>
                                        <p:attrNameLst>
                                          <p:attrName>ppt_h</p:attrName>
                                        </p:attrNameLst>
                                      </p:cBhvr>
                                      <p:tavLst>
                                        <p:tav tm="0">
                                          <p:val>
                                            <p:fltVal val="0"/>
                                          </p:val>
                                        </p:tav>
                                        <p:tav tm="100000">
                                          <p:val>
                                            <p:strVal val="#ppt_h"/>
                                          </p:val>
                                        </p:tav>
                                      </p:tavLst>
                                    </p:anim>
                                    <p:animEffect transition="in" filter="fade">
                                      <p:cBhvr>
                                        <p:cTn id="33" dur="500"/>
                                        <p:tgtEl>
                                          <p:spTgt spid="13315">
                                            <p:txEl>
                                              <p:pRg st="7" end="7"/>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13315">
                                            <p:txEl>
                                              <p:pRg st="8" end="8"/>
                                            </p:txEl>
                                          </p:spTgt>
                                        </p:tgtEl>
                                        <p:attrNameLst>
                                          <p:attrName>style.visibility</p:attrName>
                                        </p:attrNameLst>
                                      </p:cBhvr>
                                      <p:to>
                                        <p:strVal val="visible"/>
                                      </p:to>
                                    </p:set>
                                    <p:anim calcmode="lin" valueType="num">
                                      <p:cBhvr>
                                        <p:cTn id="36" dur="500" fill="hold"/>
                                        <p:tgtEl>
                                          <p:spTgt spid="13315">
                                            <p:txEl>
                                              <p:pRg st="8" end="8"/>
                                            </p:txEl>
                                          </p:spTgt>
                                        </p:tgtEl>
                                        <p:attrNameLst>
                                          <p:attrName>ppt_w</p:attrName>
                                        </p:attrNameLst>
                                      </p:cBhvr>
                                      <p:tavLst>
                                        <p:tav tm="0">
                                          <p:val>
                                            <p:fltVal val="0"/>
                                          </p:val>
                                        </p:tav>
                                        <p:tav tm="100000">
                                          <p:val>
                                            <p:strVal val="#ppt_w"/>
                                          </p:val>
                                        </p:tav>
                                      </p:tavLst>
                                    </p:anim>
                                    <p:anim calcmode="lin" valueType="num">
                                      <p:cBhvr>
                                        <p:cTn id="37" dur="500" fill="hold"/>
                                        <p:tgtEl>
                                          <p:spTgt spid="13315">
                                            <p:txEl>
                                              <p:pRg st="8" end="8"/>
                                            </p:txEl>
                                          </p:spTgt>
                                        </p:tgtEl>
                                        <p:attrNameLst>
                                          <p:attrName>ppt_h</p:attrName>
                                        </p:attrNameLst>
                                      </p:cBhvr>
                                      <p:tavLst>
                                        <p:tav tm="0">
                                          <p:val>
                                            <p:fltVal val="0"/>
                                          </p:val>
                                        </p:tav>
                                        <p:tav tm="100000">
                                          <p:val>
                                            <p:strVal val="#ppt_h"/>
                                          </p:val>
                                        </p:tav>
                                      </p:tavLst>
                                    </p:anim>
                                    <p:animEffect transition="in" filter="fade">
                                      <p:cBhvr>
                                        <p:cTn id="38" dur="500"/>
                                        <p:tgtEl>
                                          <p:spTgt spid="13315">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13315">
                                            <p:txEl>
                                              <p:pRg st="9" end="9"/>
                                            </p:txEl>
                                          </p:spTgt>
                                        </p:tgtEl>
                                        <p:attrNameLst>
                                          <p:attrName>style.visibility</p:attrName>
                                        </p:attrNameLst>
                                      </p:cBhvr>
                                      <p:to>
                                        <p:strVal val="visible"/>
                                      </p:to>
                                    </p:set>
                                    <p:anim calcmode="lin" valueType="num">
                                      <p:cBhvr>
                                        <p:cTn id="43" dur="500" fill="hold"/>
                                        <p:tgtEl>
                                          <p:spTgt spid="13315">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13315">
                                            <p:txEl>
                                              <p:pRg st="9" end="9"/>
                                            </p:txEl>
                                          </p:spTgt>
                                        </p:tgtEl>
                                        <p:attrNameLst>
                                          <p:attrName>ppt_h</p:attrName>
                                        </p:attrNameLst>
                                      </p:cBhvr>
                                      <p:tavLst>
                                        <p:tav tm="0">
                                          <p:val>
                                            <p:fltVal val="0"/>
                                          </p:val>
                                        </p:tav>
                                        <p:tav tm="100000">
                                          <p:val>
                                            <p:strVal val="#ppt_h"/>
                                          </p:val>
                                        </p:tav>
                                      </p:tavLst>
                                    </p:anim>
                                    <p:animEffect transition="in" filter="fade">
                                      <p:cBhvr>
                                        <p:cTn id="45"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3738E678-1E7F-4C72-BDCE-FF0041322251}"/>
              </a:ext>
            </a:extLst>
          </p:cNvPr>
          <p:cNvSpPr>
            <a:spLocks noGrp="1"/>
          </p:cNvSpPr>
          <p:nvPr>
            <p:ph type="title"/>
          </p:nvPr>
        </p:nvSpPr>
        <p:spPr>
          <a:xfrm>
            <a:off x="598488" y="352425"/>
            <a:ext cx="8750300" cy="581025"/>
          </a:xfrm>
        </p:spPr>
        <p:txBody>
          <a:bodyPr/>
          <a:lstStyle/>
          <a:p>
            <a:r>
              <a:rPr lang="en-US" altLang="en-US"/>
              <a:t>Observations about B</a:t>
            </a:r>
            <a:r>
              <a:rPr lang="en-US" altLang="en-US" baseline="30000"/>
              <a:t>+</a:t>
            </a:r>
            <a:r>
              <a:rPr lang="en-US" altLang="en-US"/>
              <a:t>-trees</a:t>
            </a:r>
          </a:p>
        </p:txBody>
      </p:sp>
      <p:sp>
        <p:nvSpPr>
          <p:cNvPr id="117763" name="Rectangle 3">
            <a:extLst>
              <a:ext uri="{FF2B5EF4-FFF2-40B4-BE49-F238E27FC236}">
                <a16:creationId xmlns:a16="http://schemas.microsoft.com/office/drawing/2014/main" id="{4C2181BE-5AC3-4E92-A3B0-D9C37ED931D2}"/>
              </a:ext>
            </a:extLst>
          </p:cNvPr>
          <p:cNvSpPr>
            <a:spLocks noGrp="1"/>
          </p:cNvSpPr>
          <p:nvPr>
            <p:ph type="body" idx="1"/>
          </p:nvPr>
        </p:nvSpPr>
        <p:spPr>
          <a:xfrm>
            <a:off x="762000" y="1114425"/>
            <a:ext cx="8502650" cy="4876800"/>
          </a:xfrm>
        </p:spPr>
        <p:txBody>
          <a:bodyPr rIns="0"/>
          <a:lstStyle/>
          <a:p>
            <a:pPr marL="0" indent="0">
              <a:buFont typeface="Arial" panose="020B0604020202020204" pitchFamily="34" charset="0"/>
              <a:buNone/>
            </a:pPr>
            <a:r>
              <a:rPr lang="en-US" altLang="zh-TW" sz="2800"/>
              <a:t>The inter-node connections are done by tree pointers</a:t>
            </a:r>
          </a:p>
          <a:p>
            <a:pPr marL="514350" lvl="1" indent="-228600">
              <a:buFont typeface="Arial" panose="020B0604020202020204" pitchFamily="34" charset="0"/>
              <a:buChar char="•"/>
            </a:pPr>
            <a:r>
              <a:rPr lang="en-US" altLang="zh-TW" sz="2400"/>
              <a:t>Thus, the close blocks need not be “physically” close </a:t>
            </a:r>
          </a:p>
          <a:p>
            <a:pPr marL="514350" lvl="1" indent="-228600">
              <a:buFont typeface="Arial" panose="020B0604020202020204" pitchFamily="34" charset="0"/>
              <a:buChar char="•"/>
            </a:pPr>
            <a:r>
              <a:rPr lang="en-US" altLang="zh-TW" sz="2400"/>
              <a:t>That is, no need for sequential storage</a:t>
            </a:r>
          </a:p>
          <a:p>
            <a:pPr marL="0" indent="0">
              <a:buFont typeface="Arial" panose="020B0604020202020204" pitchFamily="34" charset="0"/>
              <a:buNone/>
            </a:pPr>
            <a:r>
              <a:rPr lang="en-US" altLang="zh-TW" sz="2800"/>
              <a:t>The non-leaf levels of the B</a:t>
            </a:r>
            <a:r>
              <a:rPr lang="en-US" altLang="zh-TW" sz="2800" baseline="30000"/>
              <a:t>+</a:t>
            </a:r>
            <a:r>
              <a:rPr lang="en-US" altLang="zh-TW" sz="2800"/>
              <a:t>-tree form </a:t>
            </a:r>
            <a:r>
              <a:rPr lang="en-US" altLang="zh-TW" sz="2800">
                <a:solidFill>
                  <a:srgbClr val="FF0000"/>
                </a:solidFill>
              </a:rPr>
              <a:t>a hierarchy of sparse indices</a:t>
            </a:r>
          </a:p>
          <a:p>
            <a:pPr marL="0" indent="0">
              <a:buFont typeface="Arial" panose="020B0604020202020204" pitchFamily="34" charset="0"/>
              <a:buNone/>
            </a:pPr>
            <a:r>
              <a:rPr lang="en-US" altLang="zh-TW" sz="2800"/>
              <a:t>The B</a:t>
            </a:r>
            <a:r>
              <a:rPr lang="en-US" altLang="zh-TW" sz="2800" baseline="30000"/>
              <a:t>+</a:t>
            </a:r>
            <a:r>
              <a:rPr lang="en-US" altLang="zh-TW" sz="2800"/>
              <a:t>-tree contains a relatively small number of levels </a:t>
            </a:r>
          </a:p>
          <a:p>
            <a:pPr marL="514350" lvl="1" indent="-228600">
              <a:buFont typeface="Arial" panose="020B0604020202020204" pitchFamily="34" charset="0"/>
              <a:buChar char="•"/>
            </a:pPr>
            <a:r>
              <a:rPr lang="en-US" altLang="zh-TW" sz="2400"/>
              <a:t>Equal to the logarithmic in the size of the main file</a:t>
            </a:r>
          </a:p>
          <a:p>
            <a:pPr marL="514350" lvl="1" indent="-228600">
              <a:buFont typeface="Arial" panose="020B0604020202020204" pitchFamily="34" charset="0"/>
              <a:buChar char="•"/>
            </a:pPr>
            <a:r>
              <a:rPr lang="en-US" altLang="zh-TW" sz="2400"/>
              <a:t>If there are </a:t>
            </a:r>
            <a:r>
              <a:rPr lang="en-US" altLang="zh-TW" sz="2400" i="1"/>
              <a:t>K</a:t>
            </a:r>
            <a:r>
              <a:rPr lang="en-US" altLang="zh-TW" sz="2400"/>
              <a:t> search-key values in the file, the height is no larger than </a:t>
            </a:r>
            <a:r>
              <a:rPr lang="en-US" altLang="zh-TW" sz="2400">
                <a:solidFill>
                  <a:srgbClr val="FF0000"/>
                </a:solidFill>
                <a:sym typeface="Symbol" panose="05050102010706020507" pitchFamily="18" charset="2"/>
              </a:rPr>
              <a:t>log</a:t>
            </a:r>
            <a:r>
              <a:rPr lang="en-US" altLang="zh-TW" sz="2400" baseline="-25000">
                <a:solidFill>
                  <a:srgbClr val="FF0000"/>
                </a:solidFill>
                <a:sym typeface="Symbol" panose="05050102010706020507" pitchFamily="18" charset="2"/>
              </a:rPr>
              <a:t></a:t>
            </a:r>
            <a:r>
              <a:rPr lang="en-US" altLang="zh-TW" sz="2400" i="1" baseline="-25000">
                <a:solidFill>
                  <a:srgbClr val="FF0000"/>
                </a:solidFill>
                <a:sym typeface="Symbol" panose="05050102010706020507" pitchFamily="18" charset="2"/>
              </a:rPr>
              <a:t>n</a:t>
            </a:r>
            <a:r>
              <a:rPr lang="en-US" altLang="zh-TW" sz="2400" baseline="-25000">
                <a:solidFill>
                  <a:srgbClr val="FF0000"/>
                </a:solidFill>
                <a:sym typeface="Symbol" panose="05050102010706020507" pitchFamily="18" charset="2"/>
              </a:rPr>
              <a:t>/2</a:t>
            </a:r>
            <a:r>
              <a:rPr lang="en-US" altLang="zh-TW" sz="2400">
                <a:solidFill>
                  <a:srgbClr val="FF0000"/>
                </a:solidFill>
                <a:sym typeface="Symbol" panose="05050102010706020507" pitchFamily="18" charset="2"/>
              </a:rPr>
              <a:t>(</a:t>
            </a:r>
            <a:r>
              <a:rPr lang="en-US" altLang="zh-TW" sz="2400" i="1">
                <a:solidFill>
                  <a:srgbClr val="FF0000"/>
                </a:solidFill>
                <a:sym typeface="Symbol" panose="05050102010706020507" pitchFamily="18" charset="2"/>
              </a:rPr>
              <a:t>K</a:t>
            </a:r>
            <a:r>
              <a:rPr lang="en-US" altLang="zh-TW" sz="2400">
                <a:solidFill>
                  <a:srgbClr val="FF0000"/>
                </a:solidFill>
                <a:sym typeface="Symbol" panose="05050102010706020507" pitchFamily="18" charset="2"/>
              </a:rPr>
              <a:t>) (</a:t>
            </a:r>
            <a:r>
              <a:rPr lang="en-US" altLang="zh-TW" sz="2400" i="1">
                <a:solidFill>
                  <a:srgbClr val="FF0000"/>
                </a:solidFill>
                <a:sym typeface="Symbol" panose="05050102010706020507" pitchFamily="18" charset="2"/>
              </a:rPr>
              <a:t>n</a:t>
            </a:r>
            <a:r>
              <a:rPr lang="en-US" altLang="zh-TW" sz="2400">
                <a:solidFill>
                  <a:srgbClr val="FF0000"/>
                </a:solidFill>
                <a:sym typeface="Symbol" panose="05050102010706020507" pitchFamily="18" charset="2"/>
              </a:rPr>
              <a:t> is the fanout)</a:t>
            </a:r>
          </a:p>
          <a:p>
            <a:pPr marL="0" indent="0">
              <a:buFont typeface="Arial" panose="020B0604020202020204" pitchFamily="34" charset="0"/>
              <a:buNone/>
            </a:pPr>
            <a:r>
              <a:rPr lang="en-US" altLang="zh-TW" sz="2800"/>
              <a:t>Insertions and deletions can be handled efficiently</a:t>
            </a:r>
          </a:p>
          <a:p>
            <a:pPr marL="514350" lvl="1" indent="-228600">
              <a:buFont typeface="Arial" panose="020B0604020202020204" pitchFamily="34" charset="0"/>
              <a:buChar char="•"/>
            </a:pPr>
            <a:r>
              <a:rPr lang="en-US" altLang="zh-TW" sz="2400"/>
              <a:t>Since the index can be restructured in logarithmic time (see later slides)</a:t>
            </a:r>
          </a:p>
        </p:txBody>
      </p:sp>
      <p:sp>
        <p:nvSpPr>
          <p:cNvPr id="144388" name="Slide Number Placeholder 3">
            <a:extLst>
              <a:ext uri="{FF2B5EF4-FFF2-40B4-BE49-F238E27FC236}">
                <a16:creationId xmlns:a16="http://schemas.microsoft.com/office/drawing/2014/main" id="{CB9D5E0B-4AEE-464C-9B55-E25C9B327A11}"/>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22FEB945-4ACC-48C3-9440-70737442005F}" type="slidenum">
              <a:rPr kumimoji="1" lang="zh-CN" altLang="en-US" sz="1400" b="1">
                <a:solidFill>
                  <a:srgbClr val="001D2E"/>
                </a:solidFill>
                <a:latin typeface="Times New Roman" panose="02020603050405020304" pitchFamily="18" charset="0"/>
              </a:rPr>
              <a:pPr algn="ctr">
                <a:spcBef>
                  <a:spcPct val="50000"/>
                </a:spcBef>
                <a:buFontTx/>
                <a:buNone/>
              </a:pPr>
              <a:t>81</a:t>
            </a:fld>
            <a:endParaRPr kumimoji="1"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p:cTn id="7" dur="500" fill="hold"/>
                                        <p:tgtEl>
                                          <p:spTgt spid="1177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77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776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 calcmode="lin" valueType="num">
                                      <p:cBhvr>
                                        <p:cTn id="12" dur="500" fill="hold"/>
                                        <p:tgtEl>
                                          <p:spTgt spid="11776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776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1776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p:cTn id="17" dur="500" fill="hold"/>
                                        <p:tgtEl>
                                          <p:spTgt spid="11776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1776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1776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 calcmode="lin" valueType="num">
                                      <p:cBhvr>
                                        <p:cTn id="22" dur="500" fill="hold"/>
                                        <p:tgtEl>
                                          <p:spTgt spid="11776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1776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17763">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17763">
                                            <p:txEl>
                                              <p:pRg st="4" end="4"/>
                                            </p:txEl>
                                          </p:spTgt>
                                        </p:tgtEl>
                                        <p:attrNameLst>
                                          <p:attrName>style.visibility</p:attrName>
                                        </p:attrNameLst>
                                      </p:cBhvr>
                                      <p:to>
                                        <p:strVal val="visible"/>
                                      </p:to>
                                    </p:set>
                                    <p:anim calcmode="lin" valueType="num">
                                      <p:cBhvr>
                                        <p:cTn id="29" dur="500" fill="hold"/>
                                        <p:tgtEl>
                                          <p:spTgt spid="11776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1776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17763">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17763">
                                            <p:txEl>
                                              <p:pRg st="5" end="5"/>
                                            </p:txEl>
                                          </p:spTgt>
                                        </p:tgtEl>
                                        <p:attrNameLst>
                                          <p:attrName>style.visibility</p:attrName>
                                        </p:attrNameLst>
                                      </p:cBhvr>
                                      <p:to>
                                        <p:strVal val="visible"/>
                                      </p:to>
                                    </p:set>
                                    <p:anim calcmode="lin" valueType="num">
                                      <p:cBhvr>
                                        <p:cTn id="34" dur="500" fill="hold"/>
                                        <p:tgtEl>
                                          <p:spTgt spid="11776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1776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17763">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117763">
                                            <p:txEl>
                                              <p:pRg st="6" end="6"/>
                                            </p:txEl>
                                          </p:spTgt>
                                        </p:tgtEl>
                                        <p:attrNameLst>
                                          <p:attrName>style.visibility</p:attrName>
                                        </p:attrNameLst>
                                      </p:cBhvr>
                                      <p:to>
                                        <p:strVal val="visible"/>
                                      </p:to>
                                    </p:set>
                                    <p:anim calcmode="lin" valueType="num">
                                      <p:cBhvr>
                                        <p:cTn id="39" dur="500" fill="hold"/>
                                        <p:tgtEl>
                                          <p:spTgt spid="11776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11776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117763">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nodeType="clickEffect">
                                  <p:stCondLst>
                                    <p:cond delay="0"/>
                                  </p:stCondLst>
                                  <p:childTnLst>
                                    <p:set>
                                      <p:cBhvr>
                                        <p:cTn id="45" dur="1" fill="hold">
                                          <p:stCondLst>
                                            <p:cond delay="0"/>
                                          </p:stCondLst>
                                        </p:cTn>
                                        <p:tgtEl>
                                          <p:spTgt spid="117763">
                                            <p:txEl>
                                              <p:pRg st="7" end="7"/>
                                            </p:txEl>
                                          </p:spTgt>
                                        </p:tgtEl>
                                        <p:attrNameLst>
                                          <p:attrName>style.visibility</p:attrName>
                                        </p:attrNameLst>
                                      </p:cBhvr>
                                      <p:to>
                                        <p:strVal val="visible"/>
                                      </p:to>
                                    </p:set>
                                    <p:anim calcmode="lin" valueType="num">
                                      <p:cBhvr>
                                        <p:cTn id="46" dur="500" fill="hold"/>
                                        <p:tgtEl>
                                          <p:spTgt spid="117763">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117763">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117763">
                                            <p:txEl>
                                              <p:pRg st="7" end="7"/>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17763">
                                            <p:txEl>
                                              <p:pRg st="8" end="8"/>
                                            </p:txEl>
                                          </p:spTgt>
                                        </p:tgtEl>
                                        <p:attrNameLst>
                                          <p:attrName>style.visibility</p:attrName>
                                        </p:attrNameLst>
                                      </p:cBhvr>
                                      <p:to>
                                        <p:strVal val="visible"/>
                                      </p:to>
                                    </p:set>
                                    <p:anim calcmode="lin" valueType="num">
                                      <p:cBhvr>
                                        <p:cTn id="51" dur="500" fill="hold"/>
                                        <p:tgtEl>
                                          <p:spTgt spid="117763">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117763">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117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DDDFAC0A-746A-4C5F-AE2E-9852B5729BF0}"/>
              </a:ext>
            </a:extLst>
          </p:cNvPr>
          <p:cNvSpPr>
            <a:spLocks noGrp="1"/>
          </p:cNvSpPr>
          <p:nvPr>
            <p:ph type="title"/>
          </p:nvPr>
        </p:nvSpPr>
        <p:spPr>
          <a:xfrm>
            <a:off x="598488" y="204788"/>
            <a:ext cx="8750300" cy="609600"/>
          </a:xfrm>
        </p:spPr>
        <p:txBody>
          <a:bodyPr/>
          <a:lstStyle/>
          <a:p>
            <a:r>
              <a:rPr lang="en-US" altLang="en-US"/>
              <a:t>Queries on B</a:t>
            </a:r>
            <a:r>
              <a:rPr lang="en-US" altLang="en-US" baseline="30000"/>
              <a:t>+</a:t>
            </a:r>
            <a:r>
              <a:rPr lang="en-US" altLang="en-US"/>
              <a:t>-Trees</a:t>
            </a:r>
          </a:p>
        </p:txBody>
      </p:sp>
      <p:sp>
        <p:nvSpPr>
          <p:cNvPr id="119811" name="Rectangle 3">
            <a:extLst>
              <a:ext uri="{FF2B5EF4-FFF2-40B4-BE49-F238E27FC236}">
                <a16:creationId xmlns:a16="http://schemas.microsoft.com/office/drawing/2014/main" id="{9A0E4F90-FB8F-492B-A105-2B55783EFF55}"/>
              </a:ext>
            </a:extLst>
          </p:cNvPr>
          <p:cNvSpPr>
            <a:spLocks noGrp="1"/>
          </p:cNvSpPr>
          <p:nvPr>
            <p:ph type="body" idx="1"/>
          </p:nvPr>
        </p:nvSpPr>
        <p:spPr>
          <a:xfrm>
            <a:off x="623888" y="1562100"/>
            <a:ext cx="8866187" cy="5173663"/>
          </a:xfrm>
        </p:spPr>
        <p:txBody>
          <a:bodyPr rIns="0"/>
          <a:lstStyle/>
          <a:p>
            <a:pPr marL="0" indent="0">
              <a:buFont typeface="Arial" panose="020B0604020202020204" pitchFamily="34" charset="0"/>
              <a:buNone/>
            </a:pPr>
            <a:r>
              <a:rPr lang="en-US" altLang="zh-TW" sz="2400"/>
              <a:t>Find all records with a search-key value of </a:t>
            </a:r>
            <a:r>
              <a:rPr lang="en-US" altLang="zh-TW" sz="2400" i="1"/>
              <a:t>k</a:t>
            </a:r>
          </a:p>
          <a:p>
            <a:pPr marL="400050" lvl="1" indent="-228600">
              <a:buFont typeface="Arial" panose="020B0604020202020204" pitchFamily="34" charset="0"/>
              <a:buChar char="•"/>
            </a:pPr>
            <a:r>
              <a:rPr lang="en-US" altLang="zh-TW" sz="1800"/>
              <a:t>Non-leaf nodes contain</a:t>
            </a:r>
            <a:r>
              <a:rPr lang="en-US" altLang="zh-TW" sz="1800" i="1"/>
              <a:t> m </a:t>
            </a:r>
            <a:r>
              <a:rPr lang="en-US" altLang="zh-TW" sz="1800"/>
              <a:t>pointers</a:t>
            </a:r>
          </a:p>
          <a:p>
            <a:pPr marL="0" indent="0">
              <a:buFont typeface="Arial" panose="020B0604020202020204" pitchFamily="34" charset="0"/>
              <a:buNone/>
            </a:pPr>
            <a:r>
              <a:rPr lang="en-US" altLang="zh-TW" sz="2400"/>
              <a:t>Start with the root node</a:t>
            </a:r>
          </a:p>
          <a:p>
            <a:pPr marL="400050" lvl="1" indent="-228600">
              <a:buFont typeface="Arial" panose="020B0604020202020204" pitchFamily="34" charset="0"/>
              <a:buChar char="•"/>
            </a:pPr>
            <a:r>
              <a:rPr lang="en-US" altLang="zh-TW" sz="1800"/>
              <a:t>If find an entry with key </a:t>
            </a:r>
            <a:r>
              <a:rPr lang="en-US" altLang="zh-TW" sz="1800" i="1"/>
              <a:t>K</a:t>
            </a:r>
            <a:r>
              <a:rPr lang="en-US" altLang="zh-TW" sz="1800" i="1" baseline="-25000"/>
              <a:t>j</a:t>
            </a:r>
            <a:r>
              <a:rPr lang="en-US" altLang="zh-TW" sz="1800"/>
              <a:t> = </a:t>
            </a:r>
            <a:r>
              <a:rPr lang="en-US" altLang="zh-TW" sz="1800" i="1"/>
              <a:t>k, follow pointer P</a:t>
            </a:r>
            <a:r>
              <a:rPr lang="en-US" altLang="zh-TW" sz="1800" i="1" baseline="-25000"/>
              <a:t>j+1</a:t>
            </a:r>
            <a:r>
              <a:rPr lang="en-US" altLang="zh-TW" sz="1800"/>
              <a:t>;</a:t>
            </a:r>
          </a:p>
          <a:p>
            <a:pPr marL="400050" lvl="1" indent="-228600">
              <a:buFont typeface="Arial" panose="020B0604020202020204" pitchFamily="34" charset="0"/>
              <a:buChar char="•"/>
            </a:pPr>
            <a:r>
              <a:rPr lang="en-US" altLang="zh-TW" sz="1800"/>
              <a:t>Otherwise, if </a:t>
            </a:r>
            <a:r>
              <a:rPr lang="en-US" altLang="zh-TW" sz="1800" i="1"/>
              <a:t>k</a:t>
            </a:r>
            <a:r>
              <a:rPr lang="en-US" altLang="zh-TW" sz="1800"/>
              <a:t> </a:t>
            </a:r>
            <a:r>
              <a:rPr lang="en-US" altLang="zh-TW" sz="1800">
                <a:sym typeface="Symbol" panose="05050102010706020507" pitchFamily="18" charset="2"/>
              </a:rPr>
              <a:t>&lt; </a:t>
            </a:r>
            <a:r>
              <a:rPr lang="en-US" altLang="zh-TW" sz="1800" i="1">
                <a:sym typeface="Symbol" panose="05050102010706020507" pitchFamily="18" charset="2"/>
              </a:rPr>
              <a:t>K</a:t>
            </a:r>
            <a:r>
              <a:rPr lang="en-US" altLang="zh-TW" sz="1800" i="1" baseline="-25000">
                <a:sym typeface="Symbol" panose="05050102010706020507" pitchFamily="18" charset="2"/>
              </a:rPr>
              <a:t>m</a:t>
            </a:r>
            <a:r>
              <a:rPr lang="en-US" altLang="zh-TW" sz="1800" baseline="-25000">
                <a:sym typeface="Symbol" panose="05050102010706020507" pitchFamily="18" charset="2"/>
              </a:rPr>
              <a:t>–1</a:t>
            </a:r>
            <a:r>
              <a:rPr lang="en-US" altLang="zh-TW" sz="1800"/>
              <a:t>, </a:t>
            </a:r>
            <a:r>
              <a:rPr lang="en-US" altLang="zh-TW" sz="1800" i="1"/>
              <a:t>follow pointer P</a:t>
            </a:r>
            <a:r>
              <a:rPr lang="en-US" altLang="zh-TW" sz="1800" i="1" baseline="-25000"/>
              <a:t>j</a:t>
            </a:r>
            <a:r>
              <a:rPr lang="en-US" altLang="zh-TW" sz="1800"/>
              <a:t>, where </a:t>
            </a:r>
            <a:r>
              <a:rPr lang="en-US" altLang="zh-TW" sz="1800" i="1"/>
              <a:t>K</a:t>
            </a:r>
            <a:r>
              <a:rPr lang="en-US" altLang="zh-TW" sz="1800" i="1" baseline="-25000"/>
              <a:t>j</a:t>
            </a:r>
            <a:r>
              <a:rPr lang="en-US" altLang="zh-TW" sz="1800"/>
              <a:t> is the smallest search-key value &gt; </a:t>
            </a:r>
            <a:r>
              <a:rPr lang="en-US" altLang="zh-TW" sz="1800" i="1"/>
              <a:t>k</a:t>
            </a:r>
            <a:r>
              <a:rPr lang="en-US" altLang="zh-TW" sz="1800"/>
              <a:t>;</a:t>
            </a:r>
          </a:p>
          <a:p>
            <a:pPr marL="400050" lvl="1" indent="-228600">
              <a:buFont typeface="Arial" panose="020B0604020202020204" pitchFamily="34" charset="0"/>
              <a:buChar char="•"/>
            </a:pPr>
            <a:r>
              <a:rPr lang="en-US" altLang="zh-TW" sz="1800"/>
              <a:t>Otherwise, if </a:t>
            </a:r>
            <a:r>
              <a:rPr lang="en-US" altLang="zh-TW" sz="1800" i="1"/>
              <a:t>k</a:t>
            </a:r>
            <a:r>
              <a:rPr lang="en-US" altLang="zh-TW" sz="1800"/>
              <a:t> </a:t>
            </a:r>
            <a:r>
              <a:rPr lang="en-US" altLang="zh-TW" sz="1800">
                <a:sym typeface="Symbol" panose="05050102010706020507" pitchFamily="18" charset="2"/>
              </a:rPr>
              <a:t> </a:t>
            </a:r>
            <a:r>
              <a:rPr lang="en-US" altLang="zh-TW" sz="1800" i="1">
                <a:sym typeface="Symbol" panose="05050102010706020507" pitchFamily="18" charset="2"/>
              </a:rPr>
              <a:t>K</a:t>
            </a:r>
            <a:r>
              <a:rPr lang="en-US" altLang="zh-TW" sz="1800" i="1" baseline="-25000">
                <a:sym typeface="Symbol" panose="05050102010706020507" pitchFamily="18" charset="2"/>
              </a:rPr>
              <a:t>m</a:t>
            </a:r>
            <a:r>
              <a:rPr lang="en-US" altLang="zh-TW" sz="1800" baseline="-25000">
                <a:sym typeface="Symbol" panose="05050102010706020507" pitchFamily="18" charset="2"/>
              </a:rPr>
              <a:t>–1</a:t>
            </a:r>
            <a:r>
              <a:rPr lang="en-US" altLang="zh-TW" sz="1800">
                <a:sym typeface="Symbol" panose="05050102010706020507" pitchFamily="18" charset="2"/>
              </a:rPr>
              <a:t>, follow </a:t>
            </a:r>
            <a:r>
              <a:rPr lang="en-US" altLang="zh-TW" sz="1800" i="1">
                <a:sym typeface="Symbol" panose="05050102010706020507" pitchFamily="18" charset="2"/>
              </a:rPr>
              <a:t>P</a:t>
            </a:r>
            <a:r>
              <a:rPr lang="en-US" altLang="zh-TW" sz="1800" i="1" baseline="-25000">
                <a:sym typeface="Symbol" panose="05050102010706020507" pitchFamily="18" charset="2"/>
              </a:rPr>
              <a:t>m</a:t>
            </a:r>
            <a:r>
              <a:rPr lang="en-US" altLang="zh-TW" sz="1800">
                <a:sym typeface="Symbol" panose="05050102010706020507" pitchFamily="18" charset="2"/>
              </a:rPr>
              <a:t> to the child node</a:t>
            </a:r>
          </a:p>
          <a:p>
            <a:pPr marL="0" indent="0">
              <a:buFont typeface="Arial" panose="020B0604020202020204" pitchFamily="34" charset="0"/>
              <a:buNone/>
            </a:pPr>
            <a:r>
              <a:rPr lang="en-US" altLang="zh-TW" sz="2400"/>
              <a:t>If the current tree node is not a leaf node</a:t>
            </a:r>
          </a:p>
          <a:p>
            <a:pPr marL="400050" lvl="1" indent="-228600">
              <a:buFont typeface="Arial" panose="020B0604020202020204" pitchFamily="34" charset="0"/>
              <a:buChar char="•"/>
            </a:pPr>
            <a:r>
              <a:rPr lang="en-US" altLang="zh-TW" sz="1800"/>
              <a:t>repeat the above procedure on the node;</a:t>
            </a:r>
          </a:p>
          <a:p>
            <a:pPr marL="400050" lvl="1" indent="-228600">
              <a:buFont typeface="Arial" panose="020B0604020202020204" pitchFamily="34" charset="0"/>
              <a:buChar char="•"/>
            </a:pPr>
            <a:r>
              <a:rPr lang="en-US" altLang="zh-TW" sz="1800"/>
              <a:t>follow the corresponding pointer</a:t>
            </a:r>
          </a:p>
          <a:p>
            <a:pPr marL="0" indent="0">
              <a:buFont typeface="Arial" panose="020B0604020202020204" pitchFamily="34" charset="0"/>
              <a:buNone/>
            </a:pPr>
            <a:r>
              <a:rPr lang="en-US" altLang="zh-TW" sz="2400"/>
              <a:t>Eventually reach a leaf node</a:t>
            </a:r>
          </a:p>
          <a:p>
            <a:pPr marL="742950" lvl="2">
              <a:buClr>
                <a:schemeClr val="tx2"/>
              </a:buClr>
              <a:buSzPct val="90000"/>
            </a:pPr>
            <a:r>
              <a:rPr lang="en-US" altLang="zh-TW" sz="1800"/>
              <a:t>If find an entry with key </a:t>
            </a:r>
            <a:r>
              <a:rPr lang="en-US" altLang="zh-TW" sz="1800" i="1"/>
              <a:t>K</a:t>
            </a:r>
            <a:r>
              <a:rPr lang="en-US" altLang="zh-TW" sz="1800" i="1" baseline="-25000"/>
              <a:t>i</a:t>
            </a:r>
            <a:r>
              <a:rPr lang="en-US" altLang="zh-TW" sz="1800" i="1"/>
              <a:t> = k,</a:t>
            </a:r>
            <a:r>
              <a:rPr lang="en-US" altLang="zh-TW" sz="1800"/>
              <a:t> follow pointer </a:t>
            </a:r>
            <a:r>
              <a:rPr lang="en-US" altLang="zh-TW" sz="1800" i="1"/>
              <a:t>P</a:t>
            </a:r>
            <a:r>
              <a:rPr lang="en-US" altLang="zh-TW" sz="1800" i="1" baseline="-25000"/>
              <a:t>i</a:t>
            </a:r>
            <a:r>
              <a:rPr lang="en-US" altLang="zh-TW" sz="1800" i="1"/>
              <a:t>  </a:t>
            </a:r>
            <a:r>
              <a:rPr lang="en-US" altLang="zh-TW" sz="1800"/>
              <a:t>to the desired record(s);</a:t>
            </a:r>
          </a:p>
          <a:p>
            <a:pPr marL="742950" lvl="2">
              <a:buClr>
                <a:schemeClr val="tx2"/>
              </a:buClr>
              <a:buSzPct val="90000"/>
            </a:pPr>
            <a:r>
              <a:rPr lang="en-US" altLang="zh-TW" sz="1800"/>
              <a:t>Else no record with key value </a:t>
            </a:r>
            <a:r>
              <a:rPr lang="en-US" altLang="zh-TW" sz="1800" i="1"/>
              <a:t>k</a:t>
            </a:r>
            <a:r>
              <a:rPr lang="en-US" altLang="zh-TW" sz="1800"/>
              <a:t> exists</a:t>
            </a:r>
          </a:p>
        </p:txBody>
      </p:sp>
      <p:sp>
        <p:nvSpPr>
          <p:cNvPr id="146436" name="Slide Number Placeholder 3">
            <a:extLst>
              <a:ext uri="{FF2B5EF4-FFF2-40B4-BE49-F238E27FC236}">
                <a16:creationId xmlns:a16="http://schemas.microsoft.com/office/drawing/2014/main" id="{54A338E1-4B04-467C-AB40-6E9950D8F31E}"/>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C04F2B5B-51A5-4269-ADC2-595C935AB822}" type="slidenum">
              <a:rPr kumimoji="1" lang="zh-CN" altLang="en-US" sz="1400" b="1">
                <a:solidFill>
                  <a:srgbClr val="001D2E"/>
                </a:solidFill>
                <a:latin typeface="Times New Roman" panose="02020603050405020304" pitchFamily="18" charset="0"/>
              </a:rPr>
              <a:pPr algn="ctr">
                <a:spcBef>
                  <a:spcPct val="50000"/>
                </a:spcBef>
                <a:buFontTx/>
                <a:buNone/>
              </a:pPr>
              <a:t>82</a:t>
            </a:fld>
            <a:endParaRPr kumimoji="1"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500" fill="hold"/>
                                        <p:tgtEl>
                                          <p:spTgt spid="1198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98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981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 calcmode="lin" valueType="num">
                                      <p:cBhvr>
                                        <p:cTn id="12" dur="500" fill="hold"/>
                                        <p:tgtEl>
                                          <p:spTgt spid="11981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1981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19811">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p:cTn id="19" dur="500" fill="hold"/>
                                        <p:tgtEl>
                                          <p:spTgt spid="11981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19811">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19811">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19811">
                                            <p:txEl>
                                              <p:pRg st="3" end="3"/>
                                            </p:txEl>
                                          </p:spTgt>
                                        </p:tgtEl>
                                        <p:attrNameLst>
                                          <p:attrName>style.visibility</p:attrName>
                                        </p:attrNameLst>
                                      </p:cBhvr>
                                      <p:to>
                                        <p:strVal val="visible"/>
                                      </p:to>
                                    </p:set>
                                    <p:anim calcmode="lin" valueType="num">
                                      <p:cBhvr>
                                        <p:cTn id="24" dur="500" fill="hold"/>
                                        <p:tgtEl>
                                          <p:spTgt spid="119811">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19811">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19811">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19811">
                                            <p:txEl>
                                              <p:pRg st="4" end="4"/>
                                            </p:txEl>
                                          </p:spTgt>
                                        </p:tgtEl>
                                        <p:attrNameLst>
                                          <p:attrName>style.visibility</p:attrName>
                                        </p:attrNameLst>
                                      </p:cBhvr>
                                      <p:to>
                                        <p:strVal val="visible"/>
                                      </p:to>
                                    </p:set>
                                    <p:anim calcmode="lin" valueType="num">
                                      <p:cBhvr>
                                        <p:cTn id="29" dur="500" fill="hold"/>
                                        <p:tgtEl>
                                          <p:spTgt spid="119811">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19811">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19811">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19811">
                                            <p:txEl>
                                              <p:pRg st="5" end="5"/>
                                            </p:txEl>
                                          </p:spTgt>
                                        </p:tgtEl>
                                        <p:attrNameLst>
                                          <p:attrName>style.visibility</p:attrName>
                                        </p:attrNameLst>
                                      </p:cBhvr>
                                      <p:to>
                                        <p:strVal val="visible"/>
                                      </p:to>
                                    </p:set>
                                    <p:anim calcmode="lin" valueType="num">
                                      <p:cBhvr>
                                        <p:cTn id="34" dur="500" fill="hold"/>
                                        <p:tgtEl>
                                          <p:spTgt spid="119811">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19811">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19811">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16" fill="hold" nodeType="clickEffect">
                                  <p:stCondLst>
                                    <p:cond delay="0"/>
                                  </p:stCondLst>
                                  <p:childTnLst>
                                    <p:set>
                                      <p:cBhvr>
                                        <p:cTn id="40" dur="1" fill="hold">
                                          <p:stCondLst>
                                            <p:cond delay="0"/>
                                          </p:stCondLst>
                                        </p:cTn>
                                        <p:tgtEl>
                                          <p:spTgt spid="119811">
                                            <p:txEl>
                                              <p:pRg st="6" end="6"/>
                                            </p:txEl>
                                          </p:spTgt>
                                        </p:tgtEl>
                                        <p:attrNameLst>
                                          <p:attrName>style.visibility</p:attrName>
                                        </p:attrNameLst>
                                      </p:cBhvr>
                                      <p:to>
                                        <p:strVal val="visible"/>
                                      </p:to>
                                    </p:set>
                                    <p:anim calcmode="lin" valueType="num">
                                      <p:cBhvr>
                                        <p:cTn id="41" dur="500" fill="hold"/>
                                        <p:tgtEl>
                                          <p:spTgt spid="119811">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119811">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119811">
                                            <p:txEl>
                                              <p:pRg st="6" end="6"/>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19811">
                                            <p:txEl>
                                              <p:pRg st="7" end="7"/>
                                            </p:txEl>
                                          </p:spTgt>
                                        </p:tgtEl>
                                        <p:attrNameLst>
                                          <p:attrName>style.visibility</p:attrName>
                                        </p:attrNameLst>
                                      </p:cBhvr>
                                      <p:to>
                                        <p:strVal val="visible"/>
                                      </p:to>
                                    </p:set>
                                    <p:anim calcmode="lin" valueType="num">
                                      <p:cBhvr>
                                        <p:cTn id="46" dur="500" fill="hold"/>
                                        <p:tgtEl>
                                          <p:spTgt spid="119811">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119811">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119811">
                                            <p:txEl>
                                              <p:pRg st="7" end="7"/>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19811">
                                            <p:txEl>
                                              <p:pRg st="8" end="8"/>
                                            </p:txEl>
                                          </p:spTgt>
                                        </p:tgtEl>
                                        <p:attrNameLst>
                                          <p:attrName>style.visibility</p:attrName>
                                        </p:attrNameLst>
                                      </p:cBhvr>
                                      <p:to>
                                        <p:strVal val="visible"/>
                                      </p:to>
                                    </p:set>
                                    <p:anim calcmode="lin" valueType="num">
                                      <p:cBhvr>
                                        <p:cTn id="51" dur="500" fill="hold"/>
                                        <p:tgtEl>
                                          <p:spTgt spid="119811">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119811">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119811">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3" presetClass="entr" presetSubtype="16" fill="hold" nodeType="clickEffect">
                                  <p:stCondLst>
                                    <p:cond delay="0"/>
                                  </p:stCondLst>
                                  <p:childTnLst>
                                    <p:set>
                                      <p:cBhvr>
                                        <p:cTn id="57" dur="1" fill="hold">
                                          <p:stCondLst>
                                            <p:cond delay="0"/>
                                          </p:stCondLst>
                                        </p:cTn>
                                        <p:tgtEl>
                                          <p:spTgt spid="119811">
                                            <p:txEl>
                                              <p:pRg st="9" end="9"/>
                                            </p:txEl>
                                          </p:spTgt>
                                        </p:tgtEl>
                                        <p:attrNameLst>
                                          <p:attrName>style.visibility</p:attrName>
                                        </p:attrNameLst>
                                      </p:cBhvr>
                                      <p:to>
                                        <p:strVal val="visible"/>
                                      </p:to>
                                    </p:set>
                                    <p:anim calcmode="lin" valueType="num">
                                      <p:cBhvr>
                                        <p:cTn id="58" dur="500" fill="hold"/>
                                        <p:tgtEl>
                                          <p:spTgt spid="119811">
                                            <p:txEl>
                                              <p:pRg st="9" end="9"/>
                                            </p:txEl>
                                          </p:spTgt>
                                        </p:tgtEl>
                                        <p:attrNameLst>
                                          <p:attrName>ppt_w</p:attrName>
                                        </p:attrNameLst>
                                      </p:cBhvr>
                                      <p:tavLst>
                                        <p:tav tm="0">
                                          <p:val>
                                            <p:fltVal val="0"/>
                                          </p:val>
                                        </p:tav>
                                        <p:tav tm="100000">
                                          <p:val>
                                            <p:strVal val="#ppt_w"/>
                                          </p:val>
                                        </p:tav>
                                      </p:tavLst>
                                    </p:anim>
                                    <p:anim calcmode="lin" valueType="num">
                                      <p:cBhvr>
                                        <p:cTn id="59" dur="500" fill="hold"/>
                                        <p:tgtEl>
                                          <p:spTgt spid="119811">
                                            <p:txEl>
                                              <p:pRg st="9" end="9"/>
                                            </p:txEl>
                                          </p:spTgt>
                                        </p:tgtEl>
                                        <p:attrNameLst>
                                          <p:attrName>ppt_h</p:attrName>
                                        </p:attrNameLst>
                                      </p:cBhvr>
                                      <p:tavLst>
                                        <p:tav tm="0">
                                          <p:val>
                                            <p:fltVal val="0"/>
                                          </p:val>
                                        </p:tav>
                                        <p:tav tm="100000">
                                          <p:val>
                                            <p:strVal val="#ppt_h"/>
                                          </p:val>
                                        </p:tav>
                                      </p:tavLst>
                                    </p:anim>
                                    <p:animEffect transition="in" filter="fade">
                                      <p:cBhvr>
                                        <p:cTn id="60" dur="500"/>
                                        <p:tgtEl>
                                          <p:spTgt spid="119811">
                                            <p:txEl>
                                              <p:pRg st="9" end="9"/>
                                            </p:txEl>
                                          </p:spTgt>
                                        </p:tgtEl>
                                      </p:cBhvr>
                                    </p:animEffect>
                                  </p:childTnLst>
                                </p:cTn>
                              </p:par>
                              <p:par>
                                <p:cTn id="61" presetID="53" presetClass="entr" presetSubtype="16" fill="hold" nodeType="withEffect">
                                  <p:stCondLst>
                                    <p:cond delay="0"/>
                                  </p:stCondLst>
                                  <p:childTnLst>
                                    <p:set>
                                      <p:cBhvr>
                                        <p:cTn id="62" dur="1" fill="hold">
                                          <p:stCondLst>
                                            <p:cond delay="0"/>
                                          </p:stCondLst>
                                        </p:cTn>
                                        <p:tgtEl>
                                          <p:spTgt spid="119811">
                                            <p:txEl>
                                              <p:pRg st="10" end="10"/>
                                            </p:txEl>
                                          </p:spTgt>
                                        </p:tgtEl>
                                        <p:attrNameLst>
                                          <p:attrName>style.visibility</p:attrName>
                                        </p:attrNameLst>
                                      </p:cBhvr>
                                      <p:to>
                                        <p:strVal val="visible"/>
                                      </p:to>
                                    </p:set>
                                    <p:anim calcmode="lin" valueType="num">
                                      <p:cBhvr>
                                        <p:cTn id="63" dur="500" fill="hold"/>
                                        <p:tgtEl>
                                          <p:spTgt spid="119811">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119811">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119811">
                                            <p:txEl>
                                              <p:pRg st="10" end="10"/>
                                            </p:txEl>
                                          </p:spTgt>
                                        </p:tgtEl>
                                      </p:cBhvr>
                                    </p:animEffect>
                                  </p:childTnLst>
                                </p:cTn>
                              </p:par>
                              <p:par>
                                <p:cTn id="66" presetID="53" presetClass="entr" presetSubtype="16" fill="hold" nodeType="withEffect">
                                  <p:stCondLst>
                                    <p:cond delay="0"/>
                                  </p:stCondLst>
                                  <p:childTnLst>
                                    <p:set>
                                      <p:cBhvr>
                                        <p:cTn id="67" dur="1" fill="hold">
                                          <p:stCondLst>
                                            <p:cond delay="0"/>
                                          </p:stCondLst>
                                        </p:cTn>
                                        <p:tgtEl>
                                          <p:spTgt spid="119811">
                                            <p:txEl>
                                              <p:pRg st="11" end="11"/>
                                            </p:txEl>
                                          </p:spTgt>
                                        </p:tgtEl>
                                        <p:attrNameLst>
                                          <p:attrName>style.visibility</p:attrName>
                                        </p:attrNameLst>
                                      </p:cBhvr>
                                      <p:to>
                                        <p:strVal val="visible"/>
                                      </p:to>
                                    </p:set>
                                    <p:anim calcmode="lin" valueType="num">
                                      <p:cBhvr>
                                        <p:cTn id="68" dur="500" fill="hold"/>
                                        <p:tgtEl>
                                          <p:spTgt spid="119811">
                                            <p:txEl>
                                              <p:pRg st="11" end="11"/>
                                            </p:txEl>
                                          </p:spTgt>
                                        </p:tgtEl>
                                        <p:attrNameLst>
                                          <p:attrName>ppt_w</p:attrName>
                                        </p:attrNameLst>
                                      </p:cBhvr>
                                      <p:tavLst>
                                        <p:tav tm="0">
                                          <p:val>
                                            <p:fltVal val="0"/>
                                          </p:val>
                                        </p:tav>
                                        <p:tav tm="100000">
                                          <p:val>
                                            <p:strVal val="#ppt_w"/>
                                          </p:val>
                                        </p:tav>
                                      </p:tavLst>
                                    </p:anim>
                                    <p:anim calcmode="lin" valueType="num">
                                      <p:cBhvr>
                                        <p:cTn id="69" dur="500" fill="hold"/>
                                        <p:tgtEl>
                                          <p:spTgt spid="119811">
                                            <p:txEl>
                                              <p:pRg st="11" end="11"/>
                                            </p:txEl>
                                          </p:spTgt>
                                        </p:tgtEl>
                                        <p:attrNameLst>
                                          <p:attrName>ppt_h</p:attrName>
                                        </p:attrNameLst>
                                      </p:cBhvr>
                                      <p:tavLst>
                                        <p:tav tm="0">
                                          <p:val>
                                            <p:fltVal val="0"/>
                                          </p:val>
                                        </p:tav>
                                        <p:tav tm="100000">
                                          <p:val>
                                            <p:strVal val="#ppt_h"/>
                                          </p:val>
                                        </p:tav>
                                      </p:tavLst>
                                    </p:anim>
                                    <p:animEffect transition="in" filter="fade">
                                      <p:cBhvr>
                                        <p:cTn id="70" dur="500"/>
                                        <p:tgtEl>
                                          <p:spTgt spid="1198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C9FFD4CC-D946-4359-9245-645CE9FA038E}"/>
              </a:ext>
            </a:extLst>
          </p:cNvPr>
          <p:cNvSpPr>
            <a:spLocks noGrp="1"/>
          </p:cNvSpPr>
          <p:nvPr>
            <p:ph type="title"/>
          </p:nvPr>
        </p:nvSpPr>
        <p:spPr>
          <a:xfrm>
            <a:off x="563563" y="225425"/>
            <a:ext cx="8750300" cy="609600"/>
          </a:xfrm>
        </p:spPr>
        <p:txBody>
          <a:bodyPr/>
          <a:lstStyle/>
          <a:p>
            <a:r>
              <a:rPr lang="en-US" altLang="zh-TW"/>
              <a:t>Queries on B</a:t>
            </a:r>
            <a:r>
              <a:rPr lang="en-US" altLang="zh-TW" baseline="30000"/>
              <a:t>+-</a:t>
            </a:r>
            <a:r>
              <a:rPr lang="en-US" altLang="zh-TW"/>
              <a:t>Trees (Cont)</a:t>
            </a:r>
          </a:p>
        </p:txBody>
      </p:sp>
      <p:sp>
        <p:nvSpPr>
          <p:cNvPr id="121859" name="Rectangle 3">
            <a:extLst>
              <a:ext uri="{FF2B5EF4-FFF2-40B4-BE49-F238E27FC236}">
                <a16:creationId xmlns:a16="http://schemas.microsoft.com/office/drawing/2014/main" id="{3E1A6359-4455-47A8-80E9-121356931659}"/>
              </a:ext>
            </a:extLst>
          </p:cNvPr>
          <p:cNvSpPr>
            <a:spLocks noGrp="1"/>
          </p:cNvSpPr>
          <p:nvPr>
            <p:ph type="body" idx="1"/>
          </p:nvPr>
        </p:nvSpPr>
        <p:spPr>
          <a:xfrm>
            <a:off x="1042988" y="1350963"/>
            <a:ext cx="7837487" cy="5073650"/>
          </a:xfrm>
        </p:spPr>
        <p:txBody>
          <a:bodyPr/>
          <a:lstStyle/>
          <a:p>
            <a:pPr marL="0" indent="0">
              <a:buFont typeface="Arial" panose="020B0604020202020204" pitchFamily="34" charset="0"/>
              <a:buNone/>
            </a:pPr>
            <a:r>
              <a:rPr lang="en-US" altLang="zh-TW" sz="2400"/>
              <a:t>When processing a search query, </a:t>
            </a:r>
          </a:p>
          <a:p>
            <a:pPr marL="457200" lvl="1">
              <a:buFont typeface="Arial" panose="020B0604020202020204" pitchFamily="34" charset="0"/>
              <a:buChar char="•"/>
            </a:pPr>
            <a:r>
              <a:rPr lang="en-US" altLang="zh-TW" sz="1800"/>
              <a:t>We traverse the tree from the root to some leaf node</a:t>
            </a:r>
          </a:p>
          <a:p>
            <a:pPr marL="0" indent="0">
              <a:buFont typeface="Arial" panose="020B0604020202020204" pitchFamily="34" charset="0"/>
              <a:buNone/>
            </a:pPr>
            <a:r>
              <a:rPr lang="en-US" altLang="zh-TW" sz="2400">
                <a:sym typeface="Symbol" panose="05050102010706020507" pitchFamily="18" charset="2"/>
              </a:rPr>
              <a:t>Cost estimation: a node is generally the same size as a disk block, typically 4KB; fanout </a:t>
            </a:r>
            <a:r>
              <a:rPr lang="en-US" altLang="zh-TW" sz="2400" i="1">
                <a:sym typeface="Symbol" panose="05050102010706020507" pitchFamily="18" charset="2"/>
              </a:rPr>
              <a:t>n</a:t>
            </a:r>
            <a:r>
              <a:rPr lang="en-US" altLang="zh-TW" sz="2400">
                <a:sym typeface="Symbol" panose="05050102010706020507" pitchFamily="18" charset="2"/>
              </a:rPr>
              <a:t> is typically around 100 if 40B per index entry (key</a:t>
            </a:r>
            <a:r>
              <a:rPr lang="en-US" altLang="zh-TW" sz="2400" i="1">
                <a:sym typeface="Symbol" panose="05050102010706020507" pitchFamily="18" charset="2"/>
              </a:rPr>
              <a:t> k</a:t>
            </a:r>
            <a:r>
              <a:rPr lang="en-US" altLang="zh-TW" sz="2400">
                <a:sym typeface="Symbol" panose="05050102010706020507" pitchFamily="18" charset="2"/>
              </a:rPr>
              <a:t> + pointer)</a:t>
            </a:r>
          </a:p>
          <a:p>
            <a:pPr marL="457200" lvl="1">
              <a:buFont typeface="Arial" panose="020B0604020202020204" pitchFamily="34" charset="0"/>
              <a:buChar char="•"/>
            </a:pPr>
            <a:r>
              <a:rPr lang="en-US" altLang="zh-TW" sz="1800">
                <a:sym typeface="Symbol" panose="05050102010706020507" pitchFamily="18" charset="2"/>
              </a:rPr>
              <a:t>If there are 1 million key values </a:t>
            </a:r>
          </a:p>
          <a:p>
            <a:pPr marL="457200" lvl="1">
              <a:buFont typeface="Arial" panose="020B0604020202020204" pitchFamily="34" charset="0"/>
              <a:buChar char="•"/>
            </a:pPr>
            <a:r>
              <a:rPr lang="en-US" altLang="zh-TW" sz="1800" i="1">
                <a:sym typeface="Symbol" panose="05050102010706020507" pitchFamily="18" charset="2"/>
              </a:rPr>
              <a:t>n</a:t>
            </a:r>
            <a:r>
              <a:rPr lang="en-US" altLang="zh-TW" sz="1800">
                <a:sym typeface="Symbol" panose="05050102010706020507" pitchFamily="18" charset="2"/>
              </a:rPr>
              <a:t>/2 = 50</a:t>
            </a:r>
          </a:p>
          <a:p>
            <a:pPr marL="800100" lvl="2"/>
            <a:r>
              <a:rPr lang="en-US" altLang="zh-TW" sz="1800">
                <a:sym typeface="Symbol" panose="05050102010706020507" pitchFamily="18" charset="2"/>
              </a:rPr>
              <a:t>Access at most </a:t>
            </a:r>
            <a:r>
              <a:rPr lang="en-US" altLang="zh-TW" sz="1800" i="1">
                <a:sym typeface="Symbol" panose="05050102010706020507" pitchFamily="18" charset="2"/>
              </a:rPr>
              <a:t>log</a:t>
            </a:r>
            <a:r>
              <a:rPr lang="en-US" altLang="zh-TW" sz="1800" baseline="-25000">
                <a:solidFill>
                  <a:srgbClr val="FF0000"/>
                </a:solidFill>
                <a:sym typeface="Symbol" panose="05050102010706020507" pitchFamily="18" charset="2"/>
              </a:rPr>
              <a:t>50</a:t>
            </a:r>
            <a:r>
              <a:rPr lang="en-US" altLang="zh-TW" sz="1800">
                <a:sym typeface="Symbol" panose="05050102010706020507" pitchFamily="18" charset="2"/>
              </a:rPr>
              <a:t>(1,000,000) ~ 4 nodes for a query (log</a:t>
            </a:r>
            <a:r>
              <a:rPr lang="en-US" altLang="zh-TW" sz="1800" baseline="-25000">
                <a:sym typeface="Symbol" panose="05050102010706020507" pitchFamily="18" charset="2"/>
              </a:rPr>
              <a:t></a:t>
            </a:r>
            <a:r>
              <a:rPr lang="en-US" altLang="zh-TW" sz="1800" i="1" baseline="-25000">
                <a:sym typeface="Symbol" panose="05050102010706020507" pitchFamily="18" charset="2"/>
              </a:rPr>
              <a:t>n</a:t>
            </a:r>
            <a:r>
              <a:rPr lang="en-US" altLang="zh-TW" sz="1800" baseline="-25000">
                <a:sym typeface="Symbol" panose="05050102010706020507" pitchFamily="18" charset="2"/>
              </a:rPr>
              <a:t>/2</a:t>
            </a:r>
            <a:r>
              <a:rPr lang="en-US" altLang="zh-TW" sz="1800">
                <a:sym typeface="Symbol" panose="05050102010706020507" pitchFamily="18" charset="2"/>
              </a:rPr>
              <a:t>(</a:t>
            </a:r>
            <a:r>
              <a:rPr lang="en-US" altLang="zh-TW" sz="1800" i="1">
                <a:sym typeface="Symbol" panose="05050102010706020507" pitchFamily="18" charset="2"/>
              </a:rPr>
              <a:t>K</a:t>
            </a:r>
            <a:r>
              <a:rPr lang="en-US" altLang="zh-TW" sz="1800">
                <a:sym typeface="Symbol" panose="05050102010706020507" pitchFamily="18" charset="2"/>
              </a:rPr>
              <a:t>) )</a:t>
            </a:r>
          </a:p>
          <a:p>
            <a:pPr marL="800100" lvl="2"/>
            <a:r>
              <a:rPr lang="en-US" altLang="zh-TW" sz="1800">
                <a:sym typeface="Symbol" panose="05050102010706020507" pitchFamily="18" charset="2"/>
              </a:rPr>
              <a:t>1 root page residing in buffer and </a:t>
            </a:r>
            <a:r>
              <a:rPr lang="en-US" altLang="zh-TW" sz="1800">
                <a:solidFill>
                  <a:srgbClr val="C00000"/>
                </a:solidFill>
                <a:sym typeface="Symbol" panose="05050102010706020507" pitchFamily="18" charset="2"/>
              </a:rPr>
              <a:t>3 block/page (rba) accesses</a:t>
            </a:r>
            <a:r>
              <a:rPr lang="en-US" altLang="zh-TW" sz="1800">
                <a:sym typeface="Symbol" panose="05050102010706020507" pitchFamily="18" charset="2"/>
              </a:rPr>
              <a:t> are needed</a:t>
            </a:r>
          </a:p>
          <a:p>
            <a:pPr marL="0" indent="0">
              <a:buFont typeface="Arial" panose="020B0604020202020204" pitchFamily="34" charset="0"/>
              <a:buNone/>
            </a:pPr>
            <a:r>
              <a:rPr lang="en-US" altLang="zh-TW" sz="2400">
                <a:sym typeface="Symbol" panose="05050102010706020507" pitchFamily="18" charset="2"/>
              </a:rPr>
              <a:t>In contrast, a balanced binary tree with 1 million key values</a:t>
            </a:r>
          </a:p>
          <a:p>
            <a:pPr marL="457200" lvl="1">
              <a:buFont typeface="Arial" panose="020B0604020202020204" pitchFamily="34" charset="0"/>
              <a:buChar char="•"/>
            </a:pPr>
            <a:r>
              <a:rPr lang="en-US" altLang="zh-TW" sz="1800">
                <a:sym typeface="Symbol" panose="05050102010706020507" pitchFamily="18" charset="2"/>
              </a:rPr>
              <a:t>Access around </a:t>
            </a:r>
            <a:r>
              <a:rPr lang="en-US" altLang="zh-TW" sz="1800" i="1">
                <a:sym typeface="Symbol" panose="05050102010706020507" pitchFamily="18" charset="2"/>
              </a:rPr>
              <a:t>log</a:t>
            </a:r>
            <a:r>
              <a:rPr lang="en-US" altLang="zh-TW" sz="1800" baseline="-25000">
                <a:solidFill>
                  <a:srgbClr val="FF0000"/>
                </a:solidFill>
                <a:sym typeface="Symbol" panose="05050102010706020507" pitchFamily="18" charset="2"/>
              </a:rPr>
              <a:t>2</a:t>
            </a:r>
            <a:r>
              <a:rPr lang="en-US" altLang="zh-TW" sz="1800">
                <a:sym typeface="Symbol" panose="05050102010706020507" pitchFamily="18" charset="2"/>
              </a:rPr>
              <a:t>(1,000,000) ~ 20 nodes for a search query</a:t>
            </a:r>
          </a:p>
          <a:p>
            <a:pPr marL="457200" lvl="1">
              <a:buFont typeface="Arial" panose="020B0604020202020204" pitchFamily="34" charset="0"/>
              <a:buChar char="•"/>
            </a:pPr>
            <a:r>
              <a:rPr lang="en-US" altLang="zh-TW" sz="1800">
                <a:sym typeface="Symbol" panose="05050102010706020507" pitchFamily="18" charset="2"/>
              </a:rPr>
              <a:t>B+-trees are short and fat, while binary trees are long and thin</a:t>
            </a:r>
          </a:p>
        </p:txBody>
      </p:sp>
      <p:sp>
        <p:nvSpPr>
          <p:cNvPr id="148484" name="Slide Number Placeholder 3">
            <a:extLst>
              <a:ext uri="{FF2B5EF4-FFF2-40B4-BE49-F238E27FC236}">
                <a16:creationId xmlns:a16="http://schemas.microsoft.com/office/drawing/2014/main" id="{FE724650-9E31-46B5-A68A-836D4D50D30B}"/>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A0803958-8CE5-49C2-8FE5-66453937AD81}" type="slidenum">
              <a:rPr kumimoji="1" lang="zh-CN" altLang="en-US" sz="1400" b="1">
                <a:solidFill>
                  <a:srgbClr val="001D2E"/>
                </a:solidFill>
                <a:latin typeface="Times New Roman" panose="02020603050405020304" pitchFamily="18" charset="0"/>
              </a:rPr>
              <a:pPr algn="ctr">
                <a:spcBef>
                  <a:spcPct val="50000"/>
                </a:spcBef>
                <a:buFontTx/>
                <a:buNone/>
              </a:pPr>
              <a:t>83</a:t>
            </a:fld>
            <a:endParaRPr kumimoji="1"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p:cTn id="7" dur="500" fill="hold"/>
                                        <p:tgtEl>
                                          <p:spTgt spid="1218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18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185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 calcmode="lin" valueType="num">
                                      <p:cBhvr>
                                        <p:cTn id="12" dur="500" fill="hold"/>
                                        <p:tgtEl>
                                          <p:spTgt spid="12185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2185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2185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21859">
                                            <p:txEl>
                                              <p:pRg st="2" end="2"/>
                                            </p:txEl>
                                          </p:spTgt>
                                        </p:tgtEl>
                                        <p:attrNameLst>
                                          <p:attrName>style.visibility</p:attrName>
                                        </p:attrNameLst>
                                      </p:cBhvr>
                                      <p:to>
                                        <p:strVal val="visible"/>
                                      </p:to>
                                    </p:set>
                                    <p:anim calcmode="lin" valueType="num">
                                      <p:cBhvr>
                                        <p:cTn id="19" dur="500" fill="hold"/>
                                        <p:tgtEl>
                                          <p:spTgt spid="12185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2185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21859">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21859">
                                            <p:txEl>
                                              <p:pRg st="3" end="3"/>
                                            </p:txEl>
                                          </p:spTgt>
                                        </p:tgtEl>
                                        <p:attrNameLst>
                                          <p:attrName>style.visibility</p:attrName>
                                        </p:attrNameLst>
                                      </p:cBhvr>
                                      <p:to>
                                        <p:strVal val="visible"/>
                                      </p:to>
                                    </p:set>
                                    <p:anim calcmode="lin" valueType="num">
                                      <p:cBhvr>
                                        <p:cTn id="24" dur="500" fill="hold"/>
                                        <p:tgtEl>
                                          <p:spTgt spid="121859">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21859">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21859">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21859">
                                            <p:txEl>
                                              <p:pRg st="4" end="4"/>
                                            </p:txEl>
                                          </p:spTgt>
                                        </p:tgtEl>
                                        <p:attrNameLst>
                                          <p:attrName>style.visibility</p:attrName>
                                        </p:attrNameLst>
                                      </p:cBhvr>
                                      <p:to>
                                        <p:strVal val="visible"/>
                                      </p:to>
                                    </p:set>
                                    <p:anim calcmode="lin" valueType="num">
                                      <p:cBhvr>
                                        <p:cTn id="29" dur="500" fill="hold"/>
                                        <p:tgtEl>
                                          <p:spTgt spid="121859">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21859">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21859">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21859">
                                            <p:txEl>
                                              <p:pRg st="5" end="5"/>
                                            </p:txEl>
                                          </p:spTgt>
                                        </p:tgtEl>
                                        <p:attrNameLst>
                                          <p:attrName>style.visibility</p:attrName>
                                        </p:attrNameLst>
                                      </p:cBhvr>
                                      <p:to>
                                        <p:strVal val="visible"/>
                                      </p:to>
                                    </p:set>
                                    <p:anim calcmode="lin" valueType="num">
                                      <p:cBhvr>
                                        <p:cTn id="34" dur="500" fill="hold"/>
                                        <p:tgtEl>
                                          <p:spTgt spid="121859">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21859">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21859">
                                            <p:txEl>
                                              <p:pRg st="5" end="5"/>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121859">
                                            <p:txEl>
                                              <p:pRg st="6" end="6"/>
                                            </p:txEl>
                                          </p:spTgt>
                                        </p:tgtEl>
                                        <p:attrNameLst>
                                          <p:attrName>style.visibility</p:attrName>
                                        </p:attrNameLst>
                                      </p:cBhvr>
                                      <p:to>
                                        <p:strVal val="visible"/>
                                      </p:to>
                                    </p:set>
                                    <p:anim calcmode="lin" valueType="num">
                                      <p:cBhvr>
                                        <p:cTn id="39" dur="500" fill="hold"/>
                                        <p:tgtEl>
                                          <p:spTgt spid="121859">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121859">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121859">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16" fill="hold" nodeType="clickEffect">
                                  <p:stCondLst>
                                    <p:cond delay="0"/>
                                  </p:stCondLst>
                                  <p:childTnLst>
                                    <p:set>
                                      <p:cBhvr>
                                        <p:cTn id="45" dur="1" fill="hold">
                                          <p:stCondLst>
                                            <p:cond delay="0"/>
                                          </p:stCondLst>
                                        </p:cTn>
                                        <p:tgtEl>
                                          <p:spTgt spid="121859">
                                            <p:txEl>
                                              <p:pRg st="7" end="7"/>
                                            </p:txEl>
                                          </p:spTgt>
                                        </p:tgtEl>
                                        <p:attrNameLst>
                                          <p:attrName>style.visibility</p:attrName>
                                        </p:attrNameLst>
                                      </p:cBhvr>
                                      <p:to>
                                        <p:strVal val="visible"/>
                                      </p:to>
                                    </p:set>
                                    <p:anim calcmode="lin" valueType="num">
                                      <p:cBhvr>
                                        <p:cTn id="46" dur="500" fill="hold"/>
                                        <p:tgtEl>
                                          <p:spTgt spid="121859">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121859">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121859">
                                            <p:txEl>
                                              <p:pRg st="7" end="7"/>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21859">
                                            <p:txEl>
                                              <p:pRg st="8" end="8"/>
                                            </p:txEl>
                                          </p:spTgt>
                                        </p:tgtEl>
                                        <p:attrNameLst>
                                          <p:attrName>style.visibility</p:attrName>
                                        </p:attrNameLst>
                                      </p:cBhvr>
                                      <p:to>
                                        <p:strVal val="visible"/>
                                      </p:to>
                                    </p:set>
                                    <p:anim calcmode="lin" valueType="num">
                                      <p:cBhvr>
                                        <p:cTn id="51" dur="500" fill="hold"/>
                                        <p:tgtEl>
                                          <p:spTgt spid="121859">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121859">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121859">
                                            <p:txEl>
                                              <p:pRg st="8" end="8"/>
                                            </p:txEl>
                                          </p:spTgt>
                                        </p:tgtEl>
                                      </p:cBhvr>
                                    </p:animEffect>
                                  </p:childTnLst>
                                </p:cTn>
                              </p:par>
                              <p:par>
                                <p:cTn id="54" presetID="53" presetClass="entr" presetSubtype="16" fill="hold" nodeType="withEffect">
                                  <p:stCondLst>
                                    <p:cond delay="0"/>
                                  </p:stCondLst>
                                  <p:childTnLst>
                                    <p:set>
                                      <p:cBhvr>
                                        <p:cTn id="55" dur="1" fill="hold">
                                          <p:stCondLst>
                                            <p:cond delay="0"/>
                                          </p:stCondLst>
                                        </p:cTn>
                                        <p:tgtEl>
                                          <p:spTgt spid="121859">
                                            <p:txEl>
                                              <p:pRg st="9" end="9"/>
                                            </p:txEl>
                                          </p:spTgt>
                                        </p:tgtEl>
                                        <p:attrNameLst>
                                          <p:attrName>style.visibility</p:attrName>
                                        </p:attrNameLst>
                                      </p:cBhvr>
                                      <p:to>
                                        <p:strVal val="visible"/>
                                      </p:to>
                                    </p:set>
                                    <p:anim calcmode="lin" valueType="num">
                                      <p:cBhvr>
                                        <p:cTn id="56" dur="500" fill="hold"/>
                                        <p:tgtEl>
                                          <p:spTgt spid="121859">
                                            <p:txEl>
                                              <p:pRg st="9" end="9"/>
                                            </p:txEl>
                                          </p:spTgt>
                                        </p:tgtEl>
                                        <p:attrNameLst>
                                          <p:attrName>ppt_w</p:attrName>
                                        </p:attrNameLst>
                                      </p:cBhvr>
                                      <p:tavLst>
                                        <p:tav tm="0">
                                          <p:val>
                                            <p:fltVal val="0"/>
                                          </p:val>
                                        </p:tav>
                                        <p:tav tm="100000">
                                          <p:val>
                                            <p:strVal val="#ppt_w"/>
                                          </p:val>
                                        </p:tav>
                                      </p:tavLst>
                                    </p:anim>
                                    <p:anim calcmode="lin" valueType="num">
                                      <p:cBhvr>
                                        <p:cTn id="57" dur="500" fill="hold"/>
                                        <p:tgtEl>
                                          <p:spTgt spid="121859">
                                            <p:txEl>
                                              <p:pRg st="9" end="9"/>
                                            </p:txEl>
                                          </p:spTgt>
                                        </p:tgtEl>
                                        <p:attrNameLst>
                                          <p:attrName>ppt_h</p:attrName>
                                        </p:attrNameLst>
                                      </p:cBhvr>
                                      <p:tavLst>
                                        <p:tav tm="0">
                                          <p:val>
                                            <p:fltVal val="0"/>
                                          </p:val>
                                        </p:tav>
                                        <p:tav tm="100000">
                                          <p:val>
                                            <p:strVal val="#ppt_h"/>
                                          </p:val>
                                        </p:tav>
                                      </p:tavLst>
                                    </p:anim>
                                    <p:animEffect transition="in" filter="fade">
                                      <p:cBhvr>
                                        <p:cTn id="58" dur="500"/>
                                        <p:tgtEl>
                                          <p:spTgt spid="121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03DFBE00-69F4-49B4-841E-F8953C6CCCE3}"/>
              </a:ext>
            </a:extLst>
          </p:cNvPr>
          <p:cNvSpPr>
            <a:spLocks noChangeArrowheads="1"/>
          </p:cNvSpPr>
          <p:nvPr/>
        </p:nvSpPr>
        <p:spPr bwMode="auto">
          <a:xfrm>
            <a:off x="742950" y="6248400"/>
            <a:ext cx="206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latin typeface="Helvetica" panose="020B0604020202020204" pitchFamily="34" charset="0"/>
            </a:endParaRPr>
          </a:p>
        </p:txBody>
      </p:sp>
      <p:sp>
        <p:nvSpPr>
          <p:cNvPr id="150531" name="Rectangle 3">
            <a:extLst>
              <a:ext uri="{FF2B5EF4-FFF2-40B4-BE49-F238E27FC236}">
                <a16:creationId xmlns:a16="http://schemas.microsoft.com/office/drawing/2014/main" id="{D4DCACF6-005A-4F23-A9ED-4BC28FE7CD00}"/>
              </a:ext>
            </a:extLst>
          </p:cNvPr>
          <p:cNvSpPr>
            <a:spLocks noChangeArrowheads="1"/>
          </p:cNvSpPr>
          <p:nvPr/>
        </p:nvSpPr>
        <p:spPr bwMode="auto">
          <a:xfrm>
            <a:off x="3384550" y="6248400"/>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latin typeface="Helvetica" panose="020B0604020202020204" pitchFamily="34" charset="0"/>
            </a:endParaRPr>
          </a:p>
        </p:txBody>
      </p:sp>
      <p:sp>
        <p:nvSpPr>
          <p:cNvPr id="150532" name="Rectangle 4">
            <a:extLst>
              <a:ext uri="{FF2B5EF4-FFF2-40B4-BE49-F238E27FC236}">
                <a16:creationId xmlns:a16="http://schemas.microsoft.com/office/drawing/2014/main" id="{AF388A6E-1CFF-4F4D-B4F8-8AE83A1D5D59}"/>
              </a:ext>
            </a:extLst>
          </p:cNvPr>
          <p:cNvSpPr>
            <a:spLocks noGrp="1"/>
          </p:cNvSpPr>
          <p:nvPr>
            <p:ph type="title"/>
          </p:nvPr>
        </p:nvSpPr>
        <p:spPr>
          <a:xfrm>
            <a:off x="742950" y="287338"/>
            <a:ext cx="8750300" cy="701675"/>
          </a:xfrm>
        </p:spPr>
        <p:txBody>
          <a:bodyPr lIns="90488" tIns="44450" rIns="90488" bIns="44450"/>
          <a:lstStyle/>
          <a:p>
            <a:r>
              <a:rPr lang="en-US" altLang="en-US"/>
              <a:t>Insertion to B+ Tree</a:t>
            </a:r>
          </a:p>
        </p:txBody>
      </p:sp>
      <p:sp>
        <p:nvSpPr>
          <p:cNvPr id="123909" name="Rectangle 5">
            <a:extLst>
              <a:ext uri="{FF2B5EF4-FFF2-40B4-BE49-F238E27FC236}">
                <a16:creationId xmlns:a16="http://schemas.microsoft.com/office/drawing/2014/main" id="{49684793-113D-455D-B0FB-C20CDD4079F4}"/>
              </a:ext>
            </a:extLst>
          </p:cNvPr>
          <p:cNvSpPr>
            <a:spLocks noGrp="1"/>
          </p:cNvSpPr>
          <p:nvPr>
            <p:ph type="body" idx="1"/>
          </p:nvPr>
        </p:nvSpPr>
        <p:spPr>
          <a:xfrm>
            <a:off x="658813" y="1468438"/>
            <a:ext cx="8915400" cy="5319712"/>
          </a:xfrm>
          <a:noFill/>
        </p:spPr>
        <p:txBody>
          <a:bodyPr lIns="90488" tIns="44450" rIns="90488" bIns="44450"/>
          <a:lstStyle/>
          <a:p>
            <a:pPr marL="0" indent="0">
              <a:buFont typeface="Arial" panose="020B0604020202020204" pitchFamily="34" charset="0"/>
              <a:buNone/>
            </a:pPr>
            <a:r>
              <a:rPr lang="en-US" altLang="zh-TW" sz="2400">
                <a:solidFill>
                  <a:srgbClr val="FF0000"/>
                </a:solidFill>
              </a:rPr>
              <a:t>Insert a data entry with search-key </a:t>
            </a:r>
            <a:r>
              <a:rPr lang="en-US" altLang="zh-TW" sz="2400" i="1">
                <a:solidFill>
                  <a:srgbClr val="FF0000"/>
                </a:solidFill>
              </a:rPr>
              <a:t>k</a:t>
            </a:r>
          </a:p>
          <a:p>
            <a:pPr marL="457200" lvl="1">
              <a:buFont typeface="Arial" panose="020B0604020202020204" pitchFamily="34" charset="0"/>
              <a:buChar char="•"/>
            </a:pPr>
            <a:r>
              <a:rPr lang="en-US" altLang="zh-TW" sz="2000"/>
              <a:t>Search the tree using k</a:t>
            </a:r>
          </a:p>
          <a:p>
            <a:pPr marL="457200" lvl="1">
              <a:buFont typeface="Arial" panose="020B0604020202020204" pitchFamily="34" charset="0"/>
              <a:buChar char="•"/>
            </a:pPr>
            <a:r>
              <a:rPr lang="en-US" altLang="zh-TW" sz="2000"/>
              <a:t>Find the correct leaf node </a:t>
            </a:r>
            <a:r>
              <a:rPr lang="en-US" altLang="zh-TW" sz="2000" i="1"/>
              <a:t>L</a:t>
            </a:r>
            <a:endParaRPr lang="en-US" altLang="zh-TW" sz="2000"/>
          </a:p>
          <a:p>
            <a:pPr marL="457200" lvl="1">
              <a:buFont typeface="Arial" panose="020B0604020202020204" pitchFamily="34" charset="0"/>
              <a:buChar char="•"/>
            </a:pPr>
            <a:r>
              <a:rPr lang="en-US" altLang="zh-TW" sz="2000"/>
              <a:t>Insert data entry into </a:t>
            </a:r>
            <a:r>
              <a:rPr lang="en-US" altLang="zh-TW" sz="2000" i="1"/>
              <a:t>L</a:t>
            </a:r>
            <a:endParaRPr lang="en-US" altLang="zh-TW" sz="2000"/>
          </a:p>
          <a:p>
            <a:pPr marL="800100" lvl="2"/>
            <a:r>
              <a:rPr lang="en-US" altLang="zh-TW" sz="2000"/>
              <a:t>If </a:t>
            </a:r>
            <a:r>
              <a:rPr lang="en-US" altLang="zh-TW" sz="2000" i="1"/>
              <a:t>L </a:t>
            </a:r>
            <a:r>
              <a:rPr lang="en-US" altLang="zh-TW" sz="2000"/>
              <a:t>has enough space, </a:t>
            </a:r>
            <a:r>
              <a:rPr lang="en-US" altLang="zh-TW" sz="2000" i="1"/>
              <a:t>done</a:t>
            </a:r>
            <a:r>
              <a:rPr lang="en-US" altLang="zh-TW" sz="2000"/>
              <a:t>!</a:t>
            </a:r>
          </a:p>
          <a:p>
            <a:pPr marL="800100" lvl="2"/>
            <a:r>
              <a:rPr lang="en-US" altLang="zh-TW" sz="2000"/>
              <a:t>Else, </a:t>
            </a:r>
            <a:r>
              <a:rPr lang="en-US" altLang="zh-TW" sz="2000" i="1" u="sng">
                <a:solidFill>
                  <a:srgbClr val="FF0000"/>
                </a:solidFill>
              </a:rPr>
              <a:t>split</a:t>
            </a:r>
            <a:r>
              <a:rPr lang="en-US" altLang="zh-TW" sz="2000">
                <a:solidFill>
                  <a:schemeClr val="accent2"/>
                </a:solidFill>
              </a:rPr>
              <a:t> </a:t>
            </a:r>
            <a:r>
              <a:rPr lang="en-US" altLang="zh-TW" sz="2000" i="1"/>
              <a:t>L (into L and a new node L2)</a:t>
            </a:r>
            <a:endParaRPr lang="en-US" altLang="zh-TW" sz="2000"/>
          </a:p>
          <a:p>
            <a:pPr marL="1143000" lvl="3">
              <a:buFont typeface="Arial" panose="020B0604020202020204" pitchFamily="34" charset="0"/>
              <a:buChar char="•"/>
            </a:pPr>
            <a:r>
              <a:rPr lang="en-US" altLang="zh-TW"/>
              <a:t>Redistribute entries evenly, then </a:t>
            </a:r>
            <a:r>
              <a:rPr lang="en-US" altLang="zh-TW" b="1" u="sng">
                <a:solidFill>
                  <a:srgbClr val="FF0000"/>
                </a:solidFill>
              </a:rPr>
              <a:t>copy up</a:t>
            </a:r>
            <a:r>
              <a:rPr lang="en-US" altLang="zh-TW" b="1">
                <a:solidFill>
                  <a:srgbClr val="FF0000"/>
                </a:solidFill>
              </a:rPr>
              <a:t> </a:t>
            </a:r>
            <a:r>
              <a:rPr lang="en-US" altLang="zh-TW"/>
              <a:t>middle key</a:t>
            </a:r>
          </a:p>
          <a:p>
            <a:pPr marL="1143000" lvl="3">
              <a:buFont typeface="Arial" panose="020B0604020202020204" pitchFamily="34" charset="0"/>
              <a:buChar char="•"/>
            </a:pPr>
            <a:r>
              <a:rPr lang="en-US" altLang="zh-TW"/>
              <a:t>Update the parent of </a:t>
            </a:r>
            <a:r>
              <a:rPr lang="en-US" altLang="zh-TW" i="1"/>
              <a:t>L</a:t>
            </a:r>
            <a:r>
              <a:rPr lang="en-US" altLang="zh-TW"/>
              <a:t> by insert index entry pointing to </a:t>
            </a:r>
            <a:r>
              <a:rPr lang="en-US" altLang="zh-TW" i="1"/>
              <a:t>L2</a:t>
            </a:r>
          </a:p>
          <a:p>
            <a:pPr marL="0" indent="0">
              <a:buFont typeface="Arial" panose="020B0604020202020204" pitchFamily="34" charset="0"/>
              <a:buNone/>
            </a:pPr>
            <a:r>
              <a:rPr lang="en-US" altLang="zh-TW" sz="2400"/>
              <a:t>Updating can happen recursively</a:t>
            </a:r>
          </a:p>
          <a:p>
            <a:pPr marL="457200" lvl="1">
              <a:buFont typeface="Arial" panose="020B0604020202020204" pitchFamily="34" charset="0"/>
              <a:buChar char="•"/>
            </a:pPr>
            <a:r>
              <a:rPr lang="en-US" altLang="zh-TW" sz="2000">
                <a:solidFill>
                  <a:srgbClr val="FF0000"/>
                </a:solidFill>
              </a:rPr>
              <a:t>To split index node</a:t>
            </a:r>
            <a:r>
              <a:rPr lang="en-US" altLang="zh-TW" sz="2000"/>
              <a:t>, redistribute entries evenly, but </a:t>
            </a:r>
            <a:r>
              <a:rPr lang="en-US" altLang="zh-TW" sz="2000" b="1" u="sng">
                <a:solidFill>
                  <a:srgbClr val="FF0000"/>
                </a:solidFill>
              </a:rPr>
              <a:t>push up</a:t>
            </a:r>
            <a:r>
              <a:rPr lang="en-US" altLang="zh-TW" sz="2000"/>
              <a:t> middle key</a:t>
            </a:r>
          </a:p>
          <a:p>
            <a:pPr marL="0" indent="0">
              <a:buFont typeface="Arial" panose="020B0604020202020204" pitchFamily="34" charset="0"/>
              <a:buNone/>
            </a:pPr>
            <a:r>
              <a:rPr lang="en-US" altLang="zh-TW" sz="2400"/>
              <a:t>Splits “grow” tree; root split increases height </a:t>
            </a:r>
          </a:p>
          <a:p>
            <a:pPr marL="457200" lvl="1">
              <a:buFont typeface="Arial" panose="020B0604020202020204" pitchFamily="34" charset="0"/>
              <a:buChar char="•"/>
            </a:pPr>
            <a:r>
              <a:rPr lang="en-US" altLang="zh-TW" sz="2000"/>
              <a:t>Tree growth: gets </a:t>
            </a:r>
            <a:r>
              <a:rPr lang="en-US" altLang="zh-TW" sz="2000" i="1" u="sng">
                <a:solidFill>
                  <a:srgbClr val="FF0000"/>
                </a:solidFill>
              </a:rPr>
              <a:t>wider</a:t>
            </a:r>
            <a:r>
              <a:rPr lang="en-US" altLang="zh-TW" sz="2000"/>
              <a:t> or </a:t>
            </a:r>
            <a:r>
              <a:rPr lang="en-US" altLang="zh-TW" sz="2000" i="1" u="sng">
                <a:solidFill>
                  <a:srgbClr val="FF0000"/>
                </a:solidFill>
              </a:rPr>
              <a:t>one level taller at top</a:t>
            </a:r>
          </a:p>
        </p:txBody>
      </p:sp>
      <p:sp>
        <p:nvSpPr>
          <p:cNvPr id="150534" name="Slide Number Placeholder 3">
            <a:extLst>
              <a:ext uri="{FF2B5EF4-FFF2-40B4-BE49-F238E27FC236}">
                <a16:creationId xmlns:a16="http://schemas.microsoft.com/office/drawing/2014/main" id="{43471CF3-2640-4EB2-851E-36D4DDA7DAA0}"/>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11FD7679-4B84-49BB-A7D3-4F0F9C85C811}" type="slidenum">
              <a:rPr kumimoji="1" lang="zh-CN" altLang="en-US" sz="1400" b="1">
                <a:solidFill>
                  <a:srgbClr val="001D2E"/>
                </a:solidFill>
                <a:latin typeface="Times New Roman" panose="02020603050405020304" pitchFamily="18" charset="0"/>
              </a:rPr>
              <a:pPr algn="ctr">
                <a:spcBef>
                  <a:spcPct val="50000"/>
                </a:spcBef>
                <a:buFontTx/>
                <a:buNone/>
              </a:pPr>
              <a:t>84</a:t>
            </a:fld>
            <a:endParaRPr kumimoji="1" lang="en-US" altLang="zh-CN" sz="1400" b="1">
              <a:solidFill>
                <a:srgbClr val="001D2E"/>
              </a:solidFill>
              <a:latin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23909">
                                            <p:txEl>
                                              <p:pRg st="0" end="0"/>
                                            </p:txEl>
                                          </p:spTgt>
                                        </p:tgtEl>
                                        <p:attrNameLst>
                                          <p:attrName>style.visibility</p:attrName>
                                        </p:attrNameLst>
                                      </p:cBhvr>
                                      <p:to>
                                        <p:strVal val="visible"/>
                                      </p:to>
                                    </p:set>
                                    <p:anim calcmode="lin" valueType="num">
                                      <p:cBhvr>
                                        <p:cTn id="7" dur="500" fill="hold"/>
                                        <p:tgtEl>
                                          <p:spTgt spid="12390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390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390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3909">
                                            <p:txEl>
                                              <p:pRg st="1" end="1"/>
                                            </p:txEl>
                                          </p:spTgt>
                                        </p:tgtEl>
                                        <p:attrNameLst>
                                          <p:attrName>style.visibility</p:attrName>
                                        </p:attrNameLst>
                                      </p:cBhvr>
                                      <p:to>
                                        <p:strVal val="visible"/>
                                      </p:to>
                                    </p:set>
                                    <p:anim calcmode="lin" valueType="num">
                                      <p:cBhvr>
                                        <p:cTn id="12" dur="500" fill="hold"/>
                                        <p:tgtEl>
                                          <p:spTgt spid="12390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2390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23909">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23909">
                                            <p:txEl>
                                              <p:pRg st="2" end="2"/>
                                            </p:txEl>
                                          </p:spTgt>
                                        </p:tgtEl>
                                        <p:attrNameLst>
                                          <p:attrName>style.visibility</p:attrName>
                                        </p:attrNameLst>
                                      </p:cBhvr>
                                      <p:to>
                                        <p:strVal val="visible"/>
                                      </p:to>
                                    </p:set>
                                    <p:anim calcmode="lin" valueType="num">
                                      <p:cBhvr>
                                        <p:cTn id="17" dur="500" fill="hold"/>
                                        <p:tgtEl>
                                          <p:spTgt spid="12390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2390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23909">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23909">
                                            <p:txEl>
                                              <p:pRg st="3" end="3"/>
                                            </p:txEl>
                                          </p:spTgt>
                                        </p:tgtEl>
                                        <p:attrNameLst>
                                          <p:attrName>style.visibility</p:attrName>
                                        </p:attrNameLst>
                                      </p:cBhvr>
                                      <p:to>
                                        <p:strVal val="visible"/>
                                      </p:to>
                                    </p:set>
                                    <p:anim calcmode="lin" valueType="num">
                                      <p:cBhvr>
                                        <p:cTn id="22" dur="500" fill="hold"/>
                                        <p:tgtEl>
                                          <p:spTgt spid="123909">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23909">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23909">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23909">
                                            <p:txEl>
                                              <p:pRg st="4" end="4"/>
                                            </p:txEl>
                                          </p:spTgt>
                                        </p:tgtEl>
                                        <p:attrNameLst>
                                          <p:attrName>style.visibility</p:attrName>
                                        </p:attrNameLst>
                                      </p:cBhvr>
                                      <p:to>
                                        <p:strVal val="visible"/>
                                      </p:to>
                                    </p:set>
                                    <p:anim calcmode="lin" valueType="num">
                                      <p:cBhvr>
                                        <p:cTn id="27" dur="500" fill="hold"/>
                                        <p:tgtEl>
                                          <p:spTgt spid="123909">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23909">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23909">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23909">
                                            <p:txEl>
                                              <p:pRg st="5" end="5"/>
                                            </p:txEl>
                                          </p:spTgt>
                                        </p:tgtEl>
                                        <p:attrNameLst>
                                          <p:attrName>style.visibility</p:attrName>
                                        </p:attrNameLst>
                                      </p:cBhvr>
                                      <p:to>
                                        <p:strVal val="visible"/>
                                      </p:to>
                                    </p:set>
                                    <p:anim calcmode="lin" valueType="num">
                                      <p:cBhvr>
                                        <p:cTn id="32" dur="500" fill="hold"/>
                                        <p:tgtEl>
                                          <p:spTgt spid="123909">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23909">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23909">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23909">
                                            <p:txEl>
                                              <p:pRg st="6" end="6"/>
                                            </p:txEl>
                                          </p:spTgt>
                                        </p:tgtEl>
                                        <p:attrNameLst>
                                          <p:attrName>style.visibility</p:attrName>
                                        </p:attrNameLst>
                                      </p:cBhvr>
                                      <p:to>
                                        <p:strVal val="visible"/>
                                      </p:to>
                                    </p:set>
                                    <p:anim calcmode="lin" valueType="num">
                                      <p:cBhvr>
                                        <p:cTn id="37" dur="500" fill="hold"/>
                                        <p:tgtEl>
                                          <p:spTgt spid="123909">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23909">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23909">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123909">
                                            <p:txEl>
                                              <p:pRg st="7" end="7"/>
                                            </p:txEl>
                                          </p:spTgt>
                                        </p:tgtEl>
                                        <p:attrNameLst>
                                          <p:attrName>style.visibility</p:attrName>
                                        </p:attrNameLst>
                                      </p:cBhvr>
                                      <p:to>
                                        <p:strVal val="visible"/>
                                      </p:to>
                                    </p:set>
                                    <p:anim calcmode="lin" valueType="num">
                                      <p:cBhvr>
                                        <p:cTn id="42" dur="500" fill="hold"/>
                                        <p:tgtEl>
                                          <p:spTgt spid="123909">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123909">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123909">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123909">
                                            <p:txEl>
                                              <p:pRg st="8" end="8"/>
                                            </p:txEl>
                                          </p:spTgt>
                                        </p:tgtEl>
                                        <p:attrNameLst>
                                          <p:attrName>style.visibility</p:attrName>
                                        </p:attrNameLst>
                                      </p:cBhvr>
                                      <p:to>
                                        <p:strVal val="visible"/>
                                      </p:to>
                                    </p:set>
                                    <p:anim calcmode="lin" valueType="num">
                                      <p:cBhvr>
                                        <p:cTn id="49" dur="500" fill="hold"/>
                                        <p:tgtEl>
                                          <p:spTgt spid="123909">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123909">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123909">
                                            <p:txEl>
                                              <p:pRg st="8" end="8"/>
                                            </p:txEl>
                                          </p:spTgt>
                                        </p:tgtEl>
                                      </p:cBhvr>
                                    </p:animEffect>
                                  </p:childTnLst>
                                </p:cTn>
                              </p:par>
                              <p:par>
                                <p:cTn id="52" presetID="53" presetClass="entr" presetSubtype="16" fill="hold" nodeType="withEffect">
                                  <p:stCondLst>
                                    <p:cond delay="0"/>
                                  </p:stCondLst>
                                  <p:childTnLst>
                                    <p:set>
                                      <p:cBhvr>
                                        <p:cTn id="53" dur="1" fill="hold">
                                          <p:stCondLst>
                                            <p:cond delay="0"/>
                                          </p:stCondLst>
                                        </p:cTn>
                                        <p:tgtEl>
                                          <p:spTgt spid="123909">
                                            <p:txEl>
                                              <p:pRg st="9" end="9"/>
                                            </p:txEl>
                                          </p:spTgt>
                                        </p:tgtEl>
                                        <p:attrNameLst>
                                          <p:attrName>style.visibility</p:attrName>
                                        </p:attrNameLst>
                                      </p:cBhvr>
                                      <p:to>
                                        <p:strVal val="visible"/>
                                      </p:to>
                                    </p:set>
                                    <p:anim calcmode="lin" valueType="num">
                                      <p:cBhvr>
                                        <p:cTn id="54" dur="500" fill="hold"/>
                                        <p:tgtEl>
                                          <p:spTgt spid="123909">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123909">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123909">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123909">
                                            <p:txEl>
                                              <p:pRg st="10" end="10"/>
                                            </p:txEl>
                                          </p:spTgt>
                                        </p:tgtEl>
                                        <p:attrNameLst>
                                          <p:attrName>style.visibility</p:attrName>
                                        </p:attrNameLst>
                                      </p:cBhvr>
                                      <p:to>
                                        <p:strVal val="visible"/>
                                      </p:to>
                                    </p:set>
                                    <p:anim calcmode="lin" valueType="num">
                                      <p:cBhvr>
                                        <p:cTn id="61" dur="500" fill="hold"/>
                                        <p:tgtEl>
                                          <p:spTgt spid="123909">
                                            <p:txEl>
                                              <p:pRg st="10" end="10"/>
                                            </p:txEl>
                                          </p:spTgt>
                                        </p:tgtEl>
                                        <p:attrNameLst>
                                          <p:attrName>ppt_w</p:attrName>
                                        </p:attrNameLst>
                                      </p:cBhvr>
                                      <p:tavLst>
                                        <p:tav tm="0">
                                          <p:val>
                                            <p:fltVal val="0"/>
                                          </p:val>
                                        </p:tav>
                                        <p:tav tm="100000">
                                          <p:val>
                                            <p:strVal val="#ppt_w"/>
                                          </p:val>
                                        </p:tav>
                                      </p:tavLst>
                                    </p:anim>
                                    <p:anim calcmode="lin" valueType="num">
                                      <p:cBhvr>
                                        <p:cTn id="62" dur="500" fill="hold"/>
                                        <p:tgtEl>
                                          <p:spTgt spid="123909">
                                            <p:txEl>
                                              <p:pRg st="10" end="10"/>
                                            </p:txEl>
                                          </p:spTgt>
                                        </p:tgtEl>
                                        <p:attrNameLst>
                                          <p:attrName>ppt_h</p:attrName>
                                        </p:attrNameLst>
                                      </p:cBhvr>
                                      <p:tavLst>
                                        <p:tav tm="0">
                                          <p:val>
                                            <p:fltVal val="0"/>
                                          </p:val>
                                        </p:tav>
                                        <p:tav tm="100000">
                                          <p:val>
                                            <p:strVal val="#ppt_h"/>
                                          </p:val>
                                        </p:tav>
                                      </p:tavLst>
                                    </p:anim>
                                    <p:animEffect transition="in" filter="fade">
                                      <p:cBhvr>
                                        <p:cTn id="63" dur="500"/>
                                        <p:tgtEl>
                                          <p:spTgt spid="123909">
                                            <p:txEl>
                                              <p:pRg st="10" end="10"/>
                                            </p:txEl>
                                          </p:spTgt>
                                        </p:tgtEl>
                                      </p:cBhvr>
                                    </p:animEffect>
                                  </p:childTnLst>
                                </p:cTn>
                              </p:par>
                              <p:par>
                                <p:cTn id="64" presetID="53" presetClass="entr" presetSubtype="16" fill="hold" nodeType="withEffect">
                                  <p:stCondLst>
                                    <p:cond delay="0"/>
                                  </p:stCondLst>
                                  <p:childTnLst>
                                    <p:set>
                                      <p:cBhvr>
                                        <p:cTn id="65" dur="1" fill="hold">
                                          <p:stCondLst>
                                            <p:cond delay="0"/>
                                          </p:stCondLst>
                                        </p:cTn>
                                        <p:tgtEl>
                                          <p:spTgt spid="123909">
                                            <p:txEl>
                                              <p:pRg st="11" end="11"/>
                                            </p:txEl>
                                          </p:spTgt>
                                        </p:tgtEl>
                                        <p:attrNameLst>
                                          <p:attrName>style.visibility</p:attrName>
                                        </p:attrNameLst>
                                      </p:cBhvr>
                                      <p:to>
                                        <p:strVal val="visible"/>
                                      </p:to>
                                    </p:set>
                                    <p:anim calcmode="lin" valueType="num">
                                      <p:cBhvr>
                                        <p:cTn id="66" dur="500" fill="hold"/>
                                        <p:tgtEl>
                                          <p:spTgt spid="123909">
                                            <p:txEl>
                                              <p:pRg st="11" end="11"/>
                                            </p:txEl>
                                          </p:spTgt>
                                        </p:tgtEl>
                                        <p:attrNameLst>
                                          <p:attrName>ppt_w</p:attrName>
                                        </p:attrNameLst>
                                      </p:cBhvr>
                                      <p:tavLst>
                                        <p:tav tm="0">
                                          <p:val>
                                            <p:fltVal val="0"/>
                                          </p:val>
                                        </p:tav>
                                        <p:tav tm="100000">
                                          <p:val>
                                            <p:strVal val="#ppt_w"/>
                                          </p:val>
                                        </p:tav>
                                      </p:tavLst>
                                    </p:anim>
                                    <p:anim calcmode="lin" valueType="num">
                                      <p:cBhvr>
                                        <p:cTn id="67" dur="500" fill="hold"/>
                                        <p:tgtEl>
                                          <p:spTgt spid="123909">
                                            <p:txEl>
                                              <p:pRg st="11" end="11"/>
                                            </p:txEl>
                                          </p:spTgt>
                                        </p:tgtEl>
                                        <p:attrNameLst>
                                          <p:attrName>ppt_h</p:attrName>
                                        </p:attrNameLst>
                                      </p:cBhvr>
                                      <p:tavLst>
                                        <p:tav tm="0">
                                          <p:val>
                                            <p:fltVal val="0"/>
                                          </p:val>
                                        </p:tav>
                                        <p:tav tm="100000">
                                          <p:val>
                                            <p:strVal val="#ppt_h"/>
                                          </p:val>
                                        </p:tav>
                                      </p:tavLst>
                                    </p:anim>
                                    <p:animEffect transition="in" filter="fade">
                                      <p:cBhvr>
                                        <p:cTn id="68" dur="500"/>
                                        <p:tgtEl>
                                          <p:spTgt spid="12390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7E368B5-4C4B-46A4-A6FB-435FA47C8845}"/>
              </a:ext>
            </a:extLst>
          </p:cNvPr>
          <p:cNvSpPr>
            <a:spLocks noGrp="1"/>
          </p:cNvSpPr>
          <p:nvPr>
            <p:ph type="title"/>
          </p:nvPr>
        </p:nvSpPr>
        <p:spPr>
          <a:xfrm>
            <a:off x="887413" y="255588"/>
            <a:ext cx="8750300" cy="558800"/>
          </a:xfrm>
        </p:spPr>
        <p:txBody>
          <a:bodyPr/>
          <a:lstStyle/>
          <a:p>
            <a:r>
              <a:rPr lang="en-US" altLang="zh-TW"/>
              <a:t>Updates on B</a:t>
            </a:r>
            <a:r>
              <a:rPr lang="en-US" altLang="zh-TW" baseline="30000"/>
              <a:t>+</a:t>
            </a:r>
            <a:r>
              <a:rPr lang="en-US" altLang="zh-TW"/>
              <a:t>-Trees:  Insertion (Cont)</a:t>
            </a:r>
          </a:p>
        </p:txBody>
      </p:sp>
      <p:pic>
        <p:nvPicPr>
          <p:cNvPr id="125955" name="Picture 4">
            <a:extLst>
              <a:ext uri="{FF2B5EF4-FFF2-40B4-BE49-F238E27FC236}">
                <a16:creationId xmlns:a16="http://schemas.microsoft.com/office/drawing/2014/main" id="{7D8BFE13-6B8E-4106-BEA3-B69A7F7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71" t="30952" r="714" b="31429"/>
          <a:stretch>
            <a:fillRect/>
          </a:stretch>
        </p:blipFill>
        <p:spPr bwMode="auto">
          <a:xfrm>
            <a:off x="465138" y="3922713"/>
            <a:ext cx="9032875" cy="2393950"/>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5956" name="Text Box 3">
            <a:extLst>
              <a:ext uri="{FF2B5EF4-FFF2-40B4-BE49-F238E27FC236}">
                <a16:creationId xmlns:a16="http://schemas.microsoft.com/office/drawing/2014/main" id="{8168C5B5-5963-4B41-B3F3-0FB5B9E1F273}"/>
              </a:ext>
            </a:extLst>
          </p:cNvPr>
          <p:cNvSpPr txBox="1">
            <a:spLocks noChangeArrowheads="1"/>
          </p:cNvSpPr>
          <p:nvPr/>
        </p:nvSpPr>
        <p:spPr bwMode="auto">
          <a:xfrm>
            <a:off x="555625" y="3948113"/>
            <a:ext cx="2814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zh-TW" sz="1800" b="1">
                <a:solidFill>
                  <a:srgbClr val="FF0000"/>
                </a:solidFill>
                <a:latin typeface="Helvetica" panose="020B0604020202020204" pitchFamily="34" charset="0"/>
              </a:rPr>
              <a:t>Insertion of “Clearview</a:t>
            </a:r>
            <a:r>
              <a:rPr lang="en-US" altLang="zh-TW" sz="1800" b="1">
                <a:solidFill>
                  <a:schemeClr val="tx2"/>
                </a:solidFill>
                <a:latin typeface="Helvetica" panose="020B0604020202020204" pitchFamily="34" charset="0"/>
              </a:rPr>
              <a:t>”</a:t>
            </a:r>
          </a:p>
        </p:txBody>
      </p:sp>
      <p:pic>
        <p:nvPicPr>
          <p:cNvPr id="125957" name="Picture 5">
            <a:extLst>
              <a:ext uri="{FF2B5EF4-FFF2-40B4-BE49-F238E27FC236}">
                <a16:creationId xmlns:a16="http://schemas.microsoft.com/office/drawing/2014/main" id="{03878F4B-BF37-4922-8DB8-1860C55F02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59" t="29016" r="1619" b="29736"/>
          <a:stretch>
            <a:fillRect/>
          </a:stretch>
        </p:blipFill>
        <p:spPr bwMode="auto">
          <a:xfrm>
            <a:off x="1169988" y="1301750"/>
            <a:ext cx="8315325" cy="2444750"/>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5958" name="Rectangle 9">
            <a:extLst>
              <a:ext uri="{FF2B5EF4-FFF2-40B4-BE49-F238E27FC236}">
                <a16:creationId xmlns:a16="http://schemas.microsoft.com/office/drawing/2014/main" id="{F3615B85-3377-4CA5-85B0-E718B4466B62}"/>
              </a:ext>
            </a:extLst>
          </p:cNvPr>
          <p:cNvSpPr>
            <a:spLocks noChangeArrowheads="1"/>
          </p:cNvSpPr>
          <p:nvPr/>
        </p:nvSpPr>
        <p:spPr bwMode="auto">
          <a:xfrm>
            <a:off x="1046163" y="1450975"/>
            <a:ext cx="203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TW" sz="1600">
                <a:solidFill>
                  <a:srgbClr val="FF0000"/>
                </a:solidFill>
                <a:latin typeface="Helvetica" panose="020B0604020202020204" pitchFamily="34" charset="0"/>
              </a:rPr>
              <a:t>Before insertion</a:t>
            </a:r>
          </a:p>
        </p:txBody>
      </p:sp>
      <p:sp>
        <p:nvSpPr>
          <p:cNvPr id="125959" name="Rectangle 9">
            <a:extLst>
              <a:ext uri="{FF2B5EF4-FFF2-40B4-BE49-F238E27FC236}">
                <a16:creationId xmlns:a16="http://schemas.microsoft.com/office/drawing/2014/main" id="{A00399E9-A8AF-4B38-B7D1-417ECBB72B86}"/>
              </a:ext>
            </a:extLst>
          </p:cNvPr>
          <p:cNvSpPr>
            <a:spLocks noChangeArrowheads="1"/>
          </p:cNvSpPr>
          <p:nvPr/>
        </p:nvSpPr>
        <p:spPr bwMode="auto">
          <a:xfrm>
            <a:off x="725488" y="4251325"/>
            <a:ext cx="20367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TW" sz="1600">
                <a:solidFill>
                  <a:srgbClr val="FF0000"/>
                </a:solidFill>
                <a:latin typeface="Helvetica" panose="020B0604020202020204" pitchFamily="34" charset="0"/>
              </a:rPr>
              <a:t>After insertion</a:t>
            </a:r>
          </a:p>
        </p:txBody>
      </p:sp>
      <p:sp>
        <p:nvSpPr>
          <p:cNvPr id="125960" name="Oval 1">
            <a:extLst>
              <a:ext uri="{FF2B5EF4-FFF2-40B4-BE49-F238E27FC236}">
                <a16:creationId xmlns:a16="http://schemas.microsoft.com/office/drawing/2014/main" id="{CEDDBF62-1350-4699-BA2B-CEFAA80209A9}"/>
              </a:ext>
            </a:extLst>
          </p:cNvPr>
          <p:cNvSpPr>
            <a:spLocks noChangeArrowheads="1"/>
          </p:cNvSpPr>
          <p:nvPr/>
        </p:nvSpPr>
        <p:spPr bwMode="auto">
          <a:xfrm>
            <a:off x="509588" y="5738813"/>
            <a:ext cx="1928812" cy="673100"/>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HK" altLang="zh-HK" sz="1600">
              <a:latin typeface="Helvetica" panose="020B0604020202020204" pitchFamily="34" charset="0"/>
            </a:endParaRPr>
          </a:p>
        </p:txBody>
      </p:sp>
      <p:sp>
        <p:nvSpPr>
          <p:cNvPr id="125961" name="Oval 8">
            <a:extLst>
              <a:ext uri="{FF2B5EF4-FFF2-40B4-BE49-F238E27FC236}">
                <a16:creationId xmlns:a16="http://schemas.microsoft.com/office/drawing/2014/main" id="{17774DAA-7878-4B5D-903D-4B22BE4D123A}"/>
              </a:ext>
            </a:extLst>
          </p:cNvPr>
          <p:cNvSpPr>
            <a:spLocks noChangeArrowheads="1"/>
          </p:cNvSpPr>
          <p:nvPr/>
        </p:nvSpPr>
        <p:spPr bwMode="auto">
          <a:xfrm>
            <a:off x="2667000" y="5738813"/>
            <a:ext cx="1489075" cy="673100"/>
          </a:xfrm>
          <a:prstGeom prst="ellipse">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HK" altLang="zh-HK" sz="1600">
              <a:latin typeface="Helvetica" panose="020B0604020202020204" pitchFamily="34" charset="0"/>
            </a:endParaRPr>
          </a:p>
        </p:txBody>
      </p:sp>
      <p:sp>
        <p:nvSpPr>
          <p:cNvPr id="125962" name="Text Box 3">
            <a:extLst>
              <a:ext uri="{FF2B5EF4-FFF2-40B4-BE49-F238E27FC236}">
                <a16:creationId xmlns:a16="http://schemas.microsoft.com/office/drawing/2014/main" id="{D039A8BD-E2E8-4DF7-BC0F-9A943B0443DE}"/>
              </a:ext>
            </a:extLst>
          </p:cNvPr>
          <p:cNvSpPr txBox="1">
            <a:spLocks noChangeArrowheads="1"/>
          </p:cNvSpPr>
          <p:nvPr/>
        </p:nvSpPr>
        <p:spPr bwMode="auto">
          <a:xfrm>
            <a:off x="434975" y="5321300"/>
            <a:ext cx="207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zh-TW" sz="1400">
                <a:solidFill>
                  <a:srgbClr val="FF0000"/>
                </a:solidFill>
                <a:latin typeface="Helvetica" panose="020B0604020202020204" pitchFamily="34" charset="0"/>
              </a:rPr>
              <a:t>Split into two leaf nodes</a:t>
            </a:r>
          </a:p>
        </p:txBody>
      </p:sp>
      <p:cxnSp>
        <p:nvCxnSpPr>
          <p:cNvPr id="125963" name="Straight Arrow Connector 3">
            <a:extLst>
              <a:ext uri="{FF2B5EF4-FFF2-40B4-BE49-F238E27FC236}">
                <a16:creationId xmlns:a16="http://schemas.microsoft.com/office/drawing/2014/main" id="{CC651A77-1F4D-4934-8179-3AEDED5E8C58}"/>
              </a:ext>
            </a:extLst>
          </p:cNvPr>
          <p:cNvCxnSpPr>
            <a:cxnSpLocks noChangeShapeType="1"/>
            <a:endCxn id="125960" idx="0"/>
          </p:cNvCxnSpPr>
          <p:nvPr/>
        </p:nvCxnSpPr>
        <p:spPr bwMode="auto">
          <a:xfrm>
            <a:off x="1473200" y="5526088"/>
            <a:ext cx="1588" cy="2127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5964" name="Straight Arrow Connector 13">
            <a:extLst>
              <a:ext uri="{FF2B5EF4-FFF2-40B4-BE49-F238E27FC236}">
                <a16:creationId xmlns:a16="http://schemas.microsoft.com/office/drawing/2014/main" id="{6D23B337-EDF0-4BD0-B678-0C00453EB29C}"/>
              </a:ext>
            </a:extLst>
          </p:cNvPr>
          <p:cNvCxnSpPr>
            <a:cxnSpLocks noChangeShapeType="1"/>
            <a:endCxn id="125961" idx="1"/>
          </p:cNvCxnSpPr>
          <p:nvPr/>
        </p:nvCxnSpPr>
        <p:spPr bwMode="auto">
          <a:xfrm>
            <a:off x="1473200" y="5526088"/>
            <a:ext cx="1412875" cy="3111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2589" name="Slide Number Placeholder 3">
            <a:extLst>
              <a:ext uri="{FF2B5EF4-FFF2-40B4-BE49-F238E27FC236}">
                <a16:creationId xmlns:a16="http://schemas.microsoft.com/office/drawing/2014/main" id="{3A08F784-F625-4DB1-85D8-623A384E64CD}"/>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B2AD83DB-ABA6-4986-823B-F9BDD46BAF4E}" type="slidenum">
              <a:rPr kumimoji="1" lang="zh-CN" altLang="en-US" sz="1400" b="1">
                <a:solidFill>
                  <a:srgbClr val="001D2E"/>
                </a:solidFill>
                <a:latin typeface="Times New Roman" panose="02020603050405020304" pitchFamily="18" charset="0"/>
              </a:rPr>
              <a:pPr algn="ctr">
                <a:spcBef>
                  <a:spcPct val="50000"/>
                </a:spcBef>
                <a:buFontTx/>
                <a:buNone/>
              </a:pPr>
              <a:t>85</a:t>
            </a:fld>
            <a:endParaRPr kumimoji="1" lang="en-US" altLang="zh-CN" sz="1400" b="1">
              <a:solidFill>
                <a:srgbClr val="001D2E"/>
              </a:solidFill>
              <a:latin typeface="Times New Roman" panose="02020603050405020304" pitchFamily="18" charset="0"/>
            </a:endParaRPr>
          </a:p>
        </p:txBody>
      </p:sp>
      <p:sp>
        <p:nvSpPr>
          <p:cNvPr id="14" name="TextBox 1">
            <a:extLst>
              <a:ext uri="{FF2B5EF4-FFF2-40B4-BE49-F238E27FC236}">
                <a16:creationId xmlns:a16="http://schemas.microsoft.com/office/drawing/2014/main" id="{A259732F-029E-4750-A632-9169B477EF31}"/>
              </a:ext>
            </a:extLst>
          </p:cNvPr>
          <p:cNvSpPr txBox="1">
            <a:spLocks noChangeArrowheads="1"/>
          </p:cNvSpPr>
          <p:nvPr/>
        </p:nvSpPr>
        <p:spPr bwMode="auto">
          <a:xfrm>
            <a:off x="65088" y="1854200"/>
            <a:ext cx="981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25957"/>
                                        </p:tgtEl>
                                        <p:attrNameLst>
                                          <p:attrName>style.visibility</p:attrName>
                                        </p:attrNameLst>
                                      </p:cBhvr>
                                      <p:to>
                                        <p:strVal val="visible"/>
                                      </p:to>
                                    </p:set>
                                    <p:anim calcmode="lin" valueType="num">
                                      <p:cBhvr>
                                        <p:cTn id="14" dur="500" fill="hold"/>
                                        <p:tgtEl>
                                          <p:spTgt spid="125957"/>
                                        </p:tgtEl>
                                        <p:attrNameLst>
                                          <p:attrName>ppt_w</p:attrName>
                                        </p:attrNameLst>
                                      </p:cBhvr>
                                      <p:tavLst>
                                        <p:tav tm="0">
                                          <p:val>
                                            <p:fltVal val="0"/>
                                          </p:val>
                                        </p:tav>
                                        <p:tav tm="100000">
                                          <p:val>
                                            <p:strVal val="#ppt_w"/>
                                          </p:val>
                                        </p:tav>
                                      </p:tavLst>
                                    </p:anim>
                                    <p:anim calcmode="lin" valueType="num">
                                      <p:cBhvr>
                                        <p:cTn id="15" dur="500" fill="hold"/>
                                        <p:tgtEl>
                                          <p:spTgt spid="125957"/>
                                        </p:tgtEl>
                                        <p:attrNameLst>
                                          <p:attrName>ppt_h</p:attrName>
                                        </p:attrNameLst>
                                      </p:cBhvr>
                                      <p:tavLst>
                                        <p:tav tm="0">
                                          <p:val>
                                            <p:fltVal val="0"/>
                                          </p:val>
                                        </p:tav>
                                        <p:tav tm="100000">
                                          <p:val>
                                            <p:strVal val="#ppt_h"/>
                                          </p:val>
                                        </p:tav>
                                      </p:tavLst>
                                    </p:anim>
                                    <p:animEffect transition="in" filter="fade">
                                      <p:cBhvr>
                                        <p:cTn id="16" dur="500"/>
                                        <p:tgtEl>
                                          <p:spTgt spid="12595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5958"/>
                                        </p:tgtEl>
                                        <p:attrNameLst>
                                          <p:attrName>style.visibility</p:attrName>
                                        </p:attrNameLst>
                                      </p:cBhvr>
                                      <p:to>
                                        <p:strVal val="visible"/>
                                      </p:to>
                                    </p:set>
                                    <p:anim calcmode="lin" valueType="num">
                                      <p:cBhvr>
                                        <p:cTn id="19" dur="500" fill="hold"/>
                                        <p:tgtEl>
                                          <p:spTgt spid="125958"/>
                                        </p:tgtEl>
                                        <p:attrNameLst>
                                          <p:attrName>ppt_w</p:attrName>
                                        </p:attrNameLst>
                                      </p:cBhvr>
                                      <p:tavLst>
                                        <p:tav tm="0">
                                          <p:val>
                                            <p:fltVal val="0"/>
                                          </p:val>
                                        </p:tav>
                                        <p:tav tm="100000">
                                          <p:val>
                                            <p:strVal val="#ppt_w"/>
                                          </p:val>
                                        </p:tav>
                                      </p:tavLst>
                                    </p:anim>
                                    <p:anim calcmode="lin" valueType="num">
                                      <p:cBhvr>
                                        <p:cTn id="20" dur="500" fill="hold"/>
                                        <p:tgtEl>
                                          <p:spTgt spid="125958"/>
                                        </p:tgtEl>
                                        <p:attrNameLst>
                                          <p:attrName>ppt_h</p:attrName>
                                        </p:attrNameLst>
                                      </p:cBhvr>
                                      <p:tavLst>
                                        <p:tav tm="0">
                                          <p:val>
                                            <p:fltVal val="0"/>
                                          </p:val>
                                        </p:tav>
                                        <p:tav tm="100000">
                                          <p:val>
                                            <p:strVal val="#ppt_h"/>
                                          </p:val>
                                        </p:tav>
                                      </p:tavLst>
                                    </p:anim>
                                    <p:animEffect transition="in" filter="fade">
                                      <p:cBhvr>
                                        <p:cTn id="21" dur="500"/>
                                        <p:tgtEl>
                                          <p:spTgt spid="12595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125955"/>
                                        </p:tgtEl>
                                        <p:attrNameLst>
                                          <p:attrName>style.visibility</p:attrName>
                                        </p:attrNameLst>
                                      </p:cBhvr>
                                      <p:to>
                                        <p:strVal val="visible"/>
                                      </p:to>
                                    </p:set>
                                    <p:anim calcmode="lin" valueType="num">
                                      <p:cBhvr>
                                        <p:cTn id="26" dur="500" fill="hold"/>
                                        <p:tgtEl>
                                          <p:spTgt spid="125955"/>
                                        </p:tgtEl>
                                        <p:attrNameLst>
                                          <p:attrName>ppt_w</p:attrName>
                                        </p:attrNameLst>
                                      </p:cBhvr>
                                      <p:tavLst>
                                        <p:tav tm="0">
                                          <p:val>
                                            <p:fltVal val="0"/>
                                          </p:val>
                                        </p:tav>
                                        <p:tav tm="100000">
                                          <p:val>
                                            <p:strVal val="#ppt_w"/>
                                          </p:val>
                                        </p:tav>
                                      </p:tavLst>
                                    </p:anim>
                                    <p:anim calcmode="lin" valueType="num">
                                      <p:cBhvr>
                                        <p:cTn id="27" dur="500" fill="hold"/>
                                        <p:tgtEl>
                                          <p:spTgt spid="125955"/>
                                        </p:tgtEl>
                                        <p:attrNameLst>
                                          <p:attrName>ppt_h</p:attrName>
                                        </p:attrNameLst>
                                      </p:cBhvr>
                                      <p:tavLst>
                                        <p:tav tm="0">
                                          <p:val>
                                            <p:fltVal val="0"/>
                                          </p:val>
                                        </p:tav>
                                        <p:tav tm="100000">
                                          <p:val>
                                            <p:strVal val="#ppt_h"/>
                                          </p:val>
                                        </p:tav>
                                      </p:tavLst>
                                    </p:anim>
                                    <p:animEffect transition="in" filter="fade">
                                      <p:cBhvr>
                                        <p:cTn id="28" dur="500"/>
                                        <p:tgtEl>
                                          <p:spTgt spid="12595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125956">
                                            <p:txEl>
                                              <p:pRg st="0" end="0"/>
                                            </p:txEl>
                                          </p:spTgt>
                                        </p:tgtEl>
                                        <p:attrNameLst>
                                          <p:attrName>style.visibility</p:attrName>
                                        </p:attrNameLst>
                                      </p:cBhvr>
                                      <p:to>
                                        <p:strVal val="visible"/>
                                      </p:to>
                                    </p:set>
                                    <p:anim calcmode="lin" valueType="num">
                                      <p:cBhvr>
                                        <p:cTn id="33" dur="500" fill="hold"/>
                                        <p:tgtEl>
                                          <p:spTgt spid="125956">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125956">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125956">
                                            <p:txEl>
                                              <p:pRg st="0" end="0"/>
                                            </p:txEl>
                                          </p:spTgt>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5959"/>
                                        </p:tgtEl>
                                        <p:attrNameLst>
                                          <p:attrName>style.visibility</p:attrName>
                                        </p:attrNameLst>
                                      </p:cBhvr>
                                      <p:to>
                                        <p:strVal val="visible"/>
                                      </p:to>
                                    </p:set>
                                    <p:anim calcmode="lin" valueType="num">
                                      <p:cBhvr>
                                        <p:cTn id="38" dur="500" fill="hold"/>
                                        <p:tgtEl>
                                          <p:spTgt spid="125959"/>
                                        </p:tgtEl>
                                        <p:attrNameLst>
                                          <p:attrName>ppt_w</p:attrName>
                                        </p:attrNameLst>
                                      </p:cBhvr>
                                      <p:tavLst>
                                        <p:tav tm="0">
                                          <p:val>
                                            <p:fltVal val="0"/>
                                          </p:val>
                                        </p:tav>
                                        <p:tav tm="100000">
                                          <p:val>
                                            <p:strVal val="#ppt_w"/>
                                          </p:val>
                                        </p:tav>
                                      </p:tavLst>
                                    </p:anim>
                                    <p:anim calcmode="lin" valueType="num">
                                      <p:cBhvr>
                                        <p:cTn id="39" dur="500" fill="hold"/>
                                        <p:tgtEl>
                                          <p:spTgt spid="125959"/>
                                        </p:tgtEl>
                                        <p:attrNameLst>
                                          <p:attrName>ppt_h</p:attrName>
                                        </p:attrNameLst>
                                      </p:cBhvr>
                                      <p:tavLst>
                                        <p:tav tm="0">
                                          <p:val>
                                            <p:fltVal val="0"/>
                                          </p:val>
                                        </p:tav>
                                        <p:tav tm="100000">
                                          <p:val>
                                            <p:strVal val="#ppt_h"/>
                                          </p:val>
                                        </p:tav>
                                      </p:tavLst>
                                    </p:anim>
                                    <p:animEffect transition="in" filter="fade">
                                      <p:cBhvr>
                                        <p:cTn id="40" dur="500"/>
                                        <p:tgtEl>
                                          <p:spTgt spid="1259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25960"/>
                                        </p:tgtEl>
                                        <p:attrNameLst>
                                          <p:attrName>style.visibility</p:attrName>
                                        </p:attrNameLst>
                                      </p:cBhvr>
                                      <p:to>
                                        <p:strVal val="visible"/>
                                      </p:to>
                                    </p:set>
                                    <p:anim calcmode="lin" valueType="num">
                                      <p:cBhvr>
                                        <p:cTn id="45" dur="500" fill="hold"/>
                                        <p:tgtEl>
                                          <p:spTgt spid="125960"/>
                                        </p:tgtEl>
                                        <p:attrNameLst>
                                          <p:attrName>ppt_w</p:attrName>
                                        </p:attrNameLst>
                                      </p:cBhvr>
                                      <p:tavLst>
                                        <p:tav tm="0">
                                          <p:val>
                                            <p:fltVal val="0"/>
                                          </p:val>
                                        </p:tav>
                                        <p:tav tm="100000">
                                          <p:val>
                                            <p:strVal val="#ppt_w"/>
                                          </p:val>
                                        </p:tav>
                                      </p:tavLst>
                                    </p:anim>
                                    <p:anim calcmode="lin" valueType="num">
                                      <p:cBhvr>
                                        <p:cTn id="46" dur="500" fill="hold"/>
                                        <p:tgtEl>
                                          <p:spTgt spid="125960"/>
                                        </p:tgtEl>
                                        <p:attrNameLst>
                                          <p:attrName>ppt_h</p:attrName>
                                        </p:attrNameLst>
                                      </p:cBhvr>
                                      <p:tavLst>
                                        <p:tav tm="0">
                                          <p:val>
                                            <p:fltVal val="0"/>
                                          </p:val>
                                        </p:tav>
                                        <p:tav tm="100000">
                                          <p:val>
                                            <p:strVal val="#ppt_h"/>
                                          </p:val>
                                        </p:tav>
                                      </p:tavLst>
                                    </p:anim>
                                    <p:animEffect transition="in" filter="fade">
                                      <p:cBhvr>
                                        <p:cTn id="47" dur="500"/>
                                        <p:tgtEl>
                                          <p:spTgt spid="12596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5961"/>
                                        </p:tgtEl>
                                        <p:attrNameLst>
                                          <p:attrName>style.visibility</p:attrName>
                                        </p:attrNameLst>
                                      </p:cBhvr>
                                      <p:to>
                                        <p:strVal val="visible"/>
                                      </p:to>
                                    </p:set>
                                    <p:anim calcmode="lin" valueType="num">
                                      <p:cBhvr>
                                        <p:cTn id="52" dur="500" fill="hold"/>
                                        <p:tgtEl>
                                          <p:spTgt spid="125961"/>
                                        </p:tgtEl>
                                        <p:attrNameLst>
                                          <p:attrName>ppt_w</p:attrName>
                                        </p:attrNameLst>
                                      </p:cBhvr>
                                      <p:tavLst>
                                        <p:tav tm="0">
                                          <p:val>
                                            <p:fltVal val="0"/>
                                          </p:val>
                                        </p:tav>
                                        <p:tav tm="100000">
                                          <p:val>
                                            <p:strVal val="#ppt_w"/>
                                          </p:val>
                                        </p:tav>
                                      </p:tavLst>
                                    </p:anim>
                                    <p:anim calcmode="lin" valueType="num">
                                      <p:cBhvr>
                                        <p:cTn id="53" dur="500" fill="hold"/>
                                        <p:tgtEl>
                                          <p:spTgt spid="125961"/>
                                        </p:tgtEl>
                                        <p:attrNameLst>
                                          <p:attrName>ppt_h</p:attrName>
                                        </p:attrNameLst>
                                      </p:cBhvr>
                                      <p:tavLst>
                                        <p:tav tm="0">
                                          <p:val>
                                            <p:fltVal val="0"/>
                                          </p:val>
                                        </p:tav>
                                        <p:tav tm="100000">
                                          <p:val>
                                            <p:strVal val="#ppt_h"/>
                                          </p:val>
                                        </p:tav>
                                      </p:tavLst>
                                    </p:anim>
                                    <p:animEffect transition="in" filter="fade">
                                      <p:cBhvr>
                                        <p:cTn id="54" dur="500"/>
                                        <p:tgtEl>
                                          <p:spTgt spid="12596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nodeType="clickEffect">
                                  <p:stCondLst>
                                    <p:cond delay="0"/>
                                  </p:stCondLst>
                                  <p:childTnLst>
                                    <p:set>
                                      <p:cBhvr>
                                        <p:cTn id="58" dur="1" fill="hold">
                                          <p:stCondLst>
                                            <p:cond delay="0"/>
                                          </p:stCondLst>
                                        </p:cTn>
                                        <p:tgtEl>
                                          <p:spTgt spid="125962">
                                            <p:txEl>
                                              <p:pRg st="0" end="0"/>
                                            </p:txEl>
                                          </p:spTgt>
                                        </p:tgtEl>
                                        <p:attrNameLst>
                                          <p:attrName>style.visibility</p:attrName>
                                        </p:attrNameLst>
                                      </p:cBhvr>
                                      <p:to>
                                        <p:strVal val="visible"/>
                                      </p:to>
                                    </p:set>
                                    <p:anim calcmode="lin" valueType="num">
                                      <p:cBhvr>
                                        <p:cTn id="59" dur="500" fill="hold"/>
                                        <p:tgtEl>
                                          <p:spTgt spid="125962">
                                            <p:txEl>
                                              <p:pRg st="0" end="0"/>
                                            </p:txEl>
                                          </p:spTgt>
                                        </p:tgtEl>
                                        <p:attrNameLst>
                                          <p:attrName>ppt_w</p:attrName>
                                        </p:attrNameLst>
                                      </p:cBhvr>
                                      <p:tavLst>
                                        <p:tav tm="0">
                                          <p:val>
                                            <p:fltVal val="0"/>
                                          </p:val>
                                        </p:tav>
                                        <p:tav tm="100000">
                                          <p:val>
                                            <p:strVal val="#ppt_w"/>
                                          </p:val>
                                        </p:tav>
                                      </p:tavLst>
                                    </p:anim>
                                    <p:anim calcmode="lin" valueType="num">
                                      <p:cBhvr>
                                        <p:cTn id="60" dur="500" fill="hold"/>
                                        <p:tgtEl>
                                          <p:spTgt spid="125962">
                                            <p:txEl>
                                              <p:pRg st="0" end="0"/>
                                            </p:txEl>
                                          </p:spTgt>
                                        </p:tgtEl>
                                        <p:attrNameLst>
                                          <p:attrName>ppt_h</p:attrName>
                                        </p:attrNameLst>
                                      </p:cBhvr>
                                      <p:tavLst>
                                        <p:tav tm="0">
                                          <p:val>
                                            <p:fltVal val="0"/>
                                          </p:val>
                                        </p:tav>
                                        <p:tav tm="100000">
                                          <p:val>
                                            <p:strVal val="#ppt_h"/>
                                          </p:val>
                                        </p:tav>
                                      </p:tavLst>
                                    </p:anim>
                                    <p:animEffect transition="in" filter="fade">
                                      <p:cBhvr>
                                        <p:cTn id="61" dur="500"/>
                                        <p:tgtEl>
                                          <p:spTgt spid="125962">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nodeType="clickEffect">
                                  <p:stCondLst>
                                    <p:cond delay="0"/>
                                  </p:stCondLst>
                                  <p:childTnLst>
                                    <p:set>
                                      <p:cBhvr>
                                        <p:cTn id="65" dur="1" fill="hold">
                                          <p:stCondLst>
                                            <p:cond delay="0"/>
                                          </p:stCondLst>
                                        </p:cTn>
                                        <p:tgtEl>
                                          <p:spTgt spid="125963"/>
                                        </p:tgtEl>
                                        <p:attrNameLst>
                                          <p:attrName>style.visibility</p:attrName>
                                        </p:attrNameLst>
                                      </p:cBhvr>
                                      <p:to>
                                        <p:strVal val="visible"/>
                                      </p:to>
                                    </p:set>
                                    <p:anim calcmode="lin" valueType="num">
                                      <p:cBhvr>
                                        <p:cTn id="66" dur="500" fill="hold"/>
                                        <p:tgtEl>
                                          <p:spTgt spid="125963"/>
                                        </p:tgtEl>
                                        <p:attrNameLst>
                                          <p:attrName>ppt_w</p:attrName>
                                        </p:attrNameLst>
                                      </p:cBhvr>
                                      <p:tavLst>
                                        <p:tav tm="0">
                                          <p:val>
                                            <p:fltVal val="0"/>
                                          </p:val>
                                        </p:tav>
                                        <p:tav tm="100000">
                                          <p:val>
                                            <p:strVal val="#ppt_w"/>
                                          </p:val>
                                        </p:tav>
                                      </p:tavLst>
                                    </p:anim>
                                    <p:anim calcmode="lin" valueType="num">
                                      <p:cBhvr>
                                        <p:cTn id="67" dur="500" fill="hold"/>
                                        <p:tgtEl>
                                          <p:spTgt spid="125963"/>
                                        </p:tgtEl>
                                        <p:attrNameLst>
                                          <p:attrName>ppt_h</p:attrName>
                                        </p:attrNameLst>
                                      </p:cBhvr>
                                      <p:tavLst>
                                        <p:tav tm="0">
                                          <p:val>
                                            <p:fltVal val="0"/>
                                          </p:val>
                                        </p:tav>
                                        <p:tav tm="100000">
                                          <p:val>
                                            <p:strVal val="#ppt_h"/>
                                          </p:val>
                                        </p:tav>
                                      </p:tavLst>
                                    </p:anim>
                                    <p:animEffect transition="in" filter="fade">
                                      <p:cBhvr>
                                        <p:cTn id="68" dur="500"/>
                                        <p:tgtEl>
                                          <p:spTgt spid="125963"/>
                                        </p:tgtEl>
                                      </p:cBhvr>
                                    </p:animEffect>
                                  </p:childTnLst>
                                </p:cTn>
                              </p:par>
                              <p:par>
                                <p:cTn id="69" presetID="53" presetClass="entr" presetSubtype="16" fill="hold" nodeType="withEffect">
                                  <p:stCondLst>
                                    <p:cond delay="0"/>
                                  </p:stCondLst>
                                  <p:childTnLst>
                                    <p:set>
                                      <p:cBhvr>
                                        <p:cTn id="70" dur="1" fill="hold">
                                          <p:stCondLst>
                                            <p:cond delay="0"/>
                                          </p:stCondLst>
                                        </p:cTn>
                                        <p:tgtEl>
                                          <p:spTgt spid="125964"/>
                                        </p:tgtEl>
                                        <p:attrNameLst>
                                          <p:attrName>style.visibility</p:attrName>
                                        </p:attrNameLst>
                                      </p:cBhvr>
                                      <p:to>
                                        <p:strVal val="visible"/>
                                      </p:to>
                                    </p:set>
                                    <p:anim calcmode="lin" valueType="num">
                                      <p:cBhvr>
                                        <p:cTn id="71" dur="500" fill="hold"/>
                                        <p:tgtEl>
                                          <p:spTgt spid="125964"/>
                                        </p:tgtEl>
                                        <p:attrNameLst>
                                          <p:attrName>ppt_w</p:attrName>
                                        </p:attrNameLst>
                                      </p:cBhvr>
                                      <p:tavLst>
                                        <p:tav tm="0">
                                          <p:val>
                                            <p:fltVal val="0"/>
                                          </p:val>
                                        </p:tav>
                                        <p:tav tm="100000">
                                          <p:val>
                                            <p:strVal val="#ppt_w"/>
                                          </p:val>
                                        </p:tav>
                                      </p:tavLst>
                                    </p:anim>
                                    <p:anim calcmode="lin" valueType="num">
                                      <p:cBhvr>
                                        <p:cTn id="72" dur="500" fill="hold"/>
                                        <p:tgtEl>
                                          <p:spTgt spid="125964"/>
                                        </p:tgtEl>
                                        <p:attrNameLst>
                                          <p:attrName>ppt_h</p:attrName>
                                        </p:attrNameLst>
                                      </p:cBhvr>
                                      <p:tavLst>
                                        <p:tav tm="0">
                                          <p:val>
                                            <p:fltVal val="0"/>
                                          </p:val>
                                        </p:tav>
                                        <p:tav tm="100000">
                                          <p:val>
                                            <p:strVal val="#ppt_h"/>
                                          </p:val>
                                        </p:tav>
                                      </p:tavLst>
                                    </p:anim>
                                    <p:animEffect transition="in" filter="fade">
                                      <p:cBhvr>
                                        <p:cTn id="73" dur="500"/>
                                        <p:tgtEl>
                                          <p:spTgt spid="125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P spid="125959" grpId="0"/>
      <p:bldP spid="125960" grpId="0" animBg="1"/>
      <p:bldP spid="125961" grpId="0" animBg="1"/>
      <p:bldP spid="1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4C154B17-CE3A-4A32-8A0F-0CCAFDADAD96}"/>
              </a:ext>
            </a:extLst>
          </p:cNvPr>
          <p:cNvSpPr>
            <a:spLocks noGrp="1"/>
          </p:cNvSpPr>
          <p:nvPr>
            <p:ph type="title"/>
          </p:nvPr>
        </p:nvSpPr>
        <p:spPr>
          <a:xfrm>
            <a:off x="598488" y="300038"/>
            <a:ext cx="8750300" cy="609600"/>
          </a:xfrm>
        </p:spPr>
        <p:txBody>
          <a:bodyPr/>
          <a:lstStyle/>
          <a:p>
            <a:r>
              <a:rPr lang="en-US" altLang="en-US"/>
              <a:t>Deletion from B</a:t>
            </a:r>
            <a:r>
              <a:rPr lang="en-US" altLang="en-US" baseline="30000"/>
              <a:t>+</a:t>
            </a:r>
            <a:r>
              <a:rPr lang="en-US" altLang="en-US"/>
              <a:t>-Tree</a:t>
            </a:r>
          </a:p>
        </p:txBody>
      </p:sp>
      <p:sp>
        <p:nvSpPr>
          <p:cNvPr id="19459" name="Content Placeholder 2">
            <a:extLst>
              <a:ext uri="{FF2B5EF4-FFF2-40B4-BE49-F238E27FC236}">
                <a16:creationId xmlns:a16="http://schemas.microsoft.com/office/drawing/2014/main" id="{E8D2721B-743D-4D53-9F0C-9F9D47CCB2F4}"/>
              </a:ext>
            </a:extLst>
          </p:cNvPr>
          <p:cNvSpPr>
            <a:spLocks noGrp="1"/>
          </p:cNvSpPr>
          <p:nvPr>
            <p:ph idx="1"/>
          </p:nvPr>
        </p:nvSpPr>
        <p:spPr>
          <a:xfrm>
            <a:off x="896938" y="1598613"/>
            <a:ext cx="8502650" cy="4876800"/>
          </a:xfrm>
        </p:spPr>
        <p:txBody>
          <a:bodyPr/>
          <a:lstStyle/>
          <a:p>
            <a:pPr marL="0" indent="0">
              <a:buFont typeface="Arial" panose="020B0604020202020204" pitchFamily="34" charset="0"/>
              <a:buNone/>
            </a:pPr>
            <a:r>
              <a:rPr lang="en-US" altLang="zh-TW" sz="2400">
                <a:solidFill>
                  <a:srgbClr val="FF0000"/>
                </a:solidFill>
              </a:rPr>
              <a:t>Delete a data entry with search-key </a:t>
            </a:r>
            <a:r>
              <a:rPr lang="en-US" altLang="zh-TW" sz="2400" i="1">
                <a:solidFill>
                  <a:srgbClr val="FF0000"/>
                </a:solidFill>
              </a:rPr>
              <a:t>k</a:t>
            </a:r>
          </a:p>
          <a:p>
            <a:pPr marL="457200" lvl="1">
              <a:buFont typeface="Arial" panose="020B0604020202020204" pitchFamily="34" charset="0"/>
              <a:buChar char="•"/>
            </a:pPr>
            <a:r>
              <a:rPr lang="en-US" altLang="zh-TW" sz="1800"/>
              <a:t>Search the tree with </a:t>
            </a:r>
            <a:r>
              <a:rPr lang="en-US" altLang="zh-TW" sz="1800" i="1"/>
              <a:t>k</a:t>
            </a:r>
          </a:p>
          <a:p>
            <a:pPr marL="457200" lvl="1">
              <a:buFont typeface="Arial" panose="020B0604020202020204" pitchFamily="34" charset="0"/>
              <a:buChar char="•"/>
            </a:pPr>
            <a:r>
              <a:rPr lang="en-US" altLang="zh-TW" sz="1800"/>
              <a:t>Find the leaf node </a:t>
            </a:r>
            <a:r>
              <a:rPr lang="en-US" altLang="zh-TW" sz="1800" i="1"/>
              <a:t>L</a:t>
            </a:r>
            <a:r>
              <a:rPr lang="en-US" altLang="zh-TW" sz="1800"/>
              <a:t> where entry belongs</a:t>
            </a:r>
          </a:p>
          <a:p>
            <a:pPr marL="457200" lvl="1">
              <a:buFont typeface="Arial" panose="020B0604020202020204" pitchFamily="34" charset="0"/>
              <a:buChar char="•"/>
            </a:pPr>
            <a:r>
              <a:rPr lang="en-US" altLang="zh-TW" sz="1800"/>
              <a:t>Remove the entry</a:t>
            </a:r>
          </a:p>
          <a:p>
            <a:pPr marL="857250" lvl="2">
              <a:buSzPct val="75000"/>
            </a:pPr>
            <a:r>
              <a:rPr lang="en-US" altLang="zh-TW" sz="1800"/>
              <a:t>If L is at least half-full, </a:t>
            </a:r>
            <a:r>
              <a:rPr lang="en-US" altLang="zh-TW" sz="1800" i="1"/>
              <a:t>done! </a:t>
            </a:r>
          </a:p>
          <a:p>
            <a:pPr marL="857250" lvl="2">
              <a:buSzPct val="75000"/>
            </a:pPr>
            <a:r>
              <a:rPr lang="en-US" altLang="zh-TW" sz="1800"/>
              <a:t>If L is less than half-full,</a:t>
            </a:r>
          </a:p>
          <a:p>
            <a:pPr marL="1200150" lvl="3">
              <a:buSzPct val="75000"/>
              <a:buFont typeface="Arial" panose="020B0604020202020204" pitchFamily="34" charset="0"/>
              <a:buChar char="•"/>
            </a:pPr>
            <a:r>
              <a:rPr lang="en-US" altLang="zh-TW" sz="1800">
                <a:solidFill>
                  <a:srgbClr val="FF0000"/>
                </a:solidFill>
              </a:rPr>
              <a:t>re-distribute</a:t>
            </a:r>
            <a:r>
              <a:rPr lang="en-US" altLang="zh-TW" sz="1800"/>
              <a:t>, borrowing from </a:t>
            </a:r>
            <a:r>
              <a:rPr lang="en-US" altLang="zh-TW" sz="1800" i="1" u="sng"/>
              <a:t>sibling</a:t>
            </a:r>
            <a:r>
              <a:rPr lang="en-US" altLang="zh-TW" sz="1800" i="1"/>
              <a:t> (adjacent node to the right)</a:t>
            </a:r>
            <a:endParaRPr lang="en-US" altLang="zh-TW" sz="1800"/>
          </a:p>
          <a:p>
            <a:pPr marL="1200150" lvl="3">
              <a:buSzPct val="75000"/>
              <a:buFont typeface="Arial" panose="020B0604020202020204" pitchFamily="34" charset="0"/>
              <a:buChar char="•"/>
            </a:pPr>
            <a:r>
              <a:rPr lang="en-US" altLang="zh-TW" sz="1800"/>
              <a:t>If re-distribution fails, </a:t>
            </a:r>
            <a:r>
              <a:rPr lang="en-US" altLang="zh-TW" sz="1800" i="1" u="sng">
                <a:solidFill>
                  <a:srgbClr val="FF0000"/>
                </a:solidFill>
              </a:rPr>
              <a:t>merge</a:t>
            </a:r>
            <a:r>
              <a:rPr lang="en-US" altLang="zh-TW" sz="1800"/>
              <a:t> </a:t>
            </a:r>
            <a:r>
              <a:rPr lang="en-US" altLang="zh-TW" sz="1800" i="1"/>
              <a:t>L </a:t>
            </a:r>
            <a:r>
              <a:rPr lang="en-US" altLang="zh-TW" sz="1800"/>
              <a:t>and its sibling</a:t>
            </a:r>
          </a:p>
          <a:p>
            <a:pPr marL="0" indent="0">
              <a:buFont typeface="Arial" panose="020B0604020202020204" pitchFamily="34" charset="0"/>
              <a:buNone/>
            </a:pPr>
            <a:r>
              <a:rPr lang="en-US" altLang="zh-TW" sz="2400"/>
              <a:t>If merge occurred, </a:t>
            </a:r>
          </a:p>
          <a:p>
            <a:pPr marL="457200" lvl="1">
              <a:buFont typeface="Arial" panose="020B0604020202020204" pitchFamily="34" charset="0"/>
              <a:buChar char="•"/>
            </a:pPr>
            <a:r>
              <a:rPr lang="en-US" altLang="zh-TW" sz="1800"/>
              <a:t>Delete entry (pointing to </a:t>
            </a:r>
            <a:r>
              <a:rPr lang="en-US" altLang="zh-TW" sz="1800" i="1"/>
              <a:t>L</a:t>
            </a:r>
            <a:r>
              <a:rPr lang="en-US" altLang="zh-TW" sz="1800"/>
              <a:t> or sibling) from parent of </a:t>
            </a:r>
            <a:r>
              <a:rPr lang="en-US" altLang="zh-TW" sz="1800" i="1"/>
              <a:t>L</a:t>
            </a:r>
          </a:p>
          <a:p>
            <a:pPr marL="0" indent="0">
              <a:buFont typeface="Arial" panose="020B0604020202020204" pitchFamily="34" charset="0"/>
              <a:buNone/>
            </a:pPr>
            <a:r>
              <a:rPr lang="en-US" altLang="zh-TW" sz="2400"/>
              <a:t>Merge could propagate to the </a:t>
            </a:r>
            <a:r>
              <a:rPr lang="en-US" altLang="zh-TW" sz="2400" i="1"/>
              <a:t>root</a:t>
            </a:r>
            <a:r>
              <a:rPr lang="en-US" altLang="zh-TW" sz="2400"/>
              <a:t>, decreasing height</a:t>
            </a:r>
          </a:p>
          <a:p>
            <a:pPr marL="0" indent="0"/>
            <a:endParaRPr lang="en-US" altLang="zh-HK" sz="1800"/>
          </a:p>
        </p:txBody>
      </p:sp>
      <p:sp>
        <p:nvSpPr>
          <p:cNvPr id="154628" name="Slide Number Placeholder 3">
            <a:extLst>
              <a:ext uri="{FF2B5EF4-FFF2-40B4-BE49-F238E27FC236}">
                <a16:creationId xmlns:a16="http://schemas.microsoft.com/office/drawing/2014/main" id="{A1C81208-FEEB-48BB-96D4-C5DD12E9E976}"/>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4ECB967C-3E1C-418B-9FBE-3C2AA43DCBA3}" type="slidenum">
              <a:rPr kumimoji="1" lang="zh-CN" altLang="en-US" sz="1400" b="1">
                <a:solidFill>
                  <a:srgbClr val="001D2E"/>
                </a:solidFill>
                <a:latin typeface="Times New Roman" panose="02020603050405020304" pitchFamily="18" charset="0"/>
              </a:rPr>
              <a:pPr algn="ctr">
                <a:spcBef>
                  <a:spcPct val="50000"/>
                </a:spcBef>
                <a:buFontTx/>
                <a:buNone/>
              </a:pPr>
              <a:t>86</a:t>
            </a:fld>
            <a:endParaRPr kumimoji="1" lang="en-US" altLang="zh-CN" sz="1400" b="1">
              <a:solidFill>
                <a:srgbClr val="001D2E"/>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45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 calcmode="lin" valueType="num">
                                      <p:cBhvr>
                                        <p:cTn id="12" dur="5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945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9459">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 calcmode="lin" valueType="num">
                                      <p:cBhvr>
                                        <p:cTn id="17" dur="500" fill="hold"/>
                                        <p:tgtEl>
                                          <p:spTgt spid="19459">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459">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9459">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 calcmode="lin" valueType="num">
                                      <p:cBhvr>
                                        <p:cTn id="22" dur="500" fill="hold"/>
                                        <p:tgtEl>
                                          <p:spTgt spid="19459">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19459">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19459">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 calcmode="lin" valueType="num">
                                      <p:cBhvr>
                                        <p:cTn id="27" dur="500" fill="hold"/>
                                        <p:tgtEl>
                                          <p:spTgt spid="19459">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19459">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19459">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 calcmode="lin" valueType="num">
                                      <p:cBhvr>
                                        <p:cTn id="32" dur="500" fill="hold"/>
                                        <p:tgtEl>
                                          <p:spTgt spid="19459">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19459">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19459">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 calcmode="lin" valueType="num">
                                      <p:cBhvr>
                                        <p:cTn id="37" dur="500" fill="hold"/>
                                        <p:tgtEl>
                                          <p:spTgt spid="19459">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19459">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19459">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19459">
                                            <p:txEl>
                                              <p:pRg st="7" end="7"/>
                                            </p:txEl>
                                          </p:spTgt>
                                        </p:tgtEl>
                                        <p:attrNameLst>
                                          <p:attrName>style.visibility</p:attrName>
                                        </p:attrNameLst>
                                      </p:cBhvr>
                                      <p:to>
                                        <p:strVal val="visible"/>
                                      </p:to>
                                    </p:set>
                                    <p:anim calcmode="lin" valueType="num">
                                      <p:cBhvr>
                                        <p:cTn id="42" dur="500" fill="hold"/>
                                        <p:tgtEl>
                                          <p:spTgt spid="19459">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19459">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19459">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nodeType="clickEffect">
                                  <p:stCondLst>
                                    <p:cond delay="0"/>
                                  </p:stCondLst>
                                  <p:childTnLst>
                                    <p:set>
                                      <p:cBhvr>
                                        <p:cTn id="48" dur="1" fill="hold">
                                          <p:stCondLst>
                                            <p:cond delay="0"/>
                                          </p:stCondLst>
                                        </p:cTn>
                                        <p:tgtEl>
                                          <p:spTgt spid="19459">
                                            <p:txEl>
                                              <p:pRg st="8" end="8"/>
                                            </p:txEl>
                                          </p:spTgt>
                                        </p:tgtEl>
                                        <p:attrNameLst>
                                          <p:attrName>style.visibility</p:attrName>
                                        </p:attrNameLst>
                                      </p:cBhvr>
                                      <p:to>
                                        <p:strVal val="visible"/>
                                      </p:to>
                                    </p:set>
                                    <p:anim calcmode="lin" valueType="num">
                                      <p:cBhvr>
                                        <p:cTn id="49" dur="500" fill="hold"/>
                                        <p:tgtEl>
                                          <p:spTgt spid="19459">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19459">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19459">
                                            <p:txEl>
                                              <p:pRg st="8" end="8"/>
                                            </p:txEl>
                                          </p:spTgt>
                                        </p:tgtEl>
                                      </p:cBhvr>
                                    </p:animEffect>
                                  </p:childTnLst>
                                </p:cTn>
                              </p:par>
                              <p:par>
                                <p:cTn id="52" presetID="53" presetClass="entr" presetSubtype="16" fill="hold" nodeType="withEffect">
                                  <p:stCondLst>
                                    <p:cond delay="0"/>
                                  </p:stCondLst>
                                  <p:childTnLst>
                                    <p:set>
                                      <p:cBhvr>
                                        <p:cTn id="53" dur="1" fill="hold">
                                          <p:stCondLst>
                                            <p:cond delay="0"/>
                                          </p:stCondLst>
                                        </p:cTn>
                                        <p:tgtEl>
                                          <p:spTgt spid="19459">
                                            <p:txEl>
                                              <p:pRg st="9" end="9"/>
                                            </p:txEl>
                                          </p:spTgt>
                                        </p:tgtEl>
                                        <p:attrNameLst>
                                          <p:attrName>style.visibility</p:attrName>
                                        </p:attrNameLst>
                                      </p:cBhvr>
                                      <p:to>
                                        <p:strVal val="visible"/>
                                      </p:to>
                                    </p:set>
                                    <p:anim calcmode="lin" valueType="num">
                                      <p:cBhvr>
                                        <p:cTn id="54" dur="500" fill="hold"/>
                                        <p:tgtEl>
                                          <p:spTgt spid="19459">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19459">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19459">
                                            <p:txEl>
                                              <p:pRg st="9" end="9"/>
                                            </p:txEl>
                                          </p:spTgt>
                                        </p:tgtEl>
                                      </p:cBhvr>
                                    </p:animEffect>
                                  </p:childTnLst>
                                </p:cTn>
                              </p:par>
                              <p:par>
                                <p:cTn id="57" presetID="53" presetClass="entr" presetSubtype="16" fill="hold" nodeType="withEffect">
                                  <p:stCondLst>
                                    <p:cond delay="0"/>
                                  </p:stCondLst>
                                  <p:childTnLst>
                                    <p:set>
                                      <p:cBhvr>
                                        <p:cTn id="58" dur="1" fill="hold">
                                          <p:stCondLst>
                                            <p:cond delay="0"/>
                                          </p:stCondLst>
                                        </p:cTn>
                                        <p:tgtEl>
                                          <p:spTgt spid="19459">
                                            <p:txEl>
                                              <p:pRg st="10" end="10"/>
                                            </p:txEl>
                                          </p:spTgt>
                                        </p:tgtEl>
                                        <p:attrNameLst>
                                          <p:attrName>style.visibility</p:attrName>
                                        </p:attrNameLst>
                                      </p:cBhvr>
                                      <p:to>
                                        <p:strVal val="visible"/>
                                      </p:to>
                                    </p:set>
                                    <p:anim calcmode="lin" valueType="num">
                                      <p:cBhvr>
                                        <p:cTn id="59" dur="500" fill="hold"/>
                                        <p:tgtEl>
                                          <p:spTgt spid="19459">
                                            <p:txEl>
                                              <p:pRg st="10" end="10"/>
                                            </p:txEl>
                                          </p:spTgt>
                                        </p:tgtEl>
                                        <p:attrNameLst>
                                          <p:attrName>ppt_w</p:attrName>
                                        </p:attrNameLst>
                                      </p:cBhvr>
                                      <p:tavLst>
                                        <p:tav tm="0">
                                          <p:val>
                                            <p:fltVal val="0"/>
                                          </p:val>
                                        </p:tav>
                                        <p:tav tm="100000">
                                          <p:val>
                                            <p:strVal val="#ppt_w"/>
                                          </p:val>
                                        </p:tav>
                                      </p:tavLst>
                                    </p:anim>
                                    <p:anim calcmode="lin" valueType="num">
                                      <p:cBhvr>
                                        <p:cTn id="60" dur="500" fill="hold"/>
                                        <p:tgtEl>
                                          <p:spTgt spid="19459">
                                            <p:txEl>
                                              <p:pRg st="10" end="10"/>
                                            </p:txEl>
                                          </p:spTgt>
                                        </p:tgtEl>
                                        <p:attrNameLst>
                                          <p:attrName>ppt_h</p:attrName>
                                        </p:attrNameLst>
                                      </p:cBhvr>
                                      <p:tavLst>
                                        <p:tav tm="0">
                                          <p:val>
                                            <p:fltVal val="0"/>
                                          </p:val>
                                        </p:tav>
                                        <p:tav tm="100000">
                                          <p:val>
                                            <p:strVal val="#ppt_h"/>
                                          </p:val>
                                        </p:tav>
                                      </p:tavLst>
                                    </p:anim>
                                    <p:animEffect transition="in" filter="fade">
                                      <p:cBhvr>
                                        <p:cTn id="61" dur="500"/>
                                        <p:tgtEl>
                                          <p:spTgt spid="19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25C1AC0A-54CF-437A-BC93-3EF2F611E531}"/>
              </a:ext>
            </a:extLst>
          </p:cNvPr>
          <p:cNvSpPr>
            <a:spLocks noGrp="1"/>
          </p:cNvSpPr>
          <p:nvPr>
            <p:ph type="title"/>
          </p:nvPr>
        </p:nvSpPr>
        <p:spPr>
          <a:xfrm>
            <a:off x="598488" y="141288"/>
            <a:ext cx="8750300" cy="609600"/>
          </a:xfrm>
        </p:spPr>
        <p:txBody>
          <a:bodyPr/>
          <a:lstStyle/>
          <a:p>
            <a:r>
              <a:rPr lang="en-US" altLang="en-US"/>
              <a:t>Examples of B</a:t>
            </a:r>
            <a:r>
              <a:rPr lang="en-US" altLang="en-US" baseline="30000"/>
              <a:t>+</a:t>
            </a:r>
            <a:r>
              <a:rPr lang="en-US" altLang="en-US"/>
              <a:t>-Tree Deletion</a:t>
            </a:r>
          </a:p>
        </p:txBody>
      </p:sp>
      <p:sp>
        <p:nvSpPr>
          <p:cNvPr id="129027" name="Rectangle 3">
            <a:extLst>
              <a:ext uri="{FF2B5EF4-FFF2-40B4-BE49-F238E27FC236}">
                <a16:creationId xmlns:a16="http://schemas.microsoft.com/office/drawing/2014/main" id="{BABCFE70-BB50-48AF-98FD-5B83FAF88127}"/>
              </a:ext>
            </a:extLst>
          </p:cNvPr>
          <p:cNvSpPr>
            <a:spLocks noGrp="1"/>
          </p:cNvSpPr>
          <p:nvPr>
            <p:ph type="body" idx="1"/>
          </p:nvPr>
        </p:nvSpPr>
        <p:spPr>
          <a:xfrm>
            <a:off x="742950" y="5816600"/>
            <a:ext cx="8953500" cy="906463"/>
          </a:xfrm>
        </p:spPr>
        <p:txBody>
          <a:bodyPr/>
          <a:lstStyle/>
          <a:p>
            <a:pPr marL="0" indent="0">
              <a:buFont typeface="Arial" panose="020B0604020202020204" pitchFamily="34" charset="0"/>
              <a:buNone/>
            </a:pPr>
            <a:r>
              <a:rPr lang="en-US" altLang="zh-TW" sz="2000">
                <a:solidFill>
                  <a:srgbClr val="FF0000"/>
                </a:solidFill>
              </a:rPr>
              <a:t>The removal does not result in its parent having too few pointers.  So the cascaded deletions stopped with the deleted leaf node’s parent</a:t>
            </a:r>
          </a:p>
        </p:txBody>
      </p:sp>
      <p:pic>
        <p:nvPicPr>
          <p:cNvPr id="129028" name="Picture 5">
            <a:extLst>
              <a:ext uri="{FF2B5EF4-FFF2-40B4-BE49-F238E27FC236}">
                <a16:creationId xmlns:a16="http://schemas.microsoft.com/office/drawing/2014/main" id="{24AB427C-77D2-4C65-B26F-D507D3154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80" t="29373" r="1080" b="27646"/>
          <a:stretch>
            <a:fillRect/>
          </a:stretch>
        </p:blipFill>
        <p:spPr bwMode="auto">
          <a:xfrm>
            <a:off x="1268413" y="3576638"/>
            <a:ext cx="7426325" cy="2259012"/>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129029" name="Picture 6">
            <a:extLst>
              <a:ext uri="{FF2B5EF4-FFF2-40B4-BE49-F238E27FC236}">
                <a16:creationId xmlns:a16="http://schemas.microsoft.com/office/drawing/2014/main" id="{78E28565-F37A-447F-B04B-C39C27E208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 t="30952" r="714" b="31429"/>
          <a:stretch>
            <a:fillRect/>
          </a:stretch>
        </p:blipFill>
        <p:spPr bwMode="auto">
          <a:xfrm>
            <a:off x="1252538" y="1287463"/>
            <a:ext cx="8045450" cy="2132012"/>
          </a:xfrm>
          <a:prstGeom prst="rect">
            <a:avLst/>
          </a:prstGeom>
          <a:noFill/>
          <a:ln w="76200" cmpd="tri">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9030" name="Rectangle 9">
            <a:extLst>
              <a:ext uri="{FF2B5EF4-FFF2-40B4-BE49-F238E27FC236}">
                <a16:creationId xmlns:a16="http://schemas.microsoft.com/office/drawing/2014/main" id="{FD9A372B-1FC9-42CB-A1B6-ADBD41CE642A}"/>
              </a:ext>
            </a:extLst>
          </p:cNvPr>
          <p:cNvSpPr>
            <a:spLocks noChangeArrowheads="1"/>
          </p:cNvSpPr>
          <p:nvPr/>
        </p:nvSpPr>
        <p:spPr bwMode="auto">
          <a:xfrm>
            <a:off x="1073150" y="1587500"/>
            <a:ext cx="2036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TW" sz="1600">
                <a:solidFill>
                  <a:srgbClr val="FF0000"/>
                </a:solidFill>
                <a:latin typeface="Helvetica" panose="020B0604020202020204" pitchFamily="34" charset="0"/>
              </a:rPr>
              <a:t>Before deletion</a:t>
            </a:r>
          </a:p>
        </p:txBody>
      </p:sp>
      <p:sp>
        <p:nvSpPr>
          <p:cNvPr id="129031" name="Rectangle 11">
            <a:extLst>
              <a:ext uri="{FF2B5EF4-FFF2-40B4-BE49-F238E27FC236}">
                <a16:creationId xmlns:a16="http://schemas.microsoft.com/office/drawing/2014/main" id="{2CCD9B18-AC48-4B9A-860E-A0691885D748}"/>
              </a:ext>
            </a:extLst>
          </p:cNvPr>
          <p:cNvSpPr>
            <a:spLocks noChangeArrowheads="1"/>
          </p:cNvSpPr>
          <p:nvPr/>
        </p:nvSpPr>
        <p:spPr bwMode="auto">
          <a:xfrm>
            <a:off x="1435100" y="3956050"/>
            <a:ext cx="2035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TW" sz="1600">
                <a:solidFill>
                  <a:srgbClr val="FF0000"/>
                </a:solidFill>
                <a:latin typeface="Helvetica" panose="020B0604020202020204" pitchFamily="34" charset="0"/>
              </a:rPr>
              <a:t>After deletion</a:t>
            </a:r>
          </a:p>
        </p:txBody>
      </p:sp>
      <p:sp>
        <p:nvSpPr>
          <p:cNvPr id="155656" name="Slide Number Placeholder 3">
            <a:extLst>
              <a:ext uri="{FF2B5EF4-FFF2-40B4-BE49-F238E27FC236}">
                <a16:creationId xmlns:a16="http://schemas.microsoft.com/office/drawing/2014/main" id="{E2F8A74C-5619-4CA7-9AC6-D42B37A2AEBE}"/>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F2C00BA0-DB1E-437C-A8E7-EB3343D14363}" type="slidenum">
              <a:rPr kumimoji="1" lang="zh-CN" altLang="en-US" sz="1400" b="1">
                <a:solidFill>
                  <a:srgbClr val="001D2E"/>
                </a:solidFill>
                <a:latin typeface="Times New Roman" panose="02020603050405020304" pitchFamily="18" charset="0"/>
              </a:rPr>
              <a:pPr algn="ctr">
                <a:spcBef>
                  <a:spcPct val="50000"/>
                </a:spcBef>
                <a:buFontTx/>
                <a:buNone/>
              </a:pPr>
              <a:t>87</a:t>
            </a:fld>
            <a:endParaRPr kumimoji="1" lang="en-US" altLang="zh-CN" sz="1400" b="1">
              <a:solidFill>
                <a:srgbClr val="001D2E"/>
              </a:solidFill>
              <a:latin typeface="Times New Roman" panose="02020603050405020304" pitchFamily="18" charset="0"/>
            </a:endParaRPr>
          </a:p>
        </p:txBody>
      </p:sp>
      <p:sp>
        <p:nvSpPr>
          <p:cNvPr id="129033" name="Text Box 4">
            <a:extLst>
              <a:ext uri="{FF2B5EF4-FFF2-40B4-BE49-F238E27FC236}">
                <a16:creationId xmlns:a16="http://schemas.microsoft.com/office/drawing/2014/main" id="{DC6DC8F2-23D0-40FE-87CC-D9A91AFBBFF5}"/>
              </a:ext>
            </a:extLst>
          </p:cNvPr>
          <p:cNvSpPr txBox="1">
            <a:spLocks noChangeArrowheads="1"/>
          </p:cNvSpPr>
          <p:nvPr/>
        </p:nvSpPr>
        <p:spPr bwMode="auto">
          <a:xfrm>
            <a:off x="1268413" y="3556000"/>
            <a:ext cx="2555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zh-TW" sz="1800" b="1">
                <a:solidFill>
                  <a:srgbClr val="FF0000"/>
                </a:solidFill>
                <a:latin typeface="Helvetica" panose="020B0604020202020204" pitchFamily="34" charset="0"/>
              </a:rPr>
              <a:t>Deleting “Downtown”</a:t>
            </a:r>
          </a:p>
        </p:txBody>
      </p:sp>
      <p:sp>
        <p:nvSpPr>
          <p:cNvPr id="10" name="TextBox 1">
            <a:extLst>
              <a:ext uri="{FF2B5EF4-FFF2-40B4-BE49-F238E27FC236}">
                <a16:creationId xmlns:a16="http://schemas.microsoft.com/office/drawing/2014/main" id="{AD6913DA-12D6-4F60-B86B-A1FD78A4D293}"/>
              </a:ext>
            </a:extLst>
          </p:cNvPr>
          <p:cNvSpPr txBox="1">
            <a:spLocks noChangeArrowheads="1"/>
          </p:cNvSpPr>
          <p:nvPr/>
        </p:nvSpPr>
        <p:spPr bwMode="auto">
          <a:xfrm>
            <a:off x="65088" y="1806575"/>
            <a:ext cx="981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29029"/>
                                        </p:tgtEl>
                                        <p:attrNameLst>
                                          <p:attrName>style.visibility</p:attrName>
                                        </p:attrNameLst>
                                      </p:cBhvr>
                                      <p:to>
                                        <p:strVal val="visible"/>
                                      </p:to>
                                    </p:set>
                                    <p:anim calcmode="lin" valueType="num">
                                      <p:cBhvr>
                                        <p:cTn id="14" dur="500" fill="hold"/>
                                        <p:tgtEl>
                                          <p:spTgt spid="129029"/>
                                        </p:tgtEl>
                                        <p:attrNameLst>
                                          <p:attrName>ppt_w</p:attrName>
                                        </p:attrNameLst>
                                      </p:cBhvr>
                                      <p:tavLst>
                                        <p:tav tm="0">
                                          <p:val>
                                            <p:fltVal val="0"/>
                                          </p:val>
                                        </p:tav>
                                        <p:tav tm="100000">
                                          <p:val>
                                            <p:strVal val="#ppt_w"/>
                                          </p:val>
                                        </p:tav>
                                      </p:tavLst>
                                    </p:anim>
                                    <p:anim calcmode="lin" valueType="num">
                                      <p:cBhvr>
                                        <p:cTn id="15" dur="500" fill="hold"/>
                                        <p:tgtEl>
                                          <p:spTgt spid="129029"/>
                                        </p:tgtEl>
                                        <p:attrNameLst>
                                          <p:attrName>ppt_h</p:attrName>
                                        </p:attrNameLst>
                                      </p:cBhvr>
                                      <p:tavLst>
                                        <p:tav tm="0">
                                          <p:val>
                                            <p:fltVal val="0"/>
                                          </p:val>
                                        </p:tav>
                                        <p:tav tm="100000">
                                          <p:val>
                                            <p:strVal val="#ppt_h"/>
                                          </p:val>
                                        </p:tav>
                                      </p:tavLst>
                                    </p:anim>
                                    <p:animEffect transition="in" filter="fade">
                                      <p:cBhvr>
                                        <p:cTn id="16" dur="500"/>
                                        <p:tgtEl>
                                          <p:spTgt spid="129029"/>
                                        </p:tgtEl>
                                      </p:cBhvr>
                                    </p:animEffect>
                                  </p:childTnLst>
                                </p:cTn>
                              </p:par>
                              <p:par>
                                <p:cTn id="17" presetID="53" presetClass="entr" presetSubtype="16" fill="hold" nodeType="withEffect">
                                  <p:stCondLst>
                                    <p:cond delay="0"/>
                                  </p:stCondLst>
                                  <p:childTnLst>
                                    <p:set>
                                      <p:cBhvr>
                                        <p:cTn id="18" dur="1" fill="hold">
                                          <p:stCondLst>
                                            <p:cond delay="0"/>
                                          </p:stCondLst>
                                        </p:cTn>
                                        <p:tgtEl>
                                          <p:spTgt spid="129030">
                                            <p:txEl>
                                              <p:pRg st="0" end="0"/>
                                            </p:txEl>
                                          </p:spTgt>
                                        </p:tgtEl>
                                        <p:attrNameLst>
                                          <p:attrName>style.visibility</p:attrName>
                                        </p:attrNameLst>
                                      </p:cBhvr>
                                      <p:to>
                                        <p:strVal val="visible"/>
                                      </p:to>
                                    </p:set>
                                    <p:anim calcmode="lin" valueType="num">
                                      <p:cBhvr>
                                        <p:cTn id="19" dur="500" fill="hold"/>
                                        <p:tgtEl>
                                          <p:spTgt spid="129030">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9030">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903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129028"/>
                                        </p:tgtEl>
                                        <p:attrNameLst>
                                          <p:attrName>style.visibility</p:attrName>
                                        </p:attrNameLst>
                                      </p:cBhvr>
                                      <p:to>
                                        <p:strVal val="visible"/>
                                      </p:to>
                                    </p:set>
                                    <p:anim calcmode="lin" valueType="num">
                                      <p:cBhvr>
                                        <p:cTn id="26" dur="500" fill="hold"/>
                                        <p:tgtEl>
                                          <p:spTgt spid="129028"/>
                                        </p:tgtEl>
                                        <p:attrNameLst>
                                          <p:attrName>ppt_w</p:attrName>
                                        </p:attrNameLst>
                                      </p:cBhvr>
                                      <p:tavLst>
                                        <p:tav tm="0">
                                          <p:val>
                                            <p:fltVal val="0"/>
                                          </p:val>
                                        </p:tav>
                                        <p:tav tm="100000">
                                          <p:val>
                                            <p:strVal val="#ppt_w"/>
                                          </p:val>
                                        </p:tav>
                                      </p:tavLst>
                                    </p:anim>
                                    <p:anim calcmode="lin" valueType="num">
                                      <p:cBhvr>
                                        <p:cTn id="27" dur="500" fill="hold"/>
                                        <p:tgtEl>
                                          <p:spTgt spid="129028"/>
                                        </p:tgtEl>
                                        <p:attrNameLst>
                                          <p:attrName>ppt_h</p:attrName>
                                        </p:attrNameLst>
                                      </p:cBhvr>
                                      <p:tavLst>
                                        <p:tav tm="0">
                                          <p:val>
                                            <p:fltVal val="0"/>
                                          </p:val>
                                        </p:tav>
                                        <p:tav tm="100000">
                                          <p:val>
                                            <p:strVal val="#ppt_h"/>
                                          </p:val>
                                        </p:tav>
                                      </p:tavLst>
                                    </p:anim>
                                    <p:animEffect transition="in" filter="fade">
                                      <p:cBhvr>
                                        <p:cTn id="28" dur="500"/>
                                        <p:tgtEl>
                                          <p:spTgt spid="1290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nodeType="clickEffect">
                                  <p:stCondLst>
                                    <p:cond delay="0"/>
                                  </p:stCondLst>
                                  <p:childTnLst>
                                    <p:set>
                                      <p:cBhvr>
                                        <p:cTn id="32" dur="1" fill="hold">
                                          <p:stCondLst>
                                            <p:cond delay="0"/>
                                          </p:stCondLst>
                                        </p:cTn>
                                        <p:tgtEl>
                                          <p:spTgt spid="129033">
                                            <p:txEl>
                                              <p:pRg st="0" end="0"/>
                                            </p:txEl>
                                          </p:spTgt>
                                        </p:tgtEl>
                                        <p:attrNameLst>
                                          <p:attrName>style.visibility</p:attrName>
                                        </p:attrNameLst>
                                      </p:cBhvr>
                                      <p:to>
                                        <p:strVal val="visible"/>
                                      </p:to>
                                    </p:set>
                                    <p:anim calcmode="lin" valueType="num">
                                      <p:cBhvr>
                                        <p:cTn id="33" dur="500" fill="hold"/>
                                        <p:tgtEl>
                                          <p:spTgt spid="129033">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129033">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129033">
                                            <p:txEl>
                                              <p:pRg st="0" end="0"/>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129031">
                                            <p:txEl>
                                              <p:pRg st="0" end="0"/>
                                            </p:txEl>
                                          </p:spTgt>
                                        </p:tgtEl>
                                        <p:attrNameLst>
                                          <p:attrName>style.visibility</p:attrName>
                                        </p:attrNameLst>
                                      </p:cBhvr>
                                      <p:to>
                                        <p:strVal val="visible"/>
                                      </p:to>
                                    </p:set>
                                    <p:anim calcmode="lin" valueType="num">
                                      <p:cBhvr>
                                        <p:cTn id="38" dur="500" fill="hold"/>
                                        <p:tgtEl>
                                          <p:spTgt spid="12903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12903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129031">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nodeType="clickEffect">
                                  <p:stCondLst>
                                    <p:cond delay="0"/>
                                  </p:stCondLst>
                                  <p:childTnLst>
                                    <p:set>
                                      <p:cBhvr>
                                        <p:cTn id="44" dur="1" fill="hold">
                                          <p:stCondLst>
                                            <p:cond delay="0"/>
                                          </p:stCondLst>
                                        </p:cTn>
                                        <p:tgtEl>
                                          <p:spTgt spid="129027">
                                            <p:txEl>
                                              <p:pRg st="0" end="0"/>
                                            </p:txEl>
                                          </p:spTgt>
                                        </p:tgtEl>
                                        <p:attrNameLst>
                                          <p:attrName>style.visibility</p:attrName>
                                        </p:attrNameLst>
                                      </p:cBhvr>
                                      <p:to>
                                        <p:strVal val="visible"/>
                                      </p:to>
                                    </p:set>
                                    <p:anim calcmode="lin" valueType="num">
                                      <p:cBhvr>
                                        <p:cTn id="45" dur="500" fill="hold"/>
                                        <p:tgtEl>
                                          <p:spTgt spid="129027">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129027">
                                            <p:txEl>
                                              <p:pRg st="0" end="0"/>
                                            </p:txEl>
                                          </p:spTgt>
                                        </p:tgtEl>
                                        <p:attrNameLst>
                                          <p:attrName>ppt_h</p:attrName>
                                        </p:attrNameLst>
                                      </p:cBhvr>
                                      <p:tavLst>
                                        <p:tav tm="0">
                                          <p:val>
                                            <p:fltVal val="0"/>
                                          </p:val>
                                        </p:tav>
                                        <p:tav tm="100000">
                                          <p:val>
                                            <p:strVal val="#ppt_h"/>
                                          </p:val>
                                        </p:tav>
                                      </p:tavLst>
                                    </p:anim>
                                    <p:animEffect transition="in" filter="fade">
                                      <p:cBhvr>
                                        <p:cTn id="47" dur="500"/>
                                        <p:tgtEl>
                                          <p:spTgt spid="129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27787471-8C42-4974-8F76-246BAE269EB9}"/>
              </a:ext>
            </a:extLst>
          </p:cNvPr>
          <p:cNvSpPr>
            <a:spLocks noGrp="1"/>
          </p:cNvSpPr>
          <p:nvPr>
            <p:ph type="title"/>
          </p:nvPr>
        </p:nvSpPr>
        <p:spPr>
          <a:xfrm>
            <a:off x="577850" y="204788"/>
            <a:ext cx="8750300" cy="609600"/>
          </a:xfrm>
        </p:spPr>
        <p:txBody>
          <a:bodyPr/>
          <a:lstStyle/>
          <a:p>
            <a:r>
              <a:rPr lang="en-US" altLang="en-US"/>
              <a:t>B+-tree Update Examples</a:t>
            </a:r>
          </a:p>
        </p:txBody>
      </p:sp>
      <p:sp>
        <p:nvSpPr>
          <p:cNvPr id="157699" name="Rectangle 3">
            <a:extLst>
              <a:ext uri="{FF2B5EF4-FFF2-40B4-BE49-F238E27FC236}">
                <a16:creationId xmlns:a16="http://schemas.microsoft.com/office/drawing/2014/main" id="{55337364-6033-4B13-BACE-ED5475C02257}"/>
              </a:ext>
            </a:extLst>
          </p:cNvPr>
          <p:cNvSpPr>
            <a:spLocks noGrp="1"/>
          </p:cNvSpPr>
          <p:nvPr>
            <p:ph type="body" idx="1"/>
          </p:nvPr>
        </p:nvSpPr>
        <p:spPr>
          <a:xfrm>
            <a:off x="633413" y="1236663"/>
            <a:ext cx="8502650" cy="1081087"/>
          </a:xfrm>
        </p:spPr>
        <p:txBody>
          <a:bodyPr/>
          <a:lstStyle/>
          <a:p>
            <a:pPr>
              <a:lnSpc>
                <a:spcPct val="80000"/>
              </a:lnSpc>
            </a:pPr>
            <a:r>
              <a:rPr lang="en-US" altLang="zh-TW" sz="1800"/>
              <a:t>Consider the B+-tree below with order 2 (each node except the </a:t>
            </a:r>
            <a:r>
              <a:rPr lang="en-US" altLang="zh-TW" sz="1800" i="1"/>
              <a:t>root</a:t>
            </a:r>
            <a:r>
              <a:rPr lang="en-US" altLang="zh-TW" sz="1800"/>
              <a:t> must contain at least two key values and 3 pointers)</a:t>
            </a:r>
          </a:p>
          <a:p>
            <a:pPr>
              <a:lnSpc>
                <a:spcPct val="80000"/>
              </a:lnSpc>
            </a:pPr>
            <a:r>
              <a:rPr lang="en-US" altLang="zh-TW" sz="1800"/>
              <a:t>Show the tree that would result after </a:t>
            </a:r>
            <a:r>
              <a:rPr lang="en-US" altLang="zh-TW" sz="1800" i="1"/>
              <a:t>successively</a:t>
            </a:r>
            <a:r>
              <a:rPr lang="en-US" altLang="zh-TW" sz="1800"/>
              <a:t> applying each of the following operations </a:t>
            </a:r>
          </a:p>
        </p:txBody>
      </p:sp>
      <p:graphicFrame>
        <p:nvGraphicFramePr>
          <p:cNvPr id="157700" name="Object 5">
            <a:extLst>
              <a:ext uri="{FF2B5EF4-FFF2-40B4-BE49-F238E27FC236}">
                <a16:creationId xmlns:a16="http://schemas.microsoft.com/office/drawing/2014/main" id="{1AAF768C-C8B9-4F86-B7E7-E496A3CCC8C3}"/>
              </a:ext>
            </a:extLst>
          </p:cNvPr>
          <p:cNvGraphicFramePr>
            <a:graphicFrameLocks noChangeAspect="1"/>
          </p:cNvGraphicFramePr>
          <p:nvPr/>
        </p:nvGraphicFramePr>
        <p:xfrm>
          <a:off x="1154113" y="2165350"/>
          <a:ext cx="7326312" cy="1817688"/>
        </p:xfrm>
        <a:graphic>
          <a:graphicData uri="http://schemas.openxmlformats.org/presentationml/2006/ole">
            <mc:AlternateContent xmlns:mc="http://schemas.openxmlformats.org/markup-compatibility/2006">
              <mc:Choice xmlns:v="urn:schemas-microsoft-com:vml" Requires="v">
                <p:oleObj spid="_x0000_s2059" name="Microsoft Drawing 1.01" r:id="rId4" imgW="5977080" imgH="1606680" progId="MSDraw.1.01">
                  <p:embed/>
                </p:oleObj>
              </mc:Choice>
              <mc:Fallback>
                <p:oleObj name="Microsoft Drawing 1.01" r:id="rId4" imgW="5977080" imgH="1606680" progId="MSDraw.1.01">
                  <p:embed/>
                  <p:pic>
                    <p:nvPicPr>
                      <p:cNvPr id="157700" name="Object 5">
                        <a:extLst>
                          <a:ext uri="{FF2B5EF4-FFF2-40B4-BE49-F238E27FC236}">
                            <a16:creationId xmlns:a16="http://schemas.microsoft.com/office/drawing/2014/main" id="{1AAF768C-C8B9-4F86-B7E7-E496A3CCC8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113" y="2165350"/>
                        <a:ext cx="7326312"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1" name="Rectangle 6">
            <a:extLst>
              <a:ext uri="{FF2B5EF4-FFF2-40B4-BE49-F238E27FC236}">
                <a16:creationId xmlns:a16="http://schemas.microsoft.com/office/drawing/2014/main" id="{CA5EDBA4-75B4-469D-8376-A02941C08459}"/>
              </a:ext>
            </a:extLst>
          </p:cNvPr>
          <p:cNvSpPr>
            <a:spLocks noChangeArrowheads="1"/>
          </p:cNvSpPr>
          <p:nvPr/>
        </p:nvSpPr>
        <p:spPr bwMode="auto">
          <a:xfrm>
            <a:off x="684213" y="3027363"/>
            <a:ext cx="1176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Remove 1 </a:t>
            </a:r>
          </a:p>
        </p:txBody>
      </p:sp>
      <p:graphicFrame>
        <p:nvGraphicFramePr>
          <p:cNvPr id="656392" name="Object 8">
            <a:extLst>
              <a:ext uri="{FF2B5EF4-FFF2-40B4-BE49-F238E27FC236}">
                <a16:creationId xmlns:a16="http://schemas.microsoft.com/office/drawing/2014/main" id="{DE838DCB-9F68-4CED-A3DE-015DA72FD3AB}"/>
              </a:ext>
            </a:extLst>
          </p:cNvPr>
          <p:cNvGraphicFramePr>
            <a:graphicFrameLocks noChangeAspect="1"/>
          </p:cNvGraphicFramePr>
          <p:nvPr/>
        </p:nvGraphicFramePr>
        <p:xfrm>
          <a:off x="511175" y="4186238"/>
          <a:ext cx="8178800" cy="1806575"/>
        </p:xfrm>
        <a:graphic>
          <a:graphicData uri="http://schemas.openxmlformats.org/presentationml/2006/ole">
            <mc:AlternateContent xmlns:mc="http://schemas.openxmlformats.org/markup-compatibility/2006">
              <mc:Choice xmlns:v="urn:schemas-microsoft-com:vml" Requires="v">
                <p:oleObj spid="_x0000_s2060" name="Microsoft Drawing 1.01" r:id="rId6" imgW="5977080" imgH="1427040" progId="MSDraw.1.01">
                  <p:embed/>
                </p:oleObj>
              </mc:Choice>
              <mc:Fallback>
                <p:oleObj name="Microsoft Drawing 1.01" r:id="rId6" imgW="5977080" imgH="1427040" progId="MSDraw.1.01">
                  <p:embed/>
                  <p:pic>
                    <p:nvPicPr>
                      <p:cNvPr id="656392" name="Object 8">
                        <a:extLst>
                          <a:ext uri="{FF2B5EF4-FFF2-40B4-BE49-F238E27FC236}">
                            <a16:creationId xmlns:a16="http://schemas.microsoft.com/office/drawing/2014/main" id="{DE838DCB-9F68-4CED-A3DE-015DA72FD3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175" y="4186238"/>
                        <a:ext cx="81788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6393" name="Rectangle 9">
            <a:extLst>
              <a:ext uri="{FF2B5EF4-FFF2-40B4-BE49-F238E27FC236}">
                <a16:creationId xmlns:a16="http://schemas.microsoft.com/office/drawing/2014/main" id="{A4772BD5-3EB1-4543-A5AF-FC9DDFE1F731}"/>
              </a:ext>
            </a:extLst>
          </p:cNvPr>
          <p:cNvSpPr>
            <a:spLocks noChangeArrowheads="1"/>
          </p:cNvSpPr>
          <p:nvPr/>
        </p:nvSpPr>
        <p:spPr bwMode="auto">
          <a:xfrm>
            <a:off x="465138" y="4175125"/>
            <a:ext cx="1747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After removing 1 </a:t>
            </a:r>
          </a:p>
        </p:txBody>
      </p:sp>
      <p:sp>
        <p:nvSpPr>
          <p:cNvPr id="157704" name="Oval 12">
            <a:extLst>
              <a:ext uri="{FF2B5EF4-FFF2-40B4-BE49-F238E27FC236}">
                <a16:creationId xmlns:a16="http://schemas.microsoft.com/office/drawing/2014/main" id="{3D1871C7-4306-4964-A86D-DA31C5349580}"/>
              </a:ext>
            </a:extLst>
          </p:cNvPr>
          <p:cNvSpPr>
            <a:spLocks noChangeArrowheads="1"/>
          </p:cNvSpPr>
          <p:nvPr/>
        </p:nvSpPr>
        <p:spPr bwMode="auto">
          <a:xfrm>
            <a:off x="1004888" y="3379788"/>
            <a:ext cx="534987" cy="501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en-US" sz="1600">
              <a:solidFill>
                <a:srgbClr val="FF0000"/>
              </a:solidFill>
              <a:latin typeface="Helvetica" panose="020B0604020202020204" pitchFamily="34" charset="0"/>
            </a:endParaRPr>
          </a:p>
        </p:txBody>
      </p:sp>
      <p:sp>
        <p:nvSpPr>
          <p:cNvPr id="2059" name="Oval 13">
            <a:extLst>
              <a:ext uri="{FF2B5EF4-FFF2-40B4-BE49-F238E27FC236}">
                <a16:creationId xmlns:a16="http://schemas.microsoft.com/office/drawing/2014/main" id="{25A75DFD-6C57-409D-88D8-8A1F0518881C}"/>
              </a:ext>
            </a:extLst>
          </p:cNvPr>
          <p:cNvSpPr>
            <a:spLocks noChangeArrowheads="1"/>
          </p:cNvSpPr>
          <p:nvPr/>
        </p:nvSpPr>
        <p:spPr bwMode="auto">
          <a:xfrm>
            <a:off x="5054600" y="5618163"/>
            <a:ext cx="534988" cy="5016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en-US" sz="1600">
              <a:solidFill>
                <a:srgbClr val="FF0000"/>
              </a:solidFill>
              <a:latin typeface="Helvetica" panose="020B0604020202020204" pitchFamily="34" charset="0"/>
            </a:endParaRPr>
          </a:p>
        </p:txBody>
      </p:sp>
      <p:sp>
        <p:nvSpPr>
          <p:cNvPr id="12" name="Rectangle 9">
            <a:extLst>
              <a:ext uri="{FF2B5EF4-FFF2-40B4-BE49-F238E27FC236}">
                <a16:creationId xmlns:a16="http://schemas.microsoft.com/office/drawing/2014/main" id="{5787FDF4-5C13-45CC-A84C-31648F2691AC}"/>
              </a:ext>
            </a:extLst>
          </p:cNvPr>
          <p:cNvSpPr>
            <a:spLocks noChangeArrowheads="1"/>
          </p:cNvSpPr>
          <p:nvPr/>
        </p:nvSpPr>
        <p:spPr bwMode="auto">
          <a:xfrm>
            <a:off x="5432425" y="6232525"/>
            <a:ext cx="1290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Remove 41 </a:t>
            </a:r>
          </a:p>
        </p:txBody>
      </p:sp>
      <p:sp>
        <p:nvSpPr>
          <p:cNvPr id="157707" name="Slide Number Placeholder 3">
            <a:extLst>
              <a:ext uri="{FF2B5EF4-FFF2-40B4-BE49-F238E27FC236}">
                <a16:creationId xmlns:a16="http://schemas.microsoft.com/office/drawing/2014/main" id="{120EB6D1-9BFE-413A-890B-817A6E369E3C}"/>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54DC002E-DB48-4722-8A2D-54CE96E18A16}" type="slidenum">
              <a:rPr kumimoji="1" lang="zh-CN" altLang="en-US" sz="1400" b="1">
                <a:solidFill>
                  <a:srgbClr val="001D2E"/>
                </a:solidFill>
                <a:latin typeface="Times New Roman" panose="02020603050405020304" pitchFamily="18" charset="0"/>
              </a:rPr>
              <a:pPr algn="ctr">
                <a:spcBef>
                  <a:spcPct val="50000"/>
                </a:spcBef>
                <a:buFontTx/>
                <a:buNone/>
              </a:pPr>
              <a:t>88</a:t>
            </a:fld>
            <a:endParaRPr kumimoji="1" lang="en-US" altLang="zh-CN" sz="1400" b="1">
              <a:solidFill>
                <a:srgbClr val="001D2E"/>
              </a:solidFill>
              <a:latin typeface="Times New Roman" panose="02020603050405020304" pitchFamily="18" charset="0"/>
            </a:endParaRPr>
          </a:p>
        </p:txBody>
      </p:sp>
      <p:sp>
        <p:nvSpPr>
          <p:cNvPr id="13" name="TextBox 1">
            <a:extLst>
              <a:ext uri="{FF2B5EF4-FFF2-40B4-BE49-F238E27FC236}">
                <a16:creationId xmlns:a16="http://schemas.microsoft.com/office/drawing/2014/main" id="{DCDCC0B9-066F-4485-92C5-3890DD1E17A2}"/>
              </a:ext>
            </a:extLst>
          </p:cNvPr>
          <p:cNvSpPr txBox="1">
            <a:spLocks noChangeArrowheads="1"/>
          </p:cNvSpPr>
          <p:nvPr/>
        </p:nvSpPr>
        <p:spPr bwMode="auto">
          <a:xfrm>
            <a:off x="357188" y="2292350"/>
            <a:ext cx="981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nodeType="clickEffect">
                                  <p:stCondLst>
                                    <p:cond delay="0"/>
                                  </p:stCondLst>
                                  <p:childTnLst>
                                    <p:set>
                                      <p:cBhvr>
                                        <p:cTn id="13" dur="1" fill="hold">
                                          <p:stCondLst>
                                            <p:cond delay="0"/>
                                          </p:stCondLst>
                                        </p:cTn>
                                        <p:tgtEl>
                                          <p:spTgt spid="656392"/>
                                        </p:tgtEl>
                                        <p:attrNameLst>
                                          <p:attrName>style.visibility</p:attrName>
                                        </p:attrNameLst>
                                      </p:cBhvr>
                                      <p:to>
                                        <p:strVal val="visible"/>
                                      </p:to>
                                    </p:set>
                                    <p:animEffect transition="in" filter="box(in)">
                                      <p:cBhvr>
                                        <p:cTn id="14" dur="500"/>
                                        <p:tgtEl>
                                          <p:spTgt spid="656392"/>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656393"/>
                                        </p:tgtEl>
                                        <p:attrNameLst>
                                          <p:attrName>style.visibility</p:attrName>
                                        </p:attrNameLst>
                                      </p:cBhvr>
                                      <p:to>
                                        <p:strVal val="visible"/>
                                      </p:to>
                                    </p:set>
                                    <p:animEffect transition="in" filter="box(in)">
                                      <p:cBhvr>
                                        <p:cTn id="17" dur="500"/>
                                        <p:tgtEl>
                                          <p:spTgt spid="6563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2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93" grpId="0"/>
      <p:bldP spid="2059" grpId="0" animBg="1"/>
      <p:bldP spid="12" grpId="0"/>
      <p:bldP spid="1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576FA5B5-53E4-4990-B088-B79E6095B18F}"/>
              </a:ext>
            </a:extLst>
          </p:cNvPr>
          <p:cNvSpPr>
            <a:spLocks noGrp="1"/>
          </p:cNvSpPr>
          <p:nvPr>
            <p:ph type="title"/>
          </p:nvPr>
        </p:nvSpPr>
        <p:spPr>
          <a:xfrm>
            <a:off x="577850" y="184150"/>
            <a:ext cx="8750300" cy="609600"/>
          </a:xfrm>
        </p:spPr>
        <p:txBody>
          <a:bodyPr/>
          <a:lstStyle/>
          <a:p>
            <a:r>
              <a:rPr lang="en-US" altLang="zh-TW"/>
              <a:t>B+-tree problem (Cont)</a:t>
            </a:r>
          </a:p>
        </p:txBody>
      </p:sp>
      <p:sp>
        <p:nvSpPr>
          <p:cNvPr id="159747" name="Rectangle 3">
            <a:extLst>
              <a:ext uri="{FF2B5EF4-FFF2-40B4-BE49-F238E27FC236}">
                <a16:creationId xmlns:a16="http://schemas.microsoft.com/office/drawing/2014/main" id="{B6B1789F-6254-4A73-A18D-3A2356C0A9BC}"/>
              </a:ext>
            </a:extLst>
          </p:cNvPr>
          <p:cNvSpPr>
            <a:spLocks noChangeArrowheads="1"/>
          </p:cNvSpPr>
          <p:nvPr/>
        </p:nvSpPr>
        <p:spPr bwMode="auto">
          <a:xfrm>
            <a:off x="1695450" y="1681163"/>
            <a:ext cx="18621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After removing 41 </a:t>
            </a:r>
          </a:p>
        </p:txBody>
      </p:sp>
      <p:sp>
        <p:nvSpPr>
          <p:cNvPr id="159748" name="Rectangle 4">
            <a:extLst>
              <a:ext uri="{FF2B5EF4-FFF2-40B4-BE49-F238E27FC236}">
                <a16:creationId xmlns:a16="http://schemas.microsoft.com/office/drawing/2014/main" id="{2032E9A0-67C1-4170-88E3-8DE9F92D966D}"/>
              </a:ext>
            </a:extLst>
          </p:cNvPr>
          <p:cNvSpPr>
            <a:spLocks noChangeArrowheads="1"/>
          </p:cNvSpPr>
          <p:nvPr/>
        </p:nvSpPr>
        <p:spPr bwMode="auto">
          <a:xfrm>
            <a:off x="377825" y="3228975"/>
            <a:ext cx="185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solidFill>
                <a:srgbClr val="FF0000"/>
              </a:solidFill>
              <a:latin typeface="Helvetica" panose="020B0604020202020204" pitchFamily="34" charset="0"/>
            </a:endParaRPr>
          </a:p>
        </p:txBody>
      </p:sp>
      <p:graphicFrame>
        <p:nvGraphicFramePr>
          <p:cNvPr id="159749" name="Object 5">
            <a:extLst>
              <a:ext uri="{FF2B5EF4-FFF2-40B4-BE49-F238E27FC236}">
                <a16:creationId xmlns:a16="http://schemas.microsoft.com/office/drawing/2014/main" id="{25605A38-71DC-4CFC-AC46-CB3C6D3D4B09}"/>
              </a:ext>
            </a:extLst>
          </p:cNvPr>
          <p:cNvGraphicFramePr>
            <a:graphicFrameLocks noChangeAspect="1"/>
          </p:cNvGraphicFramePr>
          <p:nvPr/>
        </p:nvGraphicFramePr>
        <p:xfrm>
          <a:off x="903288" y="1847850"/>
          <a:ext cx="8024812" cy="1779588"/>
        </p:xfrm>
        <a:graphic>
          <a:graphicData uri="http://schemas.openxmlformats.org/presentationml/2006/ole">
            <mc:AlternateContent xmlns:mc="http://schemas.openxmlformats.org/markup-compatibility/2006">
              <mc:Choice xmlns:v="urn:schemas-microsoft-com:vml" Requires="v">
                <p:oleObj spid="_x0000_s3083" name="Microsoft Drawing 1.01" r:id="rId4" imgW="5977080" imgH="1427040" progId="MSDraw.1.01">
                  <p:embed/>
                </p:oleObj>
              </mc:Choice>
              <mc:Fallback>
                <p:oleObj name="Microsoft Drawing 1.01" r:id="rId4" imgW="5977080" imgH="1427040" progId="MSDraw.1.01">
                  <p:embed/>
                  <p:pic>
                    <p:nvPicPr>
                      <p:cNvPr id="159749" name="Object 5">
                        <a:extLst>
                          <a:ext uri="{FF2B5EF4-FFF2-40B4-BE49-F238E27FC236}">
                            <a16:creationId xmlns:a16="http://schemas.microsoft.com/office/drawing/2014/main" id="{25605A38-71DC-4CFC-AC46-CB3C6D3D4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1847850"/>
                        <a:ext cx="8024812"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8438" name="Rectangle 6">
            <a:extLst>
              <a:ext uri="{FF2B5EF4-FFF2-40B4-BE49-F238E27FC236}">
                <a16:creationId xmlns:a16="http://schemas.microsoft.com/office/drawing/2014/main" id="{45E665AD-FA15-4EDF-B173-0938FB729357}"/>
              </a:ext>
            </a:extLst>
          </p:cNvPr>
          <p:cNvSpPr>
            <a:spLocks noChangeArrowheads="1"/>
          </p:cNvSpPr>
          <p:nvPr/>
        </p:nvSpPr>
        <p:spPr bwMode="auto">
          <a:xfrm>
            <a:off x="865188" y="3808413"/>
            <a:ext cx="1177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Remove 3 </a:t>
            </a:r>
          </a:p>
        </p:txBody>
      </p:sp>
      <p:graphicFrame>
        <p:nvGraphicFramePr>
          <p:cNvPr id="658440" name="Object 8">
            <a:extLst>
              <a:ext uri="{FF2B5EF4-FFF2-40B4-BE49-F238E27FC236}">
                <a16:creationId xmlns:a16="http://schemas.microsoft.com/office/drawing/2014/main" id="{1137F120-7A75-44F6-8DDC-D6A8BD0E0003}"/>
              </a:ext>
            </a:extLst>
          </p:cNvPr>
          <p:cNvGraphicFramePr>
            <a:graphicFrameLocks noChangeAspect="1"/>
          </p:cNvGraphicFramePr>
          <p:nvPr/>
        </p:nvGraphicFramePr>
        <p:xfrm>
          <a:off x="903288" y="4549775"/>
          <a:ext cx="8153400" cy="1554163"/>
        </p:xfrm>
        <a:graphic>
          <a:graphicData uri="http://schemas.openxmlformats.org/presentationml/2006/ole">
            <mc:AlternateContent xmlns:mc="http://schemas.openxmlformats.org/markup-compatibility/2006">
              <mc:Choice xmlns:v="urn:schemas-microsoft-com:vml" Requires="v">
                <p:oleObj spid="_x0000_s3084" name="Microsoft Drawing 1.01" r:id="rId6" imgW="4262400" imgH="884160" progId="MSDraw.1.01">
                  <p:embed/>
                </p:oleObj>
              </mc:Choice>
              <mc:Fallback>
                <p:oleObj name="Microsoft Drawing 1.01" r:id="rId6" imgW="4262400" imgH="884160" progId="MSDraw.1.01">
                  <p:embed/>
                  <p:pic>
                    <p:nvPicPr>
                      <p:cNvPr id="658440" name="Object 8">
                        <a:extLst>
                          <a:ext uri="{FF2B5EF4-FFF2-40B4-BE49-F238E27FC236}">
                            <a16:creationId xmlns:a16="http://schemas.microsoft.com/office/drawing/2014/main" id="{1137F120-7A75-44F6-8DDC-D6A8BD0E00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8" y="4549775"/>
                        <a:ext cx="8153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8441" name="Rectangle 9">
            <a:extLst>
              <a:ext uri="{FF2B5EF4-FFF2-40B4-BE49-F238E27FC236}">
                <a16:creationId xmlns:a16="http://schemas.microsoft.com/office/drawing/2014/main" id="{8442DAAC-28DF-4023-857E-F0FFF8B12C5E}"/>
              </a:ext>
            </a:extLst>
          </p:cNvPr>
          <p:cNvSpPr>
            <a:spLocks noChangeArrowheads="1"/>
          </p:cNvSpPr>
          <p:nvPr/>
        </p:nvSpPr>
        <p:spPr bwMode="auto">
          <a:xfrm>
            <a:off x="6146800" y="6192838"/>
            <a:ext cx="10429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Insert 41 </a:t>
            </a:r>
          </a:p>
        </p:txBody>
      </p:sp>
      <p:sp>
        <p:nvSpPr>
          <p:cNvPr id="3082" name="Oval 11">
            <a:extLst>
              <a:ext uri="{FF2B5EF4-FFF2-40B4-BE49-F238E27FC236}">
                <a16:creationId xmlns:a16="http://schemas.microsoft.com/office/drawing/2014/main" id="{3033DCF8-5056-4ADE-AEDD-11144DAE9DE6}"/>
              </a:ext>
            </a:extLst>
          </p:cNvPr>
          <p:cNvSpPr>
            <a:spLocks noChangeArrowheads="1"/>
          </p:cNvSpPr>
          <p:nvPr/>
        </p:nvSpPr>
        <p:spPr bwMode="auto">
          <a:xfrm>
            <a:off x="733425" y="3225800"/>
            <a:ext cx="533400" cy="5016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en-US" sz="1600">
              <a:solidFill>
                <a:srgbClr val="FF0000"/>
              </a:solidFill>
              <a:latin typeface="Helvetica" panose="020B0604020202020204" pitchFamily="34" charset="0"/>
            </a:endParaRPr>
          </a:p>
        </p:txBody>
      </p:sp>
      <p:sp>
        <p:nvSpPr>
          <p:cNvPr id="159754" name="Slide Number Placeholder 3">
            <a:extLst>
              <a:ext uri="{FF2B5EF4-FFF2-40B4-BE49-F238E27FC236}">
                <a16:creationId xmlns:a16="http://schemas.microsoft.com/office/drawing/2014/main" id="{B0632B4E-5BAC-4D54-BDB9-9E7D45EE380D}"/>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796A7FE3-A253-4ECC-948B-F8992C350072}" type="slidenum">
              <a:rPr kumimoji="1" lang="zh-CN" altLang="en-US" sz="1400" b="1">
                <a:solidFill>
                  <a:srgbClr val="001D2E"/>
                </a:solidFill>
                <a:latin typeface="Times New Roman" panose="02020603050405020304" pitchFamily="18" charset="0"/>
              </a:rPr>
              <a:pPr algn="ctr">
                <a:spcBef>
                  <a:spcPct val="50000"/>
                </a:spcBef>
                <a:buFontTx/>
                <a:buNone/>
              </a:pPr>
              <a:t>89</a:t>
            </a:fld>
            <a:endParaRPr kumimoji="1" lang="en-US" altLang="zh-CN" sz="1400" b="1">
              <a:solidFill>
                <a:srgbClr val="001D2E"/>
              </a:solidFill>
              <a:latin typeface="Times New Roman" panose="02020603050405020304" pitchFamily="18" charset="0"/>
            </a:endParaRPr>
          </a:p>
        </p:txBody>
      </p:sp>
      <p:sp>
        <p:nvSpPr>
          <p:cNvPr id="11" name="TextBox 1">
            <a:extLst>
              <a:ext uri="{FF2B5EF4-FFF2-40B4-BE49-F238E27FC236}">
                <a16:creationId xmlns:a16="http://schemas.microsoft.com/office/drawing/2014/main" id="{1EEDB951-144B-4D34-B6B4-5BBB58FB67DD}"/>
              </a:ext>
            </a:extLst>
          </p:cNvPr>
          <p:cNvSpPr txBox="1">
            <a:spLocks noChangeArrowheads="1"/>
          </p:cNvSpPr>
          <p:nvPr/>
        </p:nvSpPr>
        <p:spPr bwMode="auto">
          <a:xfrm>
            <a:off x="73025" y="1320800"/>
            <a:ext cx="981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658438"/>
                                        </p:tgtEl>
                                        <p:attrNameLst>
                                          <p:attrName>style.visibility</p:attrName>
                                        </p:attrNameLst>
                                      </p:cBhvr>
                                      <p:to>
                                        <p:strVal val="visible"/>
                                      </p:to>
                                    </p:set>
                                    <p:animEffect transition="in" filter="box(in)">
                                      <p:cBhvr>
                                        <p:cTn id="14" dur="500"/>
                                        <p:tgtEl>
                                          <p:spTgt spid="658438"/>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08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658440"/>
                                        </p:tgtEl>
                                        <p:attrNameLst>
                                          <p:attrName>style.visibility</p:attrName>
                                        </p:attrNameLst>
                                      </p:cBhvr>
                                      <p:to>
                                        <p:strVal val="visible"/>
                                      </p:to>
                                    </p:set>
                                    <p:animEffect transition="in" filter="box(in)">
                                      <p:cBhvr>
                                        <p:cTn id="21" dur="500"/>
                                        <p:tgtEl>
                                          <p:spTgt spid="6584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658441"/>
                                        </p:tgtEl>
                                        <p:attrNameLst>
                                          <p:attrName>style.visibility</p:attrName>
                                        </p:attrNameLst>
                                      </p:cBhvr>
                                      <p:to>
                                        <p:strVal val="visible"/>
                                      </p:to>
                                    </p:set>
                                    <p:animEffect transition="in" filter="box(in)">
                                      <p:cBhvr>
                                        <p:cTn id="26" dur="500"/>
                                        <p:tgtEl>
                                          <p:spTgt spid="65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8" grpId="0"/>
      <p:bldP spid="658441" grpId="0"/>
      <p:bldP spid="3082"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A6937D5-E07A-4A32-9EC9-738884330A34}"/>
              </a:ext>
            </a:extLst>
          </p:cNvPr>
          <p:cNvSpPr>
            <a:spLocks noGrp="1"/>
          </p:cNvSpPr>
          <p:nvPr>
            <p:ph type="title"/>
          </p:nvPr>
        </p:nvSpPr>
        <p:spPr/>
        <p:txBody>
          <a:bodyPr/>
          <a:lstStyle/>
          <a:p>
            <a:r>
              <a:rPr lang="en-US" altLang="nl-BE"/>
              <a:t>Internals of Hard Disk Drives</a:t>
            </a:r>
            <a:endParaRPr lang="nl-BE" altLang="nl-BE"/>
          </a:p>
        </p:txBody>
      </p:sp>
      <p:sp>
        <p:nvSpPr>
          <p:cNvPr id="11267" name="Content Placeholder 2">
            <a:extLst>
              <a:ext uri="{FF2B5EF4-FFF2-40B4-BE49-F238E27FC236}">
                <a16:creationId xmlns:a16="http://schemas.microsoft.com/office/drawing/2014/main" id="{59C7A54C-D4A1-47B9-94F9-C139A8F7B95E}"/>
              </a:ext>
            </a:extLst>
          </p:cNvPr>
          <p:cNvSpPr>
            <a:spLocks noGrp="1"/>
          </p:cNvSpPr>
          <p:nvPr>
            <p:ph idx="1"/>
          </p:nvPr>
        </p:nvSpPr>
        <p:spPr>
          <a:xfrm>
            <a:off x="401638" y="1576388"/>
            <a:ext cx="5645150" cy="2165350"/>
          </a:xfrm>
        </p:spPr>
        <p:txBody>
          <a:bodyPr/>
          <a:lstStyle/>
          <a:p>
            <a:r>
              <a:rPr lang="en-US" altLang="nl-BE" sz="2000"/>
              <a:t>DASDs - By combining disk rotation with actuator movement, each individual section of the disk is reachable</a:t>
            </a:r>
          </a:p>
          <a:p>
            <a:r>
              <a:rPr lang="en-US" altLang="nl-BE" sz="2000"/>
              <a:t>Magnetic particles on the platters are organized in concentric circular tracks, with each track consisting of sectors</a:t>
            </a:r>
          </a:p>
        </p:txBody>
      </p:sp>
      <p:sp>
        <p:nvSpPr>
          <p:cNvPr id="21508" name="Slide Number Placeholder 3">
            <a:extLst>
              <a:ext uri="{FF2B5EF4-FFF2-40B4-BE49-F238E27FC236}">
                <a16:creationId xmlns:a16="http://schemas.microsoft.com/office/drawing/2014/main" id="{2A993B82-EE0A-460C-BDEF-FE0F7FF883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4C3B2A-D38D-4FE5-A719-AF5B8441E5B6}" type="slidenum">
              <a:rPr lang="nl-NL" altLang="nl-BE" sz="1200">
                <a:solidFill>
                  <a:srgbClr val="898989"/>
                </a:solidFill>
                <a:latin typeface="Arial" panose="020B0604020202020204" pitchFamily="34" charset="0"/>
              </a:rPr>
              <a:pPr>
                <a:spcBef>
                  <a:spcPct val="0"/>
                </a:spcBef>
                <a:buFontTx/>
                <a:buNone/>
              </a:pPr>
              <a:t>9</a:t>
            </a:fld>
            <a:endParaRPr lang="nl-NL" altLang="nl-BE" sz="1200">
              <a:solidFill>
                <a:srgbClr val="898989"/>
              </a:solidFill>
              <a:latin typeface="Arial" panose="020B0604020202020204" pitchFamily="34" charset="0"/>
            </a:endParaRPr>
          </a:p>
        </p:txBody>
      </p:sp>
      <p:pic>
        <p:nvPicPr>
          <p:cNvPr id="5" name="Picture 4">
            <a:extLst>
              <a:ext uri="{FF2B5EF4-FFF2-40B4-BE49-F238E27FC236}">
                <a16:creationId xmlns:a16="http://schemas.microsoft.com/office/drawing/2014/main" id="{305E1B2B-99FA-49E1-AC3B-E27937843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863" y="1435100"/>
            <a:ext cx="3378200"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59707EBE-D41D-427F-9CE7-8F4AEC480A5A}"/>
              </a:ext>
            </a:extLst>
          </p:cNvPr>
          <p:cNvSpPr txBox="1">
            <a:spLocks/>
          </p:cNvSpPr>
          <p:nvPr/>
        </p:nvSpPr>
        <p:spPr bwMode="auto">
          <a:xfrm>
            <a:off x="433388" y="4059238"/>
            <a:ext cx="92583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nl-BE" sz="2400">
                <a:solidFill>
                  <a:srgbClr val="FF0000"/>
                </a:solidFill>
              </a:rPr>
              <a:t>Sector</a:t>
            </a:r>
            <a:r>
              <a:rPr lang="en-US" altLang="nl-BE" sz="2400"/>
              <a:t> is the </a:t>
            </a:r>
            <a:r>
              <a:rPr lang="en-US" altLang="nl-BE" sz="2400" i="1"/>
              <a:t>smallest addressable unit </a:t>
            </a:r>
            <a:r>
              <a:rPr lang="en-US" altLang="nl-BE" sz="2400"/>
              <a:t>on an HDD </a:t>
            </a:r>
          </a:p>
          <a:p>
            <a:pPr lvl="1"/>
            <a:r>
              <a:rPr lang="en-US" altLang="nl-BE" sz="2000"/>
              <a:t>Traditionally: 512 bytes; </a:t>
            </a:r>
            <a:r>
              <a:rPr lang="nl-BE" altLang="nl-BE" sz="2000"/>
              <a:t>m</a:t>
            </a:r>
            <a:r>
              <a:rPr lang="en-US" altLang="nl-BE" sz="2000"/>
              <a:t>ore recently: 4096 bytes</a:t>
            </a:r>
          </a:p>
          <a:p>
            <a:r>
              <a:rPr lang="en-US" altLang="nl-BE" sz="2400"/>
              <a:t>A set of tracks, with the same diameter, is called a cylinder</a:t>
            </a:r>
          </a:p>
          <a:p>
            <a:r>
              <a:rPr lang="en-US" altLang="nl-BE" sz="2400">
                <a:solidFill>
                  <a:srgbClr val="FF0000"/>
                </a:solidFill>
              </a:rPr>
              <a:t>Disk blocks</a:t>
            </a:r>
            <a:r>
              <a:rPr lang="en-US" altLang="nl-BE" sz="2400" i="1">
                <a:solidFill>
                  <a:srgbClr val="FF0000"/>
                </a:solidFill>
              </a:rPr>
              <a:t> </a:t>
            </a:r>
            <a:r>
              <a:rPr lang="en-US" altLang="nl-BE" sz="2400"/>
              <a:t>(clusters, pages, or allocation units) consist of </a:t>
            </a:r>
            <a:r>
              <a:rPr lang="nl-BE" altLang="nl-BE" sz="2400"/>
              <a:t>two</a:t>
            </a:r>
            <a:r>
              <a:rPr lang="en-US" altLang="nl-BE" sz="2400"/>
              <a:t> or more physically adjacent sectors – basic unit for physical database computation</a:t>
            </a:r>
          </a:p>
        </p:txBody>
      </p:sp>
      <p:sp>
        <p:nvSpPr>
          <p:cNvPr id="11271" name="TextBox 2">
            <a:extLst>
              <a:ext uri="{FF2B5EF4-FFF2-40B4-BE49-F238E27FC236}">
                <a16:creationId xmlns:a16="http://schemas.microsoft.com/office/drawing/2014/main" id="{F0C24360-C357-4197-8FAA-652E82F6A977}"/>
              </a:ext>
            </a:extLst>
          </p:cNvPr>
          <p:cNvSpPr txBox="1">
            <a:spLocks noChangeArrowheads="1"/>
          </p:cNvSpPr>
          <p:nvPr/>
        </p:nvSpPr>
        <p:spPr bwMode="auto">
          <a:xfrm>
            <a:off x="755650" y="3663950"/>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Physical Data File Assumptions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500"/>
                                        <p:tgtEl>
                                          <p:spTgt spid="1126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fade">
                                      <p:cBhvr>
                                        <p:cTn id="19" dur="500"/>
                                        <p:tgtEl>
                                          <p:spTgt spid="1126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11271">
                                            <p:txEl>
                                              <p:pRg st="0" end="0"/>
                                            </p:txEl>
                                          </p:spTgt>
                                        </p:tgtEl>
                                        <p:attrNameLst>
                                          <p:attrName>style.visibility</p:attrName>
                                        </p:attrNameLst>
                                      </p:cBhvr>
                                      <p:to>
                                        <p:strVal val="visible"/>
                                      </p:to>
                                    </p:set>
                                    <p:anim calcmode="lin" valueType="num">
                                      <p:cBhvr>
                                        <p:cTn id="24" dur="500" fill="hold"/>
                                        <p:tgtEl>
                                          <p:spTgt spid="11271">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11271">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11271">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1F0C6C6-2262-435D-A0F6-74861D6CBBF3}"/>
              </a:ext>
            </a:extLst>
          </p:cNvPr>
          <p:cNvSpPr>
            <a:spLocks noGrp="1"/>
          </p:cNvSpPr>
          <p:nvPr>
            <p:ph type="title"/>
          </p:nvPr>
        </p:nvSpPr>
        <p:spPr>
          <a:xfrm>
            <a:off x="598488" y="247650"/>
            <a:ext cx="8750300" cy="609600"/>
          </a:xfrm>
        </p:spPr>
        <p:txBody>
          <a:bodyPr/>
          <a:lstStyle/>
          <a:p>
            <a:r>
              <a:rPr lang="en-US" altLang="zh-TW"/>
              <a:t>B+-tree problem (Cont)</a:t>
            </a:r>
          </a:p>
        </p:txBody>
      </p:sp>
      <p:sp>
        <p:nvSpPr>
          <p:cNvPr id="161795" name="Rectangle 3">
            <a:extLst>
              <a:ext uri="{FF2B5EF4-FFF2-40B4-BE49-F238E27FC236}">
                <a16:creationId xmlns:a16="http://schemas.microsoft.com/office/drawing/2014/main" id="{3DA8A382-76E4-489C-B542-D307A95870DA}"/>
              </a:ext>
            </a:extLst>
          </p:cNvPr>
          <p:cNvSpPr>
            <a:spLocks noChangeArrowheads="1"/>
          </p:cNvSpPr>
          <p:nvPr/>
        </p:nvSpPr>
        <p:spPr bwMode="auto">
          <a:xfrm>
            <a:off x="2343150" y="1519238"/>
            <a:ext cx="1793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After inserting 41 </a:t>
            </a:r>
          </a:p>
        </p:txBody>
      </p:sp>
      <p:sp>
        <p:nvSpPr>
          <p:cNvPr id="161796" name="Rectangle 4">
            <a:extLst>
              <a:ext uri="{FF2B5EF4-FFF2-40B4-BE49-F238E27FC236}">
                <a16:creationId xmlns:a16="http://schemas.microsoft.com/office/drawing/2014/main" id="{20167647-3072-4CA5-A30E-7F77BC996C07}"/>
              </a:ext>
            </a:extLst>
          </p:cNvPr>
          <p:cNvSpPr>
            <a:spLocks noChangeArrowheads="1"/>
          </p:cNvSpPr>
          <p:nvPr/>
        </p:nvSpPr>
        <p:spPr bwMode="auto">
          <a:xfrm>
            <a:off x="0" y="3292475"/>
            <a:ext cx="184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solidFill>
                <a:srgbClr val="FF0000"/>
              </a:solidFill>
              <a:latin typeface="Helvetica" panose="020B0604020202020204" pitchFamily="34" charset="0"/>
            </a:endParaRPr>
          </a:p>
        </p:txBody>
      </p:sp>
      <p:sp>
        <p:nvSpPr>
          <p:cNvPr id="660485" name="Rectangle 5">
            <a:extLst>
              <a:ext uri="{FF2B5EF4-FFF2-40B4-BE49-F238E27FC236}">
                <a16:creationId xmlns:a16="http://schemas.microsoft.com/office/drawing/2014/main" id="{14C3A8A1-0A8D-42A1-BF23-20C9C61AF97E}"/>
              </a:ext>
            </a:extLst>
          </p:cNvPr>
          <p:cNvSpPr>
            <a:spLocks noChangeArrowheads="1"/>
          </p:cNvSpPr>
          <p:nvPr/>
        </p:nvSpPr>
        <p:spPr bwMode="auto">
          <a:xfrm>
            <a:off x="327025" y="4862513"/>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TW" sz="1600">
                <a:solidFill>
                  <a:srgbClr val="FF0000"/>
                </a:solidFill>
                <a:latin typeface="Helvetica" panose="020B0604020202020204" pitchFamily="34" charset="0"/>
              </a:rPr>
              <a:t>Insert 1 </a:t>
            </a:r>
          </a:p>
        </p:txBody>
      </p:sp>
      <p:sp>
        <p:nvSpPr>
          <p:cNvPr id="161798" name="Rectangle 6">
            <a:extLst>
              <a:ext uri="{FF2B5EF4-FFF2-40B4-BE49-F238E27FC236}">
                <a16:creationId xmlns:a16="http://schemas.microsoft.com/office/drawing/2014/main" id="{2833AE29-69AF-4B63-946D-7598B3D371F7}"/>
              </a:ext>
            </a:extLst>
          </p:cNvPr>
          <p:cNvSpPr>
            <a:spLocks noChangeArrowheads="1"/>
          </p:cNvSpPr>
          <p:nvPr/>
        </p:nvSpPr>
        <p:spPr bwMode="auto">
          <a:xfrm>
            <a:off x="0" y="3416300"/>
            <a:ext cx="184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solidFill>
                <a:srgbClr val="FF0000"/>
              </a:solidFill>
              <a:latin typeface="Helvetica" panose="020B0604020202020204" pitchFamily="34" charset="0"/>
            </a:endParaRPr>
          </a:p>
        </p:txBody>
      </p:sp>
      <p:graphicFrame>
        <p:nvGraphicFramePr>
          <p:cNvPr id="161799" name="Object 7">
            <a:extLst>
              <a:ext uri="{FF2B5EF4-FFF2-40B4-BE49-F238E27FC236}">
                <a16:creationId xmlns:a16="http://schemas.microsoft.com/office/drawing/2014/main" id="{E3E22C30-01BD-4782-924C-48502283C800}"/>
              </a:ext>
            </a:extLst>
          </p:cNvPr>
          <p:cNvGraphicFramePr>
            <a:graphicFrameLocks noChangeAspect="1"/>
          </p:cNvGraphicFramePr>
          <p:nvPr/>
        </p:nvGraphicFramePr>
        <p:xfrm>
          <a:off x="571500" y="1992313"/>
          <a:ext cx="8491538" cy="1628775"/>
        </p:xfrm>
        <a:graphic>
          <a:graphicData uri="http://schemas.openxmlformats.org/presentationml/2006/ole">
            <mc:AlternateContent xmlns:mc="http://schemas.openxmlformats.org/markup-compatibility/2006">
              <mc:Choice xmlns:v="urn:schemas-microsoft-com:vml" Requires="v">
                <p:oleObj spid="_x0000_s4107" name="Microsoft Drawing 1.01" r:id="rId4" imgW="4262400" imgH="884160" progId="MSDraw.1.01">
                  <p:embed/>
                </p:oleObj>
              </mc:Choice>
              <mc:Fallback>
                <p:oleObj name="Microsoft Drawing 1.01" r:id="rId4" imgW="4262400" imgH="884160" progId="MSDraw.1.01">
                  <p:embed/>
                  <p:pic>
                    <p:nvPicPr>
                      <p:cNvPr id="161799" name="Object 7">
                        <a:extLst>
                          <a:ext uri="{FF2B5EF4-FFF2-40B4-BE49-F238E27FC236}">
                            <a16:creationId xmlns:a16="http://schemas.microsoft.com/office/drawing/2014/main" id="{E3E22C30-01BD-4782-924C-48502283C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992313"/>
                        <a:ext cx="849153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800" name="Rectangle 8">
            <a:extLst>
              <a:ext uri="{FF2B5EF4-FFF2-40B4-BE49-F238E27FC236}">
                <a16:creationId xmlns:a16="http://schemas.microsoft.com/office/drawing/2014/main" id="{AB58968A-148F-4CCE-8B2E-BA24302ABA60}"/>
              </a:ext>
            </a:extLst>
          </p:cNvPr>
          <p:cNvSpPr>
            <a:spLocks noChangeArrowheads="1"/>
          </p:cNvSpPr>
          <p:nvPr/>
        </p:nvSpPr>
        <p:spPr bwMode="auto">
          <a:xfrm>
            <a:off x="0" y="3297238"/>
            <a:ext cx="184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zh-TW" sz="1600">
              <a:solidFill>
                <a:srgbClr val="FF0000"/>
              </a:solidFill>
              <a:latin typeface="Helvetica" panose="020B0604020202020204" pitchFamily="34" charset="0"/>
            </a:endParaRPr>
          </a:p>
        </p:txBody>
      </p:sp>
      <p:graphicFrame>
        <p:nvGraphicFramePr>
          <p:cNvPr id="660489" name="Object 9">
            <a:extLst>
              <a:ext uri="{FF2B5EF4-FFF2-40B4-BE49-F238E27FC236}">
                <a16:creationId xmlns:a16="http://schemas.microsoft.com/office/drawing/2014/main" id="{5EEE5C86-57E7-4AF5-B294-C0E41FB79E24}"/>
              </a:ext>
            </a:extLst>
          </p:cNvPr>
          <p:cNvGraphicFramePr>
            <a:graphicFrameLocks noChangeAspect="1"/>
          </p:cNvGraphicFramePr>
          <p:nvPr/>
        </p:nvGraphicFramePr>
        <p:xfrm>
          <a:off x="558800" y="3962400"/>
          <a:ext cx="8736013" cy="1920875"/>
        </p:xfrm>
        <a:graphic>
          <a:graphicData uri="http://schemas.openxmlformats.org/presentationml/2006/ole">
            <mc:AlternateContent xmlns:mc="http://schemas.openxmlformats.org/markup-compatibility/2006">
              <mc:Choice xmlns:v="urn:schemas-microsoft-com:vml" Requires="v">
                <p:oleObj spid="_x0000_s4108" name="Microsoft Drawing 1.01" r:id="rId6" imgW="5977080" imgH="1427040" progId="MSDraw.1.01">
                  <p:embed/>
                </p:oleObj>
              </mc:Choice>
              <mc:Fallback>
                <p:oleObj name="Microsoft Drawing 1.01" r:id="rId6" imgW="5977080" imgH="1427040" progId="MSDraw.1.01">
                  <p:embed/>
                  <p:pic>
                    <p:nvPicPr>
                      <p:cNvPr id="660489" name="Object 9">
                        <a:extLst>
                          <a:ext uri="{FF2B5EF4-FFF2-40B4-BE49-F238E27FC236}">
                            <a16:creationId xmlns:a16="http://schemas.microsoft.com/office/drawing/2014/main" id="{5EEE5C86-57E7-4AF5-B294-C0E41FB79E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00" y="3962400"/>
                        <a:ext cx="873601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1802" name="Oval 11">
            <a:extLst>
              <a:ext uri="{FF2B5EF4-FFF2-40B4-BE49-F238E27FC236}">
                <a16:creationId xmlns:a16="http://schemas.microsoft.com/office/drawing/2014/main" id="{39C968E5-D1C3-492D-B5B9-8C5409526749}"/>
              </a:ext>
            </a:extLst>
          </p:cNvPr>
          <p:cNvSpPr>
            <a:spLocks noChangeArrowheads="1"/>
          </p:cNvSpPr>
          <p:nvPr/>
        </p:nvSpPr>
        <p:spPr bwMode="auto">
          <a:xfrm>
            <a:off x="4772025" y="3152775"/>
            <a:ext cx="534988" cy="5016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en-US" sz="1600">
              <a:latin typeface="Helvetica" panose="020B0604020202020204" pitchFamily="34" charset="0"/>
            </a:endParaRPr>
          </a:p>
        </p:txBody>
      </p:sp>
      <p:sp>
        <p:nvSpPr>
          <p:cNvPr id="4107" name="Oval 12">
            <a:extLst>
              <a:ext uri="{FF2B5EF4-FFF2-40B4-BE49-F238E27FC236}">
                <a16:creationId xmlns:a16="http://schemas.microsoft.com/office/drawing/2014/main" id="{115107C8-C1F4-4AC5-80E8-C0CD5E37D882}"/>
              </a:ext>
            </a:extLst>
          </p:cNvPr>
          <p:cNvSpPr>
            <a:spLocks noChangeArrowheads="1"/>
          </p:cNvSpPr>
          <p:nvPr/>
        </p:nvSpPr>
        <p:spPr bwMode="auto">
          <a:xfrm>
            <a:off x="395288" y="5434013"/>
            <a:ext cx="534987" cy="5016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TW" altLang="en-US" sz="1600">
              <a:latin typeface="Helvetica" panose="020B0604020202020204" pitchFamily="34" charset="0"/>
            </a:endParaRPr>
          </a:p>
        </p:txBody>
      </p:sp>
      <p:sp>
        <p:nvSpPr>
          <p:cNvPr id="161804" name="Slide Number Placeholder 3">
            <a:extLst>
              <a:ext uri="{FF2B5EF4-FFF2-40B4-BE49-F238E27FC236}">
                <a16:creationId xmlns:a16="http://schemas.microsoft.com/office/drawing/2014/main" id="{6405DD72-A0DC-479C-8062-1730247752F8}"/>
              </a:ext>
            </a:extLst>
          </p:cNvPr>
          <p:cNvSpPr>
            <a:spLocks noGrp="1"/>
          </p:cNvSpPr>
          <p:nvPr>
            <p:ph type="sldNum" sz="quarter" idx="12"/>
          </p:nvPr>
        </p:nvSpPr>
        <p:spPr bwMode="auto">
          <a:xfrm>
            <a:off x="495300" y="6248400"/>
            <a:ext cx="8915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fld id="{AF953DCD-D948-4C22-808E-DF58601A5CD8}" type="slidenum">
              <a:rPr kumimoji="1" lang="zh-CN" altLang="en-US" sz="1400" b="1">
                <a:solidFill>
                  <a:srgbClr val="001D2E"/>
                </a:solidFill>
                <a:latin typeface="Times New Roman" panose="02020603050405020304" pitchFamily="18" charset="0"/>
              </a:rPr>
              <a:pPr algn="ctr">
                <a:spcBef>
                  <a:spcPct val="50000"/>
                </a:spcBef>
                <a:buFontTx/>
                <a:buNone/>
              </a:pPr>
              <a:t>90</a:t>
            </a:fld>
            <a:endParaRPr kumimoji="1" lang="en-US" altLang="zh-CN" sz="1400" b="1">
              <a:solidFill>
                <a:srgbClr val="001D2E"/>
              </a:solidFill>
              <a:latin typeface="Times New Roman" panose="02020603050405020304" pitchFamily="18" charset="0"/>
            </a:endParaRPr>
          </a:p>
        </p:txBody>
      </p:sp>
      <p:sp>
        <p:nvSpPr>
          <p:cNvPr id="13" name="TextBox 1">
            <a:extLst>
              <a:ext uri="{FF2B5EF4-FFF2-40B4-BE49-F238E27FC236}">
                <a16:creationId xmlns:a16="http://schemas.microsoft.com/office/drawing/2014/main" id="{2BB88C29-DFD7-4170-B8C7-691BED2D3F26}"/>
              </a:ext>
            </a:extLst>
          </p:cNvPr>
          <p:cNvSpPr txBox="1">
            <a:spLocks noChangeArrowheads="1"/>
          </p:cNvSpPr>
          <p:nvPr/>
        </p:nvSpPr>
        <p:spPr bwMode="auto">
          <a:xfrm>
            <a:off x="661988" y="2030413"/>
            <a:ext cx="9826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660485"/>
                                        </p:tgtEl>
                                        <p:attrNameLst>
                                          <p:attrName>style.visibility</p:attrName>
                                        </p:attrNameLst>
                                      </p:cBhvr>
                                      <p:to>
                                        <p:strVal val="visible"/>
                                      </p:to>
                                    </p:set>
                                    <p:animEffect transition="in" filter="box(in)">
                                      <p:cBhvr>
                                        <p:cTn id="14" dur="500"/>
                                        <p:tgtEl>
                                          <p:spTgt spid="66048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660489"/>
                                        </p:tgtEl>
                                        <p:attrNameLst>
                                          <p:attrName>style.visibility</p:attrName>
                                        </p:attrNameLst>
                                      </p:cBhvr>
                                      <p:to>
                                        <p:strVal val="visible"/>
                                      </p:to>
                                    </p:set>
                                    <p:animEffect transition="in" filter="box(in)">
                                      <p:cBhvr>
                                        <p:cTn id="19" dur="500"/>
                                        <p:tgtEl>
                                          <p:spTgt spid="66048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5" grpId="0"/>
      <p:bldP spid="4107" grpId="0" animBg="1"/>
      <p:bldP spid="1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1A021EAE-E9A5-4320-9481-3BD15F815C25}"/>
              </a:ext>
            </a:extLst>
          </p:cNvPr>
          <p:cNvSpPr>
            <a:spLocks noGrp="1"/>
          </p:cNvSpPr>
          <p:nvPr>
            <p:ph type="title"/>
          </p:nvPr>
        </p:nvSpPr>
        <p:spPr/>
        <p:txBody>
          <a:bodyPr/>
          <a:lstStyle/>
          <a:p>
            <a:r>
              <a:rPr lang="en-US" altLang="nl-BE"/>
              <a:t>B</a:t>
            </a:r>
            <a:r>
              <a:rPr lang="en-US" altLang="nl-BE" baseline="30000"/>
              <a:t>+</a:t>
            </a:r>
            <a:r>
              <a:rPr lang="en-US" altLang="nl-BE"/>
              <a:t>-trees</a:t>
            </a:r>
            <a:endParaRPr lang="nl-BE" altLang="nl-BE"/>
          </a:p>
        </p:txBody>
      </p:sp>
      <p:sp>
        <p:nvSpPr>
          <p:cNvPr id="137219" name="Content Placeholder 2">
            <a:extLst>
              <a:ext uri="{FF2B5EF4-FFF2-40B4-BE49-F238E27FC236}">
                <a16:creationId xmlns:a16="http://schemas.microsoft.com/office/drawing/2014/main" id="{2052B7C7-70C2-4448-A17F-06EA264CE314}"/>
              </a:ext>
            </a:extLst>
          </p:cNvPr>
          <p:cNvSpPr>
            <a:spLocks noGrp="1"/>
          </p:cNvSpPr>
          <p:nvPr>
            <p:ph idx="1"/>
          </p:nvPr>
        </p:nvSpPr>
        <p:spPr>
          <a:xfrm>
            <a:off x="495300" y="1195388"/>
            <a:ext cx="8915400" cy="4525962"/>
          </a:xfrm>
        </p:spPr>
        <p:txBody>
          <a:bodyPr/>
          <a:lstStyle/>
          <a:p>
            <a:r>
              <a:rPr lang="en-US" altLang="nl-BE" sz="2400"/>
              <a:t>Searching and updating a B</a:t>
            </a:r>
            <a:r>
              <a:rPr lang="en-US" altLang="nl-BE" sz="2400" baseline="30000"/>
              <a:t>+</a:t>
            </a:r>
            <a:r>
              <a:rPr lang="en-US" altLang="nl-BE" sz="2400"/>
              <a:t>-tree occurs in a similar way as with a B-tree</a:t>
            </a:r>
          </a:p>
          <a:p>
            <a:r>
              <a:rPr lang="en-US" altLang="nl-BE" sz="2400">
                <a:solidFill>
                  <a:srgbClr val="FF0000"/>
                </a:solidFill>
              </a:rPr>
              <a:t>B</a:t>
            </a:r>
            <a:r>
              <a:rPr lang="en-US" altLang="nl-BE" sz="2400" baseline="30000">
                <a:solidFill>
                  <a:srgbClr val="FF0000"/>
                </a:solidFill>
              </a:rPr>
              <a:t>+</a:t>
            </a:r>
            <a:r>
              <a:rPr lang="en-US" altLang="nl-BE" sz="2400">
                <a:solidFill>
                  <a:srgbClr val="FF0000"/>
                </a:solidFill>
              </a:rPr>
              <a:t>-trees are often more efficient than B-trees, because the non-leaf nodes do not contain any data pointers</a:t>
            </a:r>
          </a:p>
          <a:p>
            <a:pPr lvl="1"/>
            <a:r>
              <a:rPr lang="en-US" altLang="nl-BE" sz="2000">
                <a:solidFill>
                  <a:srgbClr val="FF0000"/>
                </a:solidFill>
              </a:rPr>
              <a:t>The height of a B</a:t>
            </a:r>
            <a:r>
              <a:rPr lang="en-US" altLang="nl-BE" sz="2000" baseline="30000">
                <a:solidFill>
                  <a:srgbClr val="FF0000"/>
                </a:solidFill>
              </a:rPr>
              <a:t>+</a:t>
            </a:r>
            <a:r>
              <a:rPr lang="en-US" altLang="nl-BE" sz="2000">
                <a:solidFill>
                  <a:srgbClr val="FF0000"/>
                </a:solidFill>
              </a:rPr>
              <a:t>-tree is often smaller, resulting in fewer block accesses to search the tree</a:t>
            </a:r>
          </a:p>
          <a:p>
            <a:r>
              <a:rPr lang="en-US" altLang="nl-BE" sz="2400"/>
              <a:t>Variations on the fill factor, which is 50% for both standard B-trees and B</a:t>
            </a:r>
            <a:r>
              <a:rPr lang="en-US" altLang="nl-BE" sz="2400" baseline="30000"/>
              <a:t>+</a:t>
            </a:r>
            <a:r>
              <a:rPr lang="en-US" altLang="nl-BE" sz="2400"/>
              <a:t>-trees</a:t>
            </a:r>
          </a:p>
          <a:p>
            <a:pPr lvl="1"/>
            <a:r>
              <a:rPr lang="en-US" altLang="nl-BE" sz="2000"/>
              <a:t>e.g., a B-tree with a fill factor of 2/3 is called a B*-tree</a:t>
            </a:r>
          </a:p>
          <a:p>
            <a:r>
              <a:rPr lang="en-US" altLang="nl-BE" sz="2400"/>
              <a:t>B</a:t>
            </a:r>
            <a:r>
              <a:rPr lang="en-US" altLang="nl-BE" sz="2400" baseline="30000"/>
              <a:t>+</a:t>
            </a:r>
            <a:r>
              <a:rPr lang="en-US" altLang="nl-BE" sz="2400"/>
              <a:t>-trees can also be used as a primary file organization technique</a:t>
            </a:r>
          </a:p>
          <a:p>
            <a:pPr lvl="1"/>
            <a:endParaRPr lang="nl-BE" altLang="nl-BE" sz="2000"/>
          </a:p>
          <a:p>
            <a:endParaRPr lang="nl-BE" altLang="nl-BE" sz="2800"/>
          </a:p>
        </p:txBody>
      </p:sp>
      <p:sp>
        <p:nvSpPr>
          <p:cNvPr id="163844" name="Slide Number Placeholder 3">
            <a:extLst>
              <a:ext uri="{FF2B5EF4-FFF2-40B4-BE49-F238E27FC236}">
                <a16:creationId xmlns:a16="http://schemas.microsoft.com/office/drawing/2014/main" id="{94FCA10F-7119-4707-84FC-2CB8A90691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BFAF0E2-17DB-4A13-925B-3E9FF8EB255D}" type="slidenum">
              <a:rPr lang="nl-NL" altLang="nl-BE" sz="1200">
                <a:solidFill>
                  <a:srgbClr val="898989"/>
                </a:solidFill>
                <a:latin typeface="Arial" panose="020B0604020202020204" pitchFamily="34" charset="0"/>
              </a:rPr>
              <a:pPr>
                <a:spcBef>
                  <a:spcPct val="0"/>
                </a:spcBef>
                <a:buFontTx/>
                <a:buNone/>
              </a:pPr>
              <a:t>91</a:t>
            </a:fld>
            <a:endParaRPr lang="nl-NL" altLang="nl-BE" sz="1200">
              <a:solidFill>
                <a:srgbClr val="898989"/>
              </a:solidFill>
              <a:latin typeface="Arial" panose="020B0604020202020204" pitchFamily="34" charset="0"/>
            </a:endParaRPr>
          </a:p>
        </p:txBody>
      </p:sp>
      <p:pic>
        <p:nvPicPr>
          <p:cNvPr id="137221" name="Picture 5">
            <a:extLst>
              <a:ext uri="{FF2B5EF4-FFF2-40B4-BE49-F238E27FC236}">
                <a16:creationId xmlns:a16="http://schemas.microsoft.com/office/drawing/2014/main" id="{CF658A55-E2C4-42D0-9F23-18EB2D66A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5080000"/>
            <a:ext cx="4760913" cy="162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137222" name="TextBox 1">
            <a:extLst>
              <a:ext uri="{FF2B5EF4-FFF2-40B4-BE49-F238E27FC236}">
                <a16:creationId xmlns:a16="http://schemas.microsoft.com/office/drawing/2014/main" id="{C9BC1884-2B3A-4967-A54E-5C3309B66791}"/>
              </a:ext>
            </a:extLst>
          </p:cNvPr>
          <p:cNvSpPr txBox="1">
            <a:spLocks noChangeArrowheads="1"/>
          </p:cNvSpPr>
          <p:nvPr/>
        </p:nvSpPr>
        <p:spPr bwMode="auto">
          <a:xfrm>
            <a:off x="1420813" y="5591175"/>
            <a:ext cx="118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p:cTn id="7" dur="500" fill="hold"/>
                                        <p:tgtEl>
                                          <p:spTgt spid="1372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72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72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37219">
                                            <p:txEl>
                                              <p:pRg st="1" end="1"/>
                                            </p:txEl>
                                          </p:spTgt>
                                        </p:tgtEl>
                                        <p:attrNameLst>
                                          <p:attrName>style.visibility</p:attrName>
                                        </p:attrNameLst>
                                      </p:cBhvr>
                                      <p:to>
                                        <p:strVal val="visible"/>
                                      </p:to>
                                    </p:set>
                                    <p:anim calcmode="lin" valueType="num">
                                      <p:cBhvr>
                                        <p:cTn id="14" dur="500" fill="hold"/>
                                        <p:tgtEl>
                                          <p:spTgt spid="13721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721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37219">
                                            <p:txEl>
                                              <p:pRg st="1" end="1"/>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 calcmode="lin" valueType="num">
                                      <p:cBhvr>
                                        <p:cTn id="19" dur="500" fill="hold"/>
                                        <p:tgtEl>
                                          <p:spTgt spid="1372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37219">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3721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137219">
                                            <p:txEl>
                                              <p:pRg st="3" end="3"/>
                                            </p:txEl>
                                          </p:spTgt>
                                        </p:tgtEl>
                                        <p:attrNameLst>
                                          <p:attrName>style.visibility</p:attrName>
                                        </p:attrNameLst>
                                      </p:cBhvr>
                                      <p:to>
                                        <p:strVal val="visible"/>
                                      </p:to>
                                    </p:set>
                                    <p:anim calcmode="lin" valueType="num">
                                      <p:cBhvr>
                                        <p:cTn id="26" dur="500" fill="hold"/>
                                        <p:tgtEl>
                                          <p:spTgt spid="137219">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137219">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137219">
                                            <p:txEl>
                                              <p:pRg st="3" end="3"/>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137219">
                                            <p:txEl>
                                              <p:pRg st="4" end="4"/>
                                            </p:txEl>
                                          </p:spTgt>
                                        </p:tgtEl>
                                        <p:attrNameLst>
                                          <p:attrName>style.visibility</p:attrName>
                                        </p:attrNameLst>
                                      </p:cBhvr>
                                      <p:to>
                                        <p:strVal val="visible"/>
                                      </p:to>
                                    </p:set>
                                    <p:anim calcmode="lin" valueType="num">
                                      <p:cBhvr>
                                        <p:cTn id="31" dur="500" fill="hold"/>
                                        <p:tgtEl>
                                          <p:spTgt spid="13721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137219">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137219">
                                            <p:txEl>
                                              <p:pRg st="4" end="4"/>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137219">
                                            <p:txEl>
                                              <p:pRg st="5" end="5"/>
                                            </p:txEl>
                                          </p:spTgt>
                                        </p:tgtEl>
                                        <p:attrNameLst>
                                          <p:attrName>style.visibility</p:attrName>
                                        </p:attrNameLst>
                                      </p:cBhvr>
                                      <p:to>
                                        <p:strVal val="visible"/>
                                      </p:to>
                                    </p:set>
                                    <p:anim calcmode="lin" valueType="num">
                                      <p:cBhvr>
                                        <p:cTn id="36" dur="500" fill="hold"/>
                                        <p:tgtEl>
                                          <p:spTgt spid="137219">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137219">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137219">
                                            <p:txEl>
                                              <p:pRg st="5" end="5"/>
                                            </p:txEl>
                                          </p:spTgt>
                                        </p:tgtEl>
                                      </p:cBhvr>
                                    </p:animEffect>
                                  </p:childTnLst>
                                </p:cTn>
                              </p:par>
                              <p:par>
                                <p:cTn id="39" presetID="53" presetClass="entr" presetSubtype="16" fill="hold" nodeType="withEffect">
                                  <p:stCondLst>
                                    <p:cond delay="0"/>
                                  </p:stCondLst>
                                  <p:childTnLst>
                                    <p:set>
                                      <p:cBhvr>
                                        <p:cTn id="40" dur="1" fill="hold">
                                          <p:stCondLst>
                                            <p:cond delay="0"/>
                                          </p:stCondLst>
                                        </p:cTn>
                                        <p:tgtEl>
                                          <p:spTgt spid="137222">
                                            <p:txEl>
                                              <p:pRg st="0" end="0"/>
                                            </p:txEl>
                                          </p:spTgt>
                                        </p:tgtEl>
                                        <p:attrNameLst>
                                          <p:attrName>style.visibility</p:attrName>
                                        </p:attrNameLst>
                                      </p:cBhvr>
                                      <p:to>
                                        <p:strVal val="visible"/>
                                      </p:to>
                                    </p:set>
                                    <p:anim calcmode="lin" valueType="num">
                                      <p:cBhvr>
                                        <p:cTn id="41" dur="500" fill="hold"/>
                                        <p:tgtEl>
                                          <p:spTgt spid="137222">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37222">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137222">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37221"/>
                                        </p:tgtEl>
                                        <p:attrNameLst>
                                          <p:attrName>style.visibility</p:attrName>
                                        </p:attrNameLst>
                                      </p:cBhvr>
                                      <p:to>
                                        <p:strVal val="visible"/>
                                      </p:to>
                                    </p:set>
                                    <p:anim calcmode="lin" valueType="num">
                                      <p:cBhvr>
                                        <p:cTn id="46" dur="500" fill="hold"/>
                                        <p:tgtEl>
                                          <p:spTgt spid="137221"/>
                                        </p:tgtEl>
                                        <p:attrNameLst>
                                          <p:attrName>ppt_w</p:attrName>
                                        </p:attrNameLst>
                                      </p:cBhvr>
                                      <p:tavLst>
                                        <p:tav tm="0">
                                          <p:val>
                                            <p:fltVal val="0"/>
                                          </p:val>
                                        </p:tav>
                                        <p:tav tm="100000">
                                          <p:val>
                                            <p:strVal val="#ppt_w"/>
                                          </p:val>
                                        </p:tav>
                                      </p:tavLst>
                                    </p:anim>
                                    <p:anim calcmode="lin" valueType="num">
                                      <p:cBhvr>
                                        <p:cTn id="47" dur="500" fill="hold"/>
                                        <p:tgtEl>
                                          <p:spTgt spid="137221"/>
                                        </p:tgtEl>
                                        <p:attrNameLst>
                                          <p:attrName>ppt_h</p:attrName>
                                        </p:attrNameLst>
                                      </p:cBhvr>
                                      <p:tavLst>
                                        <p:tav tm="0">
                                          <p:val>
                                            <p:fltVal val="0"/>
                                          </p:val>
                                        </p:tav>
                                        <p:tav tm="100000">
                                          <p:val>
                                            <p:strVal val="#ppt_h"/>
                                          </p:val>
                                        </p:tav>
                                      </p:tavLst>
                                    </p:anim>
                                    <p:animEffect transition="in" filter="fade">
                                      <p:cBhvr>
                                        <p:cTn id="48" dur="500"/>
                                        <p:tgtEl>
                                          <p:spTgt spid="137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6475A08C-1A8B-40FA-AAB9-2564F2D1F5DD}"/>
              </a:ext>
            </a:extLst>
          </p:cNvPr>
          <p:cNvSpPr>
            <a:spLocks noGrp="1"/>
          </p:cNvSpPr>
          <p:nvPr>
            <p:ph type="title"/>
          </p:nvPr>
        </p:nvSpPr>
        <p:spPr/>
        <p:txBody>
          <a:bodyPr/>
          <a:lstStyle/>
          <a:p>
            <a:r>
              <a:rPr lang="en-US" altLang="nl-BE"/>
              <a:t>Conclusions</a:t>
            </a:r>
            <a:endParaRPr lang="nl-BE" altLang="nl-BE"/>
          </a:p>
        </p:txBody>
      </p:sp>
      <p:sp>
        <p:nvSpPr>
          <p:cNvPr id="164867" name="Content Placeholder 2">
            <a:extLst>
              <a:ext uri="{FF2B5EF4-FFF2-40B4-BE49-F238E27FC236}">
                <a16:creationId xmlns:a16="http://schemas.microsoft.com/office/drawing/2014/main" id="{D0EDAB20-0DA4-42AF-9AA1-E52BC8FCCC0C}"/>
              </a:ext>
            </a:extLst>
          </p:cNvPr>
          <p:cNvSpPr>
            <a:spLocks noGrp="1"/>
          </p:cNvSpPr>
          <p:nvPr>
            <p:ph idx="1"/>
          </p:nvPr>
        </p:nvSpPr>
        <p:spPr>
          <a:xfrm>
            <a:off x="495300" y="1236663"/>
            <a:ext cx="8915400" cy="4525962"/>
          </a:xfrm>
        </p:spPr>
        <p:txBody>
          <a:bodyPr/>
          <a:lstStyle/>
          <a:p>
            <a:r>
              <a:rPr lang="en-US" altLang="nl-BE"/>
              <a:t>Storage hardware basics</a:t>
            </a:r>
          </a:p>
          <a:p>
            <a:pPr lvl="1"/>
            <a:r>
              <a:rPr lang="en-US" altLang="nl-BE"/>
              <a:t>From Logical Design to Physical Implementation</a:t>
            </a:r>
          </a:p>
          <a:p>
            <a:r>
              <a:rPr lang="en-US" altLang="nl-BE"/>
              <a:t>Record organizations</a:t>
            </a:r>
          </a:p>
          <a:p>
            <a:pPr lvl="1"/>
            <a:r>
              <a:rPr lang="en-US" altLang="nl-BE"/>
              <a:t>Relative location, Embedded identification, Pointers and lists</a:t>
            </a:r>
          </a:p>
          <a:p>
            <a:r>
              <a:rPr lang="en-US" altLang="nl-BE"/>
              <a:t>File organizations</a:t>
            </a:r>
          </a:p>
          <a:p>
            <a:pPr lvl="1"/>
            <a:r>
              <a:rPr lang="en-US" altLang="nl-BE"/>
              <a:t>Heap, Sequential, Hash, Indexed Sequential, Tree</a:t>
            </a:r>
          </a:p>
          <a:p>
            <a:r>
              <a:rPr lang="en-US" altLang="nl-BE"/>
              <a:t>Indexes</a:t>
            </a:r>
          </a:p>
          <a:p>
            <a:pPr lvl="1"/>
            <a:r>
              <a:rPr lang="en-US" altLang="nl-BE"/>
              <a:t>Primary, Clustered and Secondary (+ Inverted)</a:t>
            </a:r>
          </a:p>
          <a:p>
            <a:pPr lvl="1"/>
            <a:r>
              <a:rPr lang="en-US" altLang="nl-BE"/>
              <a:t>Multilevel and Tree indexes (B, B</a:t>
            </a:r>
            <a:r>
              <a:rPr lang="en-US" altLang="nl-BE" baseline="30000"/>
              <a:t>+</a:t>
            </a:r>
            <a:r>
              <a:rPr lang="en-US" altLang="nl-BE"/>
              <a:t>, B</a:t>
            </a:r>
            <a:r>
              <a:rPr lang="en-US" altLang="nl-BE" baseline="30000"/>
              <a:t>*</a:t>
            </a:r>
            <a:r>
              <a:rPr lang="en-US" altLang="nl-BE"/>
              <a:t>)</a:t>
            </a:r>
          </a:p>
          <a:p>
            <a:endParaRPr lang="nl-BE" altLang="nl-BE"/>
          </a:p>
        </p:txBody>
      </p:sp>
      <p:sp>
        <p:nvSpPr>
          <p:cNvPr id="164868" name="Slide Number Placeholder 3">
            <a:extLst>
              <a:ext uri="{FF2B5EF4-FFF2-40B4-BE49-F238E27FC236}">
                <a16:creationId xmlns:a16="http://schemas.microsoft.com/office/drawing/2014/main" id="{8970773E-A078-4512-9389-FCF7601901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500948-BCA2-498D-9E17-BAFFF4B778DE}" type="slidenum">
              <a:rPr lang="nl-NL" altLang="nl-BE" sz="1200">
                <a:solidFill>
                  <a:srgbClr val="898989"/>
                </a:solidFill>
                <a:latin typeface="Arial" panose="020B0604020202020204" pitchFamily="34" charset="0"/>
              </a:rPr>
              <a:pPr>
                <a:spcBef>
                  <a:spcPct val="0"/>
                </a:spcBef>
                <a:buFontTx/>
                <a:buNone/>
              </a:pPr>
              <a:t>92</a:t>
            </a:fld>
            <a:endParaRPr lang="nl-NL" altLang="nl-BE" sz="1200">
              <a:solidFill>
                <a:srgbClr val="898989"/>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938E5457-923C-4C35-9D41-49BB58CCB5E3}"/>
              </a:ext>
            </a:extLst>
          </p:cNvPr>
          <p:cNvSpPr>
            <a:spLocks noGrp="1"/>
          </p:cNvSpPr>
          <p:nvPr>
            <p:ph type="title"/>
          </p:nvPr>
        </p:nvSpPr>
        <p:spPr>
          <a:xfrm>
            <a:off x="311150" y="1722438"/>
            <a:ext cx="9144000" cy="2705100"/>
          </a:xfrm>
        </p:spPr>
        <p:txBody>
          <a:bodyPr/>
          <a:lstStyle/>
          <a:p>
            <a:pPr eaLnBrk="1" hangingPunct="1"/>
            <a:br>
              <a:rPr lang="nl-BE" altLang="nl-BE"/>
            </a:br>
            <a:r>
              <a:rPr lang="en-US" altLang="nl-BE">
                <a:solidFill>
                  <a:srgbClr val="C00000"/>
                </a:solidFill>
              </a:rPr>
              <a:t>Appendix</a:t>
            </a:r>
            <a:endParaRPr lang="en-US" altLang="nl-BE" sz="1600">
              <a:solidFill>
                <a:srgbClr val="C0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a:extLst>
              <a:ext uri="{FF2B5EF4-FFF2-40B4-BE49-F238E27FC236}">
                <a16:creationId xmlns:a16="http://schemas.microsoft.com/office/drawing/2014/main" id="{CF960E8E-EF33-4995-9964-A3DAACB6ADDF}"/>
              </a:ext>
            </a:extLst>
          </p:cNvPr>
          <p:cNvSpPr>
            <a:spLocks noGrp="1"/>
          </p:cNvSpPr>
          <p:nvPr>
            <p:ph type="title"/>
          </p:nvPr>
        </p:nvSpPr>
        <p:spPr/>
        <p:txBody>
          <a:bodyPr/>
          <a:lstStyle/>
          <a:p>
            <a:r>
              <a:rPr lang="en-US" altLang="nl-BE"/>
              <a:t>Dynamic Hashing</a:t>
            </a:r>
            <a:endParaRPr lang="nl-BE" altLang="nl-BE"/>
          </a:p>
        </p:txBody>
      </p:sp>
      <p:sp>
        <p:nvSpPr>
          <p:cNvPr id="168963" name="Content Placeholder 2">
            <a:extLst>
              <a:ext uri="{FF2B5EF4-FFF2-40B4-BE49-F238E27FC236}">
                <a16:creationId xmlns:a16="http://schemas.microsoft.com/office/drawing/2014/main" id="{B600A0FC-A6A1-4B05-B7EE-AB1943AE642E}"/>
              </a:ext>
            </a:extLst>
          </p:cNvPr>
          <p:cNvSpPr>
            <a:spLocks noGrp="1"/>
          </p:cNvSpPr>
          <p:nvPr>
            <p:ph idx="1"/>
          </p:nvPr>
        </p:nvSpPr>
        <p:spPr>
          <a:xfrm>
            <a:off x="495300" y="1522413"/>
            <a:ext cx="8915400" cy="4525962"/>
          </a:xfrm>
        </p:spPr>
        <p:txBody>
          <a:bodyPr/>
          <a:lstStyle/>
          <a:p>
            <a:r>
              <a:rPr lang="en-US" altLang="nl-BE" sz="2800"/>
              <a:t>Static hashing: Function h maps search-key values to a fixed set of B of bucket addresses</a:t>
            </a:r>
          </a:p>
          <a:p>
            <a:r>
              <a:rPr lang="en-US" altLang="nl-BE" sz="2800"/>
              <a:t>Databases grow with time</a:t>
            </a:r>
          </a:p>
          <a:p>
            <a:pPr lvl="1"/>
            <a:r>
              <a:rPr lang="en-US" altLang="nl-BE" sz="2400"/>
              <a:t>If initial number of buckets is too small, performance will degrade due to too much overflows</a:t>
            </a:r>
          </a:p>
          <a:p>
            <a:pPr lvl="1"/>
            <a:r>
              <a:rPr lang="en-US" altLang="nl-BE" sz="2400"/>
              <a:t>May allocate more buckets as anticipated but waste space</a:t>
            </a:r>
          </a:p>
          <a:p>
            <a:pPr lvl="1"/>
            <a:r>
              <a:rPr lang="en-US" altLang="nl-BE" sz="2400"/>
              <a:t>If database shrinks, again space will be wasted</a:t>
            </a:r>
          </a:p>
          <a:p>
            <a:pPr lvl="1"/>
            <a:r>
              <a:rPr lang="en-US" altLang="nl-BE" sz="2400"/>
              <a:t>Periodic re-organization of the file with a new hash function, but it is very expensive</a:t>
            </a:r>
          </a:p>
          <a:p>
            <a:r>
              <a:rPr lang="en-US" altLang="nl-BE" sz="2800"/>
              <a:t>Dynamic hashing:</a:t>
            </a:r>
          </a:p>
          <a:p>
            <a:pPr lvl="1"/>
            <a:r>
              <a:rPr lang="en-US" altLang="nl-BE" sz="2400"/>
              <a:t>Allows the number of buckets to be modified dynamically</a:t>
            </a:r>
            <a:endParaRPr lang="nl-BE" altLang="nl-BE" sz="2400"/>
          </a:p>
        </p:txBody>
      </p:sp>
      <p:sp>
        <p:nvSpPr>
          <p:cNvPr id="168964" name="Slide Number Placeholder 3">
            <a:extLst>
              <a:ext uri="{FF2B5EF4-FFF2-40B4-BE49-F238E27FC236}">
                <a16:creationId xmlns:a16="http://schemas.microsoft.com/office/drawing/2014/main" id="{B9050E14-644B-467F-AFB1-C06CD0B04C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F20788-2531-4CB9-A1CF-89CC11827C0D}" type="slidenum">
              <a:rPr lang="nl-NL" altLang="nl-BE" sz="1200">
                <a:solidFill>
                  <a:srgbClr val="898989"/>
                </a:solidFill>
                <a:latin typeface="Arial" panose="020B0604020202020204" pitchFamily="34" charset="0"/>
              </a:rPr>
              <a:pPr>
                <a:spcBef>
                  <a:spcPct val="0"/>
                </a:spcBef>
                <a:buFontTx/>
                <a:buNone/>
              </a:pPr>
              <a:t>94</a:t>
            </a:fld>
            <a:endParaRPr lang="nl-NL" altLang="nl-BE" sz="1200">
              <a:solidFill>
                <a:srgbClr val="898989"/>
              </a:solidFill>
              <a:latin typeface="Arial"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a:extLst>
              <a:ext uri="{FF2B5EF4-FFF2-40B4-BE49-F238E27FC236}">
                <a16:creationId xmlns:a16="http://schemas.microsoft.com/office/drawing/2014/main" id="{518F43CC-87D4-42D6-AE0D-255350CD8FF3}"/>
              </a:ext>
            </a:extLst>
          </p:cNvPr>
          <p:cNvSpPr>
            <a:spLocks noGrp="1"/>
          </p:cNvSpPr>
          <p:nvPr>
            <p:ph type="title"/>
          </p:nvPr>
        </p:nvSpPr>
        <p:spPr/>
        <p:txBody>
          <a:bodyPr/>
          <a:lstStyle/>
          <a:p>
            <a:r>
              <a:rPr lang="en-US" altLang="nl-BE"/>
              <a:t>Dynamic Hashing</a:t>
            </a:r>
            <a:endParaRPr lang="nl-BE" altLang="nl-BE"/>
          </a:p>
        </p:txBody>
      </p:sp>
      <p:sp>
        <p:nvSpPr>
          <p:cNvPr id="169987" name="Content Placeholder 2">
            <a:extLst>
              <a:ext uri="{FF2B5EF4-FFF2-40B4-BE49-F238E27FC236}">
                <a16:creationId xmlns:a16="http://schemas.microsoft.com/office/drawing/2014/main" id="{C6469C25-B120-4ADD-BF72-55C35A2C7A85}"/>
              </a:ext>
            </a:extLst>
          </p:cNvPr>
          <p:cNvSpPr>
            <a:spLocks noGrp="1"/>
          </p:cNvSpPr>
          <p:nvPr>
            <p:ph idx="1"/>
          </p:nvPr>
        </p:nvSpPr>
        <p:spPr>
          <a:xfrm>
            <a:off x="495300" y="1522413"/>
            <a:ext cx="8915400" cy="4525962"/>
          </a:xfrm>
        </p:spPr>
        <p:txBody>
          <a:bodyPr/>
          <a:lstStyle/>
          <a:p>
            <a:r>
              <a:rPr lang="en-US" altLang="nl-BE" sz="2800"/>
              <a:t>Basic ideas: </a:t>
            </a:r>
          </a:p>
          <a:p>
            <a:pPr lvl="1"/>
            <a:r>
              <a:rPr lang="en-US" altLang="nl-BE" sz="2400"/>
              <a:t>Bucket (primary page) becomes full</a:t>
            </a:r>
          </a:p>
          <a:p>
            <a:pPr lvl="1"/>
            <a:r>
              <a:rPr lang="en-US" altLang="nl-BE" sz="2400"/>
              <a:t>Why not re-organize file by doubling # of buckets?</a:t>
            </a:r>
          </a:p>
          <a:p>
            <a:pPr lvl="1"/>
            <a:r>
              <a:rPr lang="en-US" altLang="nl-BE" sz="2400"/>
              <a:t>Reading and writing all pages are expensive!</a:t>
            </a:r>
          </a:p>
          <a:p>
            <a:pPr lvl="1"/>
            <a:r>
              <a:rPr lang="en-US" altLang="nl-BE" sz="2400"/>
              <a:t>Use directory of pointers to buckets, double the number of buckets by doubling the directory, splitting just the overflowed bucket!</a:t>
            </a:r>
          </a:p>
          <a:p>
            <a:pPr lvl="1"/>
            <a:r>
              <a:rPr lang="en-US" altLang="nl-BE" sz="2400"/>
              <a:t>Directory is much smaller than file, so doubling it is much cheaper</a:t>
            </a:r>
          </a:p>
          <a:p>
            <a:pPr lvl="1"/>
            <a:r>
              <a:rPr lang="en-US" altLang="nl-BE" sz="2400"/>
              <a:t>Only one page of data entries is split.  No overflow page!</a:t>
            </a:r>
          </a:p>
          <a:p>
            <a:r>
              <a:rPr lang="en-US" altLang="nl-BE" sz="2800"/>
              <a:t>Important: how hash function is adjusted?</a:t>
            </a:r>
          </a:p>
          <a:p>
            <a:endParaRPr lang="en-US" altLang="nl-BE" sz="2800"/>
          </a:p>
          <a:p>
            <a:endParaRPr lang="nl-BE" altLang="nl-BE" sz="2800"/>
          </a:p>
        </p:txBody>
      </p:sp>
      <p:sp>
        <p:nvSpPr>
          <p:cNvPr id="169988" name="Slide Number Placeholder 3">
            <a:extLst>
              <a:ext uri="{FF2B5EF4-FFF2-40B4-BE49-F238E27FC236}">
                <a16:creationId xmlns:a16="http://schemas.microsoft.com/office/drawing/2014/main" id="{A3E52390-ADC0-4272-BD1A-2D9D09D76F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19F5234-7D0F-4832-BE94-C3C59EF95807}" type="slidenum">
              <a:rPr lang="nl-NL" altLang="nl-BE" sz="1200">
                <a:solidFill>
                  <a:srgbClr val="898989"/>
                </a:solidFill>
                <a:latin typeface="Arial" panose="020B0604020202020204" pitchFamily="34" charset="0"/>
              </a:rPr>
              <a:pPr>
                <a:spcBef>
                  <a:spcPct val="0"/>
                </a:spcBef>
                <a:buFontTx/>
                <a:buNone/>
              </a:pPr>
              <a:t>95</a:t>
            </a:fld>
            <a:endParaRPr lang="nl-NL" altLang="nl-BE" sz="1200">
              <a:solidFill>
                <a:srgbClr val="898989"/>
              </a:solidFill>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a:extLst>
              <a:ext uri="{FF2B5EF4-FFF2-40B4-BE49-F238E27FC236}">
                <a16:creationId xmlns:a16="http://schemas.microsoft.com/office/drawing/2014/main" id="{7B796C92-DE55-485E-80A8-D7ED8CEC7F5F}"/>
              </a:ext>
            </a:extLst>
          </p:cNvPr>
          <p:cNvSpPr>
            <a:spLocks noGrp="1"/>
          </p:cNvSpPr>
          <p:nvPr>
            <p:ph type="title"/>
          </p:nvPr>
        </p:nvSpPr>
        <p:spPr/>
        <p:txBody>
          <a:bodyPr/>
          <a:lstStyle/>
          <a:p>
            <a:r>
              <a:rPr lang="en-US" altLang="nl-BE"/>
              <a:t>Dynamic Hashing</a:t>
            </a:r>
            <a:endParaRPr lang="nl-BE" altLang="nl-BE"/>
          </a:p>
        </p:txBody>
      </p:sp>
      <p:sp>
        <p:nvSpPr>
          <p:cNvPr id="171011" name="Slide Number Placeholder 3">
            <a:extLst>
              <a:ext uri="{FF2B5EF4-FFF2-40B4-BE49-F238E27FC236}">
                <a16:creationId xmlns:a16="http://schemas.microsoft.com/office/drawing/2014/main" id="{C55B28B2-E153-441C-A83D-12033F9DCC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EB59D7-038D-40C0-8E6C-215596990DBC}" type="slidenum">
              <a:rPr lang="nl-NL" altLang="nl-BE" sz="1200">
                <a:solidFill>
                  <a:srgbClr val="898989"/>
                </a:solidFill>
                <a:latin typeface="Arial" panose="020B0604020202020204" pitchFamily="34" charset="0"/>
              </a:rPr>
              <a:pPr>
                <a:spcBef>
                  <a:spcPct val="0"/>
                </a:spcBef>
                <a:buFontTx/>
                <a:buNone/>
              </a:pPr>
              <a:t>96</a:t>
            </a:fld>
            <a:endParaRPr lang="nl-NL" altLang="nl-BE" sz="1200">
              <a:solidFill>
                <a:srgbClr val="898989"/>
              </a:solidFill>
              <a:latin typeface="Arial" panose="020B0604020202020204" pitchFamily="34" charset="0"/>
            </a:endParaRPr>
          </a:p>
        </p:txBody>
      </p:sp>
      <p:pic>
        <p:nvPicPr>
          <p:cNvPr id="171012" name="Picture 2">
            <a:extLst>
              <a:ext uri="{FF2B5EF4-FFF2-40B4-BE49-F238E27FC236}">
                <a16:creationId xmlns:a16="http://schemas.microsoft.com/office/drawing/2014/main" id="{17BC4434-1E01-4468-BDCA-A6462A6C6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1362075"/>
            <a:ext cx="7550150" cy="5106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171013" name="Rectangle 1">
            <a:extLst>
              <a:ext uri="{FF2B5EF4-FFF2-40B4-BE49-F238E27FC236}">
                <a16:creationId xmlns:a16="http://schemas.microsoft.com/office/drawing/2014/main" id="{E8B074C0-BC0B-4D3F-91FE-CECC8272C210}"/>
              </a:ext>
            </a:extLst>
          </p:cNvPr>
          <p:cNvSpPr>
            <a:spLocks noChangeArrowheads="1"/>
          </p:cNvSpPr>
          <p:nvPr/>
        </p:nvSpPr>
        <p:spPr bwMode="auto">
          <a:xfrm>
            <a:off x="1524000" y="1527175"/>
            <a:ext cx="221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solidFill>
                  <a:srgbClr val="FF0000"/>
                </a:solidFill>
                <a:latin typeface="Arial" panose="020B0604020202020204" pitchFamily="34" charset="0"/>
              </a:rPr>
              <a:t>Extendable hashing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30E82B9D-0E10-41E1-A459-B681BCE7E7DE}"/>
              </a:ext>
            </a:extLst>
          </p:cNvPr>
          <p:cNvSpPr>
            <a:spLocks noGrp="1"/>
          </p:cNvSpPr>
          <p:nvPr>
            <p:ph type="title"/>
          </p:nvPr>
        </p:nvSpPr>
        <p:spPr/>
        <p:txBody>
          <a:bodyPr/>
          <a:lstStyle/>
          <a:p>
            <a:r>
              <a:rPr lang="en-US" altLang="nl-BE"/>
              <a:t>Dynamic Hashing</a:t>
            </a:r>
            <a:endParaRPr lang="nl-BE" altLang="nl-BE"/>
          </a:p>
        </p:txBody>
      </p:sp>
      <p:sp>
        <p:nvSpPr>
          <p:cNvPr id="173059" name="Slide Number Placeholder 3">
            <a:extLst>
              <a:ext uri="{FF2B5EF4-FFF2-40B4-BE49-F238E27FC236}">
                <a16:creationId xmlns:a16="http://schemas.microsoft.com/office/drawing/2014/main" id="{E8681492-DCC9-4380-B78A-C1D8545806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500391-D571-45D8-B155-F5A7B9272B61}" type="slidenum">
              <a:rPr lang="nl-NL" altLang="nl-BE" sz="1200">
                <a:solidFill>
                  <a:srgbClr val="898989"/>
                </a:solidFill>
                <a:latin typeface="Arial" panose="020B0604020202020204" pitchFamily="34" charset="0"/>
              </a:rPr>
              <a:pPr>
                <a:spcBef>
                  <a:spcPct val="0"/>
                </a:spcBef>
                <a:buFontTx/>
                <a:buNone/>
              </a:pPr>
              <a:t>97</a:t>
            </a:fld>
            <a:endParaRPr lang="nl-NL" altLang="nl-BE" sz="1200">
              <a:solidFill>
                <a:srgbClr val="898989"/>
              </a:solidFill>
              <a:latin typeface="Arial" panose="020B0604020202020204" pitchFamily="34" charset="0"/>
            </a:endParaRPr>
          </a:p>
        </p:txBody>
      </p:sp>
      <p:pic>
        <p:nvPicPr>
          <p:cNvPr id="173060" name="Picture 2">
            <a:extLst>
              <a:ext uri="{FF2B5EF4-FFF2-40B4-BE49-F238E27FC236}">
                <a16:creationId xmlns:a16="http://schemas.microsoft.com/office/drawing/2014/main" id="{457863EE-A33E-4CA1-B052-5619BB0D3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609725"/>
            <a:ext cx="81915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173061" name="Rectangle 1">
            <a:extLst>
              <a:ext uri="{FF2B5EF4-FFF2-40B4-BE49-F238E27FC236}">
                <a16:creationId xmlns:a16="http://schemas.microsoft.com/office/drawing/2014/main" id="{4E644898-6EF0-4098-B888-C1EC7E034B46}"/>
              </a:ext>
            </a:extLst>
          </p:cNvPr>
          <p:cNvSpPr>
            <a:spLocks noChangeArrowheads="1"/>
          </p:cNvSpPr>
          <p:nvPr/>
        </p:nvSpPr>
        <p:spPr bwMode="auto">
          <a:xfrm>
            <a:off x="2928938" y="5910263"/>
            <a:ext cx="4397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Insert h(r)=20 (10100) causes split image</a:t>
            </a:r>
          </a:p>
        </p:txBody>
      </p:sp>
      <p:sp>
        <p:nvSpPr>
          <p:cNvPr id="173062" name="TextBox 1">
            <a:extLst>
              <a:ext uri="{FF2B5EF4-FFF2-40B4-BE49-F238E27FC236}">
                <a16:creationId xmlns:a16="http://schemas.microsoft.com/office/drawing/2014/main" id="{3C482CF5-79D0-43B7-A283-295CEA477063}"/>
              </a:ext>
            </a:extLst>
          </p:cNvPr>
          <p:cNvSpPr txBox="1">
            <a:spLocks noChangeArrowheads="1"/>
          </p:cNvSpPr>
          <p:nvPr/>
        </p:nvSpPr>
        <p:spPr bwMode="auto">
          <a:xfrm>
            <a:off x="488950" y="1327150"/>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38" name="Picture 14">
            <a:extLst>
              <a:ext uri="{FF2B5EF4-FFF2-40B4-BE49-F238E27FC236}">
                <a16:creationId xmlns:a16="http://schemas.microsoft.com/office/drawing/2014/main" id="{7B58A8FF-2FFA-45F9-A9D1-91CC09736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725863"/>
            <a:ext cx="329247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pic>
        <p:nvPicPr>
          <p:cNvPr id="129036" name="Picture 12">
            <a:extLst>
              <a:ext uri="{FF2B5EF4-FFF2-40B4-BE49-F238E27FC236}">
                <a16:creationId xmlns:a16="http://schemas.microsoft.com/office/drawing/2014/main" id="{A2E5DB2D-6388-485E-BE57-9B4EA9728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900" y="3657600"/>
            <a:ext cx="3367088" cy="307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pic>
        <p:nvPicPr>
          <p:cNvPr id="129034" name="Picture 10">
            <a:extLst>
              <a:ext uri="{FF2B5EF4-FFF2-40B4-BE49-F238E27FC236}">
                <a16:creationId xmlns:a16="http://schemas.microsoft.com/office/drawing/2014/main" id="{68D6970C-CA1F-4B00-B941-D41AEDC0D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4175" y="1250950"/>
            <a:ext cx="3562350" cy="242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pic>
        <p:nvPicPr>
          <p:cNvPr id="129032" name="Picture 8">
            <a:extLst>
              <a:ext uri="{FF2B5EF4-FFF2-40B4-BE49-F238E27FC236}">
                <a16:creationId xmlns:a16="http://schemas.microsoft.com/office/drawing/2014/main" id="{20D1DC53-B00C-4CD7-AF69-F919F0CE83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 y="1260475"/>
            <a:ext cx="3538538"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174086" name="Title 1">
            <a:extLst>
              <a:ext uri="{FF2B5EF4-FFF2-40B4-BE49-F238E27FC236}">
                <a16:creationId xmlns:a16="http://schemas.microsoft.com/office/drawing/2014/main" id="{E7913BC6-CA70-43FF-A94F-E7D719B21858}"/>
              </a:ext>
            </a:extLst>
          </p:cNvPr>
          <p:cNvSpPr>
            <a:spLocks noGrp="1"/>
          </p:cNvSpPr>
          <p:nvPr>
            <p:ph type="title"/>
          </p:nvPr>
        </p:nvSpPr>
        <p:spPr/>
        <p:txBody>
          <a:bodyPr/>
          <a:lstStyle/>
          <a:p>
            <a:r>
              <a:rPr lang="en-US" altLang="nl-BE"/>
              <a:t>Dynamic Hashing</a:t>
            </a:r>
            <a:endParaRPr lang="nl-BE" altLang="nl-BE"/>
          </a:p>
        </p:txBody>
      </p:sp>
      <p:sp>
        <p:nvSpPr>
          <p:cNvPr id="174087" name="Slide Number Placeholder 3">
            <a:extLst>
              <a:ext uri="{FF2B5EF4-FFF2-40B4-BE49-F238E27FC236}">
                <a16:creationId xmlns:a16="http://schemas.microsoft.com/office/drawing/2014/main" id="{51453EEB-2DB9-4E9F-8730-BBD62F5D26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E01439-F52D-4515-AA68-2CA04F45D296}" type="slidenum">
              <a:rPr lang="nl-NL" altLang="nl-BE" sz="1200">
                <a:solidFill>
                  <a:srgbClr val="898989"/>
                </a:solidFill>
                <a:latin typeface="Arial" panose="020B0604020202020204" pitchFamily="34" charset="0"/>
              </a:rPr>
              <a:pPr>
                <a:spcBef>
                  <a:spcPct val="0"/>
                </a:spcBef>
                <a:buFontTx/>
                <a:buNone/>
              </a:pPr>
              <a:t>98</a:t>
            </a:fld>
            <a:endParaRPr lang="nl-NL" altLang="nl-BE" sz="1200">
              <a:solidFill>
                <a:srgbClr val="898989"/>
              </a:solidFill>
              <a:latin typeface="Arial" panose="020B0604020202020204" pitchFamily="34" charset="0"/>
            </a:endParaRPr>
          </a:p>
        </p:txBody>
      </p:sp>
      <p:sp>
        <p:nvSpPr>
          <p:cNvPr id="3" name="Right Arrow 2">
            <a:extLst>
              <a:ext uri="{FF2B5EF4-FFF2-40B4-BE49-F238E27FC236}">
                <a16:creationId xmlns:a16="http://schemas.microsoft.com/office/drawing/2014/main" id="{50149983-FBE4-483A-8A97-A7033317B731}"/>
              </a:ext>
            </a:extLst>
          </p:cNvPr>
          <p:cNvSpPr/>
          <p:nvPr/>
        </p:nvSpPr>
        <p:spPr>
          <a:xfrm>
            <a:off x="3489325" y="2197100"/>
            <a:ext cx="857250" cy="300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a:extLst>
              <a:ext uri="{FF2B5EF4-FFF2-40B4-BE49-F238E27FC236}">
                <a16:creationId xmlns:a16="http://schemas.microsoft.com/office/drawing/2014/main" id="{EF5A5114-F405-4AE0-B256-8F78CD9166EA}"/>
              </a:ext>
            </a:extLst>
          </p:cNvPr>
          <p:cNvSpPr/>
          <p:nvPr/>
        </p:nvSpPr>
        <p:spPr>
          <a:xfrm flipH="1">
            <a:off x="4879975" y="4872038"/>
            <a:ext cx="857250" cy="300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9030" name="Picture 6">
            <a:extLst>
              <a:ext uri="{FF2B5EF4-FFF2-40B4-BE49-F238E27FC236}">
                <a16:creationId xmlns:a16="http://schemas.microsoft.com/office/drawing/2014/main" id="{ECEEE133-B7E6-426B-9FE9-A75C7997F2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313" y="1936750"/>
            <a:ext cx="1970087" cy="24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pic>
        <p:nvPicPr>
          <p:cNvPr id="129033" name="Picture 9">
            <a:extLst>
              <a:ext uri="{FF2B5EF4-FFF2-40B4-BE49-F238E27FC236}">
                <a16:creationId xmlns:a16="http://schemas.microsoft.com/office/drawing/2014/main" id="{63CD90AE-A58E-4C62-A97C-1AF268D0BA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0513" y="2381250"/>
            <a:ext cx="1460500" cy="2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pic>
        <p:nvPicPr>
          <p:cNvPr id="129035" name="Picture 11">
            <a:extLst>
              <a:ext uri="{FF2B5EF4-FFF2-40B4-BE49-F238E27FC236}">
                <a16:creationId xmlns:a16="http://schemas.microsoft.com/office/drawing/2014/main" id="{98E6EED7-0863-46CE-BCAB-5EF1B111A3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8013" y="5254625"/>
            <a:ext cx="2082800" cy="25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5" name="Bent-Up Arrow 4">
            <a:extLst>
              <a:ext uri="{FF2B5EF4-FFF2-40B4-BE49-F238E27FC236}">
                <a16:creationId xmlns:a16="http://schemas.microsoft.com/office/drawing/2014/main" id="{142CEA0C-EF4B-49FD-B070-6842F4C89DD0}"/>
              </a:ext>
            </a:extLst>
          </p:cNvPr>
          <p:cNvSpPr/>
          <p:nvPr/>
        </p:nvSpPr>
        <p:spPr>
          <a:xfrm flipV="1">
            <a:off x="7756525" y="2701925"/>
            <a:ext cx="730250" cy="51752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9037" name="Picture 13">
            <a:extLst>
              <a:ext uri="{FF2B5EF4-FFF2-40B4-BE49-F238E27FC236}">
                <a16:creationId xmlns:a16="http://schemas.microsoft.com/office/drawing/2014/main" id="{9E0DC843-5D63-48BF-9EDB-95523D59FF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813" y="4605338"/>
            <a:ext cx="1157287"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
        <p:nvSpPr>
          <p:cNvPr id="24" name="Right Arrow 23">
            <a:extLst>
              <a:ext uri="{FF2B5EF4-FFF2-40B4-BE49-F238E27FC236}">
                <a16:creationId xmlns:a16="http://schemas.microsoft.com/office/drawing/2014/main" id="{0DA0BE1F-711A-4E8D-A3DB-338C0526BC33}"/>
              </a:ext>
            </a:extLst>
          </p:cNvPr>
          <p:cNvSpPr/>
          <p:nvPr/>
        </p:nvSpPr>
        <p:spPr>
          <a:xfrm flipH="1">
            <a:off x="492125" y="4908550"/>
            <a:ext cx="857250" cy="300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096" name="TextBox 1">
            <a:extLst>
              <a:ext uri="{FF2B5EF4-FFF2-40B4-BE49-F238E27FC236}">
                <a16:creationId xmlns:a16="http://schemas.microsoft.com/office/drawing/2014/main" id="{0D2E9F0A-203C-4C2B-A3B2-11ADAEAB7840}"/>
              </a:ext>
            </a:extLst>
          </p:cNvPr>
          <p:cNvSpPr txBox="1">
            <a:spLocks noChangeArrowheads="1"/>
          </p:cNvSpPr>
          <p:nvPr/>
        </p:nvSpPr>
        <p:spPr bwMode="auto">
          <a:xfrm>
            <a:off x="533400" y="552450"/>
            <a:ext cx="118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Arial" panose="020B0604020202020204" pitchFamily="34"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29032"/>
                                        </p:tgtEl>
                                        <p:attrNameLst>
                                          <p:attrName>style.visibility</p:attrName>
                                        </p:attrNameLst>
                                      </p:cBhvr>
                                      <p:to>
                                        <p:strVal val="visible"/>
                                      </p:to>
                                    </p:set>
                                    <p:anim calcmode="lin" valueType="num">
                                      <p:cBhvr>
                                        <p:cTn id="7" dur="500" fill="hold"/>
                                        <p:tgtEl>
                                          <p:spTgt spid="129032"/>
                                        </p:tgtEl>
                                        <p:attrNameLst>
                                          <p:attrName>ppt_w</p:attrName>
                                        </p:attrNameLst>
                                      </p:cBhvr>
                                      <p:tavLst>
                                        <p:tav tm="0">
                                          <p:val>
                                            <p:fltVal val="0"/>
                                          </p:val>
                                        </p:tav>
                                        <p:tav tm="100000">
                                          <p:val>
                                            <p:strVal val="#ppt_w"/>
                                          </p:val>
                                        </p:tav>
                                      </p:tavLst>
                                    </p:anim>
                                    <p:anim calcmode="lin" valueType="num">
                                      <p:cBhvr>
                                        <p:cTn id="8" dur="500" fill="hold"/>
                                        <p:tgtEl>
                                          <p:spTgt spid="129032"/>
                                        </p:tgtEl>
                                        <p:attrNameLst>
                                          <p:attrName>ppt_h</p:attrName>
                                        </p:attrNameLst>
                                      </p:cBhvr>
                                      <p:tavLst>
                                        <p:tav tm="0">
                                          <p:val>
                                            <p:fltVal val="0"/>
                                          </p:val>
                                        </p:tav>
                                        <p:tav tm="100000">
                                          <p:val>
                                            <p:strVal val="#ppt_h"/>
                                          </p:val>
                                        </p:tav>
                                      </p:tavLst>
                                    </p:anim>
                                    <p:animEffect transition="in" filter="fade">
                                      <p:cBhvr>
                                        <p:cTn id="9" dur="500"/>
                                        <p:tgtEl>
                                          <p:spTgt spid="12903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29030"/>
                                        </p:tgtEl>
                                        <p:attrNameLst>
                                          <p:attrName>style.visibility</p:attrName>
                                        </p:attrNameLst>
                                      </p:cBhvr>
                                      <p:to>
                                        <p:strVal val="visible"/>
                                      </p:to>
                                    </p:set>
                                    <p:anim calcmode="lin" valueType="num">
                                      <p:cBhvr>
                                        <p:cTn id="14" dur="500" fill="hold"/>
                                        <p:tgtEl>
                                          <p:spTgt spid="129030"/>
                                        </p:tgtEl>
                                        <p:attrNameLst>
                                          <p:attrName>ppt_w</p:attrName>
                                        </p:attrNameLst>
                                      </p:cBhvr>
                                      <p:tavLst>
                                        <p:tav tm="0">
                                          <p:val>
                                            <p:fltVal val="0"/>
                                          </p:val>
                                        </p:tav>
                                        <p:tav tm="100000">
                                          <p:val>
                                            <p:strVal val="#ppt_w"/>
                                          </p:val>
                                        </p:tav>
                                      </p:tavLst>
                                    </p:anim>
                                    <p:anim calcmode="lin" valueType="num">
                                      <p:cBhvr>
                                        <p:cTn id="15" dur="500" fill="hold"/>
                                        <p:tgtEl>
                                          <p:spTgt spid="129030"/>
                                        </p:tgtEl>
                                        <p:attrNameLst>
                                          <p:attrName>ppt_h</p:attrName>
                                        </p:attrNameLst>
                                      </p:cBhvr>
                                      <p:tavLst>
                                        <p:tav tm="0">
                                          <p:val>
                                            <p:fltVal val="0"/>
                                          </p:val>
                                        </p:tav>
                                        <p:tav tm="100000">
                                          <p:val>
                                            <p:strVal val="#ppt_h"/>
                                          </p:val>
                                        </p:tav>
                                      </p:tavLst>
                                    </p:anim>
                                    <p:animEffect transition="in" filter="fade">
                                      <p:cBhvr>
                                        <p:cTn id="16" dur="500"/>
                                        <p:tgtEl>
                                          <p:spTgt spid="1290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par>
                                <p:cTn id="22" presetID="53" presetClass="entr" presetSubtype="16" fill="hold" nodeType="withEffect">
                                  <p:stCondLst>
                                    <p:cond delay="0"/>
                                  </p:stCondLst>
                                  <p:childTnLst>
                                    <p:set>
                                      <p:cBhvr>
                                        <p:cTn id="23" dur="1" fill="hold">
                                          <p:stCondLst>
                                            <p:cond delay="0"/>
                                          </p:stCondLst>
                                        </p:cTn>
                                        <p:tgtEl>
                                          <p:spTgt spid="129034"/>
                                        </p:tgtEl>
                                        <p:attrNameLst>
                                          <p:attrName>style.visibility</p:attrName>
                                        </p:attrNameLst>
                                      </p:cBhvr>
                                      <p:to>
                                        <p:strVal val="visible"/>
                                      </p:to>
                                    </p:set>
                                    <p:anim calcmode="lin" valueType="num">
                                      <p:cBhvr>
                                        <p:cTn id="24" dur="500" fill="hold"/>
                                        <p:tgtEl>
                                          <p:spTgt spid="129034"/>
                                        </p:tgtEl>
                                        <p:attrNameLst>
                                          <p:attrName>ppt_w</p:attrName>
                                        </p:attrNameLst>
                                      </p:cBhvr>
                                      <p:tavLst>
                                        <p:tav tm="0">
                                          <p:val>
                                            <p:fltVal val="0"/>
                                          </p:val>
                                        </p:tav>
                                        <p:tav tm="100000">
                                          <p:val>
                                            <p:strVal val="#ppt_w"/>
                                          </p:val>
                                        </p:tav>
                                      </p:tavLst>
                                    </p:anim>
                                    <p:anim calcmode="lin" valueType="num">
                                      <p:cBhvr>
                                        <p:cTn id="25" dur="500" fill="hold"/>
                                        <p:tgtEl>
                                          <p:spTgt spid="129034"/>
                                        </p:tgtEl>
                                        <p:attrNameLst>
                                          <p:attrName>ppt_h</p:attrName>
                                        </p:attrNameLst>
                                      </p:cBhvr>
                                      <p:tavLst>
                                        <p:tav tm="0">
                                          <p:val>
                                            <p:fltVal val="0"/>
                                          </p:val>
                                        </p:tav>
                                        <p:tav tm="100000">
                                          <p:val>
                                            <p:strVal val="#ppt_h"/>
                                          </p:val>
                                        </p:tav>
                                      </p:tavLst>
                                    </p:anim>
                                    <p:animEffect transition="in" filter="fade">
                                      <p:cBhvr>
                                        <p:cTn id="26" dur="500"/>
                                        <p:tgtEl>
                                          <p:spTgt spid="1290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par>
                                <p:cTn id="35" presetID="53" presetClass="entr" presetSubtype="16" fill="hold" nodeType="withEffect">
                                  <p:stCondLst>
                                    <p:cond delay="0"/>
                                  </p:stCondLst>
                                  <p:childTnLst>
                                    <p:set>
                                      <p:cBhvr>
                                        <p:cTn id="36" dur="1" fill="hold">
                                          <p:stCondLst>
                                            <p:cond delay="0"/>
                                          </p:stCondLst>
                                        </p:cTn>
                                        <p:tgtEl>
                                          <p:spTgt spid="129033"/>
                                        </p:tgtEl>
                                        <p:attrNameLst>
                                          <p:attrName>style.visibility</p:attrName>
                                        </p:attrNameLst>
                                      </p:cBhvr>
                                      <p:to>
                                        <p:strVal val="visible"/>
                                      </p:to>
                                    </p:set>
                                    <p:anim calcmode="lin" valueType="num">
                                      <p:cBhvr>
                                        <p:cTn id="37" dur="500" fill="hold"/>
                                        <p:tgtEl>
                                          <p:spTgt spid="129033"/>
                                        </p:tgtEl>
                                        <p:attrNameLst>
                                          <p:attrName>ppt_w</p:attrName>
                                        </p:attrNameLst>
                                      </p:cBhvr>
                                      <p:tavLst>
                                        <p:tav tm="0">
                                          <p:val>
                                            <p:fltVal val="0"/>
                                          </p:val>
                                        </p:tav>
                                        <p:tav tm="100000">
                                          <p:val>
                                            <p:strVal val="#ppt_w"/>
                                          </p:val>
                                        </p:tav>
                                      </p:tavLst>
                                    </p:anim>
                                    <p:anim calcmode="lin" valueType="num">
                                      <p:cBhvr>
                                        <p:cTn id="38" dur="500" fill="hold"/>
                                        <p:tgtEl>
                                          <p:spTgt spid="129033"/>
                                        </p:tgtEl>
                                        <p:attrNameLst>
                                          <p:attrName>ppt_h</p:attrName>
                                        </p:attrNameLst>
                                      </p:cBhvr>
                                      <p:tavLst>
                                        <p:tav tm="0">
                                          <p:val>
                                            <p:fltVal val="0"/>
                                          </p:val>
                                        </p:tav>
                                        <p:tav tm="100000">
                                          <p:val>
                                            <p:strVal val="#ppt_h"/>
                                          </p:val>
                                        </p:tav>
                                      </p:tavLst>
                                    </p:anim>
                                    <p:animEffect transition="in" filter="fade">
                                      <p:cBhvr>
                                        <p:cTn id="39" dur="500"/>
                                        <p:tgtEl>
                                          <p:spTgt spid="129033"/>
                                        </p:tgtEl>
                                      </p:cBhvr>
                                    </p:animEffect>
                                  </p:childTnLst>
                                </p:cTn>
                              </p:par>
                              <p:par>
                                <p:cTn id="40" presetID="53" presetClass="entr" presetSubtype="16" fill="hold" nodeType="withEffect">
                                  <p:stCondLst>
                                    <p:cond delay="0"/>
                                  </p:stCondLst>
                                  <p:childTnLst>
                                    <p:set>
                                      <p:cBhvr>
                                        <p:cTn id="41" dur="1" fill="hold">
                                          <p:stCondLst>
                                            <p:cond delay="0"/>
                                          </p:stCondLst>
                                        </p:cTn>
                                        <p:tgtEl>
                                          <p:spTgt spid="129036"/>
                                        </p:tgtEl>
                                        <p:attrNameLst>
                                          <p:attrName>style.visibility</p:attrName>
                                        </p:attrNameLst>
                                      </p:cBhvr>
                                      <p:to>
                                        <p:strVal val="visible"/>
                                      </p:to>
                                    </p:set>
                                    <p:anim calcmode="lin" valueType="num">
                                      <p:cBhvr>
                                        <p:cTn id="42" dur="500" fill="hold"/>
                                        <p:tgtEl>
                                          <p:spTgt spid="129036"/>
                                        </p:tgtEl>
                                        <p:attrNameLst>
                                          <p:attrName>ppt_w</p:attrName>
                                        </p:attrNameLst>
                                      </p:cBhvr>
                                      <p:tavLst>
                                        <p:tav tm="0">
                                          <p:val>
                                            <p:fltVal val="0"/>
                                          </p:val>
                                        </p:tav>
                                        <p:tav tm="100000">
                                          <p:val>
                                            <p:strVal val="#ppt_w"/>
                                          </p:val>
                                        </p:tav>
                                      </p:tavLst>
                                    </p:anim>
                                    <p:anim calcmode="lin" valueType="num">
                                      <p:cBhvr>
                                        <p:cTn id="43" dur="500" fill="hold"/>
                                        <p:tgtEl>
                                          <p:spTgt spid="129036"/>
                                        </p:tgtEl>
                                        <p:attrNameLst>
                                          <p:attrName>ppt_h</p:attrName>
                                        </p:attrNameLst>
                                      </p:cBhvr>
                                      <p:tavLst>
                                        <p:tav tm="0">
                                          <p:val>
                                            <p:fltVal val="0"/>
                                          </p:val>
                                        </p:tav>
                                        <p:tav tm="100000">
                                          <p:val>
                                            <p:strVal val="#ppt_h"/>
                                          </p:val>
                                        </p:tav>
                                      </p:tavLst>
                                    </p:anim>
                                    <p:animEffect transition="in" filter="fade">
                                      <p:cBhvr>
                                        <p:cTn id="44" dur="500"/>
                                        <p:tgtEl>
                                          <p:spTgt spid="12903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par>
                                <p:cTn id="50" presetID="16" presetClass="entr" presetSubtype="21" fill="hold" nodeType="withEffect">
                                  <p:stCondLst>
                                    <p:cond delay="0"/>
                                  </p:stCondLst>
                                  <p:childTnLst>
                                    <p:set>
                                      <p:cBhvr>
                                        <p:cTn id="51" dur="1" fill="hold">
                                          <p:stCondLst>
                                            <p:cond delay="0"/>
                                          </p:stCondLst>
                                        </p:cTn>
                                        <p:tgtEl>
                                          <p:spTgt spid="129035"/>
                                        </p:tgtEl>
                                        <p:attrNameLst>
                                          <p:attrName>style.visibility</p:attrName>
                                        </p:attrNameLst>
                                      </p:cBhvr>
                                      <p:to>
                                        <p:strVal val="visible"/>
                                      </p:to>
                                    </p:set>
                                    <p:animEffect transition="in" filter="barn(inVertical)">
                                      <p:cBhvr>
                                        <p:cTn id="52" dur="500"/>
                                        <p:tgtEl>
                                          <p:spTgt spid="129035"/>
                                        </p:tgtEl>
                                      </p:cBhvr>
                                    </p:animEffect>
                                  </p:childTnLst>
                                </p:cTn>
                              </p:par>
                              <p:par>
                                <p:cTn id="53" presetID="53" presetClass="entr" presetSubtype="16" fill="hold" nodeType="withEffect">
                                  <p:stCondLst>
                                    <p:cond delay="0"/>
                                  </p:stCondLst>
                                  <p:childTnLst>
                                    <p:set>
                                      <p:cBhvr>
                                        <p:cTn id="54" dur="1" fill="hold">
                                          <p:stCondLst>
                                            <p:cond delay="0"/>
                                          </p:stCondLst>
                                        </p:cTn>
                                        <p:tgtEl>
                                          <p:spTgt spid="129038"/>
                                        </p:tgtEl>
                                        <p:attrNameLst>
                                          <p:attrName>style.visibility</p:attrName>
                                        </p:attrNameLst>
                                      </p:cBhvr>
                                      <p:to>
                                        <p:strVal val="visible"/>
                                      </p:to>
                                    </p:set>
                                    <p:anim calcmode="lin" valueType="num">
                                      <p:cBhvr>
                                        <p:cTn id="55" dur="500" fill="hold"/>
                                        <p:tgtEl>
                                          <p:spTgt spid="129038"/>
                                        </p:tgtEl>
                                        <p:attrNameLst>
                                          <p:attrName>ppt_w</p:attrName>
                                        </p:attrNameLst>
                                      </p:cBhvr>
                                      <p:tavLst>
                                        <p:tav tm="0">
                                          <p:val>
                                            <p:fltVal val="0"/>
                                          </p:val>
                                        </p:tav>
                                        <p:tav tm="100000">
                                          <p:val>
                                            <p:strVal val="#ppt_w"/>
                                          </p:val>
                                        </p:tav>
                                      </p:tavLst>
                                    </p:anim>
                                    <p:anim calcmode="lin" valueType="num">
                                      <p:cBhvr>
                                        <p:cTn id="56" dur="500" fill="hold"/>
                                        <p:tgtEl>
                                          <p:spTgt spid="129038"/>
                                        </p:tgtEl>
                                        <p:attrNameLst>
                                          <p:attrName>ppt_h</p:attrName>
                                        </p:attrNameLst>
                                      </p:cBhvr>
                                      <p:tavLst>
                                        <p:tav tm="0">
                                          <p:val>
                                            <p:fltVal val="0"/>
                                          </p:val>
                                        </p:tav>
                                        <p:tav tm="100000">
                                          <p:val>
                                            <p:strVal val="#ppt_h"/>
                                          </p:val>
                                        </p:tav>
                                      </p:tavLst>
                                    </p:anim>
                                    <p:animEffect transition="in" filter="fade">
                                      <p:cBhvr>
                                        <p:cTn id="57" dur="500"/>
                                        <p:tgtEl>
                                          <p:spTgt spid="1290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21" fill="hold" nodeType="clickEffect">
                                  <p:stCondLst>
                                    <p:cond delay="0"/>
                                  </p:stCondLst>
                                  <p:childTnLst>
                                    <p:set>
                                      <p:cBhvr>
                                        <p:cTn id="61" dur="1" fill="hold">
                                          <p:stCondLst>
                                            <p:cond delay="0"/>
                                          </p:stCondLst>
                                        </p:cTn>
                                        <p:tgtEl>
                                          <p:spTgt spid="129037"/>
                                        </p:tgtEl>
                                        <p:attrNameLst>
                                          <p:attrName>style.visibility</p:attrName>
                                        </p:attrNameLst>
                                      </p:cBhvr>
                                      <p:to>
                                        <p:strVal val="visible"/>
                                      </p:to>
                                    </p:set>
                                    <p:animEffect transition="in" filter="barn(inVertical)">
                                      <p:cBhvr>
                                        <p:cTn id="62" dur="500"/>
                                        <p:tgtEl>
                                          <p:spTgt spid="12903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arn(inVertical)">
                                      <p:cBhvr>
                                        <p:cTn id="6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2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2A6D270D-D053-407A-9F9E-F68DB8636C00}"/>
              </a:ext>
            </a:extLst>
          </p:cNvPr>
          <p:cNvSpPr>
            <a:spLocks noGrp="1"/>
          </p:cNvSpPr>
          <p:nvPr>
            <p:ph type="title"/>
          </p:nvPr>
        </p:nvSpPr>
        <p:spPr/>
        <p:txBody>
          <a:bodyPr/>
          <a:lstStyle/>
          <a:p>
            <a:r>
              <a:rPr lang="en-US" altLang="nl-BE"/>
              <a:t>Dynamic Hashing</a:t>
            </a:r>
            <a:endParaRPr lang="nl-BE" altLang="nl-BE"/>
          </a:p>
        </p:txBody>
      </p:sp>
      <p:sp>
        <p:nvSpPr>
          <p:cNvPr id="175107" name="Slide Number Placeholder 3">
            <a:extLst>
              <a:ext uri="{FF2B5EF4-FFF2-40B4-BE49-F238E27FC236}">
                <a16:creationId xmlns:a16="http://schemas.microsoft.com/office/drawing/2014/main" id="{7495D8FD-1D2B-4CDE-BB40-7A28143C54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4E6E0D-F051-4094-81E8-0880489B0BC8}" type="slidenum">
              <a:rPr lang="nl-NL" altLang="nl-BE" sz="1200">
                <a:solidFill>
                  <a:srgbClr val="898989"/>
                </a:solidFill>
                <a:latin typeface="Arial" panose="020B0604020202020204" pitchFamily="34" charset="0"/>
              </a:rPr>
              <a:pPr>
                <a:spcBef>
                  <a:spcPct val="0"/>
                </a:spcBef>
                <a:buFontTx/>
                <a:buNone/>
              </a:pPr>
              <a:t>99</a:t>
            </a:fld>
            <a:endParaRPr lang="nl-NL" altLang="nl-BE" sz="1200">
              <a:solidFill>
                <a:srgbClr val="898989"/>
              </a:solidFill>
              <a:latin typeface="Arial" panose="020B0604020202020204" pitchFamily="34" charset="0"/>
            </a:endParaRPr>
          </a:p>
        </p:txBody>
      </p:sp>
      <p:pic>
        <p:nvPicPr>
          <p:cNvPr id="130050" name="Picture 2">
            <a:extLst>
              <a:ext uri="{FF2B5EF4-FFF2-40B4-BE49-F238E27FC236}">
                <a16:creationId xmlns:a16="http://schemas.microsoft.com/office/drawing/2014/main" id="{9D05E294-A4C6-4E08-8C34-CFD06E03E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988" y="1371600"/>
            <a:ext cx="6002337" cy="494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30050"/>
                                        </p:tgtEl>
                                        <p:attrNameLst>
                                          <p:attrName>style.visibility</p:attrName>
                                        </p:attrNameLst>
                                      </p:cBhvr>
                                      <p:to>
                                        <p:strVal val="visible"/>
                                      </p:to>
                                    </p:set>
                                    <p:anim calcmode="lin" valueType="num">
                                      <p:cBhvr>
                                        <p:cTn id="7" dur="500" fill="hold"/>
                                        <p:tgtEl>
                                          <p:spTgt spid="130050"/>
                                        </p:tgtEl>
                                        <p:attrNameLst>
                                          <p:attrName>ppt_w</p:attrName>
                                        </p:attrNameLst>
                                      </p:cBhvr>
                                      <p:tavLst>
                                        <p:tav tm="0">
                                          <p:val>
                                            <p:fltVal val="0"/>
                                          </p:val>
                                        </p:tav>
                                        <p:tav tm="100000">
                                          <p:val>
                                            <p:strVal val="#ppt_w"/>
                                          </p:val>
                                        </p:tav>
                                      </p:tavLst>
                                    </p:anim>
                                    <p:anim calcmode="lin" valueType="num">
                                      <p:cBhvr>
                                        <p:cTn id="8" dur="500" fill="hold"/>
                                        <p:tgtEl>
                                          <p:spTgt spid="130050"/>
                                        </p:tgtEl>
                                        <p:attrNameLst>
                                          <p:attrName>ppt_h</p:attrName>
                                        </p:attrNameLst>
                                      </p:cBhvr>
                                      <p:tavLst>
                                        <p:tav tm="0">
                                          <p:val>
                                            <p:fltVal val="0"/>
                                          </p:val>
                                        </p:tav>
                                        <p:tav tm="100000">
                                          <p:val>
                                            <p:strVal val="#ppt_h"/>
                                          </p:val>
                                        </p:tav>
                                      </p:tavLst>
                                    </p:anim>
                                    <p:animEffect transition="in" filter="fade">
                                      <p:cBhvr>
                                        <p:cTn id="9" dur="500"/>
                                        <p:tgtEl>
                                          <p:spTgt spid="130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25877</TotalTime>
  <Words>7186</Words>
  <Application>Microsoft Office PowerPoint</Application>
  <PresentationFormat>A4 Paper (210x297 mm)</PresentationFormat>
  <Paragraphs>896</Paragraphs>
  <Slides>100</Slides>
  <Notes>69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12" baseType="lpstr">
      <vt:lpstr>新細明體</vt:lpstr>
      <vt:lpstr>宋体</vt:lpstr>
      <vt:lpstr>Arial</vt:lpstr>
      <vt:lpstr>Calibri</vt:lpstr>
      <vt:lpstr>Consolas</vt:lpstr>
      <vt:lpstr>Helvetica</vt:lpstr>
      <vt:lpstr>Monotype Sorts</vt:lpstr>
      <vt:lpstr>Symbol</vt:lpstr>
      <vt:lpstr>Times New Roman</vt:lpstr>
      <vt:lpstr>Wingdings</vt:lpstr>
      <vt:lpstr>Office Theme</vt:lpstr>
      <vt:lpstr>Microsoft Drawing 1.01</vt:lpstr>
      <vt:lpstr> Physical File Organization and Indexing</vt:lpstr>
      <vt:lpstr>Introduction</vt:lpstr>
      <vt:lpstr> Stroage Hardware and Physical Database Design</vt:lpstr>
      <vt:lpstr>Storage Hardware and Physical Database Design </vt:lpstr>
      <vt:lpstr>The Storage Hierarchy</vt:lpstr>
      <vt:lpstr>The Storage Hierarchy</vt:lpstr>
      <vt:lpstr>The Storage Hierarchy</vt:lpstr>
      <vt:lpstr>Internals of Hard Disk Drives</vt:lpstr>
      <vt:lpstr>Internals of Hard Disk Drives</vt:lpstr>
      <vt:lpstr>Internals of Hard Disk Drives</vt:lpstr>
      <vt:lpstr>Internals of Hard Disk Drives</vt:lpstr>
      <vt:lpstr>Internals of Hard Disk Drives</vt:lpstr>
      <vt:lpstr>From Logical Concepts to Physical Constructs</vt:lpstr>
      <vt:lpstr>From Logical Concepts to Physical Constructs</vt:lpstr>
      <vt:lpstr>Introduction</vt:lpstr>
      <vt:lpstr> Record Organization: Data Items</vt:lpstr>
      <vt:lpstr>Record Organization</vt:lpstr>
      <vt:lpstr>Record Organization</vt:lpstr>
      <vt:lpstr>Record Organization</vt:lpstr>
      <vt:lpstr>Record Organization</vt:lpstr>
      <vt:lpstr>Record Organization</vt:lpstr>
      <vt:lpstr>Record Organization</vt:lpstr>
      <vt:lpstr>Introduction</vt:lpstr>
      <vt:lpstr> File Organization: Primary and Secondary  </vt:lpstr>
      <vt:lpstr>File Organization</vt:lpstr>
      <vt:lpstr>Introductory Concepts</vt:lpstr>
      <vt:lpstr>Introductory Concepts</vt:lpstr>
      <vt:lpstr>Heap File Organization</vt:lpstr>
      <vt:lpstr>Sequential File Organization</vt:lpstr>
      <vt:lpstr>Sequential File Organization</vt:lpstr>
      <vt:lpstr>Sequential File Organization</vt:lpstr>
      <vt:lpstr>Sequential File Organization</vt:lpstr>
      <vt:lpstr>Random File Organization (Hashing)</vt:lpstr>
      <vt:lpstr>Random File Organization (Hashing)</vt:lpstr>
      <vt:lpstr>Random File Organization (Hashing)</vt:lpstr>
      <vt:lpstr>Random File Organization (Hashing)</vt:lpstr>
      <vt:lpstr>Random File Organization (Hashing)</vt:lpstr>
      <vt:lpstr>Random File Organization (Hashing)</vt:lpstr>
      <vt:lpstr>Random File Organization (Hashing)</vt:lpstr>
      <vt:lpstr>Random File Organization (Hashing)</vt:lpstr>
      <vt:lpstr>Indexed Sequential File Organization</vt:lpstr>
      <vt:lpstr>Indexed Sequential File Organization</vt:lpstr>
      <vt:lpstr>Indexed Sequential File Organization</vt:lpstr>
      <vt:lpstr>Indexed Sequential File Organization</vt:lpstr>
      <vt:lpstr>Indexed Sequential File Organization</vt:lpstr>
      <vt:lpstr>Indexed Sequential File Organization</vt:lpstr>
      <vt:lpstr>Indexed Sequential File Organization</vt:lpstr>
      <vt:lpstr>Indexed Sequential File Organization</vt:lpstr>
      <vt:lpstr>Indexed Sequential File Organization</vt:lpstr>
      <vt:lpstr>Indexed Sequential File Organization</vt:lpstr>
      <vt:lpstr>Indexed Sequential File Organization</vt:lpstr>
      <vt:lpstr>Secondary Indexes and Inverted files</vt:lpstr>
      <vt:lpstr>Characteristics of Secondary Indexes</vt:lpstr>
      <vt:lpstr>Characteristics of Secondary Indexes</vt:lpstr>
      <vt:lpstr>Characteristics of Secondary Indexes</vt:lpstr>
      <vt:lpstr>Characteristics of Secondary Indexes</vt:lpstr>
      <vt:lpstr>Inverted Files</vt:lpstr>
      <vt:lpstr>Inverted Files</vt:lpstr>
      <vt:lpstr>Multicolumn Indexes</vt:lpstr>
      <vt:lpstr>Other Indexes</vt:lpstr>
      <vt:lpstr>Other Indexes</vt:lpstr>
      <vt:lpstr>Other Indexes</vt:lpstr>
      <vt:lpstr>Other Indexes</vt:lpstr>
      <vt:lpstr>File Organization</vt:lpstr>
      <vt:lpstr>B-Trees and B+-Trees</vt:lpstr>
      <vt:lpstr>Multilevel Indexes Revisited</vt:lpstr>
      <vt:lpstr>Multilevel Indexes Revisited</vt:lpstr>
      <vt:lpstr>Multilevel Indexes Revisited</vt:lpstr>
      <vt:lpstr>Multilevel Indexes Revisited</vt:lpstr>
      <vt:lpstr>Binary Search Trees</vt:lpstr>
      <vt:lpstr>Binary Search Trees</vt:lpstr>
      <vt:lpstr>B-trees</vt:lpstr>
      <vt:lpstr>B-trees</vt:lpstr>
      <vt:lpstr>B-trees</vt:lpstr>
      <vt:lpstr>B-trees</vt:lpstr>
      <vt:lpstr>B-trees</vt:lpstr>
      <vt:lpstr>B-trees</vt:lpstr>
      <vt:lpstr>B+-trees</vt:lpstr>
      <vt:lpstr>B+-trees</vt:lpstr>
      <vt:lpstr>B+-tree Example</vt:lpstr>
      <vt:lpstr>Observations about B+-trees</vt:lpstr>
      <vt:lpstr>Queries on B+-Trees</vt:lpstr>
      <vt:lpstr>Queries on B+-Trees (Cont)</vt:lpstr>
      <vt:lpstr>Insertion to B+ Tree</vt:lpstr>
      <vt:lpstr>Updates on B+-Trees:  Insertion (Cont)</vt:lpstr>
      <vt:lpstr>Deletion from B+-Tree</vt:lpstr>
      <vt:lpstr>Examples of B+-Tree Deletion</vt:lpstr>
      <vt:lpstr>B+-tree Update Examples</vt:lpstr>
      <vt:lpstr>B+-tree problem (Cont)</vt:lpstr>
      <vt:lpstr>B+-tree problem (Cont)</vt:lpstr>
      <vt:lpstr>B+-trees</vt:lpstr>
      <vt:lpstr>Conclusions</vt:lpstr>
      <vt:lpstr> Appendix</vt:lpstr>
      <vt:lpstr>Dynamic Hashing</vt:lpstr>
      <vt:lpstr>Dynamic Hashing</vt:lpstr>
      <vt:lpstr>Dynamic Hashing</vt:lpstr>
      <vt:lpstr>Dynamic Hashing</vt:lpstr>
      <vt:lpstr>Dynamic Hashing</vt:lpstr>
      <vt:lpstr>Dynamic Hashing</vt:lpstr>
      <vt:lpstr> Acknowledgment This set of slides is mainly adopted from the course materials provided by the textbook:  Principles of Database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Emerging Trends, Challenges and Applications</dc:title>
  <dc:subject>OR48 - Data Mining Stream - Keynote</dc:subject>
  <dc:creator>C. Mues</dc:creator>
  <cp:lastModifiedBy>Wilfred Ng</cp:lastModifiedBy>
  <cp:revision>2507</cp:revision>
  <cp:lastPrinted>2015-08-19T09:29:19Z</cp:lastPrinted>
  <dcterms:created xsi:type="dcterms:W3CDTF">2004-11-17T11:45:10Z</dcterms:created>
  <dcterms:modified xsi:type="dcterms:W3CDTF">2020-04-05T15:49:58Z</dcterms:modified>
</cp:coreProperties>
</file>