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18"/>
  </p:notesMasterIdLst>
  <p:handoutMasterIdLst>
    <p:handoutMasterId r:id="rId19"/>
  </p:handoutMasterIdLst>
  <p:sldIdLst>
    <p:sldId id="753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BD87"/>
    <a:srgbClr val="3319FF"/>
    <a:srgbClr val="B30019"/>
    <a:srgbClr val="FFFFCC"/>
    <a:srgbClr val="FF00FF"/>
    <a:srgbClr val="FFFF99"/>
    <a:srgbClr val="D9D9D9"/>
    <a:srgbClr val="F9B5E8"/>
    <a:srgbClr val="51DC00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76" d="100"/>
          <a:sy n="76" d="100"/>
        </p:scale>
        <p:origin x="1410" y="13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0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46957"/>
            <a:ext cx="7772400" cy="900350"/>
          </a:xfrm>
          <a:solidFill>
            <a:srgbClr val="0FBD87"/>
          </a:solidFill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3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7. Structured Query Language</a:t>
            </a:r>
          </a:p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Exercises 7</a:t>
            </a:r>
          </a:p>
        </p:txBody>
      </p:sp>
    </p:spTree>
    <p:extLst>
      <p:ext uri="{BB962C8B-B14F-4D97-AF65-F5344CB8AC3E}">
        <p14:creationId xmlns:p14="http://schemas.microsoft.com/office/powerpoint/2010/main" val="234517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46" y="1188720"/>
            <a:ext cx="8071508" cy="705321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 lIns="91440">
            <a:spAutoFit/>
          </a:bodyPr>
          <a:lstStyle/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each customer who has made more than 100 orders in 2017, find the customer id, last name and the number of orders in 2017.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20771" y="2136691"/>
            <a:ext cx="5902459" cy="193642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customer.customer_id, customer.last_name,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count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customer, </a:t>
            </a:r>
            <a:r>
              <a:rPr lang="en-US" dirty="0" err="1">
                <a:solidFill>
                  <a:srgbClr val="000000"/>
                </a:solidFill>
                <a:latin typeface="Arial Narrow"/>
                <a:cs typeface="Arial Narrow"/>
              </a:rPr>
              <a:t>book_order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 err="1">
                <a:latin typeface="Arial Narrow"/>
                <a:cs typeface="Arial Narrow"/>
              </a:rPr>
              <a:t>customer.customer_id</a:t>
            </a:r>
            <a:r>
              <a:rPr lang="en-US" dirty="0">
                <a:latin typeface="Arial Narrow"/>
                <a:cs typeface="Arial Narrow"/>
              </a:rPr>
              <a:t>=</a:t>
            </a:r>
            <a:r>
              <a:rPr lang="en-US" dirty="0" err="1">
                <a:latin typeface="Arial Narrow"/>
                <a:cs typeface="Arial Narrow"/>
              </a:rPr>
              <a:t>book_order.customer_id</a:t>
            </a:r>
            <a:endParaRPr lang="en-US" dirty="0">
              <a:latin typeface="Arial Narrow"/>
              <a:cs typeface="Arial Narrow"/>
            </a:endParaRPr>
          </a:p>
          <a:p>
            <a:pPr marL="682625" indent="476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order_year=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2017</a:t>
            </a:r>
            <a:r>
              <a:rPr lang="fr-FR" dirty="0">
                <a:latin typeface="Arial Narrow"/>
                <a:cs typeface="Arial Narrow"/>
              </a:rPr>
              <a:t>'</a:t>
            </a:r>
            <a:endParaRPr lang="en-US" dirty="0">
              <a:latin typeface="Arial Narrow"/>
              <a:cs typeface="Arial Narrow"/>
            </a:endParaRP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dirty="0">
                <a:latin typeface="Arial Narrow"/>
                <a:cs typeface="Arial Narrow"/>
              </a:rPr>
              <a:t>customer.customer_id, customer.last_name</a:t>
            </a:r>
          </a:p>
          <a:p>
            <a:pPr marL="3175" indent="0" defTabSz="4048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 count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*</a:t>
            </a:r>
            <a:r>
              <a:rPr lang="en-US" dirty="0">
                <a:latin typeface="Arial Narrow"/>
                <a:cs typeface="Arial Narrow"/>
              </a:rPr>
              <a:t>)&gt;100;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" y="4404587"/>
            <a:ext cx="8321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cs typeface="Arial Narrow"/>
              </a:rPr>
              <a:t> clause</a:t>
            </a:r>
            <a:r>
              <a:rPr lang="en-US" sz="1800" dirty="0"/>
              <a:t> - match customers and orders on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sz="1800" dirty="0"/>
              <a:t> for orders in 2017.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sz="1800" dirty="0"/>
              <a:t> clause - group the result by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last_name</a:t>
            </a:r>
            <a:r>
              <a:rPr 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/>
              <a:t> clause - select only those groups having more than 100 orders.</a:t>
            </a:r>
            <a:endParaRPr lang="en-US" sz="1800" dirty="0">
              <a:solidFill>
                <a:srgbClr val="B30019"/>
              </a:solidFill>
            </a:endParaRPr>
          </a:p>
          <a:p>
            <a:pPr marL="457200" indent="-457200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2000" b="1" dirty="0">
                <a:solidFill>
                  <a:srgbClr val="B30019"/>
                </a:solidFill>
              </a:rPr>
              <a:t>Need to include both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customer_id</a:t>
            </a:r>
            <a:r>
              <a:rPr lang="en-US" sz="2000" b="1" dirty="0">
                <a:solidFill>
                  <a:srgbClr val="B30019"/>
                </a:solidFill>
              </a:rPr>
              <a:t> and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last_name</a:t>
            </a:r>
            <a:r>
              <a:rPr lang="en-US" sz="2000" b="1" dirty="0">
                <a:solidFill>
                  <a:srgbClr val="B30019"/>
                </a:solidFill>
              </a:rPr>
              <a:t> in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sz="2000" b="1" dirty="0">
                <a:solidFill>
                  <a:srgbClr val="B30019"/>
                </a:solidFill>
              </a:rPr>
              <a:t>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35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0" y="1188720"/>
            <a:ext cx="6695501" cy="716280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>
            <a:spAutoFit/>
          </a:bodyPr>
          <a:lstStyle/>
          <a:p>
            <a:pPr marL="9525" indent="0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customer id and last name of customer(s) who have ordered the </a:t>
            </a:r>
            <a:r>
              <a:rPr lang="en-US" b="1" u="sng" dirty="0">
                <a:solidFill>
                  <a:srgbClr val="FF0000"/>
                </a:solidFill>
              </a:rPr>
              <a:t>largest total</a:t>
            </a:r>
            <a:r>
              <a:rPr lang="en-US" b="1" dirty="0">
                <a:solidFill>
                  <a:srgbClr val="3319FF"/>
                </a:solidFill>
              </a:rPr>
              <a:t> quantity of books.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4593" y="2140610"/>
            <a:ext cx="7054815" cy="320040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with </a:t>
            </a:r>
            <a:r>
              <a:rPr lang="en-US" dirty="0">
                <a:latin typeface="Arial Narrow"/>
                <a:cs typeface="Arial Narrow"/>
              </a:rPr>
              <a:t>temp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 as</a:t>
            </a:r>
          </a:p>
          <a:p>
            <a:pPr marL="455613" indent="0"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c.customer_id, c.last_name,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sum</a:t>
            </a:r>
            <a:r>
              <a:rPr lang="en-US" dirty="0">
                <a:latin typeface="Arial Narrow"/>
                <a:cs typeface="Arial Narrow"/>
              </a:rPr>
              <a:t>(quantity)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total_quantity</a:t>
            </a:r>
          </a:p>
          <a:p>
            <a:pPr marL="54864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customer c, </a:t>
            </a:r>
            <a:r>
              <a:rPr lang="en-US" dirty="0" err="1">
                <a:solidFill>
                  <a:srgbClr val="000000"/>
                </a:solidFill>
                <a:latin typeface="Arial Narrow"/>
                <a:cs typeface="Arial Narrow"/>
              </a:rPr>
              <a:t>book_order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Narrow"/>
                <a:cs typeface="Arial Narrow"/>
              </a:rPr>
              <a:t>bo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, order_details od</a:t>
            </a:r>
            <a:endParaRPr lang="en-US" baseline="-25000" dirty="0">
              <a:latin typeface="Arial Narrow"/>
              <a:cs typeface="Arial Narrow"/>
            </a:endParaRPr>
          </a:p>
          <a:p>
            <a:pPr marL="1204913" indent="-6572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 err="1">
                <a:latin typeface="Arial Narrow"/>
                <a:cs typeface="Arial Narrow"/>
              </a:rPr>
              <a:t>c.customer_id</a:t>
            </a:r>
            <a:r>
              <a:rPr lang="en-US" dirty="0">
                <a:latin typeface="Arial Narrow"/>
                <a:cs typeface="Arial Narrow"/>
              </a:rPr>
              <a:t>=</a:t>
            </a:r>
            <a:r>
              <a:rPr lang="en-US" dirty="0" err="1">
                <a:latin typeface="Arial Narrow"/>
                <a:cs typeface="Arial Narrow"/>
              </a:rPr>
              <a:t>bo.customer_id</a:t>
            </a:r>
            <a:endParaRPr lang="en-US" dirty="0">
              <a:latin typeface="Arial Narrow"/>
              <a:cs typeface="Arial Narrow"/>
            </a:endParaRPr>
          </a:p>
          <a:p>
            <a:pPr marL="120332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 Narrow"/>
                <a:cs typeface="Arial Narrow"/>
              </a:rPr>
              <a:t>b</a:t>
            </a:r>
            <a:r>
              <a:rPr lang="en-US" dirty="0" err="1">
                <a:latin typeface="Arial Narrow"/>
                <a:cs typeface="Arial Narrow"/>
              </a:rPr>
              <a:t>o.order_id</a:t>
            </a:r>
            <a:r>
              <a:rPr lang="en-US" dirty="0">
                <a:latin typeface="Arial Narrow"/>
                <a:cs typeface="Arial Narrow"/>
              </a:rPr>
              <a:t>=</a:t>
            </a:r>
            <a:r>
              <a:rPr lang="en-US" dirty="0" err="1">
                <a:latin typeface="Arial Narrow"/>
                <a:cs typeface="Arial Narrow"/>
              </a:rPr>
              <a:t>od.order_id</a:t>
            </a:r>
            <a:endParaRPr lang="en-US" dirty="0">
              <a:latin typeface="Arial Narrow"/>
              <a:cs typeface="Arial Narrow"/>
            </a:endParaRPr>
          </a:p>
          <a:p>
            <a:pPr marL="54864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dirty="0">
                <a:latin typeface="Arial Narrow"/>
                <a:cs typeface="Arial Narrow"/>
              </a:rPr>
              <a:t>c.customer_id, c.last_name)</a:t>
            </a:r>
            <a:endParaRPr lang="en-US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 </a:t>
            </a:r>
            <a:r>
              <a:rPr lang="en-US" dirty="0">
                <a:latin typeface="Arial Narrow"/>
                <a:cs typeface="Arial Narrow"/>
              </a:rPr>
              <a:t>temp.customer_id, temp.last_name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temp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en-US" dirty="0">
                <a:latin typeface="Arial Narrow"/>
                <a:cs typeface="Arial Narrow"/>
              </a:rPr>
              <a:t>temp.total_quantity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= 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max</a:t>
            </a:r>
            <a:r>
              <a:rPr lang="en-US" dirty="0">
                <a:latin typeface="Arial Narrow"/>
                <a:cs typeface="Arial Narrow"/>
              </a:rPr>
              <a:t>(total_quantity)</a:t>
            </a:r>
          </a:p>
          <a:p>
            <a:pPr marL="278892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temp</a:t>
            </a:r>
            <a:r>
              <a:rPr lang="en-US" dirty="0">
                <a:latin typeface="Arial Narrow"/>
                <a:cs typeface="Arial Narrow"/>
              </a:rPr>
              <a:t>);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85800" y="4085518"/>
            <a:ext cx="5720292" cy="2176810"/>
            <a:chOff x="685800" y="4151620"/>
            <a:chExt cx="5720292" cy="2176810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5743654"/>
              <a:ext cx="2952373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The customer who ordered the largest total quantity of books.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088245" y="4151620"/>
              <a:ext cx="5317847" cy="1228951"/>
            </a:xfrm>
            <a:prstGeom prst="roundRect">
              <a:avLst>
                <a:gd name="adj" fmla="val 10392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9" name="Curved Connector 8"/>
            <p:cNvCxnSpPr>
              <a:stCxn id="8" idx="1"/>
              <a:endCxn id="7" idx="1"/>
            </p:cNvCxnSpPr>
            <p:nvPr/>
          </p:nvCxnSpPr>
          <p:spPr bwMode="auto">
            <a:xfrm rot="10800000" flipV="1">
              <a:off x="685801" y="4766096"/>
              <a:ext cx="402445" cy="1269946"/>
            </a:xfrm>
            <a:prstGeom prst="curvedConnector3">
              <a:avLst>
                <a:gd name="adj1" fmla="val 224125"/>
              </a:avLst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080678" y="2184153"/>
            <a:ext cx="7377522" cy="4089314"/>
            <a:chOff x="1080678" y="2250255"/>
            <a:chExt cx="7377522" cy="408931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080678" y="2250255"/>
              <a:ext cx="6862876" cy="1871507"/>
            </a:xfrm>
            <a:prstGeom prst="roundRect">
              <a:avLst>
                <a:gd name="adj" fmla="val 12546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18770" y="5754793"/>
              <a:ext cx="2639430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The total quantity of books ordered by each customer.</a:t>
              </a:r>
            </a:p>
          </p:txBody>
        </p:sp>
        <p:cxnSp>
          <p:nvCxnSpPr>
            <p:cNvPr id="13" name="Curved Connector 12"/>
            <p:cNvCxnSpPr>
              <a:stCxn id="11" idx="3"/>
              <a:endCxn id="12" idx="3"/>
            </p:cNvCxnSpPr>
            <p:nvPr/>
          </p:nvCxnSpPr>
          <p:spPr bwMode="auto">
            <a:xfrm>
              <a:off x="7943554" y="3186009"/>
              <a:ext cx="514646" cy="2861172"/>
            </a:xfrm>
            <a:prstGeom prst="curvedConnector3">
              <a:avLst>
                <a:gd name="adj1" fmla="val 203644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/>
          <p:cNvGrpSpPr/>
          <p:nvPr/>
        </p:nvGrpSpPr>
        <p:grpSpPr>
          <a:xfrm>
            <a:off x="3723725" y="4627814"/>
            <a:ext cx="2593239" cy="1645653"/>
            <a:chOff x="3723725" y="4693916"/>
            <a:chExt cx="2593239" cy="1645653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787949" y="4693916"/>
              <a:ext cx="2529015" cy="653235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3725" y="5754793"/>
              <a:ext cx="1980479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The largest quantity of books ordered.</a:t>
              </a:r>
            </a:p>
          </p:txBody>
        </p:sp>
        <p:cxnSp>
          <p:nvCxnSpPr>
            <p:cNvPr id="33" name="Curved Connector 32"/>
            <p:cNvCxnSpPr>
              <a:stCxn id="24" idx="2"/>
              <a:endCxn id="31" idx="0"/>
            </p:cNvCxnSpPr>
            <p:nvPr/>
          </p:nvCxnSpPr>
          <p:spPr bwMode="auto">
            <a:xfrm rot="5400000">
              <a:off x="4679390" y="5381726"/>
              <a:ext cx="407642" cy="338492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6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199"/>
            <a:ext cx="7772400" cy="717107"/>
          </a:xfrm>
        </p:spPr>
        <p:txBody>
          <a:bodyPr/>
          <a:lstStyle/>
          <a:p>
            <a:r>
              <a:rPr lang="en-US" dirty="0"/>
              <a:t>BOOK STORE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Book(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book_id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title, subject, </a:t>
            </a: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quantity_in_stock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price, </a:t>
            </a:r>
            <a:r>
              <a:rPr lang="en-US" sz="2000" i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author_id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 marL="1371600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Author(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author_id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first_name, last_name)</a:t>
            </a:r>
          </a:p>
          <a:p>
            <a:pPr marL="1371600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Customer(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customer_id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first_name, last_name)</a:t>
            </a:r>
          </a:p>
          <a:p>
            <a:pPr marL="1371600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Book_order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order_id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2000" i="1" dirty="0" err="1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customer_id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order_year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 marL="1371600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Order_details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2000" i="1" u="sng" dirty="0" err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order_id</a:t>
            </a:r>
            <a:r>
              <a:rPr lang="en-US" sz="2000" i="1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, book_id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quantity)</a:t>
            </a:r>
          </a:p>
          <a:p>
            <a:pPr marL="0" indent="0" algn="ctr" eaLnBrk="1" hangingPunct="1">
              <a:buNone/>
            </a:pPr>
            <a:r>
              <a:rPr lang="en-US" b="1" u="sng" dirty="0">
                <a:solidFill>
                  <a:srgbClr val="B30019"/>
                </a:solidFill>
              </a:rPr>
              <a:t>Assumptions</a:t>
            </a:r>
          </a:p>
          <a:p>
            <a:pPr lvl="1" eaLnBrk="1" hangingPunct="1"/>
            <a:r>
              <a:rPr lang="en-US" dirty="0"/>
              <a:t>Each author has authored at least one book in the store.</a:t>
            </a:r>
          </a:p>
          <a:p>
            <a:pPr lvl="1" eaLnBrk="1" hangingPunct="1"/>
            <a:r>
              <a:rPr lang="en-US" dirty="0"/>
              <a:t>Each book has exactly one author.</a:t>
            </a:r>
          </a:p>
          <a:p>
            <a:pPr lvl="1" eaLnBrk="1" hangingPunct="1"/>
            <a:r>
              <a:rPr lang="en-US" dirty="0"/>
              <a:t>Each order is made by exactly one customer and has one or more associated records in Order_details (e.g., one order may contain several different books).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9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265" y="1188720"/>
            <a:ext cx="4471471" cy="716280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>
            <a:spAutoFit/>
          </a:bodyPr>
          <a:lstStyle/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all distinct book titles of the author whose last name is “Piper”.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51265"/>
            <a:ext cx="6675545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3188" indent="-1373188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Relational Algebra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pitchFamily="18" charset="2"/>
              </a:rPr>
              <a:t>	</a:t>
            </a:r>
          </a:p>
          <a:p>
            <a:pPr marL="914400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title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last_name=</a:t>
            </a:r>
            <a:r>
              <a:rPr lang="fr-FR" sz="2000" baseline="-25000" dirty="0">
                <a:latin typeface="Arial Narrow" panose="020B0606020202030204" pitchFamily="34" charset="0"/>
                <a:cs typeface="Arial Narrow"/>
              </a:rPr>
              <a:t>'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Piper</a:t>
            </a:r>
            <a:r>
              <a:rPr lang="fr-FR" sz="2000" baseline="-25000" dirty="0">
                <a:latin typeface="Arial Narrow" panose="020B0606020202030204" pitchFamily="34" charset="0"/>
                <a:cs typeface="Arial Narrow"/>
              </a:rPr>
              <a:t>'</a:t>
            </a:r>
            <a:r>
              <a:rPr lang="fr-FR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Author 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Join</a:t>
            </a:r>
            <a:r>
              <a:rPr lang="en-US" sz="2000" baseline="-25000" dirty="0">
                <a:latin typeface="Arial Narrow" panose="020B0606020202030204" pitchFamily="34" charset="0"/>
              </a:rPr>
              <a:t>Author.author_id=Book.author_id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 Book))</a:t>
            </a:r>
            <a:endParaRPr lang="en-US" sz="2000" dirty="0">
              <a:latin typeface="Arial Narrow" panose="020B0606020202030204" pitchFamily="34" charset="0"/>
            </a:endParaRPr>
          </a:p>
          <a:p>
            <a:pPr marL="914400">
              <a:spcBef>
                <a:spcPts val="2400"/>
              </a:spcBef>
            </a:pP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title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last_name=</a:t>
            </a:r>
            <a:r>
              <a:rPr lang="fr-FR" sz="2000" baseline="-25000" dirty="0">
                <a:latin typeface="Arial Narrow" panose="020B0606020202030204" pitchFamily="34" charset="0"/>
                <a:cs typeface="Arial Narrow"/>
              </a:rPr>
              <a:t>'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Piper</a:t>
            </a:r>
            <a:r>
              <a:rPr lang="fr-FR" sz="2000" baseline="-25000" dirty="0">
                <a:latin typeface="Arial Narrow" panose="020B0606020202030204" pitchFamily="34" charset="0"/>
                <a:cs typeface="Arial Narrow"/>
              </a:rPr>
              <a:t>'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Author) 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Join</a:t>
            </a:r>
            <a:r>
              <a:rPr lang="en-US" sz="2000" baseline="-25000" dirty="0">
                <a:latin typeface="Arial Narrow" panose="020B0606020202030204" pitchFamily="34" charset="0"/>
              </a:rPr>
              <a:t>Author.author_id=Book.author_id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 Book)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989252"/>
            <a:ext cx="711200" cy="4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B30019"/>
                </a:solidFill>
              </a:rPr>
              <a:t>SQL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01046" y="4100652"/>
            <a:ext cx="3941908" cy="132087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title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book, author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latin typeface="Arial Narrow"/>
                <a:cs typeface="Arial Narrow"/>
              </a:rPr>
              <a:t>author.author_id=book.author_id</a:t>
            </a: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author.last_name=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Piper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4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378" y="2540139"/>
            <a:ext cx="249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0019"/>
                </a:solidFill>
              </a:rPr>
              <a:t>Authors who wrote </a:t>
            </a:r>
            <a:r>
              <a:rPr lang="en-US" sz="1600" b="1" u="sng" dirty="0">
                <a:solidFill>
                  <a:srgbClr val="B30019"/>
                </a:solidFill>
              </a:rPr>
              <a:t>either</a:t>
            </a:r>
            <a:r>
              <a:rPr lang="en-US" sz="1600" b="1" dirty="0">
                <a:solidFill>
                  <a:srgbClr val="B30019"/>
                </a:solidFill>
              </a:rPr>
              <a:t> Art </a:t>
            </a:r>
            <a:r>
              <a:rPr lang="en-US" sz="1600" b="1" u="sng" dirty="0">
                <a:solidFill>
                  <a:srgbClr val="B30019"/>
                </a:solidFill>
              </a:rPr>
              <a:t>or</a:t>
            </a:r>
            <a:r>
              <a:rPr lang="en-US" sz="1600" b="1" dirty="0">
                <a:solidFill>
                  <a:srgbClr val="B30019"/>
                </a:solidFill>
              </a:rPr>
              <a:t> Business books will be selected.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5247" y="2037909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B30019"/>
                </a:solidFill>
              </a:rPr>
              <a:t>Nothing will be selected.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7322" y="2037909"/>
            <a:ext cx="1367682" cy="58521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No.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2777"/>
            <a:ext cx="7772400" cy="106804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30019"/>
                </a:solidFill>
              </a:rPr>
              <a:t>Can we say</a:t>
            </a:r>
            <a:r>
              <a:rPr lang="en-US" dirty="0"/>
              <a:t> —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Art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latin typeface="Arial Narrow"/>
                <a:cs typeface="Arial Narrow"/>
              </a:rPr>
              <a:t> 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Business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90"/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30019"/>
                </a:solidFill>
              </a:rPr>
              <a:t>How about</a:t>
            </a:r>
            <a:r>
              <a:rPr lang="en-US" dirty="0">
                <a:solidFill>
                  <a:srgbClr val="000000"/>
                </a:solidFill>
              </a:rPr>
              <a:t> —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Art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or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Business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solidFill>
                  <a:srgbClr val="00009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586020"/>
            <a:ext cx="80858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3188" indent="-1373188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Relational Algebra</a:t>
            </a:r>
            <a:r>
              <a:rPr lang="en-US" sz="2000" dirty="0">
                <a:solidFill>
                  <a:srgbClr val="0000FF"/>
                </a:solidFill>
                <a:latin typeface="+mn-lt"/>
                <a:sym typeface="Symbol" pitchFamily="18" charset="2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last_name, first_name</a:t>
            </a:r>
          </a:p>
          <a:p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author_id, last_name, first_name(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Book.subject=</a:t>
            </a:r>
            <a:r>
              <a:rPr lang="fr-FR" sz="2000" baseline="-25000" dirty="0">
                <a:latin typeface="Arial Narrow" panose="020B0606020202030204" pitchFamily="34" charset="0"/>
                <a:sym typeface="Symbol" pitchFamily="18" charset="2"/>
              </a:rPr>
              <a:t>'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Art</a:t>
            </a:r>
            <a:r>
              <a:rPr lang="fr-FR" sz="2000" baseline="-25000" dirty="0">
                <a:latin typeface="Arial Narrow" panose="020B0606020202030204" pitchFamily="34" charset="0"/>
                <a:sym typeface="Symbol" pitchFamily="18" charset="2"/>
              </a:rPr>
              <a:t>'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(Book 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Join</a:t>
            </a:r>
            <a:r>
              <a:rPr lang="en-US" sz="2000" baseline="-25000" dirty="0">
                <a:latin typeface="Arial Narrow" panose="020B0606020202030204" pitchFamily="34" charset="0"/>
              </a:rPr>
              <a:t>Author.author_id=Book.author_id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 Author))</a:t>
            </a:r>
          </a:p>
          <a:p>
            <a:pPr marL="2690813"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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author_id, last_name, first_name(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Book.subject=</a:t>
            </a:r>
            <a:r>
              <a:rPr lang="fr-FR" sz="2000" baseline="-25000" dirty="0">
                <a:latin typeface="Arial Narrow" panose="020B0606020202030204" pitchFamily="34" charset="0"/>
                <a:sym typeface="Symbol" pitchFamily="18" charset="2"/>
              </a:rPr>
              <a:t>'</a:t>
            </a:r>
            <a:r>
              <a:rPr lang="en-US" sz="2000" baseline="-25000" dirty="0">
                <a:latin typeface="Arial Narrow" panose="020B0606020202030204" pitchFamily="34" charset="0"/>
                <a:sym typeface="Symbol" pitchFamily="18" charset="2"/>
              </a:rPr>
              <a:t>Business</a:t>
            </a:r>
            <a:r>
              <a:rPr lang="fr-FR" sz="2000" baseline="-25000" dirty="0">
                <a:latin typeface="Arial Narrow" panose="020B0606020202030204" pitchFamily="34" charset="0"/>
                <a:sym typeface="Symbol" pitchFamily="18" charset="2"/>
              </a:rPr>
              <a:t>'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(Book </a:t>
            </a:r>
            <a:r>
              <a:rPr lang="en-US" sz="2000" dirty="0">
                <a:solidFill>
                  <a:srgbClr val="0000FF"/>
                </a:solidFill>
                <a:latin typeface="Arial Narrow" panose="020B0606020202030204" pitchFamily="34" charset="0"/>
              </a:rPr>
              <a:t>Join</a:t>
            </a:r>
            <a:r>
              <a:rPr lang="en-US" sz="2000" baseline="-25000" dirty="0">
                <a:latin typeface="Arial Narrow" panose="020B0606020202030204" pitchFamily="34" charset="0"/>
              </a:rPr>
              <a:t>Author.author_id=Book.author_id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 Author)))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956" y="2517561"/>
            <a:ext cx="2354290" cy="8229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No.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Why?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6449" y="3515172"/>
            <a:ext cx="7544111" cy="1149959"/>
            <a:chOff x="746449" y="3300951"/>
            <a:chExt cx="7544111" cy="1149959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46449" y="4112582"/>
              <a:ext cx="7544111" cy="338328"/>
            </a:xfrm>
            <a:prstGeom prst="roundRect">
              <a:avLst/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3520" y="3300951"/>
              <a:ext cx="2057400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Authors who wrote books on “Art”.</a:t>
              </a:r>
            </a:p>
          </p:txBody>
        </p:sp>
        <p:cxnSp>
          <p:nvCxnSpPr>
            <p:cNvPr id="12" name="Straight Arrow Connector 11"/>
            <p:cNvCxnSpPr>
              <a:stCxn id="7" idx="0"/>
              <a:endCxn id="9" idx="1"/>
            </p:cNvCxnSpPr>
            <p:nvPr/>
          </p:nvCxnSpPr>
          <p:spPr bwMode="auto">
            <a:xfrm flipV="1">
              <a:off x="4518505" y="3593339"/>
              <a:ext cx="785015" cy="5192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746449" y="5009772"/>
            <a:ext cx="7889551" cy="1154904"/>
            <a:chOff x="746449" y="4784534"/>
            <a:chExt cx="7889551" cy="115490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46449" y="4784534"/>
              <a:ext cx="7889551" cy="34103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3519" y="5354663"/>
              <a:ext cx="2147148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Authors who wrote books on “Business”.</a:t>
              </a:r>
            </a:p>
          </p:txBody>
        </p:sp>
        <p:cxnSp>
          <p:nvCxnSpPr>
            <p:cNvPr id="15" name="Straight Arrow Connector 14"/>
            <p:cNvCxnSpPr>
              <a:stCxn id="8" idx="2"/>
              <a:endCxn id="10" idx="1"/>
            </p:cNvCxnSpPr>
            <p:nvPr/>
          </p:nvCxnSpPr>
          <p:spPr bwMode="auto">
            <a:xfrm>
              <a:off x="4691225" y="5125566"/>
              <a:ext cx="612294" cy="52148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70862" y="1188720"/>
            <a:ext cx="7202277" cy="71628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525" indent="-9525" algn="ctr">
              <a:buFont typeface="Wingdings" pitchFamily="2" charset="2"/>
              <a:buNone/>
            </a:pPr>
            <a:r>
              <a:rPr lang="en-US" b="1" kern="0" dirty="0">
                <a:solidFill>
                  <a:srgbClr val="3319FF"/>
                </a:solidFill>
              </a:rPr>
              <a:t>Find the last name and first name of all authors who wrote books in both the subjects of “Art” and “Business”.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2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/>
      <p:bldP spid="5" grpId="0" animBg="1"/>
      <p:bldP spid="5" grpId="1" animBg="1"/>
      <p:bldP spid="3" grpId="0" build="p"/>
      <p:bldP spid="4" grpId="0"/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</a:t>
            </a:r>
            <a:r>
              <a:rPr lang="en-US" sz="1400" dirty="0"/>
              <a:t>(</a:t>
            </a:r>
            <a:r>
              <a:rPr lang="en-US" sz="1400" dirty="0" err="1"/>
              <a:t>cont</a:t>
            </a:r>
            <a:r>
              <a:rPr lang="fr-FR" sz="1400" dirty="0"/>
              <a:t>'</a:t>
            </a:r>
            <a:r>
              <a:rPr lang="en-US" sz="1400" dirty="0"/>
              <a:t>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862" y="1188720"/>
            <a:ext cx="7202277" cy="716280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>
            <a:spAutoFit/>
          </a:bodyPr>
          <a:lstStyle/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last name and first name of all authors who wrote books in both the subjects of “Art” and “Business”.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043268"/>
            <a:ext cx="711200" cy="4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B30019"/>
                </a:solidFill>
              </a:rPr>
              <a:t>SQL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09101" y="2143528"/>
            <a:ext cx="6125798" cy="255198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A1.last_name, A1.first_name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author A1, book B1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latin typeface="Arial Narrow"/>
                <a:cs typeface="Arial Narrow"/>
              </a:rPr>
              <a:t>A1.author_id=B1.author_id</a:t>
            </a:r>
          </a:p>
          <a:p>
            <a:pPr marL="68897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B1.subject=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Art</a:t>
            </a:r>
            <a:r>
              <a:rPr lang="fr-FR" dirty="0">
                <a:latin typeface="Arial Narrow"/>
                <a:cs typeface="Arial Narrow"/>
              </a:rPr>
              <a:t>'</a:t>
            </a:r>
            <a:endParaRPr lang="en-US" dirty="0">
              <a:latin typeface="Arial Narrow"/>
              <a:cs typeface="Arial Narrow"/>
            </a:endParaRPr>
          </a:p>
          <a:p>
            <a:pPr marL="688975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A1.author_id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in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A2.author_id</a:t>
            </a:r>
          </a:p>
          <a:p>
            <a:pPr marL="2690813" indent="95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Author A2, Book B2</a:t>
            </a:r>
            <a:endParaRPr lang="en-US" baseline="-25000" dirty="0">
              <a:latin typeface="Arial Narrow"/>
              <a:cs typeface="Arial Narrow"/>
            </a:endParaRPr>
          </a:p>
          <a:p>
            <a:pPr marL="2690813" indent="95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A2.author_id=B2.author_id</a:t>
            </a:r>
          </a:p>
          <a:p>
            <a:pPr marL="2690813" indent="95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B2.subject=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Business</a:t>
            </a:r>
            <a:r>
              <a:rPr lang="fr-FR" dirty="0">
                <a:latin typeface="Arial Narrow"/>
                <a:cs typeface="Arial Narrow"/>
              </a:rPr>
              <a:t>'</a:t>
            </a:r>
            <a:r>
              <a:rPr lang="en-US" dirty="0">
                <a:latin typeface="Arial Narrow"/>
                <a:cs typeface="Arial Narrow"/>
              </a:rPr>
              <a:t>);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0003" y="2517422"/>
            <a:ext cx="4315204" cy="3332852"/>
            <a:chOff x="520003" y="2594541"/>
            <a:chExt cx="4315204" cy="3332852"/>
          </a:xfrm>
        </p:grpSpPr>
        <p:sp>
          <p:nvSpPr>
            <p:cNvPr id="8" name="TextBox 7"/>
            <p:cNvSpPr txBox="1"/>
            <p:nvPr/>
          </p:nvSpPr>
          <p:spPr>
            <a:xfrm>
              <a:off x="520003" y="5342617"/>
              <a:ext cx="2030244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authors who wrote books on “Art”.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569156" y="2594541"/>
              <a:ext cx="3266051" cy="1215301"/>
            </a:xfrm>
            <a:prstGeom prst="roundRect">
              <a:avLst>
                <a:gd name="adj" fmla="val 8307"/>
              </a:avLst>
            </a:prstGeom>
            <a:noFill/>
            <a:ln w="254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1" name="Curved Connector 10"/>
            <p:cNvCxnSpPr>
              <a:stCxn id="9" idx="2"/>
              <a:endCxn id="8" idx="0"/>
            </p:cNvCxnSpPr>
            <p:nvPr/>
          </p:nvCxnSpPr>
          <p:spPr bwMode="auto">
            <a:xfrm rot="5400000">
              <a:off x="1602267" y="3742701"/>
              <a:ext cx="1532775" cy="1667057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008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4217305" y="3431945"/>
            <a:ext cx="4465350" cy="2418328"/>
            <a:chOff x="4217305" y="3509064"/>
            <a:chExt cx="4465350" cy="2418328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4217305" y="3509064"/>
              <a:ext cx="3325170" cy="1225389"/>
            </a:xfrm>
            <a:prstGeom prst="roundRect">
              <a:avLst>
                <a:gd name="adj" fmla="val 7455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8847" y="5342617"/>
              <a:ext cx="2123808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authors who wrote books on “Business”.</a:t>
              </a:r>
            </a:p>
          </p:txBody>
        </p:sp>
        <p:cxnSp>
          <p:nvCxnSpPr>
            <p:cNvPr id="13" name="Curved Connector 12"/>
            <p:cNvCxnSpPr>
              <a:stCxn id="4" idx="2"/>
              <a:endCxn id="7" idx="0"/>
            </p:cNvCxnSpPr>
            <p:nvPr/>
          </p:nvCxnSpPr>
          <p:spPr bwMode="auto">
            <a:xfrm rot="16200000" flipH="1">
              <a:off x="6446238" y="4168104"/>
              <a:ext cx="608164" cy="1740861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2709333" y="3431945"/>
            <a:ext cx="3623733" cy="2412682"/>
            <a:chOff x="2556933" y="3356664"/>
            <a:chExt cx="3623733" cy="2412682"/>
          </a:xfrm>
        </p:grpSpPr>
        <p:sp>
          <p:nvSpPr>
            <p:cNvPr id="22" name="TextBox 21"/>
            <p:cNvSpPr txBox="1"/>
            <p:nvPr/>
          </p:nvSpPr>
          <p:spPr>
            <a:xfrm>
              <a:off x="2556933" y="5184571"/>
              <a:ext cx="3623733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 only those authors in the “Art” set who are also in the “Business” set.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3760510" y="3356664"/>
              <a:ext cx="270933" cy="266475"/>
            </a:xfrm>
            <a:prstGeom prst="roundRect">
              <a:avLst>
                <a:gd name="adj" fmla="val 8307"/>
              </a:avLst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24" name="Curved Connector 23"/>
            <p:cNvCxnSpPr>
              <a:stCxn id="23" idx="2"/>
              <a:endCxn id="22" idx="0"/>
            </p:cNvCxnSpPr>
            <p:nvPr/>
          </p:nvCxnSpPr>
          <p:spPr bwMode="auto">
            <a:xfrm rot="16200000" flipH="1">
              <a:off x="3351672" y="4167443"/>
              <a:ext cx="1561432" cy="472823"/>
            </a:xfrm>
            <a:prstGeom prst="curvedConnector3">
              <a:avLst>
                <a:gd name="adj1" fmla="val 78919"/>
              </a:avLst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8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68" y="1188720"/>
            <a:ext cx="6509265" cy="705321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For all authors who wrote books on at least two subjects, increase the price </a:t>
            </a:r>
            <a:r>
              <a:rPr lang="en-US" b="1">
                <a:solidFill>
                  <a:srgbClr val="3319FF"/>
                </a:solidFill>
              </a:rPr>
              <a:t>of all their books by 5%.</a:t>
            </a:r>
            <a:endParaRPr lang="en-US" b="1" dirty="0">
              <a:solidFill>
                <a:srgbClr val="3319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24446" y="2157246"/>
            <a:ext cx="5496697" cy="224420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update</a:t>
            </a:r>
            <a:r>
              <a:rPr lang="en-US" dirty="0">
                <a:latin typeface="Arial Narrow"/>
                <a:cs typeface="Arial Narrow"/>
              </a:rPr>
              <a:t> book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set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price=1.05*price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 err="1">
                <a:latin typeface="Arial Narrow"/>
                <a:cs typeface="Arial Narrow"/>
              </a:rPr>
              <a:t>book_id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b="1" dirty="0">
                <a:solidFill>
                  <a:srgbClr val="3319FF"/>
                </a:solidFill>
                <a:latin typeface="Arial Narrow"/>
                <a:cs typeface="Arial Narrow"/>
              </a:rPr>
              <a:t>in</a:t>
            </a:r>
            <a:r>
              <a:rPr lang="en-US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B1.book_id</a:t>
            </a:r>
          </a:p>
          <a:p>
            <a:pPr marL="177165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author A, book B1, book B2</a:t>
            </a:r>
            <a:endParaRPr lang="en-US" baseline="-25000" dirty="0">
              <a:latin typeface="Arial Narrow"/>
              <a:cs typeface="Arial Narrow"/>
            </a:endParaRPr>
          </a:p>
          <a:p>
            <a:pPr marL="177165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 err="1">
                <a:latin typeface="Arial Narrow"/>
                <a:cs typeface="Arial Narrow"/>
              </a:rPr>
              <a:t>A.author_id</a:t>
            </a:r>
            <a:r>
              <a:rPr lang="en-US" dirty="0">
                <a:latin typeface="Arial Narrow"/>
                <a:cs typeface="Arial Narrow"/>
              </a:rPr>
              <a:t>=B1.author_id</a:t>
            </a:r>
          </a:p>
          <a:p>
            <a:pPr marL="240665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 </a:t>
            </a:r>
            <a:r>
              <a:rPr lang="en-US" dirty="0">
                <a:latin typeface="Arial Narrow"/>
                <a:cs typeface="Arial Narrow"/>
              </a:rPr>
              <a:t>A.author_id=B2.author_id</a:t>
            </a:r>
          </a:p>
          <a:p>
            <a:pPr marL="240665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and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B1.subject&lt;&gt;B2.subject);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30031" y="3154147"/>
            <a:ext cx="4293974" cy="2095284"/>
            <a:chOff x="3629237" y="3154147"/>
            <a:chExt cx="4293974" cy="2095284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629237" y="3154147"/>
              <a:ext cx="3649868" cy="876431"/>
            </a:xfrm>
            <a:prstGeom prst="roundRect">
              <a:avLst>
                <a:gd name="adj" fmla="val 980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3261" y="4664655"/>
              <a:ext cx="2049950" cy="58477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Join </a:t>
              </a:r>
              <a:r>
                <a:rPr lang="en-US" sz="1600" dirty="0">
                  <a:solidFill>
                    <a:srgbClr val="0000FF"/>
                  </a:solidFill>
                  <a:latin typeface="Arial Narrow"/>
                  <a:cs typeface="Arial Narrow"/>
                </a:rPr>
                <a:t>Author</a:t>
              </a:r>
              <a:r>
                <a:rPr lang="en-US" sz="1600" dirty="0">
                  <a:solidFill>
                    <a:srgbClr val="000090"/>
                  </a:solidFill>
                </a:rPr>
                <a:t> with </a:t>
              </a:r>
              <a:r>
                <a:rPr lang="en-US" sz="1600" dirty="0">
                  <a:solidFill>
                    <a:srgbClr val="0000FF"/>
                  </a:solidFill>
                  <a:latin typeface="Arial Narrow"/>
                  <a:cs typeface="Arial Narrow"/>
                </a:rPr>
                <a:t>Book</a:t>
              </a:r>
              <a:r>
                <a:rPr lang="en-US" sz="1600" dirty="0">
                  <a:solidFill>
                    <a:srgbClr val="000090"/>
                  </a:solidFill>
                </a:rPr>
                <a:t> twice on </a:t>
              </a:r>
              <a:r>
                <a:rPr lang="en-US" sz="1600" dirty="0">
                  <a:solidFill>
                    <a:srgbClr val="0000FF"/>
                  </a:solidFill>
                  <a:latin typeface="Arial Narrow"/>
                  <a:cs typeface="Arial Narrow"/>
                </a:rPr>
                <a:t>author_id</a:t>
              </a:r>
              <a:r>
                <a:rPr lang="en-US" sz="1600" dirty="0">
                  <a:solidFill>
                    <a:srgbClr val="000090"/>
                  </a:solidFill>
                </a:rPr>
                <a:t>.</a:t>
              </a:r>
            </a:p>
          </p:txBody>
        </p:sp>
        <p:cxnSp>
          <p:nvCxnSpPr>
            <p:cNvPr id="22" name="Curved Connector 21"/>
            <p:cNvCxnSpPr>
              <a:stCxn id="19" idx="3"/>
              <a:endCxn id="21" idx="3"/>
            </p:cNvCxnSpPr>
            <p:nvPr/>
          </p:nvCxnSpPr>
          <p:spPr bwMode="auto">
            <a:xfrm>
              <a:off x="7279105" y="3592363"/>
              <a:ext cx="644106" cy="1364680"/>
            </a:xfrm>
            <a:prstGeom prst="curvedConnector3">
              <a:avLst>
                <a:gd name="adj1" fmla="val 161642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901614" y="4078854"/>
            <a:ext cx="6406320" cy="1448329"/>
            <a:chOff x="2296986" y="2798087"/>
            <a:chExt cx="6406320" cy="1448329"/>
          </a:xfrm>
        </p:grpSpPr>
        <p:sp>
          <p:nvSpPr>
            <p:cNvPr id="26" name="TextBox 25"/>
            <p:cNvSpPr txBox="1"/>
            <p:nvPr/>
          </p:nvSpPr>
          <p:spPr>
            <a:xfrm>
              <a:off x="2296986" y="3415419"/>
              <a:ext cx="4834214" cy="83099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90"/>
                  </a:solidFill>
                </a:rPr>
                <a:t>Select only those tuples where the subject is different (i.e., the result contains only those authors who wrote books on more than one subject).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955076" y="2798087"/>
              <a:ext cx="2748230" cy="274320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28" name="Curved Connector 27"/>
            <p:cNvCxnSpPr>
              <a:stCxn id="27" idx="1"/>
              <a:endCxn id="26" idx="0"/>
            </p:cNvCxnSpPr>
            <p:nvPr/>
          </p:nvCxnSpPr>
          <p:spPr bwMode="auto">
            <a:xfrm rot="10800000" flipV="1">
              <a:off x="4714094" y="2935247"/>
              <a:ext cx="1240983" cy="480172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AE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636022" y="2225843"/>
            <a:ext cx="3514877" cy="1619178"/>
            <a:chOff x="335228" y="2136013"/>
            <a:chExt cx="3514877" cy="161917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879447" y="2136013"/>
              <a:ext cx="1970658" cy="601578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28" y="3170416"/>
              <a:ext cx="1374517" cy="58477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000090"/>
                  </a:solidFill>
                </a:rPr>
                <a:t>Update the price by 5%.</a:t>
              </a:r>
              <a:endParaRPr lang="en-US" sz="1600" dirty="0">
                <a:solidFill>
                  <a:srgbClr val="000090"/>
                </a:solidFill>
              </a:endParaRPr>
            </a:p>
          </p:txBody>
        </p:sp>
        <p:cxnSp>
          <p:nvCxnSpPr>
            <p:cNvPr id="38" name="Curved Connector 37"/>
            <p:cNvCxnSpPr>
              <a:stCxn id="35" idx="1"/>
              <a:endCxn id="37" idx="0"/>
            </p:cNvCxnSpPr>
            <p:nvPr/>
          </p:nvCxnSpPr>
          <p:spPr bwMode="auto">
            <a:xfrm rot="10800000" flipV="1">
              <a:off x="1022487" y="2436802"/>
              <a:ext cx="856960" cy="733614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2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4, 5,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1139825" indent="-1139825" algn="ctr">
              <a:spcBef>
                <a:spcPts val="4800"/>
              </a:spcBef>
              <a:buNone/>
            </a:pPr>
            <a:r>
              <a:rPr lang="en-US" b="1" dirty="0">
                <a:solidFill>
                  <a:srgbClr val="0000FF"/>
                </a:solidFill>
              </a:rPr>
              <a:t>For the following queries, use only SQL.</a:t>
            </a:r>
          </a:p>
          <a:p>
            <a:pPr marL="2741613" indent="-1598613">
              <a:spcBef>
                <a:spcPts val="1200"/>
              </a:spcBef>
              <a:buNone/>
            </a:pPr>
            <a:r>
              <a:rPr lang="en-US" sz="1800" dirty="0"/>
              <a:t>You may use	</a:t>
            </a:r>
            <a:r>
              <a:rPr lang="en-US" sz="1800" dirty="0">
                <a:solidFill>
                  <a:srgbClr val="0000FF"/>
                </a:solidFill>
              </a:rPr>
              <a:t>bid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0000FF"/>
                </a:solidFill>
              </a:rPr>
              <a:t>book_id</a:t>
            </a:r>
          </a:p>
          <a:p>
            <a:pPr marL="2738438" indent="3175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</a:rPr>
              <a:t>aid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0000FF"/>
                </a:solidFill>
              </a:rPr>
              <a:t>author_id</a:t>
            </a:r>
          </a:p>
          <a:p>
            <a:pPr marL="2738438" indent="3175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</a:rPr>
              <a:t>cid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0000FF"/>
                </a:solidFill>
              </a:rPr>
              <a:t>customer_id</a:t>
            </a:r>
          </a:p>
          <a:p>
            <a:pPr marL="2738438" indent="3175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</a:rPr>
              <a:t>oid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0000FF"/>
                </a:solidFill>
              </a:rPr>
              <a:t>order_id</a:t>
            </a:r>
            <a:endParaRPr lang="en-US" sz="1800" dirty="0"/>
          </a:p>
          <a:p>
            <a:pPr marL="1487488" indent="-1487488">
              <a:buNone/>
            </a:pPr>
            <a:r>
              <a:rPr lang="en-US" b="1" dirty="0">
                <a:solidFill>
                  <a:srgbClr val="B30019"/>
                </a:solidFill>
              </a:rPr>
              <a:t>Exercise 4: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Find the last name of all authors who wrote books on </a:t>
            </a:r>
            <a:r>
              <a:rPr lang="en-US" b="1" u="sng" dirty="0">
                <a:solidFill>
                  <a:srgbClr val="FF0000"/>
                </a:solidFill>
              </a:rPr>
              <a:t>exactly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3319FF"/>
                </a:solidFill>
              </a:rPr>
              <a:t>two subjects.</a:t>
            </a:r>
            <a:endParaRPr lang="en-US" b="1" dirty="0">
              <a:solidFill>
                <a:srgbClr val="331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1487488" indent="-1487488">
              <a:buNone/>
            </a:pPr>
            <a:r>
              <a:rPr lang="en-US" b="1" dirty="0">
                <a:solidFill>
                  <a:srgbClr val="B30019"/>
                </a:solidFill>
              </a:rPr>
              <a:t>Exercise 5: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For each customer who has made more than 100 orders in 2016, find the customer id, last name and the number of orders in 2016.</a:t>
            </a:r>
          </a:p>
          <a:p>
            <a:pPr marL="1487488" indent="-1487488">
              <a:buNone/>
            </a:pPr>
            <a:r>
              <a:rPr lang="en-US" b="1" dirty="0">
                <a:solidFill>
                  <a:srgbClr val="B30019"/>
                </a:solidFill>
              </a:rPr>
              <a:t>Exercise 6:</a:t>
            </a:r>
            <a:r>
              <a:rPr lang="en-US" b="1" dirty="0"/>
              <a:t>	</a:t>
            </a:r>
            <a:r>
              <a:rPr lang="en-US" b="1" dirty="0">
                <a:solidFill>
                  <a:srgbClr val="3319FF"/>
                </a:solidFill>
              </a:rPr>
              <a:t>Find the customer id and last name of customer(s) who have ordered the </a:t>
            </a:r>
            <a:r>
              <a:rPr lang="en-US" b="1" u="sng" dirty="0">
                <a:solidFill>
                  <a:srgbClr val="FF0000"/>
                </a:solidFill>
              </a:rPr>
              <a:t>largest total</a:t>
            </a:r>
            <a:r>
              <a:rPr lang="en-US" b="1" dirty="0">
                <a:solidFill>
                  <a:srgbClr val="3319FF"/>
                </a:solidFill>
              </a:rPr>
              <a:t> quantity of 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23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STORE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38325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Book(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bid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title, subject, </a:t>
            </a: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quantity_in_stock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price, </a:t>
            </a:r>
            <a:r>
              <a:rPr lang="en-US" sz="2000" i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 marL="1838325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Author(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aid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first_name, last_name)</a:t>
            </a:r>
          </a:p>
          <a:p>
            <a:pPr marL="1838325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Customer(</a:t>
            </a:r>
            <a:r>
              <a:rPr lang="en-US" sz="2000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cid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first_name, last_name)</a:t>
            </a:r>
          </a:p>
          <a:p>
            <a:pPr marL="1838325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Book_order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2000" u="sng" dirty="0" err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oid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2000" i="1" dirty="0" err="1">
                <a:solidFill>
                  <a:srgbClr val="3319FF"/>
                </a:solidFill>
                <a:latin typeface="Arial Narrow" charset="0"/>
                <a:ea typeface="Arial Narrow" charset="0"/>
                <a:cs typeface="Arial Narrow" charset="0"/>
              </a:rPr>
              <a:t>cid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order_year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 marL="1838325" lvl="1" indent="0" eaLnBrk="1" hangingPunct="1">
              <a:spcBef>
                <a:spcPts val="2400"/>
              </a:spcBef>
              <a:buFontTx/>
              <a:buNone/>
            </a:pPr>
            <a:r>
              <a:rPr lang="en-US" sz="2000" dirty="0" err="1">
                <a:latin typeface="Arial Narrow" charset="0"/>
                <a:ea typeface="Arial Narrow" charset="0"/>
                <a:cs typeface="Arial Narrow" charset="0"/>
              </a:rPr>
              <a:t>Order_details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2000" i="1" u="sng" dirty="0" err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oid</a:t>
            </a:r>
            <a:r>
              <a:rPr lang="en-US" sz="2000" i="1" u="sng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, bid</a:t>
            </a:r>
            <a:r>
              <a:rPr lang="en-US" sz="2000" dirty="0">
                <a:latin typeface="Arial Narrow" charset="0"/>
                <a:ea typeface="Arial Narrow" charset="0"/>
                <a:cs typeface="Arial Narrow" charset="0"/>
              </a:rPr>
              <a:t>, quantity)</a:t>
            </a:r>
          </a:p>
          <a:p>
            <a:pPr marL="0" indent="0" algn="ctr" eaLnBrk="1" hangingPunct="1">
              <a:buNone/>
            </a:pPr>
            <a:r>
              <a:rPr lang="en-US" b="1" u="sng" dirty="0">
                <a:solidFill>
                  <a:srgbClr val="B30019"/>
                </a:solidFill>
              </a:rPr>
              <a:t>Assumptions</a:t>
            </a:r>
          </a:p>
          <a:p>
            <a:pPr lvl="1" eaLnBrk="1" hangingPunct="1"/>
            <a:r>
              <a:rPr lang="en-US" dirty="0"/>
              <a:t>Each author has authored at least one book in the store.</a:t>
            </a:r>
          </a:p>
          <a:p>
            <a:pPr lvl="1" eaLnBrk="1" hangingPunct="1"/>
            <a:r>
              <a:rPr lang="en-US" dirty="0"/>
              <a:t>Each book has exactly one author.</a:t>
            </a:r>
          </a:p>
          <a:p>
            <a:pPr lvl="1" eaLnBrk="1" hangingPunct="1"/>
            <a:r>
              <a:rPr lang="en-US" dirty="0"/>
              <a:t>Each order is made by exactly one customer and has one or more associated records in Order_details (e.g., one order may contain several different books).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86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0653" y="5398169"/>
            <a:ext cx="712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ts val="24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2000" b="1" dirty="0">
                <a:solidFill>
                  <a:srgbClr val="B30019"/>
                </a:solidFill>
              </a:rPr>
              <a:t>The count for two different authors with the same last name will be incorrect resulting in an </a:t>
            </a:r>
            <a:r>
              <a:rPr lang="en-US" sz="2000" b="1">
                <a:solidFill>
                  <a:srgbClr val="B30019"/>
                </a:solidFill>
              </a:rPr>
              <a:t>incorrect result.</a:t>
            </a:r>
            <a:endParaRPr lang="en-US" sz="2000" b="1" dirty="0">
              <a:solidFill>
                <a:srgbClr val="B3001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17" y="5398169"/>
            <a:ext cx="7818166" cy="7315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>
              <a:spcBef>
                <a:spcPts val="2400"/>
              </a:spcBef>
            </a:pPr>
            <a:r>
              <a:rPr lang="en-US" sz="2000" b="1" dirty="0">
                <a:solidFill>
                  <a:srgbClr val="B30019"/>
                </a:solidFill>
              </a:rPr>
              <a:t>What happens if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author_id</a:t>
            </a:r>
            <a:r>
              <a:rPr lang="en-US" sz="2000" b="1" dirty="0">
                <a:solidFill>
                  <a:srgbClr val="B30019"/>
                </a:solidFill>
              </a:rPr>
              <a:t> is not included in the 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sz="2000" b="1" dirty="0">
                <a:solidFill>
                  <a:srgbClr val="B30019"/>
                </a:solidFill>
              </a:rPr>
              <a:t> clause?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139" y="1188720"/>
            <a:ext cx="4695722" cy="716280"/>
          </a:xfrm>
          <a:solidFill>
            <a:srgbClr val="FFFFCC"/>
          </a:solidFill>
          <a:ln w="12700"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marL="9525" indent="-9525" algn="ctr">
              <a:buNone/>
            </a:pPr>
            <a:r>
              <a:rPr lang="en-US" b="1" dirty="0">
                <a:solidFill>
                  <a:srgbClr val="3319FF"/>
                </a:solidFill>
              </a:rPr>
              <a:t>Find the last name of all authors who wrote books on </a:t>
            </a:r>
            <a:r>
              <a:rPr lang="en-US" b="1" u="sng" dirty="0">
                <a:solidFill>
                  <a:srgbClr val="FF0000"/>
                </a:solidFill>
              </a:rPr>
              <a:t>exactly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3319FF"/>
                </a:solidFill>
              </a:rPr>
              <a:t>two subjects.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78195" y="2150028"/>
            <a:ext cx="4387610" cy="162865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latin typeface="Arial Narrow"/>
                <a:cs typeface="Arial Narrow"/>
              </a:rPr>
              <a:t> </a:t>
            </a:r>
            <a:r>
              <a:rPr lang="en-US" dirty="0" err="1">
                <a:latin typeface="Arial Narrow"/>
                <a:cs typeface="Arial Narrow"/>
              </a:rPr>
              <a:t>last_name</a:t>
            </a:r>
            <a:endParaRPr lang="en-US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 author, book</a:t>
            </a:r>
            <a:endParaRPr lang="en-US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  <a:r>
              <a:rPr lang="en-US" dirty="0">
                <a:latin typeface="Arial Narrow"/>
                <a:cs typeface="Arial Narrow"/>
              </a:rPr>
              <a:t>author.author_id=book.author_id</a:t>
            </a:r>
          </a:p>
          <a:p>
            <a:pPr marL="1588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group by </a:t>
            </a:r>
            <a:r>
              <a:rPr lang="en-US" dirty="0">
                <a:latin typeface="Arial Narrow"/>
                <a:cs typeface="Arial Narrow"/>
              </a:rPr>
              <a:t>author.author_id, </a:t>
            </a:r>
            <a:r>
              <a:rPr lang="en-US" dirty="0" err="1">
                <a:latin typeface="Arial Narrow"/>
                <a:cs typeface="Arial Narrow"/>
              </a:rPr>
              <a:t>author.last_name</a:t>
            </a:r>
            <a:endParaRPr lang="en-US" dirty="0">
              <a:latin typeface="Arial Narrow"/>
              <a:cs typeface="Arial Narrow"/>
            </a:endParaRPr>
          </a:p>
          <a:p>
            <a:pPr marL="3175" indent="0" defTabSz="404813"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 count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distinct</a:t>
            </a:r>
            <a:r>
              <a:rPr lang="en-US" dirty="0">
                <a:latin typeface="Arial Narrow"/>
                <a:cs typeface="Arial Narrow"/>
              </a:rPr>
              <a:t> subject)=2;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" y="4105508"/>
            <a:ext cx="8037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latin typeface="+mn-lt"/>
                <a:cs typeface="Arial Narrow"/>
              </a:rPr>
              <a:t> clause</a:t>
            </a:r>
            <a:r>
              <a:rPr lang="en-US" sz="1800" dirty="0"/>
              <a:t> - match the authors with their books on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author_id</a:t>
            </a:r>
            <a:r>
              <a:rPr 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sz="1800" dirty="0"/>
              <a:t> clause - group the result by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author_id</a:t>
            </a:r>
            <a:r>
              <a:rPr lang="en-US" sz="1800" dirty="0"/>
              <a:t> and </a:t>
            </a:r>
            <a:r>
              <a:rPr lang="en-US" sz="1800" dirty="0" err="1">
                <a:solidFill>
                  <a:srgbClr val="0000FF"/>
                </a:solidFill>
                <a:latin typeface="Arial Narrow"/>
                <a:cs typeface="Arial Narrow"/>
              </a:rPr>
              <a:t>last_name</a:t>
            </a:r>
            <a:r>
              <a:rPr lang="en-US" sz="1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having</a:t>
            </a:r>
            <a:r>
              <a:rPr lang="en-US" sz="1800" dirty="0"/>
              <a:t> clause - select only those groups having exactly two different subjects.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uild="allAtOnce" animBg="1"/>
      <p:bldP spid="7" grpId="1" build="allAtOnce" animBg="1"/>
      <p:bldP spid="4" grpId="0" build="p"/>
    </p:bldLst>
  </p:timing>
</p:sld>
</file>

<file path=ppt/theme/theme1.xml><?xml version="1.0" encoding="utf-8"?>
<a:theme xmlns:a="http://schemas.openxmlformats.org/drawingml/2006/main" name="untitled 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24509</TotalTime>
  <Pages>70</Pages>
  <Words>1415</Words>
  <Application>Microsoft Office PowerPoint</Application>
  <PresentationFormat>On-screen Show (4:3)</PresentationFormat>
  <Paragraphs>132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ＭＳ Ｐゴシック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BOOK STORE RELATIONAL SCHEMA</vt:lpstr>
      <vt:lpstr>EXERCISE 1</vt:lpstr>
      <vt:lpstr>EXERCISE 2</vt:lpstr>
      <vt:lpstr>EXERCISE 2 (cont'd)</vt:lpstr>
      <vt:lpstr>EXERCISE 3</vt:lpstr>
      <vt:lpstr>EXERCISES 4, 5, 6</vt:lpstr>
      <vt:lpstr>BOOK STORE RELATIONAL SCHEMA</vt:lpstr>
      <vt:lpstr>EXERCISE 4</vt:lpstr>
      <vt:lpstr>EXERCISE 5</vt:lpstr>
      <vt:lpstr>EXERCISE 6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2903</cp:revision>
  <cp:lastPrinted>2014-09-17T06:26:49Z</cp:lastPrinted>
  <dcterms:created xsi:type="dcterms:W3CDTF">1998-01-08T20:17:31Z</dcterms:created>
  <dcterms:modified xsi:type="dcterms:W3CDTF">2020-03-03T11:01:48Z</dcterms:modified>
</cp:coreProperties>
</file>