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42" r:id="rId2"/>
    <p:sldId id="354" r:id="rId3"/>
    <p:sldId id="355" r:id="rId4"/>
    <p:sldId id="357" r:id="rId5"/>
    <p:sldId id="358" r:id="rId6"/>
    <p:sldId id="359" r:id="rId7"/>
    <p:sldId id="347" r:id="rId8"/>
    <p:sldId id="348" r:id="rId9"/>
    <p:sldId id="353" r:id="rId10"/>
    <p:sldId id="349" r:id="rId11"/>
    <p:sldId id="350" r:id="rId12"/>
    <p:sldId id="351" r:id="rId13"/>
    <p:sldId id="352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04" r:id="rId24"/>
    <p:sldId id="301" r:id="rId25"/>
    <p:sldId id="266" r:id="rId26"/>
    <p:sldId id="300" r:id="rId27"/>
    <p:sldId id="303" r:id="rId28"/>
    <p:sldId id="302" r:id="rId29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0769" autoAdjust="0"/>
  </p:normalViewPr>
  <p:slideViewPr>
    <p:cSldViewPr>
      <p:cViewPr varScale="1">
        <p:scale>
          <a:sx n="94" d="100"/>
          <a:sy n="94" d="100"/>
        </p:scale>
        <p:origin x="-21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94B214-EB26-4C5E-8611-A074FAB14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1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1975473-DD95-4402-A33A-02A18CF091D9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4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1975473-DD95-4402-A33A-02A18CF091D9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52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1975473-DD95-4402-A33A-02A18CF091D9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5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DC80846-ADA6-4C34-874D-A7095C577666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34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7B3DF04-0C8D-4419-A3CF-E6EEDB35759F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896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67F7571-0979-418F-9A85-12008C7B8A4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33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CE0C74C-1826-42DB-96E1-5E9DC0952EF6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727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E044CC28-15CF-40F3-A140-DB94E25A4797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69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C1DC8A7-3C63-4175-88E1-52575571F652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723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E14AC0C-3DF9-4F88-A95D-DF317BF9C93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776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2A161B5-84C8-458D-A98A-22C8ECA8EF25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736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81C4D268-8947-45E2-B90C-56F9107DED0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568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8BC51C2-755B-4E39-9A00-9A76B795771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902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512D2A3-DB13-44FD-BE0B-5B34D5021327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374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  <a:endParaRPr lang="en-US" altLang="zh-TW"/>
          </a:p>
          <a:p>
            <a:pPr lvl="1"/>
            <a:r>
              <a:rPr lang="zh-TW" altLang="en-US"/>
              <a:t>第二層</a:t>
            </a:r>
            <a:endParaRPr lang="en-US" altLang="zh-TW"/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  <a:endParaRPr lang="en-US" altLang="zh-TW"/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295628D6-A987-4602-8058-235930B66CBE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PMingLiU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charset="0"/>
          <a:ea typeface="PMingLiU" pitchFamily="18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PMingLiU" pitchFamily="18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98C6048B-FD32-4D6C-B99B-FF9A664BE4C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7413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35003" dir="2928844" algn="ctr" rotWithShape="0">
              <a:schemeClr val="accent1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latin typeface="Tahoma" charset="0"/>
                <a:ea typeface="新細明體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741379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 dirty="0" smtClean="0">
                <a:solidFill>
                  <a:srgbClr val="FF5050"/>
                </a:solidFill>
                <a:latin typeface="Tahoma" pitchFamily="34" charset="0"/>
              </a:rPr>
              <a:t>18-20</a:t>
            </a: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. Exercises on Transaction Management</a:t>
            </a:r>
          </a:p>
          <a:p>
            <a:pPr algn="ctr">
              <a:spcBef>
                <a:spcPct val="20000"/>
              </a:spcBef>
            </a:pPr>
            <a:endParaRPr lang="en-US" altLang="zh-TW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Tahoma" charset="0"/>
                <a:ea typeface="Tahoma" charset="0"/>
                <a:cs typeface="Tahoma" charset="0"/>
              </a:rPr>
              <a:t>(b) Construct the precedence graph of S. Explain why or why not the schedule is conflict-serializable. 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340100" y="27384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340100" y="3195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23043"/>
            <a:ext cx="4267200" cy="368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30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Tahoma" charset="0"/>
                <a:ea typeface="Tahoma" charset="0"/>
                <a:cs typeface="Tahoma" charset="0"/>
              </a:rPr>
              <a:t>(c) Write down all equivalent serial schedules of S.</a:t>
            </a:r>
          </a:p>
          <a:p>
            <a:endParaRPr lang="en-AU" dirty="0">
              <a:latin typeface="Tahoma" charset="0"/>
              <a:ea typeface="Tahoma" charset="0"/>
              <a:cs typeface="Tahoma" charset="0"/>
            </a:endParaRPr>
          </a:p>
          <a:p>
            <a:pPr marL="342000"/>
            <a:r>
              <a:rPr lang="en-US" altLang="zh-CN" dirty="0">
                <a:latin typeface="Tahoma" charset="0"/>
                <a:ea typeface="Tahoma" charset="0"/>
                <a:cs typeface="Tahoma" charset="0"/>
              </a:rPr>
              <a:t>Find</a:t>
            </a:r>
            <a:r>
              <a:rPr lang="zh-CN" altLang="en-US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dirty="0">
                <a:latin typeface="Tahoma" charset="0"/>
                <a:ea typeface="Tahoma" charset="0"/>
                <a:cs typeface="Tahoma" charset="0"/>
              </a:rPr>
              <a:t>out</a:t>
            </a:r>
            <a:r>
              <a:rPr lang="zh-CN" altLang="en-US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dirty="0">
                <a:latin typeface="Tahoma" charset="0"/>
                <a:ea typeface="Tahoma" charset="0"/>
                <a:cs typeface="Tahoma" charset="0"/>
              </a:rPr>
              <a:t>all </a:t>
            </a:r>
            <a:r>
              <a:rPr lang="en-US" altLang="zh-CN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Topological Order </a:t>
            </a:r>
            <a:r>
              <a:rPr lang="en-US" altLang="zh-CN" dirty="0">
                <a:latin typeface="Tahoma" charset="0"/>
                <a:ea typeface="Tahoma" charset="0"/>
                <a:cs typeface="Tahoma" charset="0"/>
              </a:rPr>
              <a:t>lists from the </a:t>
            </a:r>
            <a:r>
              <a:rPr lang="en-US" altLang="zh-CN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Precedence</a:t>
            </a:r>
            <a:r>
              <a:rPr lang="zh-CN" alt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Graph</a:t>
            </a:r>
            <a:endParaRPr lang="en-US" dirty="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340100" y="27384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340100" y="3195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3652838"/>
            <a:ext cx="510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Tahoma" charset="0"/>
                <a:ea typeface="Tahoma" charset="0"/>
                <a:cs typeface="Tahoma" charset="0"/>
              </a:rPr>
              <a:t>T3, T4, T1, T2;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endParaRPr lang="en-AU" dirty="0">
              <a:latin typeface="Tahoma" charset="0"/>
              <a:ea typeface="Tahoma" charset="0"/>
              <a:cs typeface="Tahoma" charset="0"/>
            </a:endParaRPr>
          </a:p>
          <a:p>
            <a:r>
              <a:rPr lang="en-AU" dirty="0">
                <a:latin typeface="Tahoma" charset="0"/>
                <a:ea typeface="Tahoma" charset="0"/>
                <a:cs typeface="Tahoma" charset="0"/>
              </a:rPr>
              <a:t>T3, T1, T4, T2;  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endParaRPr lang="en-AU" dirty="0">
              <a:latin typeface="Tahoma" charset="0"/>
              <a:ea typeface="Tahoma" charset="0"/>
              <a:cs typeface="Tahoma" charset="0"/>
            </a:endParaRPr>
          </a:p>
          <a:p>
            <a:r>
              <a:rPr lang="en-AU" dirty="0">
                <a:latin typeface="Tahoma" charset="0"/>
                <a:ea typeface="Tahoma" charset="0"/>
                <a:cs typeface="Tahoma" charset="0"/>
              </a:rPr>
              <a:t>T3, T1, T2, T4;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1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762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latin typeface="Tahoma" charset="0"/>
                <a:ea typeface="Tahoma" charset="0"/>
                <a:cs typeface="Tahoma" charset="0"/>
              </a:rPr>
              <a:t>(d) Using the “commit” operation (For example, the operation T1_C shows that the transaction T1 commits), add the commit statements into S so that the schedule becomes </a:t>
            </a:r>
            <a:r>
              <a:rPr lang="en-AU" sz="2000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recoverable</a:t>
            </a:r>
            <a:r>
              <a:rPr lang="en-AU" sz="2000" dirty="0">
                <a:latin typeface="Tahoma" charset="0"/>
                <a:ea typeface="Tahoma" charset="0"/>
                <a:cs typeface="Tahoma" charset="0"/>
              </a:rPr>
              <a:t> </a:t>
            </a:r>
          </a:p>
          <a:p>
            <a:endParaRPr lang="en-AU" sz="2000" dirty="0">
              <a:latin typeface="Tahoma" charset="0"/>
              <a:ea typeface="Tahoma" charset="0"/>
              <a:cs typeface="Tahoma" charset="0"/>
            </a:endParaRPr>
          </a:p>
          <a:p>
            <a:r>
              <a:rPr lang="en-AU" sz="2000" dirty="0">
                <a:latin typeface="Tahoma" charset="0"/>
                <a:ea typeface="Tahoma" charset="0"/>
                <a:cs typeface="Tahoma" charset="0"/>
              </a:rPr>
              <a:t>(You should not change the order of operations other than inserting commit statements). </a:t>
            </a:r>
            <a:endParaRPr lang="en-US" sz="20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340100" y="27384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340100" y="3195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" y="3886200"/>
            <a:ext cx="8153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Tahoma" charset="0"/>
                <a:ea typeface="Tahoma" charset="0"/>
                <a:cs typeface="Tahoma" charset="0"/>
              </a:rPr>
              <a:t>Just use the result from (c), because the precedence</a:t>
            </a:r>
            <a:r>
              <a:rPr lang="zh-CN" altLang="en-US" sz="2000" dirty="0" err="1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err="1">
                <a:latin typeface="Tahoma" charset="0"/>
                <a:ea typeface="Tahoma" charset="0"/>
                <a:cs typeface="Tahoma" charset="0"/>
              </a:rPr>
              <a:t>graph exactly means the </a:t>
            </a:r>
            <a:r>
              <a:rPr lang="en-US" altLang="zh-CN" sz="2000" dirty="0" err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read-after-write</a:t>
            </a:r>
            <a:r>
              <a:rPr lang="en-US" altLang="zh-CN" sz="2000" dirty="0" err="1">
                <a:latin typeface="Tahoma" charset="0"/>
                <a:ea typeface="Tahoma" charset="0"/>
                <a:cs typeface="Tahoma" charset="0"/>
              </a:rPr>
              <a:t> relationship</a:t>
            </a:r>
          </a:p>
          <a:p>
            <a:r>
              <a:rPr lang="en-US" altLang="zh-CN" sz="2000" dirty="0" err="1">
                <a:latin typeface="Tahoma" charset="0"/>
                <a:ea typeface="Tahoma" charset="0"/>
                <a:cs typeface="Tahoma" charset="0"/>
              </a:rPr>
              <a:t>Answer:</a:t>
            </a:r>
            <a:r>
              <a:rPr lang="fr-FR" altLang="zh-CN" sz="2000" dirty="0">
                <a:latin typeface="Tahoma" charset="0"/>
                <a:ea typeface="Tahoma" charset="0"/>
                <a:cs typeface="Tahoma" charset="0"/>
              </a:rPr>
              <a:t>(S, C3, C4, C1, C2)</a:t>
            </a:r>
          </a:p>
          <a:p>
            <a:r>
              <a:rPr lang="en-US" sz="2000" dirty="0" err="1">
                <a:latin typeface="Tahoma" charset="0"/>
                <a:ea typeface="Tahoma" charset="0"/>
                <a:cs typeface="Tahoma" charset="0"/>
              </a:rPr>
              <a:t>        </a:t>
            </a:r>
            <a:r>
              <a:rPr lang="fr-FR" sz="2000" dirty="0">
                <a:latin typeface="Tahoma" charset="0"/>
                <a:ea typeface="Tahoma" charset="0"/>
                <a:cs typeface="Tahoma" charset="0"/>
              </a:rPr>
              <a:t>or (S, C3, C1, C4, C2) </a:t>
            </a:r>
          </a:p>
          <a:p>
            <a:r>
              <a:rPr lang="fr-FR" sz="2000" dirty="0">
                <a:latin typeface="Tahoma" charset="0"/>
                <a:ea typeface="Tahoma" charset="0"/>
                <a:cs typeface="Tahoma" charset="0"/>
              </a:rPr>
              <a:t>        or </a:t>
            </a:r>
            <a:r>
              <a:rPr lang="en-US" altLang="zh-CN" sz="2000" dirty="0" err="1">
                <a:latin typeface="Tahoma" charset="0"/>
                <a:ea typeface="Tahoma" charset="0"/>
                <a:cs typeface="Tahoma" charset="0"/>
              </a:rPr>
              <a:t>(S, </a:t>
            </a:r>
            <a:r>
              <a:rPr lang="fr-FR" altLang="zh-CN" sz="2000" dirty="0">
                <a:latin typeface="Tahoma" charset="0"/>
                <a:ea typeface="Tahoma" charset="0"/>
                <a:cs typeface="Tahoma" charset="0"/>
              </a:rPr>
              <a:t>C3, C1, C2, C4) </a:t>
            </a:r>
          </a:p>
        </p:txBody>
      </p:sp>
    </p:spTree>
    <p:extLst>
      <p:ext uri="{BB962C8B-B14F-4D97-AF65-F5344CB8AC3E}">
        <p14:creationId xmlns:p14="http://schemas.microsoft.com/office/powerpoint/2010/main" val="262201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latin typeface="Tahoma" charset="0"/>
                <a:ea typeface="Tahoma" charset="0"/>
                <a:cs typeface="Tahoma" charset="0"/>
              </a:rPr>
              <a:t>(e) Explain why or why not the schedule in (d) is </a:t>
            </a:r>
            <a:r>
              <a:rPr lang="en-AU" sz="2000" dirty="0" err="1">
                <a:latin typeface="Tahoma" charset="0"/>
                <a:ea typeface="Tahoma" charset="0"/>
                <a:cs typeface="Tahoma" charset="0"/>
              </a:rPr>
              <a:t>cascadeless</a:t>
            </a:r>
            <a:r>
              <a:rPr lang="en-AU" sz="2000" dirty="0">
                <a:latin typeface="Tahoma" charset="0"/>
                <a:ea typeface="Tahoma" charset="0"/>
                <a:cs typeface="Tahoma" charset="0"/>
              </a:rPr>
              <a:t>? </a:t>
            </a:r>
            <a:endParaRPr lang="en-US" sz="20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340100" y="27384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340100" y="3195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687806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latin typeface="Tahoma" charset="0"/>
                <a:ea typeface="Tahoma" charset="0"/>
                <a:cs typeface="Tahoma" charset="0"/>
              </a:rPr>
              <a:t>The schedule cannot be made </a:t>
            </a:r>
            <a:r>
              <a:rPr lang="en-AU" sz="2000" dirty="0" err="1">
                <a:latin typeface="Tahoma" charset="0"/>
                <a:ea typeface="Tahoma" charset="0"/>
                <a:cs typeface="Tahoma" charset="0"/>
              </a:rPr>
              <a:t>cascadeless</a:t>
            </a:r>
            <a:endParaRPr lang="en-AU" sz="2000" dirty="0">
              <a:latin typeface="Tahoma" charset="0"/>
              <a:ea typeface="Tahoma" charset="0"/>
              <a:cs typeface="Tahoma" charset="0"/>
            </a:endParaRPr>
          </a:p>
          <a:p>
            <a:endParaRPr lang="en-AU" sz="2000" dirty="0">
              <a:latin typeface="Tahoma" charset="0"/>
              <a:ea typeface="Tahoma" charset="0"/>
              <a:cs typeface="Tahoma" charset="0"/>
            </a:endParaRPr>
          </a:p>
          <a:p>
            <a:r>
              <a:rPr lang="en-AU" sz="2000" dirty="0">
                <a:latin typeface="Tahoma" charset="0"/>
                <a:ea typeface="Tahoma" charset="0"/>
                <a:cs typeface="Tahoma" charset="0"/>
              </a:rPr>
              <a:t>For example, in order for T2_R(X) to be allowed, T1 must commit first. </a:t>
            </a:r>
          </a:p>
          <a:p>
            <a:endParaRPr lang="en-AU" sz="2000" dirty="0">
              <a:latin typeface="Tahoma" charset="0"/>
              <a:ea typeface="Tahoma" charset="0"/>
              <a:cs typeface="Tahoma" charset="0"/>
            </a:endParaRPr>
          </a:p>
          <a:p>
            <a:r>
              <a:rPr lang="en-AU" sz="2000" dirty="0">
                <a:latin typeface="Tahoma" charset="0"/>
                <a:ea typeface="Tahoma" charset="0"/>
                <a:cs typeface="Tahoma" charset="0"/>
              </a:rPr>
              <a:t>However this is not possible before the last operation  T1_W(Y) in the schedule.</a:t>
            </a:r>
            <a:endParaRPr lang="en-US" sz="20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8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D32B5CCE-ABEE-41A2-B81B-DC9EF91EBF0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Multiple Choice Questions</a:t>
            </a:r>
          </a:p>
        </p:txBody>
      </p:sp>
      <p:sp>
        <p:nvSpPr>
          <p:cNvPr id="791560" name="Rectangle 8"/>
          <p:cNvSpPr>
            <a:spLocks noChangeArrowheads="1"/>
          </p:cNvSpPr>
          <p:nvPr/>
        </p:nvSpPr>
        <p:spPr bwMode="auto">
          <a:xfrm>
            <a:off x="457200" y="914400"/>
            <a:ext cx="782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1600">
              <a:latin typeface="Tahoma" charset="0"/>
              <a:ea typeface="新細明體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09600" y="1066800"/>
            <a:ext cx="8077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dirty="0">
                <a:latin typeface="Tahoma" charset="0"/>
                <a:ea typeface="新細明體" charset="0"/>
              </a:rPr>
              <a:t>Which of the following statements is true?</a:t>
            </a:r>
          </a:p>
          <a:p>
            <a:pPr marL="342900" indent="-342900">
              <a:spcBef>
                <a:spcPct val="20000"/>
              </a:spcBef>
              <a:buAutoNum type="alphaLcParenBoth"/>
              <a:defRPr/>
            </a:pPr>
            <a:r>
              <a:rPr lang="en-US" sz="1800" dirty="0">
                <a:latin typeface="Tahoma" charset="0"/>
                <a:ea typeface="新細明體" charset="0"/>
              </a:rPr>
              <a:t>When a data item is locked in shared mode, it can be read and written.</a:t>
            </a:r>
          </a:p>
          <a:p>
            <a:pPr marL="342900" indent="-342900">
              <a:spcBef>
                <a:spcPct val="20000"/>
              </a:spcBef>
              <a:buFontTx/>
              <a:buAutoNum type="alphaLcParenBoth"/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When a data item is locked in exclusive mode, it can be read and written</a:t>
            </a:r>
          </a:p>
          <a:p>
            <a:pPr marL="342900" indent="-342900">
              <a:spcBef>
                <a:spcPct val="20000"/>
              </a:spcBef>
              <a:buFontTx/>
              <a:buAutoNum type="alphaLcParenBoth"/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When a data item is locked in shared mode, an exclusive lock can be granted on it</a:t>
            </a:r>
          </a:p>
          <a:p>
            <a:pPr marL="342900" indent="-342900">
              <a:spcBef>
                <a:spcPct val="20000"/>
              </a:spcBef>
              <a:buFontTx/>
              <a:buAutoNum type="alphaLcParenBoth"/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When a data item is locked in exclusive mode, a shared lock can be granted on it.</a:t>
            </a:r>
          </a:p>
          <a:p>
            <a:pPr marL="342900" indent="-342900">
              <a:spcBef>
                <a:spcPct val="20000"/>
              </a:spcBef>
              <a:buFontTx/>
              <a:buAutoNum type="alphaLcParenBoth"/>
              <a:defRPr/>
            </a:pPr>
            <a:endParaRPr lang="en-US" altLang="zh-CN" sz="1800" dirty="0">
              <a:latin typeface="Tahoma" charset="0"/>
              <a:ea typeface="新細明體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Answer: (b)</a:t>
            </a:r>
          </a:p>
          <a:p>
            <a:pPr>
              <a:spcBef>
                <a:spcPct val="20000"/>
              </a:spcBef>
              <a:defRPr/>
            </a:pPr>
            <a:endParaRPr lang="en-US" altLang="zh-CN" sz="1800" dirty="0">
              <a:latin typeface="Tahoma" charset="0"/>
              <a:ea typeface="新細明體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Data items can be locked in two modes :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FF0000"/>
                </a:solidFill>
                <a:latin typeface="Tahoma" charset="0"/>
                <a:ea typeface="新細明體" charset="0"/>
              </a:rPr>
              <a:t>exclusive</a:t>
            </a:r>
            <a:r>
              <a:rPr lang="en-US" altLang="zh-CN" sz="1800" dirty="0">
                <a:latin typeface="Tahoma" charset="0"/>
                <a:ea typeface="新細明體" charset="0"/>
              </a:rPr>
              <a:t> (X) mode. Data item can be both read as well as written.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FF0000"/>
                </a:solidFill>
                <a:latin typeface="Tahoma" charset="0"/>
                <a:ea typeface="新細明體" charset="0"/>
              </a:rPr>
              <a:t>shared</a:t>
            </a:r>
            <a:r>
              <a:rPr lang="en-US" altLang="zh-CN" sz="1800" dirty="0">
                <a:latin typeface="Tahoma" charset="0"/>
                <a:ea typeface="新細明體" charset="0"/>
              </a:rPr>
              <a:t> (S) mode. Data item can only be read.</a:t>
            </a:r>
          </a:p>
          <a:p>
            <a:pPr>
              <a:spcBef>
                <a:spcPct val="20000"/>
              </a:spcBef>
              <a:defRPr/>
            </a:pPr>
            <a:endParaRPr lang="en-US" altLang="zh-CN" sz="1800" dirty="0">
              <a:latin typeface="Tahoma" charset="0"/>
              <a:ea typeface="新細明體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Lock-compatibility matrix</a:t>
            </a:r>
          </a:p>
          <a:p>
            <a:pPr>
              <a:spcBef>
                <a:spcPct val="20000"/>
              </a:spcBef>
              <a:defRPr/>
            </a:pPr>
            <a:endParaRPr lang="en-US" altLang="zh-CN" sz="1800" dirty="0">
              <a:latin typeface="Tahoma" charset="0"/>
              <a:ea typeface="新細明體" charset="0"/>
            </a:endParaRPr>
          </a:p>
          <a:p>
            <a:pPr>
              <a:spcBef>
                <a:spcPct val="20000"/>
              </a:spcBef>
              <a:defRPr/>
            </a:pPr>
            <a:endParaRPr lang="en-US" altLang="zh-CN" sz="1800" dirty="0">
              <a:latin typeface="Tahoma" charset="0"/>
              <a:ea typeface="新細明體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20000" r="6250" b="21666"/>
          <a:stretch>
            <a:fillRect/>
          </a:stretch>
        </p:blipFill>
        <p:spPr bwMode="auto">
          <a:xfrm>
            <a:off x="3599656" y="5655924"/>
            <a:ext cx="2097088" cy="10334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50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D32B5CCE-ABEE-41A2-B81B-DC9EF91EBF0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Multiple Choice Questions</a:t>
            </a:r>
          </a:p>
        </p:txBody>
      </p:sp>
      <p:sp>
        <p:nvSpPr>
          <p:cNvPr id="791560" name="Rectangle 8"/>
          <p:cNvSpPr>
            <a:spLocks noChangeArrowheads="1"/>
          </p:cNvSpPr>
          <p:nvPr/>
        </p:nvSpPr>
        <p:spPr bwMode="auto">
          <a:xfrm>
            <a:off x="457200" y="914400"/>
            <a:ext cx="782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1600">
              <a:latin typeface="Tahoma" charset="0"/>
              <a:ea typeface="新細明體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1066800"/>
            <a:ext cx="89916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dirty="0">
                <a:latin typeface="Tahoma" charset="0"/>
                <a:ea typeface="新細明體" charset="0"/>
              </a:rPr>
              <a:t>Which of the following statements is true about this wait-for graph?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1800" dirty="0">
              <a:latin typeface="Tahoma" charset="0"/>
              <a:ea typeface="新細明體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1800" dirty="0">
              <a:latin typeface="Tahoma" charset="0"/>
              <a:ea typeface="新細明體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1800" dirty="0">
              <a:latin typeface="Tahoma" charset="0"/>
              <a:ea typeface="新細明體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1800" dirty="0">
              <a:latin typeface="Tahoma" charset="0"/>
              <a:ea typeface="新細明體" charset="0"/>
            </a:endParaRPr>
          </a:p>
          <a:p>
            <a:pPr marL="342900" indent="-342900">
              <a:spcBef>
                <a:spcPct val="20000"/>
              </a:spcBef>
              <a:buAutoNum type="alphaLcParenBoth"/>
              <a:defRPr/>
            </a:pPr>
            <a:endParaRPr lang="en-US" sz="1800" dirty="0">
              <a:latin typeface="Tahoma" charset="0"/>
              <a:ea typeface="新細明體" charset="0"/>
            </a:endParaRPr>
          </a:p>
          <a:p>
            <a:pPr marL="342900" indent="-342900">
              <a:spcBef>
                <a:spcPct val="20000"/>
              </a:spcBef>
              <a:buFontTx/>
              <a:buAutoNum type="alphaLcParenBoth"/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Transaction 27 is waiting for Transaction 25 to release a data item</a:t>
            </a:r>
          </a:p>
          <a:p>
            <a:pPr marL="342900" indent="-342900">
              <a:spcBef>
                <a:spcPct val="20000"/>
              </a:spcBef>
              <a:buFontTx/>
              <a:buAutoNum type="alphaLcParenBoth"/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The system is in a deadlock state if after removing the edge between T28 and T27</a:t>
            </a:r>
          </a:p>
          <a:p>
            <a:pPr marL="342900" indent="-342900">
              <a:spcBef>
                <a:spcPct val="20000"/>
              </a:spcBef>
              <a:buFontTx/>
              <a:buAutoNum type="alphaLcParenBoth"/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The system is in a deadlock state after removing the edge between T25 and T27</a:t>
            </a:r>
          </a:p>
          <a:p>
            <a:pPr marL="342900" indent="-342900">
              <a:spcBef>
                <a:spcPct val="20000"/>
              </a:spcBef>
              <a:buFontTx/>
              <a:buAutoNum type="alphaLcParenBoth"/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The system is in a deadlock state when Transaction 26 no longer holding a data item needed by Transaction 27</a:t>
            </a:r>
          </a:p>
          <a:p>
            <a:pPr>
              <a:spcBef>
                <a:spcPct val="20000"/>
              </a:spcBef>
              <a:defRPr/>
            </a:pPr>
            <a:endParaRPr lang="en-US" altLang="zh-CN" sz="1800" dirty="0">
              <a:latin typeface="Tahoma" charset="0"/>
              <a:ea typeface="新細明體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Answer: (c)</a:t>
            </a:r>
          </a:p>
          <a:p>
            <a:pPr>
              <a:spcBef>
                <a:spcPct val="20000"/>
              </a:spcBef>
              <a:defRPr/>
            </a:pPr>
            <a:endParaRPr lang="en-US" altLang="zh-CN" sz="1800" dirty="0">
              <a:latin typeface="Tahoma" charset="0"/>
              <a:ea typeface="新細明體" charset="0"/>
            </a:endParaRPr>
          </a:p>
          <a:p>
            <a:pPr marL="342900" indent="-342900">
              <a:spcBef>
                <a:spcPct val="20000"/>
              </a:spcBef>
              <a:buAutoNum type="alphaLcParenBoth"/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 is not correct since T25 is waiting for T27.</a:t>
            </a:r>
          </a:p>
          <a:p>
            <a:pPr marL="342900" indent="-342900">
              <a:spcBef>
                <a:spcPct val="20000"/>
              </a:spcBef>
              <a:buAutoNum type="alphaLcParenBoth"/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 and (c) are not correct since after removing edges, there does not exist a circle in the wait-for graph  </a:t>
            </a:r>
          </a:p>
          <a:p>
            <a:pPr>
              <a:spcBef>
                <a:spcPct val="20000"/>
              </a:spcBef>
              <a:defRPr/>
            </a:pPr>
            <a:endParaRPr lang="en-US" altLang="zh-CN" sz="1800" dirty="0">
              <a:latin typeface="Tahoma" charset="0"/>
              <a:ea typeface="新細明體" charset="0"/>
            </a:endParaRPr>
          </a:p>
          <a:p>
            <a:pPr>
              <a:spcBef>
                <a:spcPct val="20000"/>
              </a:spcBef>
              <a:defRPr/>
            </a:pPr>
            <a:endParaRPr lang="en-US" altLang="zh-CN" sz="1800" dirty="0">
              <a:latin typeface="Tahoma" charset="0"/>
              <a:ea typeface="新細明體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3801" r="10526" b="3510"/>
          <a:stretch>
            <a:fillRect/>
          </a:stretch>
        </p:blipFill>
        <p:spPr bwMode="auto">
          <a:xfrm>
            <a:off x="3609181" y="1600200"/>
            <a:ext cx="1524000" cy="1354667"/>
          </a:xfrm>
          <a:prstGeom prst="rect">
            <a:avLst/>
          </a:prstGeom>
          <a:noFill/>
          <a:ln w="76200" cmpd="tri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14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D32B5CCE-ABEE-41A2-B81B-DC9EF91EBF0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Multiple Choice Questions</a:t>
            </a:r>
          </a:p>
        </p:txBody>
      </p:sp>
      <p:sp>
        <p:nvSpPr>
          <p:cNvPr id="791560" name="Rectangle 8"/>
          <p:cNvSpPr>
            <a:spLocks noChangeArrowheads="1"/>
          </p:cNvSpPr>
          <p:nvPr/>
        </p:nvSpPr>
        <p:spPr bwMode="auto">
          <a:xfrm>
            <a:off x="457200" y="914400"/>
            <a:ext cx="782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1600">
              <a:latin typeface="Tahoma" charset="0"/>
              <a:ea typeface="新細明體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1066800"/>
            <a:ext cx="89916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dirty="0">
                <a:latin typeface="Tahoma" charset="0"/>
                <a:ea typeface="新細明體" charset="0"/>
              </a:rPr>
              <a:t>Find out all positions A to E in the schedule that we can insert ‘unlock(X)’ there</a:t>
            </a:r>
          </a:p>
          <a:p>
            <a:pPr>
              <a:spcBef>
                <a:spcPct val="20000"/>
              </a:spcBef>
              <a:defRPr/>
            </a:pPr>
            <a:endParaRPr lang="en-US" altLang="zh-CN" sz="1800" dirty="0">
              <a:latin typeface="Tahoma" charset="0"/>
              <a:ea typeface="新細明體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800" dirty="0">
                <a:latin typeface="Tahoma" charset="0"/>
                <a:ea typeface="Tahoma" charset="0"/>
                <a:cs typeface="Tahoma" charset="0"/>
              </a:rPr>
              <a:t>(1) When according to </a:t>
            </a:r>
            <a:r>
              <a:rPr lang="en-US" altLang="zh-CN" sz="1800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Strict</a:t>
            </a:r>
            <a:r>
              <a:rPr lang="en-US" altLang="zh-CN" sz="1800" dirty="0">
                <a:latin typeface="Tahoma" charset="0"/>
                <a:ea typeface="Tahoma" charset="0"/>
                <a:cs typeface="Tahoma" charset="0"/>
              </a:rPr>
              <a:t> 2PL</a:t>
            </a:r>
            <a:endParaRPr lang="en-US" altLang="zh-CN" sz="1800" dirty="0">
              <a:latin typeface="Tahoma" charset="0"/>
              <a:ea typeface="新細明體" charset="0"/>
            </a:endParaRPr>
          </a:p>
          <a:p>
            <a:pPr marL="342900" indent="-342900">
              <a:spcBef>
                <a:spcPct val="20000"/>
              </a:spcBef>
              <a:buAutoNum type="alphaLcParenBoth"/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{A} {B} {C} {D}</a:t>
            </a:r>
          </a:p>
          <a:p>
            <a:pPr marL="342900" indent="-342900">
              <a:spcBef>
                <a:spcPct val="20000"/>
              </a:spcBef>
              <a:buFontTx/>
              <a:buAutoNum type="alphaLcParenBoth"/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{A} {B} {C} {D} {E}</a:t>
            </a:r>
          </a:p>
          <a:p>
            <a:pPr marL="342900" indent="-342900">
              <a:spcBef>
                <a:spcPct val="20000"/>
              </a:spcBef>
              <a:buAutoNum type="alphaLcParenBoth"/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{A} {C} {D}</a:t>
            </a:r>
          </a:p>
          <a:p>
            <a:pPr marL="342900" indent="-342900">
              <a:spcBef>
                <a:spcPct val="20000"/>
              </a:spcBef>
              <a:buAutoNum type="alphaLcParenBoth"/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{B} {E}</a:t>
            </a:r>
          </a:p>
          <a:p>
            <a:pPr marL="342900" indent="-342900">
              <a:spcBef>
                <a:spcPct val="20000"/>
              </a:spcBef>
              <a:buAutoNum type="alphaLcParenBoth"/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{A} {C} {D} {E}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Answer: (b)</a:t>
            </a:r>
          </a:p>
          <a:p>
            <a:pPr marL="342900" indent="-342900">
              <a:spcBef>
                <a:spcPct val="20000"/>
              </a:spcBef>
              <a:buAutoNum type="alphaLcParenBoth"/>
              <a:defRPr/>
            </a:pPr>
            <a:endParaRPr lang="en-US" altLang="zh-CN" sz="1800" dirty="0">
              <a:latin typeface="Tahoma" charset="0"/>
              <a:ea typeface="新細明體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(2) When according to </a:t>
            </a:r>
            <a:r>
              <a:rPr lang="en-US" altLang="zh-CN" sz="1800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Rigorous</a:t>
            </a:r>
            <a:r>
              <a:rPr lang="en-US" altLang="zh-CN" sz="1800" dirty="0">
                <a:latin typeface="Tahoma" charset="0"/>
                <a:ea typeface="Tahoma" charset="0"/>
                <a:cs typeface="Tahoma" charset="0"/>
              </a:rPr>
              <a:t> 2PL</a:t>
            </a:r>
          </a:p>
          <a:p>
            <a:pPr marL="342900" indent="-342900">
              <a:spcBef>
                <a:spcPct val="20000"/>
              </a:spcBef>
              <a:buAutoNum type="alphaLcParenBoth"/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{A} {B} {C} {D}</a:t>
            </a:r>
          </a:p>
          <a:p>
            <a:pPr marL="342900" indent="-342900">
              <a:spcBef>
                <a:spcPct val="20000"/>
              </a:spcBef>
              <a:buFontTx/>
              <a:buAutoNum type="alphaLcParenBoth"/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{A} {B} {C} {D} {E}</a:t>
            </a:r>
          </a:p>
          <a:p>
            <a:pPr marL="342900" indent="-342900">
              <a:spcBef>
                <a:spcPct val="20000"/>
              </a:spcBef>
              <a:buAutoNum type="alphaLcParenBoth"/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{A} {C} {D}</a:t>
            </a:r>
          </a:p>
          <a:p>
            <a:pPr marL="342900" indent="-342900">
              <a:spcBef>
                <a:spcPct val="20000"/>
              </a:spcBef>
              <a:buAutoNum type="alphaLcParenBoth"/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{B} {E}</a:t>
            </a:r>
          </a:p>
          <a:p>
            <a:pPr marL="342900" indent="-342900">
              <a:spcBef>
                <a:spcPct val="20000"/>
              </a:spcBef>
              <a:buAutoNum type="alphaLcParenBoth"/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{A} {C} {D} {E}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800" dirty="0">
                <a:latin typeface="Tahoma" charset="0"/>
                <a:ea typeface="新細明體" charset="0"/>
              </a:rPr>
              <a:t>Answer: (d)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5693227" y="1483245"/>
          <a:ext cx="3026230" cy="5374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31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31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T2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382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s-lock(X)</a:t>
                      </a:r>
                    </a:p>
                    <a:p>
                      <a:pPr algn="ctr"/>
                      <a:r>
                        <a:rPr lang="en-US" altLang="zh-CN"/>
                        <a:t>read(X)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382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s-lock(X)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x-lock(Y)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{A}</a:t>
                      </a:r>
                    </a:p>
                    <a:p>
                      <a:pPr algn="ctr"/>
                      <a:r>
                        <a:rPr lang="en-US" altLang="zh-CN" dirty="0"/>
                        <a:t>read(Y)</a:t>
                      </a:r>
                    </a:p>
                    <a:p>
                      <a:pPr algn="ctr"/>
                      <a:r>
                        <a:rPr lang="en-US" altLang="zh-CN" dirty="0"/>
                        <a:t>write(Y)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382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read(X)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zh-CN" baseline="0" dirty="0">
                          <a:solidFill>
                            <a:srgbClr val="FF0000"/>
                          </a:solidFill>
                        </a:rPr>
                        <a:t>C}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14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commit T1</a:t>
                      </a:r>
                    </a:p>
                    <a:p>
                      <a:pPr algn="ctr"/>
                      <a:r>
                        <a:rPr lang="en-US" altLang="zh-CN" dirty="0"/>
                        <a:t>unlock(Y)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{B}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6382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{D}</a:t>
                      </a:r>
                    </a:p>
                    <a:p>
                      <a:pPr algn="ctr"/>
                      <a:r>
                        <a:rPr lang="en-US" altLang="zh-CN" dirty="0"/>
                        <a:t>commit T2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{E}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1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altLang="zh-CN" dirty="0"/>
              <a:t>6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Is the following schedule </a:t>
            </a:r>
            <a:r>
              <a:rPr lang="en-US" b="1" dirty="0">
                <a:solidFill>
                  <a:srgbClr val="FF0000"/>
                </a:solidFill>
              </a:rPr>
              <a:t>conflict serializable</a:t>
            </a:r>
            <a:r>
              <a:rPr lang="en-US" b="1" dirty="0">
                <a:solidFill>
                  <a:srgbClr val="0000FF"/>
                </a:solidFill>
              </a:rPr>
              <a:t>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68950" y="2688336"/>
          <a:ext cx="3657600" cy="295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6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write(Z)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write(Z)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fld id="{C75DF483-9CE0-4BFA-83ED-05C746492EB9}" type="slidenum">
              <a:rPr lang="zh-CN" altLang="en-US" sz="1400" smtClean="0">
                <a:solidFill>
                  <a:schemeClr val="bg1">
                    <a:lumMod val="10000"/>
                  </a:schemeClr>
                </a:solidFill>
              </a:rPr>
              <a:pPr eaLnBrk="1" hangingPunct="1">
                <a:defRPr/>
              </a:pPr>
              <a:t>17</a:t>
            </a:fld>
            <a:endParaRPr lang="en-US" altLang="zh-CN" sz="14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032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altLang="zh-CN" dirty="0"/>
              <a:t>6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Is the following schedule </a:t>
            </a:r>
            <a:r>
              <a:rPr lang="en-US" b="1" dirty="0">
                <a:solidFill>
                  <a:srgbClr val="FF0000"/>
                </a:solidFill>
              </a:rPr>
              <a:t>conflict serializable</a:t>
            </a:r>
            <a:r>
              <a:rPr lang="en-US" b="1" dirty="0">
                <a:solidFill>
                  <a:srgbClr val="0000FF"/>
                </a:solidFill>
              </a:rPr>
              <a:t>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91369" y="2154936"/>
          <a:ext cx="3657600" cy="295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6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write(Z)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write(Z)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5101187"/>
            <a:ext cx="7772400" cy="111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/>
              <a:t>The schedule is </a:t>
            </a:r>
            <a:r>
              <a:rPr lang="en-US" u="sng" dirty="0">
                <a:solidFill>
                  <a:srgbClr val="FF0000"/>
                </a:solidFill>
              </a:rPr>
              <a:t>not serializable</a:t>
            </a:r>
            <a:r>
              <a:rPr lang="en-US" dirty="0"/>
              <a:t> because there is a </a:t>
            </a:r>
            <a:r>
              <a:rPr lang="en-US" dirty="0">
                <a:solidFill>
                  <a:srgbClr val="FF0000"/>
                </a:solidFill>
              </a:rPr>
              <a:t>cycle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. Therefore, the schedule will fail under any protocol that aims at conflict serializability.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800065" y="2949965"/>
            <a:ext cx="1743735" cy="914400"/>
            <a:chOff x="5777646" y="2571525"/>
            <a:chExt cx="1743735" cy="914400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466634" y="2571525"/>
              <a:ext cx="365760" cy="365760"/>
            </a:xfrm>
            <a:prstGeom prst="ellipse">
              <a:avLst/>
            </a:prstGeom>
            <a:solidFill>
              <a:srgbClr val="FFFFCC"/>
            </a:solidFill>
            <a:ln w="12700" cmpd="sng">
              <a:solidFill>
                <a:schemeClr val="tx1"/>
              </a:solidFill>
            </a:ln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rgbClr val="3319FF"/>
                  </a:solidFill>
                  <a:effectLst/>
                  <a:latin typeface="Helvetica" charset="0"/>
                  <a:ea typeface="ＭＳ Ｐゴシック" charset="0"/>
                </a:rPr>
                <a:t>T</a:t>
              </a:r>
              <a:r>
                <a:rPr kumimoji="0" lang="en-US" sz="1100" b="0" i="0" u="none" strike="noStrike" cap="none" normalizeH="0" baseline="-25000" dirty="0">
                  <a:ln>
                    <a:noFill/>
                  </a:ln>
                  <a:solidFill>
                    <a:srgbClr val="3319FF"/>
                  </a:solidFill>
                  <a:effectLst/>
                  <a:latin typeface="Helvetica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155621" y="3120165"/>
              <a:ext cx="365760" cy="365760"/>
            </a:xfrm>
            <a:prstGeom prst="ellipse">
              <a:avLst/>
            </a:prstGeom>
            <a:solidFill>
              <a:srgbClr val="FFFFCC"/>
            </a:solidFill>
            <a:ln w="12700" cmpd="sng">
              <a:solidFill>
                <a:schemeClr val="tx1"/>
              </a:solidFill>
            </a:ln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rgbClr val="3319FF"/>
                  </a:solidFill>
                  <a:effectLst/>
                </a:rPr>
                <a:t>T</a:t>
              </a:r>
              <a:r>
                <a:rPr kumimoji="0" lang="en-US" sz="1100" b="0" i="0" u="none" strike="noStrike" cap="none" normalizeH="0" baseline="-25000" dirty="0">
                  <a:ln>
                    <a:noFill/>
                  </a:ln>
                  <a:solidFill>
                    <a:srgbClr val="3319FF"/>
                  </a:solidFill>
                  <a:effectLst/>
                </a:rPr>
                <a:t>2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777646" y="3120165"/>
              <a:ext cx="365760" cy="365760"/>
            </a:xfrm>
            <a:prstGeom prst="ellipse">
              <a:avLst/>
            </a:prstGeom>
            <a:solidFill>
              <a:srgbClr val="FFFFCC"/>
            </a:solidFill>
            <a:ln w="12700" cmpd="sng">
              <a:solidFill>
                <a:schemeClr val="tx1"/>
              </a:solidFill>
            </a:ln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rgbClr val="3319FF"/>
                  </a:solidFill>
                  <a:effectLst/>
                </a:rPr>
                <a:t>T</a:t>
              </a:r>
              <a:r>
                <a:rPr kumimoji="0" lang="en-US" sz="1100" b="0" i="0" u="none" strike="noStrike" cap="none" normalizeH="0" baseline="-25000" dirty="0">
                  <a:ln>
                    <a:noFill/>
                  </a:ln>
                  <a:solidFill>
                    <a:srgbClr val="3319FF"/>
                  </a:solidFill>
                  <a:effectLst/>
                </a:rPr>
                <a:t>3</a:t>
              </a:r>
            </a:p>
          </p:txBody>
        </p:sp>
        <p:cxnSp>
          <p:nvCxnSpPr>
            <p:cNvPr id="10" name="Straight Arrow Connector 9"/>
            <p:cNvCxnSpPr>
              <a:stCxn id="6" idx="3"/>
              <a:endCxn id="8" idx="7"/>
            </p:cNvCxnSpPr>
            <p:nvPr/>
          </p:nvCxnSpPr>
          <p:spPr bwMode="auto">
            <a:xfrm flipH="1">
              <a:off x="6089842" y="2883721"/>
              <a:ext cx="430356" cy="2900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>
              <a:stCxn id="6" idx="5"/>
              <a:endCxn id="7" idx="1"/>
            </p:cNvCxnSpPr>
            <p:nvPr/>
          </p:nvCxnSpPr>
          <p:spPr bwMode="auto">
            <a:xfrm>
              <a:off x="6778830" y="2883721"/>
              <a:ext cx="430355" cy="2900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/>
            <p:cNvCxnSpPr>
              <a:stCxn id="7" idx="2"/>
              <a:endCxn id="8" idx="6"/>
            </p:cNvCxnSpPr>
            <p:nvPr/>
          </p:nvCxnSpPr>
          <p:spPr bwMode="auto">
            <a:xfrm flipH="1">
              <a:off x="6143406" y="3303045"/>
              <a:ext cx="101221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5" name="Straight Arrow Connector 14"/>
          <p:cNvCxnSpPr/>
          <p:nvPr/>
        </p:nvCxnSpPr>
        <p:spPr bwMode="auto">
          <a:xfrm>
            <a:off x="1890576" y="2572160"/>
            <a:ext cx="587735" cy="15667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932557" y="3642780"/>
            <a:ext cx="545754" cy="283399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139513" y="3128463"/>
            <a:ext cx="556249" cy="1312033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1880081" y="3411862"/>
            <a:ext cx="1805186" cy="1553448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Slide Number Placeholder 3"/>
          <p:cNvSpPr txBox="1">
            <a:spLocks/>
          </p:cNvSpPr>
          <p:nvPr/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fld id="{C75DF483-9CE0-4BFA-83ED-05C746492EB9}" type="slidenum">
              <a:rPr lang="zh-CN" altLang="en-US" sz="1400" smtClean="0">
                <a:solidFill>
                  <a:schemeClr val="bg1">
                    <a:lumMod val="10000"/>
                  </a:schemeClr>
                </a:solidFill>
              </a:rPr>
              <a:pPr eaLnBrk="1" hangingPunct="1">
                <a:defRPr/>
              </a:pPr>
              <a:t>18</a:t>
            </a:fld>
            <a:endParaRPr lang="en-US" altLang="zh-CN" sz="14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06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altLang="zh-CN" dirty="0"/>
              <a:t>6</a:t>
            </a:r>
            <a:r>
              <a:rPr lang="en-US" dirty="0"/>
              <a:t> </a:t>
            </a:r>
            <a:r>
              <a:rPr lang="en-US" sz="1400" dirty="0"/>
              <a:t>(cont’d)</a:t>
            </a:r>
            <a:endParaRPr lang="en-US" sz="1400" dirty="0">
              <a:solidFill>
                <a:srgbClr val="B30019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20407" y="1507191"/>
          <a:ext cx="4762506" cy="509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75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75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6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lock-S(X)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lock-S(Y)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lock-X(Y)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lock-X(Z)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write(Z)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lock-X(X)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lock-S(X)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lock-S(Y)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lock-X(Z)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write(Z)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55460" y="1755137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9490" y="2844493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39490" y="2320203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31396" y="3384980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9271" y="5213489"/>
            <a:ext cx="3134191" cy="369332"/>
          </a:xfrm>
          <a:prstGeom prst="rect">
            <a:avLst/>
          </a:prstGeom>
          <a:solidFill>
            <a:srgbClr val="FFFFFF"/>
          </a:solidFill>
        </p:spPr>
        <p:txBody>
          <a:bodyPr wrap="none" lIns="0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r>
              <a:rPr lang="en-US" sz="1400" dirty="0">
                <a:solidFill>
                  <a:srgbClr val="FF0000"/>
                </a:solidFill>
                <a:latin typeface="+mn-lt"/>
                <a:ea typeface="Zapf Dingbats"/>
                <a:cs typeface="Zapf Dingbats"/>
                <a:sym typeface="Zapf Dingbats"/>
              </a:rPr>
              <a:t> </a:t>
            </a:r>
            <a:r>
              <a:rPr lang="en-US" sz="1400" dirty="0">
                <a:solidFill>
                  <a:srgbClr val="000090"/>
                </a:solidFill>
                <a:latin typeface="+mn-lt"/>
                <a:ea typeface="Zapf Dingbats"/>
                <a:cs typeface="Zapf Dingbats"/>
                <a:sym typeface="Zapf Dingbats"/>
              </a:rPr>
              <a:t>cannot be granted – </a:t>
            </a:r>
            <a:r>
              <a:rPr lang="en-US" sz="1400" i="1" dirty="0">
                <a:solidFill>
                  <a:srgbClr val="000090"/>
                </a:solidFill>
                <a:latin typeface="+mn-lt"/>
                <a:ea typeface="Zapf Dingbats"/>
                <a:cs typeface="Zapf Dingbats"/>
                <a:sym typeface="Zapf Dingbats"/>
              </a:rPr>
              <a:t>T</a:t>
            </a:r>
            <a:r>
              <a:rPr lang="en-US" sz="1400" baseline="-25000" dirty="0">
                <a:solidFill>
                  <a:srgbClr val="000090"/>
                </a:solidFill>
                <a:latin typeface="+mn-lt"/>
                <a:ea typeface="Zapf Dingbats"/>
                <a:cs typeface="Zapf Dingbats"/>
                <a:sym typeface="Zapf Dingbats"/>
              </a:rPr>
              <a:t>3</a:t>
            </a:r>
            <a:r>
              <a:rPr lang="en-US" sz="1400" dirty="0">
                <a:solidFill>
                  <a:srgbClr val="000090"/>
                </a:solidFill>
                <a:latin typeface="+mn-lt"/>
                <a:ea typeface="Zapf Dingbats"/>
                <a:cs typeface="Zapf Dingbats"/>
                <a:sym typeface="Zapf Dingbats"/>
              </a:rPr>
              <a:t> has to wait</a:t>
            </a:r>
            <a:endParaRPr lang="en-US" sz="14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9490" y="4408112"/>
            <a:ext cx="31341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r>
              <a:rPr lang="en-US" sz="1400" dirty="0">
                <a:solidFill>
                  <a:srgbClr val="FF0000"/>
                </a:solidFill>
                <a:latin typeface="+mn-lt"/>
                <a:ea typeface="Zapf Dingbats"/>
                <a:cs typeface="Zapf Dingbats"/>
                <a:sym typeface="Zapf Dingbats"/>
              </a:rPr>
              <a:t> </a:t>
            </a:r>
            <a:r>
              <a:rPr lang="en-US" sz="1400" dirty="0">
                <a:solidFill>
                  <a:srgbClr val="000090"/>
                </a:solidFill>
                <a:latin typeface="+mn-lt"/>
                <a:ea typeface="Zapf Dingbats"/>
                <a:cs typeface="Zapf Dingbats"/>
                <a:sym typeface="Zapf Dingbats"/>
              </a:rPr>
              <a:t>cannot be granted – </a:t>
            </a:r>
            <a:r>
              <a:rPr lang="en-US" sz="1400" i="1" dirty="0">
                <a:solidFill>
                  <a:srgbClr val="000090"/>
                </a:solidFill>
                <a:latin typeface="+mn-lt"/>
                <a:ea typeface="Zapf Dingbats"/>
                <a:cs typeface="Zapf Dingbats"/>
                <a:sym typeface="Zapf Dingbats"/>
              </a:rPr>
              <a:t>T</a:t>
            </a:r>
            <a:r>
              <a:rPr lang="en-US" sz="1400" baseline="-25000" dirty="0">
                <a:solidFill>
                  <a:srgbClr val="000090"/>
                </a:solidFill>
                <a:latin typeface="+mn-lt"/>
                <a:ea typeface="Zapf Dingbats"/>
                <a:cs typeface="Zapf Dingbats"/>
                <a:sym typeface="Zapf Dingbats"/>
              </a:rPr>
              <a:t>2</a:t>
            </a:r>
            <a:r>
              <a:rPr lang="en-US" sz="1400" dirty="0">
                <a:solidFill>
                  <a:srgbClr val="000090"/>
                </a:solidFill>
                <a:latin typeface="+mn-lt"/>
                <a:ea typeface="Zapf Dingbats"/>
                <a:cs typeface="Zapf Dingbats"/>
                <a:sym typeface="Zapf Dingbats"/>
              </a:rPr>
              <a:t> has to wait</a:t>
            </a:r>
            <a:endParaRPr lang="en-US" sz="14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1760" y="6019163"/>
            <a:ext cx="3134191" cy="369332"/>
          </a:xfrm>
          <a:prstGeom prst="rect">
            <a:avLst/>
          </a:prstGeom>
          <a:solidFill>
            <a:srgbClr val="FFFFFF"/>
          </a:solidFill>
        </p:spPr>
        <p:txBody>
          <a:bodyPr wrap="none" lIns="0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r>
              <a:rPr lang="en-US" sz="1400" dirty="0">
                <a:solidFill>
                  <a:srgbClr val="000090"/>
                </a:solidFill>
                <a:latin typeface="+mn-lt"/>
                <a:ea typeface="Zapf Dingbats"/>
                <a:cs typeface="Zapf Dingbats"/>
                <a:sym typeface="Zapf Dingbats"/>
              </a:rPr>
              <a:t> cannot be granted – </a:t>
            </a:r>
            <a:r>
              <a:rPr lang="en-US" sz="1400" i="1" dirty="0">
                <a:solidFill>
                  <a:srgbClr val="000090"/>
                </a:solidFill>
                <a:latin typeface="+mn-lt"/>
                <a:ea typeface="Zapf Dingbats"/>
                <a:cs typeface="Zapf Dingbats"/>
                <a:sym typeface="Zapf Dingbats"/>
              </a:rPr>
              <a:t>T</a:t>
            </a:r>
            <a:r>
              <a:rPr lang="en-US" sz="1400" baseline="-25000" dirty="0">
                <a:solidFill>
                  <a:srgbClr val="000090"/>
                </a:solidFill>
                <a:latin typeface="+mn-lt"/>
                <a:ea typeface="Zapf Dingbats"/>
                <a:cs typeface="Zapf Dingbats"/>
                <a:sym typeface="Zapf Dingbats"/>
              </a:rPr>
              <a:t>1</a:t>
            </a:r>
            <a:r>
              <a:rPr lang="en-US" sz="1400" dirty="0">
                <a:solidFill>
                  <a:srgbClr val="000090"/>
                </a:solidFill>
                <a:latin typeface="+mn-lt"/>
                <a:ea typeface="Zapf Dingbats"/>
                <a:cs typeface="Zapf Dingbats"/>
                <a:sym typeface="Zapf Dingbats"/>
              </a:rPr>
              <a:t> has to wait</a:t>
            </a:r>
            <a:endParaRPr lang="en-US" sz="14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55460" y="3915053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 b="1" dirty="0"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30" idx="2"/>
          </p:cNvCxnSpPr>
          <p:nvPr/>
        </p:nvCxnSpPr>
        <p:spPr bwMode="auto">
          <a:xfrm>
            <a:off x="2718325" y="4222830"/>
            <a:ext cx="654568" cy="35358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18" idx="2"/>
          </p:cNvCxnSpPr>
          <p:nvPr/>
        </p:nvCxnSpPr>
        <p:spPr bwMode="auto">
          <a:xfrm>
            <a:off x="4302355" y="3152270"/>
            <a:ext cx="684108" cy="219453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H="1">
            <a:off x="2633773" y="3618640"/>
            <a:ext cx="2331870" cy="246731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3227144" y="6367046"/>
            <a:ext cx="1142460" cy="33855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B300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deadlock!</a:t>
            </a:r>
          </a:p>
        </p:txBody>
      </p:sp>
      <p:cxnSp>
        <p:nvCxnSpPr>
          <p:cNvPr id="27" name="Straight Arrow Connector 26"/>
          <p:cNvCxnSpPr>
            <a:stCxn id="19" idx="3"/>
            <a:endCxn id="22" idx="7"/>
          </p:cNvCxnSpPr>
          <p:nvPr/>
        </p:nvCxnSpPr>
        <p:spPr bwMode="auto">
          <a:xfrm flipH="1">
            <a:off x="6965841" y="3202192"/>
            <a:ext cx="430356" cy="2900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19" idx="5"/>
            <a:endCxn id="21" idx="1"/>
          </p:cNvCxnSpPr>
          <p:nvPr/>
        </p:nvCxnSpPr>
        <p:spPr bwMode="auto">
          <a:xfrm>
            <a:off x="7654829" y="3202192"/>
            <a:ext cx="430355" cy="2900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stCxn id="21" idx="2"/>
            <a:endCxn id="22" idx="6"/>
          </p:cNvCxnSpPr>
          <p:nvPr/>
        </p:nvCxnSpPr>
        <p:spPr bwMode="auto">
          <a:xfrm flipH="1">
            <a:off x="7019405" y="3621516"/>
            <a:ext cx="101221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" name="Group 4"/>
          <p:cNvGrpSpPr/>
          <p:nvPr/>
        </p:nvGrpSpPr>
        <p:grpSpPr>
          <a:xfrm>
            <a:off x="6648822" y="2420890"/>
            <a:ext cx="1753380" cy="1383506"/>
            <a:chOff x="6648822" y="2102419"/>
            <a:chExt cx="1753380" cy="1383506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7342633" y="2571525"/>
              <a:ext cx="365760" cy="365760"/>
            </a:xfrm>
            <a:prstGeom prst="ellipse">
              <a:avLst/>
            </a:prstGeom>
            <a:solidFill>
              <a:srgbClr val="FFFFCC"/>
            </a:solidFill>
            <a:ln w="12700" cmpd="sng">
              <a:solidFill>
                <a:schemeClr val="tx1"/>
              </a:solidFill>
            </a:ln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rgbClr val="3319FF"/>
                  </a:solidFill>
                  <a:effectLst/>
                  <a:latin typeface="Helvetica" charset="0"/>
                  <a:ea typeface="ＭＳ Ｐゴシック" charset="0"/>
                </a:rPr>
                <a:t>T</a:t>
              </a:r>
              <a:r>
                <a:rPr kumimoji="0" lang="en-US" sz="1100" b="0" i="0" u="none" strike="noStrike" cap="none" normalizeH="0" baseline="-25000" dirty="0">
                  <a:ln>
                    <a:noFill/>
                  </a:ln>
                  <a:solidFill>
                    <a:srgbClr val="3319FF"/>
                  </a:solidFill>
                  <a:effectLst/>
                  <a:latin typeface="Helvetica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8031620" y="3120165"/>
              <a:ext cx="365760" cy="365760"/>
            </a:xfrm>
            <a:prstGeom prst="ellipse">
              <a:avLst/>
            </a:prstGeom>
            <a:solidFill>
              <a:srgbClr val="FFFFCC"/>
            </a:solidFill>
            <a:ln w="12700" cmpd="sng">
              <a:solidFill>
                <a:schemeClr val="tx1"/>
              </a:solidFill>
            </a:ln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rgbClr val="3319FF"/>
                  </a:solidFill>
                  <a:effectLst/>
                </a:rPr>
                <a:t>T</a:t>
              </a:r>
              <a:r>
                <a:rPr kumimoji="0" lang="en-US" sz="1100" b="0" i="0" u="none" strike="noStrike" cap="none" normalizeH="0" baseline="-25000" dirty="0">
                  <a:ln>
                    <a:noFill/>
                  </a:ln>
                  <a:solidFill>
                    <a:srgbClr val="3319FF"/>
                  </a:solidFill>
                  <a:effectLst/>
                </a:rPr>
                <a:t>2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653645" y="3120165"/>
              <a:ext cx="365760" cy="365760"/>
            </a:xfrm>
            <a:prstGeom prst="ellipse">
              <a:avLst/>
            </a:prstGeom>
            <a:solidFill>
              <a:srgbClr val="FFFFCC"/>
            </a:solidFill>
            <a:ln w="12700" cmpd="sng">
              <a:solidFill>
                <a:schemeClr val="tx1"/>
              </a:solidFill>
            </a:ln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rgbClr val="3319FF"/>
                  </a:solidFill>
                  <a:effectLst/>
                </a:rPr>
                <a:t>T</a:t>
              </a:r>
              <a:r>
                <a:rPr kumimoji="0" lang="en-US" sz="1100" b="0" i="0" u="none" strike="noStrike" cap="none" normalizeH="0" baseline="-25000" dirty="0">
                  <a:ln>
                    <a:noFill/>
                  </a:ln>
                  <a:solidFill>
                    <a:srgbClr val="3319FF"/>
                  </a:solidFill>
                  <a:effectLst/>
                </a:rPr>
                <a:t>3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648822" y="2102419"/>
              <a:ext cx="1753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B30019"/>
                  </a:solidFill>
                </a:rPr>
                <a:t>Wait-for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00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/>
      <p:bldP spid="23" grpId="0"/>
      <p:bldP spid="24" grpId="0" animBg="1"/>
      <p:bldP spid="25" grpId="0" animBg="1"/>
      <p:bldP spid="26" grpId="0" animBg="1"/>
      <p:bldP spid="30" grpId="0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</a:t>
            </a:r>
            <a:r>
              <a:rPr lang="en-US" dirty="0">
                <a:solidFill>
                  <a:srgbClr val="B30019"/>
                </a:solidFill>
              </a:rPr>
              <a:t>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</a:rPr>
              <a:t>Indicate which of the following schedules involving </a:t>
            </a:r>
            <a:r>
              <a:rPr lang="en-US" sz="1800" b="1" i="1" dirty="0">
                <a:solidFill>
                  <a:srgbClr val="0000FF"/>
                </a:solidFill>
              </a:rPr>
              <a:t>T</a:t>
            </a:r>
            <a:r>
              <a:rPr lang="en-US" sz="1800" b="1" baseline="-25000" dirty="0">
                <a:solidFill>
                  <a:srgbClr val="0000FF"/>
                </a:solidFill>
              </a:rPr>
              <a:t>1</a:t>
            </a:r>
            <a:r>
              <a:rPr lang="en-US" sz="1800" b="1" dirty="0">
                <a:solidFill>
                  <a:srgbClr val="0000FF"/>
                </a:solidFill>
              </a:rPr>
              <a:t> and </a:t>
            </a:r>
            <a:r>
              <a:rPr lang="en-US" sz="1800" b="1" i="1" dirty="0">
                <a:solidFill>
                  <a:srgbClr val="0000FF"/>
                </a:solidFill>
              </a:rPr>
              <a:t>T</a:t>
            </a:r>
            <a:r>
              <a:rPr lang="en-US" sz="1800" b="1" baseline="-25000" dirty="0">
                <a:solidFill>
                  <a:srgbClr val="0000FF"/>
                </a:solidFill>
              </a:rPr>
              <a:t>2</a:t>
            </a:r>
            <a:r>
              <a:rPr lang="en-US" sz="1800" b="1" dirty="0">
                <a:solidFill>
                  <a:srgbClr val="0000FF"/>
                </a:solidFill>
              </a:rPr>
              <a:t> is </a:t>
            </a:r>
            <a:r>
              <a:rPr lang="en-US" sz="1800" b="1" dirty="0">
                <a:solidFill>
                  <a:srgbClr val="FF0000"/>
                </a:solidFill>
              </a:rPr>
              <a:t>serial</a:t>
            </a:r>
            <a:r>
              <a:rPr lang="en-US" sz="1800" b="1" dirty="0">
                <a:solidFill>
                  <a:srgbClr val="0000FF"/>
                </a:solidFill>
              </a:rPr>
              <a:t>, </a:t>
            </a:r>
            <a:r>
              <a:rPr lang="en-US" sz="1800" b="1" dirty="0">
                <a:solidFill>
                  <a:srgbClr val="FF0000"/>
                </a:solidFill>
              </a:rPr>
              <a:t>serializable</a:t>
            </a:r>
            <a:r>
              <a:rPr lang="en-US" sz="1800" b="1" dirty="0">
                <a:solidFill>
                  <a:srgbClr val="0000FF"/>
                </a:solidFill>
              </a:rPr>
              <a:t> or </a:t>
            </a:r>
            <a:r>
              <a:rPr lang="en-US" sz="1800" b="1" dirty="0">
                <a:solidFill>
                  <a:srgbClr val="FF0000"/>
                </a:solidFill>
              </a:rPr>
              <a:t>not serializable</a:t>
            </a:r>
            <a:r>
              <a:rPr lang="en-US" sz="1800" b="1" dirty="0">
                <a:solidFill>
                  <a:srgbClr val="0000FF"/>
                </a:solidFill>
              </a:rPr>
              <a:t>. R</a:t>
            </a:r>
            <a:r>
              <a:rPr lang="en-US" sz="1800" b="1" baseline="-25000" dirty="0">
                <a:solidFill>
                  <a:srgbClr val="0000FF"/>
                </a:solidFill>
              </a:rPr>
              <a:t>i</a:t>
            </a:r>
            <a:r>
              <a:rPr lang="en-US" sz="1800" b="1" dirty="0">
                <a:solidFill>
                  <a:srgbClr val="0000FF"/>
                </a:solidFill>
              </a:rPr>
              <a:t> denotes a READ (of Transaction </a:t>
            </a:r>
            <a:r>
              <a:rPr lang="en-US" sz="1800" b="1" i="1" dirty="0">
                <a:solidFill>
                  <a:srgbClr val="0000FF"/>
                </a:solidFill>
              </a:rPr>
              <a:t>T</a:t>
            </a:r>
            <a:r>
              <a:rPr lang="en-US" sz="1800" b="1" baseline="-25000" dirty="0">
                <a:solidFill>
                  <a:srgbClr val="0000FF"/>
                </a:solidFill>
              </a:rPr>
              <a:t>i</a:t>
            </a:r>
            <a:r>
              <a:rPr lang="en-US" sz="1800" b="1" dirty="0">
                <a:solidFill>
                  <a:srgbClr val="0000FF"/>
                </a:solidFill>
              </a:rPr>
              <a:t>) and W</a:t>
            </a:r>
            <a:r>
              <a:rPr lang="en-US" sz="1800" b="1" baseline="-25000" dirty="0">
                <a:solidFill>
                  <a:srgbClr val="0000FF"/>
                </a:solidFill>
              </a:rPr>
              <a:t>i</a:t>
            </a:r>
            <a:r>
              <a:rPr lang="en-US" sz="1800" b="1" dirty="0">
                <a:solidFill>
                  <a:srgbClr val="0000FF"/>
                </a:solidFill>
              </a:rPr>
              <a:t> is a WRITE (of Transaction </a:t>
            </a:r>
            <a:r>
              <a:rPr lang="en-US" sz="1800" b="1" i="1" dirty="0">
                <a:solidFill>
                  <a:srgbClr val="0000FF"/>
                </a:solidFill>
              </a:rPr>
              <a:t>T</a:t>
            </a:r>
            <a:r>
              <a:rPr lang="en-US" sz="1800" b="1" baseline="-25000" dirty="0">
                <a:solidFill>
                  <a:srgbClr val="0000FF"/>
                </a:solidFill>
              </a:rPr>
              <a:t>i</a:t>
            </a:r>
            <a:r>
              <a:rPr lang="en-US" sz="1800" b="1" dirty="0">
                <a:solidFill>
                  <a:srgbClr val="0000FF"/>
                </a:solidFill>
              </a:rPr>
              <a:t>).</a:t>
            </a:r>
            <a:endParaRPr lang="en-US" sz="1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Font typeface="+mj-lt"/>
              <a:buAutoNum type="alphaLcParenR"/>
            </a:pPr>
            <a:r>
              <a:rPr lang="en-US" sz="1800" dirty="0">
                <a:ea typeface="Times New Roman" pitchFamily="18" charset="0"/>
              </a:rPr>
              <a:t>R</a:t>
            </a:r>
            <a:r>
              <a:rPr lang="en-US" sz="1800" baseline="-25000" dirty="0">
                <a:ea typeface="Times New Roman" pitchFamily="18" charset="0"/>
              </a:rPr>
              <a:t>1</a:t>
            </a:r>
            <a:r>
              <a:rPr lang="en-US" sz="1800" dirty="0">
                <a:ea typeface="Times New Roman" pitchFamily="18" charset="0"/>
              </a:rPr>
              <a:t>(A) W</a:t>
            </a:r>
            <a:r>
              <a:rPr lang="en-US" sz="1800" baseline="-25000" dirty="0">
                <a:ea typeface="Times New Roman" pitchFamily="18" charset="0"/>
              </a:rPr>
              <a:t>1</a:t>
            </a:r>
            <a:r>
              <a:rPr lang="en-US" sz="1800" dirty="0">
                <a:ea typeface="Times New Roman" pitchFamily="18" charset="0"/>
              </a:rPr>
              <a:t>(A) R</a:t>
            </a:r>
            <a:r>
              <a:rPr lang="en-US" sz="1800" baseline="-25000" dirty="0">
                <a:ea typeface="Times New Roman" pitchFamily="18" charset="0"/>
              </a:rPr>
              <a:t>2</a:t>
            </a:r>
            <a:r>
              <a:rPr lang="en-US" sz="1800" dirty="0">
                <a:ea typeface="Times New Roman" pitchFamily="18" charset="0"/>
              </a:rPr>
              <a:t>(A) W</a:t>
            </a:r>
            <a:r>
              <a:rPr lang="en-US" sz="1800" baseline="-25000" dirty="0">
                <a:ea typeface="Times New Roman" pitchFamily="18" charset="0"/>
              </a:rPr>
              <a:t>2</a:t>
            </a:r>
            <a:r>
              <a:rPr lang="en-US" sz="1800" dirty="0">
                <a:ea typeface="Times New Roman" pitchFamily="18" charset="0"/>
              </a:rPr>
              <a:t>(A)</a:t>
            </a:r>
          </a:p>
          <a:p>
            <a:pPr indent="0">
              <a:spcBef>
                <a:spcPts val="1200"/>
              </a:spcBef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ea typeface="Times New Roman" pitchFamily="18" charset="0"/>
              </a:rPr>
              <a:t>Serial</a:t>
            </a:r>
          </a:p>
          <a:p>
            <a:pPr>
              <a:spcBef>
                <a:spcPts val="9600"/>
              </a:spcBef>
              <a:buSzPct val="100000"/>
              <a:buFont typeface="+mj-lt"/>
              <a:buAutoNum type="alphaLcParenR" startAt="2"/>
            </a:pPr>
            <a:r>
              <a:rPr lang="en-US" sz="1800" dirty="0">
                <a:ea typeface="Times New Roman" pitchFamily="18" charset="0"/>
              </a:rPr>
              <a:t>R</a:t>
            </a:r>
            <a:r>
              <a:rPr lang="en-US" sz="1800" baseline="-25000" dirty="0">
                <a:ea typeface="Times New Roman" pitchFamily="18" charset="0"/>
              </a:rPr>
              <a:t>1</a:t>
            </a:r>
            <a:r>
              <a:rPr lang="en-US" sz="1800" dirty="0">
                <a:ea typeface="Times New Roman" pitchFamily="18" charset="0"/>
              </a:rPr>
              <a:t>(A) R</a:t>
            </a:r>
            <a:r>
              <a:rPr lang="en-US" sz="1800" baseline="-25000" dirty="0">
                <a:ea typeface="Times New Roman" pitchFamily="18" charset="0"/>
              </a:rPr>
              <a:t>2</a:t>
            </a:r>
            <a:r>
              <a:rPr lang="en-US" sz="1800" dirty="0">
                <a:ea typeface="Times New Roman" pitchFamily="18" charset="0"/>
              </a:rPr>
              <a:t>(A) W</a:t>
            </a:r>
            <a:r>
              <a:rPr lang="en-US" sz="1800" baseline="-25000" dirty="0">
                <a:ea typeface="Times New Roman" pitchFamily="18" charset="0"/>
              </a:rPr>
              <a:t>1</a:t>
            </a:r>
            <a:r>
              <a:rPr lang="en-US" sz="1800" dirty="0">
                <a:ea typeface="Times New Roman" pitchFamily="18" charset="0"/>
              </a:rPr>
              <a:t>(A) W</a:t>
            </a:r>
            <a:r>
              <a:rPr lang="en-US" sz="1800" baseline="-25000" dirty="0">
                <a:ea typeface="Times New Roman" pitchFamily="18" charset="0"/>
              </a:rPr>
              <a:t>2</a:t>
            </a:r>
            <a:r>
              <a:rPr lang="en-US" sz="1800" dirty="0">
                <a:ea typeface="Times New Roman" pitchFamily="18" charset="0"/>
              </a:rPr>
              <a:t>(B)</a:t>
            </a:r>
          </a:p>
          <a:p>
            <a:pPr indent="0">
              <a:spcBef>
                <a:spcPts val="1200"/>
              </a:spcBef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ea typeface="Times New Roman" pitchFamily="18" charset="0"/>
              </a:rPr>
              <a:t>Serializable</a:t>
            </a:r>
          </a:p>
          <a:p>
            <a:pPr indent="0">
              <a:spcBef>
                <a:spcPts val="1800"/>
              </a:spcBef>
              <a:buFontTx/>
              <a:buNone/>
            </a:pPr>
            <a:r>
              <a:rPr lang="en-US" sz="1800" b="1" dirty="0">
                <a:solidFill>
                  <a:srgbClr val="0000FF"/>
                </a:solidFill>
                <a:ea typeface="Times New Roman" pitchFamily="18" charset="0"/>
              </a:rPr>
              <a:t>What is the equivalent serial schedule?</a:t>
            </a:r>
          </a:p>
          <a:p>
            <a:pPr indent="0">
              <a:spcBef>
                <a:spcPts val="1200"/>
              </a:spcBef>
              <a:buFontTx/>
              <a:buNone/>
            </a:pPr>
            <a:r>
              <a:rPr lang="en-US" sz="1800" dirty="0">
                <a:ea typeface="Times New Roman" pitchFamily="18" charset="0"/>
              </a:rPr>
              <a:t>T</a:t>
            </a:r>
            <a:r>
              <a:rPr lang="en-US" sz="1800" baseline="-25000" dirty="0">
                <a:ea typeface="Times New Roman" pitchFamily="18" charset="0"/>
              </a:rPr>
              <a:t>2</a:t>
            </a:r>
            <a:r>
              <a:rPr lang="en-US" sz="1800" dirty="0">
                <a:ea typeface="Times New Roman" pitchFamily="18" charset="0"/>
              </a:rPr>
              <a:t>T</a:t>
            </a:r>
            <a:r>
              <a:rPr lang="en-US" sz="1800" baseline="-25000" dirty="0">
                <a:ea typeface="Times New Roman" pitchFamily="18" charset="0"/>
              </a:rPr>
              <a:t>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68720" y="2510283"/>
          <a:ext cx="218948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20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b="0" i="1" dirty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read(A)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write(A)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read(A)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write(A)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68720" y="4496216"/>
          <a:ext cx="218948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20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b="0" i="1" dirty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read(A)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read(A)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write(A)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write(B)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val 8"/>
          <p:cNvSpPr>
            <a:spLocks noChangeAspect="1"/>
          </p:cNvSpPr>
          <p:nvPr/>
        </p:nvSpPr>
        <p:spPr>
          <a:xfrm>
            <a:off x="4363613" y="2501305"/>
            <a:ext cx="365760" cy="365760"/>
          </a:xfrm>
          <a:prstGeom prst="ellipse">
            <a:avLst/>
          </a:prstGeom>
          <a:solidFill>
            <a:srgbClr val="FFFFCC"/>
          </a:solidFill>
          <a:ln w="12700" cmpd="sng">
            <a:solidFill>
              <a:schemeClr val="tx1"/>
            </a:solidFill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rPr>
              <a:t>T</a:t>
            </a:r>
            <a:r>
              <a:rPr kumimoji="0" lang="en-US" sz="1100" b="0" i="0" u="none" strike="noStrike" cap="none" normalizeH="0" baseline="-2500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rPr>
              <a:t>1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443163" y="2501305"/>
            <a:ext cx="365760" cy="365760"/>
          </a:xfrm>
          <a:prstGeom prst="ellipse">
            <a:avLst/>
          </a:prstGeom>
          <a:solidFill>
            <a:srgbClr val="FFFFCC"/>
          </a:solidFill>
          <a:ln w="12700" cmpd="sng">
            <a:solidFill>
              <a:schemeClr val="tx1"/>
            </a:solidFill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</a:rPr>
              <a:t>T</a:t>
            </a:r>
            <a:r>
              <a:rPr kumimoji="0" lang="en-US" sz="1100" b="0" i="0" u="none" strike="noStrike" cap="none" normalizeH="0" baseline="-25000" dirty="0">
                <a:ln>
                  <a:noFill/>
                </a:ln>
                <a:solidFill>
                  <a:srgbClr val="3319FF"/>
                </a:solidFill>
                <a:effectLst/>
              </a:rPr>
              <a:t>2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 bwMode="auto">
          <a:xfrm>
            <a:off x="4729373" y="2684185"/>
            <a:ext cx="71379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Oval 12"/>
          <p:cNvSpPr>
            <a:spLocks noChangeAspect="1"/>
          </p:cNvSpPr>
          <p:nvPr/>
        </p:nvSpPr>
        <p:spPr>
          <a:xfrm>
            <a:off x="4363613" y="4448567"/>
            <a:ext cx="365760" cy="365760"/>
          </a:xfrm>
          <a:prstGeom prst="ellipse">
            <a:avLst/>
          </a:prstGeom>
          <a:solidFill>
            <a:srgbClr val="FFFFCC"/>
          </a:solidFill>
          <a:ln w="12700" cmpd="sng">
            <a:solidFill>
              <a:schemeClr val="tx1"/>
            </a:solidFill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rPr>
              <a:t>T</a:t>
            </a:r>
            <a:r>
              <a:rPr kumimoji="0" lang="en-US" sz="1100" b="0" i="0" u="none" strike="noStrike" cap="none" normalizeH="0" baseline="-2500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rPr>
              <a:t>1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443163" y="4448567"/>
            <a:ext cx="365760" cy="365760"/>
          </a:xfrm>
          <a:prstGeom prst="ellipse">
            <a:avLst/>
          </a:prstGeom>
          <a:solidFill>
            <a:srgbClr val="FFFFCC"/>
          </a:solidFill>
          <a:ln w="12700" cmpd="sng">
            <a:solidFill>
              <a:schemeClr val="tx1"/>
            </a:solidFill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</a:rPr>
              <a:t>T</a:t>
            </a:r>
            <a:r>
              <a:rPr kumimoji="0" lang="en-US" sz="1100" b="0" i="0" u="none" strike="noStrike" cap="none" normalizeH="0" baseline="-25000" dirty="0">
                <a:ln>
                  <a:noFill/>
                </a:ln>
                <a:solidFill>
                  <a:srgbClr val="3319FF"/>
                </a:solidFill>
                <a:effectLst/>
              </a:rPr>
              <a:t>2</a:t>
            </a:r>
          </a:p>
        </p:txBody>
      </p:sp>
      <p:cxnSp>
        <p:nvCxnSpPr>
          <p:cNvPr id="15" name="Straight Arrow Connector 14"/>
          <p:cNvCxnSpPr>
            <a:stCxn id="13" idx="6"/>
            <a:endCxn id="14" idx="2"/>
          </p:cNvCxnSpPr>
          <p:nvPr/>
        </p:nvCxnSpPr>
        <p:spPr bwMode="auto">
          <a:xfrm>
            <a:off x="4729373" y="4631447"/>
            <a:ext cx="71379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7000342" y="2949452"/>
            <a:ext cx="430306" cy="829205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7000342" y="3222355"/>
            <a:ext cx="430306" cy="293895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6979352" y="5227142"/>
            <a:ext cx="440801" cy="251911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286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altLang="zh-CN" dirty="0"/>
              <a:t>7</a:t>
            </a:r>
            <a:endParaRPr lang="en-US" sz="1400" dirty="0">
              <a:solidFill>
                <a:srgbClr val="B30019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1812" y="3377184"/>
          <a:ext cx="5960376" cy="2414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00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00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900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6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85800" y="1732306"/>
            <a:ext cx="7772400" cy="1184903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</a:rPr>
              <a:t>Is the following schedule conflict serializable?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</a:rPr>
              <a:t>If yes, (i) give the equivalent serial schedule and rewrite the schedule according to 2PL.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fld id="{C75DF483-9CE0-4BFA-83ED-05C746492EB9}" type="slidenum">
              <a:rPr lang="zh-CN" altLang="en-US" sz="1400" smtClean="0">
                <a:solidFill>
                  <a:schemeClr val="bg1">
                    <a:lumMod val="10000"/>
                  </a:schemeClr>
                </a:solidFill>
              </a:rPr>
              <a:pPr eaLnBrk="1" hangingPunct="1">
                <a:defRPr/>
              </a:pPr>
              <a:t>20</a:t>
            </a:fld>
            <a:endParaRPr lang="en-US" altLang="zh-CN" sz="14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40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15482" y="1095021"/>
          <a:ext cx="5960376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00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00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900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6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lock-S(X)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lock-X(X)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lock-S(X)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lock-S(Y)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lock-X(Y)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unlock(Y)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lock-S(Y)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unlock(Y)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lock-X(Y)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unlock(Y)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unlock(X)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Question </a:t>
            </a:r>
            <a:r>
              <a:rPr lang="en-US" altLang="zh-CN" dirty="0"/>
              <a:t>7</a:t>
            </a:r>
            <a:r>
              <a:rPr lang="en-US" dirty="0"/>
              <a:t> </a:t>
            </a:r>
            <a:r>
              <a:rPr lang="en-US" sz="1400" dirty="0"/>
              <a:t>(cont’d)</a:t>
            </a:r>
            <a:endParaRPr lang="en-US" sz="1400" dirty="0">
              <a:solidFill>
                <a:srgbClr val="B3001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7152" y="4559851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09949" y="5367255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39851" y="2378533"/>
            <a:ext cx="3134191" cy="369332"/>
          </a:xfrm>
          <a:prstGeom prst="rect">
            <a:avLst/>
          </a:prstGeom>
          <a:solidFill>
            <a:srgbClr val="FFFFFF"/>
          </a:solidFill>
        </p:spPr>
        <p:txBody>
          <a:bodyPr wrap="none" lIns="0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r>
              <a:rPr lang="en-US" sz="1400" dirty="0">
                <a:solidFill>
                  <a:srgbClr val="000090"/>
                </a:solidFill>
                <a:latin typeface="+mn-lt"/>
                <a:ea typeface="Zapf Dingbats"/>
                <a:cs typeface="Zapf Dingbats"/>
                <a:sym typeface="Zapf Dingbats"/>
              </a:rPr>
              <a:t> cannot be granted – </a:t>
            </a:r>
            <a:r>
              <a:rPr lang="en-US" sz="1400" i="1" dirty="0">
                <a:solidFill>
                  <a:srgbClr val="000090"/>
                </a:solidFill>
                <a:latin typeface="+mn-lt"/>
                <a:ea typeface="Zapf Dingbats"/>
                <a:cs typeface="Zapf Dingbats"/>
                <a:sym typeface="Zapf Dingbats"/>
              </a:rPr>
              <a:t>T</a:t>
            </a:r>
            <a:r>
              <a:rPr lang="en-US" sz="1400" baseline="-25000" dirty="0">
                <a:solidFill>
                  <a:srgbClr val="000090"/>
                </a:solidFill>
                <a:latin typeface="+mn-lt"/>
                <a:ea typeface="Zapf Dingbats"/>
                <a:cs typeface="Zapf Dingbats"/>
                <a:sym typeface="Zapf Dingbats"/>
              </a:rPr>
              <a:t>2</a:t>
            </a:r>
            <a:r>
              <a:rPr lang="en-US" sz="1400" dirty="0">
                <a:solidFill>
                  <a:srgbClr val="000090"/>
                </a:solidFill>
                <a:latin typeface="+mn-lt"/>
                <a:ea typeface="Zapf Dingbats"/>
                <a:cs typeface="Zapf Dingbats"/>
                <a:sym typeface="Zapf Dingbats"/>
              </a:rPr>
              <a:t> has to wait</a:t>
            </a:r>
            <a:endParaRPr lang="en-US" sz="14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09949" y="1878825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73931" y="3483797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73931" y="2959505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09949" y="1342100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 b="1" dirty="0">
              <a:solidFill>
                <a:srgbClr val="008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519883" y="2321570"/>
            <a:ext cx="791170" cy="520531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4497181" y="3924806"/>
            <a:ext cx="801580" cy="1061884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1499062" y="5049154"/>
            <a:ext cx="3747648" cy="749565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Oval 26"/>
          <p:cNvSpPr>
            <a:spLocks noChangeAspect="1"/>
          </p:cNvSpPr>
          <p:nvPr/>
        </p:nvSpPr>
        <p:spPr>
          <a:xfrm>
            <a:off x="7423920" y="1094244"/>
            <a:ext cx="365760" cy="365760"/>
          </a:xfrm>
          <a:prstGeom prst="ellipse">
            <a:avLst/>
          </a:prstGeom>
          <a:solidFill>
            <a:srgbClr val="FFFFCC"/>
          </a:solidFill>
          <a:ln w="12700" cmpd="sng">
            <a:solidFill>
              <a:schemeClr val="tx1"/>
            </a:solidFill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rPr>
              <a:t>T</a:t>
            </a:r>
            <a:r>
              <a:rPr kumimoji="0" lang="en-US" sz="1100" b="0" i="0" u="none" strike="noStrike" cap="none" normalizeH="0" baseline="-2500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rPr>
              <a:t>1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8112907" y="1642884"/>
            <a:ext cx="365760" cy="365760"/>
          </a:xfrm>
          <a:prstGeom prst="ellipse">
            <a:avLst/>
          </a:prstGeom>
          <a:solidFill>
            <a:srgbClr val="FFFFCC"/>
          </a:solidFill>
          <a:ln w="12700" cmpd="sng">
            <a:solidFill>
              <a:schemeClr val="tx1"/>
            </a:solidFill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</a:rPr>
              <a:t>T</a:t>
            </a:r>
            <a:r>
              <a:rPr kumimoji="0" lang="en-US" sz="1100" b="0" i="0" u="none" strike="noStrike" cap="none" normalizeH="0" baseline="-25000" dirty="0">
                <a:ln>
                  <a:noFill/>
                </a:ln>
                <a:solidFill>
                  <a:srgbClr val="3319FF"/>
                </a:solidFill>
                <a:effectLst/>
              </a:rPr>
              <a:t>2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734932" y="1642884"/>
            <a:ext cx="365760" cy="365760"/>
          </a:xfrm>
          <a:prstGeom prst="ellipse">
            <a:avLst/>
          </a:prstGeom>
          <a:solidFill>
            <a:srgbClr val="FFFFCC"/>
          </a:solidFill>
          <a:ln w="12700" cmpd="sng">
            <a:solidFill>
              <a:schemeClr val="tx1"/>
            </a:solidFill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</a:rPr>
              <a:t>T</a:t>
            </a:r>
            <a:r>
              <a:rPr kumimoji="0" lang="en-US" sz="1100" b="0" i="0" u="none" strike="noStrike" cap="none" normalizeH="0" baseline="-25000" dirty="0">
                <a:ln>
                  <a:noFill/>
                </a:ln>
                <a:solidFill>
                  <a:srgbClr val="3319FF"/>
                </a:solidFill>
                <a:effectLst/>
              </a:rPr>
              <a:t>3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7423920" y="2191524"/>
            <a:ext cx="365760" cy="365760"/>
          </a:xfrm>
          <a:prstGeom prst="ellipse">
            <a:avLst/>
          </a:prstGeom>
          <a:solidFill>
            <a:srgbClr val="FFFFCC"/>
          </a:solidFill>
          <a:ln w="12700" cmpd="sng">
            <a:solidFill>
              <a:schemeClr val="tx1"/>
            </a:solidFill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</a:rPr>
              <a:t>T</a:t>
            </a:r>
            <a:r>
              <a:rPr kumimoji="0" lang="en-US" sz="1100" b="0" i="0" u="none" strike="noStrike" cap="none" normalizeH="0" baseline="-25000" dirty="0">
                <a:ln>
                  <a:noFill/>
                </a:ln>
                <a:solidFill>
                  <a:srgbClr val="3319FF"/>
                </a:solidFill>
                <a:effectLst/>
              </a:rPr>
              <a:t>4</a:t>
            </a:r>
          </a:p>
        </p:txBody>
      </p:sp>
      <p:cxnSp>
        <p:nvCxnSpPr>
          <p:cNvPr id="36" name="Straight Arrow Connector 35"/>
          <p:cNvCxnSpPr>
            <a:stCxn id="27" idx="5"/>
            <a:endCxn id="28" idx="1"/>
          </p:cNvCxnSpPr>
          <p:nvPr/>
        </p:nvCxnSpPr>
        <p:spPr bwMode="auto">
          <a:xfrm>
            <a:off x="7736116" y="1406440"/>
            <a:ext cx="430355" cy="2900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27" idx="4"/>
            <a:endCxn id="31" idx="0"/>
          </p:cNvCxnSpPr>
          <p:nvPr/>
        </p:nvCxnSpPr>
        <p:spPr bwMode="auto">
          <a:xfrm>
            <a:off x="7606800" y="1460004"/>
            <a:ext cx="0" cy="7315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29" idx="5"/>
            <a:endCxn id="31" idx="1"/>
          </p:cNvCxnSpPr>
          <p:nvPr/>
        </p:nvCxnSpPr>
        <p:spPr bwMode="auto">
          <a:xfrm>
            <a:off x="7047128" y="1955080"/>
            <a:ext cx="430356" cy="2900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6506337" y="3081545"/>
            <a:ext cx="2637663" cy="1200329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B30019"/>
                </a:solidFill>
              </a:rPr>
              <a:t>The schedule is conflict serializable.</a:t>
            </a:r>
          </a:p>
          <a:p>
            <a:pPr algn="ctr"/>
            <a:r>
              <a:rPr lang="en-US" sz="1800" dirty="0">
                <a:solidFill>
                  <a:srgbClr val="B30019"/>
                </a:solidFill>
              </a:rPr>
              <a:t>The equivalent serial schedule is T</a:t>
            </a:r>
            <a:r>
              <a:rPr lang="en-US" sz="1800" baseline="-25000" dirty="0">
                <a:solidFill>
                  <a:srgbClr val="B30019"/>
                </a:solidFill>
              </a:rPr>
              <a:t>3</a:t>
            </a:r>
            <a:r>
              <a:rPr lang="en-US" sz="1800" dirty="0">
                <a:solidFill>
                  <a:srgbClr val="B30019"/>
                </a:solidFill>
              </a:rPr>
              <a:t>, T</a:t>
            </a:r>
            <a:r>
              <a:rPr lang="en-US" sz="1800" baseline="-25000" dirty="0">
                <a:solidFill>
                  <a:srgbClr val="B30019"/>
                </a:solidFill>
              </a:rPr>
              <a:t>4</a:t>
            </a:r>
            <a:r>
              <a:rPr lang="en-US" sz="1800" dirty="0">
                <a:solidFill>
                  <a:srgbClr val="B30019"/>
                </a:solidFill>
              </a:rPr>
              <a:t>, T</a:t>
            </a:r>
            <a:r>
              <a:rPr lang="en-US" sz="1800" baseline="-25000" dirty="0">
                <a:solidFill>
                  <a:srgbClr val="B30019"/>
                </a:solidFill>
              </a:rPr>
              <a:t>1</a:t>
            </a:r>
            <a:r>
              <a:rPr lang="en-US" sz="1800" dirty="0">
                <a:solidFill>
                  <a:srgbClr val="B30019"/>
                </a:solidFill>
              </a:rPr>
              <a:t>, T</a:t>
            </a:r>
            <a:r>
              <a:rPr lang="en-US" sz="1800" baseline="-25000" dirty="0">
                <a:solidFill>
                  <a:srgbClr val="B30019"/>
                </a:solidFill>
              </a:rPr>
              <a:t>2</a:t>
            </a:r>
            <a:r>
              <a:rPr lang="en-US" sz="1800" dirty="0">
                <a:solidFill>
                  <a:srgbClr val="B30019"/>
                </a:solidFill>
              </a:rPr>
              <a:t>.</a:t>
            </a:r>
          </a:p>
        </p:txBody>
      </p:sp>
      <p:sp>
        <p:nvSpPr>
          <p:cNvPr id="24" name="Slide Number Placeholder 3"/>
          <p:cNvSpPr txBox="1">
            <a:spLocks/>
          </p:cNvSpPr>
          <p:nvPr/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fld id="{C75DF483-9CE0-4BFA-83ED-05C746492EB9}" type="slidenum">
              <a:rPr lang="zh-CN" altLang="en-US" sz="1400" smtClean="0">
                <a:solidFill>
                  <a:schemeClr val="bg1">
                    <a:lumMod val="10000"/>
                  </a:schemeClr>
                </a:solidFill>
              </a:rPr>
              <a:pPr eaLnBrk="1" hangingPunct="1">
                <a:defRPr/>
              </a:pPr>
              <a:t>21</a:t>
            </a:fld>
            <a:endParaRPr lang="en-US" altLang="zh-CN" sz="14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8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6" grpId="0" animBg="1"/>
      <p:bldP spid="30" grpId="0"/>
      <p:bldP spid="19" grpId="0"/>
      <p:bldP spid="21" grpId="0"/>
      <p:bldP spid="22" grpId="0"/>
      <p:bldP spid="27" grpId="0" animBg="1"/>
      <p:bldP spid="28" grpId="0" animBg="1"/>
      <p:bldP spid="29" grpId="0" animBg="1"/>
      <p:bldP spid="3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591812" y="1209542"/>
          <a:ext cx="5960376" cy="509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00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00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900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9014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lock-S(X)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read(X)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lock-X(X)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write(X)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lock-S(X)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lock-S(Y)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read(Y)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lock-X(Y)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write(Y)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unlock(Y)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lock-S(Y)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read(Y)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unlock(Y)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lock-X(Y)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write(Y)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unlock(Y)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unlock(X)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read(X)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lock-X(X)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write(X)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19014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unlock(X)</a:t>
                      </a: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" marB="91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Question </a:t>
            </a:r>
            <a:r>
              <a:rPr lang="en-US" altLang="zh-CN" dirty="0"/>
              <a:t>7</a:t>
            </a:r>
            <a:r>
              <a:rPr lang="en-US" dirty="0"/>
              <a:t>: </a:t>
            </a:r>
            <a:r>
              <a:rPr lang="en-US" dirty="0">
                <a:solidFill>
                  <a:srgbClr val="B30019"/>
                </a:solidFill>
              </a:rPr>
              <a:t>2PL SCHEDULE</a:t>
            </a:r>
            <a:r>
              <a:rPr lang="en-US" dirty="0"/>
              <a:t> </a:t>
            </a:r>
            <a:r>
              <a:rPr lang="en-US" sz="1400" dirty="0"/>
              <a:t>(cont’d)</a:t>
            </a:r>
            <a:endParaRPr lang="en-US" sz="1400" dirty="0">
              <a:solidFill>
                <a:srgbClr val="B3001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41173" y="3836020"/>
            <a:ext cx="83480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90"/>
                </a:solidFill>
                <a:latin typeface="+mn-lt"/>
                <a:ea typeface="Zapf Dingbats"/>
                <a:cs typeface="Zapf Dingbats"/>
                <a:sym typeface="Zapf Dingbats"/>
              </a:rPr>
              <a:t>T</a:t>
            </a:r>
            <a:r>
              <a:rPr lang="en-US" sz="1400" baseline="-25000" dirty="0">
                <a:solidFill>
                  <a:srgbClr val="000090"/>
                </a:solidFill>
                <a:latin typeface="+mn-lt"/>
                <a:ea typeface="Zapf Dingbats"/>
                <a:cs typeface="Zapf Dingbats"/>
                <a:sym typeface="Zapf Dingbats"/>
              </a:rPr>
              <a:t>2</a:t>
            </a:r>
            <a:r>
              <a:rPr lang="en-US" sz="1400" dirty="0">
                <a:solidFill>
                  <a:srgbClr val="000090"/>
                </a:solidFill>
                <a:latin typeface="+mn-lt"/>
                <a:ea typeface="Zapf Dingbats"/>
                <a:cs typeface="Zapf Dingbats"/>
                <a:sym typeface="Zapf Dingbats"/>
              </a:rPr>
              <a:t> waits</a:t>
            </a:r>
            <a:endParaRPr lang="en-US" sz="1400" dirty="0">
              <a:solidFill>
                <a:srgbClr val="000090"/>
              </a:solidFill>
              <a:latin typeface="+mn-lt"/>
            </a:endParaRPr>
          </a:p>
        </p:txBody>
      </p:sp>
      <p:cxnSp>
        <p:nvCxnSpPr>
          <p:cNvPr id="4" name="Straight Connector 3"/>
          <p:cNvCxnSpPr>
            <a:stCxn id="26" idx="0"/>
          </p:cNvCxnSpPr>
          <p:nvPr/>
        </p:nvCxnSpPr>
        <p:spPr bwMode="auto">
          <a:xfrm flipH="1" flipV="1">
            <a:off x="3851749" y="2644300"/>
            <a:ext cx="0" cy="119172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>
            <a:stCxn id="26" idx="2"/>
          </p:cNvCxnSpPr>
          <p:nvPr/>
        </p:nvCxnSpPr>
        <p:spPr bwMode="auto">
          <a:xfrm>
            <a:off x="3858575" y="4143797"/>
            <a:ext cx="0" cy="118872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fld id="{C75DF483-9CE0-4BFA-83ED-05C746492EB9}" type="slidenum">
              <a:rPr lang="zh-CN" altLang="en-US" sz="1400" smtClean="0">
                <a:solidFill>
                  <a:schemeClr val="bg1">
                    <a:lumMod val="10000"/>
                  </a:schemeClr>
                </a:solidFill>
              </a:rPr>
              <a:pPr eaLnBrk="1" hangingPunct="1">
                <a:defRPr/>
              </a:pPr>
              <a:t>22</a:t>
            </a:fld>
            <a:endParaRPr lang="en-US" altLang="zh-CN" sz="14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8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447800" y="2667000"/>
            <a:ext cx="647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 Exercises on Database Recovery</a:t>
            </a:r>
            <a:endParaRPr lang="en-US" altLang="zh-TW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EXERCISE 1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1188720"/>
            <a:ext cx="4372525" cy="484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/>
              <a:t>Consider the log corresponding to a schedule of three </a:t>
            </a:r>
            <a:r>
              <a:rPr lang="en-US" dirty="0">
                <a:solidFill>
                  <a:srgbClr val="FF0000"/>
                </a:solidFill>
              </a:rPr>
              <a:t>serially executing</a:t>
            </a:r>
            <a:r>
              <a:rPr lang="en-US" dirty="0"/>
              <a:t> transactions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, and 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 where a system crash occurs at the point indicated. Assume that we use the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immediate update protocol</a:t>
            </a:r>
            <a:r>
              <a:rPr lang="en-US" dirty="0"/>
              <a:t>.</a:t>
            </a:r>
          </a:p>
          <a:p>
            <a:pPr marL="457200" indent="-457200">
              <a:buSzPct val="100000"/>
              <a:buAutoNum type="alphaLcParenBoth"/>
            </a:pPr>
            <a:r>
              <a:rPr lang="en-US" dirty="0">
                <a:cs typeface="Arial Narrow"/>
                <a:sym typeface="Symbol" pitchFamily="18" charset="2"/>
              </a:rPr>
              <a:t>Which transactions are undone?</a:t>
            </a:r>
          </a:p>
          <a:p>
            <a:pPr indent="0">
              <a:spcBef>
                <a:spcPts val="1200"/>
              </a:spcBef>
              <a:buSzPct val="100000"/>
              <a:buNone/>
            </a:pPr>
            <a:r>
              <a:rPr lang="en-US" dirty="0">
                <a:solidFill>
                  <a:srgbClr val="FF0000"/>
                </a:solidFill>
                <a:cs typeface="Arial Narrow"/>
                <a:sym typeface="Symbol" pitchFamily="18" charset="2"/>
              </a:rPr>
              <a:t>Undo</a:t>
            </a:r>
            <a:r>
              <a:rPr lang="en-US" dirty="0">
                <a:cs typeface="Arial Narrow"/>
                <a:sym typeface="Symbol" pitchFamily="18" charset="2"/>
              </a:rPr>
              <a:t>:</a:t>
            </a:r>
            <a:endParaRPr lang="en-US" baseline="-25000" dirty="0">
              <a:cs typeface="Arial Narrow"/>
              <a:sym typeface="Symbol" pitchFamily="18" charset="2"/>
            </a:endParaRPr>
          </a:p>
          <a:p>
            <a:pPr marL="457200" indent="-457200">
              <a:buSzPct val="100000"/>
              <a:buAutoNum type="alphaLcParenBoth"/>
            </a:pPr>
            <a:r>
              <a:rPr lang="en-US" dirty="0">
                <a:cs typeface="Arial Narrow"/>
                <a:sym typeface="Symbol" pitchFamily="18" charset="2"/>
              </a:rPr>
              <a:t>Which transactions are redone?</a:t>
            </a:r>
          </a:p>
          <a:p>
            <a:pPr indent="0">
              <a:buSzPct val="100000"/>
              <a:buNone/>
            </a:pPr>
            <a:r>
              <a:rPr lang="en-US" dirty="0">
                <a:solidFill>
                  <a:srgbClr val="008000"/>
                </a:solidFill>
                <a:cs typeface="Arial Narrow"/>
                <a:sym typeface="Symbol" pitchFamily="18" charset="2"/>
              </a:rPr>
              <a:t>Redo</a:t>
            </a:r>
            <a:r>
              <a:rPr lang="en-US" dirty="0">
                <a:cs typeface="Arial Narrow"/>
                <a:sym typeface="Symbol" pitchFamily="18" charset="2"/>
              </a:rPr>
              <a:t>:</a:t>
            </a:r>
            <a:endParaRPr lang="en-US" baseline="-25000" dirty="0">
              <a:cs typeface="Arial Narrow"/>
              <a:sym typeface="Symbol" pitchFamily="18" charset="2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298250" y="1280160"/>
          <a:ext cx="3380124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7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start&gt;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B, 15, 12&gt;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commit&gt;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start&gt;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B, 12, 18&gt;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D, 25, 26&gt;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i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commit&gt;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start&gt;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write, D, 20, 25&gt;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← system crash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07535" y="378361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cs typeface="Arial Narrow"/>
                <a:sym typeface="Symbol" pitchFamily="18" charset="2"/>
              </a:rPr>
              <a:t>T</a:t>
            </a:r>
            <a:r>
              <a:rPr lang="en-US" sz="2000" baseline="-25000" dirty="0">
                <a:cs typeface="Arial Narrow"/>
                <a:sym typeface="Symbol" pitchFamily="18" charset="2"/>
              </a:rPr>
              <a:t>3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796902" y="5007442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cs typeface="Arial Narrow"/>
                <a:sym typeface="Symbol" pitchFamily="18" charset="2"/>
              </a:rPr>
              <a:t>T</a:t>
            </a:r>
            <a:r>
              <a:rPr lang="en-US" sz="2000" baseline="-25000" dirty="0">
                <a:cs typeface="Arial Narrow"/>
                <a:sym typeface="Symbol" pitchFamily="18" charset="2"/>
              </a:rPr>
              <a:t>1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181349" y="5007442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cs typeface="Arial Narrow"/>
                <a:sym typeface="Symbol" pitchFamily="18" charset="2"/>
              </a:rPr>
              <a:t>T</a:t>
            </a:r>
            <a:r>
              <a:rPr lang="en-US" sz="2000" baseline="-25000" dirty="0">
                <a:cs typeface="Arial Narrow"/>
                <a:sym typeface="Symbol" pitchFamily="18" charset="2"/>
              </a:rPr>
              <a:t>2</a:t>
            </a:r>
            <a:endParaRPr lang="en-US" sz="2000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457200" y="6248400"/>
            <a:ext cx="8229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9pPr>
          </a:lstStyle>
          <a:p>
            <a:pPr algn="ctr" eaLnBrk="1" hangingPunct="1">
              <a:defRPr/>
            </a:pPr>
            <a:fld id="{C75DF483-9CE0-4BFA-83ED-05C746492EB9}" type="slidenum">
              <a:rPr lang="zh-CN" altLang="en-US" sz="1400" b="1" smtClean="0">
                <a:solidFill>
                  <a:schemeClr val="bg1">
                    <a:lumMod val="10000"/>
                  </a:schemeClr>
                </a:solidFill>
              </a:rPr>
              <a:pPr algn="ctr" eaLnBrk="1" hangingPunct="1">
                <a:defRPr/>
              </a:pPr>
              <a:t>24</a:t>
            </a:fld>
            <a:endParaRPr lang="en-US" altLang="zh-CN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5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EXERCISE 2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1188720"/>
            <a:ext cx="4372525" cy="484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dirty="0"/>
              <a:t>Consider the log corresponding to a schedule of three </a:t>
            </a:r>
            <a:r>
              <a:rPr lang="en-US" dirty="0">
                <a:solidFill>
                  <a:srgbClr val="FF0000"/>
                </a:solidFill>
              </a:rPr>
              <a:t>concurrently executing</a:t>
            </a:r>
            <a:r>
              <a:rPr lang="en-US" dirty="0"/>
              <a:t> transactions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, and 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 where a system crash occurs at the point indicated. Assume that we use the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immediate update protocol</a:t>
            </a:r>
            <a:r>
              <a:rPr lang="en-US" dirty="0"/>
              <a:t> with checkpointing.</a:t>
            </a:r>
          </a:p>
          <a:p>
            <a:pPr marL="457200" indent="-457200">
              <a:buSzPct val="100000"/>
              <a:buAutoNum type="alphaLcParenBoth"/>
            </a:pPr>
            <a:r>
              <a:rPr lang="en-US" dirty="0">
                <a:cs typeface="Arial Narrow"/>
                <a:sym typeface="Symbol" pitchFamily="18" charset="2"/>
              </a:rPr>
              <a:t>Which transactions are undone?</a:t>
            </a:r>
          </a:p>
          <a:p>
            <a:pPr marL="457200" indent="-457200">
              <a:buSzPct val="100000"/>
              <a:buAutoNum type="alphaLcParenBoth"/>
            </a:pPr>
            <a:r>
              <a:rPr lang="en-US" dirty="0">
                <a:cs typeface="Arial Narrow"/>
                <a:sym typeface="Symbol" pitchFamily="18" charset="2"/>
              </a:rPr>
              <a:t>Which transactions are redone?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298250" y="1280160"/>
          <a:ext cx="3380124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7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start&gt;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A, 2, 5&gt;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B, 1, 2&gt;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start&gt;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C, 2, 8&gt;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B, 2, 5&gt;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&lt;checkpoint, {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i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i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}&gt;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commit&gt;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B, 5, 6&gt;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start&gt;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A, 5, 3&gt;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i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commit&gt;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C, 8, 2&gt;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A, 3, 5&gt;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← system crash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457200" y="6248400"/>
            <a:ext cx="8229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9pPr>
          </a:lstStyle>
          <a:p>
            <a:pPr algn="ctr" eaLnBrk="1" hangingPunct="1">
              <a:defRPr/>
            </a:pPr>
            <a:fld id="{C75DF483-9CE0-4BFA-83ED-05C746492EB9}" type="slidenum">
              <a:rPr lang="zh-CN" altLang="en-US" sz="1400" b="1" smtClean="0">
                <a:solidFill>
                  <a:schemeClr val="bg1">
                    <a:lumMod val="10000"/>
                  </a:schemeClr>
                </a:solidFill>
              </a:rPr>
              <a:pPr algn="ctr" eaLnBrk="1" hangingPunct="1">
                <a:defRPr/>
              </a:pPr>
              <a:t>25</a:t>
            </a:fld>
            <a:endParaRPr lang="en-US" altLang="zh-CN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188720"/>
            <a:ext cx="4340238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Scan the log backward</a:t>
            </a:r>
          </a:p>
          <a:p>
            <a:pPr marL="344488" lvl="1" indent="-344488">
              <a:spcBef>
                <a:spcPts val="8400"/>
              </a:spcBef>
              <a:buClr>
                <a:schemeClr val="tx1"/>
              </a:buClr>
              <a:buAutoNum type="alphaLcParenBoth"/>
            </a:pPr>
            <a:r>
              <a:rPr lang="en-US" dirty="0">
                <a:solidFill>
                  <a:srgbClr val="FF0000"/>
                </a:solidFill>
              </a:rPr>
              <a:t>Undo:</a:t>
            </a:r>
            <a:r>
              <a:rPr lang="en-US" dirty="0"/>
              <a:t> </a:t>
            </a:r>
          </a:p>
          <a:p>
            <a:pPr marL="344488" lvl="1" indent="-344488">
              <a:spcBef>
                <a:spcPts val="1200"/>
              </a:spcBef>
              <a:buClr>
                <a:schemeClr val="tx1"/>
              </a:buClr>
              <a:buAutoNum type="alphaLcParenBoth"/>
            </a:pPr>
            <a:r>
              <a:rPr lang="en-US" dirty="0">
                <a:solidFill>
                  <a:srgbClr val="008000"/>
                </a:solidFill>
              </a:rPr>
              <a:t>Redo:</a:t>
            </a:r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8528" y="1657327"/>
            <a:ext cx="3002709" cy="830997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marL="1087438" indent="-1087438">
              <a:tabLst>
                <a:tab pos="860425" algn="l"/>
              </a:tabLst>
            </a:pPr>
            <a:r>
              <a:rPr lang="en-US" sz="1200" dirty="0"/>
              <a:t>&lt;</a:t>
            </a:r>
            <a:r>
              <a:rPr lang="en-US" sz="1200" i="1" dirty="0"/>
              <a:t>T</a:t>
            </a:r>
            <a:r>
              <a:rPr lang="en-US" sz="1200" baseline="-25000" dirty="0"/>
              <a:t>i</a:t>
            </a:r>
            <a:r>
              <a:rPr lang="en-US" sz="1200" dirty="0"/>
              <a:t> commit&gt;	→	</a:t>
            </a:r>
            <a:r>
              <a:rPr lang="en-US" sz="1200" dirty="0">
                <a:solidFill>
                  <a:srgbClr val="008000"/>
                </a:solidFill>
              </a:rPr>
              <a:t>redo-list</a:t>
            </a:r>
          </a:p>
          <a:p>
            <a:pPr marL="1087438" indent="-1087438">
              <a:tabLst>
                <a:tab pos="860425" algn="l"/>
              </a:tabLst>
            </a:pPr>
            <a:r>
              <a:rPr lang="en-US" sz="1200" dirty="0"/>
              <a:t>&lt;</a:t>
            </a:r>
            <a:r>
              <a:rPr lang="en-US" sz="1200" i="1" dirty="0"/>
              <a:t>T</a:t>
            </a:r>
            <a:r>
              <a:rPr lang="en-US" sz="1200" baseline="-25000" dirty="0"/>
              <a:t>i</a:t>
            </a:r>
            <a:r>
              <a:rPr lang="en-US" sz="1200" dirty="0"/>
              <a:t> start&gt;	→	</a:t>
            </a:r>
            <a:r>
              <a:rPr lang="en-US" sz="1200" dirty="0">
                <a:solidFill>
                  <a:srgbClr val="FF0000"/>
                </a:solidFill>
              </a:rPr>
              <a:t>undo-list</a:t>
            </a:r>
            <a:r>
              <a:rPr lang="en-US" sz="1200" dirty="0"/>
              <a:t> if not in </a:t>
            </a:r>
            <a:r>
              <a:rPr lang="en-US" sz="1200" dirty="0">
                <a:solidFill>
                  <a:srgbClr val="008000"/>
                </a:solidFill>
              </a:rPr>
              <a:t>redo-list</a:t>
            </a:r>
          </a:p>
          <a:p>
            <a:pPr marL="1087438" indent="-1087438">
              <a:tabLst>
                <a:tab pos="860425" algn="l"/>
              </a:tabLst>
            </a:pPr>
            <a:r>
              <a:rPr lang="en-US" sz="1200" dirty="0"/>
              <a:t>For every </a:t>
            </a:r>
            <a:r>
              <a:rPr lang="en-US" sz="1200" i="1" dirty="0"/>
              <a:t>T</a:t>
            </a:r>
            <a:r>
              <a:rPr lang="en-US" sz="1200" baseline="-25000" dirty="0"/>
              <a:t>i</a:t>
            </a:r>
            <a:r>
              <a:rPr lang="en-US" sz="1200" dirty="0"/>
              <a:t> in &lt;checkpoint, {</a:t>
            </a:r>
            <a:r>
              <a:rPr lang="en-US" sz="1200" i="1" dirty="0"/>
              <a:t>T</a:t>
            </a:r>
            <a:r>
              <a:rPr lang="en-US" sz="1200" baseline="-25000" dirty="0"/>
              <a:t>i</a:t>
            </a:r>
            <a:r>
              <a:rPr lang="en-US" sz="1200" dirty="0"/>
              <a:t>, </a:t>
            </a:r>
            <a:r>
              <a:rPr lang="is-IS" sz="1200" i="1" dirty="0"/>
              <a:t>…</a:t>
            </a:r>
            <a:r>
              <a:rPr lang="en-US" sz="1200" dirty="0"/>
              <a:t>}&gt;</a:t>
            </a:r>
          </a:p>
          <a:p>
            <a:pPr marL="225425"/>
            <a:r>
              <a:rPr lang="en-US" sz="1200" i="1" dirty="0"/>
              <a:t>T</a:t>
            </a:r>
            <a:r>
              <a:rPr lang="en-US" sz="1200" baseline="-25000" dirty="0"/>
              <a:t>i</a:t>
            </a:r>
            <a:r>
              <a:rPr lang="en-US" sz="1200" dirty="0"/>
              <a:t> not in </a:t>
            </a:r>
            <a:r>
              <a:rPr lang="en-US" sz="1200" dirty="0">
                <a:solidFill>
                  <a:srgbClr val="008000"/>
                </a:solidFill>
              </a:rPr>
              <a:t>redo-list</a:t>
            </a:r>
            <a:r>
              <a:rPr lang="en-US" sz="1200" dirty="0"/>
              <a:t> → </a:t>
            </a:r>
            <a:r>
              <a:rPr lang="en-US" sz="1200" dirty="0">
                <a:solidFill>
                  <a:srgbClr val="FF0000"/>
                </a:solidFill>
              </a:rPr>
              <a:t>undo-list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EXERCISE 2: </a:t>
            </a:r>
            <a:r>
              <a:rPr lang="en-US" dirty="0">
                <a:solidFill>
                  <a:srgbClr val="B30019"/>
                </a:solidFill>
              </a:rPr>
              <a:t>SOLUTION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029200" y="1280160"/>
          <a:ext cx="3380124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7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start&gt;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A, 2, 5&gt;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B, 1, 2&gt;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start&gt;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C, 2, 8&gt;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B, 2, 5&gt;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&lt;checkpoint, {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i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i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}&gt;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commit&gt;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B, 5, 6&gt;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start&gt;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A, 5, 3&gt;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i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commit&gt;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C, 8, 2&gt;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A, 3, 5&gt;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← system crash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90810" y="2564545"/>
            <a:ext cx="43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</a:t>
            </a:r>
            <a:r>
              <a:rPr lang="en-US" sz="1800" baseline="-25000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5287" y="2981213"/>
            <a:ext cx="43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</a:t>
            </a:r>
            <a:r>
              <a:rPr lang="en-US" sz="1800" baseline="-25000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5706" y="2981213"/>
            <a:ext cx="43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</a:t>
            </a:r>
            <a:r>
              <a:rPr lang="en-US" sz="1800" baseline="-250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5744" y="4221088"/>
            <a:ext cx="1399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← add to </a:t>
            </a:r>
            <a:r>
              <a:rPr lang="en-US" sz="1200" dirty="0">
                <a:solidFill>
                  <a:srgbClr val="008000"/>
                </a:solidFill>
              </a:rPr>
              <a:t>redo-list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35743" y="2885914"/>
            <a:ext cx="165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← add </a:t>
            </a:r>
            <a:r>
              <a:rPr lang="en-US" sz="1200" i="1" dirty="0"/>
              <a:t>T</a:t>
            </a:r>
            <a:r>
              <a:rPr lang="en-US" sz="1200" baseline="-25000" dirty="0"/>
              <a:t>2</a:t>
            </a:r>
            <a:r>
              <a:rPr lang="en-US" sz="1200" dirty="0"/>
              <a:t> to </a:t>
            </a:r>
            <a:r>
              <a:rPr lang="en-US" sz="1200" dirty="0">
                <a:solidFill>
                  <a:srgbClr val="FF0000"/>
                </a:solidFill>
              </a:rPr>
              <a:t>undo-list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5744" y="3151730"/>
            <a:ext cx="1399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← add to </a:t>
            </a:r>
            <a:r>
              <a:rPr lang="en-US" sz="1200" dirty="0">
                <a:solidFill>
                  <a:srgbClr val="008000"/>
                </a:solidFill>
              </a:rPr>
              <a:t>redo-list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5744" y="3695491"/>
            <a:ext cx="1085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√ on </a:t>
            </a:r>
            <a:r>
              <a:rPr lang="en-US" sz="1200" dirty="0">
                <a:solidFill>
                  <a:srgbClr val="008000"/>
                </a:solidFill>
              </a:rPr>
              <a:t>redo-list</a:t>
            </a: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457200" y="6248400"/>
            <a:ext cx="8229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9pPr>
          </a:lstStyle>
          <a:p>
            <a:pPr algn="ctr" eaLnBrk="1" hangingPunct="1">
              <a:defRPr/>
            </a:pPr>
            <a:fld id="{C75DF483-9CE0-4BFA-83ED-05C746492EB9}" type="slidenum">
              <a:rPr lang="zh-CN" altLang="en-US" sz="1400" b="1" smtClean="0">
                <a:solidFill>
                  <a:schemeClr val="bg1">
                    <a:lumMod val="10000"/>
                  </a:schemeClr>
                </a:solidFill>
              </a:rPr>
              <a:pPr algn="ctr" eaLnBrk="1" hangingPunct="1">
                <a:defRPr/>
              </a:pPr>
              <a:t>26</a:t>
            </a:fld>
            <a:endParaRPr lang="en-US" altLang="zh-CN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6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EXERCISE 3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1188720"/>
            <a:ext cx="4372525" cy="484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dirty="0"/>
              <a:t>Consider the log corresponding to a schedule of three </a:t>
            </a:r>
            <a:r>
              <a:rPr lang="en-US" dirty="0">
                <a:solidFill>
                  <a:srgbClr val="FF0000"/>
                </a:solidFill>
              </a:rPr>
              <a:t>concurrently executing</a:t>
            </a:r>
            <a:r>
              <a:rPr lang="en-US" dirty="0"/>
              <a:t> transactions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, and 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 where a system crash occurs at the point indicated. Assume that we use the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immediate update protocol </a:t>
            </a:r>
            <a:r>
              <a:rPr lang="en-US" dirty="0"/>
              <a:t>with checkpointing.</a:t>
            </a:r>
          </a:p>
          <a:p>
            <a:pPr marL="457200" indent="-457200">
              <a:buSzPct val="100000"/>
              <a:buAutoNum type="alphaLcParenBoth"/>
            </a:pPr>
            <a:r>
              <a:rPr lang="en-US" dirty="0">
                <a:cs typeface="Arial Narrow"/>
                <a:sym typeface="Symbol" pitchFamily="18" charset="2"/>
              </a:rPr>
              <a:t>Which transactions are undone?</a:t>
            </a:r>
          </a:p>
          <a:p>
            <a:pPr marL="457200" indent="-457200">
              <a:buSzPct val="100000"/>
              <a:buAutoNum type="alphaLcParenBoth"/>
            </a:pPr>
            <a:r>
              <a:rPr lang="en-US" dirty="0">
                <a:cs typeface="Arial Narrow"/>
                <a:sym typeface="Symbol" pitchFamily="18" charset="2"/>
              </a:rPr>
              <a:t>Which transactions are redone?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28230"/>
              </p:ext>
            </p:extLst>
          </p:nvPr>
        </p:nvGraphicFramePr>
        <p:xfrm>
          <a:off x="5303520" y="1280160"/>
          <a:ext cx="338012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7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start&gt;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B, 15, 12&gt;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start&gt;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B, 12, 18&gt;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&lt;checkpoint, {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i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i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}&gt;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commit&gt;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start&gt;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D, 20, 25&gt;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baseline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write, D, 25, 26&gt;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← system crash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Slide Number Placeholder 3"/>
          <p:cNvSpPr txBox="1">
            <a:spLocks/>
          </p:cNvSpPr>
          <p:nvPr/>
        </p:nvSpPr>
        <p:spPr>
          <a:xfrm>
            <a:off x="457200" y="6248400"/>
            <a:ext cx="8229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9pPr>
          </a:lstStyle>
          <a:p>
            <a:pPr algn="ctr" eaLnBrk="1" hangingPunct="1">
              <a:defRPr/>
            </a:pPr>
            <a:fld id="{C75DF483-9CE0-4BFA-83ED-05C746492EB9}" type="slidenum">
              <a:rPr lang="zh-CN" altLang="en-US" sz="1400" b="1" smtClean="0">
                <a:solidFill>
                  <a:schemeClr val="bg1">
                    <a:lumMod val="10000"/>
                  </a:schemeClr>
                </a:solidFill>
              </a:rPr>
              <a:pPr algn="ctr" eaLnBrk="1" hangingPunct="1">
                <a:defRPr/>
              </a:pPr>
              <a:t>27</a:t>
            </a:fld>
            <a:endParaRPr lang="en-US" altLang="zh-CN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7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046370" y="1280160"/>
          <a:ext cx="338012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7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start&gt;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B, 15, 12&gt;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start&gt;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B, 12, 18&gt;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&lt;checkpoint, {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i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i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}&gt;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commit&gt;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start&gt;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D, 20, 25&gt;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i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, write, D, 25, 26&gt;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/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← system crash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188720"/>
            <a:ext cx="4340238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Scan the log backward</a:t>
            </a:r>
          </a:p>
          <a:p>
            <a:pPr marL="344488" lvl="1" indent="-344488">
              <a:spcBef>
                <a:spcPts val="8400"/>
              </a:spcBef>
              <a:buClr>
                <a:schemeClr val="tx1"/>
              </a:buClr>
              <a:buAutoNum type="alphaLcParenBoth"/>
            </a:pPr>
            <a:r>
              <a:rPr lang="en-US" dirty="0">
                <a:solidFill>
                  <a:srgbClr val="FF0000"/>
                </a:solidFill>
              </a:rPr>
              <a:t>Undo:</a:t>
            </a:r>
            <a:r>
              <a:rPr lang="en-US" dirty="0"/>
              <a:t> </a:t>
            </a:r>
          </a:p>
          <a:p>
            <a:pPr marL="344488" lvl="1" indent="-344488">
              <a:spcBef>
                <a:spcPts val="1200"/>
              </a:spcBef>
              <a:buClr>
                <a:schemeClr val="tx1"/>
              </a:buClr>
              <a:buAutoNum type="alphaLcParenBoth"/>
            </a:pPr>
            <a:r>
              <a:rPr lang="en-US" dirty="0">
                <a:solidFill>
                  <a:srgbClr val="008000"/>
                </a:solidFill>
              </a:rPr>
              <a:t>Redo:</a:t>
            </a:r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8528" y="1657327"/>
            <a:ext cx="3002709" cy="830997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marL="1087438" indent="-1087438">
              <a:tabLst>
                <a:tab pos="860425" algn="l"/>
              </a:tabLst>
            </a:pPr>
            <a:r>
              <a:rPr lang="en-US" sz="1200" dirty="0"/>
              <a:t>&lt;</a:t>
            </a:r>
            <a:r>
              <a:rPr lang="en-US" sz="1200" i="1" dirty="0"/>
              <a:t>T</a:t>
            </a:r>
            <a:r>
              <a:rPr lang="en-US" sz="1200" baseline="-25000" dirty="0"/>
              <a:t>i</a:t>
            </a:r>
            <a:r>
              <a:rPr lang="en-US" sz="1200" dirty="0"/>
              <a:t> commit&gt;	→	</a:t>
            </a:r>
            <a:r>
              <a:rPr lang="en-US" sz="1200" dirty="0">
                <a:solidFill>
                  <a:srgbClr val="008000"/>
                </a:solidFill>
              </a:rPr>
              <a:t>redo-list</a:t>
            </a:r>
          </a:p>
          <a:p>
            <a:pPr marL="1087438" indent="-1087438">
              <a:tabLst>
                <a:tab pos="860425" algn="l"/>
              </a:tabLst>
            </a:pPr>
            <a:r>
              <a:rPr lang="en-US" sz="1200" dirty="0"/>
              <a:t>&lt;</a:t>
            </a:r>
            <a:r>
              <a:rPr lang="en-US" sz="1200" i="1" dirty="0"/>
              <a:t>T</a:t>
            </a:r>
            <a:r>
              <a:rPr lang="en-US" sz="1200" baseline="-25000" dirty="0"/>
              <a:t>i</a:t>
            </a:r>
            <a:r>
              <a:rPr lang="en-US" sz="1200" dirty="0"/>
              <a:t> start&gt;	→	</a:t>
            </a:r>
            <a:r>
              <a:rPr lang="en-US" sz="1200" dirty="0">
                <a:solidFill>
                  <a:srgbClr val="FF0000"/>
                </a:solidFill>
              </a:rPr>
              <a:t>undo-list</a:t>
            </a:r>
            <a:r>
              <a:rPr lang="en-US" sz="1200" dirty="0"/>
              <a:t> if not in </a:t>
            </a:r>
            <a:r>
              <a:rPr lang="en-US" sz="1200" dirty="0">
                <a:solidFill>
                  <a:srgbClr val="008000"/>
                </a:solidFill>
              </a:rPr>
              <a:t>redo-list</a:t>
            </a:r>
          </a:p>
          <a:p>
            <a:pPr marL="1087438" indent="-1087438">
              <a:tabLst>
                <a:tab pos="860425" algn="l"/>
              </a:tabLst>
            </a:pPr>
            <a:r>
              <a:rPr lang="en-US" sz="1200" dirty="0"/>
              <a:t>For every </a:t>
            </a:r>
            <a:r>
              <a:rPr lang="en-US" sz="1200" i="1" dirty="0"/>
              <a:t>T</a:t>
            </a:r>
            <a:r>
              <a:rPr lang="en-US" sz="1200" baseline="-25000" dirty="0"/>
              <a:t>i</a:t>
            </a:r>
            <a:r>
              <a:rPr lang="en-US" sz="1200" dirty="0"/>
              <a:t> in &lt;checkpoint, {</a:t>
            </a:r>
            <a:r>
              <a:rPr lang="en-US" sz="1200" i="1" dirty="0"/>
              <a:t>T</a:t>
            </a:r>
            <a:r>
              <a:rPr lang="en-US" sz="1200" baseline="-25000" dirty="0"/>
              <a:t>i</a:t>
            </a:r>
            <a:r>
              <a:rPr lang="en-US" sz="1200" dirty="0"/>
              <a:t>, </a:t>
            </a:r>
            <a:r>
              <a:rPr lang="is-IS" sz="1200" i="1" dirty="0"/>
              <a:t>…</a:t>
            </a:r>
            <a:r>
              <a:rPr lang="en-US" sz="1200" dirty="0"/>
              <a:t>}&gt;</a:t>
            </a:r>
          </a:p>
          <a:p>
            <a:pPr marL="225425"/>
            <a:r>
              <a:rPr lang="en-US" sz="1200" i="1" dirty="0"/>
              <a:t>T</a:t>
            </a:r>
            <a:r>
              <a:rPr lang="en-US" sz="1200" baseline="-25000" dirty="0"/>
              <a:t>i</a:t>
            </a:r>
            <a:r>
              <a:rPr lang="en-US" sz="1200" dirty="0"/>
              <a:t> not in </a:t>
            </a:r>
            <a:r>
              <a:rPr lang="en-US" sz="1200" dirty="0">
                <a:solidFill>
                  <a:srgbClr val="008000"/>
                </a:solidFill>
              </a:rPr>
              <a:t>redo-list</a:t>
            </a:r>
            <a:r>
              <a:rPr lang="en-US" sz="1200" dirty="0"/>
              <a:t> → </a:t>
            </a:r>
            <a:r>
              <a:rPr lang="en-US" sz="1200" dirty="0">
                <a:solidFill>
                  <a:srgbClr val="FF0000"/>
                </a:solidFill>
              </a:rPr>
              <a:t>undo-list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EXERCISE 3: </a:t>
            </a:r>
            <a:r>
              <a:rPr lang="en-US" dirty="0">
                <a:solidFill>
                  <a:srgbClr val="B30019"/>
                </a:solidFill>
              </a:rPr>
              <a:t>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0810" y="2564545"/>
            <a:ext cx="43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</a:t>
            </a:r>
            <a:r>
              <a:rPr lang="en-US" sz="1800" baseline="-250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5287" y="2981213"/>
            <a:ext cx="43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</a:t>
            </a:r>
            <a:r>
              <a:rPr lang="en-US" sz="1800" baseline="-250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3902" y="2570755"/>
            <a:ext cx="43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</a:t>
            </a:r>
            <a:r>
              <a:rPr lang="en-US" sz="1800" baseline="-250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5744" y="2877600"/>
            <a:ext cx="1433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← add to </a:t>
            </a:r>
            <a:r>
              <a:rPr lang="en-US" sz="1200" dirty="0">
                <a:solidFill>
                  <a:srgbClr val="FF0000"/>
                </a:solidFill>
              </a:rPr>
              <a:t>undo-list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35743" y="2350618"/>
            <a:ext cx="165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← add </a:t>
            </a:r>
            <a:r>
              <a:rPr lang="en-US" sz="1200" i="1" dirty="0"/>
              <a:t>T</a:t>
            </a:r>
            <a:r>
              <a:rPr lang="en-US" sz="1200" baseline="-25000" dirty="0"/>
              <a:t>3</a:t>
            </a:r>
            <a:r>
              <a:rPr lang="en-US" sz="1200" dirty="0"/>
              <a:t> to </a:t>
            </a:r>
            <a:r>
              <a:rPr lang="en-US" sz="1200" dirty="0">
                <a:solidFill>
                  <a:srgbClr val="FF0000"/>
                </a:solidFill>
              </a:rPr>
              <a:t>undo-list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5744" y="2605938"/>
            <a:ext cx="1399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← add to </a:t>
            </a:r>
            <a:r>
              <a:rPr lang="en-US" sz="1200" dirty="0">
                <a:solidFill>
                  <a:srgbClr val="008000"/>
                </a:solidFill>
              </a:rPr>
              <a:t>redo-list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457200" y="6248400"/>
            <a:ext cx="8229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ＭＳ Ｐゴシック" charset="0"/>
              </a:defRPr>
            </a:lvl9pPr>
          </a:lstStyle>
          <a:p>
            <a:pPr algn="ctr" eaLnBrk="1" hangingPunct="1">
              <a:defRPr/>
            </a:pPr>
            <a:fld id="{C75DF483-9CE0-4BFA-83ED-05C746492EB9}" type="slidenum">
              <a:rPr lang="zh-CN" altLang="en-US" sz="1400" b="1" smtClean="0">
                <a:solidFill>
                  <a:schemeClr val="bg1">
                    <a:lumMod val="10000"/>
                  </a:schemeClr>
                </a:solidFill>
              </a:rPr>
              <a:pPr algn="ctr" eaLnBrk="1" hangingPunct="1">
                <a:defRPr/>
              </a:pPr>
              <a:t>28</a:t>
            </a:fld>
            <a:endParaRPr lang="en-US" altLang="zh-CN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5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: </a:t>
            </a:r>
            <a:r>
              <a:rPr lang="en-US" dirty="0">
                <a:solidFill>
                  <a:srgbClr val="B30019"/>
                </a:solidFill>
              </a:rPr>
              <a:t>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502920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lphaLcParenR" startAt="3"/>
            </a:pPr>
            <a:r>
              <a:rPr lang="en-US" sz="2000" dirty="0">
                <a:ea typeface="Times New Roman" pitchFamily="18" charset="0"/>
              </a:rPr>
              <a:t>R</a:t>
            </a:r>
            <a:r>
              <a:rPr lang="en-US" sz="2000" baseline="-25000" dirty="0">
                <a:ea typeface="Times New Roman" pitchFamily="18" charset="0"/>
              </a:rPr>
              <a:t>1</a:t>
            </a:r>
            <a:r>
              <a:rPr lang="en-US" sz="2000" dirty="0">
                <a:ea typeface="Times New Roman" pitchFamily="18" charset="0"/>
              </a:rPr>
              <a:t>(A) R</a:t>
            </a:r>
            <a:r>
              <a:rPr lang="en-US" sz="2000" baseline="-25000" dirty="0">
                <a:ea typeface="Times New Roman" pitchFamily="18" charset="0"/>
              </a:rPr>
              <a:t>2</a:t>
            </a:r>
            <a:r>
              <a:rPr lang="en-US" sz="2000" dirty="0">
                <a:ea typeface="Times New Roman" pitchFamily="18" charset="0"/>
              </a:rPr>
              <a:t>(A) W</a:t>
            </a:r>
            <a:r>
              <a:rPr lang="en-US" sz="2000" baseline="-25000" dirty="0">
                <a:ea typeface="Times New Roman" pitchFamily="18" charset="0"/>
              </a:rPr>
              <a:t>1</a:t>
            </a:r>
            <a:r>
              <a:rPr lang="en-US" sz="2000" dirty="0">
                <a:ea typeface="Times New Roman" pitchFamily="18" charset="0"/>
              </a:rPr>
              <a:t>(A) W</a:t>
            </a:r>
            <a:r>
              <a:rPr lang="en-US" sz="2000" baseline="-25000" dirty="0">
                <a:ea typeface="Times New Roman" pitchFamily="18" charset="0"/>
              </a:rPr>
              <a:t>2</a:t>
            </a:r>
            <a:r>
              <a:rPr lang="en-US" sz="2000" dirty="0">
                <a:ea typeface="Times New Roman" pitchFamily="18" charset="0"/>
              </a:rPr>
              <a:t>(A)</a:t>
            </a:r>
          </a:p>
          <a:p>
            <a:pPr indent="0">
              <a:spcBef>
                <a:spcPts val="1200"/>
              </a:spcBef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ea typeface="Times New Roman" pitchFamily="18" charset="0"/>
              </a:rPr>
              <a:t>Not Serializable</a:t>
            </a:r>
          </a:p>
          <a:p>
            <a:pPr marL="457200" indent="-457200">
              <a:spcBef>
                <a:spcPts val="12600"/>
              </a:spcBef>
              <a:buSzPct val="100000"/>
              <a:buFont typeface="+mj-lt"/>
              <a:buAutoNum type="alphaLcParenR" startAt="4"/>
            </a:pPr>
            <a:r>
              <a:rPr lang="en-US" sz="2000" dirty="0">
                <a:ea typeface="Times New Roman" pitchFamily="18" charset="0"/>
              </a:rPr>
              <a:t>R</a:t>
            </a:r>
            <a:r>
              <a:rPr lang="en-US" sz="2000" baseline="-25000" dirty="0">
                <a:ea typeface="Times New Roman" pitchFamily="18" charset="0"/>
              </a:rPr>
              <a:t>2</a:t>
            </a:r>
            <a:r>
              <a:rPr lang="en-US" sz="2000" dirty="0">
                <a:ea typeface="Times New Roman" pitchFamily="18" charset="0"/>
              </a:rPr>
              <a:t>(A) R</a:t>
            </a:r>
            <a:r>
              <a:rPr lang="en-US" sz="2000" baseline="-25000" dirty="0">
                <a:ea typeface="Times New Roman" pitchFamily="18" charset="0"/>
              </a:rPr>
              <a:t>1</a:t>
            </a:r>
            <a:r>
              <a:rPr lang="en-US" sz="2000" dirty="0">
                <a:ea typeface="Times New Roman" pitchFamily="18" charset="0"/>
              </a:rPr>
              <a:t>(A) W</a:t>
            </a:r>
            <a:r>
              <a:rPr lang="en-US" sz="2000" baseline="-25000" dirty="0">
                <a:ea typeface="Times New Roman" pitchFamily="18" charset="0"/>
              </a:rPr>
              <a:t>2</a:t>
            </a:r>
            <a:r>
              <a:rPr lang="en-US" sz="2000" dirty="0">
                <a:ea typeface="Times New Roman" pitchFamily="18" charset="0"/>
              </a:rPr>
              <a:t>(B) W</a:t>
            </a:r>
            <a:r>
              <a:rPr lang="en-US" sz="2000" baseline="-25000" dirty="0">
                <a:ea typeface="Times New Roman" pitchFamily="18" charset="0"/>
              </a:rPr>
              <a:t>1</a:t>
            </a:r>
            <a:r>
              <a:rPr lang="en-US" sz="2000" dirty="0">
                <a:ea typeface="Times New Roman" pitchFamily="18" charset="0"/>
              </a:rPr>
              <a:t>(A)</a:t>
            </a:r>
          </a:p>
          <a:p>
            <a:pPr>
              <a:buFontTx/>
              <a:buNone/>
            </a:pPr>
            <a:r>
              <a:rPr lang="en-US" sz="2000" dirty="0">
                <a:ea typeface="Times New Roman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ea typeface="Times New Roman" pitchFamily="18" charset="0"/>
              </a:rPr>
              <a:t>Serializable</a:t>
            </a:r>
          </a:p>
          <a:p>
            <a:pPr>
              <a:buFontTx/>
              <a:buNone/>
            </a:pPr>
            <a:r>
              <a:rPr lang="en-US" sz="2000" dirty="0">
                <a:ea typeface="Times New Roman" pitchFamily="18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ea typeface="Times New Roman" pitchFamily="18" charset="0"/>
              </a:rPr>
              <a:t>What is the equivalent serial schedule?</a:t>
            </a:r>
          </a:p>
          <a:p>
            <a:pPr>
              <a:buFontTx/>
              <a:buNone/>
            </a:pPr>
            <a:r>
              <a:rPr lang="en-US" sz="2000" dirty="0">
                <a:ea typeface="Times New Roman" pitchFamily="18" charset="0"/>
              </a:rPr>
              <a:t>	T</a:t>
            </a:r>
            <a:r>
              <a:rPr lang="en-US" sz="2000" baseline="-25000" dirty="0">
                <a:ea typeface="Times New Roman" pitchFamily="18" charset="0"/>
              </a:rPr>
              <a:t>2</a:t>
            </a:r>
            <a:r>
              <a:rPr lang="en-US" sz="2000" dirty="0">
                <a:ea typeface="Times New Roman" pitchFamily="18" charset="0"/>
              </a:rPr>
              <a:t>T</a:t>
            </a:r>
            <a:r>
              <a:rPr lang="en-US" sz="2000" baseline="-25000" dirty="0">
                <a:ea typeface="Times New Roman" pitchFamily="18" charset="0"/>
              </a:rPr>
              <a:t>1</a:t>
            </a:r>
            <a:endParaRPr lang="en-US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25229"/>
              </p:ext>
            </p:extLst>
          </p:nvPr>
        </p:nvGraphicFramePr>
        <p:xfrm>
          <a:off x="6268720" y="1677752"/>
          <a:ext cx="218948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20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b="0" i="1" dirty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read(A)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read(A)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write(A)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write(A)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843962"/>
              </p:ext>
            </p:extLst>
          </p:nvPr>
        </p:nvGraphicFramePr>
        <p:xfrm>
          <a:off x="6268720" y="4145280"/>
          <a:ext cx="218948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20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b="0" i="1" dirty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read(A)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read(A)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write(B)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write(A)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val 11"/>
          <p:cNvSpPr>
            <a:spLocks noChangeAspect="1"/>
          </p:cNvSpPr>
          <p:nvPr/>
        </p:nvSpPr>
        <p:spPr>
          <a:xfrm>
            <a:off x="4363613" y="4113438"/>
            <a:ext cx="365760" cy="365760"/>
          </a:xfrm>
          <a:prstGeom prst="ellipse">
            <a:avLst/>
          </a:prstGeom>
          <a:solidFill>
            <a:srgbClr val="FFFFCC"/>
          </a:solidFill>
          <a:ln w="12700" cmpd="sng">
            <a:solidFill>
              <a:schemeClr val="tx1"/>
            </a:solidFill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rPr>
              <a:t>T</a:t>
            </a:r>
            <a:r>
              <a:rPr kumimoji="0" lang="en-US" sz="1100" b="0" i="0" u="none" strike="noStrike" cap="none" normalizeH="0" baseline="-2500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rPr>
              <a:t>1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443163" y="4113438"/>
            <a:ext cx="365760" cy="365760"/>
          </a:xfrm>
          <a:prstGeom prst="ellipse">
            <a:avLst/>
          </a:prstGeom>
          <a:solidFill>
            <a:srgbClr val="FFFFCC"/>
          </a:solidFill>
          <a:ln w="12700" cmpd="sng">
            <a:solidFill>
              <a:schemeClr val="tx1"/>
            </a:solidFill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</a:rPr>
              <a:t>T</a:t>
            </a:r>
            <a:r>
              <a:rPr kumimoji="0" lang="en-US" sz="1100" b="0" i="0" u="none" strike="noStrike" cap="none" normalizeH="0" baseline="-25000" dirty="0">
                <a:ln>
                  <a:noFill/>
                </a:ln>
                <a:solidFill>
                  <a:srgbClr val="3319FF"/>
                </a:solidFill>
                <a:effectLst/>
              </a:rPr>
              <a:t>2</a:t>
            </a:r>
          </a:p>
        </p:txBody>
      </p:sp>
      <p:cxnSp>
        <p:nvCxnSpPr>
          <p:cNvPr id="14" name="Straight Arrow Connector 13"/>
          <p:cNvCxnSpPr>
            <a:stCxn id="12" idx="6"/>
            <a:endCxn id="13" idx="2"/>
          </p:cNvCxnSpPr>
          <p:nvPr/>
        </p:nvCxnSpPr>
        <p:spPr bwMode="auto">
          <a:xfrm>
            <a:off x="4729373" y="4296318"/>
            <a:ext cx="71379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7000342" y="2105457"/>
            <a:ext cx="430306" cy="839702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6968856" y="2399353"/>
            <a:ext cx="451297" cy="283399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Oval 7"/>
          <p:cNvSpPr>
            <a:spLocks noChangeAspect="1"/>
          </p:cNvSpPr>
          <p:nvPr/>
        </p:nvSpPr>
        <p:spPr>
          <a:xfrm>
            <a:off x="4363613" y="1793208"/>
            <a:ext cx="365760" cy="365760"/>
          </a:xfrm>
          <a:prstGeom prst="ellipse">
            <a:avLst/>
          </a:prstGeom>
          <a:solidFill>
            <a:srgbClr val="FFFFCC"/>
          </a:solidFill>
          <a:ln w="12700" cmpd="sng">
            <a:solidFill>
              <a:schemeClr val="tx1"/>
            </a:solidFill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rPr>
              <a:t>T</a:t>
            </a:r>
            <a:r>
              <a:rPr kumimoji="0" lang="en-US" sz="1100" b="0" i="0" u="none" strike="noStrike" cap="none" normalizeH="0" baseline="-2500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rPr>
              <a:t>1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443163" y="1793208"/>
            <a:ext cx="365760" cy="365760"/>
          </a:xfrm>
          <a:prstGeom prst="ellipse">
            <a:avLst/>
          </a:prstGeom>
          <a:solidFill>
            <a:srgbClr val="FFFFCC"/>
          </a:solidFill>
          <a:ln w="12700" cmpd="sng">
            <a:solidFill>
              <a:schemeClr val="tx1"/>
            </a:solidFill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</a:rPr>
              <a:t>T</a:t>
            </a:r>
            <a:r>
              <a:rPr kumimoji="0" lang="en-US" sz="1100" b="0" i="0" u="none" strike="noStrike" cap="none" normalizeH="0" baseline="-25000" dirty="0">
                <a:ln>
                  <a:noFill/>
                </a:ln>
                <a:solidFill>
                  <a:srgbClr val="3319FF"/>
                </a:solidFill>
                <a:effectLst/>
              </a:rPr>
              <a:t>2</a:t>
            </a:r>
          </a:p>
        </p:txBody>
      </p:sp>
      <p:cxnSp>
        <p:nvCxnSpPr>
          <p:cNvPr id="22" name="Curved Connector 21"/>
          <p:cNvCxnSpPr>
            <a:stCxn id="8" idx="0"/>
            <a:endCxn id="9" idx="0"/>
          </p:cNvCxnSpPr>
          <p:nvPr/>
        </p:nvCxnSpPr>
        <p:spPr bwMode="auto">
          <a:xfrm rot="5400000" flipH="1" flipV="1">
            <a:off x="5086268" y="1253433"/>
            <a:ext cx="12700" cy="107955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Curved Connector 24"/>
          <p:cNvCxnSpPr>
            <a:stCxn id="9" idx="4"/>
            <a:endCxn id="8" idx="4"/>
          </p:cNvCxnSpPr>
          <p:nvPr/>
        </p:nvCxnSpPr>
        <p:spPr bwMode="auto">
          <a:xfrm rot="5400000">
            <a:off x="5086268" y="1619193"/>
            <a:ext cx="12700" cy="107955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6968856" y="4614066"/>
            <a:ext cx="440801" cy="766228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9838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</a:t>
            </a:r>
            <a:r>
              <a:rPr lang="en-US" dirty="0">
                <a:solidFill>
                  <a:srgbClr val="B30019"/>
                </a:solidFill>
              </a:rPr>
              <a:t>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</a:rPr>
              <a:t>Is the following schedule </a:t>
            </a:r>
            <a:r>
              <a:rPr lang="en-US" sz="2000" b="1" dirty="0">
                <a:solidFill>
                  <a:srgbClr val="FF0000"/>
                </a:solidFill>
              </a:rPr>
              <a:t>conflict serializable</a:t>
            </a:r>
            <a:r>
              <a:rPr lang="en-US" sz="2000" b="1" dirty="0">
                <a:solidFill>
                  <a:srgbClr val="0000FF"/>
                </a:solidFill>
              </a:rPr>
              <a:t>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28054"/>
              </p:ext>
            </p:extLst>
          </p:nvPr>
        </p:nvGraphicFramePr>
        <p:xfrm>
          <a:off x="1191369" y="2154936"/>
          <a:ext cx="3657600" cy="295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6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write(Z)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write(X)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write(Y)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write(Z)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9811" y="5360267"/>
            <a:ext cx="7772400" cy="111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/>
              <a:t>The schedule is </a:t>
            </a:r>
            <a:r>
              <a:rPr lang="en-US" u="sng" dirty="0">
                <a:solidFill>
                  <a:srgbClr val="FF0000"/>
                </a:solidFill>
              </a:rPr>
              <a:t>not serializable</a:t>
            </a:r>
            <a:r>
              <a:rPr lang="en-US" dirty="0"/>
              <a:t> because there is a </a:t>
            </a:r>
            <a:r>
              <a:rPr lang="en-US" dirty="0">
                <a:solidFill>
                  <a:srgbClr val="FF0000"/>
                </a:solidFill>
              </a:rPr>
              <a:t>cycle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489053" y="2949965"/>
            <a:ext cx="365760" cy="365760"/>
          </a:xfrm>
          <a:prstGeom prst="ellipse">
            <a:avLst/>
          </a:prstGeom>
          <a:solidFill>
            <a:srgbClr val="FFFFCC"/>
          </a:solidFill>
          <a:ln w="12700" cmpd="sng">
            <a:solidFill>
              <a:schemeClr val="tx1"/>
            </a:solidFill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rPr>
              <a:t>T</a:t>
            </a:r>
            <a:r>
              <a:rPr kumimoji="0" lang="en-US" sz="1100" b="0" i="0" u="none" strike="noStrike" cap="none" normalizeH="0" baseline="-2500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rPr>
              <a:t>1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178040" y="3498605"/>
            <a:ext cx="365760" cy="365760"/>
          </a:xfrm>
          <a:prstGeom prst="ellipse">
            <a:avLst/>
          </a:prstGeom>
          <a:solidFill>
            <a:srgbClr val="FFFFCC"/>
          </a:solidFill>
          <a:ln w="12700" cmpd="sng">
            <a:solidFill>
              <a:schemeClr val="tx1"/>
            </a:solidFill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</a:rPr>
              <a:t>T</a:t>
            </a:r>
            <a:r>
              <a:rPr kumimoji="0" lang="en-US" sz="1100" b="0" i="0" u="none" strike="noStrike" cap="none" normalizeH="0" baseline="-25000" dirty="0">
                <a:ln>
                  <a:noFill/>
                </a:ln>
                <a:solidFill>
                  <a:srgbClr val="3319FF"/>
                </a:solidFill>
                <a:effectLst/>
              </a:rPr>
              <a:t>2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800065" y="3498605"/>
            <a:ext cx="365760" cy="365760"/>
          </a:xfrm>
          <a:prstGeom prst="ellipse">
            <a:avLst/>
          </a:prstGeom>
          <a:solidFill>
            <a:srgbClr val="FFFFCC"/>
          </a:solidFill>
          <a:ln w="12700" cmpd="sng">
            <a:solidFill>
              <a:schemeClr val="tx1"/>
            </a:solidFill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</a:rPr>
              <a:t>T</a:t>
            </a:r>
            <a:r>
              <a:rPr kumimoji="0" lang="en-US" sz="1100" b="0" i="0" u="none" strike="noStrike" cap="none" normalizeH="0" baseline="-25000" dirty="0">
                <a:ln>
                  <a:noFill/>
                </a:ln>
                <a:solidFill>
                  <a:srgbClr val="3319FF"/>
                </a:solidFill>
                <a:effectLst/>
              </a:rPr>
              <a:t>3</a:t>
            </a:r>
          </a:p>
        </p:txBody>
      </p:sp>
      <p:cxnSp>
        <p:nvCxnSpPr>
          <p:cNvPr id="10" name="Straight Arrow Connector 9"/>
          <p:cNvCxnSpPr>
            <a:stCxn id="6" idx="3"/>
            <a:endCxn id="8" idx="7"/>
          </p:cNvCxnSpPr>
          <p:nvPr/>
        </p:nvCxnSpPr>
        <p:spPr bwMode="auto">
          <a:xfrm flipH="1">
            <a:off x="6112261" y="3262161"/>
            <a:ext cx="430356" cy="2900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stCxn id="6" idx="5"/>
            <a:endCxn id="7" idx="1"/>
          </p:cNvCxnSpPr>
          <p:nvPr/>
        </p:nvCxnSpPr>
        <p:spPr bwMode="auto">
          <a:xfrm>
            <a:off x="6801249" y="3262161"/>
            <a:ext cx="430355" cy="2900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7" idx="2"/>
            <a:endCxn id="8" idx="6"/>
          </p:cNvCxnSpPr>
          <p:nvPr/>
        </p:nvCxnSpPr>
        <p:spPr bwMode="auto">
          <a:xfrm flipH="1">
            <a:off x="6165825" y="3681485"/>
            <a:ext cx="101221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890576" y="2572160"/>
            <a:ext cx="587735" cy="15667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932557" y="3642780"/>
            <a:ext cx="545754" cy="283399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139513" y="3128463"/>
            <a:ext cx="556249" cy="1312033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1880081" y="3411862"/>
            <a:ext cx="1805186" cy="1553448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9926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226700"/>
            <a:ext cx="8961120" cy="840100"/>
          </a:xfrm>
        </p:spPr>
        <p:txBody>
          <a:bodyPr/>
          <a:lstStyle/>
          <a:p>
            <a:r>
              <a:rPr lang="en-US" dirty="0"/>
              <a:t>Question 3:</a:t>
            </a:r>
            <a:br>
              <a:rPr lang="en-US" dirty="0"/>
            </a:br>
            <a:r>
              <a:rPr lang="en-US" dirty="0">
                <a:solidFill>
                  <a:srgbClr val="B30019"/>
                </a:solidFill>
              </a:rPr>
              <a:t>SERIALIZABILITY, RECOVERABLE AND CASCADELESS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3184"/>
            <a:ext cx="7772400" cy="101549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</a:rPr>
              <a:t>Is the schedule W</a:t>
            </a:r>
            <a:r>
              <a:rPr lang="en-US" sz="2000" b="1" baseline="-25000" dirty="0">
                <a:solidFill>
                  <a:srgbClr val="0000FF"/>
                </a:solidFill>
              </a:rPr>
              <a:t>2</a:t>
            </a:r>
            <a:r>
              <a:rPr lang="en-US" sz="2000" b="1" dirty="0">
                <a:solidFill>
                  <a:srgbClr val="0000FF"/>
                </a:solidFill>
              </a:rPr>
              <a:t>(B) R</a:t>
            </a:r>
            <a:r>
              <a:rPr lang="en-US" sz="2000" b="1" baseline="-25000" dirty="0">
                <a:solidFill>
                  <a:srgbClr val="0000FF"/>
                </a:solidFill>
              </a:rPr>
              <a:t>1</a:t>
            </a:r>
            <a:r>
              <a:rPr lang="en-US" sz="2000" b="1" dirty="0">
                <a:solidFill>
                  <a:srgbClr val="0000FF"/>
                </a:solidFill>
              </a:rPr>
              <a:t>(A) W</a:t>
            </a:r>
            <a:r>
              <a:rPr lang="en-US" sz="2000" b="1" baseline="-25000" dirty="0">
                <a:solidFill>
                  <a:srgbClr val="0000FF"/>
                </a:solidFill>
              </a:rPr>
              <a:t>1</a:t>
            </a:r>
            <a:r>
              <a:rPr lang="en-US" sz="2000" b="1" dirty="0">
                <a:solidFill>
                  <a:srgbClr val="0000FF"/>
                </a:solidFill>
              </a:rPr>
              <a:t>(A) R</a:t>
            </a:r>
            <a:r>
              <a:rPr lang="en-US" sz="2000" b="1" baseline="-25000" dirty="0">
                <a:solidFill>
                  <a:srgbClr val="0000FF"/>
                </a:solidFill>
              </a:rPr>
              <a:t>2</a:t>
            </a:r>
            <a:r>
              <a:rPr lang="en-US" sz="2000" b="1" dirty="0">
                <a:solidFill>
                  <a:srgbClr val="0000FF"/>
                </a:solidFill>
              </a:rPr>
              <a:t>(A) C</a:t>
            </a:r>
            <a:r>
              <a:rPr lang="en-US" sz="2000" b="1" baseline="-25000" dirty="0">
                <a:solidFill>
                  <a:srgbClr val="0000FF"/>
                </a:solidFill>
              </a:rPr>
              <a:t>1</a:t>
            </a:r>
            <a:r>
              <a:rPr lang="en-US" sz="2000" b="1" dirty="0">
                <a:solidFill>
                  <a:srgbClr val="0000FF"/>
                </a:solidFill>
              </a:rPr>
              <a:t> C</a:t>
            </a:r>
            <a:r>
              <a:rPr lang="en-US" sz="2000" b="1" baseline="-25000" dirty="0">
                <a:solidFill>
                  <a:srgbClr val="0000FF"/>
                </a:solidFill>
              </a:rPr>
              <a:t>2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serializable</a:t>
            </a:r>
            <a:r>
              <a:rPr lang="en-US" sz="2000" b="1" dirty="0">
                <a:solidFill>
                  <a:srgbClr val="0000FF"/>
                </a:solidFill>
              </a:rPr>
              <a:t>, </a:t>
            </a:r>
            <a:r>
              <a:rPr lang="en-US" sz="2000" b="1" dirty="0">
                <a:solidFill>
                  <a:srgbClr val="FF0000"/>
                </a:solidFill>
              </a:rPr>
              <a:t>recoverable</a:t>
            </a:r>
            <a:r>
              <a:rPr lang="en-US" sz="2000" b="1" dirty="0">
                <a:solidFill>
                  <a:srgbClr val="0000FF"/>
                </a:solidFill>
              </a:rPr>
              <a:t> and </a:t>
            </a:r>
            <a:r>
              <a:rPr lang="en-US" sz="2000" b="1" dirty="0">
                <a:solidFill>
                  <a:srgbClr val="FF0000"/>
                </a:solidFill>
              </a:rPr>
              <a:t>cascadeless</a:t>
            </a:r>
            <a:r>
              <a:rPr lang="en-US" sz="2000" b="1" dirty="0">
                <a:solidFill>
                  <a:srgbClr val="0000FF"/>
                </a:solidFill>
              </a:rPr>
              <a:t>? (C</a:t>
            </a:r>
            <a:r>
              <a:rPr lang="en-US" sz="2000" b="1" baseline="-25000" dirty="0">
                <a:solidFill>
                  <a:srgbClr val="0000FF"/>
                </a:solidFill>
              </a:rPr>
              <a:t>1</a:t>
            </a:r>
            <a:r>
              <a:rPr lang="en-US" sz="2000" b="1" dirty="0">
                <a:solidFill>
                  <a:srgbClr val="0000FF"/>
                </a:solidFill>
              </a:rPr>
              <a:t> and C</a:t>
            </a:r>
            <a:r>
              <a:rPr lang="en-US" sz="2000" b="1" baseline="-25000" dirty="0">
                <a:solidFill>
                  <a:srgbClr val="0000FF"/>
                </a:solidFill>
              </a:rPr>
              <a:t>2</a:t>
            </a:r>
            <a:r>
              <a:rPr lang="en-US" sz="2000" b="1" dirty="0">
                <a:solidFill>
                  <a:srgbClr val="0000FF"/>
                </a:solidFill>
              </a:rPr>
              <a:t> indicate the commit statements).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03249"/>
              </p:ext>
            </p:extLst>
          </p:nvPr>
        </p:nvGraphicFramePr>
        <p:xfrm>
          <a:off x="961072" y="2590800"/>
          <a:ext cx="2242380" cy="1728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11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20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b="0" i="1" dirty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write(B)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read(A)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write(A)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read(A)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commit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commit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val 4"/>
          <p:cNvSpPr>
            <a:spLocks noChangeAspect="1"/>
          </p:cNvSpPr>
          <p:nvPr/>
        </p:nvSpPr>
        <p:spPr>
          <a:xfrm>
            <a:off x="3736290" y="2596676"/>
            <a:ext cx="365760" cy="365760"/>
          </a:xfrm>
          <a:prstGeom prst="ellipse">
            <a:avLst/>
          </a:prstGeom>
          <a:solidFill>
            <a:srgbClr val="FFFFCC"/>
          </a:solidFill>
          <a:ln w="12700" cmpd="sng">
            <a:solidFill>
              <a:schemeClr val="tx1"/>
            </a:solidFill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rPr>
              <a:t>T</a:t>
            </a:r>
            <a:r>
              <a:rPr kumimoji="0" lang="en-US" sz="1100" b="0" i="0" u="none" strike="noStrike" cap="none" normalizeH="0" baseline="-2500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rPr>
              <a:t>1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815840" y="2596676"/>
            <a:ext cx="365760" cy="365760"/>
          </a:xfrm>
          <a:prstGeom prst="ellipse">
            <a:avLst/>
          </a:prstGeom>
          <a:solidFill>
            <a:srgbClr val="FFFFCC"/>
          </a:solidFill>
          <a:ln w="12700" cmpd="sng">
            <a:solidFill>
              <a:schemeClr val="tx1"/>
            </a:solidFill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</a:rPr>
              <a:t>T</a:t>
            </a:r>
            <a:r>
              <a:rPr kumimoji="0" lang="en-US" sz="1100" b="0" i="0" u="none" strike="noStrike" cap="none" normalizeH="0" baseline="-25000" dirty="0">
                <a:ln>
                  <a:noFill/>
                </a:ln>
                <a:solidFill>
                  <a:srgbClr val="3319FF"/>
                </a:solidFill>
                <a:effectLst/>
              </a:rPr>
              <a:t>2</a:t>
            </a:r>
          </a:p>
        </p:txBody>
      </p:sp>
      <p:cxnSp>
        <p:nvCxnSpPr>
          <p:cNvPr id="7" name="Straight Arrow Connector 6"/>
          <p:cNvCxnSpPr>
            <a:stCxn id="5" idx="6"/>
            <a:endCxn id="6" idx="2"/>
          </p:cNvCxnSpPr>
          <p:nvPr/>
        </p:nvCxnSpPr>
        <p:spPr bwMode="auto">
          <a:xfrm>
            <a:off x="4102050" y="2779556"/>
            <a:ext cx="71379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1681638" y="3485665"/>
            <a:ext cx="461791" cy="230918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426052" y="2330169"/>
            <a:ext cx="3032146" cy="3159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It is serializable</a:t>
            </a:r>
            <a:endParaRPr lang="en-US" dirty="0"/>
          </a:p>
          <a:p>
            <a:pPr marL="365760" lvl="1" indent="0">
              <a:buNone/>
            </a:pPr>
            <a:r>
              <a:rPr lang="en-US" sz="1800" dirty="0"/>
              <a:t>The equivalent serial schedule is T</a:t>
            </a:r>
            <a:r>
              <a:rPr lang="en-US" sz="1800" baseline="-25000" dirty="0"/>
              <a:t>1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en-US" sz="1800" dirty="0"/>
              <a:t>.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It is recoverable</a:t>
            </a:r>
            <a:endParaRPr lang="en-US" dirty="0"/>
          </a:p>
          <a:p>
            <a:pPr marL="365760" lvl="1" indent="0">
              <a:buNone/>
            </a:pP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en-US" sz="1800" dirty="0"/>
              <a:t> reads A, written by T</a:t>
            </a:r>
            <a:r>
              <a:rPr lang="en-US" sz="1800" baseline="-25000" dirty="0"/>
              <a:t>1</a:t>
            </a:r>
            <a:r>
              <a:rPr lang="en-US" sz="1800" dirty="0"/>
              <a:t> and commits after T</a:t>
            </a:r>
            <a:r>
              <a:rPr lang="en-US" sz="1800" baseline="-25000" dirty="0"/>
              <a:t>1</a:t>
            </a:r>
            <a:r>
              <a:rPr lang="en-US" sz="1800" dirty="0"/>
              <a:t>. 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Not cascadeless</a:t>
            </a:r>
            <a:endParaRPr lang="en-US" dirty="0"/>
          </a:p>
          <a:p>
            <a:pPr marL="365760" lvl="1" indent="0">
              <a:buNone/>
            </a:pPr>
            <a:r>
              <a:rPr lang="en-US" sz="1800" dirty="0"/>
              <a:t>If T</a:t>
            </a:r>
            <a:r>
              <a:rPr lang="en-US" sz="1800" baseline="-25000" dirty="0"/>
              <a:t>1</a:t>
            </a:r>
            <a:r>
              <a:rPr lang="en-US" sz="1800" dirty="0"/>
              <a:t> aborts, T</a:t>
            </a:r>
            <a:r>
              <a:rPr lang="en-US" sz="1800" baseline="-25000" dirty="0"/>
              <a:t>2</a:t>
            </a:r>
            <a:r>
              <a:rPr lang="en-US" sz="1800" dirty="0"/>
              <a:t> must also abort.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85799" y="4618356"/>
            <a:ext cx="4204995" cy="169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</a:rPr>
              <a:t>How would you place the commit statements in order to make the schedule cascadeless?</a:t>
            </a:r>
          </a:p>
          <a:p>
            <a:pPr>
              <a:buFontTx/>
              <a:buNone/>
            </a:pPr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(B) R</a:t>
            </a:r>
            <a:r>
              <a:rPr lang="en-US" baseline="-25000" dirty="0"/>
              <a:t>1</a:t>
            </a:r>
            <a:r>
              <a:rPr lang="en-US" dirty="0"/>
              <a:t>(A) W</a:t>
            </a:r>
            <a:r>
              <a:rPr lang="en-US" baseline="-25000" dirty="0"/>
              <a:t>1</a:t>
            </a:r>
            <a:r>
              <a:rPr lang="en-US" dirty="0"/>
              <a:t>(A) C</a:t>
            </a:r>
            <a:r>
              <a:rPr lang="en-US" baseline="-25000" dirty="0"/>
              <a:t>1</a:t>
            </a:r>
            <a:r>
              <a:rPr lang="en-US" dirty="0"/>
              <a:t> R</a:t>
            </a:r>
            <a:r>
              <a:rPr lang="en-US" baseline="-25000" dirty="0"/>
              <a:t>2</a:t>
            </a:r>
            <a:r>
              <a:rPr lang="en-US" dirty="0"/>
              <a:t>(A) C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731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228600"/>
            <a:ext cx="8961120" cy="840100"/>
          </a:xfrm>
        </p:spPr>
        <p:txBody>
          <a:bodyPr/>
          <a:lstStyle/>
          <a:p>
            <a:r>
              <a:rPr lang="en-US" dirty="0"/>
              <a:t>Question 4:</a:t>
            </a:r>
            <a:br>
              <a:rPr lang="en-US" dirty="0"/>
            </a:br>
            <a:r>
              <a:rPr lang="en-US" dirty="0">
                <a:solidFill>
                  <a:srgbClr val="B30019"/>
                </a:solidFill>
              </a:rPr>
              <a:t>RECOVERABLE AND CASCADELESS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87984"/>
            <a:ext cx="7772400" cy="69011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</a:rPr>
              <a:t>Is the schedule R</a:t>
            </a:r>
            <a:r>
              <a:rPr lang="en-US" sz="2000" b="1" baseline="-25000" dirty="0">
                <a:solidFill>
                  <a:srgbClr val="0000FF"/>
                </a:solidFill>
              </a:rPr>
              <a:t>2</a:t>
            </a:r>
            <a:r>
              <a:rPr lang="en-US" sz="2000" b="1" dirty="0">
                <a:solidFill>
                  <a:srgbClr val="0000FF"/>
                </a:solidFill>
              </a:rPr>
              <a:t>(A) R</a:t>
            </a:r>
            <a:r>
              <a:rPr lang="en-US" sz="2000" b="1" baseline="-25000" dirty="0">
                <a:solidFill>
                  <a:srgbClr val="0000FF"/>
                </a:solidFill>
              </a:rPr>
              <a:t>1</a:t>
            </a:r>
            <a:r>
              <a:rPr lang="en-US" sz="2000" b="1" dirty="0">
                <a:solidFill>
                  <a:srgbClr val="0000FF"/>
                </a:solidFill>
              </a:rPr>
              <a:t>(A) W</a:t>
            </a:r>
            <a:r>
              <a:rPr lang="en-US" sz="2000" b="1" baseline="-25000" dirty="0">
                <a:solidFill>
                  <a:srgbClr val="0000FF"/>
                </a:solidFill>
              </a:rPr>
              <a:t>1</a:t>
            </a:r>
            <a:r>
              <a:rPr lang="en-US" sz="2000" b="1" dirty="0">
                <a:solidFill>
                  <a:srgbClr val="0000FF"/>
                </a:solidFill>
              </a:rPr>
              <a:t>(A) W</a:t>
            </a:r>
            <a:r>
              <a:rPr lang="en-US" sz="2000" b="1" baseline="-25000" dirty="0">
                <a:solidFill>
                  <a:srgbClr val="0000FF"/>
                </a:solidFill>
              </a:rPr>
              <a:t>2</a:t>
            </a:r>
            <a:r>
              <a:rPr lang="en-US" sz="2000" b="1" dirty="0">
                <a:solidFill>
                  <a:srgbClr val="0000FF"/>
                </a:solidFill>
              </a:rPr>
              <a:t>(B) C</a:t>
            </a:r>
            <a:r>
              <a:rPr lang="en-US" sz="2000" b="1" baseline="-25000" dirty="0">
                <a:solidFill>
                  <a:srgbClr val="0000FF"/>
                </a:solidFill>
              </a:rPr>
              <a:t>2</a:t>
            </a:r>
            <a:r>
              <a:rPr lang="en-US" sz="2000" b="1" dirty="0">
                <a:solidFill>
                  <a:srgbClr val="0000FF"/>
                </a:solidFill>
              </a:rPr>
              <a:t> C</a:t>
            </a:r>
            <a:r>
              <a:rPr lang="en-US" sz="2000" b="1" baseline="-25000" dirty="0">
                <a:solidFill>
                  <a:srgbClr val="0000FF"/>
                </a:solidFill>
              </a:rPr>
              <a:t>1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recoverable</a:t>
            </a:r>
            <a:r>
              <a:rPr lang="en-US" sz="2000" b="1" dirty="0">
                <a:solidFill>
                  <a:srgbClr val="0000FF"/>
                </a:solidFill>
              </a:rPr>
              <a:t> and </a:t>
            </a:r>
            <a:r>
              <a:rPr lang="en-US" sz="2000" b="1" dirty="0">
                <a:solidFill>
                  <a:srgbClr val="FF0000"/>
                </a:solidFill>
              </a:rPr>
              <a:t>cascadeless</a:t>
            </a:r>
            <a:r>
              <a:rPr lang="en-US" sz="2000" b="1" dirty="0">
                <a:solidFill>
                  <a:srgbClr val="0000FF"/>
                </a:solidFill>
              </a:rPr>
              <a:t>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51712"/>
              </p:ext>
            </p:extLst>
          </p:nvPr>
        </p:nvGraphicFramePr>
        <p:xfrm>
          <a:off x="3450810" y="2538984"/>
          <a:ext cx="2242380" cy="1728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11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20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b="0" i="1" dirty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sz="1400" b="0" baseline="-25000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read(A)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read(A)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write(A)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write(B)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commit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5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commit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73768" y="4528088"/>
            <a:ext cx="7772400" cy="214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1200"/>
              </a:spcBef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Both recoverable and cascadeless</a:t>
            </a:r>
            <a:r>
              <a:rPr lang="en-US" dirty="0"/>
              <a:t> since no transaction reads items after they have been written by the other.</a:t>
            </a:r>
          </a:p>
        </p:txBody>
      </p:sp>
    </p:spTree>
    <p:extLst>
      <p:ext uri="{BB962C8B-B14F-4D97-AF65-F5344CB8AC3E}">
        <p14:creationId xmlns:p14="http://schemas.microsoft.com/office/powerpoint/2010/main" val="413665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>
                <a:latin typeface="Tahoma" charset="0"/>
                <a:ea typeface="Tahoma" charset="0"/>
                <a:cs typeface="Tahoma" charset="0"/>
              </a:rPr>
              <a:t>Consider</a:t>
            </a:r>
            <a:r>
              <a:rPr lang="fr-FR" sz="20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fr-FR" sz="2000" dirty="0" err="1">
                <a:latin typeface="Tahoma" charset="0"/>
                <a:ea typeface="Tahoma" charset="0"/>
                <a:cs typeface="Tahoma" charset="0"/>
              </a:rPr>
              <a:t>schedule</a:t>
            </a:r>
            <a:r>
              <a:rPr lang="fr-FR" sz="2000" dirty="0">
                <a:latin typeface="Tahoma" charset="0"/>
                <a:ea typeface="Tahoma" charset="0"/>
                <a:cs typeface="Tahoma" charset="0"/>
              </a:rPr>
              <a:t> S </a:t>
            </a:r>
            <a:r>
              <a:rPr lang="fr-FR" sz="2000" dirty="0" err="1">
                <a:latin typeface="Tahoma" charset="0"/>
                <a:ea typeface="Tahoma" charset="0"/>
                <a:cs typeface="Tahoma" charset="0"/>
              </a:rPr>
              <a:t>that</a:t>
            </a:r>
            <a:r>
              <a:rPr lang="fr-FR" sz="20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fr-FR" sz="2000" dirty="0" err="1">
                <a:latin typeface="Tahoma" charset="0"/>
                <a:ea typeface="Tahoma" charset="0"/>
                <a:cs typeface="Tahoma" charset="0"/>
              </a:rPr>
              <a:t>consists</a:t>
            </a:r>
            <a:r>
              <a:rPr lang="fr-FR" sz="2000" dirty="0">
                <a:latin typeface="Tahoma" charset="0"/>
                <a:ea typeface="Tahoma" charset="0"/>
                <a:cs typeface="Tahoma" charset="0"/>
              </a:rPr>
              <a:t> of four transactions as </a:t>
            </a:r>
            <a:r>
              <a:rPr lang="fr-FR" sz="2000" dirty="0" err="1">
                <a:latin typeface="Tahoma" charset="0"/>
                <a:ea typeface="Tahoma" charset="0"/>
                <a:cs typeface="Tahoma" charset="0"/>
              </a:rPr>
              <a:t>follows</a:t>
            </a:r>
            <a:r>
              <a:rPr lang="fr-FR" sz="2000" dirty="0">
                <a:latin typeface="Tahoma" charset="0"/>
                <a:ea typeface="Tahoma" charset="0"/>
                <a:cs typeface="Tahoma" charset="0"/>
              </a:rPr>
              <a:t>: </a:t>
            </a:r>
          </a:p>
          <a:p>
            <a:endParaRPr lang="fr-FR" sz="2000" dirty="0">
              <a:latin typeface="Tahoma" charset="0"/>
              <a:ea typeface="Tahoma" charset="0"/>
              <a:cs typeface="Tahoma" charset="0"/>
            </a:endParaRPr>
          </a:p>
          <a:p>
            <a:r>
              <a:rPr lang="fr-FR" sz="2000" b="1" dirty="0">
                <a:latin typeface="Tahoma" charset="0"/>
                <a:ea typeface="Tahoma" charset="0"/>
                <a:cs typeface="Tahoma" charset="0"/>
              </a:rPr>
              <a:t>S = &lt;T1_R(X), T1_W(X), T2_R(X), T3_R(Y), T3_W(Y), </a:t>
            </a:r>
          </a:p>
          <a:p>
            <a:r>
              <a:rPr lang="fr-FR" sz="2000" b="1" dirty="0">
                <a:latin typeface="Tahoma" charset="0"/>
                <a:ea typeface="Tahoma" charset="0"/>
                <a:cs typeface="Tahoma" charset="0"/>
              </a:rPr>
              <a:t>T2_W(X), T3_R(Z), T4_R(Z), T4_W(Z), T1_W(Y), T2_R(Y)&gt;</a:t>
            </a:r>
          </a:p>
          <a:p>
            <a:endParaRPr lang="fr-FR" sz="2000" dirty="0">
              <a:latin typeface="Tahoma" charset="0"/>
              <a:ea typeface="Tahoma" charset="0"/>
              <a:cs typeface="Tahoma" charset="0"/>
            </a:endParaRPr>
          </a:p>
          <a:p>
            <a:r>
              <a:rPr lang="en-AU" sz="2000" dirty="0">
                <a:latin typeface="Tahoma" charset="0"/>
                <a:ea typeface="Tahoma" charset="0"/>
                <a:cs typeface="Tahoma" charset="0"/>
              </a:rPr>
              <a:t>The notation is self-explanatory. For example, T1_R(X) means that transaction T1 reads item X.  </a:t>
            </a:r>
            <a:endParaRPr lang="en-US" sz="20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3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Tahoma" charset="0"/>
                <a:ea typeface="Tahoma" charset="0"/>
                <a:cs typeface="Tahoma" charset="0"/>
              </a:rPr>
              <a:t>(a) Fill in the following table representing S with the usual notations in lecture slides. 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79116"/>
              </p:ext>
            </p:extLst>
          </p:nvPr>
        </p:nvGraphicFramePr>
        <p:xfrm>
          <a:off x="2133601" y="2507397"/>
          <a:ext cx="4648198" cy="34362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611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23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23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23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46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+mn-ea"/>
                          <a:ea typeface="+mn-ea"/>
                        </a:rPr>
                        <a:t>T1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+mn-ea"/>
                          <a:ea typeface="+mn-ea"/>
                        </a:rPr>
                        <a:t>T2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+mn-ea"/>
                          <a:ea typeface="+mn-ea"/>
                        </a:rPr>
                        <a:t>T3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+mn-ea"/>
                          <a:ea typeface="+mn-ea"/>
                        </a:rPr>
                        <a:t>T4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1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340100" y="27384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340100" y="3195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1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Tahoma" charset="0"/>
                <a:ea typeface="Tahoma" charset="0"/>
                <a:cs typeface="Tahoma" charset="0"/>
              </a:rPr>
              <a:t>(a) Fill in the following table representing S with the usual notations in lecture slides. 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340100" y="3195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417495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0288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0"/>
            <a:cs typeface="新細明體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0"/>
            <a:cs typeface="新細明體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2215</Words>
  <Application>Microsoft Office PowerPoint</Application>
  <PresentationFormat>On-screen Show (4:3)</PresentationFormat>
  <Paragraphs>488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PowerPoint Presentation</vt:lpstr>
      <vt:lpstr>Question 1: SERIALIZABILITY</vt:lpstr>
      <vt:lpstr>Question 1 : SERIALIZABILITY</vt:lpstr>
      <vt:lpstr>Question 2: SERIALIZABILITY</vt:lpstr>
      <vt:lpstr>Question 3: SERIALIZABILITY, RECOVERABLE AND CASCADELESS </vt:lpstr>
      <vt:lpstr>Question 4: RECOVERABLE AND CASCADELESS SCHEDULES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  <vt:lpstr>Multiple Choice Questions</vt:lpstr>
      <vt:lpstr>Multiple Choice Questions</vt:lpstr>
      <vt:lpstr>Multiple Choice Questions</vt:lpstr>
      <vt:lpstr>Question 6</vt:lpstr>
      <vt:lpstr>Question 6</vt:lpstr>
      <vt:lpstr>Question 6 (cont’d)</vt:lpstr>
      <vt:lpstr>Question 7</vt:lpstr>
      <vt:lpstr>Question 7 (cont’d)</vt:lpstr>
      <vt:lpstr>Question 7: 2PL SCHEDULE (cont’d)</vt:lpstr>
      <vt:lpstr>PowerPoint Presentation</vt:lpstr>
      <vt:lpstr>EXERCISE 1</vt:lpstr>
      <vt:lpstr>EXERCISE 2</vt:lpstr>
      <vt:lpstr>EXERCISE 2: SOLUTION</vt:lpstr>
      <vt:lpstr>EXERCISE 3</vt:lpstr>
      <vt:lpstr>EXERCISE 3: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Qiong Luo</dc:creator>
  <cp:lastModifiedBy>Wilfred Ng</cp:lastModifiedBy>
  <cp:revision>144</cp:revision>
  <dcterms:modified xsi:type="dcterms:W3CDTF">2019-04-09T05:36:32Z</dcterms:modified>
</cp:coreProperties>
</file>