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342" r:id="rId2"/>
    <p:sldId id="354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73" r:id="rId13"/>
    <p:sldId id="364" r:id="rId14"/>
    <p:sldId id="374" r:id="rId15"/>
    <p:sldId id="365" r:id="rId16"/>
    <p:sldId id="366" r:id="rId17"/>
    <p:sldId id="375" r:id="rId18"/>
    <p:sldId id="370" r:id="rId19"/>
    <p:sldId id="371" r:id="rId20"/>
    <p:sldId id="372" r:id="rId21"/>
  </p:sldIdLst>
  <p:sldSz cx="9144000" cy="6858000" type="screen4x3"/>
  <p:notesSz cx="6743700" cy="9906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80769" autoAdjust="0"/>
  </p:normalViewPr>
  <p:slideViewPr>
    <p:cSldViewPr>
      <p:cViewPr varScale="1">
        <p:scale>
          <a:sx n="92" d="100"/>
          <a:sy n="92" d="100"/>
        </p:scale>
        <p:origin x="21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705350"/>
            <a:ext cx="539432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94B214-EB26-4C5E-8611-A074FAB140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51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PMingLiU" pitchFamily="18" charset="-120"/>
        <a:cs typeface="新細明體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PMingLiU" pitchFamily="18" charset="-120"/>
        <a:cs typeface="新細明體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PMingLiU" pitchFamily="18" charset="-120"/>
        <a:cs typeface="新細明體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PMingLiU" pitchFamily="18" charset="-120"/>
        <a:cs typeface="新細明體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PMingLiU" pitchFamily="18" charset="-120"/>
        <a:cs typeface="新細明體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ADC80846-ADA6-4C34-874D-A7095C577666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34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27B3DF04-0C8D-4419-A3CF-E6EEDB35759F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896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A67F7571-0979-418F-9A85-12008C7B8A4D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336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DCE0C74C-1826-42DB-96E1-5E9DC0952EF6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727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E044CC28-15CF-40F3-A140-DB94E25A4797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691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5C1DC8A7-3C63-4175-88E1-52575571F652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723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7E14AC0C-3DF9-4F88-A95D-DF317BF9C93C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776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62A161B5-84C8-458D-A98A-22C8ECA8EF25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736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81C4D268-8947-45E2-B90C-56F9107DED03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568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18BC51C2-755B-4E39-9A00-9A76B795771A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902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5512D2A3-DB13-44FD-BE0B-5B34D5021327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374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  <a:endParaRPr lang="en-US" altLang="zh-TW"/>
          </a:p>
          <a:p>
            <a:pPr lvl="1"/>
            <a:r>
              <a:rPr lang="zh-TW" altLang="en-US"/>
              <a:t>第二層</a:t>
            </a:r>
            <a:endParaRPr lang="en-US" altLang="zh-TW"/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  <a:endParaRPr lang="en-US" altLang="zh-TW"/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chemeClr val="accent2"/>
                </a:solidFill>
              </a:defRPr>
            </a:lvl1pPr>
          </a:lstStyle>
          <a:p>
            <a:r>
              <a:rPr lang="en-US" altLang="zh-TW"/>
              <a:t>COMP231 Spring 2009                  CSE, HKUST   Slide </a:t>
            </a:r>
            <a:fld id="{295628D6-A987-4602-8058-235930B66CBE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PMingLiU" pitchFamily="18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charset="0"/>
          <a:ea typeface="PMingLiU" pitchFamily="18" charset="-120"/>
          <a:cs typeface="新細明體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charset="0"/>
          <a:ea typeface="PMingLiU" pitchFamily="18" charset="-120"/>
          <a:cs typeface="新細明體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charset="0"/>
          <a:ea typeface="PMingLiU" pitchFamily="18" charset="-120"/>
          <a:cs typeface="新細明體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charset="0"/>
          <a:ea typeface="PMingLiU" pitchFamily="18" charset="-120"/>
          <a:cs typeface="新細明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charset="0"/>
          <a:ea typeface="新細明體" charset="0"/>
          <a:cs typeface="新細明體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charset="0"/>
          <a:ea typeface="新細明體" charset="0"/>
          <a:cs typeface="新細明體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charset="0"/>
          <a:ea typeface="新細明體" charset="0"/>
          <a:cs typeface="新細明體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charset="0"/>
          <a:ea typeface="新細明體" charset="0"/>
          <a:cs typeface="新細明體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PMingLiU" pitchFamily="18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PMingLiU" pitchFamily="18" charset="-12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PMingLiU" pitchFamily="18" charset="-12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Times New Roman" charset="0"/>
          <a:ea typeface="PMingLiU" pitchFamily="18" charset="-12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charset="0"/>
          <a:ea typeface="PMingLiU" pitchFamily="18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charset="0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charset="0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charset="0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98C6048B-FD32-4D6C-B99B-FF9A664BE4CB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</a:t>
            </a:fld>
            <a:endParaRPr lang="en-US" altLang="zh-TW" sz="1400" dirty="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741378" name="Rectangle 2"/>
          <p:cNvSpPr>
            <a:spLocks noChangeArrowheads="1"/>
          </p:cNvSpPr>
          <p:nvPr/>
        </p:nvSpPr>
        <p:spPr bwMode="auto">
          <a:xfrm>
            <a:off x="762000" y="1295400"/>
            <a:ext cx="7772400" cy="1143000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blurRad="63500" dist="135003" dir="2928844" algn="ctr" rotWithShape="0">
              <a:schemeClr val="accent1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latin typeface="Tahoma" charset="0"/>
                <a:ea typeface="新細明體" charset="0"/>
                <a:hlinkClick r:id="" action="ppaction://noaction">
                  <a:snd r:embed="rId2" name="TYPE.WAV"/>
                </a:hlinkClick>
              </a:rPr>
              <a:t>Comp 3311 Database Management Systems</a:t>
            </a:r>
          </a:p>
        </p:txBody>
      </p:sp>
      <p:sp>
        <p:nvSpPr>
          <p:cNvPr id="741379" name="Rectangle 3"/>
          <p:cNvSpPr>
            <a:spLocks noChangeArrowheads="1"/>
          </p:cNvSpPr>
          <p:nvPr/>
        </p:nvSpPr>
        <p:spPr bwMode="auto">
          <a:xfrm>
            <a:off x="1371600" y="3886200"/>
            <a:ext cx="6477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zh-TW">
                <a:solidFill>
                  <a:srgbClr val="FF5050"/>
                </a:solidFill>
                <a:latin typeface="Tahoma" pitchFamily="34" charset="0"/>
              </a:rPr>
              <a:t>21-23. </a:t>
            </a:r>
            <a:r>
              <a:rPr lang="en-US" altLang="zh-TW" dirty="0">
                <a:solidFill>
                  <a:srgbClr val="FF5050"/>
                </a:solidFill>
                <a:latin typeface="Tahoma" pitchFamily="34" charset="0"/>
              </a:rPr>
              <a:t>Exercises on NoSQL Databases and API</a:t>
            </a:r>
          </a:p>
          <a:p>
            <a:pPr algn="ctr">
              <a:spcBef>
                <a:spcPct val="20000"/>
              </a:spcBef>
            </a:pPr>
            <a:endParaRPr lang="en-US" altLang="zh-TW" dirty="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</a:t>
            </a:r>
            <a:r>
              <a:rPr lang="en-US" dirty="0">
                <a:solidFill>
                  <a:srgbClr val="B30019"/>
                </a:solidFill>
              </a:rPr>
              <a:t>KEY-VALUE STORE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3CC499-D074-4B24-A36C-0B69015824A5}"/>
              </a:ext>
            </a:extLst>
          </p:cNvPr>
          <p:cNvSpPr/>
          <p:nvPr/>
        </p:nvSpPr>
        <p:spPr>
          <a:xfrm>
            <a:off x="533400" y="1676400"/>
            <a:ext cx="8077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AutoNum type="alphaLcParenBoth"/>
            </a:pPr>
            <a:r>
              <a:rPr lang="en-US" sz="1800" dirty="0"/>
              <a:t>After running the program and invoke the </a:t>
            </a:r>
            <a:r>
              <a:rPr lang="en-US" sz="1800" dirty="0" err="1"/>
              <a:t>mapReduce</a:t>
            </a:r>
            <a:r>
              <a:rPr lang="en-US" sz="1800" dirty="0"/>
              <a:t> function, we represent the key-value pairs in different workers (machines) after the mapping process as follows:</a:t>
            </a:r>
          </a:p>
          <a:p>
            <a:pPr marL="457200" lvl="0" indent="-457200">
              <a:buAutoNum type="alphaLcParenBoth"/>
            </a:pPr>
            <a:endParaRPr lang="en-US" sz="1800" dirty="0"/>
          </a:p>
          <a:p>
            <a:pPr marL="457200" lvl="0" indent="-457200">
              <a:buAutoNum type="alphaLcParenBoth"/>
            </a:pPr>
            <a:endParaRPr lang="en-US" sz="1800" dirty="0"/>
          </a:p>
          <a:p>
            <a:pPr marL="457200" lvl="0" indent="-457200">
              <a:buAutoNum type="alphaLcParenBoth"/>
            </a:pPr>
            <a:endParaRPr lang="en-US" sz="1800" dirty="0"/>
          </a:p>
          <a:p>
            <a:pPr marL="457200" lvl="0" indent="-457200">
              <a:buAutoNum type="alphaLcParenBoth"/>
            </a:pPr>
            <a:endParaRPr lang="en-US" sz="1800" dirty="0"/>
          </a:p>
          <a:p>
            <a:pPr marL="457200" lvl="0" indent="-457200">
              <a:buAutoNum type="alphaLcParenBoth"/>
            </a:pPr>
            <a:endParaRPr lang="en-US" sz="1800" dirty="0"/>
          </a:p>
          <a:p>
            <a:pPr marL="457200" lvl="0" indent="-457200">
              <a:buAutoNum type="alphaLcParenBoth"/>
            </a:pPr>
            <a:endParaRPr lang="en-US" sz="1800" dirty="0"/>
          </a:p>
          <a:p>
            <a:pPr marL="457200" lvl="0" indent="-457200">
              <a:buAutoNum type="alphaLcParenBoth"/>
            </a:pP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Suppose we first reduce the Worker 1 and Worker 2. </a:t>
            </a:r>
          </a:p>
          <a:p>
            <a:r>
              <a:rPr lang="en-US" sz="1800" dirty="0"/>
              <a:t>Write down the result in the following table (next slide) and assume that the sort and shuffle process is ignored (note: the number of rows may be more or less than necessary and you could add more rows or leave some rows blank). </a:t>
            </a:r>
            <a:endParaRPr lang="en-HK" sz="1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3D84BE-F7C3-424D-8966-004417BFA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988" y="1598613"/>
            <a:ext cx="1370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H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EE245-7D44-4607-9894-71487E492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350222"/>
            <a:ext cx="4296353" cy="219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35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</a:t>
            </a:r>
            <a:r>
              <a:rPr lang="en-US" dirty="0">
                <a:solidFill>
                  <a:srgbClr val="B30019"/>
                </a:solidFill>
              </a:rPr>
              <a:t>KEY-VALUE STORE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2401046-7A3C-431D-8AD5-E21D23EF9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194899"/>
              </p:ext>
            </p:extLst>
          </p:nvPr>
        </p:nvGraphicFramePr>
        <p:xfrm>
          <a:off x="1752600" y="2514600"/>
          <a:ext cx="5334000" cy="2138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1594210128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568867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HK" sz="20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NL" sz="2000" b="0">
                          <a:solidFill>
                            <a:schemeClr val="tx1"/>
                          </a:solidFill>
                          <a:effectLst/>
                        </a:rPr>
                        <a:t>k2</a:t>
                      </a:r>
                      <a:endParaRPr lang="en-HK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0">
                          <a:solidFill>
                            <a:schemeClr val="tx1"/>
                          </a:solidFill>
                          <a:effectLst/>
                        </a:rPr>
                        <a:t>v3</a:t>
                      </a:r>
                      <a:endParaRPr lang="en-HK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5104163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HK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HK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8360525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HK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HK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4357227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HK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HK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65565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HK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HK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09431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HK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HK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057690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HK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HK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8807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881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</a:t>
            </a:r>
            <a:r>
              <a:rPr lang="en-US" dirty="0">
                <a:solidFill>
                  <a:srgbClr val="B30019"/>
                </a:solidFill>
              </a:rPr>
              <a:t>KEY-VALUE STORE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2401046-7A3C-431D-8AD5-E21D23EF9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909505"/>
              </p:ext>
            </p:extLst>
          </p:nvPr>
        </p:nvGraphicFramePr>
        <p:xfrm>
          <a:off x="1752600" y="2514600"/>
          <a:ext cx="5334000" cy="22878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1594210128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568867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HK" sz="20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NL" sz="2000" b="0">
                          <a:solidFill>
                            <a:schemeClr val="tx1"/>
                          </a:solidFill>
                          <a:effectLst/>
                        </a:rPr>
                        <a:t>k2</a:t>
                      </a:r>
                      <a:endParaRPr lang="en-HK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0">
                          <a:solidFill>
                            <a:schemeClr val="tx1"/>
                          </a:solidFill>
                          <a:effectLst/>
                        </a:rPr>
                        <a:t>v3</a:t>
                      </a:r>
                      <a:endParaRPr lang="en-HK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5104163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0">
                          <a:solidFill>
                            <a:srgbClr val="FF0000"/>
                          </a:solidFill>
                          <a:effectLst/>
                        </a:rPr>
                        <a:t>Merlot</a:t>
                      </a:r>
                      <a:endParaRPr lang="en-HK" sz="1800" b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FF0000"/>
                          </a:solidFill>
                          <a:effectLst/>
                        </a:rPr>
                        <a:t>1000,3</a:t>
                      </a:r>
                      <a:endParaRPr lang="en-HK" sz="1800" b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8360525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0">
                          <a:solidFill>
                            <a:srgbClr val="FF0000"/>
                          </a:solidFill>
                          <a:effectLst/>
                        </a:rPr>
                        <a:t>Sparkling</a:t>
                      </a:r>
                      <a:endParaRPr lang="en-HK" sz="1800" b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FF0000"/>
                          </a:solidFill>
                          <a:effectLst/>
                        </a:rPr>
                        <a:t>2500,2</a:t>
                      </a:r>
                      <a:endParaRPr lang="en-HK" sz="1800" b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4357227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0">
                          <a:solidFill>
                            <a:srgbClr val="FF0000"/>
                          </a:solidFill>
                          <a:effectLst/>
                        </a:rPr>
                        <a:t>Barbera</a:t>
                      </a:r>
                      <a:endParaRPr lang="en-HK" sz="1800" b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FF0000"/>
                          </a:solidFill>
                          <a:effectLst/>
                        </a:rPr>
                        <a:t>2000,2</a:t>
                      </a:r>
                      <a:endParaRPr lang="en-HK" sz="1800" b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65565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0">
                          <a:solidFill>
                            <a:srgbClr val="FF0000"/>
                          </a:solidFill>
                          <a:effectLst/>
                        </a:rPr>
                        <a:t>Malbec</a:t>
                      </a:r>
                      <a:endParaRPr lang="en-HK" sz="1800" b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FF0000"/>
                          </a:solidFill>
                          <a:effectLst/>
                        </a:rPr>
                        <a:t>3000,2</a:t>
                      </a:r>
                      <a:endParaRPr lang="en-HK" sz="1800" b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09431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FF0000"/>
                          </a:solidFill>
                          <a:effectLst/>
                        </a:rPr>
                        <a:t>Syrah</a:t>
                      </a:r>
                      <a:endParaRPr lang="en-HK" sz="1800" b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effectLst/>
                        </a:rPr>
                        <a:t>1000,1</a:t>
                      </a:r>
                      <a:endParaRPr lang="en-HK" sz="18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057690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HK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HK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880753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EBA6823-1B89-4C6C-A3F4-9E5580BA8381}"/>
              </a:ext>
            </a:extLst>
          </p:cNvPr>
          <p:cNvSpPr txBox="1"/>
          <p:nvPr/>
        </p:nvSpPr>
        <p:spPr>
          <a:xfrm>
            <a:off x="1402985" y="1767290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>
                <a:solidFill>
                  <a:srgbClr val="FF0000"/>
                </a:solidFill>
              </a:rPr>
              <a:t>ANS</a:t>
            </a:r>
            <a:endParaRPr lang="en-H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207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</a:t>
            </a:r>
            <a:r>
              <a:rPr lang="en-US" dirty="0">
                <a:solidFill>
                  <a:srgbClr val="B30019"/>
                </a:solidFill>
              </a:rPr>
              <a:t>KEY-VALUE STORE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ED4FF2-B15D-42C8-B13B-72BD61C84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843070"/>
              </p:ext>
            </p:extLst>
          </p:nvPr>
        </p:nvGraphicFramePr>
        <p:xfrm>
          <a:off x="1676400" y="3305919"/>
          <a:ext cx="5486400" cy="2138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51416310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2924389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0">
                          <a:solidFill>
                            <a:schemeClr val="tx1"/>
                          </a:solidFill>
                          <a:effectLst/>
                        </a:rPr>
                        <a:t>k2</a:t>
                      </a:r>
                      <a:endParaRPr lang="en-HK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0">
                          <a:solidFill>
                            <a:schemeClr val="tx1"/>
                          </a:solidFill>
                          <a:effectLst/>
                        </a:rPr>
                        <a:t>v3’</a:t>
                      </a:r>
                      <a:endParaRPr lang="en-HK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5839495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HK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HK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7011624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HK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HK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8996056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HK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HK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6019780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HK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HK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076525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HK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HK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1450374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HK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HK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620138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108DEA7-741A-4F49-99F7-995149F73B5C}"/>
              </a:ext>
            </a:extLst>
          </p:cNvPr>
          <p:cNvSpPr/>
          <p:nvPr/>
        </p:nvSpPr>
        <p:spPr>
          <a:xfrm>
            <a:off x="838200" y="1752600"/>
            <a:ext cx="7772400" cy="11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Finally, we reduce the above result with Worker 3. Write down the final result in the following table.</a:t>
            </a:r>
            <a:endParaRPr lang="en-HK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179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</a:t>
            </a:r>
            <a:r>
              <a:rPr lang="en-US" dirty="0">
                <a:solidFill>
                  <a:srgbClr val="B30019"/>
                </a:solidFill>
              </a:rPr>
              <a:t>KEY-VALUE STORE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ED4FF2-B15D-42C8-B13B-72BD61C84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912168"/>
              </p:ext>
            </p:extLst>
          </p:nvPr>
        </p:nvGraphicFramePr>
        <p:xfrm>
          <a:off x="1676400" y="3305919"/>
          <a:ext cx="5486400" cy="22878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51416310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2924389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0">
                          <a:solidFill>
                            <a:schemeClr val="tx1"/>
                          </a:solidFill>
                          <a:effectLst/>
                        </a:rPr>
                        <a:t>k2</a:t>
                      </a:r>
                      <a:endParaRPr lang="en-HK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0">
                          <a:solidFill>
                            <a:schemeClr val="tx1"/>
                          </a:solidFill>
                          <a:effectLst/>
                        </a:rPr>
                        <a:t>v3’</a:t>
                      </a:r>
                      <a:endParaRPr lang="en-HK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5839495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0">
                          <a:solidFill>
                            <a:srgbClr val="FF0000"/>
                          </a:solidFill>
                          <a:effectLst/>
                        </a:rPr>
                        <a:t>Merlot</a:t>
                      </a:r>
                      <a:endParaRPr lang="en-HK" sz="1800" b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FF0000"/>
                          </a:solidFill>
                          <a:effectLst/>
                        </a:rPr>
                        <a:t>1000,4</a:t>
                      </a:r>
                      <a:endParaRPr lang="en-HK" sz="1800" b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7011624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0">
                          <a:solidFill>
                            <a:srgbClr val="FF0000"/>
                          </a:solidFill>
                          <a:effectLst/>
                        </a:rPr>
                        <a:t>Sparkling</a:t>
                      </a:r>
                      <a:endParaRPr lang="en-HK" sz="1800" b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0" dirty="0">
                          <a:solidFill>
                            <a:srgbClr val="FF0000"/>
                          </a:solidFill>
                          <a:effectLst/>
                        </a:rPr>
                        <a:t>3000,4</a:t>
                      </a:r>
                      <a:endParaRPr lang="en-HK" sz="18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8996056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0">
                          <a:solidFill>
                            <a:srgbClr val="FF0000"/>
                          </a:solidFill>
                          <a:effectLst/>
                        </a:rPr>
                        <a:t>Barbera</a:t>
                      </a:r>
                      <a:endParaRPr lang="en-HK" sz="1800" b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0">
                          <a:solidFill>
                            <a:srgbClr val="FF0000"/>
                          </a:solidFill>
                          <a:effectLst/>
                        </a:rPr>
                        <a:t>2000,2</a:t>
                      </a:r>
                      <a:endParaRPr lang="en-HK" sz="1800" b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6019780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0">
                          <a:solidFill>
                            <a:srgbClr val="FF0000"/>
                          </a:solidFill>
                          <a:effectLst/>
                        </a:rPr>
                        <a:t>Malbec</a:t>
                      </a:r>
                      <a:endParaRPr lang="en-HK" sz="1800" b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0">
                          <a:solidFill>
                            <a:srgbClr val="FF0000"/>
                          </a:solidFill>
                          <a:effectLst/>
                        </a:rPr>
                        <a:t>3000,2</a:t>
                      </a:r>
                      <a:endParaRPr lang="en-HK" sz="1800" b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076525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0">
                          <a:solidFill>
                            <a:srgbClr val="FF0000"/>
                          </a:solidFill>
                          <a:effectLst/>
                        </a:rPr>
                        <a:t>Syrah</a:t>
                      </a:r>
                      <a:endParaRPr lang="en-HK" sz="1800" b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0" dirty="0">
                          <a:solidFill>
                            <a:srgbClr val="FF0000"/>
                          </a:solidFill>
                          <a:effectLst/>
                        </a:rPr>
                        <a:t>2000,3</a:t>
                      </a:r>
                      <a:endParaRPr lang="en-HK" sz="18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1450374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HK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HK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62013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167D4CF-9729-4ABE-8F79-BFD944F1B523}"/>
              </a:ext>
            </a:extLst>
          </p:cNvPr>
          <p:cNvSpPr txBox="1"/>
          <p:nvPr/>
        </p:nvSpPr>
        <p:spPr>
          <a:xfrm>
            <a:off x="1402985" y="1767290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>
                <a:solidFill>
                  <a:srgbClr val="FF0000"/>
                </a:solidFill>
              </a:rPr>
              <a:t>ANS</a:t>
            </a:r>
            <a:endParaRPr lang="en-H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345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</a:t>
            </a:r>
            <a:r>
              <a:rPr lang="en-US" dirty="0">
                <a:solidFill>
                  <a:srgbClr val="B30019"/>
                </a:solidFill>
              </a:rPr>
              <a:t>KEY-VALUE STORE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3CC499-D074-4B24-A36C-0B69015824A5}"/>
              </a:ext>
            </a:extLst>
          </p:cNvPr>
          <p:cNvSpPr/>
          <p:nvPr/>
        </p:nvSpPr>
        <p:spPr>
          <a:xfrm>
            <a:off x="990600" y="2057400"/>
            <a:ext cx="7467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/>
              <a:t>(b) Fill in the two blank sections (light green) of the following code to execute the following query on </a:t>
            </a:r>
            <a:r>
              <a:rPr lang="en-US" sz="2000" dirty="0" err="1"/>
              <a:t>wdb</a:t>
            </a:r>
            <a:r>
              <a:rPr lang="en-US" sz="2000" dirty="0"/>
              <a:t>:</a:t>
            </a:r>
            <a:endParaRPr lang="en-HK" sz="2000" dirty="0"/>
          </a:p>
          <a:p>
            <a:endParaRPr lang="en-US" sz="2000" i="1" dirty="0"/>
          </a:p>
          <a:p>
            <a:r>
              <a:rPr lang="en-US" sz="2000" i="1" dirty="0"/>
              <a:t>Query:</a:t>
            </a:r>
            <a:r>
              <a:rPr lang="en-US" sz="2000" dirty="0"/>
              <a:t> Find the maximum quantity of products per wine type. You may assume the function </a:t>
            </a:r>
            <a:r>
              <a:rPr lang="en-US" sz="2000" dirty="0" err="1"/>
              <a:t>Math.max</a:t>
            </a:r>
            <a:r>
              <a:rPr lang="en-US" sz="2000" dirty="0"/>
              <a:t>(x, y) returns a maximum between x and y in JS code. </a:t>
            </a:r>
            <a:endParaRPr lang="en-HK" sz="2000" dirty="0"/>
          </a:p>
          <a:p>
            <a:endParaRPr lang="en-US" sz="2000" i="1" dirty="0"/>
          </a:p>
          <a:p>
            <a:r>
              <a:rPr lang="en-US" sz="2000" i="1" dirty="0"/>
              <a:t>Note:</a:t>
            </a:r>
            <a:r>
              <a:rPr lang="en-US" sz="2000" dirty="0"/>
              <a:t> Your variables should be consistent with all the parameters in the code.</a:t>
            </a:r>
            <a:endParaRPr lang="en-HK" sz="2000" dirty="0"/>
          </a:p>
        </p:txBody>
      </p:sp>
    </p:spTree>
    <p:extLst>
      <p:ext uri="{BB962C8B-B14F-4D97-AF65-F5344CB8AC3E}">
        <p14:creationId xmlns:p14="http://schemas.microsoft.com/office/powerpoint/2010/main" val="3303876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</a:t>
            </a:r>
            <a:r>
              <a:rPr lang="en-US" dirty="0">
                <a:solidFill>
                  <a:srgbClr val="B30019"/>
                </a:solidFill>
              </a:rPr>
              <a:t>KEY-VALUE STORE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DC0D1E0-B608-4C98-A891-DF5158C7C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030876"/>
              </p:ext>
            </p:extLst>
          </p:nvPr>
        </p:nvGraphicFramePr>
        <p:xfrm>
          <a:off x="1371600" y="1487726"/>
          <a:ext cx="6705600" cy="52178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05600">
                  <a:extLst>
                    <a:ext uri="{9D8B030D-6E8A-4147-A177-3AD203B41FA5}">
                      <a16:colId xmlns:a16="http://schemas.microsoft.com/office/drawing/2014/main" val="3954685815"/>
                    </a:ext>
                  </a:extLst>
                </a:gridCol>
              </a:tblGrid>
              <a:tr h="468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public static void reportAggregate(MongoDatabase wdb) {</a:t>
                      </a:r>
                      <a:endParaRPr lang="en-HK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	String map = "function() { " +</a:t>
                      </a:r>
                      <a:endParaRPr lang="en-HK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			" var Quantity = this.Quantity; " +</a:t>
                      </a:r>
                      <a:endParaRPr lang="en-HK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057" marR="52057" marT="0" marB="0"/>
                </a:tc>
                <a:extLst>
                  <a:ext uri="{0D108BD9-81ED-4DB2-BD59-A6C34878D82A}">
                    <a16:rowId xmlns:a16="http://schemas.microsoft.com/office/drawing/2014/main" val="3571517719"/>
                  </a:ext>
                </a:extLst>
              </a:tr>
              <a:tr h="9477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endParaRPr lang="en-HK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  </a:t>
                      </a:r>
                      <a:endParaRPr lang="en-HK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057" marR="5205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253322"/>
                  </a:ext>
                </a:extLst>
              </a:tr>
              <a:tr h="6284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                                          " }); " +</a:t>
                      </a:r>
                      <a:endParaRPr lang="en-HK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			"} ";</a:t>
                      </a:r>
                      <a:endParaRPr lang="en-HK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	String reduce = "function(WineType, Values) { " +</a:t>
                      </a:r>
                      <a:endParaRPr lang="en-HK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			" var newMax = 0; " +</a:t>
                      </a:r>
                      <a:endParaRPr lang="en-HK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057" marR="52057" marT="0" marB="0"/>
                </a:tc>
                <a:extLst>
                  <a:ext uri="{0D108BD9-81ED-4DB2-BD59-A6C34878D82A}">
                    <a16:rowId xmlns:a16="http://schemas.microsoft.com/office/drawing/2014/main" val="2642236049"/>
                  </a:ext>
                </a:extLst>
              </a:tr>
              <a:tr h="9477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HK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HK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057" marR="5205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375822"/>
                  </a:ext>
                </a:extLst>
              </a:tr>
              <a:tr h="14267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                                          " }); " +</a:t>
                      </a:r>
                      <a:endParaRPr lang="en-HK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			" return {max: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newMax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}; " + </a:t>
                      </a:r>
                      <a:endParaRPr lang="en-HK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			"} ";</a:t>
                      </a:r>
                      <a:endParaRPr lang="en-HK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	</a:t>
                      </a:r>
                      <a:endParaRPr lang="en-HK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MapReduceIterable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&lt;Document&gt; result =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wdb.getCollection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("wines").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mapReduce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(map, reduce);	</a:t>
                      </a:r>
                      <a:endParaRPr lang="en-HK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	for (Document r : result)</a:t>
                      </a:r>
                      <a:endParaRPr lang="en-HK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		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System.out.println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(r);}</a:t>
                      </a:r>
                      <a:endParaRPr lang="en-HK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HK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057" marR="52057" marT="0" marB="0"/>
                </a:tc>
                <a:extLst>
                  <a:ext uri="{0D108BD9-81ED-4DB2-BD59-A6C34878D82A}">
                    <a16:rowId xmlns:a16="http://schemas.microsoft.com/office/drawing/2014/main" val="3503719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116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</a:t>
            </a:r>
            <a:r>
              <a:rPr lang="en-US" dirty="0">
                <a:solidFill>
                  <a:srgbClr val="B30019"/>
                </a:solidFill>
              </a:rPr>
              <a:t>KEY-VALUE STORE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DC0D1E0-B608-4C98-A891-DF5158C7CBAC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1600200"/>
          <a:ext cx="5943600" cy="4847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3954685815"/>
                    </a:ext>
                  </a:extLst>
                </a:gridCol>
              </a:tblGrid>
              <a:tr h="468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public static void reportAggregate(MongoDatabase wdb) {</a:t>
                      </a:r>
                      <a:endParaRPr lang="en-HK" sz="9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	String map = "function() { " +</a:t>
                      </a:r>
                      <a:endParaRPr lang="en-HK" sz="9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			" var Quantity = this.Quantity; " +</a:t>
                      </a:r>
                      <a:endParaRPr lang="en-HK" sz="9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057" marR="52057" marT="0" marB="0"/>
                </a:tc>
                <a:extLst>
                  <a:ext uri="{0D108BD9-81ED-4DB2-BD59-A6C34878D82A}">
                    <a16:rowId xmlns:a16="http://schemas.microsoft.com/office/drawing/2014/main" val="3571517719"/>
                  </a:ext>
                </a:extLst>
              </a:tr>
              <a:tr h="9477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endParaRPr lang="en-HK" sz="9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HK" sz="9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                                           " </a:t>
                      </a:r>
                      <a:r>
                        <a:rPr lang="en-US" sz="1000" dirty="0" err="1">
                          <a:solidFill>
                            <a:srgbClr val="FF0000"/>
                          </a:solidFill>
                          <a:effectLst/>
                        </a:rPr>
                        <a:t>this.WineType.forEach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(function(</a:t>
                      </a:r>
                      <a:r>
                        <a:rPr lang="en-US" sz="1000" dirty="0" err="1">
                          <a:solidFill>
                            <a:srgbClr val="FF0000"/>
                          </a:solidFill>
                          <a:effectLst/>
                        </a:rPr>
                        <a:t>WineType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) { " + </a:t>
                      </a:r>
                      <a:endParaRPr lang="en-HK" sz="9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			</a:t>
                      </a:r>
                      <a:r>
                        <a:rPr lang="fr-BE" sz="1000" dirty="0">
                          <a:solidFill>
                            <a:srgbClr val="FF0000"/>
                          </a:solidFill>
                          <a:effectLst/>
                        </a:rPr>
                        <a:t>" </a:t>
                      </a:r>
                      <a:r>
                        <a:rPr lang="fr-BE" sz="1000" dirty="0" err="1">
                          <a:solidFill>
                            <a:srgbClr val="FF0000"/>
                          </a:solidFill>
                          <a:effectLst/>
                        </a:rPr>
                        <a:t>emit</a:t>
                      </a:r>
                      <a:r>
                        <a:rPr lang="fr-BE" sz="100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fr-BE" sz="1000" dirty="0" err="1">
                          <a:solidFill>
                            <a:srgbClr val="FF0000"/>
                          </a:solidFill>
                          <a:effectLst/>
                        </a:rPr>
                        <a:t>WineType</a:t>
                      </a:r>
                      <a:r>
                        <a:rPr lang="fr-BE" sz="1000" dirty="0">
                          <a:solidFill>
                            <a:srgbClr val="FF0000"/>
                          </a:solidFill>
                          <a:effectLst/>
                        </a:rPr>
                        <a:t>, {max: </a:t>
                      </a:r>
                      <a:r>
                        <a:rPr lang="fr-BE" sz="1000" dirty="0" err="1">
                          <a:solidFill>
                            <a:srgbClr val="FF0000"/>
                          </a:solidFill>
                          <a:effectLst/>
                        </a:rPr>
                        <a:t>Quantity</a:t>
                      </a:r>
                      <a:r>
                        <a:rPr lang="fr-BE" sz="1000" dirty="0">
                          <a:solidFill>
                            <a:srgbClr val="FF0000"/>
                          </a:solidFill>
                          <a:effectLst/>
                        </a:rPr>
                        <a:t>}); " + </a:t>
                      </a:r>
                      <a:endParaRPr lang="en-HK" sz="9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HK" sz="9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HK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057" marR="52057" marT="0" marB="0"/>
                </a:tc>
                <a:extLst>
                  <a:ext uri="{0D108BD9-81ED-4DB2-BD59-A6C34878D82A}">
                    <a16:rowId xmlns:a16="http://schemas.microsoft.com/office/drawing/2014/main" val="2981253322"/>
                  </a:ext>
                </a:extLst>
              </a:tr>
              <a:tr h="6284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                                          " }); " +</a:t>
                      </a:r>
                      <a:endParaRPr lang="en-HK" sz="9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			"} ";</a:t>
                      </a:r>
                      <a:endParaRPr lang="en-HK" sz="9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	String reduce = "function(WineType, Values) { " +</a:t>
                      </a:r>
                      <a:endParaRPr lang="en-HK" sz="9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			" var newMax = 0; " +</a:t>
                      </a:r>
                      <a:endParaRPr lang="en-HK" sz="9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057" marR="52057" marT="0" marB="0"/>
                </a:tc>
                <a:extLst>
                  <a:ext uri="{0D108BD9-81ED-4DB2-BD59-A6C34878D82A}">
                    <a16:rowId xmlns:a16="http://schemas.microsoft.com/office/drawing/2014/main" val="2642236049"/>
                  </a:ext>
                </a:extLst>
              </a:tr>
              <a:tr h="9477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HK" sz="9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HK" sz="9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                                           " </a:t>
                      </a:r>
                      <a:r>
                        <a:rPr lang="en-US" sz="1000" dirty="0" err="1">
                          <a:solidFill>
                            <a:srgbClr val="FF0000"/>
                          </a:solidFill>
                          <a:effectLst/>
                        </a:rPr>
                        <a:t>Values.forEach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(function(</a:t>
                      </a:r>
                      <a:r>
                        <a:rPr lang="en-US" sz="1000" dirty="0" err="1">
                          <a:solidFill>
                            <a:srgbClr val="FF0000"/>
                          </a:solidFill>
                          <a:effectLst/>
                        </a:rPr>
                        <a:t>curMax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) { " + </a:t>
                      </a:r>
                      <a:endParaRPr lang="en-HK" sz="9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			" </a:t>
                      </a:r>
                      <a:r>
                        <a:rPr lang="en-US" sz="1000" dirty="0" err="1">
                          <a:solidFill>
                            <a:srgbClr val="FF0000"/>
                          </a:solidFill>
                          <a:effectLst/>
                        </a:rPr>
                        <a:t>newMax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 = </a:t>
                      </a:r>
                      <a:r>
                        <a:rPr lang="en-US" sz="1000" dirty="0" err="1">
                          <a:solidFill>
                            <a:srgbClr val="FF0000"/>
                          </a:solidFill>
                          <a:effectLst/>
                        </a:rPr>
                        <a:t>Math.max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sz="1000" dirty="0" err="1">
                          <a:solidFill>
                            <a:srgbClr val="FF0000"/>
                          </a:solidFill>
                          <a:effectLst/>
                        </a:rPr>
                        <a:t>newMax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en-US" sz="1000" dirty="0" err="1">
                          <a:solidFill>
                            <a:srgbClr val="FF0000"/>
                          </a:solidFill>
                          <a:effectLst/>
                        </a:rPr>
                        <a:t>curMax.max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); " +</a:t>
                      </a:r>
                      <a:endParaRPr lang="en-HK" sz="9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HK" sz="9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HK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057" marR="52057" marT="0" marB="0"/>
                </a:tc>
                <a:extLst>
                  <a:ext uri="{0D108BD9-81ED-4DB2-BD59-A6C34878D82A}">
                    <a16:rowId xmlns:a16="http://schemas.microsoft.com/office/drawing/2014/main" val="934375822"/>
                  </a:ext>
                </a:extLst>
              </a:tr>
              <a:tr h="14267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                                           " }); " +</a:t>
                      </a:r>
                      <a:endParaRPr lang="en-HK" sz="9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			" return {max: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</a:rPr>
                        <a:t>newMax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}; " + </a:t>
                      </a:r>
                      <a:endParaRPr lang="en-HK" sz="9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			"} ";</a:t>
                      </a:r>
                      <a:endParaRPr lang="en-HK" sz="9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	</a:t>
                      </a:r>
                      <a:endParaRPr lang="en-HK" sz="9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</a:rPr>
                        <a:t>MapReduceIterable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&lt;Document&gt; result =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</a:rPr>
                        <a:t>wdb.getCollection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("wines").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</a:rPr>
                        <a:t>mapReduce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(map, reduce);	</a:t>
                      </a:r>
                      <a:endParaRPr lang="en-HK" sz="9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	for (Document r : result)</a:t>
                      </a:r>
                      <a:endParaRPr lang="en-HK" sz="9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		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</a:rPr>
                        <a:t>System.out.println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(r);}</a:t>
                      </a:r>
                      <a:endParaRPr lang="en-HK" sz="9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HK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057" marR="52057" marT="0" marB="0"/>
                </a:tc>
                <a:extLst>
                  <a:ext uri="{0D108BD9-81ED-4DB2-BD59-A6C34878D82A}">
                    <a16:rowId xmlns:a16="http://schemas.microsoft.com/office/drawing/2014/main" val="350371945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56472CB-1EB9-4D4E-812D-A39DDF503F4A}"/>
              </a:ext>
            </a:extLst>
          </p:cNvPr>
          <p:cNvSpPr txBox="1"/>
          <p:nvPr/>
        </p:nvSpPr>
        <p:spPr>
          <a:xfrm>
            <a:off x="748570" y="1752600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>
                <a:solidFill>
                  <a:srgbClr val="FF0000"/>
                </a:solidFill>
              </a:rPr>
              <a:t>ANS</a:t>
            </a:r>
            <a:endParaRPr lang="en-H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913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</a:t>
            </a:r>
            <a:r>
              <a:rPr lang="en-US" dirty="0">
                <a:solidFill>
                  <a:srgbClr val="B30019"/>
                </a:solidFill>
              </a:rPr>
              <a:t>DOCUMENT-VALUE STORE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3CC499-D074-4B24-A36C-0B69015824A5}"/>
              </a:ext>
            </a:extLst>
          </p:cNvPr>
          <p:cNvSpPr/>
          <p:nvPr/>
        </p:nvSpPr>
        <p:spPr>
          <a:xfrm>
            <a:off x="668482" y="1477468"/>
            <a:ext cx="8028709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We need to find the number of patient visiting to Medical Practice (Hospital/Clinic) by their visit reason. The Visit document structure is:</a:t>
            </a:r>
          </a:p>
          <a:p>
            <a:endParaRPr lang="en-HK" sz="1800" dirty="0"/>
          </a:p>
          <a:p>
            <a:r>
              <a:rPr lang="en-US" sz="1400" dirty="0"/>
              <a:t>{</a:t>
            </a:r>
            <a:endParaRPr lang="en-HK" sz="1400" dirty="0"/>
          </a:p>
          <a:p>
            <a:r>
              <a:rPr lang="en-US" sz="1400" dirty="0"/>
              <a:t>    "_id" : </a:t>
            </a:r>
            <a:r>
              <a:rPr lang="en-US" sz="1400" dirty="0" err="1"/>
              <a:t>NumberLong</a:t>
            </a:r>
            <a:r>
              <a:rPr lang="en-US" sz="1400" dirty="0"/>
              <a:t>(1),</a:t>
            </a:r>
            <a:endParaRPr lang="en-HK" sz="1400" dirty="0"/>
          </a:p>
          <a:p>
            <a:r>
              <a:rPr lang="en-US" sz="1400" dirty="0"/>
              <a:t>    "</a:t>
            </a:r>
            <a:r>
              <a:rPr lang="en-US" sz="1400" dirty="0" err="1"/>
              <a:t>name":"Amelia</a:t>
            </a:r>
            <a:r>
              <a:rPr lang="en-US" sz="1400" dirty="0"/>
              <a:t> Watson",</a:t>
            </a:r>
            <a:endParaRPr lang="en-HK" sz="1400" dirty="0"/>
          </a:p>
          <a:p>
            <a:r>
              <a:rPr lang="en-US" sz="1400" dirty="0"/>
              <a:t>    "</a:t>
            </a:r>
            <a:r>
              <a:rPr lang="en-US" sz="1400" dirty="0" err="1"/>
              <a:t>visitReason</a:t>
            </a:r>
            <a:r>
              <a:rPr lang="en-US" sz="1400" dirty="0"/>
              <a:t>" : "Broken leg, Fever"</a:t>
            </a:r>
            <a:endParaRPr lang="en-HK" sz="1400" dirty="0"/>
          </a:p>
          <a:p>
            <a:r>
              <a:rPr lang="en-US" sz="1400" dirty="0"/>
              <a:t>}</a:t>
            </a:r>
            <a:endParaRPr lang="en-HK" sz="1400" dirty="0"/>
          </a:p>
          <a:p>
            <a:r>
              <a:rPr lang="en-US" sz="1400" dirty="0"/>
              <a:t> </a:t>
            </a:r>
            <a:endParaRPr lang="en-HK" sz="1400" dirty="0"/>
          </a:p>
          <a:p>
            <a:r>
              <a:rPr lang="en-US" sz="1600" dirty="0"/>
              <a:t>We insert the following documents into the database.</a:t>
            </a:r>
          </a:p>
          <a:p>
            <a:endParaRPr lang="en-HK" sz="1600" dirty="0"/>
          </a:p>
          <a:p>
            <a:r>
              <a:rPr lang="en-US" sz="1400" dirty="0" err="1"/>
              <a:t>db.visit.insert</a:t>
            </a:r>
            <a:r>
              <a:rPr lang="en-US" sz="1400" dirty="0"/>
              <a:t>({</a:t>
            </a:r>
            <a:r>
              <a:rPr lang="en-US" sz="1400" dirty="0" err="1"/>
              <a:t>name:"John</a:t>
            </a:r>
            <a:r>
              <a:rPr lang="en-US" sz="1400" dirty="0"/>
              <a:t> Doe", </a:t>
            </a:r>
            <a:r>
              <a:rPr lang="en-US" sz="1400" dirty="0" err="1"/>
              <a:t>visitReason</a:t>
            </a:r>
            <a:r>
              <a:rPr lang="en-US" sz="1400" dirty="0"/>
              <a:t>:"Cold, Cough"});</a:t>
            </a:r>
            <a:endParaRPr lang="en-HK" sz="1400" dirty="0"/>
          </a:p>
          <a:p>
            <a:r>
              <a:rPr lang="en-US" sz="1400" dirty="0" err="1"/>
              <a:t>db.visit.insert</a:t>
            </a:r>
            <a:r>
              <a:rPr lang="en-US" sz="1400" dirty="0"/>
              <a:t>({name: "</a:t>
            </a:r>
            <a:r>
              <a:rPr lang="en-US" sz="1400" dirty="0" err="1"/>
              <a:t>Amenda</a:t>
            </a:r>
            <a:r>
              <a:rPr lang="en-US" sz="1400" dirty="0"/>
              <a:t>", </a:t>
            </a:r>
            <a:r>
              <a:rPr lang="en-US" sz="1400" dirty="0" err="1"/>
              <a:t>visitReason</a:t>
            </a:r>
            <a:r>
              <a:rPr lang="en-US" sz="1400" dirty="0"/>
              <a:t>:"Regular Health Check-up"});</a:t>
            </a:r>
            <a:endParaRPr lang="en-HK" sz="1400" dirty="0"/>
          </a:p>
          <a:p>
            <a:r>
              <a:rPr lang="en-US" sz="1400" dirty="0" err="1"/>
              <a:t>db.visit.insert</a:t>
            </a:r>
            <a:r>
              <a:rPr lang="en-US" sz="1400" dirty="0"/>
              <a:t>({name: "William", </a:t>
            </a:r>
            <a:r>
              <a:rPr lang="en-US" sz="1400" dirty="0" err="1"/>
              <a:t>visitReason</a:t>
            </a:r>
            <a:r>
              <a:rPr lang="en-US" sz="1400" dirty="0"/>
              <a:t>:"Regular Health Check-up"});</a:t>
            </a:r>
            <a:endParaRPr lang="en-HK" sz="1400" dirty="0"/>
          </a:p>
          <a:p>
            <a:r>
              <a:rPr lang="en-US" sz="1400" dirty="0" err="1"/>
              <a:t>db.visit.insert</a:t>
            </a:r>
            <a:r>
              <a:rPr lang="en-US" sz="1400" dirty="0"/>
              <a:t>({name: "Mark", </a:t>
            </a:r>
            <a:r>
              <a:rPr lang="en-US" sz="1400" dirty="0" err="1"/>
              <a:t>visitReason</a:t>
            </a:r>
            <a:r>
              <a:rPr lang="en-US" sz="1400" dirty="0"/>
              <a:t>:"High Blood Pressure, Fever"});</a:t>
            </a:r>
            <a:endParaRPr lang="en-HK" sz="1400" dirty="0"/>
          </a:p>
          <a:p>
            <a:r>
              <a:rPr lang="en-US" sz="1400" dirty="0" err="1"/>
              <a:t>db.visit.insert</a:t>
            </a:r>
            <a:r>
              <a:rPr lang="en-US" sz="1400" dirty="0"/>
              <a:t>({name: "Milly", </a:t>
            </a:r>
            <a:r>
              <a:rPr lang="en-US" sz="1400" dirty="0" err="1"/>
              <a:t>visitReason</a:t>
            </a:r>
            <a:r>
              <a:rPr lang="en-US" sz="1400" dirty="0"/>
              <a:t>:"Bleeding gums"});</a:t>
            </a:r>
            <a:endParaRPr lang="en-HK" sz="1400" dirty="0"/>
          </a:p>
          <a:p>
            <a:r>
              <a:rPr lang="en-US" sz="1400" dirty="0" err="1"/>
              <a:t>db.visit.insert</a:t>
            </a:r>
            <a:r>
              <a:rPr lang="en-US" sz="1400" dirty="0"/>
              <a:t>({name: "Bosco", </a:t>
            </a:r>
            <a:r>
              <a:rPr lang="en-US" sz="1400" dirty="0" err="1"/>
              <a:t>visitReason</a:t>
            </a:r>
            <a:r>
              <a:rPr lang="en-US" sz="1400" dirty="0"/>
              <a:t>:"Food poisoning"});</a:t>
            </a:r>
            <a:endParaRPr lang="en-HK" sz="1400" dirty="0"/>
          </a:p>
          <a:p>
            <a:r>
              <a:rPr lang="en-US" sz="1400" dirty="0" err="1"/>
              <a:t>db.visit.insert</a:t>
            </a:r>
            <a:r>
              <a:rPr lang="en-US" sz="1400" dirty="0"/>
              <a:t>({name: "Bart", </a:t>
            </a:r>
            <a:r>
              <a:rPr lang="en-US" sz="1400" dirty="0" err="1"/>
              <a:t>visitReason</a:t>
            </a:r>
            <a:r>
              <a:rPr lang="en-US" sz="1400" dirty="0"/>
              <a:t>:"</a:t>
            </a:r>
            <a:r>
              <a:rPr lang="en-US" sz="1400" dirty="0" err="1"/>
              <a:t>Migrane</a:t>
            </a:r>
            <a:r>
              <a:rPr lang="en-US" sz="1400" dirty="0"/>
              <a:t>"});</a:t>
            </a:r>
            <a:endParaRPr lang="en-HK" sz="1400" dirty="0"/>
          </a:p>
          <a:p>
            <a:r>
              <a:rPr lang="en-US" sz="1400" dirty="0" err="1"/>
              <a:t>db.visit.insert</a:t>
            </a:r>
            <a:r>
              <a:rPr lang="en-US" sz="1400" dirty="0"/>
              <a:t>({name: "Harry", </a:t>
            </a:r>
            <a:r>
              <a:rPr lang="en-US" sz="1400" dirty="0" err="1"/>
              <a:t>visitReason</a:t>
            </a:r>
            <a:r>
              <a:rPr lang="en-US" sz="1400" dirty="0"/>
              <a:t>:"Headache"});</a:t>
            </a:r>
            <a:endParaRPr lang="en-HK" sz="1400" dirty="0"/>
          </a:p>
          <a:p>
            <a:r>
              <a:rPr lang="en-US" sz="1400" dirty="0" err="1"/>
              <a:t>db.visit.insert</a:t>
            </a:r>
            <a:r>
              <a:rPr lang="en-US" sz="1400" dirty="0"/>
              <a:t>({name: "Nova", </a:t>
            </a:r>
            <a:r>
              <a:rPr lang="en-US" sz="1400" dirty="0" err="1"/>
              <a:t>visitReason</a:t>
            </a:r>
            <a:r>
              <a:rPr lang="en-US" sz="1400" dirty="0"/>
              <a:t>:"Skin test"});</a:t>
            </a:r>
            <a:endParaRPr lang="en-HK" sz="1400" dirty="0"/>
          </a:p>
          <a:p>
            <a:r>
              <a:rPr lang="en-US" sz="1400" dirty="0" err="1"/>
              <a:t>db.visit.insert</a:t>
            </a:r>
            <a:r>
              <a:rPr lang="en-US" sz="1400" dirty="0"/>
              <a:t>({name: "Sunny", </a:t>
            </a:r>
            <a:r>
              <a:rPr lang="en-US" sz="1400" dirty="0" err="1"/>
              <a:t>visitReason</a:t>
            </a:r>
            <a:r>
              <a:rPr lang="en-US" sz="1400" dirty="0"/>
              <a:t>:"Cold"});</a:t>
            </a:r>
            <a:endParaRPr lang="en-HK" sz="1400" dirty="0"/>
          </a:p>
          <a:p>
            <a:r>
              <a:rPr lang="en-US" sz="1400" dirty="0" err="1"/>
              <a:t>db.visit.insert</a:t>
            </a:r>
            <a:r>
              <a:rPr lang="en-US" sz="1400" dirty="0"/>
              <a:t>({name: "</a:t>
            </a:r>
            <a:r>
              <a:rPr lang="en-US" sz="1400" dirty="0" err="1"/>
              <a:t>Leelo</a:t>
            </a:r>
            <a:r>
              <a:rPr lang="en-US" sz="1400" dirty="0"/>
              <a:t>", </a:t>
            </a:r>
            <a:r>
              <a:rPr lang="en-US" sz="1400" dirty="0" err="1"/>
              <a:t>visitReason</a:t>
            </a:r>
            <a:r>
              <a:rPr lang="en-US" sz="1400" dirty="0"/>
              <a:t>:"Fever"});</a:t>
            </a:r>
            <a:endParaRPr lang="en-HK" sz="1400" dirty="0"/>
          </a:p>
          <a:p>
            <a:r>
              <a:rPr lang="en-US" sz="1400" dirty="0" err="1"/>
              <a:t>db.visit.insert</a:t>
            </a:r>
            <a:r>
              <a:rPr lang="en-US" sz="1400" dirty="0"/>
              <a:t>({name: "Martin", </a:t>
            </a:r>
            <a:r>
              <a:rPr lang="en-US" sz="1400" dirty="0" err="1"/>
              <a:t>visitReason</a:t>
            </a:r>
            <a:r>
              <a:rPr lang="en-US" sz="1400" dirty="0"/>
              <a:t>:"Joint problem"});</a:t>
            </a:r>
            <a:endParaRPr lang="en-HK" sz="1400" dirty="0"/>
          </a:p>
        </p:txBody>
      </p:sp>
    </p:spTree>
    <p:extLst>
      <p:ext uri="{BB962C8B-B14F-4D97-AF65-F5344CB8AC3E}">
        <p14:creationId xmlns:p14="http://schemas.microsoft.com/office/powerpoint/2010/main" val="531862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</a:t>
            </a:r>
            <a:r>
              <a:rPr lang="en-US" dirty="0">
                <a:solidFill>
                  <a:srgbClr val="B30019"/>
                </a:solidFill>
              </a:rPr>
              <a:t>DOCUMENT-VALUE STORE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3CC499-D074-4B24-A36C-0B69015824A5}"/>
              </a:ext>
            </a:extLst>
          </p:cNvPr>
          <p:cNvSpPr/>
          <p:nvPr/>
        </p:nvSpPr>
        <p:spPr>
          <a:xfrm>
            <a:off x="457200" y="1631752"/>
            <a:ext cx="86106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What is the output of the MongoDB query below?  (Note that </a:t>
            </a:r>
            <a:r>
              <a:rPr lang="en-US" sz="1800" dirty="0" err="1"/>
              <a:t>dbStats</a:t>
            </a:r>
            <a:r>
              <a:rPr lang="en-US" sz="1800" dirty="0"/>
              <a:t>  in {out: "</a:t>
            </a:r>
            <a:r>
              <a:rPr lang="en-US" sz="1800" dirty="0" err="1"/>
              <a:t>dbStats</a:t>
            </a:r>
            <a:r>
              <a:rPr lang="en-US" sz="1800" dirty="0"/>
              <a:t>"} is the name of the collection where the operation outputs the result.)</a:t>
            </a:r>
            <a:endParaRPr lang="en-HK" sz="1800" dirty="0"/>
          </a:p>
          <a:p>
            <a:r>
              <a:rPr lang="en-US" sz="1600" dirty="0"/>
              <a:t> </a:t>
            </a:r>
          </a:p>
          <a:p>
            <a:endParaRPr lang="en-HK" sz="1600" dirty="0"/>
          </a:p>
          <a:p>
            <a:r>
              <a:rPr lang="en-US" sz="1600" dirty="0" err="1"/>
              <a:t>db.visit.mapReduce</a:t>
            </a:r>
            <a:r>
              <a:rPr lang="en-US" sz="1600" dirty="0"/>
              <a:t>(</a:t>
            </a:r>
            <a:endParaRPr lang="en-HK" sz="1600" dirty="0"/>
          </a:p>
          <a:p>
            <a:r>
              <a:rPr lang="en-US" sz="1600" dirty="0"/>
              <a:t>  function() {</a:t>
            </a:r>
            <a:endParaRPr lang="en-HK" sz="1600" dirty="0"/>
          </a:p>
          <a:p>
            <a:r>
              <a:rPr lang="en-US" sz="1600" dirty="0"/>
              <a:t>    if(</a:t>
            </a:r>
            <a:r>
              <a:rPr lang="en-US" sz="1600" dirty="0" err="1"/>
              <a:t>this.visitReason</a:t>
            </a:r>
            <a:r>
              <a:rPr lang="en-US" sz="1600" dirty="0"/>
              <a:t> != undefined){</a:t>
            </a:r>
            <a:endParaRPr lang="en-HK" sz="1600" dirty="0"/>
          </a:p>
          <a:p>
            <a:r>
              <a:rPr lang="en-US" sz="1600" dirty="0"/>
              <a:t>      </a:t>
            </a:r>
            <a:r>
              <a:rPr lang="en-US" sz="1600" dirty="0" err="1"/>
              <a:t>this.visitReason.split</a:t>
            </a:r>
            <a:r>
              <a:rPr lang="en-US" sz="1600" dirty="0"/>
              <a:t>(',').</a:t>
            </a:r>
            <a:r>
              <a:rPr lang="en-US" sz="1600" dirty="0" err="1"/>
              <a:t>forEach</a:t>
            </a:r>
            <a:r>
              <a:rPr lang="en-US" sz="1600" dirty="0"/>
              <a:t>(function (v) {</a:t>
            </a:r>
            <a:endParaRPr lang="en-HK" sz="1600" dirty="0"/>
          </a:p>
          <a:p>
            <a:r>
              <a:rPr lang="en-US" sz="1600" dirty="0"/>
              <a:t>        emit(</a:t>
            </a:r>
            <a:r>
              <a:rPr lang="en-US" sz="1600" dirty="0" err="1"/>
              <a:t>v.trim</a:t>
            </a:r>
            <a:r>
              <a:rPr lang="en-US" sz="1600" dirty="0"/>
              <a:t>(), 1);</a:t>
            </a:r>
            <a:endParaRPr lang="en-HK" sz="1600" dirty="0"/>
          </a:p>
          <a:p>
            <a:r>
              <a:rPr lang="en-US" sz="1600" dirty="0"/>
              <a:t>      });</a:t>
            </a:r>
            <a:endParaRPr lang="en-HK" sz="1600" dirty="0"/>
          </a:p>
          <a:p>
            <a:r>
              <a:rPr lang="en-US" sz="1600" dirty="0"/>
              <a:t>    }</a:t>
            </a:r>
            <a:endParaRPr lang="en-HK" sz="1600" dirty="0"/>
          </a:p>
          <a:p>
            <a:r>
              <a:rPr lang="en-US" sz="1600" dirty="0"/>
              <a:t>  },</a:t>
            </a:r>
            <a:endParaRPr lang="en-HK" sz="1600" dirty="0"/>
          </a:p>
          <a:p>
            <a:r>
              <a:rPr lang="en-US" sz="1600" dirty="0"/>
              <a:t>  function (key, values) {</a:t>
            </a:r>
            <a:endParaRPr lang="en-HK" sz="1600" dirty="0"/>
          </a:p>
          <a:p>
            <a:r>
              <a:rPr lang="en-US" sz="1600" dirty="0"/>
              <a:t>    return </a:t>
            </a:r>
            <a:r>
              <a:rPr lang="en-US" sz="1600" dirty="0" err="1"/>
              <a:t>Array.sum</a:t>
            </a:r>
            <a:r>
              <a:rPr lang="en-US" sz="1600" dirty="0"/>
              <a:t>(values);</a:t>
            </a:r>
            <a:endParaRPr lang="en-HK" sz="1600" dirty="0"/>
          </a:p>
          <a:p>
            <a:r>
              <a:rPr lang="en-US" sz="1600" dirty="0"/>
              <a:t>  },</a:t>
            </a:r>
            <a:endParaRPr lang="en-HK" sz="1600" dirty="0"/>
          </a:p>
          <a:p>
            <a:r>
              <a:rPr lang="en-US" sz="1600" dirty="0"/>
              <a:t>  {out: "</a:t>
            </a:r>
            <a:r>
              <a:rPr lang="en-US" sz="1600" dirty="0" err="1"/>
              <a:t>dbStats</a:t>
            </a:r>
            <a:r>
              <a:rPr lang="en-US" sz="1600" dirty="0"/>
              <a:t>"}</a:t>
            </a:r>
            <a:endParaRPr lang="en-HK" sz="1600" dirty="0"/>
          </a:p>
          <a:p>
            <a:r>
              <a:rPr lang="en-US" sz="1600" dirty="0"/>
              <a:t>).find();</a:t>
            </a:r>
            <a:endParaRPr lang="en-HK" sz="1600" dirty="0"/>
          </a:p>
        </p:txBody>
      </p:sp>
    </p:spTree>
    <p:extLst>
      <p:ext uri="{BB962C8B-B14F-4D97-AF65-F5344CB8AC3E}">
        <p14:creationId xmlns:p14="http://schemas.microsoft.com/office/powerpoint/2010/main" val="57619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</a:t>
            </a:r>
            <a:r>
              <a:rPr lang="en-US" dirty="0">
                <a:solidFill>
                  <a:srgbClr val="B30019"/>
                </a:solidFill>
              </a:rPr>
              <a:t>GENERAL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3CC499-D074-4B24-A36C-0B69015824A5}"/>
              </a:ext>
            </a:extLst>
          </p:cNvPr>
          <p:cNvSpPr/>
          <p:nvPr/>
        </p:nvSpPr>
        <p:spPr>
          <a:xfrm>
            <a:off x="1143000" y="1676400"/>
            <a:ext cx="7467600" cy="4737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Which is the best description of NOSQL databases?</a:t>
            </a:r>
            <a:r>
              <a:rPr lang="en-US" dirty="0"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HK" sz="20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67995"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HK" sz="20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lphaUcPeriod"/>
            </a:pPr>
            <a:r>
              <a:rPr lang="en-US" dirty="0">
                <a:ea typeface="SimSun" panose="02010600030101010101" pitchFamily="2" charset="-122"/>
                <a:cs typeface="Times New Roman" panose="02020603050405020304" pitchFamily="18" charset="0"/>
              </a:rPr>
              <a:t>A NOSQL database does not need to support selection on data.</a:t>
            </a:r>
            <a:endParaRPr lang="en-HK" sz="20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lphaUcPeriod"/>
            </a:pPr>
            <a:r>
              <a:rPr lang="en-US" dirty="0">
                <a:ea typeface="SimSun" panose="02010600030101010101" pitchFamily="2" charset="-122"/>
                <a:cs typeface="Times New Roman" panose="02020603050405020304" pitchFamily="18" charset="0"/>
              </a:rPr>
              <a:t>A NOSQL database does not need to use relational tables to store data</a:t>
            </a:r>
            <a:r>
              <a:rPr lang="en-US" dirty="0">
                <a:solidFill>
                  <a:srgbClr val="FF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HK" sz="20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lphaUcPeriod"/>
            </a:pPr>
            <a:r>
              <a:rPr lang="en-US" dirty="0">
                <a:ea typeface="SimSun" panose="02010600030101010101" pitchFamily="2" charset="-122"/>
                <a:cs typeface="Times New Roman" panose="02020603050405020304" pitchFamily="18" charset="0"/>
              </a:rPr>
              <a:t>A NOSQL database does not need to obey key constraint.</a:t>
            </a:r>
            <a:endParaRPr lang="en-HK" sz="20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lphaUcPeriod"/>
            </a:pPr>
            <a:r>
              <a:rPr lang="en-US" dirty="0">
                <a:ea typeface="SimSun" panose="02010600030101010101" pitchFamily="2" charset="-122"/>
                <a:cs typeface="Times New Roman" panose="02020603050405020304" pitchFamily="18" charset="0"/>
              </a:rPr>
              <a:t>A NOSQL database does not need to handle requests from multiple sites.</a:t>
            </a:r>
            <a:endParaRPr lang="en-HK" sz="20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67995" algn="just">
              <a:lnSpc>
                <a:spcPct val="115000"/>
              </a:lnSpc>
              <a:spcAft>
                <a:spcPts val="800"/>
              </a:spcAft>
            </a:pPr>
            <a:r>
              <a:rPr lang="en-US" dirty="0"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HK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866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</a:t>
            </a:r>
            <a:r>
              <a:rPr lang="en-US" dirty="0">
                <a:solidFill>
                  <a:srgbClr val="B30019"/>
                </a:solidFill>
              </a:rPr>
              <a:t>DOCUMENT-VALUE STORE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3CC499-D074-4B24-A36C-0B69015824A5}"/>
              </a:ext>
            </a:extLst>
          </p:cNvPr>
          <p:cNvSpPr/>
          <p:nvPr/>
        </p:nvSpPr>
        <p:spPr>
          <a:xfrm>
            <a:off x="381000" y="1828800"/>
            <a:ext cx="8610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Answer:</a:t>
            </a:r>
            <a:endParaRPr lang="en-HK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{ "_id" : "Bleeding gums", "value" : 1 }</a:t>
            </a:r>
            <a:endParaRPr lang="en-HK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{ "_id" : "Cold", "value" : 2 }</a:t>
            </a:r>
            <a:endParaRPr lang="en-HK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{ "_id" : "Cough", "value" : 1 }</a:t>
            </a:r>
            <a:endParaRPr lang="en-HK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{ "_id" : "Fever", "value" : 2 }</a:t>
            </a:r>
            <a:endParaRPr lang="en-HK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{ "_id" : "Food poisoning", "value" : 1 }</a:t>
            </a:r>
            <a:endParaRPr lang="en-HK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{ "_id" : "Headache", "value" : 1 }</a:t>
            </a:r>
            <a:endParaRPr lang="en-HK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{ "_id" : "High Blood Pressure", "value" : 1 }</a:t>
            </a:r>
            <a:endParaRPr lang="en-HK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{ "_id" : "Joint problem", "value" : 1 }</a:t>
            </a:r>
            <a:endParaRPr lang="en-HK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{ "_id" : "</a:t>
            </a:r>
            <a:r>
              <a:rPr lang="en-US" sz="2000" dirty="0" err="1">
                <a:solidFill>
                  <a:srgbClr val="FF0000"/>
                </a:solidFill>
              </a:rPr>
              <a:t>Migrane</a:t>
            </a:r>
            <a:r>
              <a:rPr lang="en-US" sz="2000" dirty="0">
                <a:solidFill>
                  <a:srgbClr val="FF0000"/>
                </a:solidFill>
              </a:rPr>
              <a:t>", "value" : 1 }</a:t>
            </a:r>
            <a:endParaRPr lang="en-HK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{ "_id" : "Regular Health Check-up", "value" : 2 }</a:t>
            </a:r>
            <a:endParaRPr lang="en-HK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{ "_id" : "Skin test", "value" : 1 }</a:t>
            </a:r>
            <a:endParaRPr lang="en-HK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165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</a:t>
            </a:r>
            <a:r>
              <a:rPr lang="en-US" dirty="0">
                <a:solidFill>
                  <a:srgbClr val="B30019"/>
                </a:solidFill>
              </a:rPr>
              <a:t>GENERAL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3CC499-D074-4B24-A36C-0B69015824A5}"/>
              </a:ext>
            </a:extLst>
          </p:cNvPr>
          <p:cNvSpPr/>
          <p:nvPr/>
        </p:nvSpPr>
        <p:spPr>
          <a:xfrm>
            <a:off x="1143000" y="1676400"/>
            <a:ext cx="7467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2. Which of the following statements about column-oriented database (COD) when comparing with relational database is true? </a:t>
            </a:r>
            <a:endParaRPr lang="en-HK" dirty="0"/>
          </a:p>
          <a:p>
            <a:r>
              <a:rPr lang="en-US" dirty="0"/>
              <a:t> </a:t>
            </a:r>
            <a:endParaRPr lang="en-HK" dirty="0"/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A COD is more efficient when we want to project on multiple columns of a table.</a:t>
            </a:r>
            <a:endParaRPr lang="en-HK" dirty="0"/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A COD is more efficient when we want to insert a new record in a table.</a:t>
            </a:r>
            <a:endParaRPr lang="en-HK" dirty="0"/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A COD is more efficient when we want to compute aggregates on a column.</a:t>
            </a:r>
            <a:endParaRPr lang="en-HK" dirty="0"/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A COD is more efficient when we want to join tables.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572799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</a:t>
            </a:r>
            <a:r>
              <a:rPr lang="en-US" dirty="0">
                <a:solidFill>
                  <a:srgbClr val="B30019"/>
                </a:solidFill>
              </a:rPr>
              <a:t>GENERAL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3CC499-D074-4B24-A36C-0B69015824A5}"/>
              </a:ext>
            </a:extLst>
          </p:cNvPr>
          <p:cNvSpPr/>
          <p:nvPr/>
        </p:nvSpPr>
        <p:spPr>
          <a:xfrm>
            <a:off x="1143000" y="1676400"/>
            <a:ext cx="7467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3. Which of the following statements about database API is true? </a:t>
            </a:r>
            <a:endParaRPr lang="en-HK" dirty="0"/>
          </a:p>
          <a:p>
            <a:r>
              <a:rPr lang="en-US" dirty="0"/>
              <a:t> </a:t>
            </a:r>
            <a:endParaRPr lang="en-HK" dirty="0"/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An embedded database API cannot use early binding.</a:t>
            </a:r>
            <a:endParaRPr lang="en-HK" dirty="0"/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An embedded database API cannot use late binding.</a:t>
            </a:r>
            <a:endParaRPr lang="en-HK" dirty="0"/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A call-level database API cannot use early binding.</a:t>
            </a:r>
            <a:endParaRPr lang="en-HK" dirty="0"/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A call-level database API cannot use late binding.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256399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</a:t>
            </a:r>
            <a:r>
              <a:rPr lang="en-US" dirty="0">
                <a:solidFill>
                  <a:srgbClr val="B30019"/>
                </a:solidFill>
              </a:rPr>
              <a:t>GENERAL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3CC499-D074-4B24-A36C-0B69015824A5}"/>
              </a:ext>
            </a:extLst>
          </p:cNvPr>
          <p:cNvSpPr/>
          <p:nvPr/>
        </p:nvSpPr>
        <p:spPr>
          <a:xfrm>
            <a:off x="1143000" y="1447800"/>
            <a:ext cx="7467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4. Consider the following statements about database APIs:</a:t>
            </a:r>
            <a:endParaRPr lang="en-HK" dirty="0"/>
          </a:p>
          <a:p>
            <a:r>
              <a:rPr lang="en-US" dirty="0"/>
              <a:t> </a:t>
            </a:r>
            <a:endParaRPr lang="en-HK" dirty="0"/>
          </a:p>
          <a:p>
            <a:pPr marL="514350" lvl="0" indent="-514350">
              <a:buFont typeface="+mj-lt"/>
              <a:buAutoNum type="romanUcPeriod"/>
            </a:pPr>
            <a:r>
              <a:rPr lang="en-US" dirty="0"/>
              <a:t>The application code related to ODBC in an application needs to be modified whenever the database driver is changed.</a:t>
            </a:r>
            <a:endParaRPr lang="en-HK" dirty="0"/>
          </a:p>
          <a:p>
            <a:pPr marL="514350" lvl="0" indent="-514350">
              <a:buFont typeface="+mj-lt"/>
              <a:buAutoNum type="romanUcPeriod"/>
            </a:pPr>
            <a:r>
              <a:rPr lang="en-US" dirty="0"/>
              <a:t>Different JDBC driver types provide tradeoffs in terms of portability and performance.</a:t>
            </a:r>
            <a:endParaRPr lang="en-HK" dirty="0"/>
          </a:p>
          <a:p>
            <a:pPr marL="514350" lvl="0" indent="-514350">
              <a:buFont typeface="+mj-lt"/>
              <a:buAutoNum type="romanUcPeriod"/>
            </a:pPr>
            <a:r>
              <a:rPr lang="en-US" dirty="0"/>
              <a:t>SQLJ is able to perform SQL syntax checking in a source program before the runtime.</a:t>
            </a:r>
            <a:endParaRPr lang="en-HK" dirty="0"/>
          </a:p>
          <a:p>
            <a:r>
              <a:rPr lang="en-US" dirty="0"/>
              <a:t> </a:t>
            </a:r>
            <a:endParaRPr lang="en-HK" dirty="0"/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Only I and II are true.</a:t>
            </a:r>
            <a:endParaRPr lang="en-HK" dirty="0"/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Only I and III are true.</a:t>
            </a:r>
            <a:endParaRPr lang="en-HK" dirty="0"/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Only II and III are true.</a:t>
            </a:r>
            <a:endParaRPr lang="en-HK" dirty="0"/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All are true.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88242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</a:t>
            </a:r>
            <a:r>
              <a:rPr lang="en-US" dirty="0">
                <a:solidFill>
                  <a:srgbClr val="B30019"/>
                </a:solidFill>
              </a:rPr>
              <a:t>GENERAL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3CC499-D074-4B24-A36C-0B69015824A5}"/>
              </a:ext>
            </a:extLst>
          </p:cNvPr>
          <p:cNvSpPr/>
          <p:nvPr/>
        </p:nvSpPr>
        <p:spPr>
          <a:xfrm>
            <a:off x="1143000" y="1676400"/>
            <a:ext cx="7467600" cy="3075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5. Which of the following sequence of operations in a </a:t>
            </a:r>
            <a:r>
              <a:rPr lang="en-US" dirty="0" err="1"/>
              <a:t>mapReduce</a:t>
            </a:r>
            <a:r>
              <a:rPr lang="en-US" dirty="0"/>
              <a:t> pipeline should be performed simultaneously?</a:t>
            </a:r>
            <a:endParaRPr lang="en-HK" dirty="0"/>
          </a:p>
          <a:p>
            <a:r>
              <a:rPr lang="en-US" dirty="0"/>
              <a:t> </a:t>
            </a:r>
            <a:endParaRPr lang="en-HK" dirty="0"/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Map and Reduce</a:t>
            </a:r>
            <a:endParaRPr lang="en-HK" dirty="0"/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Map and Sort</a:t>
            </a:r>
            <a:endParaRPr lang="en-HK" dirty="0"/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Shuffle and Reduce</a:t>
            </a:r>
            <a:endParaRPr lang="en-HK" dirty="0"/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Sort and Shuffle</a:t>
            </a:r>
            <a:endParaRPr lang="en-HK" dirty="0"/>
          </a:p>
          <a:p>
            <a:pPr marL="467995" algn="just">
              <a:lnSpc>
                <a:spcPct val="115000"/>
              </a:lnSpc>
              <a:spcAft>
                <a:spcPts val="800"/>
              </a:spcAft>
            </a:pPr>
            <a:r>
              <a:rPr lang="en-US" dirty="0"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HK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38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</a:t>
            </a:r>
            <a:r>
              <a:rPr lang="en-US" dirty="0">
                <a:solidFill>
                  <a:srgbClr val="B30019"/>
                </a:solidFill>
              </a:rPr>
              <a:t>GENERAL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3CC499-D074-4B24-A36C-0B69015824A5}"/>
              </a:ext>
            </a:extLst>
          </p:cNvPr>
          <p:cNvSpPr/>
          <p:nvPr/>
        </p:nvSpPr>
        <p:spPr>
          <a:xfrm>
            <a:off x="1143000" y="1676400"/>
            <a:ext cx="7467600" cy="3654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7995" algn="just">
              <a:lnSpc>
                <a:spcPct val="115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ANSWERS</a:t>
            </a:r>
          </a:p>
          <a:p>
            <a:pPr marL="925195" indent="-4572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endParaRPr lang="en-US" dirty="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925195" indent="-4572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</a:p>
          <a:p>
            <a:pPr marL="925195" indent="-4572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</a:p>
          <a:p>
            <a:pPr marL="925195" indent="-4572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</a:p>
          <a:p>
            <a:pPr marL="925195" indent="-4572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</a:p>
          <a:p>
            <a:pPr marL="925195" indent="-4572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D </a:t>
            </a:r>
            <a:endParaRPr lang="en-HK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910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</a:t>
            </a:r>
            <a:r>
              <a:rPr lang="en-US" dirty="0">
                <a:solidFill>
                  <a:srgbClr val="B30019"/>
                </a:solidFill>
              </a:rPr>
              <a:t>KEY-VALUE STORE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2C6CE3-4966-4F48-81C3-B180E6491B8C}"/>
              </a:ext>
            </a:extLst>
          </p:cNvPr>
          <p:cNvSpPr/>
          <p:nvPr/>
        </p:nvSpPr>
        <p:spPr>
          <a:xfrm>
            <a:off x="914400" y="1600200"/>
            <a:ext cx="7391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cs typeface="Times New Roman" panose="02020603050405020304" pitchFamily="18" charset="0"/>
              </a:rPr>
              <a:t>We use a </a:t>
            </a:r>
            <a:r>
              <a:rPr lang="en-US" sz="2000" dirty="0" err="1">
                <a:cs typeface="Times New Roman" panose="02020603050405020304" pitchFamily="18" charset="0"/>
              </a:rPr>
              <a:t>mongoDB</a:t>
            </a:r>
            <a:r>
              <a:rPr lang="en-US" sz="2000" dirty="0">
                <a:cs typeface="Times New Roman" panose="02020603050405020304" pitchFamily="18" charset="0"/>
              </a:rPr>
              <a:t> database to generate a key-value store “</a:t>
            </a:r>
            <a:r>
              <a:rPr lang="en-US" sz="2000" dirty="0" err="1">
                <a:cs typeface="Times New Roman" panose="02020603050405020304" pitchFamily="18" charset="0"/>
              </a:rPr>
              <a:t>wdb</a:t>
            </a:r>
            <a:r>
              <a:rPr lang="en-US" sz="2000" dirty="0">
                <a:cs typeface="Times New Roman" panose="02020603050405020304" pitchFamily="18" charset="0"/>
              </a:rPr>
              <a:t>” for recording the quantity of products per type of wine. Some data samples are given as follows: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000" dirty="0"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000" dirty="0">
              <a:cs typeface="Times New Roman" panose="02020603050405020304" pitchFamily="18" charset="0"/>
            </a:endParaRPr>
          </a:p>
          <a:p>
            <a:endParaRPr lang="en-US" sz="2000" dirty="0">
              <a:cs typeface="Times New Roman" panose="02020603050405020304" pitchFamily="18" charset="0"/>
            </a:endParaRPr>
          </a:p>
          <a:p>
            <a:endParaRPr lang="en-US" sz="2000" dirty="0">
              <a:cs typeface="Times New Roman" panose="02020603050405020304" pitchFamily="18" charset="0"/>
            </a:endParaRPr>
          </a:p>
          <a:p>
            <a:endParaRPr lang="en-US" sz="2000" dirty="0">
              <a:cs typeface="Times New Roman" panose="02020603050405020304" pitchFamily="18" charset="0"/>
            </a:endParaRPr>
          </a:p>
          <a:p>
            <a:endParaRPr lang="en-US" sz="2000" dirty="0">
              <a:cs typeface="Times New Roman" panose="02020603050405020304" pitchFamily="18" charset="0"/>
            </a:endParaRPr>
          </a:p>
          <a:p>
            <a:r>
              <a:rPr lang="en-US" sz="2000" dirty="0">
                <a:cs typeface="Times New Roman" panose="02020603050405020304" pitchFamily="18" charset="0"/>
              </a:rPr>
              <a:t>The following code (next slide) is to execute a MapReduce query with MongoDB </a:t>
            </a:r>
            <a:r>
              <a:rPr lang="en-US" sz="2000" dirty="0" err="1">
                <a:cs typeface="Times New Roman" panose="02020603050405020304" pitchFamily="18" charset="0"/>
              </a:rPr>
              <a:t>wdb</a:t>
            </a:r>
            <a:r>
              <a:rPr lang="en-US" sz="2000" dirty="0">
                <a:cs typeface="Times New Roman" panose="02020603050405020304" pitchFamily="18" charset="0"/>
              </a:rPr>
              <a:t> and the query is given as follows: </a:t>
            </a:r>
            <a:endParaRPr lang="en-HK" sz="2000" dirty="0">
              <a:cs typeface="Times New Roman" panose="02020603050405020304" pitchFamily="18" charset="0"/>
            </a:endParaRPr>
          </a:p>
          <a:p>
            <a:r>
              <a:rPr lang="en-US" sz="2000" dirty="0">
                <a:cs typeface="Times New Roman" panose="02020603050405020304" pitchFamily="18" charset="0"/>
              </a:rPr>
              <a:t> </a:t>
            </a:r>
            <a:endParaRPr lang="en-HK" sz="2000" dirty="0">
              <a:cs typeface="Times New Roman" panose="02020603050405020304" pitchFamily="18" charset="0"/>
            </a:endParaRPr>
          </a:p>
          <a:p>
            <a:r>
              <a:rPr lang="en-US" sz="2000" dirty="0">
                <a:cs typeface="Times New Roman" panose="02020603050405020304" pitchFamily="18" charset="0"/>
              </a:rPr>
              <a:t>Query: Find the average quantity of products per wine type. </a:t>
            </a:r>
            <a:endParaRPr lang="en-HK" sz="2000" dirty="0"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9B71FB8-5ED6-4173-9887-32622F4CB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490957"/>
              </p:ext>
            </p:extLst>
          </p:nvPr>
        </p:nvGraphicFramePr>
        <p:xfrm>
          <a:off x="1600517" y="3080225"/>
          <a:ext cx="6019165" cy="12896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2027">
                  <a:extLst>
                    <a:ext uri="{9D8B030D-6E8A-4147-A177-3AD203B41FA5}">
                      <a16:colId xmlns:a16="http://schemas.microsoft.com/office/drawing/2014/main" val="3605124376"/>
                    </a:ext>
                  </a:extLst>
                </a:gridCol>
                <a:gridCol w="4467138">
                  <a:extLst>
                    <a:ext uri="{9D8B030D-6E8A-4147-A177-3AD203B41FA5}">
                      <a16:colId xmlns:a16="http://schemas.microsoft.com/office/drawing/2014/main" val="38633173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NL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k1</a:t>
                      </a:r>
                      <a:endParaRPr lang="en-HK" sz="14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</a:t>
                      </a:r>
                      <a:endParaRPr lang="en-HK" sz="14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8748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nl-NL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HK" sz="14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nl-NL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{WineType: Merlot, Quantity in bottle: 1000}</a:t>
                      </a:r>
                      <a:endParaRPr lang="en-HK" sz="14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374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nl-NL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HK" sz="14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{WineType: Sparkling, Quantity in bottle: 4000}</a:t>
                      </a:r>
                      <a:endParaRPr lang="en-HK" sz="14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5539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nl-NL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HK" sz="14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nl-NL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{WineType: Barbera, Quantity in bottle: 3000}</a:t>
                      </a:r>
                      <a:endParaRPr lang="en-HK" sz="14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5741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nl-NL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en-HK" sz="14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nl-NL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en-HK" sz="14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3139645"/>
                  </a:ext>
                </a:extLst>
              </a:tr>
            </a:tbl>
          </a:graphicData>
        </a:graphic>
      </p:graphicFrame>
      <p:sp>
        <p:nvSpPr>
          <p:cNvPr id="10" name="Rectangle 3">
            <a:extLst>
              <a:ext uri="{FF2B5EF4-FFF2-40B4-BE49-F238E27FC236}">
                <a16:creationId xmlns:a16="http://schemas.microsoft.com/office/drawing/2014/main" id="{E935E729-8577-4EE3-85A0-EC7B91B45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733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3598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</a:t>
            </a:r>
            <a:r>
              <a:rPr lang="en-US" dirty="0">
                <a:solidFill>
                  <a:srgbClr val="B30019"/>
                </a:solidFill>
              </a:rPr>
              <a:t>KEY-VALUE STORE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3CC499-D074-4B24-A36C-0B69015824A5}"/>
              </a:ext>
            </a:extLst>
          </p:cNvPr>
          <p:cNvSpPr/>
          <p:nvPr/>
        </p:nvSpPr>
        <p:spPr>
          <a:xfrm>
            <a:off x="304800" y="1348800"/>
            <a:ext cx="86106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// We implement in our Java code by passing plain strings “map” and “reduce” to the </a:t>
            </a:r>
            <a:r>
              <a:rPr lang="en-US" sz="1600" dirty="0" err="1"/>
              <a:t>mapReduce</a:t>
            </a:r>
            <a:r>
              <a:rPr lang="en-US" sz="1600" dirty="0"/>
              <a:t>() </a:t>
            </a:r>
          </a:p>
          <a:p>
            <a:r>
              <a:rPr lang="en-US" sz="1600" dirty="0"/>
              <a:t>// to compute the average quantity of products per wine type</a:t>
            </a:r>
            <a:endParaRPr lang="en-HK" sz="1600" dirty="0"/>
          </a:p>
          <a:p>
            <a:r>
              <a:rPr lang="en-US" sz="1600" b="1" dirty="0"/>
              <a:t> </a:t>
            </a:r>
            <a:endParaRPr lang="en-HK" sz="1600" dirty="0"/>
          </a:p>
          <a:p>
            <a:r>
              <a:rPr lang="en-US" sz="1600" b="1" dirty="0"/>
              <a:t>public</a:t>
            </a:r>
            <a:r>
              <a:rPr lang="en-US" sz="1600" dirty="0"/>
              <a:t> </a:t>
            </a:r>
            <a:r>
              <a:rPr lang="en-US" sz="1600" b="1" dirty="0"/>
              <a:t>static</a:t>
            </a:r>
            <a:r>
              <a:rPr lang="en-US" sz="1600" dirty="0"/>
              <a:t> </a:t>
            </a:r>
            <a:r>
              <a:rPr lang="en-US" sz="1600" b="1" dirty="0"/>
              <a:t>void</a:t>
            </a:r>
            <a:r>
              <a:rPr lang="en-US" sz="1600" dirty="0"/>
              <a:t> </a:t>
            </a:r>
            <a:r>
              <a:rPr lang="en-US" sz="1600" dirty="0" err="1"/>
              <a:t>reportAggregate</a:t>
            </a:r>
            <a:r>
              <a:rPr lang="en-US" sz="1600" dirty="0"/>
              <a:t>(</a:t>
            </a:r>
            <a:r>
              <a:rPr lang="en-US" sz="1600" dirty="0" err="1"/>
              <a:t>MongoDatabase</a:t>
            </a:r>
            <a:r>
              <a:rPr lang="en-US" sz="1600" dirty="0"/>
              <a:t> </a:t>
            </a:r>
            <a:r>
              <a:rPr lang="en-US" sz="1600" dirty="0" err="1"/>
              <a:t>wdb</a:t>
            </a:r>
            <a:r>
              <a:rPr lang="en-US" sz="1600" dirty="0"/>
              <a:t>) {</a:t>
            </a:r>
            <a:endParaRPr lang="en-HK" sz="1600" dirty="0"/>
          </a:p>
          <a:p>
            <a:r>
              <a:rPr lang="en-US" sz="1600" dirty="0"/>
              <a:t>	String map = "function() { " +</a:t>
            </a:r>
            <a:endParaRPr lang="en-HK" sz="1600" dirty="0"/>
          </a:p>
          <a:p>
            <a:r>
              <a:rPr lang="en-US" sz="1600" dirty="0"/>
              <a:t>			" var Quantity = </a:t>
            </a:r>
            <a:r>
              <a:rPr lang="en-US" sz="1600" dirty="0" err="1"/>
              <a:t>this.Quantity</a:t>
            </a:r>
            <a:r>
              <a:rPr lang="en-US" sz="1600" dirty="0"/>
              <a:t>; " +</a:t>
            </a:r>
            <a:endParaRPr lang="en-HK" sz="1600" dirty="0"/>
          </a:p>
          <a:p>
            <a:r>
              <a:rPr lang="en-US" sz="1600" dirty="0"/>
              <a:t>			" </a:t>
            </a:r>
            <a:r>
              <a:rPr lang="en-US" sz="1600" dirty="0" err="1"/>
              <a:t>this.WineType.forEach</a:t>
            </a:r>
            <a:r>
              <a:rPr lang="en-US" sz="1600" dirty="0"/>
              <a:t>(function(</a:t>
            </a:r>
            <a:r>
              <a:rPr lang="en-US" sz="1600" dirty="0" err="1"/>
              <a:t>WineType</a:t>
            </a:r>
            <a:r>
              <a:rPr lang="en-US" sz="1600" dirty="0"/>
              <a:t>) { " + </a:t>
            </a:r>
            <a:endParaRPr lang="en-HK" sz="1600" dirty="0"/>
          </a:p>
          <a:p>
            <a:r>
              <a:rPr lang="en-US" sz="1600" dirty="0"/>
              <a:t>			</a:t>
            </a:r>
            <a:r>
              <a:rPr lang="fr-BE" sz="1600" dirty="0"/>
              <a:t>" </a:t>
            </a:r>
            <a:r>
              <a:rPr lang="fr-BE" sz="1600" dirty="0" err="1"/>
              <a:t>emit</a:t>
            </a:r>
            <a:r>
              <a:rPr lang="fr-BE" sz="1600" dirty="0"/>
              <a:t>(</a:t>
            </a:r>
            <a:r>
              <a:rPr lang="fr-BE" sz="1600" dirty="0" err="1"/>
              <a:t>WineType</a:t>
            </a:r>
            <a:r>
              <a:rPr lang="fr-BE" sz="1600" dirty="0"/>
              <a:t>, {</a:t>
            </a:r>
            <a:r>
              <a:rPr lang="fr-BE" sz="1600" dirty="0" err="1"/>
              <a:t>average</a:t>
            </a:r>
            <a:r>
              <a:rPr lang="fr-BE" sz="1600" dirty="0"/>
              <a:t>: </a:t>
            </a:r>
            <a:r>
              <a:rPr lang="fr-BE" sz="1600" dirty="0" err="1"/>
              <a:t>Quantity</a:t>
            </a:r>
            <a:r>
              <a:rPr lang="fr-BE" sz="1600" dirty="0"/>
              <a:t>, count: 1}); " + </a:t>
            </a:r>
            <a:endParaRPr lang="en-HK" sz="1600" dirty="0"/>
          </a:p>
          <a:p>
            <a:r>
              <a:rPr lang="fr-BE" sz="1600" dirty="0"/>
              <a:t>			</a:t>
            </a:r>
            <a:r>
              <a:rPr lang="en-US" sz="1600" dirty="0"/>
              <a:t>" }); " +</a:t>
            </a:r>
            <a:endParaRPr lang="en-HK" sz="1600" dirty="0"/>
          </a:p>
          <a:p>
            <a:r>
              <a:rPr lang="en-US" sz="1600" dirty="0"/>
              <a:t>			"} ";</a:t>
            </a:r>
            <a:endParaRPr lang="en-HK" sz="1600" dirty="0"/>
          </a:p>
          <a:p>
            <a:r>
              <a:rPr lang="en-US" sz="1600" dirty="0"/>
              <a:t>	String reduce = "function(</a:t>
            </a:r>
            <a:r>
              <a:rPr lang="en-US" sz="1600" dirty="0" err="1"/>
              <a:t>WineType</a:t>
            </a:r>
            <a:r>
              <a:rPr lang="en-US" sz="1600" dirty="0"/>
              <a:t>, Values) { " +</a:t>
            </a:r>
            <a:endParaRPr lang="en-HK" sz="1600" dirty="0"/>
          </a:p>
          <a:p>
            <a:r>
              <a:rPr lang="en-US" sz="1600" dirty="0"/>
              <a:t>			" var s = 0; var </a:t>
            </a:r>
            <a:r>
              <a:rPr lang="en-US" sz="1600" dirty="0" err="1"/>
              <a:t>newc</a:t>
            </a:r>
            <a:r>
              <a:rPr lang="en-US" sz="1600" dirty="0"/>
              <a:t> = 0; " +</a:t>
            </a:r>
            <a:endParaRPr lang="en-HK" sz="1600" dirty="0"/>
          </a:p>
          <a:p>
            <a:r>
              <a:rPr lang="en-US" sz="1600" dirty="0"/>
              <a:t>			" </a:t>
            </a:r>
            <a:r>
              <a:rPr lang="en-US" sz="1600" dirty="0" err="1"/>
              <a:t>Values.forEach</a:t>
            </a:r>
            <a:r>
              <a:rPr lang="en-US" sz="1600" dirty="0"/>
              <a:t>(function(</a:t>
            </a:r>
            <a:r>
              <a:rPr lang="en-US" sz="1600" dirty="0" err="1"/>
              <a:t>curAvg</a:t>
            </a:r>
            <a:r>
              <a:rPr lang="en-US" sz="1600" dirty="0"/>
              <a:t>) { " + </a:t>
            </a:r>
            <a:endParaRPr lang="en-HK" sz="1600" dirty="0"/>
          </a:p>
          <a:p>
            <a:r>
              <a:rPr lang="en-US" sz="1600" dirty="0"/>
              <a:t>			" s += </a:t>
            </a:r>
            <a:r>
              <a:rPr lang="en-US" sz="1600" dirty="0" err="1"/>
              <a:t>curAvg.average</a:t>
            </a:r>
            <a:r>
              <a:rPr lang="en-US" sz="1600" dirty="0"/>
              <a:t> * </a:t>
            </a:r>
            <a:r>
              <a:rPr lang="en-US" sz="1600" dirty="0" err="1"/>
              <a:t>curAvg.count</a:t>
            </a:r>
            <a:r>
              <a:rPr lang="en-US" sz="1600" dirty="0"/>
              <a:t>; " +</a:t>
            </a:r>
            <a:endParaRPr lang="en-HK" sz="1600" dirty="0"/>
          </a:p>
          <a:p>
            <a:r>
              <a:rPr lang="en-US" sz="1600" dirty="0"/>
              <a:t>			" </a:t>
            </a:r>
            <a:r>
              <a:rPr lang="en-US" sz="1600" dirty="0" err="1"/>
              <a:t>newc</a:t>
            </a:r>
            <a:r>
              <a:rPr lang="en-US" sz="1600" dirty="0"/>
              <a:t> += </a:t>
            </a:r>
            <a:r>
              <a:rPr lang="en-US" sz="1600" dirty="0" err="1"/>
              <a:t>curAvg.count</a:t>
            </a:r>
            <a:r>
              <a:rPr lang="en-US" sz="1600" dirty="0"/>
              <a:t>; " +</a:t>
            </a:r>
            <a:endParaRPr lang="en-HK" sz="1600" dirty="0"/>
          </a:p>
          <a:p>
            <a:r>
              <a:rPr lang="en-US" sz="1600" dirty="0"/>
              <a:t>			" }); " +</a:t>
            </a:r>
            <a:endParaRPr lang="en-HK" sz="1600" dirty="0"/>
          </a:p>
          <a:p>
            <a:r>
              <a:rPr lang="en-US" sz="1600" dirty="0"/>
              <a:t>			" return {average: (s / </a:t>
            </a:r>
            <a:r>
              <a:rPr lang="en-US" sz="1600" dirty="0" err="1"/>
              <a:t>newc</a:t>
            </a:r>
            <a:r>
              <a:rPr lang="en-US" sz="1600" dirty="0"/>
              <a:t>), count: </a:t>
            </a:r>
            <a:r>
              <a:rPr lang="en-US" sz="1600" dirty="0" err="1"/>
              <a:t>newc</a:t>
            </a:r>
            <a:r>
              <a:rPr lang="en-US" sz="1600" dirty="0"/>
              <a:t>}; " + </a:t>
            </a:r>
            <a:endParaRPr lang="en-HK" sz="1600" dirty="0"/>
          </a:p>
          <a:p>
            <a:r>
              <a:rPr lang="en-US" sz="1600" dirty="0"/>
              <a:t>			"} ";</a:t>
            </a:r>
            <a:endParaRPr lang="en-HK" sz="1600" dirty="0"/>
          </a:p>
          <a:p>
            <a:r>
              <a:rPr lang="en-US" sz="1600" dirty="0"/>
              <a:t>	</a:t>
            </a:r>
            <a:endParaRPr lang="en-HK" sz="1600" dirty="0"/>
          </a:p>
          <a:p>
            <a:r>
              <a:rPr lang="en-US" sz="1600" dirty="0" err="1"/>
              <a:t>MapReduceIterable</a:t>
            </a:r>
            <a:r>
              <a:rPr lang="en-US" sz="1600" dirty="0"/>
              <a:t>&lt;Document&gt; result = </a:t>
            </a:r>
            <a:r>
              <a:rPr lang="en-US" sz="1600" dirty="0" err="1"/>
              <a:t>wdb.getCollection</a:t>
            </a:r>
            <a:r>
              <a:rPr lang="en-US" sz="1600" dirty="0"/>
              <a:t>("wines").</a:t>
            </a:r>
            <a:r>
              <a:rPr lang="en-US" sz="1600" dirty="0" err="1"/>
              <a:t>mapReduce</a:t>
            </a:r>
            <a:r>
              <a:rPr lang="en-US" sz="1600" dirty="0"/>
              <a:t>(map, reduce);		</a:t>
            </a:r>
            <a:r>
              <a:rPr lang="en-US" sz="1600" b="1" dirty="0"/>
              <a:t>for</a:t>
            </a:r>
            <a:r>
              <a:rPr lang="en-US" sz="1600" dirty="0"/>
              <a:t> (Document r : result)</a:t>
            </a:r>
            <a:endParaRPr lang="en-HK" sz="1600" dirty="0"/>
          </a:p>
          <a:p>
            <a:r>
              <a:rPr lang="en-US" sz="1600" dirty="0"/>
              <a:t>		</a:t>
            </a:r>
            <a:r>
              <a:rPr lang="en-US" sz="1600" dirty="0" err="1"/>
              <a:t>System.</a:t>
            </a:r>
            <a:r>
              <a:rPr lang="en-US" sz="1600" b="1" i="1" dirty="0" err="1"/>
              <a:t>out</a:t>
            </a:r>
            <a:r>
              <a:rPr lang="en-US" sz="1600" dirty="0" err="1"/>
              <a:t>.println</a:t>
            </a:r>
            <a:r>
              <a:rPr lang="en-US" sz="1600" dirty="0"/>
              <a:t>(r);}</a:t>
            </a:r>
            <a:endParaRPr lang="en-HK" sz="1600" dirty="0"/>
          </a:p>
        </p:txBody>
      </p:sp>
    </p:spTree>
    <p:extLst>
      <p:ext uri="{BB962C8B-B14F-4D97-AF65-F5344CB8AC3E}">
        <p14:creationId xmlns:p14="http://schemas.microsoft.com/office/powerpoint/2010/main" val="22975535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新細明體"/>
        <a:cs typeface="新細明體"/>
      </a:majorFont>
      <a:minorFont>
        <a:latin typeface="Tahoma"/>
        <a:ea typeface="新細明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新細明體" charset="0"/>
            <a:cs typeface="新細明體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新細明體" charset="0"/>
            <a:cs typeface="新細明體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2832</TotalTime>
  <Words>1882</Words>
  <Application>Microsoft Office PowerPoint</Application>
  <PresentationFormat>On-screen Show (4:3)</PresentationFormat>
  <Paragraphs>258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新細明體</vt:lpstr>
      <vt:lpstr>新細明體</vt:lpstr>
      <vt:lpstr>SimSun</vt:lpstr>
      <vt:lpstr>Calibri</vt:lpstr>
      <vt:lpstr>Tahoma</vt:lpstr>
      <vt:lpstr>Times New Roman</vt:lpstr>
      <vt:lpstr>Default Design</vt:lpstr>
      <vt:lpstr>PowerPoint Presentation</vt:lpstr>
      <vt:lpstr>Question 1: GENERAL</vt:lpstr>
      <vt:lpstr>Question 1: GENERAL</vt:lpstr>
      <vt:lpstr>Question 1: GENERAL</vt:lpstr>
      <vt:lpstr>Question 1: GENERAL</vt:lpstr>
      <vt:lpstr>Question 1: GENERAL</vt:lpstr>
      <vt:lpstr>Question 1: GENERAL</vt:lpstr>
      <vt:lpstr>Question 2: KEY-VALUE STORE</vt:lpstr>
      <vt:lpstr>Question 2: KEY-VALUE STORE</vt:lpstr>
      <vt:lpstr>Question 2: KEY-VALUE STORE</vt:lpstr>
      <vt:lpstr>Question 2: KEY-VALUE STORE</vt:lpstr>
      <vt:lpstr>Question 2: KEY-VALUE STORE</vt:lpstr>
      <vt:lpstr>Question 2: KEY-VALUE STORE</vt:lpstr>
      <vt:lpstr>Question 2: KEY-VALUE STORE</vt:lpstr>
      <vt:lpstr>Question 2: KEY-VALUE STORE</vt:lpstr>
      <vt:lpstr>Question 2: KEY-VALUE STORE</vt:lpstr>
      <vt:lpstr>Question 2: KEY-VALUE STORE</vt:lpstr>
      <vt:lpstr>Question 3: DOCUMENT-VALUE STORE</vt:lpstr>
      <vt:lpstr>Question 3: DOCUMENT-VALUE STORE</vt:lpstr>
      <vt:lpstr>Question 3: DOCUMENT-VALUE STORE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Query Language(SQL)</dc:title>
  <dc:creator>Qiong Luo</dc:creator>
  <cp:lastModifiedBy>Wilfred Ng</cp:lastModifiedBy>
  <cp:revision>152</cp:revision>
  <dcterms:modified xsi:type="dcterms:W3CDTF">2020-05-05T05:43:06Z</dcterms:modified>
</cp:coreProperties>
</file>