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70" r:id="rId3"/>
    <p:sldId id="318" r:id="rId4"/>
    <p:sldId id="317" r:id="rId5"/>
    <p:sldId id="321" r:id="rId6"/>
    <p:sldId id="322" r:id="rId7"/>
    <p:sldId id="324" r:id="rId8"/>
    <p:sldId id="325" r:id="rId9"/>
    <p:sldId id="326" r:id="rId10"/>
    <p:sldId id="328" r:id="rId11"/>
    <p:sldId id="32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A6A6A6"/>
    <a:srgbClr val="E7E7E7"/>
    <a:srgbClr val="E8E8E8"/>
    <a:srgbClr val="D9D9D9"/>
    <a:srgbClr val="01A7AB"/>
    <a:srgbClr val="FFF4D8"/>
    <a:srgbClr val="EEF7E9"/>
    <a:srgbClr val="88D773"/>
    <a:srgbClr val="4AD7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5EC20-4E73-4F25-BF5A-B8B84E738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D000D-E93F-4EC5-A839-B7B2E4D9099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1B539-DA97-465D-850F-3C38A66273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image" Target="../media/image5.jpeg"/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lnSpc>
                <a:spcPct val="130000"/>
              </a:lnSpc>
              <a:spcBef>
                <a:spcPts val="0"/>
              </a:spcBef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3pPr>
              <a:lnSpc>
                <a:spcPct val="130000"/>
              </a:lnSpc>
              <a:spcBef>
                <a:spcPts val="0"/>
              </a:spcBef>
              <a:defRPr/>
            </a:lvl3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3pPr>
              <a:lnSpc>
                <a:spcPct val="130000"/>
              </a:lnSpc>
              <a:spcBef>
                <a:spcPts val="0"/>
              </a:spcBef>
              <a:defRPr/>
            </a:lvl3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F:\180720中移在线副本\PPT模板-2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86"/>
            <a:ext cx="12192000" cy="685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9"/>
          <p:cNvGraphicFramePr>
            <a:graphicFrameLocks noChangeAspect="1"/>
          </p:cNvGraphicFramePr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9" name="think-cell Slide" r:id="rId2" imgW="12700" imgH="12700" progId="">
                  <p:embed/>
                </p:oleObj>
              </mc:Choice>
              <mc:Fallback>
                <p:oleObj name="think-cell Slide" r:id="rId2" imgW="12700" imgH="1270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7588" y="196850"/>
            <a:ext cx="21939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 userDrawn="1"/>
        </p:nvSpPr>
        <p:spPr>
          <a:xfrm>
            <a:off x="0" y="771525"/>
            <a:ext cx="12192000" cy="66675"/>
          </a:xfrm>
          <a:prstGeom prst="rect">
            <a:avLst/>
          </a:prstGeom>
          <a:solidFill>
            <a:srgbClr val="89B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37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236538" y="168275"/>
            <a:ext cx="68262" cy="539750"/>
          </a:xfrm>
          <a:prstGeom prst="rect">
            <a:avLst/>
          </a:prstGeom>
          <a:solidFill>
            <a:srgbClr val="9DCB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68275"/>
            <a:ext cx="203200" cy="539750"/>
          </a:xfrm>
          <a:prstGeom prst="rect">
            <a:avLst/>
          </a:prstGeom>
          <a:solidFill>
            <a:srgbClr val="339D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38675" y="197768"/>
            <a:ext cx="9213711" cy="49492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en-US" dirty="0" err="1"/>
              <a:t>单击此处编辑母版标题样式</a:t>
            </a:r>
            <a:endParaRPr lang="en-US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339776" y="177983"/>
            <a:ext cx="10408171" cy="571525"/>
          </a:xfrm>
        </p:spPr>
        <p:txBody>
          <a:bodyPr anchor="ctr" anchorCtr="0">
            <a:normAutofit/>
          </a:bodyPr>
          <a:lstStyle>
            <a:lvl1pPr algn="l"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339776" y="933788"/>
            <a:ext cx="11532434" cy="1655762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spcBef>
                <a:spcPts val="0"/>
              </a:spcBef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30000"/>
              </a:lnSpc>
              <a:spcBef>
                <a:spcPts val="0"/>
              </a:spcBef>
              <a:defRPr/>
            </a:lvl1pPr>
            <a:lvl2pPr>
              <a:lnSpc>
                <a:spcPct val="130000"/>
              </a:lnSpc>
              <a:spcBef>
                <a:spcPts val="0"/>
              </a:spcBef>
              <a:defRPr/>
            </a:lvl2pPr>
            <a:lvl3pPr>
              <a:lnSpc>
                <a:spcPct val="130000"/>
              </a:lnSpc>
              <a:spcBef>
                <a:spcPts val="0"/>
              </a:spcBef>
              <a:defRPr/>
            </a:lvl3pPr>
            <a:lvl4pPr>
              <a:lnSpc>
                <a:spcPct val="130000"/>
              </a:lnSpc>
              <a:spcBef>
                <a:spcPts val="0"/>
              </a:spcBef>
              <a:defRPr/>
            </a:lvl4pPr>
            <a:lvl5pPr>
              <a:lnSpc>
                <a:spcPct val="13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30000"/>
              </a:lnSpc>
              <a:spcBef>
                <a:spcPts val="0"/>
              </a:spcBef>
              <a:defRPr/>
            </a:lvl1pPr>
            <a:lvl2pPr>
              <a:lnSpc>
                <a:spcPct val="130000"/>
              </a:lnSpc>
              <a:spcBef>
                <a:spcPts val="0"/>
              </a:spcBef>
              <a:defRPr/>
            </a:lvl2pPr>
            <a:lvl3pPr>
              <a:lnSpc>
                <a:spcPct val="130000"/>
              </a:lnSpc>
              <a:spcBef>
                <a:spcPts val="0"/>
              </a:spcBef>
              <a:defRPr/>
            </a:lvl3pPr>
            <a:lvl4pPr>
              <a:lnSpc>
                <a:spcPct val="130000"/>
              </a:lnSpc>
              <a:spcBef>
                <a:spcPts val="0"/>
              </a:spcBef>
              <a:defRPr/>
            </a:lvl4pPr>
            <a:lvl5pPr>
              <a:lnSpc>
                <a:spcPct val="13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2.jpe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2000973"/>
            <a:ext cx="121920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800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</a:t>
            </a:r>
            <a:r>
              <a:rPr lang="zh-CN" altLang="en-US" sz="48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标准化业务受理操作指导手册</a:t>
            </a:r>
            <a:endParaRPr lang="en-US" altLang="zh-CN" sz="4800" b="1" dirty="0">
              <a:solidFill>
                <a:srgbClr val="5B9B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zh-CN" sz="24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             </a:t>
            </a:r>
            <a:endParaRPr lang="zh-CN" altLang="zh-CN" sz="4800" b="1" dirty="0">
              <a:solidFill>
                <a:srgbClr val="5B9BD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zh-CN" sz="48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     </a:t>
            </a:r>
            <a:r>
              <a:rPr lang="zh-CN" sz="48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历史记录查询专区</a:t>
            </a:r>
            <a:endParaRPr lang="zh-CN" sz="4800" b="1" dirty="0">
              <a:solidFill>
                <a:srgbClr val="5B9BD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4971509"/>
            <a:ext cx="1219200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系统部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972000"/>
            <a:ext cx="12192001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400" b="1">
                <a:solidFill>
                  <a:srgbClr val="000000"/>
                </a:solidFill>
                <a:ea typeface="黑体" panose="02010609060101010101" charset="-122"/>
              </a:defRPr>
            </a:lvl1pPr>
          </a:lstStyle>
          <a:p>
            <a:r>
              <a:rPr lang="zh-CN" altLang="en-US" dirty="0">
                <a:sym typeface="+mn-lt"/>
              </a:rPr>
              <a:t>谢谢！</a:t>
            </a:r>
            <a:endParaRPr lang="en-US" altLang="zh-CN" dirty="0">
              <a:sym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CONTENTS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480872" y="3377679"/>
            <a:ext cx="7384344" cy="694592"/>
            <a:chOff x="3758375" y="2539177"/>
            <a:chExt cx="7384344" cy="694592"/>
          </a:xfrm>
        </p:grpSpPr>
        <p:sp>
          <p:nvSpPr>
            <p:cNvPr id="43" name="矩形 42"/>
            <p:cNvSpPr/>
            <p:nvPr/>
          </p:nvSpPr>
          <p:spPr>
            <a:xfrm>
              <a:off x="3758375" y="2539177"/>
              <a:ext cx="7384344" cy="694592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3758375" y="2539177"/>
              <a:ext cx="500119" cy="694592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45" name="TextBox 95"/>
            <p:cNvSpPr txBox="1"/>
            <p:nvPr/>
          </p:nvSpPr>
          <p:spPr>
            <a:xfrm>
              <a:off x="4460674" y="2625204"/>
              <a:ext cx="656613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具体操作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480873" y="2476726"/>
            <a:ext cx="7384343" cy="694592"/>
            <a:chOff x="3758375" y="2539177"/>
            <a:chExt cx="7384343" cy="694592"/>
          </a:xfrm>
        </p:grpSpPr>
        <p:sp>
          <p:nvSpPr>
            <p:cNvPr id="40" name="矩形 39"/>
            <p:cNvSpPr/>
            <p:nvPr/>
          </p:nvSpPr>
          <p:spPr>
            <a:xfrm>
              <a:off x="3758375" y="2539177"/>
              <a:ext cx="7384343" cy="694592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3758375" y="2539177"/>
              <a:ext cx="500119" cy="694592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2" name="TextBox 95"/>
            <p:cNvSpPr txBox="1"/>
            <p:nvPr/>
          </p:nvSpPr>
          <p:spPr>
            <a:xfrm>
              <a:off x="4460675" y="2625204"/>
              <a:ext cx="656613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菜单路径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480873" y="1575777"/>
            <a:ext cx="7384343" cy="694592"/>
            <a:chOff x="3758375" y="2539177"/>
            <a:chExt cx="7384343" cy="694592"/>
          </a:xfrm>
        </p:grpSpPr>
        <p:sp>
          <p:nvSpPr>
            <p:cNvPr id="37" name="矩形 36"/>
            <p:cNvSpPr/>
            <p:nvPr/>
          </p:nvSpPr>
          <p:spPr>
            <a:xfrm>
              <a:off x="3758375" y="2539177"/>
              <a:ext cx="7384343" cy="694592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758375" y="2539177"/>
              <a:ext cx="500119" cy="694592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9" name="TextBox 95"/>
            <p:cNvSpPr txBox="1"/>
            <p:nvPr/>
          </p:nvSpPr>
          <p:spPr>
            <a:xfrm>
              <a:off x="4460675" y="2625839"/>
              <a:ext cx="656613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功能简介</a:t>
              </a:r>
              <a:endPara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、功能简介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31813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360045" algn="l" defTabSz="456565" fontAlgn="auto">
              <a:lnSpc>
                <a:spcPct val="150000"/>
              </a:lnSpc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历史记录查询专区包括短信记录查询、历史记录查询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360045" algn="l" defTabSz="45656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kern="0" dirty="0">
                <a:latin typeface="+mn-ea"/>
                <a:sym typeface="+mn-ea"/>
              </a:rPr>
              <a:t>短</a:t>
            </a:r>
            <a:r>
              <a:rPr lang="zh-CN" altLang="en-US" sz="2400" b="1" kern="0" dirty="0" smtClean="0">
                <a:latin typeface="+mn-ea"/>
                <a:sym typeface="+mn-ea"/>
              </a:rPr>
              <a:t>信记录</a:t>
            </a:r>
            <a:r>
              <a:rPr lang="zh-CN" altLang="zh-CN" sz="2400" b="1" kern="0" dirty="0" smtClean="0">
                <a:latin typeface="+mn-ea"/>
                <a:sym typeface="+mn-ea"/>
              </a:rPr>
              <a:t>查询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sz="2400" kern="0" dirty="0" smtClean="0">
                <a:latin typeface="+mn-ea"/>
                <a:sym typeface="+mn-ea"/>
              </a:rPr>
              <a:t>短信记录可按时间、短信类型、上下行类型、快捷按钮等</a:t>
            </a:r>
            <a:r>
              <a:rPr lang="zh-CN" altLang="zh-CN" sz="2400" kern="0" dirty="0" smtClean="0">
                <a:latin typeface="+mn-ea"/>
                <a:sym typeface="+mn-ea"/>
              </a:rPr>
              <a:t>查询</a:t>
            </a:r>
            <a:r>
              <a:rPr lang="zh-CN" altLang="en-US" sz="2400" kern="0" dirty="0" smtClean="0">
                <a:latin typeface="+mn-ea"/>
                <a:sym typeface="+mn-ea"/>
              </a:rPr>
              <a:t>；可进行信息补发操作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</a:t>
            </a:r>
            <a:endParaRPr lang="en-US" altLang="zh-CN" sz="24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360045" algn="l" defTabSz="45656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kern="0" dirty="0" smtClean="0">
                <a:latin typeface="+mn-ea"/>
                <a:sym typeface="+mn-ea"/>
              </a:rPr>
              <a:t>历史记录查询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sz="2400" kern="0" dirty="0">
                <a:latin typeface="+mn-ea"/>
                <a:sym typeface="+mn-ea"/>
              </a:rPr>
              <a:t>可</a:t>
            </a:r>
            <a:r>
              <a:rPr lang="zh-CN" altLang="en-US" sz="2400" kern="0" dirty="0" smtClean="0">
                <a:latin typeface="+mn-ea"/>
                <a:sym typeface="+mn-ea"/>
              </a:rPr>
              <a:t>按时间、业务类型名称、快捷按钮等进行查询；查询结果列表点击某一条数据可以展示详细信息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</a:t>
            </a:r>
            <a:endParaRPr lang="en-US" altLang="zh-CN" sz="16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6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菜单路径</a:t>
            </a:r>
            <a:endParaRPr lang="zh-CN" altLang="en-US"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360045" fontAlgn="auto"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菜单路径：标准化业务受理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专区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历史记录查询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6485" y="1565910"/>
            <a:ext cx="7677150" cy="50958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ym typeface="+mn-ea"/>
              </a:rPr>
              <a:t>具体操作-</a:t>
            </a:r>
            <a:r>
              <a:rPr lang="zh-CN" altLang="en-US" kern="0" dirty="0">
                <a:latin typeface="+mn-ea"/>
                <a:sym typeface="+mn-ea"/>
              </a:rPr>
              <a:t>短</a:t>
            </a:r>
            <a:r>
              <a:rPr lang="zh-CN" altLang="en-US" kern="0" dirty="0" smtClean="0">
                <a:latin typeface="+mn-ea"/>
                <a:sym typeface="+mn-ea"/>
              </a:rPr>
              <a:t>信记录</a:t>
            </a:r>
            <a:r>
              <a:rPr lang="zh-CN" altLang="zh-CN" kern="0" dirty="0" smtClean="0">
                <a:latin typeface="+mn-ea"/>
                <a:sym typeface="+mn-ea"/>
              </a:rPr>
              <a:t>查询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24892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2400" kern="0" dirty="0" smtClean="0">
                <a:latin typeface="+mn-ea"/>
                <a:sym typeface="+mn-ea"/>
              </a:rPr>
              <a:t>       </a:t>
            </a:r>
            <a:r>
              <a:rPr lang="zh-CN" altLang="zh-CN" sz="2400" kern="0" dirty="0" smtClean="0">
                <a:latin typeface="+mn-ea"/>
                <a:sym typeface="+mn-ea"/>
              </a:rPr>
              <a:t>查询区域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介绍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：页面自动带入当前的受理号码，点击查询按钮可对短信进行查询；</a:t>
            </a:r>
            <a:endParaRPr lang="zh-CN" altLang="en-US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开始时间、结束时间可以手动设置；端口号、短信内容可以进行编辑；</a:t>
            </a:r>
            <a:endParaRPr lang="zh-CN" altLang="en-US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短信类型、上下行类型可点击向下箭头进行选择条件；</a:t>
            </a:r>
            <a:endParaRPr lang="zh-CN" altLang="en-US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前一月、前一周、后一周、后一月、查当月按钮可以设置开始时间和结束时间；</a:t>
            </a:r>
            <a:endParaRPr lang="zh-CN" altLang="en-US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sym typeface="+mn-ea"/>
              </a:rPr>
              <a:t>点击重置按钮可以重置所有查询条件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1095" y="3311525"/>
            <a:ext cx="9900920" cy="32981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ym typeface="+mn-ea"/>
              </a:rPr>
              <a:t>具体操作</a:t>
            </a:r>
            <a:r>
              <a:rPr lang="zh-CN" altLang="en-US" dirty="0">
                <a:sym typeface="+mn-ea"/>
              </a:rPr>
              <a:t>-</a:t>
            </a:r>
            <a:r>
              <a:rPr lang="zh-CN" altLang="en-US" kern="0" dirty="0">
                <a:latin typeface="+mn-ea"/>
                <a:sym typeface="+mn-ea"/>
              </a:rPr>
              <a:t>短</a:t>
            </a:r>
            <a:r>
              <a:rPr lang="zh-CN" altLang="en-US" kern="0" dirty="0" smtClean="0">
                <a:latin typeface="+mn-ea"/>
                <a:sym typeface="+mn-ea"/>
              </a:rPr>
              <a:t>信记录</a:t>
            </a:r>
            <a:r>
              <a:rPr lang="zh-CN" altLang="zh-CN" kern="0" dirty="0" smtClean="0">
                <a:latin typeface="+mn-ea"/>
                <a:sym typeface="+mn-ea"/>
              </a:rPr>
              <a:t>查询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56311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360045" fontAlgn="auto">
              <a:lnSpc>
                <a:spcPct val="150000"/>
              </a:lnSpc>
            </a:pPr>
            <a:r>
              <a:rPr lang="en-US" altLang="zh-CN" sz="2400" dirty="0">
                <a:latin typeface="+mn-ea"/>
                <a:sym typeface="+mn-ea"/>
              </a:rPr>
              <a:t>   </a:t>
            </a:r>
            <a:r>
              <a:rPr lang="zh-CN" altLang="en-US" sz="2400" dirty="0">
                <a:latin typeface="+mn-ea"/>
                <a:sym typeface="+mn-ea"/>
              </a:rPr>
              <a:t>查询结果及详情介绍：</a:t>
            </a:r>
            <a:endParaRPr lang="en-US" altLang="zh-CN" sz="2400" dirty="0">
              <a:latin typeface="+mn-ea"/>
            </a:endParaRPr>
          </a:p>
          <a:p>
            <a:pPr indent="360045" fontAlgn="auto">
              <a:lnSpc>
                <a:spcPct val="150000"/>
              </a:lnSpc>
            </a:pPr>
            <a:r>
              <a:rPr lang="en-US" altLang="zh-CN" sz="2400" dirty="0">
                <a:latin typeface="+mn-ea"/>
                <a:sym typeface="+mn-ea"/>
              </a:rPr>
              <a:t>   1</a:t>
            </a:r>
            <a:r>
              <a:rPr lang="zh-CN" altLang="en-US" sz="2400" dirty="0">
                <a:latin typeface="+mn-ea"/>
                <a:sym typeface="+mn-ea"/>
              </a:rPr>
              <a:t>、</a:t>
            </a:r>
            <a:r>
              <a:rPr lang="en-US" altLang="zh-CN" sz="2400" dirty="0">
                <a:latin typeface="+mn-ea"/>
                <a:sym typeface="+mn-ea"/>
              </a:rPr>
              <a:t>【</a:t>
            </a:r>
            <a:r>
              <a:rPr lang="zh-CN" altLang="en-US" sz="2400" dirty="0">
                <a:latin typeface="+mn-ea"/>
                <a:sym typeface="+mn-ea"/>
              </a:rPr>
              <a:t>短信内容</a:t>
            </a:r>
            <a:r>
              <a:rPr lang="en-US" altLang="zh-CN" sz="2400" dirty="0">
                <a:latin typeface="+mn-ea"/>
                <a:sym typeface="+mn-ea"/>
              </a:rPr>
              <a:t>】</a:t>
            </a:r>
            <a:r>
              <a:rPr lang="zh-CN" altLang="en-US" sz="2400" dirty="0">
                <a:latin typeface="+mn-ea"/>
                <a:sym typeface="+mn-ea"/>
              </a:rPr>
              <a:t>和</a:t>
            </a:r>
            <a:r>
              <a:rPr lang="en-US" altLang="zh-CN" sz="2400" dirty="0">
                <a:latin typeface="+mn-ea"/>
                <a:sym typeface="+mn-ea"/>
              </a:rPr>
              <a:t>【</a:t>
            </a:r>
            <a:r>
              <a:rPr lang="zh-CN" altLang="en-US" sz="2400" dirty="0">
                <a:latin typeface="+mn-ea"/>
                <a:sym typeface="+mn-ea"/>
              </a:rPr>
              <a:t>反馈短信</a:t>
            </a:r>
            <a:r>
              <a:rPr lang="en-US" altLang="zh-CN" sz="2400" dirty="0">
                <a:latin typeface="+mn-ea"/>
                <a:sym typeface="+mn-ea"/>
              </a:rPr>
              <a:t>】</a:t>
            </a:r>
            <a:r>
              <a:rPr lang="zh-CN" altLang="en-US" sz="2400" dirty="0">
                <a:latin typeface="+mn-ea"/>
                <a:sym typeface="+mn-ea"/>
              </a:rPr>
              <a:t>字段</a:t>
            </a:r>
            <a:r>
              <a:rPr lang="zh-CN" altLang="en-US" sz="2400" dirty="0">
                <a:latin typeface="+mn-ea"/>
                <a:sym typeface="+mn-ea"/>
              </a:rPr>
              <a:t>，鼠标悬浮在上面</a:t>
            </a:r>
            <a:r>
              <a:rPr lang="zh-CN" altLang="en-US" sz="2400" dirty="0">
                <a:latin typeface="+mn-ea"/>
                <a:sym typeface="+mn-ea"/>
              </a:rPr>
              <a:t>可以</a:t>
            </a:r>
            <a:r>
              <a:rPr lang="zh-CN" altLang="en-US" sz="2400" dirty="0">
                <a:latin typeface="+mn-ea"/>
                <a:sym typeface="+mn-ea"/>
              </a:rPr>
              <a:t>展示短信详情；</a:t>
            </a:r>
            <a:endParaRPr lang="zh-CN" altLang="en-US" sz="2400" dirty="0">
              <a:latin typeface="+mn-ea"/>
              <a:sym typeface="+mn-ea"/>
            </a:endParaRPr>
          </a:p>
          <a:p>
            <a:pPr indent="360045" fontAlgn="auto">
              <a:lnSpc>
                <a:spcPct val="150000"/>
              </a:lnSpc>
            </a:pPr>
            <a:r>
              <a:rPr lang="en-US" altLang="zh-CN" sz="2400" dirty="0">
                <a:latin typeface="+mn-ea"/>
                <a:sym typeface="+mn-ea"/>
              </a:rPr>
              <a:t>   2</a:t>
            </a:r>
            <a:r>
              <a:rPr lang="zh-CN" altLang="en-US" sz="2400" dirty="0">
                <a:latin typeface="+mn-ea"/>
                <a:sym typeface="+mn-ea"/>
              </a:rPr>
              <a:t>、</a:t>
            </a:r>
            <a:r>
              <a:rPr lang="zh-CN" altLang="en-US" sz="2400" dirty="0">
                <a:latin typeface="+mn-ea"/>
                <a:sym typeface="+mn-ea"/>
              </a:rPr>
              <a:t>字段内容多时，可移动横向滚动条查看信息；</a:t>
            </a:r>
            <a:endParaRPr lang="zh-CN" altLang="en-US" sz="2400" dirty="0">
              <a:latin typeface="+mn-ea"/>
            </a:endParaRPr>
          </a:p>
          <a:p>
            <a:pPr indent="360045" fontAlgn="auto">
              <a:lnSpc>
                <a:spcPct val="150000"/>
              </a:lnSpc>
            </a:pPr>
            <a:r>
              <a:rPr lang="en-US" sz="2400" dirty="0">
                <a:latin typeface="+mn-ea"/>
                <a:sym typeface="+mn-ea"/>
              </a:rPr>
              <a:t>   3</a:t>
            </a:r>
            <a:r>
              <a:rPr lang="zh-CN" altLang="en-US" sz="2400" dirty="0">
                <a:latin typeface="+mn-ea"/>
                <a:sym typeface="+mn-ea"/>
              </a:rPr>
              <a:t>、</a:t>
            </a:r>
            <a:r>
              <a:rPr lang="zh-CN" altLang="en-US" sz="2400" dirty="0">
                <a:latin typeface="+mn-ea"/>
                <a:sym typeface="+mn-ea"/>
              </a:rPr>
              <a:t>点击某条信息则可在下方显示短信详情；</a:t>
            </a:r>
            <a:endParaRPr lang="zh-CN" altLang="en-US" sz="2400" dirty="0">
              <a:latin typeface="+mn-ea"/>
            </a:endParaRPr>
          </a:p>
          <a:p>
            <a:pPr indent="360045" fontAlgn="auto">
              <a:lnSpc>
                <a:spcPct val="150000"/>
              </a:lnSpc>
            </a:pPr>
            <a:r>
              <a:rPr lang="en-US" sz="2400" dirty="0">
                <a:latin typeface="+mn-ea"/>
                <a:sym typeface="+mn-ea"/>
              </a:rPr>
              <a:t>   4</a:t>
            </a:r>
            <a:r>
              <a:rPr lang="zh-CN" altLang="en-US" sz="2400" dirty="0">
                <a:latin typeface="+mn-ea"/>
                <a:sym typeface="+mn-ea"/>
              </a:rPr>
              <a:t>、在信息主题中，中间增加分割线，上方显示短信内容，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sym typeface="+mn-ea"/>
              </a:rPr>
              <a:t>下方显示反馈短信；</a:t>
            </a:r>
            <a:endParaRPr lang="zh-CN" altLang="en-US" sz="2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  <a:sym typeface="+mn-ea"/>
            </a:endParaRPr>
          </a:p>
          <a:p>
            <a:pPr indent="360045"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400" dirty="0">
                <a:latin typeface="+mn-ea"/>
                <a:sym typeface="+mn-ea"/>
              </a:rPr>
              <a:t>   5</a:t>
            </a:r>
            <a:r>
              <a:rPr lang="zh-CN" altLang="zh-CN" sz="2400" dirty="0">
                <a:latin typeface="+mn-ea"/>
                <a:sym typeface="+mn-ea"/>
              </a:rPr>
              <a:t>、短信详情右侧</a:t>
            </a:r>
            <a:r>
              <a:rPr lang="en-US" altLang="zh-CN" sz="2400" dirty="0">
                <a:latin typeface="+mn-ea"/>
                <a:sym typeface="+mn-ea"/>
              </a:rPr>
              <a:t>‘</a:t>
            </a:r>
            <a:r>
              <a:rPr lang="zh-CN" altLang="zh-CN" sz="2400" dirty="0">
                <a:latin typeface="+mn-ea"/>
                <a:sym typeface="+mn-ea"/>
              </a:rPr>
              <a:t>向上箭头</a:t>
            </a:r>
            <a:r>
              <a:rPr lang="en-US" altLang="zh-CN" sz="2400" dirty="0">
                <a:latin typeface="+mn-ea"/>
                <a:sym typeface="+mn-ea"/>
              </a:rPr>
              <a:t>’</a:t>
            </a:r>
            <a:r>
              <a:rPr lang="zh-CN" altLang="zh-CN" sz="2400" dirty="0">
                <a:latin typeface="+mn-ea"/>
                <a:sym typeface="+mn-ea"/>
              </a:rPr>
              <a:t>、</a:t>
            </a:r>
            <a:r>
              <a:rPr lang="en-US" altLang="zh-CN" sz="2400" dirty="0">
                <a:latin typeface="+mn-ea"/>
                <a:sym typeface="+mn-ea"/>
              </a:rPr>
              <a:t>‘</a:t>
            </a:r>
            <a:r>
              <a:rPr lang="zh-CN" altLang="zh-CN" sz="2400" dirty="0">
                <a:latin typeface="+mn-ea"/>
                <a:sym typeface="+mn-ea"/>
              </a:rPr>
              <a:t>向下箭头</a:t>
            </a:r>
            <a:r>
              <a:rPr lang="en-US" altLang="zh-CN" sz="2400" dirty="0">
                <a:latin typeface="+mn-ea"/>
                <a:sym typeface="+mn-ea"/>
              </a:rPr>
              <a:t>’</a:t>
            </a:r>
            <a:r>
              <a:rPr lang="zh-CN" altLang="zh-CN" sz="2400" dirty="0">
                <a:latin typeface="+mn-ea"/>
                <a:sym typeface="+mn-ea"/>
              </a:rPr>
              <a:t>，点击后短信详情相应展示上一条或下一条的短信详情，当前为最后一条时，</a:t>
            </a:r>
            <a:r>
              <a:rPr lang="en-US" altLang="zh-CN" sz="2400" dirty="0">
                <a:latin typeface="+mn-ea"/>
                <a:sym typeface="+mn-ea"/>
              </a:rPr>
              <a:t>‘</a:t>
            </a:r>
            <a:r>
              <a:rPr lang="zh-CN" altLang="zh-CN" sz="2400" dirty="0">
                <a:latin typeface="+mn-ea"/>
                <a:sym typeface="+mn-ea"/>
              </a:rPr>
              <a:t>向下箭头</a:t>
            </a:r>
            <a:r>
              <a:rPr lang="en-US" altLang="zh-CN" sz="2400" dirty="0">
                <a:latin typeface="+mn-ea"/>
                <a:sym typeface="+mn-ea"/>
              </a:rPr>
              <a:t>’</a:t>
            </a:r>
            <a:r>
              <a:rPr lang="zh-CN" altLang="zh-CN" sz="2400" dirty="0">
                <a:latin typeface="+mn-ea"/>
                <a:sym typeface="+mn-ea"/>
              </a:rPr>
              <a:t>置灰不可点击；当前为第一条时，</a:t>
            </a:r>
            <a:r>
              <a:rPr lang="en-US" altLang="zh-CN" sz="2400" dirty="0">
                <a:latin typeface="+mn-ea"/>
                <a:sym typeface="+mn-ea"/>
              </a:rPr>
              <a:t>‘</a:t>
            </a:r>
            <a:r>
              <a:rPr lang="zh-CN" altLang="zh-CN" sz="2400" dirty="0">
                <a:latin typeface="+mn-ea"/>
                <a:sym typeface="+mn-ea"/>
              </a:rPr>
              <a:t>向上箭头</a:t>
            </a:r>
            <a:r>
              <a:rPr lang="en-US" altLang="zh-CN" sz="2400" dirty="0">
                <a:latin typeface="+mn-ea"/>
                <a:sym typeface="+mn-ea"/>
              </a:rPr>
              <a:t>’</a:t>
            </a:r>
            <a:r>
              <a:rPr lang="zh-CN" altLang="zh-CN" sz="2400" dirty="0">
                <a:latin typeface="+mn-ea"/>
                <a:sym typeface="+mn-ea"/>
              </a:rPr>
              <a:t>置灰不可点击；</a:t>
            </a:r>
            <a:endParaRPr lang="zh-CN" altLang="zh-CN" sz="2400" dirty="0">
              <a:latin typeface="+mn-ea"/>
            </a:endParaRPr>
          </a:p>
          <a:p>
            <a:pPr indent="360045" fontAlgn="auto">
              <a:lnSpc>
                <a:spcPct val="150000"/>
              </a:lnSpc>
            </a:pPr>
            <a:r>
              <a:rPr lang="zh-CN" altLang="zh-CN" sz="2400" dirty="0">
                <a:latin typeface="+mn-ea"/>
                <a:sym typeface="+mn-ea"/>
              </a:rPr>
              <a:t>   </a:t>
            </a:r>
            <a:r>
              <a:rPr lang="en-US" altLang="zh-CN" sz="2400" dirty="0">
                <a:latin typeface="+mn-ea"/>
                <a:sym typeface="+mn-ea"/>
              </a:rPr>
              <a:t>6</a:t>
            </a:r>
            <a:r>
              <a:rPr lang="zh-CN" altLang="zh-CN" sz="2400" dirty="0">
                <a:latin typeface="+mn-ea"/>
                <a:sym typeface="+mn-ea"/>
              </a:rPr>
              <a:t>、点击【信息补发】按钮，可</a:t>
            </a:r>
            <a:r>
              <a:rPr lang="zh-CN" altLang="en-US" sz="2400" dirty="0">
                <a:latin typeface="+mn-ea"/>
                <a:sym typeface="+mn-ea"/>
              </a:rPr>
              <a:t>对当前行的短信进行补发，</a:t>
            </a:r>
            <a:r>
              <a:rPr lang="zh-CN" altLang="zh-CN" sz="2400" dirty="0">
                <a:latin typeface="+mn-ea"/>
                <a:sym typeface="+mn-ea"/>
              </a:rPr>
              <a:t>弹出二次确认框，提示坐席是否要下发短信；按钮进行10秒倒计时，该条短信10秒内不可再次发送；</a:t>
            </a:r>
            <a:endParaRPr lang="zh-CN" altLang="en-US" sz="24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ym typeface="+mn-ea"/>
              </a:rPr>
              <a:t>具体操作</a:t>
            </a:r>
            <a:r>
              <a:rPr lang="zh-CN" altLang="en-US" dirty="0">
                <a:sym typeface="+mn-ea"/>
              </a:rPr>
              <a:t>-</a:t>
            </a:r>
            <a:r>
              <a:rPr lang="zh-CN" altLang="en-US" kern="0" dirty="0">
                <a:latin typeface="+mn-ea"/>
                <a:sym typeface="+mn-ea"/>
              </a:rPr>
              <a:t>短</a:t>
            </a:r>
            <a:r>
              <a:rPr lang="zh-CN" altLang="en-US" kern="0" dirty="0" smtClean="0">
                <a:latin typeface="+mn-ea"/>
                <a:sym typeface="+mn-ea"/>
              </a:rPr>
              <a:t>信记录</a:t>
            </a:r>
            <a:r>
              <a:rPr lang="zh-CN" altLang="zh-CN" kern="0" dirty="0" smtClean="0">
                <a:latin typeface="+mn-ea"/>
                <a:sym typeface="+mn-ea"/>
              </a:rPr>
              <a:t>查询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12598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>
              <a:spcAft>
                <a:spcPts val="0"/>
              </a:spcAft>
            </a:pPr>
            <a:r>
              <a:rPr lang="en-US" altLang="zh-CN" sz="2400" kern="0" dirty="0">
                <a:latin typeface="+mn-ea"/>
                <a:sym typeface="+mn-ea"/>
              </a:rPr>
              <a:t>       </a:t>
            </a:r>
            <a:r>
              <a:rPr lang="zh-CN" altLang="en-US" sz="2400" kern="0" dirty="0">
                <a:latin typeface="+mn-ea"/>
                <a:sym typeface="+mn-ea"/>
              </a:rPr>
              <a:t>短</a:t>
            </a:r>
            <a:r>
              <a:rPr lang="zh-CN" altLang="en-US" sz="2400" kern="0" dirty="0" smtClean="0">
                <a:latin typeface="+mn-ea"/>
                <a:sym typeface="+mn-ea"/>
              </a:rPr>
              <a:t>信记录</a:t>
            </a:r>
            <a:r>
              <a:rPr lang="zh-CN" altLang="zh-CN" sz="2400" kern="0" dirty="0" smtClean="0">
                <a:latin typeface="+mn-ea"/>
                <a:sym typeface="+mn-ea"/>
              </a:rPr>
              <a:t>查询的</a:t>
            </a:r>
            <a:r>
              <a:rPr lang="zh-CN" altLang="en-US" sz="2400" dirty="0">
                <a:latin typeface="+mn-ea"/>
                <a:sym typeface="+mn-ea"/>
              </a:rPr>
              <a:t>查询结果及详情页面如下：</a:t>
            </a:r>
            <a:endParaRPr lang="zh-CN" altLang="en-US" sz="2400" dirty="0">
              <a:latin typeface="+mn-ea"/>
            </a:endParaRPr>
          </a:p>
          <a:p>
            <a:pPr>
              <a:lnSpc>
                <a:spcPct val="130000"/>
              </a:lnSpc>
            </a:pPr>
            <a:endParaRPr lang="zh-CN" altLang="en-US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195" y="1497965"/>
            <a:ext cx="10850245" cy="41554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ym typeface="+mn-ea"/>
              </a:rPr>
              <a:t>具体操作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历史记录</a:t>
            </a:r>
            <a:r>
              <a:rPr lang="zh-CN" altLang="en-US" dirty="0">
                <a:sym typeface="+mn-ea"/>
              </a:rPr>
              <a:t>查询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4407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2400" dirty="0">
                <a:sym typeface="+mn-ea"/>
              </a:rPr>
              <a:t>      </a:t>
            </a:r>
            <a:r>
              <a:rPr lang="zh-CN" altLang="en-US" sz="2400" dirty="0">
                <a:sym typeface="+mn-ea"/>
              </a:rPr>
              <a:t>查询区域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介绍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页面自动带入当前的受理号码，点击查询按钮可进行查询；</a:t>
            </a:r>
            <a:endParaRPr lang="zh-CN" altLang="en-US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开始时间、结束时间可以手动设置；</a:t>
            </a:r>
            <a:endParaRPr lang="zh-CN" altLang="en-US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对业务类型名称点击其右侧标志可进行选择；</a:t>
            </a:r>
            <a:endParaRPr lang="zh-CN" altLang="en-US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对携出地查询进行勾选；</a:t>
            </a:r>
            <a:endParaRPr lang="zh-CN" altLang="en-US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前半年、后半年按钮可以设置开始时间和结束时间；</a:t>
            </a:r>
            <a:endParaRPr lang="zh-CN" altLang="en-US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点击重置，可将查询条件恢复到页面初始态；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400"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400">
                <a:sym typeface="+mn-ea"/>
              </a:rPr>
              <a:t>  </a:t>
            </a:r>
            <a:endParaRPr lang="zh-CN" altLang="en-US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0745" y="3725545"/>
            <a:ext cx="10421620" cy="30283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ym typeface="+mn-ea"/>
              </a:rPr>
              <a:t>具体操作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历史记录查询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29686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2400" dirty="0">
                <a:latin typeface="+mn-ea"/>
                <a:sym typeface="+mn-ea"/>
              </a:rPr>
              <a:t>       </a:t>
            </a:r>
            <a:r>
              <a:rPr lang="zh-CN" altLang="en-US" sz="2400" dirty="0">
                <a:latin typeface="+mn-ea"/>
                <a:sym typeface="+mn-ea"/>
              </a:rPr>
              <a:t>查询结果及详细信息介绍：</a:t>
            </a:r>
            <a:r>
              <a:rPr lang="en-US" altLang="zh-CN" sz="2400" dirty="0">
                <a:latin typeface="+mn-ea"/>
                <a:sym typeface="+mn-ea"/>
              </a:rPr>
              <a:t>  1</a:t>
            </a:r>
            <a:r>
              <a:rPr lang="zh-CN" altLang="en-US" sz="2400" dirty="0">
                <a:latin typeface="+mn-ea"/>
                <a:sym typeface="+mn-ea"/>
              </a:rPr>
              <a:t>、</a:t>
            </a:r>
            <a:r>
              <a:rPr lang="zh-CN" altLang="zh-CN" sz="2400" dirty="0">
                <a:latin typeface="+mn-ea"/>
                <a:sym typeface="+mn-ea"/>
              </a:rPr>
              <a:t>点击按钮【查询】，在</a:t>
            </a:r>
            <a:r>
              <a:rPr lang="zh-CN" altLang="en-US" sz="2400" dirty="0">
                <a:latin typeface="+mn-ea"/>
                <a:sym typeface="+mn-ea"/>
              </a:rPr>
              <a:t>结果</a:t>
            </a:r>
            <a:r>
              <a:rPr lang="zh-CN" altLang="zh-CN" sz="2400" dirty="0">
                <a:latin typeface="+mn-ea"/>
                <a:sym typeface="+mn-ea"/>
              </a:rPr>
              <a:t>列表展示满足条件的数据，同时在下放的【详细信息】区域显示第一条信息；</a:t>
            </a:r>
            <a:endParaRPr lang="zh-CN" altLang="zh-CN" sz="2400" dirty="0">
              <a:latin typeface="+mn-ea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zh-CN" sz="2400" dirty="0">
                <a:latin typeface="+mn-ea"/>
                <a:sym typeface="+mn-ea"/>
              </a:rPr>
              <a:t>       </a:t>
            </a:r>
            <a:r>
              <a:rPr lang="en-US" altLang="zh-CN" sz="2400" dirty="0">
                <a:latin typeface="+mn-ea"/>
                <a:sym typeface="+mn-ea"/>
              </a:rPr>
              <a:t>2</a:t>
            </a:r>
            <a:r>
              <a:rPr lang="zh-CN" altLang="en-US" sz="2400" dirty="0">
                <a:latin typeface="+mn-ea"/>
                <a:sym typeface="+mn-ea"/>
              </a:rPr>
              <a:t>、点击</a:t>
            </a:r>
            <a:r>
              <a:rPr lang="zh-CN" altLang="en-US" sz="2400" dirty="0">
                <a:latin typeface="+mn-ea"/>
                <a:sym typeface="+mn-ea"/>
              </a:rPr>
              <a:t>结果</a:t>
            </a:r>
            <a:r>
              <a:rPr lang="zh-CN" altLang="zh-CN" sz="2400" dirty="0">
                <a:latin typeface="+mn-ea"/>
                <a:sym typeface="+mn-ea"/>
              </a:rPr>
              <a:t>列表的某条数据，则在【详细信息】区域显示此条信息；</a:t>
            </a:r>
            <a:endParaRPr lang="zh-CN" altLang="zh-CN" sz="2400" dirty="0">
              <a:latin typeface="+mn-ea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zh-CN" sz="2400" dirty="0">
                <a:latin typeface="+mn-ea"/>
                <a:sym typeface="+mn-ea"/>
              </a:rPr>
              <a:t>       </a:t>
            </a:r>
            <a:r>
              <a:rPr lang="en-US" altLang="zh-CN" sz="2400" dirty="0">
                <a:latin typeface="+mn-ea"/>
                <a:sym typeface="+mn-ea"/>
              </a:rPr>
              <a:t>3</a:t>
            </a:r>
            <a:r>
              <a:rPr lang="zh-CN" altLang="en-US" sz="2400" dirty="0">
                <a:latin typeface="+mn-ea"/>
                <a:sym typeface="+mn-ea"/>
              </a:rPr>
              <a:t>、双击某条数据，弹出业务详情弹框，展示对应的商品变更明细和费用明细列表；</a:t>
            </a:r>
            <a:endParaRPr lang="zh-CN" altLang="en-US" sz="2400" dirty="0">
              <a:latin typeface="+mn-ea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95345" y="2806065"/>
            <a:ext cx="6057900" cy="21869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060" y="4993005"/>
            <a:ext cx="6052185" cy="17640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">
      <a:majorFont>
        <a:latin typeface="黑体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solidFill>
            <a:schemeClr val="bg2">
              <a:lumMod val="75000"/>
            </a:schemeClr>
          </a:solidFill>
        </a:ln>
      </a:spPr>
      <a:bodyPr wrap="square" rtlCol="0">
        <a:spAutoFit/>
      </a:bodyPr>
      <a:lstStyle>
        <a:defPPr>
          <a:lnSpc>
            <a:spcPct val="130000"/>
          </a:lnSpc>
          <a:defRPr sz="1600" b="1" dirty="0">
            <a:solidFill>
              <a:schemeClr val="accent6"/>
            </a:solidFill>
            <a:sym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636694297267565530</Template>
  <TotalTime>0</TotalTime>
  <Words>1221</Words>
  <Application>WPS 演示</Application>
  <PresentationFormat>宽屏</PresentationFormat>
  <Paragraphs>77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黑体</vt:lpstr>
      <vt:lpstr>Arial Unicode MS</vt:lpstr>
      <vt:lpstr>等线</vt:lpstr>
      <vt:lpstr>1_Office 主题​​</vt:lpstr>
      <vt:lpstr>PowerPoint 演示文稿</vt:lpstr>
      <vt:lpstr>CONTENTS  目录</vt:lpstr>
      <vt:lpstr>1、功能简介</vt:lpstr>
      <vt:lpstr>2、菜单路径</vt:lpstr>
      <vt:lpstr>3、具体操作-短信记录查询</vt:lpstr>
      <vt:lpstr>3、具体操作-短信记录查询</vt:lpstr>
      <vt:lpstr>3、具体操作-短信记录查询</vt:lpstr>
      <vt:lpstr>3、具体操作-历史记录查询</vt:lpstr>
      <vt:lpstr>3、具体操作-历史记录查询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胡萌萌</dc:creator>
  <cp:lastModifiedBy>Administrator</cp:lastModifiedBy>
  <cp:revision>105</cp:revision>
  <dcterms:created xsi:type="dcterms:W3CDTF">2018-08-08T03:06:00Z</dcterms:created>
  <dcterms:modified xsi:type="dcterms:W3CDTF">2019-05-25T13:35:48Z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