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3"/>
  </p:handoutMasterIdLst>
  <p:sldIdLst>
    <p:sldId id="270" r:id="rId3"/>
    <p:sldId id="318" r:id="rId4"/>
    <p:sldId id="321" r:id="rId5"/>
    <p:sldId id="322" r:id="rId6"/>
    <p:sldId id="323" r:id="rId7"/>
    <p:sldId id="355" r:id="rId8"/>
    <p:sldId id="345" r:id="rId9"/>
    <p:sldId id="356" r:id="rId10"/>
    <p:sldId id="347" r:id="rId11"/>
    <p:sldId id="346" r:id="rId13"/>
    <p:sldId id="348" r:id="rId14"/>
    <p:sldId id="357" r:id="rId15"/>
    <p:sldId id="350" r:id="rId16"/>
    <p:sldId id="366" r:id="rId17"/>
    <p:sldId id="329" r:id="rId18"/>
    <p:sldId id="367" r:id="rId19"/>
    <p:sldId id="351" r:id="rId20"/>
    <p:sldId id="369" r:id="rId21"/>
    <p:sldId id="32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</a:t>
            </a:r>
            <a:r>
              <a:rPr 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历史记录查询专区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273" y="4224742"/>
            <a:ext cx="10907485" cy="23055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-短信查询配置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分页</a:t>
            </a:r>
            <a:r>
              <a:rPr lang="zh-CN" altLang="en-US" dirty="0">
                <a:sym typeface="+mn-ea"/>
              </a:rPr>
              <a:t>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10" y="822325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zh-CN" sz="2400" dirty="0">
                <a:latin typeface="+mn-ea"/>
                <a:sym typeface="+mn-ea"/>
              </a:rPr>
              <a:t>接口是否支持分页：可选项【是】、【否】，选择【是】，若接口上线，则前台查询结果列表可分页展示；</a:t>
            </a:r>
            <a:endParaRPr lang="zh-CN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sym typeface="+mn-ea"/>
              </a:rPr>
              <a:t>   前台内容分页，举例如下：</a:t>
            </a:r>
            <a:endParaRPr lang="zh-CN" altLang="zh-CN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0" y="2021205"/>
            <a:ext cx="10513060" cy="1630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-业务查询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业务查询列表配置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824230"/>
            <a:ext cx="114922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zh-CN" sz="2400" dirty="0">
                <a:latin typeface="+mn-ea"/>
                <a:sym typeface="+mn-ea"/>
              </a:rPr>
              <a:t>列表字段选择：选中即表示前台列表展示，并显示在下方字段顺序设置区域；</a:t>
            </a:r>
            <a:endParaRPr lang="zh-CN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zh-CN" sz="2400" dirty="0">
                <a:latin typeface="+mn-ea"/>
                <a:sym typeface="+mn-ea"/>
              </a:rPr>
              <a:t>   列表字段顺序设置：字段前面括号里输入数字</a:t>
            </a:r>
            <a:r>
              <a:rPr lang="en-US" altLang="zh-CN" sz="2400" dirty="0">
                <a:latin typeface="+mn-ea"/>
                <a:sym typeface="+mn-ea"/>
              </a:rPr>
              <a:t>1-99</a:t>
            </a:r>
            <a:r>
              <a:rPr lang="zh-CN" altLang="en-US" sz="2400" dirty="0">
                <a:latin typeface="+mn-ea"/>
                <a:sym typeface="+mn-ea"/>
              </a:rPr>
              <a:t>，进行列表字段顺序设置，数字越小越靠前；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   设置完毕后，点击保存；</a:t>
            </a:r>
            <a:endParaRPr lang="zh-CN" altLang="zh-CN" sz="2400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5" y="3131185"/>
            <a:ext cx="9137015" cy="3597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、历史记录查询的查询结果列表展示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885" y="824230"/>
            <a:ext cx="114922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sym typeface="+mn-ea"/>
              </a:rPr>
              <a:t>业务查询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业务查询列表配置的设置，</a:t>
            </a:r>
            <a:r>
              <a:rPr lang="zh-CN" altLang="en-US" sz="2400" dirty="0">
                <a:latin typeface="+mn-ea"/>
                <a:sym typeface="+mn-ea"/>
              </a:rPr>
              <a:t>影响</a:t>
            </a:r>
            <a:r>
              <a:rPr lang="zh-CN" altLang="en-US" sz="2400" dirty="0">
                <a:sym typeface="+mn-ea"/>
              </a:rPr>
              <a:t>历史记录查询页签的查询结果列表表头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字段的显示或隐藏及先后排序，</a:t>
            </a:r>
            <a:r>
              <a:rPr lang="zh-CN" altLang="en-US" sz="2400" dirty="0">
                <a:sym typeface="+mn-ea"/>
              </a:rPr>
              <a:t>配置字段较多时，可通过移动横向滚动条进行查看，举例如下；</a:t>
            </a:r>
            <a:endParaRPr lang="zh-CN" altLang="en-US" sz="2400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2659380"/>
            <a:ext cx="10678160" cy="3397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-业务查询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基本信息区域</a:t>
            </a:r>
            <a:r>
              <a:rPr lang="zh-CN" altLang="en-US" dirty="0">
                <a:sym typeface="+mn-ea"/>
              </a:rPr>
              <a:t>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10" y="813435"/>
            <a:ext cx="114922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zh-CN" sz="2400" dirty="0">
                <a:latin typeface="+mn-ea"/>
                <a:sym typeface="+mn-ea"/>
              </a:rPr>
              <a:t>对固定字段和扩展字段均可设置显隐，编辑输入接口返回字段名、编辑输入字段超链接名、编辑输入字段超链接</a:t>
            </a:r>
            <a:r>
              <a:rPr lang="en-US" altLang="zh-CN" sz="2400" dirty="0">
                <a:latin typeface="+mn-ea"/>
                <a:sym typeface="+mn-ea"/>
              </a:rPr>
              <a:t>URL</a:t>
            </a:r>
            <a:r>
              <a:rPr lang="zh-CN" altLang="en-US" sz="2400" dirty="0">
                <a:latin typeface="+mn-ea"/>
                <a:sym typeface="+mn-ea"/>
              </a:rPr>
              <a:t>、编辑输入排序序列号，对扩展字段可重命名，设置完毕后，点击下方的保存；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   该配置区域内容较多，举例如下：</a:t>
            </a:r>
            <a:endParaRPr lang="zh-CN" altLang="en-US" sz="2400" dirty="0"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3086100"/>
            <a:ext cx="9401810" cy="1822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5" y="4908550"/>
            <a:ext cx="9429115" cy="1756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、历史记录查询</a:t>
            </a:r>
            <a:r>
              <a:rPr lang="zh-CN" altLang="en-US" dirty="0">
                <a:sym typeface="+mn-ea"/>
              </a:rPr>
              <a:t>-详细信息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10" y="813435"/>
            <a:ext cx="114922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根据历史专区配置</a:t>
            </a:r>
            <a:r>
              <a:rPr lang="en-US" altLang="zh-CN" sz="2400" dirty="0">
                <a:latin typeface="+mn-ea"/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业务查询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基本信息区域配置的设置情况，</a:t>
            </a:r>
            <a:r>
              <a:rPr lang="zh-CN" altLang="en-US" sz="2400" dirty="0">
                <a:sym typeface="+mn-ea"/>
              </a:rPr>
              <a:t>历史记录查询</a:t>
            </a:r>
            <a:r>
              <a:rPr lang="zh-CN" altLang="en-US" sz="2400" dirty="0">
                <a:sym typeface="+mn-ea"/>
              </a:rPr>
              <a:t>-详细信息页面，展示如下：</a:t>
            </a:r>
            <a:endParaRPr lang="zh-CN" altLang="en-US" sz="2400" dirty="0"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080" y="2258060"/>
            <a:ext cx="10403840" cy="3002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1925320"/>
            <a:ext cx="10044430" cy="48533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业务查询配置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商品变更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费用明细列表配置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商品变更明细列表配置和费用明细列表配置：对列表固定字段均可进行显隐及排序设置；均包括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个扩展字段，对固定字段均可进行显隐、排序、重命名操作；</a:t>
            </a:r>
            <a:r>
              <a:rPr lang="en-US" altLang="zh-CN" sz="2400">
                <a:sym typeface="+mn-ea"/>
              </a:rPr>
              <a:t>  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历史记录查询的前台展示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 dirty="0">
                <a:sym typeface="+mn-ea"/>
              </a:rPr>
              <a:t>历史记录查询的查询结果区域，</a:t>
            </a:r>
            <a:r>
              <a:rPr lang="zh-CN" altLang="en-US" sz="2400" dirty="0">
                <a:latin typeface="+mn-ea"/>
                <a:sym typeface="+mn-ea"/>
              </a:rPr>
              <a:t>双击某条数据，弹出业务详情弹框，展示对应的商品变更明细和费用明细列表；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925" y="2043430"/>
            <a:ext cx="8194040" cy="4648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-按钮显隐配置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按钮显隐配置：</a:t>
            </a:r>
            <a:r>
              <a:rPr lang="zh-CN" altLang="en-US" sz="2400">
                <a:sym typeface="+mn-ea"/>
              </a:rPr>
              <a:t>【前半年】、【后半年】、【重置】，设置完毕后，点击保存；</a:t>
            </a:r>
            <a:r>
              <a:rPr lang="en-US" altLang="zh-CN" sz="2400">
                <a:sym typeface="+mn-ea"/>
              </a:rPr>
              <a:t>   </a:t>
            </a:r>
            <a:endParaRPr lang="zh-CN" altLang="en-US" sz="2400"/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历史记录查询页面，按钮展示情况如下：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637030"/>
            <a:ext cx="10873740" cy="2268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4779010"/>
            <a:ext cx="10663555" cy="18230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-业务查询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分页</a:t>
            </a:r>
            <a:r>
              <a:rPr lang="zh-CN" altLang="en-US" dirty="0">
                <a:sym typeface="+mn-ea"/>
              </a:rPr>
              <a:t>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10" y="822325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zh-CN" sz="2400" dirty="0">
                <a:latin typeface="+mn-ea"/>
                <a:sym typeface="+mn-ea"/>
              </a:rPr>
              <a:t>接口是否支持分页：可选项【是】、【否】，选择【是】，若接口上线，则前台查询结果列表可分页展示；</a:t>
            </a:r>
            <a:endParaRPr lang="zh-CN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18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sym typeface="+mn-ea"/>
              </a:rPr>
              <a:t>   前台内容分页，举例如下：</a:t>
            </a:r>
            <a:endParaRPr lang="zh-CN" altLang="zh-CN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2041525"/>
            <a:ext cx="10381615" cy="1610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70" y="4160520"/>
            <a:ext cx="7268210" cy="2625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56230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56230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80910" y="3383316"/>
            <a:ext cx="7379861" cy="694592"/>
            <a:chOff x="3003163" y="4754892"/>
            <a:chExt cx="7379861" cy="694592"/>
          </a:xfrm>
        </p:grpSpPr>
        <p:sp>
          <p:nvSpPr>
            <p:cNvPr id="34" name="矩形 33"/>
            <p:cNvSpPr/>
            <p:nvPr/>
          </p:nvSpPr>
          <p:spPr>
            <a:xfrm>
              <a:off x="3003163" y="4754892"/>
              <a:ext cx="7379861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003163" y="4754892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36" name="TextBox 95"/>
            <p:cNvSpPr txBox="1"/>
            <p:nvPr/>
          </p:nvSpPr>
          <p:spPr>
            <a:xfrm>
              <a:off x="3705462" y="4840919"/>
              <a:ext cx="656165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配置指导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969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历史专区配置包括短信查询配置、业务查询。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短信查询配置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：包括查询条件区域配置</a:t>
            </a:r>
            <a:r>
              <a:rPr lang="zh-CN" altLang="en-US" sz="2400" kern="0" dirty="0" smtClean="0">
                <a:latin typeface="+mn-ea"/>
                <a:sym typeface="+mn-ea"/>
              </a:rPr>
              <a:t>、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时间条件配置</a:t>
            </a:r>
            <a:r>
              <a:rPr lang="zh-CN" altLang="en-US" sz="2400" kern="0" dirty="0" smtClean="0">
                <a:latin typeface="+mn-ea"/>
                <a:sym typeface="+mn-ea"/>
              </a:rPr>
              <a:t>、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短信记录查询列表配置</a:t>
            </a:r>
            <a:r>
              <a:rPr lang="zh-CN" altLang="en-US" sz="2400" kern="0" dirty="0" smtClean="0">
                <a:latin typeface="+mn-ea"/>
                <a:sym typeface="+mn-ea"/>
              </a:rPr>
              <a:t>、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分页配置，对短信记录查询页签的展示内容进行配置，</a:t>
            </a:r>
            <a:r>
              <a:rPr lang="zh-CN" sz="240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查询条件</a:t>
            </a:r>
            <a:r>
              <a:rPr lang="en-US" altLang="zh-CN" sz="240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(</a:t>
            </a:r>
            <a:r>
              <a:rPr lang="zh-CN" altLang="en-US" sz="240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时间</a:t>
            </a:r>
            <a:r>
              <a:rPr lang="en-US" altLang="zh-CN" sz="240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)</a:t>
            </a:r>
            <a:r>
              <a:rPr lang="zh-CN" sz="2400">
                <a:solidFill>
                  <a:srgbClr val="000000"/>
                </a:solidFill>
                <a:cs typeface="等线" panose="02010600030101010101" charset="-122"/>
                <a:sym typeface="+mn-ea"/>
              </a:rPr>
              <a:t>的配置，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字段显隐、排序，按钮显示隐藏，分页等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360045" algn="l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 smtClean="0">
                <a:latin typeface="+mn-ea"/>
                <a:sym typeface="+mn-ea"/>
              </a:rPr>
              <a:t>业务查询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：包括</a:t>
            </a:r>
            <a:r>
              <a:rPr lang="zh-CN" altLang="en-US" sz="2400" kern="0" dirty="0" smtClean="0">
                <a:latin typeface="+mn-ea"/>
                <a:sym typeface="+mn-ea"/>
              </a:rPr>
              <a:t>业务查询列表配置、基本信息区域配置、商品变更明细列表配置、费用明细列表配置、按钮显隐配置、分页配置，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对历史记录查询页面中的展示内容进行配置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1546225"/>
            <a:ext cx="8898255" cy="5076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系统管理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历史专区配置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9570" y="3812540"/>
            <a:ext cx="1016635" cy="340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-短信查询配置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查询条件区域</a:t>
            </a:r>
            <a:r>
              <a:rPr lang="zh-CN" altLang="en-US" dirty="0">
                <a:sym typeface="+mn-ea"/>
              </a:rPr>
              <a:t>配置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1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增加短信类型：</a:t>
            </a:r>
            <a:r>
              <a:rPr lang="zh-CN" altLang="zh-CN" sz="2400" dirty="0">
                <a:latin typeface="+mn-ea"/>
                <a:sym typeface="+mn-ea"/>
              </a:rPr>
              <a:t>点击【添加类型】左侧的标识，弹出短信类型添加弹框，输入类型名称和类型编码，点击</a:t>
            </a:r>
            <a:r>
              <a:rPr lang="zh-CN" altLang="en-US" sz="2400" dirty="0">
                <a:latin typeface="+mn-ea"/>
                <a:sym typeface="+mn-ea"/>
              </a:rPr>
              <a:t>确定；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2</a:t>
            </a:r>
            <a:r>
              <a:rPr lang="zh-CN" altLang="en-US" sz="2400" dirty="0">
                <a:latin typeface="+mn-ea"/>
                <a:sym typeface="+mn-ea"/>
              </a:rPr>
              <a:t>、短信类型修改：对已添加需要修改的短信类型，点击其右侧的标识，</a:t>
            </a:r>
            <a:r>
              <a:rPr lang="zh-CN" altLang="zh-CN" sz="2400" dirty="0">
                <a:latin typeface="+mn-ea"/>
                <a:sym typeface="+mn-ea"/>
              </a:rPr>
              <a:t>弹出短信类型修改弹框，勾选删除类型后，点击确定可将其删除；不勾选删除类型，编辑类型名称和类型编码，点击确定，可对其进行修改；</a:t>
            </a:r>
            <a:endParaRPr lang="zh-CN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3</a:t>
            </a:r>
            <a:r>
              <a:rPr lang="zh-CN" altLang="en-US" sz="2400" dirty="0">
                <a:latin typeface="+mn-ea"/>
                <a:sym typeface="+mn-ea"/>
              </a:rPr>
              <a:t>、短信类型</a:t>
            </a:r>
            <a:r>
              <a:rPr lang="en-US" altLang="zh-CN" sz="2400" dirty="0">
                <a:latin typeface="+mn-ea"/>
                <a:sym typeface="+mn-ea"/>
              </a:rPr>
              <a:t>”</a:t>
            </a:r>
            <a:r>
              <a:rPr lang="zh-CN" altLang="en-US" sz="2400" dirty="0">
                <a:latin typeface="+mn-ea"/>
                <a:sym typeface="+mn-ea"/>
              </a:rPr>
              <a:t>全部</a:t>
            </a:r>
            <a:r>
              <a:rPr lang="en-US" altLang="zh-CN" sz="2400" dirty="0">
                <a:latin typeface="+mn-ea"/>
                <a:sym typeface="+mn-ea"/>
              </a:rPr>
              <a:t>“</a:t>
            </a:r>
            <a:r>
              <a:rPr lang="zh-CN" altLang="en-US" sz="2400" dirty="0">
                <a:latin typeface="+mn-ea"/>
                <a:sym typeface="+mn-ea"/>
              </a:rPr>
              <a:t>可显隐，勾选是，点击保存则前台显示；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sym typeface="+mn-ea"/>
              </a:rPr>
              <a:t>4</a:t>
            </a:r>
            <a:r>
              <a:rPr lang="zh-CN" altLang="en-US" sz="2400" dirty="0">
                <a:latin typeface="+mn-ea"/>
                <a:sym typeface="+mn-ea"/>
              </a:rPr>
              <a:t>、配置完成后，点击保存；</a:t>
            </a:r>
            <a:endParaRPr lang="zh-CN" altLang="zh-CN" sz="2400" b="1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zh-CN" sz="2400" b="1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210" y="4412615"/>
            <a:ext cx="7246620" cy="2129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、历史记录查询</a:t>
            </a:r>
            <a:r>
              <a:rPr lang="zh-CN" altLang="en-US" dirty="0">
                <a:sym typeface="+mn-ea"/>
              </a:rPr>
              <a:t>-短信记录查询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sym typeface="+mn-ea"/>
              </a:rPr>
              <a:t>历史专区配置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短信查询配置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查询条件区域配置的内容，在</a:t>
            </a:r>
            <a:r>
              <a:rPr lang="zh-CN" altLang="en-US" sz="2400" dirty="0">
                <a:sym typeface="+mn-ea"/>
              </a:rPr>
              <a:t>历史记录查询</a:t>
            </a:r>
            <a:r>
              <a:rPr lang="zh-CN" altLang="en-US" sz="2400" dirty="0">
                <a:sym typeface="+mn-ea"/>
              </a:rPr>
              <a:t>-短信记录查询页面，影响</a:t>
            </a:r>
            <a:r>
              <a:rPr lang="zh-CN" altLang="en-US" sz="2400" dirty="0">
                <a:latin typeface="+mn-ea"/>
                <a:sym typeface="+mn-ea"/>
              </a:rPr>
              <a:t>短信类型下拉框，</a:t>
            </a:r>
            <a:r>
              <a:rPr lang="zh-CN" altLang="en-US" sz="2400" dirty="0">
                <a:sym typeface="+mn-ea"/>
              </a:rPr>
              <a:t>展示如下：</a:t>
            </a:r>
            <a:endParaRPr lang="zh-CN" altLang="zh-CN" sz="2400" b="1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2178050"/>
            <a:ext cx="10702290" cy="2661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3771900"/>
            <a:ext cx="10073640" cy="2910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3、配置指导-短信查询配置-时间条件配置</a:t>
            </a:r>
            <a:endParaRPr lang="zh-CN" altLang="en-US" dirty="0">
              <a:solidFill>
                <a:schemeClr val="accent1"/>
              </a:solidFill>
              <a:cs typeface="等线" panose="0201060003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en-US" altLang="zh-CN" sz="2400" b="0">
                <a:solidFill>
                  <a:srgbClr val="000000"/>
                </a:solidFill>
                <a:cs typeface="等线" panose="02010600030101010101" charset="-122"/>
              </a:rPr>
              <a:t>   </a:t>
            </a:r>
            <a:endParaRPr lang="en-US" altLang="zh-CN" sz="2400"/>
          </a:p>
          <a:p>
            <a:pPr indent="360045" algn="l" fontAlgn="auto">
              <a:lnSpc>
                <a:spcPct val="150000"/>
              </a:lnSpc>
            </a:pP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b="0">
                <a:solidFill>
                  <a:srgbClr val="000000"/>
                </a:solidFill>
                <a:cs typeface="等线" panose="02010600030101010101" charset="-122"/>
              </a:rPr>
              <a:t>  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5440" y="822325"/>
            <a:ext cx="114928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1</a:t>
            </a:r>
            <a:r>
              <a:rPr lang="zh-CN" altLang="en-US" sz="2400" dirty="0">
                <a:latin typeface="+mn-ea"/>
              </a:rPr>
              <a:t>、是否跨月设置：</a:t>
            </a:r>
            <a:r>
              <a:rPr lang="zh-CN" altLang="zh-CN" sz="2400" dirty="0">
                <a:latin typeface="+mn-ea"/>
              </a:rPr>
              <a:t>当“是否可跨月”设置为否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前台</a:t>
            </a:r>
            <a:r>
              <a:rPr lang="zh-CN" altLang="zh-CN" sz="2400" dirty="0">
                <a:latin typeface="+mn-ea"/>
              </a:rPr>
              <a:t>时间设置又跨月了时，提示“请不允许跨月查询！”；</a:t>
            </a:r>
            <a:endParaRPr lang="en-US" altLang="zh-CN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2</a:t>
            </a:r>
            <a:r>
              <a:rPr lang="zh-CN" altLang="en-US" sz="2400" dirty="0">
                <a:latin typeface="+mn-ea"/>
              </a:rPr>
              <a:t>、最大查询天数：</a:t>
            </a:r>
            <a:r>
              <a:rPr lang="zh-CN" altLang="zh-CN" sz="2400" dirty="0">
                <a:latin typeface="+mn-ea"/>
              </a:rPr>
              <a:t>当查询时间范围超过设置的“</a:t>
            </a:r>
            <a:r>
              <a:rPr lang="zh-CN" altLang="en-US" sz="2400" dirty="0">
                <a:latin typeface="+mn-ea"/>
                <a:sym typeface="+mn-ea"/>
              </a:rPr>
              <a:t>最大查询天数</a:t>
            </a:r>
            <a:r>
              <a:rPr lang="zh-CN" altLang="zh-CN" sz="2400" dirty="0">
                <a:latin typeface="+mn-ea"/>
              </a:rPr>
              <a:t>”时，提示“请时间跨度不要超过</a:t>
            </a:r>
            <a:r>
              <a:rPr lang="en-US" altLang="zh-CN" sz="2400" dirty="0">
                <a:latin typeface="+mn-ea"/>
              </a:rPr>
              <a:t>**</a:t>
            </a:r>
            <a:r>
              <a:rPr lang="zh-CN" altLang="zh-CN" sz="2400" dirty="0">
                <a:latin typeface="+mn-ea"/>
              </a:rPr>
              <a:t>天”，</a:t>
            </a:r>
            <a:r>
              <a:rPr lang="en-US" altLang="zh-CN" sz="2400" dirty="0">
                <a:latin typeface="+mn-ea"/>
                <a:sym typeface="+mn-ea"/>
              </a:rPr>
              <a:t>**</a:t>
            </a:r>
            <a:r>
              <a:rPr lang="zh-CN" altLang="en-US" sz="2400" dirty="0">
                <a:latin typeface="+mn-ea"/>
                <a:sym typeface="+mn-ea"/>
              </a:rPr>
              <a:t>的数值即</a:t>
            </a:r>
            <a:r>
              <a:rPr lang="zh-CN" altLang="en-US" sz="2400" dirty="0">
                <a:latin typeface="+mn-ea"/>
                <a:sym typeface="+mn-ea"/>
              </a:rPr>
              <a:t>最大查询天数；</a:t>
            </a:r>
            <a:endParaRPr lang="en-US" altLang="zh-CN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3</a:t>
            </a:r>
            <a:r>
              <a:rPr lang="zh-CN" altLang="en-US" sz="2400" dirty="0">
                <a:latin typeface="+mn-ea"/>
              </a:rPr>
              <a:t>、按钮显隐：当设置了隐藏时，对应按钮在前台不展示；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、历史记录查询</a:t>
            </a:r>
            <a:r>
              <a:rPr lang="zh-CN" altLang="en-US" dirty="0">
                <a:sym typeface="+mn-ea"/>
              </a:rPr>
              <a:t>-短信记录查询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sym typeface="+mn-ea"/>
              </a:rPr>
              <a:t>历史专区配置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短信查询配置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时间条件配置</a:t>
            </a:r>
            <a:r>
              <a:rPr lang="zh-CN" altLang="en-US" sz="2400" dirty="0">
                <a:sym typeface="+mn-ea"/>
              </a:rPr>
              <a:t>的设置，在</a:t>
            </a:r>
            <a:r>
              <a:rPr lang="zh-CN" altLang="en-US" sz="2400" dirty="0">
                <a:sym typeface="+mn-ea"/>
              </a:rPr>
              <a:t>历史记录查询</a:t>
            </a:r>
            <a:r>
              <a:rPr lang="zh-CN" altLang="en-US" sz="2400" dirty="0">
                <a:sym typeface="+mn-ea"/>
              </a:rPr>
              <a:t>-短信记录查询页面，影响内容</a:t>
            </a:r>
            <a:r>
              <a:rPr lang="zh-CN" altLang="en-US" sz="2400" dirty="0">
                <a:latin typeface="+mn-ea"/>
                <a:sym typeface="+mn-ea"/>
              </a:rPr>
              <a:t>，</a:t>
            </a:r>
            <a:r>
              <a:rPr lang="zh-CN" altLang="en-US" sz="2400" dirty="0">
                <a:sym typeface="+mn-ea"/>
              </a:rPr>
              <a:t>展示如下：</a:t>
            </a:r>
            <a:endParaRPr lang="zh-CN" altLang="en-US" sz="2400" dirty="0"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sym typeface="+mn-ea"/>
              </a:rPr>
              <a:t>  1</a:t>
            </a:r>
            <a:r>
              <a:rPr lang="zh-CN" altLang="en-US" sz="2400" dirty="0">
                <a:sym typeface="+mn-ea"/>
              </a:rPr>
              <a:t>、</a:t>
            </a:r>
            <a:r>
              <a:rPr lang="zh-CN" altLang="zh-CN" sz="2400" dirty="0">
                <a:latin typeface="+mn-ea"/>
                <a:sym typeface="+mn-ea"/>
              </a:rPr>
              <a:t>结束时间：</a:t>
            </a:r>
            <a:r>
              <a:rPr lang="zh-CN" altLang="zh-CN" sz="2400" dirty="0">
                <a:latin typeface="+mn-ea"/>
                <a:sym typeface="+mn-ea"/>
              </a:rPr>
              <a:t>默认设置为当天23:59:59；</a:t>
            </a:r>
            <a:endParaRPr lang="zh-CN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zh-CN" sz="2400" dirty="0">
                <a:latin typeface="+mn-ea"/>
                <a:sym typeface="+mn-ea"/>
              </a:rPr>
              <a:t>  2、当“</a:t>
            </a:r>
            <a:r>
              <a:rPr lang="zh-CN" altLang="en-US" sz="2400" dirty="0">
                <a:latin typeface="+mn-ea"/>
                <a:sym typeface="+mn-ea"/>
              </a:rPr>
              <a:t>最大查询天数</a:t>
            </a:r>
            <a:r>
              <a:rPr lang="zh-CN" altLang="zh-CN" sz="2400" dirty="0">
                <a:latin typeface="+mn-ea"/>
                <a:sym typeface="+mn-ea"/>
              </a:rPr>
              <a:t>”和“</a:t>
            </a:r>
            <a:r>
              <a:rPr lang="zh-CN" altLang="zh-CN" sz="2400" dirty="0">
                <a:latin typeface="+mn-ea"/>
                <a:sym typeface="+mn-ea"/>
              </a:rPr>
              <a:t>是否可跨月</a:t>
            </a:r>
            <a:r>
              <a:rPr lang="zh-CN" altLang="zh-CN" sz="2400" dirty="0">
                <a:latin typeface="+mn-ea"/>
                <a:sym typeface="+mn-ea"/>
              </a:rPr>
              <a:t>”都没有设置或者“</a:t>
            </a:r>
            <a:r>
              <a:rPr lang="zh-CN" altLang="en-US" sz="2400" dirty="0">
                <a:latin typeface="+mn-ea"/>
                <a:sym typeface="+mn-ea"/>
              </a:rPr>
              <a:t>最大查询天数</a:t>
            </a:r>
            <a:r>
              <a:rPr lang="zh-CN" altLang="zh-CN" sz="2400" dirty="0">
                <a:latin typeface="+mn-ea"/>
                <a:sym typeface="+mn-ea"/>
              </a:rPr>
              <a:t>”&gt;1时，开始时间设置为当月的1号00:00:00;</a:t>
            </a:r>
            <a:endParaRPr lang="zh-CN" altLang="zh-CN" sz="2400" dirty="0">
              <a:latin typeface="+mn-ea"/>
            </a:endParaRPr>
          </a:p>
          <a:p>
            <a:pPr lvl="0" indent="360045" algn="l" fontAlgn="auto">
              <a:lnSpc>
                <a:spcPct val="150000"/>
              </a:lnSpc>
              <a:buNone/>
            </a:pPr>
            <a:r>
              <a:rPr lang="zh-CN" altLang="zh-CN" sz="2400" dirty="0">
                <a:latin typeface="+mn-ea"/>
                <a:sym typeface="+mn-ea"/>
              </a:rPr>
              <a:t>  3、当“</a:t>
            </a:r>
            <a:r>
              <a:rPr lang="zh-CN" altLang="en-US" sz="2400" dirty="0">
                <a:latin typeface="+mn-ea"/>
                <a:sym typeface="+mn-ea"/>
              </a:rPr>
              <a:t>最大查询天数</a:t>
            </a:r>
            <a:r>
              <a:rPr lang="zh-CN" altLang="zh-CN" sz="2400" dirty="0">
                <a:latin typeface="+mn-ea"/>
                <a:sym typeface="+mn-ea"/>
              </a:rPr>
              <a:t>”=1时，开始时间设置为当天的00:00:00;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265" y="4194175"/>
            <a:ext cx="6785610" cy="2607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1360" y="2647950"/>
            <a:ext cx="7470775" cy="3687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配置指导</a:t>
            </a:r>
            <a:r>
              <a:rPr lang="zh-CN" altLang="en-US" dirty="0">
                <a:sym typeface="+mn-ea"/>
              </a:rPr>
              <a:t>-短信查询配置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短信记录</a:t>
            </a:r>
            <a:r>
              <a:rPr lang="zh-CN" altLang="zh-CN" dirty="0">
                <a:latin typeface="+mn-ea"/>
                <a:sym typeface="+mn-ea"/>
              </a:rPr>
              <a:t>查询列表</a:t>
            </a:r>
            <a:r>
              <a:rPr lang="zh-CN" altLang="en-US" dirty="0">
                <a:sym typeface="+mn-ea"/>
              </a:rPr>
              <a:t>配置</a:t>
            </a:r>
            <a:endParaRPr lang="zh-CN" altLang="en-US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5440" y="786765"/>
            <a:ext cx="1149223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algn="l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zh-CN" sz="2400" dirty="0">
                <a:latin typeface="+mn-ea"/>
                <a:sym typeface="+mn-ea"/>
              </a:rPr>
              <a:t>列表字段选择：选中即表示前台列表展示，并显示在下方字段顺序设置区域；</a:t>
            </a:r>
            <a:endParaRPr lang="zh-CN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zh-CN" sz="2400" dirty="0">
                <a:latin typeface="+mn-ea"/>
                <a:sym typeface="+mn-ea"/>
              </a:rPr>
              <a:t>   </a:t>
            </a:r>
            <a:r>
              <a:rPr lang="zh-CN" altLang="zh-CN" sz="2400" b="1" dirty="0">
                <a:latin typeface="+mn-ea"/>
                <a:sym typeface="+mn-ea"/>
              </a:rPr>
              <a:t>影响范围</a:t>
            </a:r>
            <a:r>
              <a:rPr lang="zh-CN" altLang="zh-CN" sz="2400" dirty="0">
                <a:latin typeface="+mn-ea"/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历史记录查询-短信记录查询页面的查询结果列表；</a:t>
            </a:r>
            <a:endParaRPr lang="zh-CN" altLang="zh-CN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zh-CN" sz="2400" dirty="0">
                <a:latin typeface="+mn-ea"/>
                <a:sym typeface="+mn-ea"/>
              </a:rPr>
              <a:t>   列表字段顺序设置：字段前面括号里输入数字</a:t>
            </a:r>
            <a:r>
              <a:rPr lang="en-US" altLang="zh-CN" sz="2400" dirty="0">
                <a:latin typeface="+mn-ea"/>
                <a:sym typeface="+mn-ea"/>
              </a:rPr>
              <a:t>1-99</a:t>
            </a:r>
            <a:r>
              <a:rPr lang="zh-CN" altLang="en-US" sz="2400" dirty="0">
                <a:latin typeface="+mn-ea"/>
                <a:sym typeface="+mn-ea"/>
              </a:rPr>
              <a:t>，进行列表字段顺序设置，数字越小越靠前；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   设置完毕后，点击保存；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1998</Words>
  <Application>WPS 演示</Application>
  <PresentationFormat>宽屏</PresentationFormat>
  <Paragraphs>131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等线</vt:lpstr>
      <vt:lpstr>黑体</vt:lpstr>
      <vt:lpstr>Arial Unicode MS</vt:lpstr>
      <vt:lpstr>1_Office 主题​​</vt:lpstr>
      <vt:lpstr>PowerPoint 演示文稿</vt:lpstr>
      <vt:lpstr>CONTENTS  目录</vt:lpstr>
      <vt:lpstr>1、功能简介</vt:lpstr>
      <vt:lpstr>2、菜单路径</vt:lpstr>
      <vt:lpstr>3、配置指导-短信查询配置-查询条件区域配置</vt:lpstr>
      <vt:lpstr>3、历史记录查询-短信记录查询</vt:lpstr>
      <vt:lpstr>3、配置指导-短信查询配置-时间条件配置</vt:lpstr>
      <vt:lpstr>3、历史记录查询-短信记录查询</vt:lpstr>
      <vt:lpstr>3、配置指导-短信查询配置-短信记录查询列表配置</vt:lpstr>
      <vt:lpstr>3、配置指导-短信查询配置-分页配置</vt:lpstr>
      <vt:lpstr>3、配置指导-业务查询-业务查询列表配置</vt:lpstr>
      <vt:lpstr>3、历史记录查询的查询结果列表展示</vt:lpstr>
      <vt:lpstr>3、配置指导-业务查询配置-基本信息区域配置</vt:lpstr>
      <vt:lpstr>3、配置指导-业务查询-基本信息区域配置</vt:lpstr>
      <vt:lpstr>3、配置指导-业务查询配置-商品变更/费用明细字段配置</vt:lpstr>
      <vt:lpstr>3、配置指导-业务查询配置-商品变更/费用明细字段配置</vt:lpstr>
      <vt:lpstr>3、配置指导-业务查询配置-按钮显隐/分页配置</vt:lpstr>
      <vt:lpstr>3、配置指导-短信查询配置-分页配置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116</cp:revision>
  <dcterms:created xsi:type="dcterms:W3CDTF">2018-08-08T03:06:00Z</dcterms:created>
  <dcterms:modified xsi:type="dcterms:W3CDTF">2019-05-25T13:35:29Z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