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0" r:id="rId3"/>
    <p:sldId id="318" r:id="rId4"/>
    <p:sldId id="317" r:id="rId5"/>
    <p:sldId id="321" r:id="rId6"/>
    <p:sldId id="322" r:id="rId7"/>
    <p:sldId id="324" r:id="rId8"/>
    <p:sldId id="329" r:id="rId9"/>
    <p:sldId id="325" r:id="rId10"/>
    <p:sldId id="326" r:id="rId11"/>
    <p:sldId id="330" r:id="rId12"/>
    <p:sldId id="32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6A6A6"/>
    <a:srgbClr val="E7E7E7"/>
    <a:srgbClr val="E8E8E8"/>
    <a:srgbClr val="D9D9D9"/>
    <a:srgbClr val="01A7AB"/>
    <a:srgbClr val="FFF4D8"/>
    <a:srgbClr val="EEF7E9"/>
    <a:srgbClr val="88D773"/>
    <a:srgbClr val="4AD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5EC20-4E73-4F25-BF5A-B8B84E738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000D-E93F-4EC5-A839-B7B2E4D909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B539-DA97-465D-850F-3C38A66273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5.jpeg"/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lnSpc>
                <a:spcPct val="130000"/>
              </a:lnSpc>
              <a:spcBef>
                <a:spcPts val="0"/>
              </a:spcBef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180720中移在线副本\PPT模板-2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6"/>
            <a:ext cx="12192000" cy="68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0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588" y="196850"/>
            <a:ext cx="2193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0" y="771525"/>
            <a:ext cx="12192000" cy="66675"/>
          </a:xfrm>
          <a:prstGeom prst="rect">
            <a:avLst/>
          </a:prstGeom>
          <a:solidFill>
            <a:srgbClr val="89B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36538" y="168275"/>
            <a:ext cx="68262" cy="539750"/>
          </a:xfrm>
          <a:prstGeom prst="rect">
            <a:avLst/>
          </a:prstGeom>
          <a:solidFill>
            <a:srgbClr val="9DCB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275"/>
            <a:ext cx="203200" cy="539750"/>
          </a:xfrm>
          <a:prstGeom prst="rect">
            <a:avLst/>
          </a:prstGeom>
          <a:solidFill>
            <a:srgbClr val="33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38675" y="197768"/>
            <a:ext cx="9213711" cy="49492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en-US" dirty="0" err="1"/>
              <a:t>单击此处编辑母版标题样式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339776" y="177983"/>
            <a:ext cx="10408171" cy="571525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339776" y="933788"/>
            <a:ext cx="11532434" cy="165576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000973"/>
            <a:ext cx="1219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标准化业务受理操作指导手册</a:t>
            </a:r>
            <a:endParaRPr lang="en-US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endParaRPr lang="zh-CN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r>
              <a:rPr lang="en-US" altLang="zh-CN" sz="4800" b="1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zh-CN" sz="4800" b="1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专区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971509"/>
            <a:ext cx="12192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、具体操作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商品订购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76" y="749002"/>
            <a:ext cx="11532434" cy="3024437"/>
          </a:xfrm>
        </p:spPr>
        <p:txBody>
          <a:bodyPr>
            <a:normAutofit/>
          </a:bodyPr>
          <a:lstStyle/>
          <a:p>
            <a:pPr indent="360045" fontAlgn="auto">
              <a:lnSpc>
                <a:spcPct val="150000"/>
              </a:lnSpc>
            </a:pPr>
            <a:r>
              <a:rPr lang="en-US" altLang="zh-CN" dirty="0" smtClean="0"/>
              <a:t>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点击商品名称，弹出办理窗口；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点击商品名称后的空心五角星，商品收藏成功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，空心五角星变为实心；再次点击五角星，取消收藏；收藏成功的商品可以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在收藏夹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中查看；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验证方式，点击验证按钮，验证通过之后，订购按钮变为可点击状态；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点击订购按钮，弹出商品订购二次确认窗口，点击确认，商品订购成功；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2919" y="3555713"/>
            <a:ext cx="6926894" cy="32254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81525"/>
            <a:ext cx="1219200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solidFill>
                  <a:srgbClr val="000000"/>
                </a:solidFill>
                <a:ea typeface="黑体" panose="02010609060101010101" charset="-122"/>
              </a:defRPr>
            </a:lvl1pPr>
          </a:lstStyle>
          <a:p>
            <a:r>
              <a:rPr lang="zh-CN" altLang="en-US" dirty="0">
                <a:sym typeface="+mn-lt"/>
              </a:rPr>
              <a:t>谢谢！</a:t>
            </a:r>
            <a:endParaRPr lang="en-US" altLang="zh-CN" dirty="0"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480872" y="3377679"/>
            <a:ext cx="7384344" cy="694592"/>
            <a:chOff x="3758375" y="2539177"/>
            <a:chExt cx="7384344" cy="694592"/>
          </a:xfrm>
        </p:grpSpPr>
        <p:sp>
          <p:nvSpPr>
            <p:cNvPr id="43" name="矩形 42"/>
            <p:cNvSpPr/>
            <p:nvPr/>
          </p:nvSpPr>
          <p:spPr>
            <a:xfrm>
              <a:off x="3758375" y="2539177"/>
              <a:ext cx="7384344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TextBox 95"/>
            <p:cNvSpPr txBox="1"/>
            <p:nvPr/>
          </p:nvSpPr>
          <p:spPr>
            <a:xfrm>
              <a:off x="4460674" y="2625204"/>
              <a:ext cx="656613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具体操作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80873" y="2476726"/>
            <a:ext cx="7384343" cy="694592"/>
            <a:chOff x="3758375" y="2539177"/>
            <a:chExt cx="7384343" cy="694592"/>
          </a:xfrm>
        </p:grpSpPr>
        <p:sp>
          <p:nvSpPr>
            <p:cNvPr id="40" name="矩形 39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TextBox 95"/>
            <p:cNvSpPr txBox="1"/>
            <p:nvPr/>
          </p:nvSpPr>
          <p:spPr>
            <a:xfrm>
              <a:off x="4460675" y="2625204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菜单路径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480873" y="1575777"/>
            <a:ext cx="7384343" cy="694592"/>
            <a:chOff x="3758375" y="2539177"/>
            <a:chExt cx="7384343" cy="694592"/>
          </a:xfrm>
        </p:grpSpPr>
        <p:sp>
          <p:nvSpPr>
            <p:cNvPr id="37" name="矩形 36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TextBox 95"/>
            <p:cNvSpPr txBox="1"/>
            <p:nvPr/>
          </p:nvSpPr>
          <p:spPr>
            <a:xfrm>
              <a:off x="4460675" y="2625839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功能简介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、功能简介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48444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defTabSz="456565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商品专区包括用户基本信息区域、已开业务、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历史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业务、</a:t>
            </a:r>
            <a:r>
              <a:rPr lang="zh-CN" altLang="en-US" sz="2400" kern="0" dirty="0">
                <a:latin typeface="+mn-ea"/>
              </a:rPr>
              <a:t>商品展示</a:t>
            </a:r>
            <a:r>
              <a:rPr lang="zh-CN" altLang="en-US" sz="2400" kern="0" dirty="0" smtClean="0">
                <a:latin typeface="+mn-ea"/>
              </a:rPr>
              <a:t>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360045" defTabSz="4565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用户基本信息区域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kern="0" dirty="0">
                <a:latin typeface="+mn-ea"/>
              </a:rPr>
              <a:t>展示当前受理号码、当前主套餐、下周期主</a:t>
            </a:r>
            <a:r>
              <a:rPr lang="zh-CN" altLang="en-US" sz="2400" kern="0" dirty="0" smtClean="0">
                <a:latin typeface="+mn-ea"/>
              </a:rPr>
              <a:t>套餐、其他商品订购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360045" defTabSz="4565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0" dirty="0">
                <a:latin typeface="+mn-ea"/>
              </a:rPr>
              <a:t>已开业务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zh-CN" sz="2400" kern="0" dirty="0">
                <a:latin typeface="+mn-ea"/>
              </a:rPr>
              <a:t>商品退订</a:t>
            </a:r>
            <a:r>
              <a:rPr lang="zh-CN" altLang="en-US" sz="2400" kern="0" dirty="0">
                <a:latin typeface="+mn-ea"/>
              </a:rPr>
              <a:t>、批量退订、加入待办、批量待办、下发短信、按生效</a:t>
            </a:r>
            <a:r>
              <a:rPr lang="zh-CN" altLang="en-US" sz="2400" kern="0" dirty="0" smtClean="0">
                <a:latin typeface="+mn-ea"/>
              </a:rPr>
              <a:t>方     式</a:t>
            </a:r>
            <a:r>
              <a:rPr lang="zh-CN" altLang="en-US" sz="2400" kern="0" dirty="0">
                <a:latin typeface="+mn-ea"/>
              </a:rPr>
              <a:t>查询、刷新</a:t>
            </a:r>
            <a:r>
              <a:rPr lang="zh-CN" altLang="zh-CN" sz="2400" kern="0" dirty="0">
                <a:latin typeface="+mn-ea"/>
              </a:rPr>
              <a:t>等</a:t>
            </a:r>
            <a:r>
              <a:rPr lang="zh-CN" altLang="zh-CN" sz="2400" kern="0" dirty="0" smtClean="0">
                <a:latin typeface="+mn-ea"/>
              </a:rPr>
              <a:t>操作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360045" defTabSz="4565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0" dirty="0">
                <a:latin typeface="+mn-ea"/>
              </a:rPr>
              <a:t>历史业务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kern="0" dirty="0">
                <a:latin typeface="+mn-ea"/>
              </a:rPr>
              <a:t>按商品分类展示历史业务，可刷新</a:t>
            </a:r>
            <a:r>
              <a:rPr lang="zh-CN" altLang="en-US" sz="2400" kern="0" dirty="0" smtClean="0">
                <a:latin typeface="+mn-ea"/>
              </a:rPr>
              <a:t>页面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360045" defTabSz="4565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0" dirty="0">
                <a:latin typeface="+mn-ea"/>
              </a:rPr>
              <a:t>商品展示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zh-CN" sz="2400" kern="0" dirty="0">
                <a:latin typeface="+mn-ea"/>
              </a:rPr>
              <a:t>展示所有人工可办</a:t>
            </a:r>
            <a:r>
              <a:rPr lang="zh-CN" altLang="en-US" sz="2400" kern="0" dirty="0">
                <a:latin typeface="+mn-ea"/>
              </a:rPr>
              <a:t>的</a:t>
            </a:r>
            <a:r>
              <a:rPr lang="zh-CN" altLang="zh-CN" sz="2400" kern="0" dirty="0">
                <a:latin typeface="+mn-ea"/>
              </a:rPr>
              <a:t>商品，支持按类别、商品名称等条件进行筛选查找</a:t>
            </a:r>
            <a:r>
              <a:rPr lang="zh-CN" altLang="en-US" sz="2400" kern="0" dirty="0">
                <a:latin typeface="+mn-ea"/>
              </a:rPr>
              <a:t>；可执行订购、收藏</a:t>
            </a:r>
            <a:r>
              <a:rPr lang="zh-CN" altLang="en-US" sz="2400" kern="0" dirty="0" smtClean="0">
                <a:latin typeface="+mn-ea"/>
              </a:rPr>
              <a:t>商品</a:t>
            </a:r>
            <a:r>
              <a:rPr lang="zh-CN" altLang="en-US" sz="2400" kern="0" dirty="0">
                <a:latin typeface="+mn-ea"/>
              </a:rPr>
              <a:t>、取消收藏商品</a:t>
            </a:r>
            <a:r>
              <a:rPr lang="zh-CN" altLang="en-US" sz="2400" kern="0" dirty="0" smtClean="0">
                <a:latin typeface="+mn-ea"/>
              </a:rPr>
              <a:t>操作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菜单路径</a:t>
            </a:r>
            <a:endParaRPr lang="zh-CN" altLang="en-US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菜单路径：标准化业务受理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商品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专区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112" y="1628384"/>
            <a:ext cx="8774550" cy="52296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具体操作-用户基本信息区域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用户基本信息区域介绍</a:t>
            </a: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400" b="1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、展示内容包括受理号码、当前主套餐、下周期主套餐、其他商品订购；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b="1" kern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 kern="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、点击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其他商品订购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，进入其他商品订购页面，可以查询其他商品订购信息。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163" y="3065375"/>
            <a:ext cx="11354784" cy="35436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</a:t>
            </a:r>
            <a:r>
              <a:rPr lang="zh-CN" altLang="en-US" dirty="0" smtClean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已开业务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507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fontAlgn="auto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、已开业务默认折叠状态，点击折叠按钮可展示该模块，各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页可点击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/>
              <a:t>点击</a:t>
            </a:r>
            <a:r>
              <a:rPr lang="en-US" altLang="zh-CN" sz="2400" dirty="0"/>
              <a:t>【</a:t>
            </a:r>
            <a:r>
              <a:rPr lang="zh-CN" altLang="en-US" sz="2400" dirty="0"/>
              <a:t>退订</a:t>
            </a:r>
            <a:r>
              <a:rPr lang="en-US" altLang="zh-CN" sz="2400" dirty="0"/>
              <a:t>】</a:t>
            </a:r>
            <a:r>
              <a:rPr lang="zh-CN" altLang="en-US" sz="2400" dirty="0"/>
              <a:t>按钮，弹出退订窗口，可以进行退订操作；</a:t>
            </a:r>
            <a:endParaRPr lang="en-US" altLang="zh-CN" sz="2400" dirty="0" smtClean="0"/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点击</a:t>
            </a:r>
            <a:r>
              <a:rPr lang="en-US" altLang="zh-CN" sz="2400" dirty="0"/>
              <a:t>【</a:t>
            </a:r>
            <a:r>
              <a:rPr lang="zh-CN" altLang="en-US" sz="2400" dirty="0"/>
              <a:t>加入待办</a:t>
            </a:r>
            <a:r>
              <a:rPr lang="en-US" altLang="zh-CN" sz="2400" dirty="0"/>
              <a:t>】</a:t>
            </a:r>
            <a:r>
              <a:rPr lang="zh-CN" altLang="en-US" sz="2400" dirty="0"/>
              <a:t>按钮，右上角待办业务中可以看到该商品；</a:t>
            </a:r>
            <a:endParaRPr lang="en-US" altLang="zh-CN" sz="2400" dirty="0"/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 smtClean="0"/>
              <a:t>  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选择当月生效、下月生效、全部生效方式，可以进行对应查询；</a:t>
            </a:r>
            <a:endParaRPr lang="en-US" altLang="zh-CN" sz="2400" dirty="0"/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 smtClean="0"/>
              <a:t>   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点击</a:t>
            </a:r>
            <a:r>
              <a:rPr lang="en-US" altLang="zh-CN" sz="2400" dirty="0"/>
              <a:t>【</a:t>
            </a:r>
            <a:r>
              <a:rPr lang="zh-CN" altLang="en-US" sz="2400" dirty="0"/>
              <a:t>下发短信</a:t>
            </a:r>
            <a:r>
              <a:rPr lang="en-US" altLang="zh-CN" sz="2400" dirty="0"/>
              <a:t>】</a:t>
            </a:r>
            <a:r>
              <a:rPr lang="zh-CN" altLang="en-US" sz="2400" dirty="0"/>
              <a:t>按钮，可以给用户发送短信；</a:t>
            </a:r>
            <a:endParaRPr lang="en-US" altLang="zh-CN" sz="2400" dirty="0"/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 smtClean="0"/>
              <a:t>   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点击</a:t>
            </a:r>
            <a:r>
              <a:rPr lang="en-US" altLang="zh-CN" sz="2400" dirty="0"/>
              <a:t>【</a:t>
            </a:r>
            <a:r>
              <a:rPr lang="zh-CN" altLang="en-US" sz="2400" dirty="0"/>
              <a:t>刷新</a:t>
            </a:r>
            <a:r>
              <a:rPr lang="en-US" altLang="zh-CN" sz="2400" dirty="0"/>
              <a:t>】</a:t>
            </a:r>
            <a:r>
              <a:rPr lang="zh-CN" altLang="en-US" sz="2400" dirty="0"/>
              <a:t>按钮，刷新当前已开业务数据列表；</a:t>
            </a:r>
            <a:endParaRPr lang="en-US" altLang="zh-CN" sz="2400" dirty="0"/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 smtClean="0"/>
              <a:t>   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在数据列表中，勾选几条数据，合计费用文本框中显示选中数据的合计费用；点击</a:t>
            </a:r>
            <a:r>
              <a:rPr lang="en-US" altLang="zh-CN" sz="2400" dirty="0"/>
              <a:t>【</a:t>
            </a:r>
            <a:r>
              <a:rPr lang="zh-CN" altLang="en-US" sz="2400" dirty="0"/>
              <a:t>批量退订</a:t>
            </a:r>
            <a:r>
              <a:rPr lang="en-US" altLang="zh-CN" sz="2400" dirty="0"/>
              <a:t>】</a:t>
            </a:r>
            <a:r>
              <a:rPr lang="zh-CN" altLang="en-US" sz="2400" dirty="0"/>
              <a:t>按钮，可以进行批量退订操作；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点击商品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名称前的链接图标，可以查看配置的二级应用页面；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具体操作</a:t>
            </a:r>
            <a:r>
              <a:rPr lang="en-US" altLang="zh-CN" dirty="0"/>
              <a:t>-</a:t>
            </a:r>
            <a:r>
              <a:rPr lang="zh-CN" altLang="en-US" dirty="0"/>
              <a:t>已开业务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776" y="1669198"/>
            <a:ext cx="11534898" cy="351981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2945" y="749300"/>
            <a:ext cx="5551805" cy="6451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pPr indent="360045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商品专区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已开业务，页面展示如下：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</a:t>
            </a:r>
            <a:r>
              <a:rPr lang="zh-CN" altLang="en-US" dirty="0" smtClean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历史</a:t>
            </a:r>
            <a:r>
              <a:rPr lang="zh-CN" altLang="en-US" dirty="0" smtClean="0">
                <a:sym typeface="+mn-ea"/>
              </a:rPr>
              <a:t>业务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122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fontAlgn="auto">
              <a:lnSpc>
                <a:spcPct val="150000"/>
              </a:lnSpc>
            </a:pPr>
            <a:r>
              <a:rPr lang="en-US" altLang="zh-CN" sz="2400" dirty="0" smtClean="0">
                <a:ea typeface="微软雅黑" panose="020B0503020204020204" pitchFamily="34" charset="-122"/>
                <a:sym typeface="+mn-ea"/>
              </a:rPr>
              <a:t>    1</a:t>
            </a:r>
            <a:r>
              <a:rPr lang="zh-CN" altLang="en-US" sz="2400" dirty="0" smtClean="0"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/>
              <a:t>切换商品类型，可以显示对应商品类型的历史订购业务；</a:t>
            </a:r>
            <a:endParaRPr lang="en-US" altLang="zh-CN" sz="2400" dirty="0"/>
          </a:p>
          <a:p>
            <a:pPr indent="360045" fontAlgn="auto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6"/>
                </a:solidFill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600" b="1" dirty="0" smtClean="0">
                <a:solidFill>
                  <a:schemeClr val="accent6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dirty="0" smtClean="0"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/>
              <a:t>点击折叠按钮，</a:t>
            </a:r>
            <a:r>
              <a:rPr lang="zh-CN" altLang="en-US" sz="2400" dirty="0" smtClean="0"/>
              <a:t>可以展示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隐藏</a:t>
            </a:r>
            <a:r>
              <a:rPr lang="zh-CN" altLang="en-US" sz="2400" dirty="0"/>
              <a:t>该区域；</a:t>
            </a:r>
            <a:endParaRPr lang="en-US" altLang="zh-CN" sz="2400" dirty="0"/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 3</a:t>
            </a:r>
            <a:r>
              <a:rPr lang="zh-CN" altLang="en-US" sz="2400" dirty="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/>
              <a:t>点击刷新按钮，可以刷新当前数据列表；</a:t>
            </a:r>
            <a:endParaRPr lang="zh-CN" altLang="en-US" sz="2400" dirty="0"/>
          </a:p>
          <a:p>
            <a:pPr indent="360045" fontAlgn="auto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5490" y="2785440"/>
            <a:ext cx="9857984" cy="37264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</a:t>
            </a:r>
            <a:r>
              <a:rPr lang="zh-CN" altLang="en-US" dirty="0" smtClean="0">
                <a:sym typeface="+mn-ea"/>
              </a:rPr>
              <a:t>-商品展示区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895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>
              <a:lnSpc>
                <a:spcPct val="150000"/>
              </a:lnSpc>
            </a:pPr>
            <a:r>
              <a:rPr lang="en-US" altLang="zh-CN" sz="2400" dirty="0" smtClean="0">
                <a:sym typeface="+mn-ea"/>
              </a:rPr>
              <a:t>  1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zh-CN" altLang="en-US" sz="2400" dirty="0"/>
              <a:t>切换商品</a:t>
            </a:r>
            <a:r>
              <a:rPr lang="zh-CN" altLang="en-US" sz="2400" dirty="0" smtClean="0"/>
              <a:t>分类</a:t>
            </a:r>
            <a:r>
              <a:rPr lang="en-US" altLang="zh-CN" sz="2400" dirty="0" smtClean="0"/>
              <a:t>TAB</a:t>
            </a:r>
            <a:r>
              <a:rPr lang="zh-CN" altLang="en-US" sz="2400" dirty="0" smtClean="0"/>
              <a:t>页，</a:t>
            </a:r>
            <a:r>
              <a:rPr lang="zh-CN" altLang="en-US" sz="2400" dirty="0"/>
              <a:t>商品展示区显示对应分类下的</a:t>
            </a:r>
            <a:r>
              <a:rPr lang="zh-CN" altLang="en-US" sz="2400" dirty="0" smtClean="0"/>
              <a:t>商品</a:t>
            </a:r>
            <a:r>
              <a:rPr lang="zh-CN" altLang="en-US" sz="2400" dirty="0" smtClean="0">
                <a:sym typeface="+mn-ea"/>
              </a:rPr>
              <a:t>；</a:t>
            </a:r>
            <a:endParaRPr lang="zh-CN" altLang="en-US" sz="2400" dirty="0">
              <a:sym typeface="+mn-ea"/>
            </a:endParaRPr>
          </a:p>
          <a:p>
            <a:pPr indent="360045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  </a:t>
            </a:r>
            <a:r>
              <a:rPr lang="en-US" altLang="zh-CN" sz="2400" dirty="0" smtClean="0">
                <a:sym typeface="+mn-ea"/>
              </a:rPr>
              <a:t>2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zh-CN" altLang="en-US" sz="2400" dirty="0"/>
              <a:t>输入商品名称，点击查询图标，商品展示区中展示查询的</a:t>
            </a:r>
            <a:r>
              <a:rPr lang="zh-CN" altLang="en-US" sz="2400" dirty="0" smtClean="0"/>
              <a:t>结果</a:t>
            </a:r>
            <a:r>
              <a:rPr lang="zh-CN" altLang="en-US" sz="2400" dirty="0" smtClean="0">
                <a:sym typeface="+mn-ea"/>
              </a:rPr>
              <a:t>；</a:t>
            </a:r>
            <a:endParaRPr lang="zh-CN" altLang="en-US" sz="2400" dirty="0">
              <a:sym typeface="+mn-ea"/>
            </a:endParaRPr>
          </a:p>
          <a:p>
            <a:pPr indent="360045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  </a:t>
            </a:r>
            <a:r>
              <a:rPr lang="en-US" altLang="zh-CN" sz="2400" dirty="0" smtClean="0">
                <a:sym typeface="+mn-ea"/>
              </a:rPr>
              <a:t>3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zh-CN" altLang="en-US" sz="2400" dirty="0"/>
              <a:t>点击重置按钮，重置商品展示</a:t>
            </a:r>
            <a:r>
              <a:rPr lang="zh-CN" altLang="en-US" sz="2400" dirty="0" smtClean="0"/>
              <a:t>区</a:t>
            </a:r>
            <a:r>
              <a:rPr lang="zh-CN" altLang="en-US" sz="2400" kern="0" dirty="0" smtClean="0"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2400" kern="0" dirty="0" smtClean="0">
              <a:ea typeface="微软雅黑" panose="020B0503020204020204" pitchFamily="34" charset="-122"/>
              <a:sym typeface="+mn-ea"/>
            </a:endParaRPr>
          </a:p>
          <a:p>
            <a:pPr indent="360045">
              <a:lnSpc>
                <a:spcPct val="150000"/>
              </a:lnSpc>
            </a:pPr>
            <a:r>
              <a:rPr lang="en-US" altLang="zh-CN" sz="2400" kern="0" dirty="0" smtClean="0"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400" kern="0" dirty="0" smtClean="0"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400" kern="0" dirty="0" smtClean="0"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/>
              <a:t>勾选某一个或多个商品类型，商品展示区中显示选中类型的商品</a:t>
            </a:r>
            <a:r>
              <a:rPr lang="zh-CN" altLang="en-US" sz="2400" kern="0" dirty="0" smtClean="0"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2400" kern="0" dirty="0" smtClean="0">
              <a:ea typeface="微软雅黑" panose="020B0503020204020204" pitchFamily="34" charset="-122"/>
              <a:sym typeface="+mn-ea"/>
            </a:endParaRPr>
          </a:p>
          <a:p>
            <a:pPr indent="360045">
              <a:lnSpc>
                <a:spcPct val="150000"/>
              </a:lnSpc>
            </a:pPr>
            <a:r>
              <a:rPr lang="zh-CN" altLang="en-US" sz="2400" kern="0" dirty="0" smtClean="0"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400" kern="0" dirty="0" smtClean="0"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2400" kern="0" dirty="0" smtClean="0"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/>
              <a:t>点击某一个商品，进入办理页面，可以进行订购操作</a:t>
            </a:r>
            <a:r>
              <a:rPr lang="zh-CN" altLang="en-US" sz="2400" kern="0" dirty="0" smtClean="0"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2400" kern="0" dirty="0" smtClean="0">
              <a:ea typeface="微软雅黑" panose="020B0503020204020204" pitchFamily="34" charset="-122"/>
              <a:sym typeface="+mn-ea"/>
            </a:endParaRPr>
          </a:p>
          <a:p>
            <a:pPr indent="360045">
              <a:lnSpc>
                <a:spcPct val="150000"/>
              </a:lnSpc>
            </a:pPr>
            <a:r>
              <a:rPr lang="en-US" altLang="zh-CN" sz="2400" kern="0" dirty="0"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kern="0" dirty="0" smtClean="0"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kern="0" dirty="0" smtClean="0"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kern="0" dirty="0" smtClean="0">
                <a:ea typeface="微软雅黑" panose="020B0503020204020204" pitchFamily="34" charset="-122"/>
                <a:sym typeface="+mn-ea"/>
              </a:rPr>
              <a:t>、鼠标悬浮在商品名称上，悬浮框中可以看到商品资费和商品介绍。</a:t>
            </a:r>
            <a:endParaRPr lang="zh-CN" altLang="en-US" sz="2400" kern="0" dirty="0" smtClean="0"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115" y="4297045"/>
            <a:ext cx="9988550" cy="24187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bg2">
              <a:lumMod val="75000"/>
            </a:schemeClr>
          </a:solidFill>
        </a:ln>
      </a:spPr>
      <a:bodyPr wrap="square" rtlCol="0">
        <a:spAutoFit/>
      </a:bodyPr>
      <a:lstStyle>
        <a:defPPr>
          <a:lnSpc>
            <a:spcPct val="130000"/>
          </a:lnSpc>
          <a:defRPr sz="1600" b="1" dirty="0">
            <a:solidFill>
              <a:schemeClr val="accent6"/>
            </a:solidFill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636694297267565530</Template>
  <TotalTime>0</TotalTime>
  <Words>1276</Words>
  <Application>WPS 演示</Application>
  <PresentationFormat>宽屏</PresentationFormat>
  <Paragraphs>82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黑体</vt:lpstr>
      <vt:lpstr>Arial Unicode MS</vt:lpstr>
      <vt:lpstr>等线</vt:lpstr>
      <vt:lpstr>1_Office 主题​​</vt:lpstr>
      <vt:lpstr>PowerPoint 演示文稿</vt:lpstr>
      <vt:lpstr>CONTENTS  目录</vt:lpstr>
      <vt:lpstr>1、功能简介</vt:lpstr>
      <vt:lpstr>2、菜单路径</vt:lpstr>
      <vt:lpstr>3、具体操作-用户基本信息区域</vt:lpstr>
      <vt:lpstr>3、具体操作-已开业务</vt:lpstr>
      <vt:lpstr>具体操作-已开业务</vt:lpstr>
      <vt:lpstr>3、具体操作-历史业务</vt:lpstr>
      <vt:lpstr>3、具体操作-商品展示区</vt:lpstr>
      <vt:lpstr>3、具体操作-商品订购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胡萌萌</dc:creator>
  <cp:lastModifiedBy>Administrator</cp:lastModifiedBy>
  <cp:revision>101</cp:revision>
  <dcterms:created xsi:type="dcterms:W3CDTF">2018-08-08T03:06:00Z</dcterms:created>
  <dcterms:modified xsi:type="dcterms:W3CDTF">2019-05-26T08:07:18Z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