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70" r:id="rId3"/>
    <p:sldId id="318" r:id="rId4"/>
    <p:sldId id="321" r:id="rId5"/>
    <p:sldId id="322" r:id="rId6"/>
    <p:sldId id="335" r:id="rId7"/>
    <p:sldId id="323" r:id="rId8"/>
    <p:sldId id="327" r:id="rId9"/>
    <p:sldId id="334" r:id="rId10"/>
    <p:sldId id="328" r:id="rId11"/>
    <p:sldId id="324" r:id="rId12"/>
    <p:sldId id="325" r:id="rId13"/>
    <p:sldId id="326" r:id="rId14"/>
    <p:sldId id="317" r:id="rId15"/>
    <p:sldId id="329" r:id="rId16"/>
    <p:sldId id="336" r:id="rId17"/>
    <p:sldId id="339" r:id="rId18"/>
    <p:sldId id="340" r:id="rId19"/>
    <p:sldId id="341" r:id="rId20"/>
    <p:sldId id="337" r:id="rId21"/>
    <p:sldId id="338" r:id="rId22"/>
    <p:sldId id="333" r:id="rId23"/>
    <p:sldId id="331" r:id="rId24"/>
    <p:sldId id="342" r:id="rId25"/>
    <p:sldId id="343" r:id="rId26"/>
    <p:sldId id="32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r>
              <a:rPr lang="en-US" altLang="zh-CN" sz="48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zh-CN" sz="48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专区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已开</a:t>
            </a:r>
            <a:r>
              <a:rPr lang="zh-CN" altLang="en-US" dirty="0" smtClean="0">
                <a:sym typeface="+mn-ea"/>
              </a:rPr>
              <a:t>业务配置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2302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zh-CN" altLang="en-US" sz="2400" b="1" dirty="0" smtClean="0">
                <a:solidFill>
                  <a:srgbClr val="000000"/>
                </a:solidFill>
                <a:cs typeface="等线" charset="0"/>
              </a:rPr>
              <a:t>子商品是否默认展开</a:t>
            </a:r>
            <a:r>
              <a:rPr lang="zh-CN" sz="2400" b="1" dirty="0" smtClean="0">
                <a:solidFill>
                  <a:srgbClr val="000000"/>
                </a:solidFill>
                <a:cs typeface="等线" charset="0"/>
              </a:rPr>
              <a:t>介绍</a:t>
            </a:r>
            <a:r>
              <a:rPr lang="zh-CN" sz="2400" b="1" dirty="0">
                <a:solidFill>
                  <a:srgbClr val="000000"/>
                </a:solidFill>
                <a:cs typeface="等线" charset="0"/>
              </a:rPr>
              <a:t>：</a:t>
            </a:r>
            <a:endParaRPr lang="zh-CN" sz="2400" b="1" dirty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 dirty="0">
                <a:solidFill>
                  <a:srgbClr val="000000"/>
                </a:solidFill>
                <a:cs typeface="等线" charset="0"/>
              </a:rPr>
              <a:t> </a:t>
            </a:r>
            <a:r>
              <a:rPr lang="en-US" altLang="zh-CN" sz="2400" b="0" dirty="0" smtClean="0">
                <a:solidFill>
                  <a:srgbClr val="000000"/>
                </a:solidFill>
                <a:cs typeface="等线" charset="0"/>
              </a:rPr>
              <a:t>  1</a:t>
            </a:r>
            <a:r>
              <a:rPr lang="zh-CN" altLang="en-US" sz="2400" b="0" dirty="0" smtClean="0">
                <a:solidFill>
                  <a:srgbClr val="000000"/>
                </a:solidFill>
                <a:cs typeface="等线" charset="0"/>
              </a:rPr>
              <a:t>、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选择默认收起，点击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【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保存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】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，商品专区已开业务列表，有子商品的商品，子商品默认收起；</a:t>
            </a:r>
            <a:endParaRPr lang="zh-CN" altLang="en-US" sz="2400" dirty="0">
              <a:latin typeface="+mn-ea"/>
              <a:cs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   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、选择默认全部展开按钮，点击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【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保存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】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商品专区已开业务列表，有子商品的商品，子商品默认展开；。</a:t>
            </a:r>
            <a:endParaRPr lang="zh-CN" altLang="en-US" sz="2400" dirty="0">
              <a:latin typeface="+mn-ea"/>
              <a:cs typeface="+mn-ea"/>
              <a:sym typeface="+mn-ea"/>
            </a:endParaRPr>
          </a:p>
          <a:p>
            <a:pPr indent="0" algn="l"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4538" y="3884252"/>
            <a:ext cx="7110076" cy="13945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商品配置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4523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+mn-ea"/>
                <a:sym typeface="+mn-ea"/>
              </a:rPr>
              <a:t>   </a:t>
            </a:r>
            <a:r>
              <a:rPr lang="zh-CN" altLang="en-US" sz="2400" b="1" dirty="0" smtClean="0">
                <a:latin typeface="+mn-ea"/>
                <a:sym typeface="+mn-ea"/>
              </a:rPr>
              <a:t>商品搜索、刷新功能介绍：</a:t>
            </a:r>
            <a:endParaRPr lang="en-US" altLang="zh-CN" sz="2400" b="1" dirty="0" smtClean="0">
              <a:latin typeface="+mn-ea"/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、在</a:t>
            </a:r>
            <a:r>
              <a:rPr lang="zh-CN" altLang="en-US" sz="2400" dirty="0"/>
              <a:t>商品搜索框中输入商品名称，点击搜索按钮，右侧展示搜索结果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indent="360045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2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点击刷新按钮，可刷新右侧商品列表。</a:t>
            </a:r>
            <a:endParaRPr lang="zh-CN" altLang="en-US" sz="2400" dirty="0"/>
          </a:p>
          <a:p>
            <a:pPr indent="360045">
              <a:lnSpc>
                <a:spcPct val="150000"/>
              </a:lnSpc>
            </a:pPr>
            <a:endParaRPr lang="en-US" altLang="zh-CN" sz="2400" dirty="0"/>
          </a:p>
          <a:p>
            <a:pPr indent="360045" algn="l" fontAlgn="auto">
              <a:lnSpc>
                <a:spcPct val="150000"/>
              </a:lnSpc>
              <a:buNone/>
            </a:pPr>
            <a:endParaRPr lang="en-US" altLang="zh-CN" sz="2400" b="1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  <a:sym typeface="+mn-ea"/>
              </a:rPr>
              <a:t>    </a:t>
            </a: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   </a:t>
            </a:r>
            <a:r>
              <a:rPr lang="zh-CN" altLang="en-US" sz="2400" b="1" dirty="0">
                <a:latin typeface="+mn-ea"/>
                <a:sym typeface="+mn-ea"/>
              </a:rPr>
              <a:t> 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2540621"/>
            <a:ext cx="11492230" cy="40913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商品配置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+mn-ea"/>
                <a:sym typeface="+mn-ea"/>
              </a:rPr>
              <a:t>   </a:t>
            </a:r>
            <a:r>
              <a:rPr lang="zh-CN" altLang="en-US" sz="2400" b="1" dirty="0" smtClean="0">
                <a:latin typeface="+mn-ea"/>
                <a:sym typeface="+mn-ea"/>
              </a:rPr>
              <a:t>商品分类维护功能介绍：</a:t>
            </a:r>
            <a:endParaRPr lang="en-US" altLang="zh-CN" sz="2400" b="1" dirty="0" smtClean="0">
              <a:latin typeface="+mn-ea"/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en-US" altLang="zh-CN" sz="2400" b="1" dirty="0">
                <a:latin typeface="+mn-ea"/>
                <a:sym typeface="+mn-ea"/>
              </a:rPr>
              <a:t> </a:t>
            </a:r>
            <a:r>
              <a:rPr lang="en-US" altLang="zh-CN" sz="2400" b="1" dirty="0" smtClean="0">
                <a:latin typeface="+mn-ea"/>
                <a:sym typeface="+mn-ea"/>
              </a:rPr>
              <a:t>  </a:t>
            </a:r>
            <a:r>
              <a:rPr lang="en-US" altLang="zh-CN" sz="2400" dirty="0" smtClean="0">
                <a:latin typeface="+mn-ea"/>
                <a:sym typeface="+mn-ea"/>
              </a:rPr>
              <a:t>1</a:t>
            </a:r>
            <a:r>
              <a:rPr lang="zh-CN" altLang="en-US" sz="2400" dirty="0" smtClean="0">
                <a:latin typeface="+mn-ea"/>
                <a:sym typeface="+mn-ea"/>
              </a:rPr>
              <a:t>、</a:t>
            </a:r>
            <a:r>
              <a:rPr lang="zh-CN" altLang="en-US" sz="2400" dirty="0"/>
              <a:t>商品分类名称不能新增、修改、删除且位置不能移动。</a:t>
            </a:r>
            <a:endParaRPr lang="en-US" altLang="zh-CN" sz="2400" dirty="0"/>
          </a:p>
          <a:p>
            <a:pPr indent="360045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/>
              <a:t>选择需要维护的商品分类，选择是否主商品，点击</a:t>
            </a:r>
            <a:r>
              <a:rPr lang="en-US" altLang="zh-CN" sz="2400" dirty="0"/>
              <a:t>【</a:t>
            </a:r>
            <a:r>
              <a:rPr lang="zh-CN" altLang="en-US" sz="2400" dirty="0"/>
              <a:t>保存</a:t>
            </a:r>
            <a:r>
              <a:rPr lang="en-US" altLang="zh-CN" sz="2400" dirty="0"/>
              <a:t>】</a:t>
            </a:r>
            <a:r>
              <a:rPr lang="zh-CN" altLang="en-US" sz="2400" dirty="0"/>
              <a:t>按钮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保存</a:t>
            </a:r>
            <a:r>
              <a:rPr lang="zh-CN" altLang="en-US" sz="2400" dirty="0" smtClean="0"/>
              <a:t>成功。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24" y="2643118"/>
            <a:ext cx="10528662" cy="38612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、配置指导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商品配置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9725" y="844550"/>
            <a:ext cx="115176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  <a:sym typeface="+mn-ea"/>
              </a:rPr>
              <a:t>   </a:t>
            </a:r>
            <a:r>
              <a:rPr lang="zh-CN" altLang="en-US" sz="2400" b="1" dirty="0" smtClean="0">
                <a:latin typeface="+mn-ea"/>
                <a:sym typeface="+mn-ea"/>
              </a:rPr>
              <a:t>商品类型配置功能</a:t>
            </a:r>
            <a:r>
              <a:rPr lang="zh-CN" altLang="en-US" sz="2400" b="1" dirty="0">
                <a:latin typeface="+mn-ea"/>
                <a:sym typeface="+mn-ea"/>
              </a:rPr>
              <a:t>介绍：</a:t>
            </a:r>
            <a:endParaRPr lang="en-US" altLang="zh-CN" sz="2400" b="1" dirty="0">
              <a:latin typeface="+mn-ea"/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en-US" altLang="zh-CN" sz="2400" b="1" dirty="0">
                <a:latin typeface="+mn-ea"/>
                <a:sym typeface="+mn-ea"/>
              </a:rPr>
              <a:t>   </a:t>
            </a:r>
            <a:r>
              <a:rPr lang="en-US" altLang="zh-CN" sz="2400" dirty="0">
                <a:latin typeface="+mn-ea"/>
                <a:sym typeface="+mn-ea"/>
              </a:rPr>
              <a:t>1</a:t>
            </a:r>
            <a:r>
              <a:rPr lang="zh-CN" altLang="en-US" sz="2400" dirty="0" smtClean="0">
                <a:latin typeface="+mn-ea"/>
                <a:sym typeface="+mn-ea"/>
              </a:rPr>
              <a:t>、</a:t>
            </a:r>
            <a:r>
              <a:rPr lang="zh-CN" altLang="en-US" sz="2400" dirty="0" smtClean="0">
                <a:sym typeface="+mn-ea"/>
              </a:rPr>
              <a:t>选择商品分类，点击</a:t>
            </a:r>
            <a:r>
              <a:rPr lang="en-US" altLang="zh-CN" sz="2400" dirty="0" smtClean="0">
                <a:sym typeface="+mn-ea"/>
              </a:rPr>
              <a:t>【</a:t>
            </a:r>
            <a:r>
              <a:rPr lang="zh-CN" altLang="en-US" sz="2400" dirty="0" smtClean="0">
                <a:sym typeface="+mn-ea"/>
              </a:rPr>
              <a:t>新增</a:t>
            </a:r>
            <a:r>
              <a:rPr lang="en-US" altLang="zh-CN" sz="2400" dirty="0" smtClean="0">
                <a:sym typeface="+mn-ea"/>
              </a:rPr>
              <a:t>】</a:t>
            </a:r>
            <a:r>
              <a:rPr lang="zh-CN" altLang="en-US" sz="2400" dirty="0" smtClean="0">
                <a:sym typeface="+mn-ea"/>
              </a:rPr>
              <a:t>按钮，在该分类下出现新建商品类型，点击新建商品类型，输入节点名称，点击</a:t>
            </a:r>
            <a:r>
              <a:rPr lang="en-US" altLang="zh-CN" sz="2400" dirty="0" smtClean="0">
                <a:sym typeface="+mn-ea"/>
              </a:rPr>
              <a:t>【</a:t>
            </a:r>
            <a:r>
              <a:rPr lang="zh-CN" altLang="en-US" sz="2400" dirty="0" smtClean="0">
                <a:sym typeface="+mn-ea"/>
              </a:rPr>
              <a:t>保存</a:t>
            </a:r>
            <a:r>
              <a:rPr lang="en-US" altLang="zh-CN" sz="2400" dirty="0" smtClean="0">
                <a:sym typeface="+mn-ea"/>
              </a:rPr>
              <a:t>】</a:t>
            </a:r>
            <a:r>
              <a:rPr lang="zh-CN" altLang="en-US" sz="2400" dirty="0" smtClean="0">
                <a:sym typeface="+mn-ea"/>
              </a:rPr>
              <a:t>按钮，新增成功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indent="360045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sym typeface="+mn-ea"/>
              </a:rPr>
              <a:t>选择</a:t>
            </a:r>
            <a:r>
              <a:rPr lang="zh-CN" altLang="en-US" sz="2400" dirty="0" smtClean="0">
                <a:sym typeface="+mn-ea"/>
              </a:rPr>
              <a:t>需要删除的商品类型，点击</a:t>
            </a:r>
            <a:r>
              <a:rPr lang="en-US" altLang="zh-CN" sz="2400" dirty="0" smtClean="0">
                <a:sym typeface="+mn-ea"/>
              </a:rPr>
              <a:t>【</a:t>
            </a:r>
            <a:r>
              <a:rPr lang="zh-CN" altLang="en-US" sz="2400" dirty="0" smtClean="0">
                <a:sym typeface="+mn-ea"/>
              </a:rPr>
              <a:t>删除</a:t>
            </a:r>
            <a:r>
              <a:rPr lang="en-US" altLang="zh-CN" sz="2400" dirty="0" smtClean="0">
                <a:sym typeface="+mn-ea"/>
              </a:rPr>
              <a:t>】</a:t>
            </a:r>
            <a:r>
              <a:rPr lang="zh-CN" altLang="en-US" sz="2400" dirty="0" smtClean="0">
                <a:sym typeface="+mn-ea"/>
              </a:rPr>
              <a:t>按钮，可以删除商品分类。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7832" y="3151396"/>
            <a:ext cx="8855901" cy="36100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商品配置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  <a:sym typeface="+mn-ea"/>
              </a:rPr>
              <a:t>  </a:t>
            </a:r>
            <a:r>
              <a:rPr lang="zh-CN" altLang="en-US" sz="2400" b="1" dirty="0" smtClean="0">
                <a:latin typeface="+mn-ea"/>
                <a:sym typeface="+mn-ea"/>
              </a:rPr>
              <a:t>新增商品功能</a:t>
            </a:r>
            <a:r>
              <a:rPr lang="zh-CN" altLang="en-US" sz="2400" b="1" dirty="0">
                <a:latin typeface="+mn-ea"/>
                <a:sym typeface="+mn-ea"/>
              </a:rPr>
              <a:t>介绍：</a:t>
            </a:r>
            <a:endParaRPr lang="en-US" altLang="zh-CN" sz="2400" b="1" dirty="0"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  <a:sym typeface="+mn-ea"/>
              </a:rPr>
              <a:t>  </a:t>
            </a:r>
            <a:r>
              <a:rPr lang="en-US" altLang="zh-CN" sz="2400" b="1" dirty="0" smtClean="0">
                <a:latin typeface="+mn-ea"/>
                <a:sym typeface="+mn-ea"/>
              </a:rPr>
              <a:t>    </a:t>
            </a:r>
            <a:r>
              <a:rPr lang="en-US" altLang="zh-CN" sz="2400" dirty="0" smtClean="0">
                <a:latin typeface="+mn-ea"/>
                <a:sym typeface="+mn-ea"/>
              </a:rPr>
              <a:t>1</a:t>
            </a:r>
            <a:r>
              <a:rPr lang="zh-CN" altLang="en-US" sz="2400" dirty="0" smtClean="0">
                <a:latin typeface="+mn-ea"/>
                <a:sym typeface="+mn-ea"/>
              </a:rPr>
              <a:t>、</a:t>
            </a:r>
            <a:r>
              <a:rPr lang="zh-CN" altLang="en-US" sz="2400" dirty="0" smtClean="0"/>
              <a:t>选择</a:t>
            </a:r>
            <a:r>
              <a:rPr lang="zh-CN" altLang="en-US" sz="2400" dirty="0"/>
              <a:t>商品列表，点击新增按钮；填写商品基本信息维护，点击新增保存按钮，商品新增成功，可以在</a:t>
            </a:r>
            <a:r>
              <a:rPr lang="zh-CN" altLang="en-US" sz="2400" dirty="0" smtClean="0"/>
              <a:t>商品列表</a:t>
            </a:r>
            <a:r>
              <a:rPr lang="zh-CN" altLang="en-US" sz="2400" dirty="0"/>
              <a:t>中看到该商品。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/>
              <a:t>在商品专区</a:t>
            </a:r>
            <a:r>
              <a:rPr lang="en-US" altLang="zh-CN" sz="2400" dirty="0"/>
              <a:t>-</a:t>
            </a:r>
            <a:r>
              <a:rPr lang="zh-CN" altLang="en-US" sz="2400" dirty="0"/>
              <a:t>商品展示区对应分类下可以看到该商品。</a:t>
            </a:r>
            <a:endParaRPr lang="zh-CN" altLang="en-US" sz="2400" dirty="0"/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+mn-ea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9590" y="3075940"/>
            <a:ext cx="8592820" cy="37376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、配置指导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76" y="749003"/>
            <a:ext cx="11532434" cy="3688316"/>
          </a:xfrm>
        </p:spPr>
        <p:txBody>
          <a:bodyPr>
            <a:normAutofit/>
          </a:bodyPr>
          <a:lstStyle/>
          <a:p>
            <a:pPr indent="360045">
              <a:lnSpc>
                <a:spcPct val="150000"/>
              </a:lnSpc>
            </a:pPr>
            <a:r>
              <a:rPr lang="en-US" altLang="zh-CN" sz="2400" b="1" dirty="0" smtClean="0">
                <a:sym typeface="+mn-ea"/>
              </a:rPr>
              <a:t>   </a:t>
            </a:r>
            <a:r>
              <a:rPr lang="zh-CN" altLang="en-US" sz="2400" b="1" dirty="0" smtClean="0">
                <a:sym typeface="+mn-ea"/>
              </a:rPr>
              <a:t>复制新增</a:t>
            </a:r>
            <a:r>
              <a:rPr lang="zh-CN" altLang="en-US" sz="2400" b="1" dirty="0">
                <a:sym typeface="+mn-ea"/>
              </a:rPr>
              <a:t>商品功能介绍：</a:t>
            </a:r>
            <a:endParaRPr lang="en-US" altLang="zh-CN" sz="24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       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、</a:t>
            </a:r>
            <a:r>
              <a:rPr lang="zh-CN" altLang="en-US" sz="2400" dirty="0"/>
              <a:t>选择</a:t>
            </a:r>
            <a:r>
              <a:rPr lang="zh-CN" altLang="en-US" sz="2400" dirty="0" smtClean="0"/>
              <a:t>商品，点击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复制新增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按钮；商品</a:t>
            </a:r>
            <a:r>
              <a:rPr lang="zh-CN" altLang="en-US" sz="2400" dirty="0"/>
              <a:t>基本信息</a:t>
            </a:r>
            <a:r>
              <a:rPr lang="zh-CN" altLang="en-US" sz="2400" dirty="0" smtClean="0"/>
              <a:t>维护显示该商品信息，修改商品编码及其他字段信息，点击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复制新增保存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按钮</a:t>
            </a:r>
            <a:r>
              <a:rPr lang="zh-CN" altLang="en-US" sz="2400" dirty="0"/>
              <a:t>，商品新增成功，可以在商品列表中看到该商品。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微软雅黑" panose="020B0503020204020204" pitchFamily="34" charset="-122"/>
                <a:sym typeface="+mn-ea"/>
              </a:rPr>
              <a:t>       2</a:t>
            </a:r>
            <a:r>
              <a:rPr lang="zh-CN" altLang="en-US" sz="2400" dirty="0"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/>
              <a:t>在商品专区</a:t>
            </a:r>
            <a:r>
              <a:rPr lang="en-US" altLang="zh-CN" sz="2400" dirty="0"/>
              <a:t>-</a:t>
            </a:r>
            <a:r>
              <a:rPr lang="zh-CN" altLang="en-US" sz="2400" dirty="0"/>
              <a:t>商品展示区对应分类下可以看到该商品。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516" y="3661396"/>
            <a:ext cx="10082134" cy="11449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16" y="4806384"/>
            <a:ext cx="10082134" cy="20516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-商品配置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7"/>
            <a:ext cx="11532434" cy="5078705"/>
          </a:xfrm>
        </p:spPr>
        <p:txBody>
          <a:bodyPr/>
          <a:lstStyle/>
          <a:p>
            <a:pPr indent="360045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   </a:t>
            </a:r>
            <a:r>
              <a:rPr lang="zh-CN" altLang="en-US" sz="2400" b="1" dirty="0">
                <a:sym typeface="+mn-ea"/>
              </a:rPr>
              <a:t>批量导入商品功能介绍：</a:t>
            </a:r>
            <a:endParaRPr lang="en-US" altLang="zh-CN" sz="2400" b="1" dirty="0"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   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、点击批量导入按钮，下载模板，在模板中填写商品信息。</a:t>
            </a:r>
            <a:endParaRPr lang="en-US" altLang="zh-CN" sz="2400" dirty="0"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en-US" altLang="zh-CN" sz="2400" dirty="0">
                <a:ea typeface="微软雅黑" panose="020B0503020204020204" pitchFamily="34" charset="-122"/>
                <a:sym typeface="+mn-ea"/>
              </a:rPr>
              <a:t>   2</a:t>
            </a:r>
            <a:r>
              <a:rPr lang="zh-CN" altLang="en-US" sz="2400" dirty="0"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sym typeface="+mn-ea"/>
              </a:rPr>
              <a:t>点击选择按钮，选择填写好商品信息的模板文件，提示文件上传成功。</a:t>
            </a:r>
            <a:endParaRPr lang="en-US" altLang="zh-CN" sz="2400" dirty="0"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  3</a:t>
            </a:r>
            <a:r>
              <a:rPr lang="zh-CN" altLang="en-US" sz="2400" dirty="0">
                <a:sym typeface="+mn-ea"/>
              </a:rPr>
              <a:t>、文件上传成功之后，点击导入二级目录按钮，提示导入二级目录成功，按钮变为导入商品至不同目录。</a:t>
            </a:r>
            <a:endParaRPr lang="en-US" altLang="zh-CN" sz="2400" dirty="0"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  4</a:t>
            </a:r>
            <a:r>
              <a:rPr lang="zh-CN" altLang="en-US" sz="2400" dirty="0">
                <a:sym typeface="+mn-ea"/>
              </a:rPr>
              <a:t>、点击导入商品至不同目录，批量导入商品成功。</a:t>
            </a:r>
            <a:endParaRPr lang="en-US" altLang="zh-CN" sz="2400" dirty="0"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  5</a:t>
            </a:r>
            <a:r>
              <a:rPr lang="zh-CN" altLang="en-US" sz="2400" dirty="0">
                <a:sym typeface="+mn-ea"/>
              </a:rPr>
              <a:t>、商品列表中可以看到批量导入的商品。</a:t>
            </a:r>
            <a:endParaRPr lang="en-US" altLang="zh-CN" sz="2400" dirty="0"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  6</a:t>
            </a:r>
            <a:r>
              <a:rPr lang="zh-CN" altLang="en-US" sz="2400" dirty="0">
                <a:sym typeface="+mn-ea"/>
              </a:rPr>
              <a:t>、商品专区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商品展示区可以看到批量导入的商品。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-商品配置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41" y="1265129"/>
            <a:ext cx="11010377" cy="45218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-商品配置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76" y="749002"/>
            <a:ext cx="11532434" cy="2310453"/>
          </a:xfrm>
        </p:spPr>
        <p:txBody>
          <a:bodyPr>
            <a:normAutofit/>
          </a:bodyPr>
          <a:lstStyle/>
          <a:p>
            <a:pPr indent="360045">
              <a:lnSpc>
                <a:spcPct val="150000"/>
              </a:lnSpc>
            </a:pPr>
            <a:r>
              <a:rPr lang="en-US" altLang="zh-CN" sz="2400" b="1" dirty="0" smtClean="0">
                <a:sym typeface="+mn-ea"/>
              </a:rPr>
              <a:t>   </a:t>
            </a:r>
            <a:r>
              <a:rPr lang="zh-CN" altLang="en-US" sz="2400" b="1" dirty="0" smtClean="0">
                <a:sym typeface="+mn-ea"/>
              </a:rPr>
              <a:t>商品删除功能</a:t>
            </a:r>
            <a:r>
              <a:rPr lang="zh-CN" altLang="en-US" sz="2400" b="1" dirty="0">
                <a:sym typeface="+mn-ea"/>
              </a:rPr>
              <a:t>介绍：</a:t>
            </a:r>
            <a:endParaRPr lang="en-US" altLang="zh-CN" sz="2400" b="1" dirty="0"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   </a:t>
            </a:r>
            <a:r>
              <a:rPr lang="zh-CN" altLang="en-US" sz="2400" dirty="0" smtClean="0">
                <a:sym typeface="+mn-ea"/>
              </a:rPr>
              <a:t>勾选商品，点击</a:t>
            </a:r>
            <a:r>
              <a:rPr lang="en-US" altLang="zh-CN" sz="2400" dirty="0" smtClean="0">
                <a:sym typeface="+mn-ea"/>
              </a:rPr>
              <a:t>【</a:t>
            </a:r>
            <a:r>
              <a:rPr lang="zh-CN" altLang="en-US" sz="2400" dirty="0" smtClean="0">
                <a:sym typeface="+mn-ea"/>
              </a:rPr>
              <a:t>删除</a:t>
            </a:r>
            <a:r>
              <a:rPr lang="en-US" altLang="zh-CN" sz="2400" dirty="0" smtClean="0">
                <a:sym typeface="+mn-ea"/>
              </a:rPr>
              <a:t>】</a:t>
            </a:r>
            <a:r>
              <a:rPr lang="zh-CN" altLang="en-US" sz="2400" dirty="0" smtClean="0">
                <a:sym typeface="+mn-ea"/>
              </a:rPr>
              <a:t>按钮，弹出确认删除窗口，点击</a:t>
            </a:r>
            <a:r>
              <a:rPr lang="en-US" altLang="zh-CN" sz="2400" dirty="0" smtClean="0">
                <a:sym typeface="+mn-ea"/>
              </a:rPr>
              <a:t>【</a:t>
            </a:r>
            <a:r>
              <a:rPr lang="zh-CN" altLang="en-US" sz="2400" dirty="0" smtClean="0">
                <a:sym typeface="+mn-ea"/>
              </a:rPr>
              <a:t>确定</a:t>
            </a:r>
            <a:r>
              <a:rPr lang="en-US" altLang="zh-CN" sz="2400" dirty="0" smtClean="0">
                <a:sym typeface="+mn-ea"/>
              </a:rPr>
              <a:t>】</a:t>
            </a:r>
            <a:r>
              <a:rPr lang="zh-CN" altLang="en-US" sz="2400" dirty="0" smtClean="0">
                <a:sym typeface="+mn-ea"/>
              </a:rPr>
              <a:t>按钮，商品删除成功。删除的商品在商品专区商品展示区不显示。</a:t>
            </a:r>
            <a:endParaRPr lang="en-US" altLang="zh-CN" sz="24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819" y="2556509"/>
            <a:ext cx="8354862" cy="41147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、配置指导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pPr indent="360045"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  <a:sym typeface="+mn-ea"/>
              </a:rPr>
              <a:t>  </a:t>
            </a:r>
            <a:r>
              <a:rPr lang="zh-CN" altLang="en-US" sz="2400" b="1" dirty="0" smtClean="0">
                <a:latin typeface="+mn-ea"/>
                <a:sym typeface="+mn-ea"/>
              </a:rPr>
              <a:t>商品导出功能介绍</a:t>
            </a:r>
            <a:r>
              <a:rPr lang="zh-CN" altLang="en-US" sz="2400" b="1" dirty="0">
                <a:latin typeface="+mn-ea"/>
                <a:sym typeface="+mn-ea"/>
              </a:rPr>
              <a:t>：</a:t>
            </a:r>
            <a:endParaRPr lang="en-US" altLang="zh-CN" sz="2400" b="1" dirty="0"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sym typeface="+mn-ea"/>
              </a:rPr>
              <a:t>       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选择</a:t>
            </a:r>
            <a:r>
              <a:rPr lang="zh-CN" altLang="en-US" sz="2400" dirty="0" smtClean="0"/>
              <a:t>商品</a:t>
            </a:r>
            <a:r>
              <a:rPr lang="zh-CN" altLang="en-US" sz="2400" dirty="0"/>
              <a:t>分类</a:t>
            </a:r>
            <a:r>
              <a:rPr lang="zh-CN" altLang="en-US" sz="2400" dirty="0" smtClean="0"/>
              <a:t>，点击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导出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按钮；</a:t>
            </a:r>
            <a:r>
              <a:rPr lang="zh-CN" altLang="en-US" sz="2400" dirty="0"/>
              <a:t>弹</a:t>
            </a:r>
            <a:r>
              <a:rPr lang="zh-CN" altLang="en-US" sz="2400" dirty="0" smtClean="0"/>
              <a:t>出确认导出提示框，点击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确定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按钮，该商品分类下的所有商品导出成功。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48" y="2773830"/>
            <a:ext cx="11085535" cy="356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56230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56230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80910" y="3383316"/>
            <a:ext cx="7379861" cy="694592"/>
            <a:chOff x="3003163" y="4754892"/>
            <a:chExt cx="7379861" cy="694592"/>
          </a:xfrm>
        </p:grpSpPr>
        <p:sp>
          <p:nvSpPr>
            <p:cNvPr id="34" name="矩形 33"/>
            <p:cNvSpPr/>
            <p:nvPr/>
          </p:nvSpPr>
          <p:spPr>
            <a:xfrm>
              <a:off x="3003163" y="4754892"/>
              <a:ext cx="7379861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003163" y="4754892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36" name="TextBox 95"/>
            <p:cNvSpPr txBox="1"/>
            <p:nvPr/>
          </p:nvSpPr>
          <p:spPr>
            <a:xfrm>
              <a:off x="3705462" y="4840919"/>
              <a:ext cx="656165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配置指导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、配置指导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76" y="749002"/>
            <a:ext cx="11532434" cy="2673709"/>
          </a:xfrm>
        </p:spPr>
        <p:txBody>
          <a:bodyPr/>
          <a:lstStyle/>
          <a:p>
            <a:pPr indent="360045"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  <a:sym typeface="+mn-ea"/>
              </a:rPr>
              <a:t>   </a:t>
            </a:r>
            <a:r>
              <a:rPr lang="zh-CN" altLang="en-US" sz="2400" b="1" dirty="0" smtClean="0">
                <a:latin typeface="+mn-ea"/>
                <a:sym typeface="+mn-ea"/>
              </a:rPr>
              <a:t>商品生失效查询功能</a:t>
            </a:r>
            <a:r>
              <a:rPr lang="zh-CN" altLang="en-US" sz="2400" b="1" dirty="0">
                <a:latin typeface="+mn-ea"/>
                <a:sym typeface="+mn-ea"/>
              </a:rPr>
              <a:t>介绍：</a:t>
            </a:r>
            <a:endParaRPr lang="en-US" altLang="zh-CN" sz="2400" b="1" dirty="0"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  <a:sym typeface="+mn-ea"/>
              </a:rPr>
              <a:t>     </a:t>
            </a:r>
            <a:r>
              <a:rPr lang="en-US" altLang="zh-CN" sz="2400" dirty="0">
                <a:sym typeface="+mn-ea"/>
              </a:rPr>
              <a:t>  </a:t>
            </a:r>
            <a:r>
              <a:rPr lang="zh-CN" altLang="en-US" sz="2400" dirty="0" smtClean="0"/>
              <a:t>点击</a:t>
            </a:r>
            <a:r>
              <a:rPr lang="en-US" altLang="zh-CN" sz="2400" dirty="0" smtClean="0"/>
              <a:t>【</a:t>
            </a:r>
            <a:r>
              <a:rPr lang="zh-CN" altLang="en-US" sz="2400" dirty="0"/>
              <a:t>生效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按钮，商品列表展示生效的商品；点击</a:t>
            </a:r>
            <a:r>
              <a:rPr lang="en-US" altLang="zh-CN" sz="2400" dirty="0" smtClean="0"/>
              <a:t>【</a:t>
            </a:r>
            <a:r>
              <a:rPr lang="zh-CN" altLang="en-US" sz="2400" dirty="0"/>
              <a:t>失效</a:t>
            </a:r>
            <a:r>
              <a:rPr lang="en-US" altLang="zh-CN" sz="2400" dirty="0" smtClean="0"/>
              <a:t>】</a:t>
            </a:r>
            <a:r>
              <a:rPr lang="zh-CN" altLang="en-US" sz="2400" dirty="0"/>
              <a:t>按钮</a:t>
            </a:r>
            <a:r>
              <a:rPr lang="zh-CN" altLang="en-US" sz="2400" dirty="0" smtClean="0"/>
              <a:t>，商品列表展示失效的商品。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2116" y="2159087"/>
            <a:ext cx="9069459" cy="45782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、配置指导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689610"/>
            <a:ext cx="1149223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</a:pPr>
            <a:r>
              <a:rPr lang="en-US" altLang="zh-CN" sz="2400" b="1" dirty="0" smtClean="0">
                <a:sym typeface="+mn-ea"/>
              </a:rPr>
              <a:t>   </a:t>
            </a:r>
            <a:r>
              <a:rPr lang="zh-CN" altLang="en-US" sz="2400" b="1" dirty="0" smtClean="0">
                <a:sym typeface="+mn-ea"/>
              </a:rPr>
              <a:t>商品权限配置功能介绍：</a:t>
            </a:r>
            <a:endParaRPr lang="en-US" altLang="zh-CN" sz="2400" b="1" dirty="0">
              <a:latin typeface="+mn-ea"/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、勾选商品名称，点击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权限配置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按钮，勾选订购权限角色，点击</a:t>
            </a:r>
            <a:r>
              <a:rPr lang="en-US" altLang="zh-CN" sz="2400" dirty="0" smtClean="0"/>
              <a:t>【&gt;】</a:t>
            </a:r>
            <a:r>
              <a:rPr lang="zh-CN" altLang="en-US" sz="2400" dirty="0" smtClean="0"/>
              <a:t>，角色展示在右侧区域，点击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保存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按钮，商品订购权限配置成功。</a:t>
            </a:r>
            <a:endParaRPr lang="en-US" altLang="zh-CN" sz="2400" dirty="0" smtClean="0"/>
          </a:p>
          <a:p>
            <a:pPr indent="360045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2</a:t>
            </a:r>
            <a:r>
              <a:rPr lang="zh-CN" altLang="en-US" sz="2400" dirty="0" smtClean="0"/>
              <a:t>、如果没有</a:t>
            </a:r>
            <a:r>
              <a:rPr lang="zh-CN" altLang="en-US" sz="2400" dirty="0"/>
              <a:t>订购</a:t>
            </a:r>
            <a:r>
              <a:rPr lang="zh-CN" altLang="en-US" sz="2400" dirty="0" smtClean="0"/>
              <a:t>权限</a:t>
            </a:r>
            <a:r>
              <a:rPr lang="zh-CN" altLang="en-US" sz="2400" dirty="0"/>
              <a:t>时，商品专区</a:t>
            </a:r>
            <a:r>
              <a:rPr lang="en-US" altLang="zh-CN" sz="2400" dirty="0"/>
              <a:t>-</a:t>
            </a:r>
            <a:r>
              <a:rPr lang="zh-CN" altLang="en-US" sz="2400" dirty="0"/>
              <a:t>商品展示区，点击商品名称提示“抱歉，你暂无权限”。</a:t>
            </a:r>
            <a:endParaRPr lang="zh-CN" altLang="en-US" sz="2400" dirty="0"/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515" y="2947670"/>
            <a:ext cx="8351520" cy="38334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 smtClean="0">
                <a:sym typeface="+mn-ea"/>
              </a:rPr>
              <a:t>-商品配置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>
              <a:lnSpc>
                <a:spcPct val="150000"/>
              </a:lnSpc>
            </a:pPr>
            <a:r>
              <a:rPr lang="en-US" altLang="zh-CN" sz="2400" b="1" dirty="0" smtClean="0">
                <a:sym typeface="+mn-ea"/>
              </a:rPr>
              <a:t>  </a:t>
            </a:r>
            <a:r>
              <a:rPr lang="zh-CN" altLang="en-US" sz="2400" b="1" dirty="0" smtClean="0">
                <a:sym typeface="+mn-ea"/>
              </a:rPr>
              <a:t>权限导入功能</a:t>
            </a:r>
            <a:r>
              <a:rPr lang="zh-CN" altLang="en-US" sz="2400" b="1" dirty="0">
                <a:sym typeface="+mn-ea"/>
              </a:rPr>
              <a:t>介绍：</a:t>
            </a:r>
            <a:endParaRPr lang="en-US" altLang="zh-CN" sz="2400" b="1" dirty="0">
              <a:latin typeface="+mn-ea"/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zh-CN" altLang="en-US" sz="2400" dirty="0"/>
              <a:t>  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、点击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权限导入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按钮，弹出批量导入窗口，下载模板，根据提示填写信息；</a:t>
            </a:r>
            <a:endParaRPr lang="en-US" altLang="zh-CN" sz="2400" dirty="0"/>
          </a:p>
          <a:p>
            <a:pPr indent="360045">
              <a:lnSpc>
                <a:spcPct val="150000"/>
              </a:lnSpc>
            </a:pPr>
            <a:r>
              <a:rPr lang="en-US" altLang="zh-CN" sz="2400" dirty="0"/>
              <a:t>  2</a:t>
            </a:r>
            <a:r>
              <a:rPr lang="zh-CN" altLang="en-US" sz="2400" dirty="0" smtClean="0"/>
              <a:t>、点击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按钮，选择填写好的模板文件，提示上传成功现在可以导入了；</a:t>
            </a:r>
            <a:endParaRPr lang="en-US" altLang="zh-CN" sz="2400" dirty="0" smtClean="0"/>
          </a:p>
          <a:p>
            <a:pPr indent="360045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3</a:t>
            </a:r>
            <a:r>
              <a:rPr lang="zh-CN" altLang="en-US" sz="2400" dirty="0" smtClean="0"/>
              <a:t>、点击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导入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按钮，数据导入成功。</a:t>
            </a:r>
            <a:endParaRPr lang="zh-CN" altLang="en-US" sz="2400" dirty="0"/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+mn-ea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344" y="3295598"/>
            <a:ext cx="9952582" cy="328808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-商品配置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76" y="749003"/>
            <a:ext cx="11532434" cy="1655762"/>
          </a:xfrm>
        </p:spPr>
        <p:txBody>
          <a:bodyPr>
            <a:normAutofit lnSpcReduction="10000"/>
          </a:bodyPr>
          <a:lstStyle/>
          <a:p>
            <a:pPr indent="360045">
              <a:lnSpc>
                <a:spcPct val="150000"/>
              </a:lnSpc>
            </a:pPr>
            <a:r>
              <a:rPr lang="en-US" altLang="zh-CN" sz="2400" b="1" dirty="0" smtClean="0">
                <a:sym typeface="+mn-ea"/>
              </a:rPr>
              <a:t>   </a:t>
            </a:r>
            <a:r>
              <a:rPr lang="zh-CN" altLang="en-US" sz="2400" b="1" dirty="0" smtClean="0">
                <a:sym typeface="+mn-ea"/>
              </a:rPr>
              <a:t>批量修改生失效方式功能</a:t>
            </a:r>
            <a:r>
              <a:rPr lang="zh-CN" altLang="en-US" sz="2400" b="1" dirty="0">
                <a:sym typeface="+mn-ea"/>
              </a:rPr>
              <a:t>介绍：</a:t>
            </a:r>
            <a:endParaRPr lang="en-US" altLang="zh-CN" sz="2400" b="1" dirty="0">
              <a:latin typeface="+mn-ea"/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zh-CN" altLang="en-US" sz="2400" dirty="0"/>
              <a:t>   </a:t>
            </a:r>
            <a:r>
              <a:rPr lang="zh-CN" altLang="en-US" sz="2400" dirty="0" smtClean="0"/>
              <a:t>勾选商品，点击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批量修改生失效方式</a:t>
            </a:r>
            <a:r>
              <a:rPr lang="en-US" altLang="zh-CN" sz="2400" dirty="0" smtClean="0"/>
              <a:t>】</a:t>
            </a:r>
            <a:r>
              <a:rPr lang="zh-CN" altLang="en-US" sz="2400" dirty="0"/>
              <a:t>按钮，弹出</a:t>
            </a:r>
            <a:r>
              <a:rPr lang="zh-CN" altLang="en-US" sz="2400" dirty="0" smtClean="0"/>
              <a:t>批量修改生失效方式窗口，选择生效方式、失效方式，点击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保存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按钮，修改成功。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97" y="2404765"/>
            <a:ext cx="10143099" cy="426845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、配置指导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811" y="749003"/>
            <a:ext cx="11532434" cy="1655762"/>
          </a:xfrm>
        </p:spPr>
        <p:txBody>
          <a:bodyPr>
            <a:normAutofit lnSpcReduction="20000"/>
          </a:bodyPr>
          <a:lstStyle/>
          <a:p>
            <a:pPr indent="360045">
              <a:lnSpc>
                <a:spcPct val="150000"/>
              </a:lnSpc>
            </a:pPr>
            <a:r>
              <a:rPr lang="en-US" altLang="zh-CN" sz="2400" b="1" dirty="0" smtClean="0">
                <a:sym typeface="+mn-ea"/>
              </a:rPr>
              <a:t>    </a:t>
            </a:r>
            <a:r>
              <a:rPr lang="zh-CN" altLang="en-US" sz="2400" b="1" dirty="0" smtClean="0">
                <a:sym typeface="+mn-ea"/>
              </a:rPr>
              <a:t>移动商品功能</a:t>
            </a:r>
            <a:r>
              <a:rPr lang="zh-CN" altLang="en-US" sz="2400" b="1" dirty="0">
                <a:sym typeface="+mn-ea"/>
              </a:rPr>
              <a:t>介绍：</a:t>
            </a:r>
            <a:endParaRPr lang="en-US" altLang="zh-CN" sz="2400" b="1" dirty="0">
              <a:latin typeface="+mn-ea"/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zh-CN" altLang="en-US" sz="2400" dirty="0"/>
              <a:t>   勾选商品，点击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移动至</a:t>
            </a:r>
            <a:r>
              <a:rPr lang="en-US" altLang="zh-CN" sz="2400" dirty="0" smtClean="0"/>
              <a:t>】</a:t>
            </a:r>
            <a:r>
              <a:rPr lang="zh-CN" altLang="en-US" sz="2400" dirty="0"/>
              <a:t>按钮，弹</a:t>
            </a:r>
            <a:r>
              <a:rPr lang="zh-CN" altLang="en-US" sz="2400" dirty="0" smtClean="0"/>
              <a:t>出</a:t>
            </a:r>
            <a:r>
              <a:rPr lang="zh-CN" altLang="en-US" sz="2400" dirty="0"/>
              <a:t>移动至</a:t>
            </a:r>
            <a:r>
              <a:rPr lang="zh-CN" altLang="en-US" sz="2400" dirty="0" smtClean="0"/>
              <a:t>窗口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选择商品分类，</a:t>
            </a:r>
            <a:r>
              <a:rPr lang="zh-CN" altLang="en-US" sz="2400" dirty="0"/>
              <a:t>点击</a:t>
            </a:r>
            <a:r>
              <a:rPr lang="en-US" altLang="zh-CN" sz="2400" dirty="0" smtClean="0"/>
              <a:t>【</a:t>
            </a:r>
            <a:r>
              <a:rPr lang="zh-CN" altLang="en-US" sz="2400" dirty="0"/>
              <a:t>确定</a:t>
            </a:r>
            <a:r>
              <a:rPr lang="en-US" altLang="zh-CN" sz="2400" dirty="0" smtClean="0"/>
              <a:t>】</a:t>
            </a:r>
            <a:r>
              <a:rPr lang="zh-CN" altLang="en-US" sz="2400" dirty="0"/>
              <a:t>按钮</a:t>
            </a:r>
            <a:r>
              <a:rPr lang="zh-CN" altLang="en-US" sz="2400" dirty="0" smtClean="0"/>
              <a:t>，移动成功，在该商品分类下可以看到这些商品。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453" y="2271415"/>
            <a:ext cx="9232299" cy="42684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735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defTabSz="456565" fontAlgn="auto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商品专区的页面内容根据已开业务配置、商品配置情况进行展示；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360045" defTabSz="4565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已开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业务配置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：已开业务商品分类配置</a:t>
            </a:r>
            <a:r>
              <a:rPr lang="zh-CN" altLang="en-US" sz="2400" kern="0" dirty="0" smtClean="0">
                <a:latin typeface="+mn-ea"/>
                <a:sym typeface="+mn-ea"/>
              </a:rPr>
              <a:t>可以配置商品专区</a:t>
            </a:r>
            <a:r>
              <a:rPr lang="en-US" altLang="zh-CN" sz="2400" kern="0" dirty="0" smtClean="0">
                <a:latin typeface="+mn-ea"/>
                <a:sym typeface="+mn-ea"/>
              </a:rPr>
              <a:t>-</a:t>
            </a:r>
            <a:r>
              <a:rPr lang="zh-CN" altLang="en-US" sz="2400" kern="0" dirty="0" smtClean="0">
                <a:latin typeface="+mn-ea"/>
                <a:sym typeface="+mn-ea"/>
              </a:rPr>
              <a:t>已开业务的商品分类显隐及顺序、列表字段显隐及顺序设置、列表排序设置、弹出二级页面功能配置、子商品是否默认展开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defTabSz="4565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</a:rPr>
              <a:t>商品配置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kern="0" dirty="0" smtClean="0">
                <a:latin typeface="+mn-ea"/>
              </a:rPr>
              <a:t>商品类型维护、商品搜索、新增、删除、复制新增、导出、生效、失效、批量导入、权限配置、权限导入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菜单路径：标准化业务受理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系统管理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商品配置、已开业务配置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378" y="1377734"/>
            <a:ext cx="8292230" cy="53801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商品专区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已开业务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9"/>
            <a:ext cx="11532434" cy="1218404"/>
          </a:xfrm>
        </p:spPr>
        <p:txBody>
          <a:bodyPr>
            <a:normAutofit/>
          </a:bodyPr>
          <a:lstStyle/>
          <a:p>
            <a:pPr indent="360045">
              <a:lnSpc>
                <a:spcPct val="150000"/>
              </a:lnSpc>
            </a:pPr>
            <a:r>
              <a:rPr lang="en-US" altLang="zh-CN" sz="2400" kern="0" dirty="0"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kern="0" dirty="0">
                <a:ea typeface="微软雅黑" panose="020B0503020204020204" pitchFamily="34" charset="-122"/>
                <a:sym typeface="+mn-ea"/>
              </a:rPr>
              <a:t>已开业务的</a:t>
            </a:r>
            <a:r>
              <a:rPr lang="zh-CN" altLang="en-US" sz="2400" kern="0" dirty="0" smtClean="0">
                <a:ea typeface="微软雅黑" panose="020B0503020204020204" pitchFamily="34" charset="-122"/>
                <a:sym typeface="+mn-ea"/>
              </a:rPr>
              <a:t>商品</a:t>
            </a:r>
            <a:r>
              <a:rPr lang="zh-CN" altLang="en-US" sz="2400" kern="0" dirty="0" smtClean="0">
                <a:sym typeface="+mn-ea"/>
              </a:rPr>
              <a:t>分类</a:t>
            </a:r>
            <a:r>
              <a:rPr lang="zh-CN" altLang="en-US" sz="2400" kern="0" dirty="0">
                <a:sym typeface="+mn-ea"/>
              </a:rPr>
              <a:t>显隐及顺序、列表字段显隐及</a:t>
            </a:r>
            <a:r>
              <a:rPr lang="zh-CN" altLang="en-US" sz="2400" kern="0" dirty="0" smtClean="0">
                <a:sym typeface="+mn-ea"/>
              </a:rPr>
              <a:t>顺序、默认列表排序、二</a:t>
            </a:r>
            <a:r>
              <a:rPr lang="zh-CN" altLang="en-US" sz="2400" kern="0" dirty="0">
                <a:sym typeface="+mn-ea"/>
              </a:rPr>
              <a:t>级页面</a:t>
            </a:r>
            <a:r>
              <a:rPr lang="zh-CN" altLang="en-US" sz="2400" kern="0" dirty="0" smtClean="0">
                <a:sym typeface="+mn-ea"/>
              </a:rPr>
              <a:t>功能都可以在已开业务配置中进行配置。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76" y="2152192"/>
            <a:ext cx="11532434" cy="38853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91014" y="3494762"/>
            <a:ext cx="275572" cy="2542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91014" y="6275540"/>
            <a:ext cx="2242159" cy="41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二级页面功能可配置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已开</a:t>
            </a:r>
            <a:r>
              <a:rPr lang="zh-CN" altLang="en-US" dirty="0" smtClean="0">
                <a:sym typeface="+mn-ea"/>
              </a:rPr>
              <a:t>业务配</a:t>
            </a:r>
            <a:r>
              <a:rPr lang="en-US" altLang="zh-CN" dirty="0" smtClean="0">
                <a:sym typeface="+mn-ea"/>
              </a:rPr>
              <a:t>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 smtClean="0">
                <a:cs typeface="等线" charset="0"/>
              </a:rPr>
              <a:t>已开业务商品分类显隐及顺序配置</a:t>
            </a:r>
            <a:r>
              <a:rPr lang="zh-CN" sz="2400" b="1" dirty="0" smtClean="0">
                <a:cs typeface="等线" charset="0"/>
              </a:rPr>
              <a:t>具体</a:t>
            </a:r>
            <a:r>
              <a:rPr lang="zh-CN" sz="2400" b="1" dirty="0">
                <a:cs typeface="等线" charset="0"/>
              </a:rPr>
              <a:t>内容介绍：</a:t>
            </a:r>
            <a:endParaRPr lang="zh-CN" sz="2400" b="1" dirty="0"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charset="0"/>
                <a:sym typeface="+mn-ea"/>
              </a:rPr>
              <a:t>  </a:t>
            </a:r>
            <a:r>
              <a:rPr lang="zh-CN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1、</a:t>
            </a:r>
            <a:r>
              <a:rPr lang="zh-CN" altLang="en-US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商品分类选择显示，商品专区已开业务可以显示该商品分类</a:t>
            </a:r>
            <a:r>
              <a:rPr lang="zh-CN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；</a:t>
            </a:r>
            <a:endParaRPr lang="zh-CN" sz="2400" b="0" dirty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charset="0"/>
                <a:sym typeface="+mn-ea"/>
              </a:rPr>
              <a:t>  </a:t>
            </a:r>
            <a:r>
              <a:rPr lang="zh-CN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2、</a:t>
            </a:r>
            <a:r>
              <a:rPr lang="zh-CN" altLang="en-US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商品分类选择隐藏，商品专区已开业务不显示该商品分类</a:t>
            </a:r>
            <a:r>
              <a:rPr lang="zh-CN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；</a:t>
            </a:r>
            <a:endParaRPr lang="zh-CN" sz="2400" dirty="0">
              <a:solidFill>
                <a:srgbClr val="000000"/>
              </a:solidFill>
              <a:cs typeface="等线" charset="0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、排序：在商品分类后输入数字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1-99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，数字越小显示越靠前；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666" y="3197116"/>
            <a:ext cx="10659649" cy="35103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已开业务</a:t>
            </a:r>
            <a:r>
              <a:rPr lang="zh-CN" dirty="0" smtClean="0">
                <a:solidFill>
                  <a:schemeClr val="accent1"/>
                </a:solidFill>
                <a:cs typeface="等线" charset="0"/>
                <a:sym typeface="+mn-ea"/>
              </a:rPr>
              <a:t>配置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4523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</a:pPr>
            <a:r>
              <a:rPr lang="en-US" altLang="zh-CN" sz="2400" b="1" dirty="0" smtClean="0">
                <a:sym typeface="+mn-ea"/>
              </a:rPr>
              <a:t>   </a:t>
            </a:r>
            <a:r>
              <a:rPr lang="zh-CN" altLang="en-US" sz="2400" b="1" dirty="0" smtClean="0">
                <a:sym typeface="+mn-ea"/>
              </a:rPr>
              <a:t>已开业务列表字段显隐、字段顺序、列表排序配置介绍</a:t>
            </a:r>
            <a:r>
              <a:rPr lang="zh-CN" altLang="en-US" sz="2400" dirty="0">
                <a:sym typeface="+mn-ea"/>
              </a:rPr>
              <a:t>：</a:t>
            </a:r>
            <a:endParaRPr lang="zh-CN" altLang="en-US" sz="2400" dirty="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、列表字段选择：</a:t>
            </a:r>
            <a:r>
              <a:rPr lang="zh-CN" altLang="en-US" sz="2400" dirty="0" smtClean="0">
                <a:sym typeface="+mn-ea"/>
              </a:rPr>
              <a:t>选择商品分类，页面右侧列表字段选择操作、</a:t>
            </a:r>
            <a:r>
              <a:rPr lang="en-US" altLang="zh-CN" sz="2400" dirty="0" smtClean="0">
                <a:sym typeface="+mn-ea"/>
              </a:rPr>
              <a:t>BOSS</a:t>
            </a:r>
            <a:r>
              <a:rPr lang="zh-CN" altLang="en-US" sz="2400" dirty="0" smtClean="0">
                <a:sym typeface="+mn-ea"/>
              </a:rPr>
              <a:t>字段默认选中且不可修改，其他字段选中即表示展示；</a:t>
            </a:r>
            <a:endParaRPr lang="zh-CN" altLang="en-US" sz="2400" dirty="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、列表字段顺序设置：选中的字段显示在列表字段顺序设置中，字段前括号里输入数字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1-99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，数字越小展示越靠前，操作字段默认排在第一列，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BOSS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编码排在最后一列，不可修改</a:t>
            </a:r>
            <a:r>
              <a:rPr lang="zh-CN" altLang="en-US" sz="2400" dirty="0" smtClean="0">
                <a:sym typeface="+mn-ea"/>
              </a:rPr>
              <a:t>；</a:t>
            </a:r>
            <a:endParaRPr lang="zh-CN" altLang="en-US" sz="2400" dirty="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、列表排序设置：选择默认排序类型、默认排序字段</a:t>
            </a:r>
            <a:r>
              <a:rPr lang="zh-CN" altLang="en-US" sz="2400" dirty="0" smtClean="0">
                <a:sym typeface="+mn-ea"/>
              </a:rPr>
              <a:t>；</a:t>
            </a:r>
            <a:endParaRPr lang="zh-CN" altLang="en-US" sz="2400" b="1" dirty="0">
              <a:solidFill>
                <a:schemeClr val="accent6"/>
              </a:solidFill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 dirty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en-US" altLang="zh-CN" sz="2400" b="0" dirty="0" smtClean="0">
                <a:solidFill>
                  <a:srgbClr val="000000"/>
                </a:solidFill>
                <a:cs typeface="等线" charset="0"/>
              </a:rPr>
              <a:t>4</a:t>
            </a:r>
            <a:r>
              <a:rPr lang="zh-CN" altLang="en-US" sz="2400" b="0" dirty="0" smtClean="0">
                <a:solidFill>
                  <a:srgbClr val="000000"/>
                </a:solidFill>
                <a:cs typeface="等线" charset="0"/>
              </a:rPr>
              <a:t>、点击</a:t>
            </a:r>
            <a:r>
              <a:rPr lang="en-US" altLang="zh-CN" sz="2400" b="0" dirty="0" smtClean="0">
                <a:solidFill>
                  <a:srgbClr val="000000"/>
                </a:solidFill>
                <a:cs typeface="等线" charset="0"/>
              </a:rPr>
              <a:t>【</a:t>
            </a:r>
            <a:r>
              <a:rPr lang="zh-CN" altLang="en-US" sz="2400" b="0" dirty="0" smtClean="0">
                <a:solidFill>
                  <a:srgbClr val="000000"/>
                </a:solidFill>
                <a:cs typeface="等线" charset="0"/>
              </a:rPr>
              <a:t>保存</a:t>
            </a:r>
            <a:r>
              <a:rPr lang="en-US" altLang="zh-CN" sz="2400" b="0" dirty="0" smtClean="0">
                <a:solidFill>
                  <a:srgbClr val="000000"/>
                </a:solidFill>
                <a:cs typeface="等线" charset="0"/>
              </a:rPr>
              <a:t>】</a:t>
            </a:r>
            <a:r>
              <a:rPr lang="zh-CN" altLang="en-US" sz="2400" b="0" dirty="0" smtClean="0">
                <a:solidFill>
                  <a:srgbClr val="000000"/>
                </a:solidFill>
                <a:cs typeface="等线" charset="0"/>
              </a:rPr>
              <a:t>按钮，配置成功。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、配置指导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已开业务配置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6294" y="1859787"/>
            <a:ext cx="5436529" cy="3163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6" y="1112526"/>
            <a:ext cx="5985868" cy="30461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77" y="3956945"/>
            <a:ext cx="5873367" cy="19302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9776" y="3956945"/>
            <a:ext cx="1088191" cy="301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5644" y="1859787"/>
            <a:ext cx="663879" cy="257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15408" y="1753644"/>
            <a:ext cx="3194137" cy="41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默认列表顺序设置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、配置指导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已开业务配置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zh-CN" altLang="en-US" sz="2400" b="1" dirty="0" smtClean="0">
                <a:solidFill>
                  <a:srgbClr val="000000"/>
                </a:solidFill>
                <a:cs typeface="等线" charset="0"/>
              </a:rPr>
              <a:t>弹出</a:t>
            </a:r>
            <a:r>
              <a:rPr lang="zh-CN" altLang="en-US" sz="2400" b="1" dirty="0" smtClean="0">
                <a:sym typeface="+mn-ea"/>
              </a:rPr>
              <a:t>二级页面功能配置介绍：</a:t>
            </a:r>
            <a:endParaRPr lang="en-US" altLang="zh-CN" sz="2400" dirty="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  1</a:t>
            </a:r>
            <a:r>
              <a:rPr lang="zh-CN" altLang="en-US" sz="2400" dirty="0" smtClean="0">
                <a:sym typeface="+mn-ea"/>
              </a:rPr>
              <a:t>、点击字段名称后的设置按钮，弹出二级页面功能字段配置窗口，填写</a:t>
            </a:r>
            <a:r>
              <a:rPr lang="en-US" altLang="zh-CN" sz="2400" dirty="0" smtClean="0">
                <a:sym typeface="+mn-ea"/>
              </a:rPr>
              <a:t>URL</a:t>
            </a:r>
            <a:r>
              <a:rPr lang="zh-CN" altLang="en-US" sz="2400" dirty="0" smtClean="0">
                <a:sym typeface="+mn-ea"/>
              </a:rPr>
              <a:t>地址，选择参数，点击</a:t>
            </a:r>
            <a:r>
              <a:rPr lang="en-US" altLang="zh-CN" sz="2400" dirty="0" smtClean="0">
                <a:sym typeface="+mn-ea"/>
              </a:rPr>
              <a:t>【</a:t>
            </a:r>
            <a:r>
              <a:rPr lang="zh-CN" altLang="en-US" sz="2400" dirty="0" smtClean="0">
                <a:sym typeface="+mn-ea"/>
              </a:rPr>
              <a:t>确定</a:t>
            </a:r>
            <a:r>
              <a:rPr lang="en-US" altLang="zh-CN" sz="2400" dirty="0" smtClean="0">
                <a:sym typeface="+mn-ea"/>
              </a:rPr>
              <a:t>】</a:t>
            </a:r>
            <a:r>
              <a:rPr lang="zh-CN" altLang="en-US" sz="2400" dirty="0" smtClean="0">
                <a:sym typeface="+mn-ea"/>
              </a:rPr>
              <a:t>按钮，配置成功，该字段显示在已配置中，商品专区已开业务列表该字段前显示链接图标。</a:t>
            </a:r>
            <a:endParaRPr lang="zh-CN" altLang="en-US" sz="2400" dirty="0"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 dirty="0">
                <a:solidFill>
                  <a:srgbClr val="000000"/>
                </a:solidFill>
                <a:cs typeface="等线" charset="0"/>
              </a:rPr>
              <a:t>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9980" y="3065780"/>
            <a:ext cx="7422515" cy="3707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2553</Words>
  <Application>WPS 演示</Application>
  <PresentationFormat>宽屏</PresentationFormat>
  <Paragraphs>164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等线</vt:lpstr>
      <vt:lpstr>Arial Unicode MS</vt:lpstr>
      <vt:lpstr>黑体</vt:lpstr>
      <vt:lpstr>1_Office 主题​​</vt:lpstr>
      <vt:lpstr>PowerPoint 演示文稿</vt:lpstr>
      <vt:lpstr>CONTENTS  目录</vt:lpstr>
      <vt:lpstr>1、功能简介</vt:lpstr>
      <vt:lpstr>2、菜单路径</vt:lpstr>
      <vt:lpstr>商品专区-已开业务</vt:lpstr>
      <vt:lpstr>3、配置指导-已开业务配置</vt:lpstr>
      <vt:lpstr>3、配置指导-已开业务配置</vt:lpstr>
      <vt:lpstr>3、配置指导-已开业务配置</vt:lpstr>
      <vt:lpstr>3、配置指导-已开业务配置</vt:lpstr>
      <vt:lpstr>3、配置指导-已开业务配置</vt:lpstr>
      <vt:lpstr>3、配置指导-商品配置</vt:lpstr>
      <vt:lpstr>3、配置指导-商品配置</vt:lpstr>
      <vt:lpstr>3、配置指导-商品配置</vt:lpstr>
      <vt:lpstr>3、配置指导-商品配置</vt:lpstr>
      <vt:lpstr>3、配置指导-商品配置</vt:lpstr>
      <vt:lpstr>3、配置指导-商品配置</vt:lpstr>
      <vt:lpstr>3、配置指导-商品配置</vt:lpstr>
      <vt:lpstr>3、配置指导-商品配置</vt:lpstr>
      <vt:lpstr>3、配置指导-商品配置</vt:lpstr>
      <vt:lpstr>3、配置指导-商品配置</vt:lpstr>
      <vt:lpstr>3、配置指导-商品配置</vt:lpstr>
      <vt:lpstr>3、配置指导-商品配置</vt:lpstr>
      <vt:lpstr>3、配置指导-商品配置</vt:lpstr>
      <vt:lpstr>3、配置指导-商品配置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Administrator</cp:lastModifiedBy>
  <cp:revision>110</cp:revision>
  <dcterms:created xsi:type="dcterms:W3CDTF">2018-08-08T03:06:00Z</dcterms:created>
  <dcterms:modified xsi:type="dcterms:W3CDTF">2019-05-26T08:18:26Z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