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3"/>
    <p:sldId id="318" r:id="rId4"/>
    <p:sldId id="317" r:id="rId5"/>
    <p:sldId id="321" r:id="rId6"/>
    <p:sldId id="322" r:id="rId7"/>
    <p:sldId id="332" r:id="rId8"/>
    <p:sldId id="328" r:id="rId9"/>
    <p:sldId id="329" r:id="rId10"/>
    <p:sldId id="330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国漫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9130" y="822325"/>
            <a:ext cx="11178540" cy="4104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sym typeface="+mn-ea"/>
              </a:rPr>
              <a:t>国漫专区包括基本信息、国漫基础功能、已订购产品包、国漫产品包四个模块。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基本信息</a:t>
            </a:r>
            <a:r>
              <a:rPr lang="zh-CN" altLang="en-US" sz="2400" kern="0" dirty="0" smtClean="0">
                <a:latin typeface="+mn-ea"/>
                <a:sym typeface="+mn-ea"/>
              </a:rPr>
              <a:t>：展示受理号码和余额；</a:t>
            </a:r>
            <a:endParaRPr lang="en-US" altLang="zh-CN" sz="2400" kern="0" dirty="0" smtClean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  <a:sym typeface="+mn-ea"/>
              </a:rPr>
              <a:t>国漫基础功能</a:t>
            </a:r>
            <a:r>
              <a:rPr lang="zh-CN" altLang="en-US" sz="2400" kern="0" dirty="0">
                <a:latin typeface="+mn-ea"/>
                <a:sym typeface="+mn-ea"/>
              </a:rPr>
              <a:t>：</a:t>
            </a:r>
            <a:r>
              <a:rPr lang="zh-CN" altLang="zh-CN" sz="2400" dirty="0">
                <a:sym typeface="+mn-ea"/>
              </a:rPr>
              <a:t>展示当前商品的订购关系，未订购商品后展示订购按钮，已订购商品展示该业务的生失效时间和退订按钮；</a:t>
            </a:r>
            <a:endParaRPr lang="zh-CN" altLang="zh-CN" sz="2400" dirty="0"/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已订购产品包</a:t>
            </a:r>
            <a:r>
              <a:rPr lang="zh-CN" altLang="en-US" sz="2400" kern="0" dirty="0" smtClean="0">
                <a:latin typeface="+mn-ea"/>
                <a:sym typeface="+mn-ea"/>
              </a:rPr>
              <a:t>：展示已订购的产品包；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国漫产品包</a:t>
            </a:r>
            <a:r>
              <a:rPr lang="zh-CN" altLang="en-US" sz="2400" kern="0" dirty="0" smtClean="0">
                <a:latin typeface="+mn-ea"/>
                <a:sym typeface="+mn-ea"/>
              </a:rPr>
              <a:t>：</a:t>
            </a:r>
            <a:r>
              <a:rPr lang="zh-CN" altLang="en-US" sz="2400" kern="0" dirty="0">
                <a:latin typeface="+mn-ea"/>
                <a:sym typeface="+mn-ea"/>
              </a:rPr>
              <a:t>可</a:t>
            </a:r>
            <a:r>
              <a:rPr lang="zh-CN" altLang="en-US" sz="2400" kern="0" dirty="0" smtClean="0">
                <a:latin typeface="+mn-ea"/>
                <a:sym typeface="+mn-ea"/>
              </a:rPr>
              <a:t>进行查询和订购产品包操作；</a:t>
            </a:r>
            <a:endParaRPr lang="en-US" altLang="zh-CN" sz="2400" kern="0" dirty="0" smtClean="0">
              <a:latin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国漫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665" y="1555115"/>
            <a:ext cx="767715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基本信息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050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基本信息区域介绍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打开页面自动</a:t>
            </a:r>
            <a:r>
              <a:rPr lang="zh-CN" altLang="en-US" sz="2400" kern="0" dirty="0" smtClean="0">
                <a:latin typeface="+mn-ea"/>
                <a:sym typeface="+mn-ea"/>
              </a:rPr>
              <a:t>展示受理号码和余额，点击刷新按钮可手动刷新页面；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331085"/>
            <a:ext cx="1100836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具体操作-国漫基础功能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kern="0" dirty="0">
                <a:latin typeface="+mn-ea"/>
                <a:sym typeface="+mn-ea"/>
              </a:rPr>
              <a:t>   </a:t>
            </a:r>
            <a:r>
              <a:rPr lang="zh-CN" altLang="en-US" sz="2400" kern="0" dirty="0">
                <a:latin typeface="+mn-ea"/>
                <a:sym typeface="+mn-ea"/>
              </a:rPr>
              <a:t>列表字段包括商品编号、商品名称、</a:t>
            </a:r>
            <a:r>
              <a:rPr lang="zh-CN" altLang="en-US" sz="2400" kern="0" dirty="0">
                <a:latin typeface="+mn-ea"/>
                <a:sym typeface="+mn-ea"/>
              </a:rPr>
              <a:t>生效时间、失效时间、</a:t>
            </a:r>
            <a:r>
              <a:rPr lang="zh-CN" altLang="en-US" sz="2400" kern="0" dirty="0">
                <a:latin typeface="+mn-ea"/>
                <a:sym typeface="+mn-ea"/>
              </a:rPr>
              <a:t>操作；</a:t>
            </a:r>
            <a:endParaRPr lang="zh-CN" altLang="en-US" sz="2400" kern="0" dirty="0">
              <a:latin typeface="+mn-ea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kern="0" dirty="0">
                <a:latin typeface="+mn-ea"/>
                <a:sym typeface="+mn-ea"/>
              </a:rPr>
              <a:t>   1</a:t>
            </a:r>
            <a:r>
              <a:rPr lang="zh-CN" altLang="en-US" sz="2400" kern="0" dirty="0">
                <a:latin typeface="+mn-ea"/>
                <a:sym typeface="+mn-ea"/>
              </a:rPr>
              <a:t>、国漫基础商品包括长途和漫游，通过获取数据库数据来展示；</a:t>
            </a:r>
            <a:endParaRPr lang="zh-CN" altLang="en-US" sz="2400" kern="0" dirty="0">
              <a:latin typeface="+mn-ea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kern="0" dirty="0">
                <a:latin typeface="+mn-ea"/>
                <a:sym typeface="+mn-ea"/>
              </a:rPr>
              <a:t>   </a:t>
            </a:r>
            <a:r>
              <a:rPr lang="en-US" altLang="zh-CN" sz="2400" kern="0" dirty="0">
                <a:latin typeface="+mn-ea"/>
                <a:sym typeface="+mn-ea"/>
              </a:rPr>
              <a:t>2</a:t>
            </a:r>
            <a:r>
              <a:rPr lang="zh-CN" altLang="en-US" sz="2400" kern="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sym typeface="+mn-ea"/>
              </a:rPr>
              <a:t>点击商品名称，弹出商品介绍弹框，可发送商品介绍；存在商品介绍时，点击商品名称可连接知识库进行查看；</a:t>
            </a:r>
            <a:endParaRPr lang="zh-CN" altLang="en-US" sz="2400" dirty="0"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kern="0" dirty="0">
                <a:latin typeface="+mn-ea"/>
                <a:sym typeface="+mn-ea"/>
              </a:rPr>
              <a:t>   </a:t>
            </a:r>
            <a:r>
              <a:rPr lang="en-US" altLang="zh-CN" sz="2400" kern="0" dirty="0">
                <a:latin typeface="+mn-ea"/>
                <a:sym typeface="+mn-ea"/>
              </a:rPr>
              <a:t>3</a:t>
            </a:r>
            <a:r>
              <a:rPr lang="zh-CN" altLang="en-US" sz="2400" kern="0" dirty="0">
                <a:latin typeface="+mn-ea"/>
                <a:sym typeface="+mn-ea"/>
              </a:rPr>
              <a:t>、商品未订购时，可点击“订购”，弹出订购弹窗，进行订购办理；对已订购的商品，点击“退订”，弹出退订弹窗，可进行退订办理；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4398645"/>
            <a:ext cx="11284585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、配置指导</a:t>
            </a:r>
            <a:r>
              <a:rPr lang="zh-CN" altLang="en-US" dirty="0">
                <a:sym typeface="+mn-ea"/>
              </a:rPr>
              <a:t>-国漫基础功能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755650"/>
            <a:ext cx="11492230" cy="6185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kern="0" dirty="0">
                <a:latin typeface="+mn-ea"/>
                <a:sym typeface="+mn-ea"/>
              </a:rPr>
              <a:t>   </a:t>
            </a:r>
            <a:r>
              <a:rPr lang="zh-CN" altLang="en-US" sz="2400" kern="0" dirty="0">
                <a:latin typeface="+mn-ea"/>
                <a:sym typeface="+mn-ea"/>
              </a:rPr>
              <a:t>商品未订购时，点击【订购】，若提示</a:t>
            </a:r>
            <a:r>
              <a:rPr lang="en-US" altLang="zh-CN" sz="2400" kern="0" dirty="0">
                <a:latin typeface="+mn-ea"/>
                <a:sym typeface="+mn-ea"/>
              </a:rPr>
              <a:t>‘</a:t>
            </a:r>
            <a:r>
              <a:rPr lang="zh-CN" altLang="en-US" sz="2400" kern="0" dirty="0">
                <a:latin typeface="+mn-ea"/>
                <a:sym typeface="+mn-ea"/>
              </a:rPr>
              <a:t>该商品未进行国漫参数配置，请在国漫参数配置页面配置后订购</a:t>
            </a:r>
            <a:r>
              <a:rPr lang="en-US" altLang="zh-CN" sz="2400" kern="0" dirty="0">
                <a:latin typeface="+mn-ea"/>
                <a:sym typeface="+mn-ea"/>
              </a:rPr>
              <a:t>’</a:t>
            </a:r>
            <a:r>
              <a:rPr lang="zh-CN" altLang="en-US" sz="2400" kern="0" dirty="0">
                <a:latin typeface="+mn-ea"/>
                <a:sym typeface="+mn-ea"/>
              </a:rPr>
              <a:t>，需打开</a:t>
            </a:r>
            <a:r>
              <a:rPr lang="zh-CN" altLang="en-US" sz="2400" kern="0" dirty="0">
                <a:latin typeface="+mn-ea"/>
                <a:sym typeface="+mn-ea"/>
              </a:rPr>
              <a:t>国漫参数配置进行配置，页面如下：</a:t>
            </a:r>
            <a:endParaRPr lang="zh-CN" altLang="en-US" sz="2400" kern="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kern="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kern="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kern="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kern="0" dirty="0">
                <a:latin typeface="+mn-ea"/>
                <a:sym typeface="+mn-ea"/>
              </a:rPr>
              <a:t> 点击【新增】，打开国漫配置弹框，对此商品进行配置，配置完毕后，点击保存；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2400" b="1" kern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b="1" kern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b="1" kern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b="1" kern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b="1" kern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kern="0" dirty="0">
                <a:latin typeface="+mn-ea"/>
                <a:sym typeface="+mn-ea"/>
              </a:rPr>
              <a:t> 国漫参数配置的菜单路径：标准化业务受理</a:t>
            </a:r>
            <a:r>
              <a:rPr lang="en-US" altLang="zh-CN" sz="2400" kern="0" dirty="0">
                <a:latin typeface="+mn-ea"/>
                <a:sym typeface="+mn-ea"/>
              </a:rPr>
              <a:t>-</a:t>
            </a:r>
            <a:r>
              <a:rPr lang="zh-CN" altLang="en-US" sz="2400" kern="0" dirty="0">
                <a:latin typeface="+mn-ea"/>
                <a:sym typeface="+mn-ea"/>
              </a:rPr>
              <a:t>系统管理</a:t>
            </a:r>
            <a:r>
              <a:rPr lang="en-US" altLang="zh-CN" sz="2400" kern="0" dirty="0">
                <a:latin typeface="+mn-ea"/>
                <a:sym typeface="+mn-ea"/>
              </a:rPr>
              <a:t>-</a:t>
            </a:r>
            <a:r>
              <a:rPr lang="zh-CN" altLang="en-US" sz="2400" kern="0" dirty="0">
                <a:latin typeface="+mn-ea"/>
                <a:sym typeface="+mn-ea"/>
              </a:rPr>
              <a:t>国漫参数配置</a:t>
            </a:r>
            <a:endParaRPr lang="en-US" altLang="zh-CN" sz="2400" b="1" kern="0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056765"/>
            <a:ext cx="10407015" cy="1501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4087495"/>
            <a:ext cx="5328920" cy="2327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具体操作-已订购产品包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kern="0" dirty="0">
                <a:latin typeface="+mn-ea"/>
                <a:sym typeface="+mn-ea"/>
              </a:rPr>
              <a:t>   </a:t>
            </a:r>
            <a:r>
              <a:rPr lang="zh-CN" altLang="en-US" sz="2400" kern="0" dirty="0">
                <a:latin typeface="+mn-ea"/>
                <a:sym typeface="+mn-ea"/>
              </a:rPr>
              <a:t>列表字段包括商品编号、商品名称、生效时间、失效时间、操作</a:t>
            </a:r>
            <a:r>
              <a:rPr lang="zh-CN" altLang="en-US" sz="2400" kern="0" dirty="0">
                <a:latin typeface="+mn-ea"/>
                <a:sym typeface="+mn-ea"/>
              </a:rPr>
              <a:t>，展示该用户已订购的产品包信息；</a:t>
            </a:r>
            <a:endParaRPr lang="zh-CN" altLang="en-US" sz="2400" kern="0" dirty="0">
              <a:latin typeface="+mn-ea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kern="0" dirty="0">
                <a:latin typeface="+mn-ea"/>
                <a:sym typeface="+mn-ea"/>
              </a:rPr>
              <a:t>  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2407285"/>
            <a:ext cx="11270615" cy="1242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具体操作-国漫产品包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kern="0" dirty="0">
                <a:latin typeface="+mn-ea"/>
                <a:sym typeface="+mn-ea"/>
              </a:rPr>
              <a:t>   </a:t>
            </a:r>
            <a:r>
              <a:rPr lang="zh-CN" altLang="en-US" sz="2400" kern="0" dirty="0">
                <a:latin typeface="+mn-ea"/>
                <a:sym typeface="+mn-ea"/>
              </a:rPr>
              <a:t>列表字段包括商品编号、商品名称、操作</a:t>
            </a:r>
            <a:r>
              <a:rPr lang="zh-CN" altLang="en-US" sz="2400" kern="0" dirty="0">
                <a:latin typeface="+mn-ea"/>
                <a:sym typeface="+mn-ea"/>
              </a:rPr>
              <a:t>，展示可订购的国漫产品包信息；</a:t>
            </a:r>
            <a:endParaRPr lang="zh-CN" altLang="en-US" sz="2400" kern="0" dirty="0">
              <a:latin typeface="+mn-ea"/>
              <a:sym typeface="+mn-ea"/>
            </a:endParaRPr>
          </a:p>
          <a:p>
            <a:pPr indent="0" defTabSz="456565">
              <a:lnSpc>
                <a:spcPct val="150000"/>
              </a:lnSpc>
              <a:buFontTx/>
              <a:buNone/>
            </a:pPr>
            <a:r>
              <a:rPr lang="zh-CN" altLang="en-US" sz="2400" kern="0" dirty="0">
                <a:latin typeface="+mn-ea"/>
                <a:sym typeface="+mn-ea"/>
              </a:rPr>
              <a:t>       </a:t>
            </a:r>
            <a:r>
              <a:rPr lang="en-US" altLang="zh-CN" sz="2400" kern="0" dirty="0">
                <a:latin typeface="+mn-ea"/>
                <a:sym typeface="+mn-ea"/>
              </a:rPr>
              <a:t>1</a:t>
            </a:r>
            <a:r>
              <a:rPr lang="zh-CN" altLang="en-US" sz="2400" kern="0" dirty="0">
                <a:latin typeface="+mn-ea"/>
                <a:sym typeface="+mn-ea"/>
              </a:rPr>
              <a:t>、</a:t>
            </a:r>
            <a:r>
              <a:rPr lang="zh-CN" altLang="en-US" sz="2400" kern="0" dirty="0">
                <a:latin typeface="+mn-ea"/>
                <a:sym typeface="+mn-ea"/>
              </a:rPr>
              <a:t>提供查询功能，可根据商品名称对产品包进行查询；</a:t>
            </a:r>
            <a:endParaRPr lang="zh-CN" altLang="en-US" sz="2400" kern="0" dirty="0">
              <a:latin typeface="+mn-ea"/>
            </a:endParaRPr>
          </a:p>
          <a:p>
            <a:pPr indent="0" defTabSz="456565">
              <a:lnSpc>
                <a:spcPct val="150000"/>
              </a:lnSpc>
              <a:buFontTx/>
              <a:buNone/>
            </a:pPr>
            <a:r>
              <a:rPr lang="zh-CN" altLang="en-US" sz="2400" dirty="0">
                <a:sym typeface="+mn-ea"/>
              </a:rPr>
              <a:t>       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en-US" sz="2400" dirty="0">
                <a:sym typeface="+mn-ea"/>
              </a:rPr>
              <a:t>可发送给客户商品信息介绍：点击商品名称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弹出商品介绍弹框，点击发送商品介绍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弹出发送商品介绍弹框，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发送成功！；</a:t>
            </a:r>
            <a:endParaRPr lang="zh-CN" altLang="en-US" sz="2400" dirty="0">
              <a:sym typeface="+mn-ea"/>
            </a:endParaRPr>
          </a:p>
          <a:p>
            <a:pPr indent="0" defTabSz="456565">
              <a:lnSpc>
                <a:spcPct val="150000"/>
              </a:lnSpc>
              <a:buFontTx/>
              <a:buNone/>
            </a:pPr>
            <a:r>
              <a:rPr lang="en-US" altLang="zh-CN" sz="2400" kern="0" dirty="0">
                <a:latin typeface="+mn-ea"/>
                <a:sym typeface="+mn-ea"/>
              </a:rPr>
              <a:t>       3</a:t>
            </a:r>
            <a:r>
              <a:rPr lang="zh-CN" altLang="en-US" sz="2400" kern="0" dirty="0">
                <a:latin typeface="+mn-ea"/>
                <a:sym typeface="+mn-ea"/>
              </a:rPr>
              <a:t>、点击“订购”，弹出订购弹窗，对属性设置</a:t>
            </a:r>
            <a:r>
              <a:rPr lang="zh-CN" altLang="en-US" sz="2400" kern="0" dirty="0">
                <a:latin typeface="+mn-ea"/>
                <a:sym typeface="+mn-ea"/>
              </a:rPr>
              <a:t>后，可进行订购办理；</a:t>
            </a:r>
            <a:r>
              <a:rPr lang="en-US" altLang="zh-CN" sz="2400" kern="0" dirty="0">
                <a:latin typeface="+mn-ea"/>
                <a:sym typeface="+mn-ea"/>
              </a:rPr>
              <a:t>  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3601720"/>
            <a:ext cx="8476615" cy="3100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980</Words>
  <Application>WPS 演示</Application>
  <PresentationFormat>宽屏</PresentationFormat>
  <Paragraphs>74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3、具体操作-基本信息</vt:lpstr>
      <vt:lpstr>3、具体操作-国漫基础功能</vt:lpstr>
      <vt:lpstr>3、配置指导-国漫基础功能</vt:lpstr>
      <vt:lpstr>3、具体操作-已订购产品包</vt:lpstr>
      <vt:lpstr>3、具体操作-国漫产品包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91</cp:revision>
  <dcterms:created xsi:type="dcterms:W3CDTF">2018-08-08T03:06:00Z</dcterms:created>
  <dcterms:modified xsi:type="dcterms:W3CDTF">2019-05-25T12:50:09Z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