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70" r:id="rId2"/>
    <p:sldId id="318" r:id="rId3"/>
    <p:sldId id="317" r:id="rId4"/>
    <p:sldId id="321" r:id="rId5"/>
    <p:sldId id="322" r:id="rId6"/>
    <p:sldId id="339" r:id="rId7"/>
    <p:sldId id="340" r:id="rId8"/>
    <p:sldId id="341" r:id="rId9"/>
    <p:sldId id="351" r:id="rId10"/>
    <p:sldId id="352" r:id="rId11"/>
    <p:sldId id="344" r:id="rId12"/>
    <p:sldId id="345" r:id="rId13"/>
    <p:sldId id="324" r:id="rId14"/>
    <p:sldId id="329" r:id="rId15"/>
    <p:sldId id="331" r:id="rId16"/>
    <p:sldId id="332" r:id="rId17"/>
    <p:sldId id="338" r:id="rId18"/>
    <p:sldId id="348" r:id="rId19"/>
    <p:sldId id="349" r:id="rId20"/>
    <p:sldId id="363" r:id="rId21"/>
    <p:sldId id="364" r:id="rId22"/>
    <p:sldId id="32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6A6A6"/>
    <a:srgbClr val="E7E7E7"/>
    <a:srgbClr val="E8E8E8"/>
    <a:srgbClr val="D9D9D9"/>
    <a:srgbClr val="01A7AB"/>
    <a:srgbClr val="FFF4D8"/>
    <a:srgbClr val="EEF7E9"/>
    <a:srgbClr val="88D773"/>
    <a:srgbClr val="4AD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5EC20-4E73-4F25-BF5A-B8B84E738DB5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D000D-E93F-4EC5-A839-B7B2E4D90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80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B539-DA97-465D-850F-3C38A66273C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99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jpeg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lnSpc>
                <a:spcPct val="130000"/>
              </a:lnSpc>
              <a:spcBef>
                <a:spcPts val="0"/>
              </a:spcBef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180720中移在线副本\PPT模板-2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86"/>
            <a:ext cx="12192000" cy="685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5"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588" y="196850"/>
            <a:ext cx="21939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0" y="771525"/>
            <a:ext cx="12192000" cy="66675"/>
          </a:xfrm>
          <a:prstGeom prst="rect">
            <a:avLst/>
          </a:prstGeom>
          <a:solidFill>
            <a:srgbClr val="89B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36538" y="168275"/>
            <a:ext cx="68262" cy="539750"/>
          </a:xfrm>
          <a:prstGeom prst="rect">
            <a:avLst/>
          </a:prstGeom>
          <a:solidFill>
            <a:srgbClr val="9DCB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8275"/>
            <a:ext cx="203200" cy="539750"/>
          </a:xfrm>
          <a:prstGeom prst="rect">
            <a:avLst/>
          </a:prstGeom>
          <a:solidFill>
            <a:srgbClr val="339D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38675" y="197768"/>
            <a:ext cx="9213711" cy="49492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en-US" dirty="0" err="1"/>
              <a:t>单击此处编辑母版标题样式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339776" y="177983"/>
            <a:ext cx="10408171" cy="571525"/>
          </a:xfrm>
        </p:spPr>
        <p:txBody>
          <a:bodyPr anchor="ctr" anchorCtr="0">
            <a:normAutofit/>
          </a:bodyPr>
          <a:lstStyle>
            <a:lvl1pPr algn="l"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339776" y="933788"/>
            <a:ext cx="11532434" cy="165576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000973"/>
            <a:ext cx="12192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8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zh-CN" altLang="en-US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标准化业务受理操作指导手册</a:t>
            </a:r>
            <a:endParaRPr lang="en-US" alt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24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</a:t>
            </a:r>
            <a:endParaRPr lang="zh-CN" alt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  客户视图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4971509"/>
            <a:ext cx="121920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具体操作-已开业务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悬浮信息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9302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endParaRPr lang="zh-CN" altLang="en-US" dirty="0">
              <a:latin typeface="+mn-ea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b="1" dirty="0">
              <a:solidFill>
                <a:schemeClr val="accent6"/>
              </a:solidFill>
              <a:latin typeface="+mn-ea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5441" y="851109"/>
            <a:ext cx="5081270" cy="262841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indent="36000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sz="2400" dirty="0" smtClean="0">
                <a:latin typeface="+mn-ea"/>
                <a:sym typeface="+mn-ea"/>
              </a:rPr>
              <a:t>功能点：</a:t>
            </a:r>
            <a:endParaRPr sz="2400" dirty="0" smtClean="0">
              <a:latin typeface="+mn-ea"/>
              <a:sym typeface="+mn-ea"/>
            </a:endParaRPr>
          </a:p>
          <a:p>
            <a:pPr indent="36000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dirty="0" smtClean="0">
                <a:latin typeface="+mn-ea"/>
                <a:sym typeface="+mn-ea"/>
              </a:rPr>
              <a:t>在已开业务区域，鼠标悬浮在“</a:t>
            </a:r>
            <a:r>
              <a:rPr lang="zh-CN" sz="2400" dirty="0" smtClean="0">
                <a:latin typeface="+mn-ea"/>
                <a:sym typeface="+mn-ea"/>
              </a:rPr>
              <a:t>资费名称</a:t>
            </a:r>
            <a:r>
              <a:rPr sz="2400" dirty="0" smtClean="0">
                <a:latin typeface="+mn-ea"/>
                <a:sym typeface="+mn-ea"/>
              </a:rPr>
              <a:t>”</a:t>
            </a:r>
            <a:r>
              <a:rPr lang="zh-CN" sz="2400" dirty="0" smtClean="0">
                <a:latin typeface="+mn-ea"/>
                <a:sym typeface="+mn-ea"/>
              </a:rPr>
              <a:t>列</a:t>
            </a:r>
            <a:r>
              <a:rPr sz="2400" dirty="0" smtClean="0">
                <a:latin typeface="+mn-ea"/>
                <a:sym typeface="+mn-ea"/>
              </a:rPr>
              <a:t>时，</a:t>
            </a:r>
            <a:r>
              <a:rPr lang="zh-CN" sz="2400" dirty="0" smtClean="0">
                <a:latin typeface="+mn-ea"/>
                <a:sym typeface="+mn-ea"/>
              </a:rPr>
              <a:t>展示完整信息</a:t>
            </a:r>
            <a:r>
              <a:rPr sz="2400" dirty="0" smtClean="0">
                <a:latin typeface="+mn-ea"/>
                <a:sym typeface="+mn-ea"/>
              </a:rPr>
              <a:t>内容</a:t>
            </a:r>
            <a:r>
              <a:rPr lang="zh-CN" sz="2400" dirty="0" smtClean="0">
                <a:latin typeface="+mn-ea"/>
                <a:sym typeface="+mn-ea"/>
              </a:rPr>
              <a:t>悬浮框</a:t>
            </a:r>
            <a:r>
              <a:rPr sz="2400" dirty="0" smtClean="0">
                <a:latin typeface="+mn-ea"/>
                <a:sym typeface="+mn-ea"/>
              </a:rPr>
              <a:t>，鼠标移开时悬浮</a:t>
            </a:r>
            <a:r>
              <a:rPr lang="zh-CN" sz="2400" dirty="0" smtClean="0">
                <a:latin typeface="+mn-ea"/>
                <a:sym typeface="+mn-ea"/>
              </a:rPr>
              <a:t>框</a:t>
            </a:r>
            <a:r>
              <a:rPr sz="2400" dirty="0" smtClean="0">
                <a:latin typeface="+mn-ea"/>
                <a:sym typeface="+mn-ea"/>
              </a:rPr>
              <a:t>消失；</a:t>
            </a:r>
          </a:p>
          <a:p>
            <a:pPr indent="0"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600" b="1" dirty="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69050" y="1001395"/>
            <a:ext cx="5113655" cy="265303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indent="0"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400" dirty="0" smtClean="0">
                <a:latin typeface="+mn-ea"/>
                <a:sym typeface="+mn-ea"/>
              </a:rPr>
              <a:t>功能点：</a:t>
            </a:r>
            <a:endParaRPr sz="2400" dirty="0" smtClean="0">
              <a:latin typeface="+mn-ea"/>
              <a:sym typeface="+mn-ea"/>
            </a:endParaRPr>
          </a:p>
          <a:p>
            <a:pPr indent="0"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sz="2400" dirty="0" smtClean="0">
                <a:latin typeface="+mn-ea"/>
                <a:sym typeface="+mn-ea"/>
              </a:rPr>
              <a:t>在已开业务区域，鼠标悬浮在“捆绑活动名称”</a:t>
            </a:r>
            <a:r>
              <a:rPr lang="zh-CN" sz="2400" dirty="0" smtClean="0">
                <a:latin typeface="+mn-ea"/>
                <a:sym typeface="+mn-ea"/>
              </a:rPr>
              <a:t>列</a:t>
            </a:r>
            <a:r>
              <a:rPr sz="2400" dirty="0" smtClean="0">
                <a:latin typeface="+mn-ea"/>
                <a:sym typeface="+mn-ea"/>
              </a:rPr>
              <a:t>时，</a:t>
            </a:r>
            <a:r>
              <a:rPr lang="zh-CN" sz="2400" dirty="0" smtClean="0">
                <a:latin typeface="+mn-ea"/>
                <a:sym typeface="+mn-ea"/>
              </a:rPr>
              <a:t>展示完整信息</a:t>
            </a:r>
            <a:r>
              <a:rPr sz="2400" dirty="0" smtClean="0">
                <a:latin typeface="+mn-ea"/>
                <a:sym typeface="+mn-ea"/>
              </a:rPr>
              <a:t>内容</a:t>
            </a:r>
            <a:r>
              <a:rPr lang="zh-CN" sz="2400" dirty="0" smtClean="0">
                <a:latin typeface="+mn-ea"/>
                <a:sym typeface="+mn-ea"/>
              </a:rPr>
              <a:t>悬浮框</a:t>
            </a:r>
            <a:r>
              <a:rPr sz="2400" dirty="0" smtClean="0">
                <a:latin typeface="+mn-ea"/>
                <a:sym typeface="+mn-ea"/>
              </a:rPr>
              <a:t>，鼠标移开时悬浮</a:t>
            </a:r>
            <a:r>
              <a:rPr lang="zh-CN" sz="2400" dirty="0" smtClean="0">
                <a:latin typeface="+mn-ea"/>
                <a:sym typeface="+mn-ea"/>
              </a:rPr>
              <a:t>框</a:t>
            </a:r>
            <a:r>
              <a:rPr sz="2400" dirty="0" smtClean="0">
                <a:latin typeface="+mn-ea"/>
                <a:sym typeface="+mn-ea"/>
              </a:rPr>
              <a:t>消失；</a:t>
            </a:r>
            <a:endParaRPr lang="zh-CN" altLang="en-US" sz="2400" b="1" dirty="0">
              <a:solidFill>
                <a:schemeClr val="accent6"/>
              </a:solidFill>
              <a:latin typeface="+mn-ea"/>
              <a:sym typeface="+mn-ea"/>
            </a:endParaRPr>
          </a:p>
          <a:p>
            <a:pPr indent="0" algn="l">
              <a:lnSpc>
                <a:spcPct val="130000"/>
              </a:lnSpc>
              <a:buFont typeface="Wingdings" panose="05000000000000000000" pitchFamily="2" charset="2"/>
              <a:buNone/>
            </a:pPr>
            <a:endParaRPr sz="1600" dirty="0" smtClean="0">
              <a:sym typeface="+mn-ea"/>
            </a:endParaRPr>
          </a:p>
          <a:p>
            <a:pPr indent="0"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600" b="1" dirty="0">
              <a:solidFill>
                <a:schemeClr val="accent6"/>
              </a:solidFill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899" y="3205505"/>
            <a:ext cx="4973955" cy="32531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1" y="3205506"/>
            <a:ext cx="4803140" cy="32531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具体操作-已开业务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基础功能展示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5440" y="969645"/>
            <a:ext cx="11480165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功能点简介：</a:t>
            </a:r>
          </a:p>
          <a:p>
            <a:pPr indent="360000">
              <a:lnSpc>
                <a:spcPct val="150000"/>
              </a:lnSpc>
            </a:pPr>
            <a:r>
              <a:rPr lang="zh-CN" altLang="en-US" sz="2400" dirty="0">
                <a:latin typeface="+mj-ea"/>
                <a:cs typeface="+mj-ea"/>
                <a:sym typeface="+mn-ea"/>
              </a:rPr>
              <a:t>已开业务内容展示优化</a:t>
            </a:r>
            <a:r>
              <a:rPr lang="zh-CN" altLang="en-US" sz="2400" dirty="0" smtClean="0">
                <a:ea typeface="+mn-lt"/>
                <a:cs typeface="+mn-lt"/>
                <a:sym typeface="+mn-ea"/>
              </a:rPr>
              <a:t>在</a:t>
            </a:r>
            <a:r>
              <a:rPr lang="zh-CN" altLang="en-US" sz="2400" dirty="0" smtClean="0">
                <a:latin typeface="+mn-ea"/>
                <a:cs typeface="+mn-lt"/>
                <a:sym typeface="+mn-ea"/>
              </a:rPr>
              <a:t>客户</a:t>
            </a:r>
            <a:r>
              <a:rPr lang="zh-CN" altLang="en-US" sz="2400" dirty="0" smtClean="0">
                <a:ea typeface="+mn-lt"/>
                <a:cs typeface="+mn-lt"/>
                <a:sym typeface="+mn-ea"/>
              </a:rPr>
              <a:t>视图</a:t>
            </a:r>
            <a:r>
              <a:rPr lang="en-US" altLang="zh-CN" sz="2400" dirty="0" smtClean="0">
                <a:ea typeface="+mn-lt"/>
                <a:cs typeface="+mn-lt"/>
                <a:sym typeface="+mn-ea"/>
              </a:rPr>
              <a:t>-</a:t>
            </a:r>
            <a:r>
              <a:rPr lang="zh-CN" altLang="en-US" sz="2400" dirty="0" smtClean="0">
                <a:ea typeface="+mn-lt"/>
                <a:cs typeface="+mn-lt"/>
                <a:sym typeface="+mn-ea"/>
              </a:rPr>
              <a:t>已开业务</a:t>
            </a:r>
            <a:r>
              <a:rPr lang="en-US" altLang="zh-CN" sz="2400" dirty="0" smtClean="0">
                <a:ea typeface="+mn-lt"/>
                <a:cs typeface="+mn-lt"/>
                <a:sym typeface="+mn-ea"/>
              </a:rPr>
              <a:t>-</a:t>
            </a:r>
            <a:r>
              <a:rPr lang="zh-CN" altLang="en-US" sz="2400" dirty="0" smtClean="0">
                <a:ea typeface="+mn-lt"/>
                <a:cs typeface="+mn-lt"/>
                <a:sym typeface="+mn-ea"/>
              </a:rPr>
              <a:t>具体的商品分类，</a:t>
            </a:r>
            <a:r>
              <a:rPr sz="2400" dirty="0" smtClean="0">
                <a:sym typeface="+mn-ea"/>
              </a:rPr>
              <a:t>当</a:t>
            </a:r>
            <a:r>
              <a:rPr lang="zh-CN" sz="2400" dirty="0" smtClean="0">
                <a:sym typeface="+mn-ea"/>
              </a:rPr>
              <a:t>查询到</a:t>
            </a:r>
            <a:r>
              <a:rPr sz="2400" dirty="0" smtClean="0">
                <a:sym typeface="+mn-ea"/>
              </a:rPr>
              <a:t>用户已订购商品</a:t>
            </a:r>
            <a:r>
              <a:rPr lang="zh-CN" sz="2400" dirty="0" smtClean="0">
                <a:sym typeface="+mn-ea"/>
              </a:rPr>
              <a:t>有附加属性时</a:t>
            </a:r>
            <a:r>
              <a:rPr sz="2400" dirty="0" smtClean="0">
                <a:sym typeface="+mn-ea"/>
              </a:rPr>
              <a:t>，商品名称字段正常</a:t>
            </a:r>
            <a:r>
              <a:rPr lang="zh-CN" altLang="en-US" sz="2400" dirty="0" smtClean="0">
                <a:ea typeface="+mn-lt"/>
                <a:cs typeface="+mn-lt"/>
                <a:sym typeface="+mn-ea"/>
              </a:rPr>
              <a:t>显示配置的二级页面内容，有链接图标；点击链接图标，弹出对应的二级应用弹框；点击详情展示资费详情的接口页面</a:t>
            </a:r>
            <a:r>
              <a:rPr lang="zh-CN" altLang="en-US" sz="2400" dirty="0" smtClean="0">
                <a:ea typeface="+mn-lt"/>
                <a:cs typeface="+mn-lt"/>
                <a:sym typeface="+mn-ea"/>
              </a:rPr>
              <a:t>内容。</a:t>
            </a:r>
            <a:endParaRPr lang="zh-CN" altLang="en-US" sz="2400" b="1" dirty="0">
              <a:solidFill>
                <a:schemeClr val="accent6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48" y="3317563"/>
            <a:ext cx="10043143" cy="35404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具体操作-已订购关系-</a:t>
            </a:r>
            <a:r>
              <a:rPr dirty="0" smtClean="0">
                <a:sym typeface="+mn-ea"/>
              </a:rPr>
              <a:t>梦网业务页面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33510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0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功能点简介：</a:t>
            </a:r>
            <a:endParaRPr lang="zh-CN" altLang="en-US" sz="2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000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dirty="0" smtClean="0">
                <a:sym typeface="+mn-ea"/>
              </a:rPr>
              <a:t>进入</a:t>
            </a:r>
            <a:r>
              <a:rPr lang="zh-CN" sz="2400" dirty="0" smtClean="0">
                <a:sym typeface="+mn-ea"/>
              </a:rPr>
              <a:t>客户视图</a:t>
            </a:r>
            <a:r>
              <a:rPr lang="en-US" altLang="zh-CN" sz="2400" dirty="0" smtClean="0">
                <a:sym typeface="+mn-ea"/>
              </a:rPr>
              <a:t>-</a:t>
            </a:r>
            <a:r>
              <a:rPr sz="2400" dirty="0" smtClean="0">
                <a:sym typeface="+mn-ea"/>
              </a:rPr>
              <a:t>已开业务-梦网业务页面，除“商品名称”和“资费”字段</a:t>
            </a:r>
            <a:r>
              <a:rPr lang="zh-CN" sz="2400" dirty="0" smtClean="0">
                <a:sym typeface="+mn-ea"/>
              </a:rPr>
              <a:t>外</a:t>
            </a:r>
            <a:r>
              <a:rPr sz="2400" dirty="0" smtClean="0">
                <a:sym typeface="+mn-ea"/>
              </a:rPr>
              <a:t>，6个月内的数据根据配置正常展示二级应用按钮，超过6个月的数据不展示二级应用弹出按钮（是否超过6个月根据接口返回“生效时间”判断）</a:t>
            </a:r>
            <a:r>
              <a:rPr lang="zh-CN" sz="2400" dirty="0" smtClean="0">
                <a:sym typeface="+mn-ea"/>
              </a:rPr>
              <a:t>，其中 </a:t>
            </a:r>
            <a:r>
              <a:rPr sz="2400" dirty="0" smtClean="0">
                <a:sym typeface="+mn-ea"/>
              </a:rPr>
              <a:t>商品名称、企业名称、生效时间、失效时间、订购时间字段，鼠标放上去能悬浮展示具体信息，实现悬浮展示</a:t>
            </a:r>
            <a:r>
              <a:rPr lang="zh-CN" sz="2400" dirty="0" smtClean="0">
                <a:sym typeface="+mn-ea"/>
              </a:rPr>
              <a:t>。</a:t>
            </a:r>
            <a:endParaRPr 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75" y="3737184"/>
            <a:ext cx="9244208" cy="29670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具体操作-已开业务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批量退订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59573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功能点简介：</a:t>
            </a:r>
          </a:p>
          <a:p>
            <a:pPr indent="360000" fontAlgn="auto">
              <a:lnSpc>
                <a:spcPct val="150000"/>
              </a:lnSpc>
            </a:pPr>
            <a:r>
              <a:rPr lang="zh-CN" altLang="en-US" sz="2000" dirty="0">
                <a:latin typeface="+mn-ea"/>
                <a:sym typeface="+mn-ea"/>
              </a:rPr>
              <a:t>（</a:t>
            </a:r>
            <a:r>
              <a:rPr lang="en-US" altLang="zh-CN" sz="2000" dirty="0">
                <a:latin typeface="+mn-ea"/>
                <a:sym typeface="+mn-ea"/>
              </a:rPr>
              <a:t>1</a:t>
            </a:r>
            <a:r>
              <a:rPr lang="zh-CN" altLang="en-US" sz="2000" dirty="0">
                <a:latin typeface="+mn-ea"/>
                <a:sym typeface="+mn-ea"/>
              </a:rPr>
              <a:t>）</a:t>
            </a:r>
            <a:r>
              <a:rPr lang="zh-CN" altLang="zh-CN" sz="2000" dirty="0">
                <a:latin typeface="+mn-ea"/>
                <a:sym typeface="+mn-ea"/>
              </a:rPr>
              <a:t>点击批量退订按钮，弹出批量退订弹框，勾选复选框代表此商品要进行批量退订操作，</a:t>
            </a:r>
            <a:r>
              <a:rPr lang="zh-CN" altLang="en-US" sz="2000" dirty="0">
                <a:latin typeface="+mn-ea"/>
                <a:sym typeface="+mn-ea"/>
              </a:rPr>
              <a:t>点击订购或退订按钮时将首先进行权限校验：a、若设置角色权限且账户满足，或未设置，流程正常办理；b、若设置角色限制但账户不满足时，点击订购或退订按钮时，提示“抱歉，您暂无权限”。</a:t>
            </a:r>
          </a:p>
          <a:p>
            <a:pPr indent="360000" fontAlgn="auto">
              <a:lnSpc>
                <a:spcPct val="150000"/>
              </a:lnSpc>
            </a:pPr>
            <a:r>
              <a:rPr lang="zh-CN" altLang="en-US" sz="2000" dirty="0">
                <a:latin typeface="+mn-ea"/>
                <a:sym typeface="+mn-ea"/>
              </a:rPr>
              <a:t>（2）点击批量退订，页面列表展示需要退订的商品的信息，默认设置的失效方式、统一的验证方式，此类设置可修改，在该页面列表前复选框默认全选，默认失效方式下月失效，可以批量修改失效方式，也可针对每行单独修改（商品没有失效方式的，此单元格为空，或有系统默认失效方式的按商品默认，不可再次更改），可以点击预校验按钮、退订按钮进行商品预校验、退订、点击取消按钮取消操作。</a:t>
            </a:r>
          </a:p>
          <a:p>
            <a:pPr indent="360000" fontAlgn="auto">
              <a:lnSpc>
                <a:spcPct val="150000"/>
              </a:lnSpc>
            </a:pPr>
            <a:r>
              <a:rPr lang="zh-CN" altLang="en-US" sz="2000" dirty="0">
                <a:latin typeface="+mn-ea"/>
                <a:sym typeface="+mn-ea"/>
              </a:rPr>
              <a:t>（3）批量退订弹框中，每条退订返回成功或失败及原因，可以根据原因调整后续操作方式（如预校验时：部分商品校验不成功，如还想退订其他部分预校验成功的商品，则去掉此商品，再进行其他商品的退订操作</a:t>
            </a:r>
            <a:r>
              <a:rPr lang="zh-CN" altLang="en-US" sz="2000" dirty="0" smtClean="0">
                <a:latin typeface="+mn-ea"/>
                <a:sym typeface="+mn-ea"/>
              </a:rPr>
              <a:t>）。</a:t>
            </a:r>
            <a:endParaRPr lang="zh-CN" altLang="en-US" sz="2000" dirty="0">
              <a:latin typeface="+mn-ea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b="1" dirty="0">
              <a:solidFill>
                <a:schemeClr val="accent6"/>
              </a:solidFill>
              <a:latin typeface="+mn-ea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具体操作-已开业务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批量退订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9302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endParaRPr lang="zh-CN" altLang="en-US" dirty="0">
              <a:latin typeface="+mn-ea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b="1" dirty="0">
              <a:solidFill>
                <a:schemeClr val="accent6"/>
              </a:solidFill>
              <a:latin typeface="+mn-ea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62" y="1415442"/>
            <a:ext cx="10414513" cy="401772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具体操作-已开业务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批量退订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9302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endParaRPr lang="zh-CN" altLang="en-US" dirty="0">
              <a:latin typeface="+mn-ea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b="1" dirty="0">
              <a:solidFill>
                <a:schemeClr val="accent6"/>
              </a:solidFill>
              <a:latin typeface="+mn-ea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" y="932815"/>
            <a:ext cx="11498580" cy="55765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具体操作-已开业务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批量退订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16890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在客户视图专区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已开业务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业务办理失败（订购失败、退订失败、提交失败、预校验失败）的弹出框中，增加一个“复制并关闭”按钮，点击“复制并关闭”按钮，将“原因”中的内容复制到电脑剪切板，并关闭失败提示框。</a:t>
            </a:r>
            <a:endParaRPr lang="zh-CN" altLang="en-US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" y="2600881"/>
            <a:ext cx="11139170" cy="4013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具体操作-投诉历史查询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5491" y="833120"/>
            <a:ext cx="933712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lvl="0" indent="360000" fontAlgn="auto">
              <a:lnSpc>
                <a:spcPct val="150000"/>
              </a:lnSpc>
            </a:pP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功能点简介：</a:t>
            </a:r>
          </a:p>
          <a:p>
            <a:pPr lvl="0" indent="360000" fontAlgn="auto">
              <a:lnSpc>
                <a:spcPct val="150000"/>
              </a:lnSpc>
            </a:pPr>
            <a:r>
              <a:rPr lang="en-US" altLang="zh-CN" sz="2400" dirty="0" err="1">
                <a:sym typeface="+mn-ea"/>
              </a:rPr>
              <a:t>投诉历史查询区域，</a:t>
            </a:r>
            <a:r>
              <a:rPr lang="en-US" altLang="zh-CN" sz="2400" dirty="0" err="1" smtClean="0">
                <a:sym typeface="+mn-ea"/>
              </a:rPr>
              <a:t>鼠标悬浮志工单流水号时展示工单投诉内容</a:t>
            </a:r>
            <a:r>
              <a:rPr lang="zh-CN" altLang="en-US" sz="2400" dirty="0">
                <a:sym typeface="+mn-ea"/>
              </a:rPr>
              <a:t>。</a:t>
            </a:r>
            <a:endParaRPr lang="en-US" altLang="zh-CN" sz="2400" b="1" dirty="0">
              <a:solidFill>
                <a:schemeClr val="accent6"/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1" y="2324787"/>
            <a:ext cx="11080750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具体操作-月账单面板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汇总金额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36194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22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功能点简介：</a:t>
            </a:r>
          </a:p>
          <a:p>
            <a:pPr indent="360000">
              <a:lnSpc>
                <a:spcPct val="15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①进入客户视图专区，点击“汇总金额”，弹出下拉框正常；②汇总金额面板查询结果列表中月份前增加“显示明细”按钮《；③点击“显示明细”按钮，在汇总金额面板左侧展示该月份的账单明细（账单明细面板展示字段等其他需求同月账单面板）；④在账单明细面板展示状态下，点击汇总金额面板上的》按钮或账单明细面板上的X按钮可关闭账单明细面板；⑤点击页面空白处也可以关闭账单。</a:t>
            </a:r>
            <a:endParaRPr lang="zh-CN" altLang="en-US" sz="2200" kern="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468" y="3432132"/>
            <a:ext cx="7040201" cy="325050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具体操作-月账单面板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新增媒体发送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0953037" cy="4438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24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功能点简介：</a:t>
            </a:r>
            <a:endParaRPr lang="en-US" altLang="zh-CN" sz="2400" b="1" kern="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indent="360000">
              <a:lnSpc>
                <a:spcPct val="150000"/>
              </a:lnSpc>
            </a:pPr>
            <a:r>
              <a:rPr lang="en-US" altLang="zh-CN" sz="2400" dirty="0">
                <a:latin typeface="+mn-ea"/>
                <a:sym typeface="+mn-ea"/>
              </a:rPr>
              <a:t>1</a:t>
            </a:r>
            <a:r>
              <a:rPr lang="zh-CN" altLang="en-US" sz="2400" dirty="0">
                <a:latin typeface="+mn-ea"/>
                <a:sym typeface="+mn-ea"/>
              </a:rPr>
              <a:t>、</a:t>
            </a:r>
            <a:r>
              <a:rPr lang="zh-CN" altLang="zh-CN" sz="2400" dirty="0">
                <a:latin typeface="+mn-ea"/>
                <a:sym typeface="+mn-ea"/>
              </a:rPr>
              <a:t>月账单面板上新增“媒体发送”按钮；</a:t>
            </a:r>
            <a:endParaRPr lang="zh-CN" altLang="zh-CN" sz="2400" dirty="0">
              <a:latin typeface="+mn-ea"/>
            </a:endParaRPr>
          </a:p>
          <a:p>
            <a:pPr indent="360000" fontAlgn="base">
              <a:lnSpc>
                <a:spcPct val="150000"/>
              </a:lnSpc>
            </a:pPr>
            <a:r>
              <a:rPr lang="en-US" altLang="zh-CN" sz="2400" dirty="0">
                <a:latin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sym typeface="+mn-ea"/>
              </a:rPr>
              <a:t>、点击“媒体发送”弹窗</a:t>
            </a:r>
            <a:r>
              <a:rPr lang="zh-CN" altLang="zh-CN" sz="2400" dirty="0">
                <a:latin typeface="+mn-ea"/>
                <a:sym typeface="+mn-ea"/>
              </a:rPr>
              <a:t>二次确认弹窗；</a:t>
            </a:r>
            <a:endParaRPr lang="en-US" altLang="zh-CN" sz="2400" dirty="0">
              <a:latin typeface="+mn-ea"/>
            </a:endParaRPr>
          </a:p>
          <a:p>
            <a:pPr indent="360000" fontAlgn="base">
              <a:lnSpc>
                <a:spcPct val="150000"/>
              </a:lnSpc>
            </a:pPr>
            <a:r>
              <a:rPr lang="en-US" altLang="zh-CN" sz="2400" dirty="0">
                <a:latin typeface="+mn-ea"/>
                <a:sym typeface="+mn-ea"/>
              </a:rPr>
              <a:t>3</a:t>
            </a:r>
            <a:r>
              <a:rPr lang="zh-CN" altLang="en-US" sz="2400" dirty="0">
                <a:latin typeface="+mn-ea"/>
                <a:sym typeface="+mn-ea"/>
              </a:rPr>
              <a:t>、媒体发送模式（</a:t>
            </a:r>
            <a:r>
              <a:rPr lang="zh-CN" altLang="zh-CN" sz="2400" dirty="0">
                <a:latin typeface="+mn-ea"/>
                <a:sym typeface="+mn-ea"/>
              </a:rPr>
              <a:t>短信、彩信、</a:t>
            </a:r>
            <a:r>
              <a:rPr lang="en-US" altLang="zh-CN" sz="2400" dirty="0">
                <a:latin typeface="+mn-ea"/>
                <a:sym typeface="+mn-ea"/>
              </a:rPr>
              <a:t>139</a:t>
            </a:r>
            <a:r>
              <a:rPr lang="zh-CN" altLang="zh-CN" sz="2400" dirty="0">
                <a:latin typeface="+mn-ea"/>
                <a:sym typeface="+mn-ea"/>
              </a:rPr>
              <a:t>邮箱</a:t>
            </a:r>
            <a:r>
              <a:rPr lang="zh-CN" altLang="en-US" sz="2400" dirty="0">
                <a:latin typeface="+mn-ea"/>
                <a:sym typeface="+mn-ea"/>
              </a:rPr>
              <a:t>）在“媒体发送配置”页面配置，配置方法同“话费专区</a:t>
            </a:r>
            <a:r>
              <a:rPr lang="en-US" altLang="zh-CN" sz="2400" dirty="0">
                <a:latin typeface="+mn-ea"/>
                <a:sym typeface="+mn-ea"/>
              </a:rPr>
              <a:t>-</a:t>
            </a:r>
            <a:r>
              <a:rPr lang="zh-CN" altLang="en-US" sz="2400" dirty="0">
                <a:latin typeface="+mn-ea"/>
                <a:sym typeface="+mn-ea"/>
              </a:rPr>
              <a:t>账单</a:t>
            </a:r>
            <a:r>
              <a:rPr lang="en-US" altLang="zh-CN" sz="2400" dirty="0">
                <a:latin typeface="+mn-ea"/>
                <a:sym typeface="+mn-ea"/>
              </a:rPr>
              <a:t>-</a:t>
            </a:r>
            <a:r>
              <a:rPr lang="zh-CN" altLang="en-US" sz="2400" dirty="0">
                <a:latin typeface="+mn-ea"/>
                <a:sym typeface="+mn-ea"/>
              </a:rPr>
              <a:t>媒体发送”。</a:t>
            </a:r>
            <a:endParaRPr lang="en-US" altLang="zh-CN" sz="2400" dirty="0">
              <a:latin typeface="+mn-ea"/>
            </a:endParaRPr>
          </a:p>
          <a:p>
            <a:pPr fontAlgn="base"/>
            <a:endParaRPr lang="en-US" altLang="zh-CN" sz="2000" dirty="0">
              <a:latin typeface="+mn-ea"/>
            </a:endParaRPr>
          </a:p>
          <a:p>
            <a:pPr fontAlgn="base"/>
            <a:endParaRPr lang="en-US" altLang="zh-CN" sz="20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071" y="2992183"/>
            <a:ext cx="5649654" cy="37468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480872" y="3377679"/>
            <a:ext cx="7384344" cy="694592"/>
            <a:chOff x="3758375" y="2539177"/>
            <a:chExt cx="7384344" cy="694592"/>
          </a:xfrm>
        </p:grpSpPr>
        <p:sp>
          <p:nvSpPr>
            <p:cNvPr id="43" name="矩形 42"/>
            <p:cNvSpPr/>
            <p:nvPr/>
          </p:nvSpPr>
          <p:spPr>
            <a:xfrm>
              <a:off x="3758375" y="2539177"/>
              <a:ext cx="7384344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5" name="TextBox 95"/>
            <p:cNvSpPr txBox="1"/>
            <p:nvPr/>
          </p:nvSpPr>
          <p:spPr>
            <a:xfrm>
              <a:off x="4460674" y="2625204"/>
              <a:ext cx="656613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具体操作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480873" y="2476726"/>
            <a:ext cx="7384343" cy="694592"/>
            <a:chOff x="3758375" y="2539177"/>
            <a:chExt cx="7384343" cy="694592"/>
          </a:xfrm>
        </p:grpSpPr>
        <p:sp>
          <p:nvSpPr>
            <p:cNvPr id="40" name="矩形 39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2" name="TextBox 95"/>
            <p:cNvSpPr txBox="1"/>
            <p:nvPr/>
          </p:nvSpPr>
          <p:spPr>
            <a:xfrm>
              <a:off x="4460675" y="2625204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菜单路径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480873" y="1575777"/>
            <a:ext cx="7384343" cy="694592"/>
            <a:chOff x="3758375" y="2539177"/>
            <a:chExt cx="7384343" cy="694592"/>
          </a:xfrm>
        </p:grpSpPr>
        <p:sp>
          <p:nvSpPr>
            <p:cNvPr id="37" name="矩形 36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9" name="TextBox 95"/>
            <p:cNvSpPr txBox="1"/>
            <p:nvPr/>
          </p:nvSpPr>
          <p:spPr>
            <a:xfrm>
              <a:off x="4460675" y="2625839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功能简介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具体操作-客户视图专区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latin typeface="+mj-ea"/>
                <a:sym typeface="+mn-ea"/>
              </a:rPr>
              <a:t>非通话态办理功能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0552430" cy="35763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24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功能点简介：</a:t>
            </a:r>
            <a:endParaRPr lang="en-US" altLang="zh-CN" sz="2400" b="1" kern="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indent="3600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1、进入离线业务办理员配置专区，将坐席账号设置成“离线业务办理员”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如离线则跳过ivr验证步骤；2、离线业务办理员配置完毕后，在客户视图-待办区进行业务办理时，可以直接办理，无需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通话。</a:t>
            </a:r>
            <a:endParaRPr lang="en-US" altLang="zh-CN" sz="2400" dirty="0">
              <a:latin typeface="+mn-ea"/>
            </a:endParaRPr>
          </a:p>
          <a:p>
            <a:pPr fontAlgn="base"/>
            <a:endParaRPr lang="zh-CN" altLang="en-US" sz="20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351" y="2993721"/>
            <a:ext cx="7336608" cy="386427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具体操作-客户视图专区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latin typeface="+mj-ea"/>
                <a:sym typeface="+mn-ea"/>
              </a:rPr>
              <a:t>非通话态办理功能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111865" cy="20682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客户视图专区-已开业务非通话态办理：</a:t>
            </a:r>
            <a:endParaRPr lang="en-US" altLang="zh-CN" sz="2400" b="1" kern="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62" y="1645920"/>
            <a:ext cx="10655858" cy="477086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81525"/>
            <a:ext cx="1219200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solidFill>
                  <a:srgbClr val="000000"/>
                </a:solidFill>
                <a:ea typeface="黑体" panose="02010609060101010101" charset="-122"/>
              </a:defRPr>
            </a:lvl1pPr>
          </a:lstStyle>
          <a:p>
            <a:r>
              <a:rPr lang="zh-CN" altLang="en-US" dirty="0">
                <a:sym typeface="+mn-lt"/>
              </a:rPr>
              <a:t>谢谢！</a:t>
            </a:r>
            <a:endParaRPr lang="en-US" altLang="zh-CN" dirty="0"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、功能简介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64752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defTabSz="456565" fontAlgn="auto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sz="2400" dirty="0" smtClean="0">
                <a:sym typeface="+mn-ea"/>
              </a:rPr>
              <a:t>客户视图包含客户综合信息、已开业务、</a:t>
            </a:r>
            <a:r>
              <a:rPr lang="zh-CN" sz="2400" dirty="0" smtClean="0">
                <a:sym typeface="+mn-ea"/>
              </a:rPr>
              <a:t>历史业务、</a:t>
            </a:r>
            <a:r>
              <a:rPr sz="2400" dirty="0" smtClean="0">
                <a:sym typeface="+mn-ea"/>
              </a:rPr>
              <a:t>账单</a:t>
            </a:r>
            <a:r>
              <a:rPr lang="zh-CN" sz="2400" dirty="0" smtClean="0">
                <a:sym typeface="+mn-ea"/>
              </a:rPr>
              <a:t>等模块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360045" algn="l" defTabSz="45656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kern="0" dirty="0" smtClean="0">
                <a:latin typeface="+mn-ea"/>
                <a:sym typeface="+mn-ea"/>
              </a:rPr>
              <a:t>客户综合信息</a:t>
            </a:r>
            <a:r>
              <a:rPr lang="zh-CN" altLang="en-US" sz="2400" kern="0" dirty="0" smtClean="0">
                <a:latin typeface="+mn-ea"/>
                <a:sym typeface="+mn-ea"/>
              </a:rPr>
              <a:t>：展示客户基本信息、账户基本信息等与用户相关的关键信息，部分字段支持关键信息鼠标悬停后展示其他信息，同时，可通过配置，支持字段添加超链接，跳转至相关页面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360045" algn="l" defTabSz="45656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 b="1" kern="0" dirty="0">
                <a:sym typeface="+mn-ea"/>
              </a:rPr>
              <a:t>已开业务</a:t>
            </a:r>
            <a:r>
              <a:rPr lang="zh-CN" sz="2400" kern="0" dirty="0">
                <a:sym typeface="+mn-ea"/>
              </a:rPr>
              <a:t>：展示客户已开通的商品信息，可全部在一个页签下展示，也可分为基础产品（含主资费）、自有产品、营销活动、梦网产品四个页签展示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360045" algn="l" defTabSz="45656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 b="1" kern="0" dirty="0">
                <a:sym typeface="+mn-ea"/>
              </a:rPr>
              <a:t>历史业务</a:t>
            </a:r>
            <a:r>
              <a:rPr lang="zh-CN" sz="2400" kern="0" dirty="0">
                <a:sym typeface="+mn-ea"/>
              </a:rPr>
              <a:t>：展示客户已失效的商品信息，可全部在一个页签下展示，也可分为基础产品（含主资费）、自有产品、营销活动、梦网产品四个页签展示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360045" algn="l" defTabSz="45656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kern="0" dirty="0" smtClean="0">
                <a:latin typeface="+mn-ea"/>
                <a:sym typeface="+mn-ea"/>
              </a:rPr>
              <a:t>账单</a:t>
            </a:r>
            <a:r>
              <a:rPr lang="zh-CN" altLang="en-US" sz="2400" kern="0" dirty="0" smtClean="0">
                <a:latin typeface="+mn-ea"/>
                <a:sym typeface="+mn-ea"/>
              </a:rPr>
              <a:t>：</a:t>
            </a:r>
            <a:r>
              <a:rPr lang="en-US" altLang="zh-CN" sz="2400" kern="0" dirty="0" smtClean="0">
                <a:latin typeface="+mn-ea"/>
                <a:sym typeface="+mn-ea"/>
              </a:rPr>
              <a:t>支持查询用户各业务的消费信息，展示消费科目名称、总金额、优惠金额、实收金额、合计、他人代付和集团代付等信息。</a:t>
            </a:r>
            <a:r>
              <a:rPr lang="en-US" altLang="zh-CN" sz="2400" kern="0" dirty="0" smtClean="0">
                <a:latin typeface="+mn-ea"/>
                <a:sym typeface="+mn-ea"/>
              </a:rPr>
              <a:t>支持跳转账单明细页面和资源使用情况页面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菜单路径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fontAlgn="auto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菜单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路径：标准化业务受理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客户视图</a:t>
            </a:r>
            <a:endParaRPr lang="zh-CN" altLang="en-US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35" y="1467485"/>
            <a:ext cx="9384239" cy="53905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具体操作-客户综合信息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基础信息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591864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基础信息功能</a:t>
            </a:r>
            <a:r>
              <a:rPr lang="zh-CN" altLang="en-US" sz="24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点简介：</a:t>
            </a:r>
          </a:p>
          <a:p>
            <a:pPr indent="360000">
              <a:lnSpc>
                <a:spcPct val="150000"/>
              </a:lnSpc>
            </a:pPr>
            <a:r>
              <a:rPr lang="zh-CN" altLang="en-US" sz="2400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“基础</a:t>
            </a:r>
            <a:r>
              <a:rPr lang="zh-CN" altLang="zh-CN" sz="2400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信息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zh-CN" sz="2400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界面展示了受理号码的基本信息。</a:t>
            </a:r>
            <a:r>
              <a:rPr lang="zh-CN" altLang="zh-CN" sz="2400" kern="0" dirty="0">
                <a:solidFill>
                  <a:srgbClr val="000000"/>
                </a:solidFill>
                <a:latin typeface="+mn-ea"/>
                <a:cs typeface="宋体" panose="02010600030101010101" pitchFamily="2" charset="-122"/>
                <a:sym typeface="+mn-ea"/>
              </a:rPr>
              <a:t>客户号码是吉祥号或是黑名单，分别用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cs typeface="宋体" panose="02010600030101010101" pitchFamily="2" charset="-122"/>
                <a:sym typeface="+mn-ea"/>
              </a:rPr>
              <a:t>图标    和    标识。客户视图基本信息中固定字段及扩展字段均支持混合排序，其中</a:t>
            </a:r>
            <a:r>
              <a:rPr lang="zh-CN" altLang="zh-CN" sz="2400" kern="0" dirty="0">
                <a:solidFill>
                  <a:srgbClr val="000000"/>
                </a:solidFill>
                <a:latin typeface="+mn-ea"/>
                <a:cs typeface="宋体" panose="02010600030101010101" pitchFamily="2" charset="-122"/>
                <a:sym typeface="+mn-ea"/>
              </a:rPr>
              <a:t>“可用余额”、“总余额”、“往月欠费”三个字段可配置超链接，点击可跳转至对应页面（如点击可用余额进入用户详单查询页面</a:t>
            </a:r>
            <a:r>
              <a:rPr lang="zh-CN" altLang="zh-CN" sz="2400" kern="0" dirty="0" smtClean="0">
                <a:solidFill>
                  <a:srgbClr val="000000"/>
                </a:solidFill>
                <a:latin typeface="+mn-ea"/>
                <a:cs typeface="宋体" panose="02010600030101010101" pitchFamily="2" charset="-122"/>
                <a:sym typeface="+mn-ea"/>
              </a:rPr>
              <a:t>）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cs typeface="宋体" panose="02010600030101010101" pitchFamily="2" charset="-122"/>
                <a:sym typeface="+mn-ea"/>
              </a:rPr>
              <a:t>。</a:t>
            </a:r>
            <a:endParaRPr lang="zh-CN" altLang="zh-CN" sz="2400" b="1" dirty="0">
              <a:solidFill>
                <a:schemeClr val="accent6"/>
              </a:solidFill>
              <a:latin typeface="+mn-ea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62" y="2113352"/>
            <a:ext cx="296413" cy="254067"/>
          </a:xfrm>
          <a:prstGeom prst="rect">
            <a:avLst/>
          </a:prstGeom>
        </p:spPr>
      </p:pic>
      <p:pic>
        <p:nvPicPr>
          <p:cNvPr id="17" name="图片 16" descr="C:\Users\99727\AppData\Local\Temp\WeChat Files\46512134623619299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894" y="2100826"/>
            <a:ext cx="325677" cy="3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03" y="3619373"/>
            <a:ext cx="10832465" cy="32867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具体操作-已开业务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商品展示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21144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  <a:sym typeface="+mn-ea"/>
              </a:rPr>
              <a:t>功能</a:t>
            </a:r>
            <a:r>
              <a:rPr lang="zh-CN" altLang="en-US" sz="2400" b="1" dirty="0">
                <a:latin typeface="+mn-ea"/>
                <a:sym typeface="+mn-ea"/>
              </a:rPr>
              <a:t>简介：</a:t>
            </a:r>
            <a:endParaRPr lang="zh-CN" altLang="en-US" sz="2400" dirty="0">
              <a:latin typeface="+mn-ea"/>
              <a:sym typeface="+mn-ea"/>
            </a:endParaRPr>
          </a:p>
          <a:p>
            <a:pPr indent="360000">
              <a:lnSpc>
                <a:spcPct val="150000"/>
              </a:lnSpc>
            </a:pPr>
            <a:r>
              <a:rPr lang="zh-CN" altLang="en-US" sz="2400" dirty="0">
                <a:latin typeface="+mn-ea"/>
                <a:sym typeface="+mn-ea"/>
              </a:rPr>
              <a:t>展示用户已开业务的全部商品信息，包括商品名称、资费描述、商品编码、商品类型、失效时间、订购时间、状态、受理渠道、受理工号、计费类型等信息。</a:t>
            </a:r>
          </a:p>
          <a:p>
            <a:pPr>
              <a:lnSpc>
                <a:spcPct val="130000"/>
              </a:lnSpc>
            </a:pPr>
            <a:endParaRPr lang="zh-CN" altLang="en-US" b="1" dirty="0">
              <a:solidFill>
                <a:schemeClr val="accent6"/>
              </a:solidFill>
              <a:latin typeface="+mn-ea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15" y="2757780"/>
            <a:ext cx="11130280" cy="3418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具体操作-已开业务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商品展示标识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22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功能点简介：</a:t>
            </a:r>
          </a:p>
          <a:p>
            <a:pPr indent="360000">
              <a:lnSpc>
                <a:spcPct val="150000"/>
              </a:lnSpc>
            </a:pPr>
            <a:r>
              <a:rPr lang="zh-CN" altLang="en-US" sz="2200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(1)已开业务</a:t>
            </a:r>
            <a:r>
              <a:rPr lang="en-US" altLang="zh-CN" sz="2200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200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增加停办标识，若商品已停办，则在该商品名称前增加</a:t>
            </a:r>
            <a:r>
              <a:rPr lang="zh-CN" altLang="en-US" sz="2200" kern="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“已停办</a:t>
            </a:r>
            <a:r>
              <a:rPr lang="en-US" altLang="zh-CN" sz="2200" kern="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200" kern="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标识</a:t>
            </a:r>
            <a:r>
              <a:rPr lang="zh-CN" altLang="en-US" sz="2200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；</a:t>
            </a:r>
          </a:p>
          <a:p>
            <a:pPr indent="360000">
              <a:lnSpc>
                <a:spcPct val="150000"/>
              </a:lnSpc>
            </a:pPr>
            <a:r>
              <a:rPr lang="zh-CN" altLang="en-US" sz="2200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200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200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) 当商品的状态为“预约失效”时：除了操作和商品名称字段之外其余字段的颜色均显示为橘色；</a:t>
            </a:r>
          </a:p>
          <a:p>
            <a:pPr indent="360000">
              <a:lnSpc>
                <a:spcPct val="150000"/>
              </a:lnSpc>
            </a:pPr>
            <a:r>
              <a:rPr lang="zh-CN" altLang="en-US" sz="2200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200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200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) 当商品的状态为“预约生效”时：除了操作和商品名称字段之外其余字段的颜色均显示为</a:t>
            </a:r>
            <a:r>
              <a:rPr lang="zh-CN" altLang="en-US" sz="2200" kern="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绿色</a:t>
            </a:r>
            <a:r>
              <a:rPr lang="zh-CN" altLang="en-US" sz="2200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sz="2200" kern="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995" y="3339706"/>
            <a:ext cx="9491898" cy="34180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具体操作-已开业务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子商品展示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16890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24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功能点简介：</a:t>
            </a:r>
          </a:p>
          <a:p>
            <a:pPr indent="360000">
              <a:lnSpc>
                <a:spcPct val="150000"/>
              </a:lnSpc>
            </a:pPr>
            <a:r>
              <a:rPr sz="2400" dirty="0" smtClean="0">
                <a:sym typeface="+mn-ea"/>
              </a:rPr>
              <a:t>进入</a:t>
            </a:r>
            <a:r>
              <a:rPr lang="zh-CN" altLang="en-US" sz="2400" dirty="0" smtClean="0">
                <a:sym typeface="+mn-ea"/>
              </a:rPr>
              <a:t>客户视图-</a:t>
            </a:r>
            <a:r>
              <a:rPr sz="2400" dirty="0" smtClean="0">
                <a:sym typeface="+mn-ea"/>
              </a:rPr>
              <a:t>已开业务区域，</a:t>
            </a:r>
            <a:r>
              <a:rPr lang="zh-CN" altLang="en-US" sz="2400" dirty="0" smtClean="0">
                <a:sym typeface="+mn-ea"/>
              </a:rPr>
              <a:t>带三角标识的是有子产品的商品 带三角标识</a:t>
            </a:r>
            <a:r>
              <a:rPr sz="2400" dirty="0" smtClean="0">
                <a:sym typeface="+mn-ea"/>
              </a:rPr>
              <a:t>的商品默认展开</a:t>
            </a:r>
            <a:r>
              <a:rPr lang="zh-CN" sz="2400" dirty="0" smtClean="0">
                <a:sym typeface="+mn-ea"/>
              </a:rPr>
              <a:t>，方便用户查看。</a:t>
            </a:r>
            <a:endParaRPr lang="zh-CN" altLang="en-US" sz="2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06317"/>
            <a:ext cx="11380470" cy="30683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具体操作-已开业务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商品名称展示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功能点简介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endParaRPr lang="en-US" altLang="zh-CN" sz="24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360000">
              <a:lnSpc>
                <a:spcPct val="150000"/>
              </a:lnSpc>
            </a:pPr>
            <a:r>
              <a:rPr lang="zh-CN" altLang="en-US" sz="2400" dirty="0" smtClean="0">
                <a:latin typeface="+mn-ea"/>
                <a:sym typeface="+mn-ea"/>
              </a:rPr>
              <a:t>已</a:t>
            </a:r>
            <a:r>
              <a:rPr lang="zh-CN" altLang="en-US" sz="2400" dirty="0">
                <a:latin typeface="+mn-ea"/>
                <a:sym typeface="+mn-ea"/>
              </a:rPr>
              <a:t>开业务-商品名称固定宽度展示，不能展示商品全名时，后面以“…”示意，可手动拉伸以显示全名（后面字段顺延</a:t>
            </a:r>
            <a:r>
              <a:rPr lang="zh-CN" altLang="en-US" sz="2400" dirty="0" smtClean="0">
                <a:latin typeface="+mn-ea"/>
                <a:sym typeface="+mn-ea"/>
              </a:rPr>
              <a:t>）。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91" y="2643118"/>
            <a:ext cx="9813076" cy="36638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黑体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bg2">
              <a:lumMod val="75000"/>
            </a:schemeClr>
          </a:solidFill>
        </a:ln>
      </a:spPr>
      <a:bodyPr wrap="square" rtlCol="0">
        <a:spAutoFit/>
      </a:bodyPr>
      <a:lstStyle>
        <a:defPPr>
          <a:lnSpc>
            <a:spcPct val="130000"/>
          </a:lnSpc>
          <a:defRPr sz="1600" b="1" dirty="0">
            <a:solidFill>
              <a:schemeClr val="accent6"/>
            </a:solidFill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636694297267565530</Template>
  <TotalTime>218</TotalTime>
  <Words>1422</Words>
  <Application>Microsoft Office PowerPoint</Application>
  <PresentationFormat>宽屏</PresentationFormat>
  <Paragraphs>89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黑体</vt:lpstr>
      <vt:lpstr>宋体</vt:lpstr>
      <vt:lpstr>微软雅黑</vt:lpstr>
      <vt:lpstr>Arial</vt:lpstr>
      <vt:lpstr>Times New Roman</vt:lpstr>
      <vt:lpstr>Wingdings</vt:lpstr>
      <vt:lpstr>1_Office 主题​​</vt:lpstr>
      <vt:lpstr>think-cell Slide</vt:lpstr>
      <vt:lpstr>PowerPoint 演示文稿</vt:lpstr>
      <vt:lpstr>CONTENTS  目录</vt:lpstr>
      <vt:lpstr>1、功能简介</vt:lpstr>
      <vt:lpstr>2、菜单路径</vt:lpstr>
      <vt:lpstr>3、具体操作-客户综合信息-基础信息</vt:lpstr>
      <vt:lpstr>3、具体操作-已开业务-商品展示</vt:lpstr>
      <vt:lpstr>3、具体操作-已开业务-商品展示标识</vt:lpstr>
      <vt:lpstr>3、具体操作-已开业务-子商品展示</vt:lpstr>
      <vt:lpstr>3、具体操作-已开业务-商品名称展示</vt:lpstr>
      <vt:lpstr>3、具体操作-已开业务-悬浮信息</vt:lpstr>
      <vt:lpstr>3、具体操作-已开业务-基础功能展示</vt:lpstr>
      <vt:lpstr>3、具体操作-已订购关系-梦网业务页面</vt:lpstr>
      <vt:lpstr>3、具体操作-已开业务-批量退订</vt:lpstr>
      <vt:lpstr>3、具体操作-已开业务-批量退订</vt:lpstr>
      <vt:lpstr>3、具体操作-已开业务-批量退订</vt:lpstr>
      <vt:lpstr>3、具体操作-已开业务-批量退订</vt:lpstr>
      <vt:lpstr>3、具体操作-投诉历史查询</vt:lpstr>
      <vt:lpstr>3、具体操作-月账单面板-汇总金额</vt:lpstr>
      <vt:lpstr>3、具体操作-月账单面板-新增媒体发送</vt:lpstr>
      <vt:lpstr>3、具体操作-客户视图专区-非通话态办理功能</vt:lpstr>
      <vt:lpstr>3、具体操作-客户视图专区-非通话态办理功能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胡萌萌</dc:creator>
  <cp:lastModifiedBy>l1142118699@outlook.com</cp:lastModifiedBy>
  <cp:revision>105</cp:revision>
  <dcterms:created xsi:type="dcterms:W3CDTF">2018-08-08T03:06:00Z</dcterms:created>
  <dcterms:modified xsi:type="dcterms:W3CDTF">2019-05-29T01:33:29Z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