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0" r:id="rId2"/>
    <p:sldId id="318" r:id="rId3"/>
    <p:sldId id="321" r:id="rId4"/>
    <p:sldId id="322" r:id="rId5"/>
    <p:sldId id="323" r:id="rId6"/>
    <p:sldId id="344" r:id="rId7"/>
    <p:sldId id="346" r:id="rId8"/>
    <p:sldId id="347" r:id="rId9"/>
    <p:sldId id="348" r:id="rId10"/>
    <p:sldId id="349" r:id="rId11"/>
    <p:sldId id="35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61" r:id="rId21"/>
    <p:sldId id="32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9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r>
              <a:rPr lang="en-US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</a:t>
            </a: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客户视图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dirty="0">
                <a:sym typeface="+mn-ea"/>
              </a:rPr>
              <a:t>入口配置管理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1940" y="913130"/>
            <a:ext cx="11346815" cy="16890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入口配置完毕，进入客户视图并刷新，客户基本信息栏下展示入口配置信息，点击入口名称，进入配置的页面。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91" y="2070935"/>
            <a:ext cx="11308080" cy="2484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4663440"/>
            <a:ext cx="6842760" cy="195834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707503" y="4508709"/>
            <a:ext cx="181845" cy="579120"/>
          </a:xfrm>
          <a:prstGeom prst="downArrow">
            <a:avLst/>
          </a:prstGeom>
          <a:solidFill>
            <a:srgbClr val="FF000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en-US" altLang="zh-CN" dirty="0">
                <a:sym typeface="+mn-ea"/>
              </a:rPr>
              <a:t>TAB</a:t>
            </a:r>
            <a:r>
              <a:rPr lang="zh-CN" altLang="en-US" dirty="0">
                <a:sym typeface="+mn-ea"/>
              </a:rPr>
              <a:t>配置管理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配置说明</a:t>
            </a:r>
            <a:endParaRPr lang="zh-CN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346815" cy="7294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sym typeface="+mn-ea"/>
              </a:rPr>
              <a:t>1</a:t>
            </a:r>
            <a:r>
              <a:rPr lang="zh-CN" altLang="en-US" sz="2200" b="1" dirty="0">
                <a:latin typeface="+mn-ea"/>
                <a:sym typeface="+mn-ea"/>
              </a:rPr>
              <a:t>、新增：</a:t>
            </a:r>
            <a:r>
              <a:rPr lang="zh-CN" altLang="en-US" sz="2200" dirty="0">
                <a:latin typeface="+mn-ea"/>
                <a:sym typeface="+mn-ea"/>
              </a:rPr>
              <a:t>点击新增</a:t>
            </a:r>
            <a:r>
              <a:rPr lang="zh-CN" altLang="en-US" sz="2200" dirty="0" smtClean="0">
                <a:latin typeface="+mn-ea"/>
                <a:sym typeface="+mn-ea"/>
              </a:rPr>
              <a:t>按钮，进行新增操作。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sym typeface="+mn-ea"/>
              </a:rPr>
              <a:t>2</a:t>
            </a:r>
            <a:r>
              <a:rPr lang="zh-CN" altLang="en-US" sz="2200" b="1" dirty="0">
                <a:latin typeface="+mn-ea"/>
                <a:sym typeface="+mn-ea"/>
              </a:rPr>
              <a:t>、配置</a:t>
            </a:r>
            <a:r>
              <a:rPr lang="en-US" altLang="zh-CN" sz="2200" b="1" dirty="0">
                <a:latin typeface="+mn-ea"/>
                <a:sym typeface="+mn-ea"/>
              </a:rPr>
              <a:t>ID</a:t>
            </a:r>
            <a:r>
              <a:rPr lang="zh-CN" altLang="en-US" sz="2200" b="1" dirty="0">
                <a:latin typeface="+mn-ea"/>
                <a:sym typeface="+mn-ea"/>
              </a:rPr>
              <a:t>：</a:t>
            </a:r>
            <a:r>
              <a:rPr lang="zh-CN" altLang="en-US" sz="2200" dirty="0">
                <a:latin typeface="+mn-ea"/>
                <a:sym typeface="+mn-ea"/>
              </a:rPr>
              <a:t>系统自动生成，不可手动修改。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sym typeface="+mn-ea"/>
              </a:rPr>
              <a:t>3</a:t>
            </a:r>
            <a:r>
              <a:rPr lang="zh-CN" altLang="en-US" sz="2200" b="1" dirty="0">
                <a:latin typeface="+mn-ea"/>
                <a:sym typeface="+mn-ea"/>
              </a:rPr>
              <a:t>、省份编码</a:t>
            </a:r>
            <a:r>
              <a:rPr lang="zh-CN" altLang="en-US" sz="2200" dirty="0">
                <a:latin typeface="+mn-ea"/>
                <a:sym typeface="+mn-ea"/>
              </a:rPr>
              <a:t>：登录省份，不可手动修改。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sym typeface="+mn-ea"/>
              </a:rPr>
              <a:t>4</a:t>
            </a:r>
            <a:r>
              <a:rPr lang="zh-CN" altLang="en-US" sz="2200" b="1" dirty="0">
                <a:latin typeface="+mn-ea"/>
                <a:sym typeface="+mn-ea"/>
              </a:rPr>
              <a:t>、一级目录</a:t>
            </a:r>
            <a:r>
              <a:rPr lang="zh-CN" altLang="en-US" sz="2200" dirty="0">
                <a:latin typeface="+mn-ea"/>
                <a:sym typeface="+mn-ea"/>
              </a:rPr>
              <a:t>：此处选择“客户视图专区”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sym typeface="+mn-ea"/>
              </a:rPr>
              <a:t>5</a:t>
            </a:r>
            <a:r>
              <a:rPr lang="zh-CN" altLang="en-US" sz="2200" b="1" dirty="0">
                <a:latin typeface="+mn-ea"/>
                <a:sym typeface="+mn-ea"/>
              </a:rPr>
              <a:t>、二级目录</a:t>
            </a:r>
            <a:r>
              <a:rPr lang="zh-CN" altLang="en-US" sz="2200" dirty="0">
                <a:latin typeface="+mn-ea"/>
                <a:sym typeface="+mn-ea"/>
              </a:rPr>
              <a:t>：可配置专区内的可配置区域，包含首部区域、订购历史区域、其他区域（投诉历史区域）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sym typeface="+mn-ea"/>
              </a:rPr>
              <a:t>6</a:t>
            </a:r>
            <a:r>
              <a:rPr lang="zh-CN" altLang="en-US" sz="2200" b="1" dirty="0">
                <a:latin typeface="+mn-ea"/>
                <a:sym typeface="+mn-ea"/>
              </a:rPr>
              <a:t>、</a:t>
            </a:r>
            <a:r>
              <a:rPr lang="en-US" altLang="zh-CN" sz="2200" b="1" dirty="0">
                <a:latin typeface="+mn-ea"/>
                <a:sym typeface="+mn-ea"/>
              </a:rPr>
              <a:t>TAB</a:t>
            </a:r>
            <a:r>
              <a:rPr lang="zh-CN" altLang="en-US" sz="2200" b="1" dirty="0">
                <a:latin typeface="+mn-ea"/>
                <a:sym typeface="+mn-ea"/>
              </a:rPr>
              <a:t>页面名称</a:t>
            </a:r>
            <a:r>
              <a:rPr lang="zh-CN" altLang="en-US" sz="2200" dirty="0">
                <a:latin typeface="+mn-ea"/>
                <a:sym typeface="+mn-ea"/>
              </a:rPr>
              <a:t>：新配置页面的展示名称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sym typeface="+mn-ea"/>
              </a:rPr>
              <a:t>7</a:t>
            </a:r>
            <a:r>
              <a:rPr lang="zh-CN" altLang="en-US" sz="2200" b="1" dirty="0">
                <a:latin typeface="+mn-ea"/>
                <a:sym typeface="+mn-ea"/>
              </a:rPr>
              <a:t>、关联页面</a:t>
            </a:r>
            <a:r>
              <a:rPr lang="en-US" altLang="zh-CN" sz="2200" b="1" dirty="0">
                <a:latin typeface="+mn-ea"/>
                <a:sym typeface="+mn-ea"/>
              </a:rPr>
              <a:t>URL</a:t>
            </a:r>
            <a:r>
              <a:rPr lang="zh-CN" altLang="en-US" sz="2200" dirty="0">
                <a:latin typeface="+mn-ea"/>
                <a:sym typeface="+mn-ea"/>
              </a:rPr>
              <a:t>：可配置专区的页面地址。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sym typeface="+mn-ea"/>
              </a:rPr>
              <a:t>8</a:t>
            </a:r>
            <a:r>
              <a:rPr lang="zh-CN" altLang="en-US" sz="2200" b="1" dirty="0">
                <a:latin typeface="+mn-ea"/>
                <a:sym typeface="+mn-ea"/>
              </a:rPr>
              <a:t>、排列序号</a:t>
            </a:r>
            <a:r>
              <a:rPr lang="zh-CN" altLang="en-US" sz="2200" dirty="0">
                <a:latin typeface="+mn-ea"/>
                <a:sym typeface="+mn-ea"/>
              </a:rPr>
              <a:t>：新配置页面在配置专区内的展示顺序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sym typeface="+mn-ea"/>
              </a:rPr>
              <a:t>9</a:t>
            </a:r>
            <a:r>
              <a:rPr lang="zh-CN" altLang="en-US" sz="2200" b="1" dirty="0">
                <a:latin typeface="+mn-ea"/>
                <a:sym typeface="+mn-ea"/>
              </a:rPr>
              <a:t>、有效标志</a:t>
            </a:r>
            <a:r>
              <a:rPr lang="zh-CN" altLang="en-US" sz="2200" dirty="0">
                <a:latin typeface="+mn-ea"/>
                <a:sym typeface="+mn-ea"/>
              </a:rPr>
              <a:t>：分为“有效</a:t>
            </a:r>
            <a:r>
              <a:rPr lang="en-US" altLang="zh-CN" sz="2200" dirty="0">
                <a:latin typeface="+mn-ea"/>
                <a:sym typeface="+mn-ea"/>
              </a:rPr>
              <a:t>/</a:t>
            </a:r>
            <a:r>
              <a:rPr lang="zh-CN" altLang="en-US" sz="2200" dirty="0">
                <a:latin typeface="+mn-ea"/>
                <a:sym typeface="+mn-ea"/>
              </a:rPr>
              <a:t>无效”，配置为“有效”时才可正常展示所配置的页面。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sym typeface="+mn-ea"/>
              </a:rPr>
              <a:t>10</a:t>
            </a:r>
            <a:r>
              <a:rPr lang="zh-CN" altLang="en-US" sz="2200" b="1" dirty="0">
                <a:latin typeface="+mn-ea"/>
                <a:sym typeface="+mn-ea"/>
              </a:rPr>
              <a:t>、内外部标志</a:t>
            </a:r>
            <a:r>
              <a:rPr lang="zh-CN" altLang="en-US" sz="2200" dirty="0">
                <a:latin typeface="+mn-ea"/>
                <a:sym typeface="+mn-ea"/>
              </a:rPr>
              <a:t>：分为“内部标志</a:t>
            </a:r>
            <a:r>
              <a:rPr lang="en-US" altLang="zh-CN" sz="2200" dirty="0">
                <a:latin typeface="+mn-ea"/>
                <a:sym typeface="+mn-ea"/>
              </a:rPr>
              <a:t>/</a:t>
            </a:r>
            <a:r>
              <a:rPr lang="zh-CN" altLang="en-US" sz="2200" dirty="0">
                <a:latin typeface="+mn-ea"/>
                <a:sym typeface="+mn-ea"/>
              </a:rPr>
              <a:t>外部标志”，内部标识为标准业务受理系统内部</a:t>
            </a:r>
            <a:r>
              <a:rPr lang="en-US" altLang="zh-CN" sz="2200" dirty="0">
                <a:latin typeface="+mn-ea"/>
                <a:sym typeface="+mn-ea"/>
              </a:rPr>
              <a:t>JS</a:t>
            </a:r>
            <a:r>
              <a:rPr lang="zh-CN" altLang="en-US" sz="2200" dirty="0">
                <a:latin typeface="+mn-ea"/>
                <a:sym typeface="+mn-ea"/>
              </a:rPr>
              <a:t>，外部标识为调用同框架的系统的</a:t>
            </a:r>
            <a:r>
              <a:rPr lang="en-US" altLang="zh-CN" sz="2200" dirty="0">
                <a:latin typeface="+mn-ea"/>
                <a:sym typeface="+mn-ea"/>
              </a:rPr>
              <a:t>http</a:t>
            </a:r>
            <a:r>
              <a:rPr lang="zh-CN" altLang="en-US" sz="2200" dirty="0">
                <a:latin typeface="+mn-ea"/>
                <a:sym typeface="+mn-ea"/>
              </a:rPr>
              <a:t>开头的</a:t>
            </a:r>
            <a:r>
              <a:rPr lang="en-US" altLang="zh-CN" sz="2200" dirty="0">
                <a:latin typeface="+mn-ea"/>
                <a:sym typeface="+mn-ea"/>
              </a:rPr>
              <a:t>URL</a:t>
            </a:r>
            <a:r>
              <a:rPr lang="zh-CN" altLang="en-US" sz="2200" dirty="0">
                <a:latin typeface="+mn-ea"/>
                <a:sym typeface="+mn-ea"/>
              </a:rPr>
              <a:t>地址。</a:t>
            </a:r>
            <a:endParaRPr lang="en-US" altLang="zh-CN" sz="22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sz="2400" b="0" dirty="0">
              <a:solidFill>
                <a:srgbClr val="000000"/>
              </a:solidFill>
              <a:cs typeface="等线" panose="02010600030101010101" charset="-122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en-US" altLang="zh-CN" dirty="0">
                <a:sym typeface="+mn-ea"/>
              </a:rPr>
              <a:t>TAB</a:t>
            </a:r>
            <a:r>
              <a:rPr lang="zh-CN" dirty="0">
                <a:sym typeface="+mn-ea"/>
              </a:rPr>
              <a:t>配置管理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346815" cy="35086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200" b="0" dirty="0">
                <a:solidFill>
                  <a:srgbClr val="000000"/>
                </a:solidFill>
                <a:cs typeface="等线" panose="02010600030101010101" charset="-122"/>
              </a:rPr>
              <a:t>具体内容介绍：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进入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配置管理页面，查询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配置结果，可对现有页面的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标签进行修改、删除和新增等操作。点击新增进入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配置弹窗页，选择需要配置的一级目录和二级目录等相关信息，点击保存。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二级页签、快捷链接、已开业务处的TAB页签及自定义页签支持各省配置化，并支持配置一级应用的二级TAB页面支持配置10个，各省根据硬件自行配置。</a:t>
            </a:r>
            <a:endParaRPr lang="zh-CN" altLang="en-US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6" y="3858016"/>
            <a:ext cx="5337983" cy="29999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15" y="4083485"/>
            <a:ext cx="4476750" cy="2446098"/>
          </a:xfrm>
          <a:prstGeom prst="rect">
            <a:avLst/>
          </a:prstGeom>
        </p:spPr>
      </p:pic>
      <p:sp>
        <p:nvSpPr>
          <p:cNvPr id="3" name="左箭头 2"/>
          <p:cNvSpPr/>
          <p:nvPr/>
        </p:nvSpPr>
        <p:spPr>
          <a:xfrm>
            <a:off x="6264909" y="5223353"/>
            <a:ext cx="662306" cy="17536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en-US" altLang="zh-CN" dirty="0">
                <a:sym typeface="+mn-ea"/>
              </a:rPr>
              <a:t>TAB</a:t>
            </a:r>
            <a:r>
              <a:rPr lang="zh-CN" dirty="0">
                <a:sym typeface="+mn-ea"/>
              </a:rPr>
              <a:t>配置管理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346815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进入客户视图页面，刷新页面，查看新增的</a:t>
            </a:r>
            <a:r>
              <a:rPr lang="en-US" altLang="zh-CN" sz="2400" b="0" dirty="0">
                <a:solidFill>
                  <a:srgbClr val="000000"/>
                </a:solidFill>
                <a:cs typeface="等线" panose="02010600030101010101" charset="-122"/>
              </a:rPr>
              <a:t>tab</a:t>
            </a:r>
            <a:r>
              <a:rPr lang="zh-CN" altLang="en-US" sz="2400" b="0" dirty="0">
                <a:solidFill>
                  <a:srgbClr val="000000"/>
                </a:solidFill>
                <a:cs typeface="等线" panose="02010600030101010101" charset="-122"/>
              </a:rPr>
              <a:t>页。</a:t>
            </a:r>
            <a:endParaRPr lang="zh-CN" sz="2400" b="0" dirty="0">
              <a:solidFill>
                <a:srgbClr val="000000"/>
              </a:solidFill>
              <a:cs typeface="等线" panose="02010600030101010101" charset="-122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85" y="1553227"/>
            <a:ext cx="9663456" cy="52082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已开</a:t>
            </a:r>
            <a:r>
              <a:rPr lang="zh-CN" altLang="en-US" dirty="0" smtClean="0">
                <a:sym typeface="+mn-ea"/>
              </a:rPr>
              <a:t>业务配</a:t>
            </a:r>
            <a:r>
              <a:rPr lang="en-US" altLang="zh-CN" dirty="0" smtClean="0">
                <a:sym typeface="+mn-ea"/>
              </a:rPr>
              <a:t>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 smtClean="0">
                <a:cs typeface="等线" panose="02010600030101010101" charset="-122"/>
              </a:rPr>
              <a:t>已开业务商品分类显隐及顺序配置</a:t>
            </a:r>
            <a:r>
              <a:rPr lang="zh-CN" sz="2400" b="1" dirty="0" smtClean="0">
                <a:cs typeface="等线" panose="02010600030101010101" charset="-122"/>
              </a:rPr>
              <a:t>具体</a:t>
            </a:r>
            <a:r>
              <a:rPr lang="zh-CN" sz="2400" b="1" dirty="0">
                <a:cs typeface="等线" panose="02010600030101010101" charset="-122"/>
              </a:rPr>
              <a:t>内容介绍：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r>
              <a:rPr lang="zh-CN" sz="2400" dirty="0" smtClean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1、</a:t>
            </a:r>
            <a:r>
              <a:rPr lang="zh-CN" altLang="en-US" sz="2400" dirty="0" smtClean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商品分类选择显示，商品专区已开业务可以显示该商品分类</a:t>
            </a:r>
            <a:r>
              <a:rPr lang="zh-CN" sz="2400" dirty="0" smtClean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；</a:t>
            </a:r>
            <a:endParaRPr lang="zh-CN" sz="2400" b="0" dirty="0">
              <a:solidFill>
                <a:srgbClr val="000000"/>
              </a:solidFill>
              <a:cs typeface="等线" panose="02010600030101010101" charset="-122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r>
              <a:rPr lang="zh-CN" sz="2400" dirty="0" smtClean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2、</a:t>
            </a:r>
            <a:r>
              <a:rPr lang="zh-CN" altLang="en-US" sz="2400" dirty="0" smtClean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商品分类选择隐藏，商品专区已开业务不显示该商品分类</a:t>
            </a:r>
            <a:r>
              <a:rPr lang="zh-CN" sz="2400" dirty="0" smtClean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；</a:t>
            </a:r>
            <a:endParaRPr lang="zh-CN" sz="2400" dirty="0">
              <a:solidFill>
                <a:srgbClr val="000000"/>
              </a:solidFill>
              <a:cs typeface="等线" panose="02010600030101010101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、在商品分类后输入数字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，数字越小显示越靠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7" y="3197116"/>
            <a:ext cx="10333972" cy="35103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已开业务</a:t>
            </a:r>
            <a:r>
              <a:rPr lang="zh-CN" dirty="0" smtClean="0">
                <a:solidFill>
                  <a:schemeClr val="accent1"/>
                </a:solidFill>
                <a:cs typeface="等线" panose="02010600030101010101" charset="-122"/>
                <a:sym typeface="+mn-ea"/>
              </a:rPr>
              <a:t>配置</a:t>
            </a:r>
            <a:endParaRPr lang="zh-CN" altLang="en-US" dirty="0">
              <a:solidFill>
                <a:schemeClr val="accent1"/>
              </a:solidFill>
              <a:cs typeface="等线" panose="02010600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zh-CN" altLang="en-US" sz="2400" b="1" dirty="0" smtClean="0">
                <a:sym typeface="+mn-ea"/>
              </a:rPr>
              <a:t>已开业务列表字段显隐、字段顺序、列表排序配置介绍</a:t>
            </a:r>
            <a:r>
              <a:rPr lang="zh-CN" altLang="en-US" sz="2400" dirty="0">
                <a:sym typeface="+mn-ea"/>
              </a:rPr>
              <a:t>：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、列表字段选择：</a:t>
            </a:r>
            <a:r>
              <a:rPr lang="zh-CN" altLang="en-US" sz="2400" dirty="0" smtClean="0">
                <a:sym typeface="+mn-ea"/>
              </a:rPr>
              <a:t>选择商品分类，页面右侧列表字段选择操作、</a:t>
            </a:r>
            <a:r>
              <a:rPr lang="en-US" altLang="zh-CN" sz="2400" dirty="0" smtClean="0">
                <a:sym typeface="+mn-ea"/>
              </a:rPr>
              <a:t>BOSS</a:t>
            </a:r>
            <a:r>
              <a:rPr lang="zh-CN" altLang="en-US" sz="2400" dirty="0" smtClean="0">
                <a:sym typeface="+mn-ea"/>
              </a:rPr>
              <a:t>字段默认选中且不可修改，其他字段选中即表示展示；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、列表字段顺序设置：选中的字段显示在列表字段顺序设置中，字段前括号里输入数字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1-99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，数字越小展示越靠前，操作字段默认排在第一列，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BOSS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编码排在最后一列，不可修改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、列表排序设置：选择默认排序类型、默认排序字段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b="1" dirty="0">
              <a:solidFill>
                <a:schemeClr val="accent6"/>
              </a:solidFill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 dirty="0">
                <a:solidFill>
                  <a:srgbClr val="000000"/>
                </a:solidFill>
                <a:cs typeface="等线" panose="02010600030101010101" charset="-122"/>
              </a:rPr>
              <a:t>  </a:t>
            </a:r>
            <a:r>
              <a:rPr lang="en-US" altLang="zh-CN" sz="2400" b="0" dirty="0" smtClean="0">
                <a:solidFill>
                  <a:srgbClr val="000000"/>
                </a:solidFill>
                <a:cs typeface="等线" panose="02010600030101010101" charset="-122"/>
              </a:rPr>
              <a:t>4</a:t>
            </a:r>
            <a:r>
              <a:rPr lang="zh-CN" altLang="en-US" sz="2400" b="0" dirty="0" smtClean="0">
                <a:solidFill>
                  <a:srgbClr val="000000"/>
                </a:solidFill>
                <a:cs typeface="等线" panose="02010600030101010101" charset="-122"/>
              </a:rPr>
              <a:t>、点击</a:t>
            </a:r>
            <a:r>
              <a:rPr lang="en-US" altLang="zh-CN" sz="2400" b="0" dirty="0" smtClean="0">
                <a:solidFill>
                  <a:srgbClr val="000000"/>
                </a:solidFill>
                <a:cs typeface="等线" panose="02010600030101010101" charset="-122"/>
              </a:rPr>
              <a:t>【</a:t>
            </a:r>
            <a:r>
              <a:rPr lang="zh-CN" altLang="en-US" sz="2400" b="0" dirty="0" smtClean="0">
                <a:solidFill>
                  <a:srgbClr val="000000"/>
                </a:solidFill>
                <a:cs typeface="等线" panose="02010600030101010101" charset="-122"/>
              </a:rPr>
              <a:t>保存</a:t>
            </a:r>
            <a:r>
              <a:rPr lang="en-US" altLang="zh-CN" sz="2400" b="0" dirty="0" smtClean="0">
                <a:solidFill>
                  <a:srgbClr val="000000"/>
                </a:solidFill>
                <a:cs typeface="等线" panose="02010600030101010101" charset="-122"/>
              </a:rPr>
              <a:t>】</a:t>
            </a:r>
            <a:r>
              <a:rPr lang="zh-CN" altLang="en-US" sz="2400" b="0" dirty="0" smtClean="0">
                <a:solidFill>
                  <a:srgbClr val="000000"/>
                </a:solidFill>
                <a:cs typeface="等线" panose="02010600030101010101" charset="-122"/>
              </a:rPr>
              <a:t>按钮，配置成功。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、配置指导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已开业务配置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44" y="1859787"/>
            <a:ext cx="5436529" cy="3163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76" y="1112526"/>
            <a:ext cx="5985868" cy="3046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7" y="3956945"/>
            <a:ext cx="5873367" cy="19302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9776" y="3956945"/>
            <a:ext cx="1088191" cy="301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5644" y="1859787"/>
            <a:ext cx="663879" cy="257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15408" y="1753644"/>
            <a:ext cx="3194137" cy="41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默认列表顺序设置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、配置指导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已开业务配置</a:t>
            </a:r>
            <a:endParaRPr lang="zh-CN" altLang="en-US" dirty="0">
              <a:solidFill>
                <a:schemeClr val="accent1"/>
              </a:solidFill>
              <a:cs typeface="等线" panose="02010600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cs typeface="等线" panose="02010600030101010101" charset="-122"/>
              </a:rPr>
              <a:t>弹出</a:t>
            </a:r>
            <a:r>
              <a:rPr lang="zh-CN" altLang="en-US" sz="2400" b="1" dirty="0" smtClean="0">
                <a:sym typeface="+mn-ea"/>
              </a:rPr>
              <a:t>二级页面功能配置介绍：</a:t>
            </a:r>
            <a:endParaRPr lang="en-US" altLang="zh-CN" sz="24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1</a:t>
            </a:r>
            <a:r>
              <a:rPr lang="zh-CN" altLang="en-US" sz="2400" dirty="0" smtClean="0">
                <a:sym typeface="+mn-ea"/>
              </a:rPr>
              <a:t>、点击字段名称后的设置按钮，弹出二级页面功能字段配置窗口，填写</a:t>
            </a:r>
            <a:r>
              <a:rPr lang="en-US" altLang="zh-CN" sz="2400" dirty="0" smtClean="0">
                <a:sym typeface="+mn-ea"/>
              </a:rPr>
              <a:t>URL</a:t>
            </a:r>
            <a:r>
              <a:rPr lang="zh-CN" altLang="en-US" sz="2400" dirty="0" smtClean="0">
                <a:sym typeface="+mn-ea"/>
              </a:rPr>
              <a:t>地址，选择参数，点击</a:t>
            </a:r>
            <a:r>
              <a:rPr lang="en-US" altLang="zh-CN" sz="2400" dirty="0" smtClean="0">
                <a:sym typeface="+mn-ea"/>
              </a:rPr>
              <a:t>【</a:t>
            </a:r>
            <a:r>
              <a:rPr lang="zh-CN" altLang="en-US" sz="2400" dirty="0" smtClean="0">
                <a:sym typeface="+mn-ea"/>
              </a:rPr>
              <a:t>确定</a:t>
            </a:r>
            <a:r>
              <a:rPr lang="en-US" altLang="zh-CN" sz="2400" dirty="0" smtClean="0">
                <a:sym typeface="+mn-ea"/>
              </a:rPr>
              <a:t>】</a:t>
            </a:r>
            <a:r>
              <a:rPr lang="zh-CN" altLang="en-US" sz="2400" dirty="0" smtClean="0">
                <a:sym typeface="+mn-ea"/>
              </a:rPr>
              <a:t>按钮，配置成功，该字段显示在已配置中，商品专区已开业务列表该字段前显示链接图标。</a:t>
            </a:r>
            <a:endParaRPr lang="zh-CN" altLang="en-US" sz="24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 dirty="0">
                <a:solidFill>
                  <a:srgbClr val="000000"/>
                </a:solidFill>
                <a:cs typeface="等线" panose="02010600030101010101" charset="-122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3" y="3006247"/>
            <a:ext cx="7521251" cy="37568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已开</a:t>
            </a:r>
            <a:r>
              <a:rPr lang="zh-CN" altLang="en-US" dirty="0" smtClean="0">
                <a:sym typeface="+mn-ea"/>
              </a:rPr>
              <a:t>业务配置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cs typeface="等线" panose="02010600030101010101" charset="-122"/>
              </a:rPr>
              <a:t>子商品是否默认展开</a:t>
            </a:r>
            <a:r>
              <a:rPr lang="zh-CN" sz="2400" b="1" dirty="0" smtClean="0">
                <a:solidFill>
                  <a:srgbClr val="000000"/>
                </a:solidFill>
                <a:cs typeface="等线" panose="02010600030101010101" charset="-122"/>
              </a:rPr>
              <a:t>介绍</a:t>
            </a:r>
            <a:r>
              <a:rPr lang="zh-CN" sz="2400" b="1" dirty="0">
                <a:solidFill>
                  <a:srgbClr val="000000"/>
                </a:solidFill>
                <a:cs typeface="等线" panose="02010600030101010101" charset="-122"/>
              </a:rPr>
              <a:t>：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 </a:t>
            </a:r>
            <a:r>
              <a:rPr lang="en-US" altLang="zh-CN" sz="2400" b="0" dirty="0" smtClean="0">
                <a:solidFill>
                  <a:srgbClr val="000000"/>
                </a:solidFill>
                <a:cs typeface="等线" panose="02010600030101010101" charset="-122"/>
              </a:rPr>
              <a:t> 1</a:t>
            </a:r>
            <a:r>
              <a:rPr lang="zh-CN" altLang="en-US" sz="2400" b="0" dirty="0" smtClean="0">
                <a:solidFill>
                  <a:srgbClr val="000000"/>
                </a:solidFill>
                <a:cs typeface="等线" panose="02010600030101010101" charset="-122"/>
              </a:rPr>
              <a:t>、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选择默认收起，点击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【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保存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】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，商品专区已开业务列表，有子商品的商品，子商品默认收起；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  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、选择默认全部展开按钮，点击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【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保存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】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商品专区已开业务列表，有子商品的商品，子商品默认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展开。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0" algn="l"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38" y="3884252"/>
            <a:ext cx="7110076" cy="13945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客户视图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已开业务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9"/>
            <a:ext cx="11532434" cy="1218404"/>
          </a:xfrm>
        </p:spPr>
        <p:txBody>
          <a:bodyPr>
            <a:norm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en-US" sz="2400" kern="0" dirty="0">
                <a:ea typeface="微软雅黑" panose="020B0503020204020204" pitchFamily="34" charset="-122"/>
                <a:sym typeface="+mn-ea"/>
              </a:rPr>
              <a:t>已开业务</a:t>
            </a: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商品</a:t>
            </a:r>
            <a:r>
              <a:rPr lang="zh-CN" altLang="en-US" sz="2400" kern="0" dirty="0" smtClean="0">
                <a:sym typeface="+mn-ea"/>
              </a:rPr>
              <a:t>分类</a:t>
            </a:r>
            <a:r>
              <a:rPr lang="zh-CN" altLang="en-US" sz="2400" kern="0" dirty="0">
                <a:sym typeface="+mn-ea"/>
              </a:rPr>
              <a:t>显隐及顺序、列表字段显隐、列表字段</a:t>
            </a:r>
            <a:r>
              <a:rPr lang="zh-CN" altLang="en-US" sz="2400" kern="0" dirty="0" smtClean="0">
                <a:sym typeface="+mn-ea"/>
              </a:rPr>
              <a:t>顺序、默认列表排序、二</a:t>
            </a:r>
            <a:r>
              <a:rPr lang="zh-CN" altLang="en-US" sz="2400" kern="0" dirty="0">
                <a:sym typeface="+mn-ea"/>
              </a:rPr>
              <a:t>级页面</a:t>
            </a:r>
            <a:r>
              <a:rPr lang="zh-CN" altLang="en-US" sz="2400" kern="0" dirty="0" smtClean="0">
                <a:sym typeface="+mn-ea"/>
              </a:rPr>
              <a:t>功能都可以在已开业务配置中进行配置。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6" y="2152192"/>
            <a:ext cx="11532434" cy="38853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1014" y="3494762"/>
            <a:ext cx="275572" cy="2542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1014" y="6275540"/>
            <a:ext cx="2242159" cy="41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二级页面功能可配置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56230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56230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80910" y="3383316"/>
            <a:ext cx="7379861" cy="694592"/>
            <a:chOff x="3003163" y="4754892"/>
            <a:chExt cx="7379861" cy="694592"/>
          </a:xfrm>
        </p:grpSpPr>
        <p:sp>
          <p:nvSpPr>
            <p:cNvPr id="34" name="矩形 33"/>
            <p:cNvSpPr/>
            <p:nvPr/>
          </p:nvSpPr>
          <p:spPr>
            <a:xfrm>
              <a:off x="3003163" y="4754892"/>
              <a:ext cx="7379861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03163" y="4754892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36" name="TextBox 95"/>
            <p:cNvSpPr txBox="1"/>
            <p:nvPr/>
          </p:nvSpPr>
          <p:spPr>
            <a:xfrm>
              <a:off x="3705462" y="4840919"/>
              <a:ext cx="656165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配置指导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月账单</a:t>
            </a:r>
            <a:r>
              <a:rPr lang="zh-CN" altLang="en-US" dirty="0" smtClean="0">
                <a:sym typeface="+mn-ea"/>
              </a:rPr>
              <a:t>配</a:t>
            </a:r>
            <a:r>
              <a:rPr lang="en-US" altLang="zh-CN" dirty="0" smtClean="0">
                <a:sym typeface="+mn-ea"/>
              </a:rPr>
              <a:t>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配置说明：</a:t>
            </a:r>
            <a:endParaRPr lang="en-US" altLang="zh-CN" sz="2400" b="1" kern="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1、进入话费专区配置-账单配置-账单信息区域配置，对”优惠金额列“和”实收金额列</a:t>
            </a:r>
            <a:r>
              <a:rPr lang="en-US" altLang="zh-CN" sz="2400" kern="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“进行显隐配置操作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indent="647700">
              <a:lnSpc>
                <a:spcPct val="150000"/>
              </a:lnSpc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2、进入客户视图-月账单，”优惠金额列“和”实收金额列“</a:t>
            </a:r>
            <a:r>
              <a:rPr lang="en-US" altLang="zh-CN" sz="2400" kern="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区域按配置正确展示</a:t>
            </a:r>
            <a:r>
              <a:rPr lang="zh-CN" altLang="en-US" sz="2400" kern="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34" y="2938658"/>
            <a:ext cx="98831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5055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defTabSz="456565" fontAlgn="auto">
              <a:lnSpc>
                <a:spcPct val="150000"/>
              </a:lnSpc>
              <a:buNone/>
            </a:pPr>
            <a:r>
              <a:rPr sz="2400" dirty="0" smtClean="0">
                <a:sym typeface="+mn-ea"/>
              </a:rPr>
              <a:t>客户视图包含客户综合信息、已开业务、</a:t>
            </a:r>
            <a:r>
              <a:rPr lang="zh-CN" sz="2400" dirty="0" smtClean="0">
                <a:sym typeface="+mn-ea"/>
              </a:rPr>
              <a:t>历史业务、</a:t>
            </a:r>
            <a:r>
              <a:rPr sz="2400" dirty="0" smtClean="0">
                <a:sym typeface="+mn-ea"/>
              </a:rPr>
              <a:t>账单</a:t>
            </a:r>
            <a:r>
              <a:rPr lang="zh-CN" sz="2400" dirty="0" smtClean="0">
                <a:sym typeface="+mn-ea"/>
              </a:rPr>
              <a:t>等模块，涉及到综合信息配置、入口管理配置、</a:t>
            </a:r>
            <a:r>
              <a:rPr lang="en-US" altLang="zh-CN" sz="2400" dirty="0" smtClean="0">
                <a:sym typeface="+mn-ea"/>
              </a:rPr>
              <a:t>TAB</a:t>
            </a:r>
            <a:r>
              <a:rPr lang="zh-CN" altLang="en-US" sz="2400" dirty="0" smtClean="0">
                <a:sym typeface="+mn-ea"/>
              </a:rPr>
              <a:t>配置管理、已开业务配置、话费专区配置等。</a:t>
            </a:r>
            <a:endParaRPr lang="zh-CN" sz="2400" dirty="0" smtClean="0">
              <a:sym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综合信息配置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根据需要配置客户视图页用户基本信息展示区字段；</a:t>
            </a: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入口管理配置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在客户视图页面根据需要配置入口菜单，可以通过客户视图页面直接访问；</a:t>
            </a: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在客户视图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页，根据需要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页签；</a:t>
            </a: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已开业务配置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对已开通的商品信息根据需要进行配置，以便查询；</a:t>
            </a: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话费专区配置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根据需要配置月账单展示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endParaRPr lang="zh-CN" sz="2400" dirty="0">
              <a:solidFill>
                <a:srgbClr val="000000"/>
              </a:solidFill>
              <a:cs typeface="等线" panose="02010600030101010101" charset="-122"/>
              <a:sym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929005"/>
            <a:ext cx="1149223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综合信息配置</a:t>
            </a: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入口管理配置</a:t>
            </a: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-TAB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配置管理</a:t>
            </a: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已开业务配置</a:t>
            </a: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话费专区配置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74" y="2335008"/>
            <a:ext cx="5587182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dirty="0">
                <a:sym typeface="+mn-ea"/>
              </a:rPr>
              <a:t>综合信息配置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65630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000" b="1" dirty="0">
                <a:solidFill>
                  <a:srgbClr val="000000"/>
                </a:solidFill>
                <a:cs typeface="等线" panose="02010600030101010101" charset="-122"/>
              </a:rPr>
              <a:t>具体内容介绍：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000" b="0" dirty="0">
                <a:solidFill>
                  <a:srgbClr val="000000"/>
                </a:solidFill>
                <a:cs typeface="等线" panose="02010600030101010101" charset="-122"/>
              </a:rPr>
              <a:t>综合信息配置页配置客户视图页用户基本信息展示区字段。可以设置扩展字段是否显示或隐藏、接口返回字段名、字段超链接名、字段超链接</a:t>
            </a:r>
            <a:r>
              <a:rPr lang="en-US" altLang="zh-CN" sz="2000" b="0" dirty="0" err="1">
                <a:solidFill>
                  <a:srgbClr val="000000"/>
                </a:solidFill>
                <a:cs typeface="等线" panose="02010600030101010101" charset="-122"/>
              </a:rPr>
              <a:t>url</a:t>
            </a:r>
            <a:r>
              <a:rPr lang="zh-CN" altLang="en-US" sz="2000" b="0" dirty="0">
                <a:solidFill>
                  <a:srgbClr val="000000"/>
                </a:solidFill>
                <a:cs typeface="等线" panose="02010600030101010101" charset="-122"/>
              </a:rPr>
              <a:t>、排列序号、受理号码悬浮窗设置、受理号码短信下发等属性。也可增加扩展属性，设置基本信息默认展示行数，配置完毕，点击保存，重新打开客户视图页面，查看效果。</a:t>
            </a:r>
            <a:endParaRPr lang="zh-CN" sz="2000" b="0" dirty="0">
              <a:solidFill>
                <a:srgbClr val="000000"/>
              </a:solidFill>
              <a:cs typeface="等线" panose="02010600030101010101" charset="-122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19" y="2756081"/>
            <a:ext cx="7514643" cy="41019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dirty="0">
                <a:sym typeface="+mn-ea"/>
              </a:rPr>
              <a:t>综合信息配置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5440" y="822325"/>
            <a:ext cx="1121918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综合信息配置页配置完毕后，客户视图展示信息，包括基本信息和扩展字段</a:t>
            </a:r>
            <a:r>
              <a:rPr lang="zh-CN" sz="2400" b="0" dirty="0" smtClean="0">
                <a:solidFill>
                  <a:srgbClr val="000000"/>
                </a:solidFill>
                <a:cs typeface="等线" panose="02010600030101010101" charset="-122"/>
              </a:rPr>
              <a:t>：</a:t>
            </a:r>
            <a:r>
              <a:rPr lang="zh-CN" altLang="en-US" sz="2400" b="0" dirty="0" smtClean="0">
                <a:solidFill>
                  <a:srgbClr val="000000"/>
                </a:solidFill>
                <a:cs typeface="等线" panose="02010600030101010101" charset="-122"/>
              </a:rPr>
              <a:t>默认展示行数，点击折叠按钮可以展示全部的基本信息。</a:t>
            </a:r>
            <a:endParaRPr lang="zh-CN" sz="2400" b="0" dirty="0">
              <a:solidFill>
                <a:srgbClr val="000000"/>
              </a:solidFill>
              <a:cs typeface="等线" panose="02010600030101010101" charset="-122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2289132"/>
            <a:ext cx="11430000" cy="3657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298477" y="5486400"/>
            <a:ext cx="476963" cy="4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dirty="0">
                <a:sym typeface="+mn-ea"/>
              </a:rPr>
              <a:t>综合信息配置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dirty="0">
                <a:sym typeface="+mn-ea"/>
              </a:rPr>
              <a:t>受理号码悬浮窗设置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5440" y="822325"/>
            <a:ext cx="112191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endParaRPr lang="zh-CN" sz="2400" b="0" dirty="0">
              <a:solidFill>
                <a:srgbClr val="000000"/>
              </a:solidFill>
              <a:cs typeface="等线" panose="02010600030101010101" charset="-122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95" y="4237509"/>
            <a:ext cx="3663301" cy="2466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440" y="807497"/>
            <a:ext cx="1136662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综合信息配置页，点击设置第一个图标，进入受理号码悬浮窗配置弹窗页，设置字段的悬浮方式，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可粘贴参数已由开发侧配置，使用时坐席在需替换的字段处粘贴对应参数即可，</a:t>
            </a: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保存后客户视图显示图标，点击图标展示字段信息。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35" y="4451350"/>
            <a:ext cx="3048000" cy="2141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" y="4508500"/>
            <a:ext cx="3699510" cy="202692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9741089" y="3615171"/>
            <a:ext cx="154473" cy="11645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6830060" y="5298510"/>
            <a:ext cx="677545" cy="172372"/>
          </a:xfrm>
          <a:prstGeom prst="leftArrow">
            <a:avLst/>
          </a:prstGeom>
          <a:solidFill>
            <a:srgbClr val="FF000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3636645" y="5298510"/>
            <a:ext cx="677545" cy="150312"/>
          </a:xfrm>
          <a:prstGeom prst="leftArrow">
            <a:avLst/>
          </a:prstGeom>
          <a:solidFill>
            <a:srgbClr val="FF000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2427682"/>
            <a:ext cx="10792295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085" y="4254045"/>
            <a:ext cx="4286450" cy="25961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dirty="0">
                <a:sym typeface="+mn-ea"/>
              </a:rPr>
              <a:t>综合信息配置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dirty="0">
                <a:sym typeface="+mn-ea"/>
              </a:rPr>
              <a:t>受理号码短信下发设置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2675" y="866477"/>
            <a:ext cx="1147017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综合信息配置页点击设置第二个图标，进入受理号码短信下发配置弹窗页，每个字段都有对应的短信下发。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可粘贴参数已由开发侧配置，使用时坐席在需替换的字段处粘贴对应参数即可，</a:t>
            </a: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设置完毕后刷新客户视图，字段后</a:t>
            </a:r>
            <a:r>
              <a:rPr lang="zh-CN" sz="2400" b="0" dirty="0" smtClean="0">
                <a:solidFill>
                  <a:srgbClr val="000000"/>
                </a:solidFill>
                <a:cs typeface="等线" panose="02010600030101010101" charset="-122"/>
              </a:rPr>
              <a:t>展示</a:t>
            </a:r>
            <a:r>
              <a:rPr lang="zh-CN" altLang="en-US" sz="2400" dirty="0">
                <a:solidFill>
                  <a:srgbClr val="000000"/>
                </a:solidFill>
                <a:cs typeface="等线" panose="02010600030101010101" charset="-122"/>
              </a:rPr>
              <a:t>短信</a:t>
            </a:r>
            <a:r>
              <a:rPr lang="zh-CN" sz="2400" b="0" dirty="0" smtClean="0">
                <a:solidFill>
                  <a:srgbClr val="000000"/>
                </a:solidFill>
                <a:cs typeface="等线" panose="02010600030101010101" charset="-122"/>
              </a:rPr>
              <a:t>图标</a:t>
            </a: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，点击弹出短信下发弹窗。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995" y="4527550"/>
            <a:ext cx="3421380" cy="22885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4528185"/>
            <a:ext cx="3334385" cy="2103755"/>
          </a:xfrm>
          <a:prstGeom prst="rect">
            <a:avLst/>
          </a:prstGeom>
        </p:spPr>
      </p:pic>
      <p:sp>
        <p:nvSpPr>
          <p:cNvPr id="16" name="左箭头 15"/>
          <p:cNvSpPr/>
          <p:nvPr/>
        </p:nvSpPr>
        <p:spPr>
          <a:xfrm>
            <a:off x="6907530" y="5408037"/>
            <a:ext cx="948690" cy="219333"/>
          </a:xfrm>
          <a:prstGeom prst="leftArrow">
            <a:avLst/>
          </a:prstGeom>
          <a:solidFill>
            <a:srgbClr val="FF000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3212465" y="5408037"/>
            <a:ext cx="948690" cy="219333"/>
          </a:xfrm>
          <a:prstGeom prst="leftArrow">
            <a:avLst/>
          </a:prstGeom>
          <a:solidFill>
            <a:srgbClr val="FF000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528" y="2545715"/>
            <a:ext cx="9681007" cy="166116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11098060" y="4109239"/>
            <a:ext cx="137787" cy="4402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dirty="0">
                <a:sym typeface="+mn-ea"/>
              </a:rPr>
              <a:t>入口配置管理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346815" cy="2797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具体内容介绍：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进入入口配置管理页面，查询需要配置的页面，对已经配置的入口可以进行修改、删除和新增。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>
                <a:solidFill>
                  <a:srgbClr val="000000"/>
                </a:solidFill>
                <a:cs typeface="等线" panose="02010600030101010101" charset="-122"/>
              </a:rPr>
              <a:t>点击新增，进入入口配置参数操作弹窗页，对入口信息进行配置。</a:t>
            </a: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3004185"/>
            <a:ext cx="8057514" cy="3853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55" y="3858016"/>
            <a:ext cx="3668077" cy="2555309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>
            <a:off x="7991605" y="4822521"/>
            <a:ext cx="576198" cy="15031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58</TotalTime>
  <Words>1423</Words>
  <Application>Microsoft Office PowerPoint</Application>
  <PresentationFormat>宽屏</PresentationFormat>
  <Paragraphs>102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黑体</vt:lpstr>
      <vt:lpstr>宋体</vt:lpstr>
      <vt:lpstr>微软雅黑</vt:lpstr>
      <vt:lpstr>Arial</vt:lpstr>
      <vt:lpstr>Times New Roman</vt:lpstr>
      <vt:lpstr>1_Office 主题​​</vt:lpstr>
      <vt:lpstr>PowerPoint 演示文稿</vt:lpstr>
      <vt:lpstr>CONTENTS  目录</vt:lpstr>
      <vt:lpstr>1、功能简介</vt:lpstr>
      <vt:lpstr>2、菜单路径</vt:lpstr>
      <vt:lpstr>3、配置指导-综合信息配置</vt:lpstr>
      <vt:lpstr>3、配置指导-综合信息配置</vt:lpstr>
      <vt:lpstr>3、配置指导-综合信息配置-受理号码悬浮窗设置</vt:lpstr>
      <vt:lpstr>3、配置指导-综合信息配置-受理号码短信下发设置</vt:lpstr>
      <vt:lpstr>3、配置指导-入口配置管理</vt:lpstr>
      <vt:lpstr>3、配置指导-入口配置管理</vt:lpstr>
      <vt:lpstr>3、配置指导-TAB配置管理-配置说明</vt:lpstr>
      <vt:lpstr>3、配置指导-TAB配置管理</vt:lpstr>
      <vt:lpstr>3、配置指导-TAB配置管理</vt:lpstr>
      <vt:lpstr>3、配置指导-已开业务配置</vt:lpstr>
      <vt:lpstr>3、配置指导-已开业务配置</vt:lpstr>
      <vt:lpstr>3、配置指导-已开业务配置</vt:lpstr>
      <vt:lpstr>3、配置指导-已开业务配置</vt:lpstr>
      <vt:lpstr>3、配置指导-已开业务配置</vt:lpstr>
      <vt:lpstr>客户视图-已开业务</vt:lpstr>
      <vt:lpstr>3、配置指导-月账单配置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l1142118699@outlook.com</cp:lastModifiedBy>
  <cp:revision>99</cp:revision>
  <dcterms:created xsi:type="dcterms:W3CDTF">2018-08-08T03:06:00Z</dcterms:created>
  <dcterms:modified xsi:type="dcterms:W3CDTF">2019-05-29T01:31:38Z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