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70" r:id="rId3"/>
    <p:sldId id="318" r:id="rId4"/>
    <p:sldId id="321" r:id="rId5"/>
    <p:sldId id="322" r:id="rId6"/>
    <p:sldId id="323" r:id="rId7"/>
    <p:sldId id="327" r:id="rId8"/>
    <p:sldId id="328" r:id="rId9"/>
    <p:sldId id="324" r:id="rId10"/>
    <p:sldId id="325" r:id="rId11"/>
    <p:sldId id="326" r:id="rId12"/>
    <p:sldId id="317" r:id="rId13"/>
    <p:sldId id="329" r:id="rId14"/>
    <p:sldId id="330" r:id="rId15"/>
    <p:sldId id="332" r:id="rId16"/>
    <p:sldId id="337" r:id="rId17"/>
    <p:sldId id="339" r:id="rId18"/>
    <p:sldId id="340" r:id="rId19"/>
    <p:sldId id="341" r:id="rId20"/>
    <p:sldId id="338" r:id="rId21"/>
    <p:sldId id="342" r:id="rId22"/>
    <p:sldId id="343" r:id="rId23"/>
    <p:sldId id="345" r:id="rId24"/>
    <p:sldId id="346" r:id="rId25"/>
    <p:sldId id="347" r:id="rId26"/>
    <p:sldId id="358" r:id="rId27"/>
    <p:sldId id="352" r:id="rId28"/>
    <p:sldId id="344" r:id="rId29"/>
    <p:sldId id="351" r:id="rId30"/>
    <p:sldId id="353" r:id="rId31"/>
    <p:sldId id="355" r:id="rId32"/>
    <p:sldId id="348" r:id="rId33"/>
    <p:sldId id="356" r:id="rId34"/>
    <p:sldId id="357" r:id="rId35"/>
    <p:sldId id="359" r:id="rId36"/>
    <p:sldId id="360" r:id="rId37"/>
    <p:sldId id="362" r:id="rId38"/>
    <p:sldId id="361" r:id="rId39"/>
    <p:sldId id="32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新商品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商品订购专区用户基本信息展示区字段配置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6、点击</a:t>
            </a:r>
            <a:r>
              <a:rPr lang="zh-CN" altLang="en-US" sz="2400" dirty="0">
                <a:latin typeface="+mn-ea"/>
                <a:sym typeface="+mn-ea"/>
              </a:rPr>
              <a:t>设置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latin typeface="+mn-ea"/>
                <a:sym typeface="+mn-ea"/>
              </a:rPr>
              <a:t>短信发下配置的</a:t>
            </a:r>
            <a:r>
              <a:rPr lang="en-US" altLang="zh-CN" sz="2400" dirty="0">
                <a:latin typeface="+mn-ea"/>
                <a:sym typeface="+mn-ea"/>
              </a:rPr>
              <a:t>信封图标，弹出字段短信</a:t>
            </a:r>
            <a:r>
              <a:rPr lang="zh-CN" altLang="en-US" sz="2400" dirty="0">
                <a:latin typeface="+mn-ea"/>
                <a:sym typeface="+mn-ea"/>
              </a:rPr>
              <a:t>下发</a:t>
            </a:r>
            <a:r>
              <a:rPr lang="en-US" altLang="zh-CN" sz="2400" dirty="0">
                <a:latin typeface="+mn-ea"/>
                <a:sym typeface="+mn-ea"/>
              </a:rPr>
              <a:t>配置弹窗，可配置该字段是否开启短信发送</a:t>
            </a:r>
            <a:r>
              <a:rPr lang="zh-CN" altLang="en-US" sz="2400" dirty="0">
                <a:latin typeface="+mn-ea"/>
                <a:sym typeface="+mn-ea"/>
              </a:rPr>
              <a:t>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A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en-US" altLang="zh-CN" sz="2400" dirty="0">
                <a:latin typeface="+mn-ea"/>
                <a:sym typeface="+mn-ea"/>
              </a:rPr>
              <a:t>可配置以“弹</a:t>
            </a:r>
            <a:r>
              <a:rPr lang="zh-CN" altLang="zh-CN" sz="2400" dirty="0">
                <a:latin typeface="+mn-ea"/>
                <a:sym typeface="+mn-ea"/>
              </a:rPr>
              <a:t>框</a:t>
            </a:r>
            <a:r>
              <a:rPr lang="en-US" altLang="zh-CN" sz="2400" dirty="0">
                <a:latin typeface="+mn-ea"/>
                <a:sym typeface="+mn-ea"/>
              </a:rPr>
              <a:t>”形式展示</a:t>
            </a:r>
            <a:r>
              <a:rPr lang="zh-CN" altLang="en-US" sz="2400" dirty="0">
                <a:latin typeface="+mn-ea"/>
                <a:sym typeface="+mn-ea"/>
              </a:rPr>
              <a:t>短信</a:t>
            </a:r>
            <a:r>
              <a:rPr lang="zh-CN" altLang="en-US" sz="2400" dirty="0">
                <a:latin typeface="+mn-ea"/>
                <a:sym typeface="+mn-ea"/>
              </a:rPr>
              <a:t>下发</a:t>
            </a:r>
            <a:r>
              <a:rPr lang="en-US" altLang="zh-CN" sz="2400" dirty="0">
                <a:latin typeface="+mn-ea"/>
                <a:sym typeface="+mn-ea"/>
              </a:rPr>
              <a:t>信息，或者选择“关闭”不展示</a:t>
            </a:r>
            <a:r>
              <a:rPr lang="zh-CN" altLang="en-US" sz="2400" dirty="0">
                <a:latin typeface="+mn-ea"/>
                <a:sym typeface="+mn-ea"/>
              </a:rPr>
              <a:t>短信</a:t>
            </a:r>
            <a:r>
              <a:rPr lang="zh-CN" altLang="en-US" sz="2400" dirty="0">
                <a:latin typeface="+mn-ea"/>
                <a:sym typeface="+mn-ea"/>
              </a:rPr>
              <a:t>下发</a:t>
            </a:r>
            <a:r>
              <a:rPr lang="en-US" altLang="zh-CN" sz="2400" dirty="0">
                <a:latin typeface="+mn-ea"/>
                <a:sym typeface="+mn-ea"/>
              </a:rPr>
              <a:t>，默认关闭</a:t>
            </a:r>
            <a:r>
              <a:rPr lang="en-US" altLang="zh-CN" sz="2400" dirty="0">
                <a:latin typeface="+mn-ea"/>
                <a:sym typeface="+mn-ea"/>
              </a:rPr>
              <a:t>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B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展示字段可点击粘贴参数进行选择或进行编辑；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C</a:t>
            </a:r>
            <a:r>
              <a:rPr lang="zh-CN" altLang="en-US" sz="2400" dirty="0">
                <a:latin typeface="+mn-ea"/>
                <a:sym typeface="+mn-ea"/>
              </a:rPr>
              <a:t>、设置完毕后，点击确认，此弹窗关闭后，再点击</a:t>
            </a:r>
            <a:r>
              <a:rPr lang="zh-CN" altLang="en-US" sz="2400" dirty="0" smtClean="0">
                <a:sym typeface="+mn-ea"/>
              </a:rPr>
              <a:t>商品订购专区用户基本信息展示区字段配置区域的保存；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605" y="4201160"/>
            <a:ext cx="7251065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新商品专区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用户基本信息区域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2159635"/>
            <a:ext cx="10720070" cy="3407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725" y="844550"/>
            <a:ext cx="115176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商品订购专区配置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商品订购专区用户基本信息展示区字段配置的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配置情况，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新商品专区对应区域展示如下：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商品列表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已开业务的顺序配置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</a:t>
            </a:r>
            <a:r>
              <a:rPr lang="zh-CN" altLang="en-US" sz="2400">
                <a:sym typeface="+mn-ea"/>
              </a:rPr>
              <a:t>1、用于配置商品列表页签和已开业务页签的先后展示顺序；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2、默认：商品列表是“1”，已开业务是“2”；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3、</a:t>
            </a:r>
            <a:r>
              <a:rPr lang="en-US" altLang="zh-CN" sz="2400">
                <a:sym typeface="+mn-ea"/>
              </a:rPr>
              <a:t>TAB</a:t>
            </a:r>
            <a:r>
              <a:rPr lang="zh-CN" altLang="en-US" sz="2400">
                <a:sym typeface="+mn-ea"/>
              </a:rPr>
              <a:t>名称前括号内输入数字，根据数字大小判断前后顺序，数字小的靠前；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2825115"/>
            <a:ext cx="10647680" cy="2150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商品列表商品分类配置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、【是否展示】：选择【是】，前台展示，排序启用编辑；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选择【否】，前台不展示，右侧排序输入框置灰不可编辑；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主资费、基础功能、自有业务、梦网业务，默认选【是】，展示商品分类；其他分类选【否】，不展示此商品分类；前台最多展示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个商品分类；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默认排序：1、主资费，2、基础功能，3、自有业务，4、梦网业务</a:t>
            </a:r>
            <a:r>
              <a:rPr lang="en-US" altLang="zh-CN" sz="2400">
                <a:sym typeface="+mn-ea"/>
              </a:rPr>
              <a:t>;</a:t>
            </a:r>
            <a:r>
              <a:rPr lang="zh-CN" altLang="en-US" sz="2400">
                <a:sym typeface="+mn-ea"/>
              </a:rPr>
              <a:t>可设置顺序；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2</a:t>
            </a:r>
            <a:r>
              <a:rPr lang="zh-CN" altLang="en-US" sz="2400">
                <a:sym typeface="+mn-ea"/>
              </a:rPr>
              <a:t>、【是否支持批量订购】，选择【是】时，该商品分类具有批量订购能力，操作列显示加入待办；选择【否】时，则不具有批量订购能力，只能单个订购，</a:t>
            </a:r>
            <a:r>
              <a:rPr lang="zh-CN" altLang="en-US" sz="2400">
                <a:sym typeface="+mn-ea"/>
              </a:rPr>
              <a:t>操作列隐藏加入待办</a:t>
            </a:r>
            <a:r>
              <a:rPr lang="zh-CN" altLang="en-US" sz="2400">
                <a:sym typeface="+mn-ea"/>
              </a:rPr>
              <a:t>；通过页面输入改变数据库中配置表中的值实现配置更改；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3</a:t>
            </a:r>
            <a:r>
              <a:rPr lang="zh-CN" altLang="en-US" sz="2400">
                <a:sym typeface="+mn-ea"/>
              </a:rPr>
              <a:t>、商品分类范围为“自有业务、基础功能、梦网业务、营销活动、主资费、产品、服务、优惠、基本套餐、禁止业务、数据信息、免费业务、收费业务、其他商品、全部商品、热销商品、收藏夹”；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商品列表商品分类配置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配置页面</a:t>
            </a:r>
            <a:r>
              <a:rPr lang="zh-CN" altLang="en-US" sz="2400">
                <a:sym typeface="+mn-ea"/>
              </a:rPr>
              <a:t>具体</a:t>
            </a:r>
            <a:r>
              <a:rPr lang="zh-CN" altLang="en-US" sz="2400">
                <a:sym typeface="+mn-ea"/>
              </a:rPr>
              <a:t>信息，参考如下：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新商品专区页面根据配置信息，参考如下：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511935"/>
            <a:ext cx="9694545" cy="3213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261610"/>
            <a:ext cx="9470390" cy="1511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商品列表商品分类配置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某</a:t>
            </a:r>
            <a:r>
              <a:rPr lang="zh-CN" altLang="en-US" sz="2400">
                <a:sym typeface="+mn-ea"/>
              </a:rPr>
              <a:t>商品分类的列表配置：</a:t>
            </a:r>
            <a:r>
              <a:rPr lang="zh-CN" altLang="en-US" sz="2400">
                <a:sym typeface="+mn-ea"/>
              </a:rPr>
              <a:t>选中一个商品分类，右侧展示该分类下的字段配置；</a:t>
            </a:r>
            <a:endParaRPr lang="zh-CN" altLang="en-US" sz="2400" b="1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1、列表字段选择：商品编码、资费、生效方式、失效方式、商品介绍、备注；默认选中：资费、生效方式；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2、列表字段顺序设置：字段前面括号里输入数字，数字越小越靠前；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  默认：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、资费，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、生效方式</a:t>
            </a:r>
            <a:r>
              <a:rPr lang="zh-CN" altLang="en-US" sz="2400" b="1">
                <a:sym typeface="+mn-ea"/>
              </a:rPr>
              <a:t>；</a:t>
            </a:r>
            <a:endParaRPr lang="zh-CN" altLang="en-US" sz="2400" b="1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3、列表排序设置：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默认排序字段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可选项包括商品编码、资费、生效方式、失效方式、商品介绍，</a:t>
            </a:r>
            <a:r>
              <a:rPr lang="zh-CN" altLang="en-US" sz="2400">
                <a:sym typeface="+mn-ea"/>
              </a:rPr>
              <a:t>默认选【资费】；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  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默认排序类型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可选项包括升序、降序、接口默认排序方式，默认选【升序】；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商品列表商品分类配置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4</a:t>
            </a:r>
            <a:r>
              <a:rPr lang="zh-CN" altLang="en-US" sz="2400">
                <a:sym typeface="+mn-ea"/>
              </a:rPr>
              <a:t>、缺省配置：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验证方式缺省配置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可选项包括声纹、服务密码、身份证、二次确认、IVR随机码、短信验证，默认选中【服务密码】；</a:t>
            </a:r>
            <a:endParaRPr lang="zh-CN" altLang="en-US" sz="2400" b="1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        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生效方式缺省配置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可选项包括默认、立即生效、下月生效、次日生效、预约生效，默认选中【默认】；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、设置完毕后，点击保存；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3816985"/>
            <a:ext cx="7237730" cy="2953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2567305"/>
            <a:ext cx="7285990" cy="1501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、新商品专区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商品列表的商品分类页面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对应的新商品专区展示内容如下：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579245"/>
            <a:ext cx="11074400" cy="4070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预校验方式和验证方式高低顺序设置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1、预校验方式：分为</a:t>
            </a:r>
            <a:r>
              <a:rPr lang="zh-CN" altLang="en-US" sz="2400">
                <a:sym typeface="+mn-ea"/>
              </a:rPr>
              <a:t>统一预校验、加入待办前预校验、</a:t>
            </a:r>
            <a:r>
              <a:rPr lang="zh-CN" altLang="en-US" sz="2400">
                <a:sym typeface="+mn-ea"/>
              </a:rPr>
              <a:t>即见即可办预校验；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zh-CN" altLang="en-US" sz="2400" b="1">
                <a:sym typeface="+mn-ea"/>
              </a:rPr>
              <a:t>使用说明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【即见即可办预校验】：展示商品列表时对每个商品预校验；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B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【加入待办前预校验】：商品加入待办业务时，对新加入商品和原待办业务区商品一起预校验；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C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【统一预校验】：调用订购\退订商品接口前，对需要办理的商品（包括子商品和关联商品）统一进行预校验；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【统一预校验】与其他两种预校验方式为互斥关系，即选了统一预校验，其他两种不能选；【即见即可办预校验】和【加入待办前预校验】，可同时选；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2</a:t>
            </a:r>
            <a:r>
              <a:rPr lang="zh-CN" altLang="en-US" sz="2400">
                <a:sym typeface="+mn-ea"/>
              </a:rPr>
              <a:t>、验证方式高低顺序设置：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验证方式包括：声纹、服务密码、身份证、二次确认、IVR随机码、短信验证；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设置验证方式的高低顺序，数值越小，级别越高；不同验证方式级别可以相同；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预校验方式和验证方式高低顺序设置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配置页面如下：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新商品专区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商品列表，预校验情况举例如下：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920" y="951230"/>
            <a:ext cx="7440295" cy="2160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95" y="3616960"/>
            <a:ext cx="6823710" cy="3187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已开业务商品分类配置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、对商品分类进行显隐、排序配置：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【是否展示】：选择【是】，前台展示，排序启用编辑；选择【否】，前台不展示，右侧排序输入框置灰不可编辑；前台最多展示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个商品分类；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主资费、基础功能、自有业务、梦网业务均默认选【是】，其他分类选【否】；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默认排序：1、主资费，2、基础功能，3、自有业务，4、梦网业务</a:t>
            </a:r>
            <a:r>
              <a:rPr lang="en-US" altLang="zh-CN" sz="2400">
                <a:sym typeface="+mn-ea"/>
              </a:rPr>
              <a:t>;</a:t>
            </a:r>
            <a:r>
              <a:rPr lang="zh-CN" altLang="en-US" sz="2400">
                <a:sym typeface="+mn-ea"/>
              </a:rPr>
              <a:t>可设置排序；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2、【是否支持批量退订】：选择【是】时，该商品分类具有批量退订能力，前台操作列显示加入待办；选择【否】时，则不具有批量退订能力，只能单个退订，前台操作列隐藏加入待办；集团业务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家庭业务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国漫业务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宽带业务不可配置为【是】；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3、商品分类范围为“主资费、基础功能、自有业务、梦网业务、全部商品、营销活动、集团业务、家庭业务、国漫业务、宽带业务、禁止业务、产品、服务、优惠、基本套餐、数据信息、收费业务、免费业务、其他商品”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已开业务商品分类配置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配置页面展示如下：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前台页面展示如下：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1940" y="995045"/>
            <a:ext cx="7202170" cy="270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" y="4261485"/>
            <a:ext cx="11321415" cy="2282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已开业务商品分类配置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选中一个分类，则其右侧展示该商品分类下的字段配置：</a:t>
            </a:r>
            <a:endParaRPr lang="zh-CN" altLang="en-US" sz="2400" b="1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1、操作按钮选择：可选项包括【预约退订】、【取消预约】、【修改】；默认均不选中；</a:t>
            </a:r>
            <a:r>
              <a:rPr lang="zh-CN" altLang="en-US" sz="2400">
                <a:sym typeface="+mn-ea"/>
              </a:rPr>
              <a:t>每个商品分类各自配置；各省可自行配置；预约退订、取消预约，对配置为主商品的商品分类无效；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2、列表字段选择：选中即在前台列表展示，并显示在列表字段顺序设置区域；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3</a:t>
            </a:r>
            <a:r>
              <a:rPr lang="zh-CN" altLang="en-US" sz="2400">
                <a:sym typeface="+mn-ea"/>
              </a:rPr>
              <a:t>、列表字段顺序设置：字段前面括号里输入数字，数字越小显示越靠前；</a:t>
            </a:r>
            <a:endParaRPr lang="zh-CN" altLang="en-US" sz="2400" b="1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4</a:t>
            </a:r>
            <a:r>
              <a:rPr lang="zh-CN" altLang="en-US" sz="2400">
                <a:sym typeface="+mn-ea"/>
              </a:rPr>
              <a:t>、列表排序设置：默认排序字段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与列表字段选择的一样，默认选中【状态】；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默认排序类型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可选项包括升序、降序、接口默认排序方式，默认选【升序】；</a:t>
            </a:r>
            <a:endParaRPr lang="zh-CN" altLang="en-US" sz="2400" b="1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5</a:t>
            </a:r>
            <a:r>
              <a:rPr lang="zh-CN" altLang="en-US" sz="2400">
                <a:sym typeface="+mn-ea"/>
              </a:rPr>
              <a:t>、缺省配置：验证方式缺省配置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退订该分类商品，在商品配置中未查询到验证方式时，以该配置方式验证；可选项包括声纹、服务密码、身份证、二次确认、不认证；默认选中【服务密码】；</a:t>
            </a:r>
            <a:r>
              <a:rPr lang="zh-CN" altLang="en-US" sz="2400" b="1">
                <a:sym typeface="+mn-ea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已开业务商品分类配置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失效方式缺省配置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退订该分类商品，在商品配置中未查询到失效方式时，以该配置失效方式为准；可选项包括默认、立即失效、下月失效、次日失效、预约失效；默认选中【默认】；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25" y="1899285"/>
            <a:ext cx="7262495" cy="2487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5" y="4386580"/>
            <a:ext cx="7263130" cy="24644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、新商品专区</a:t>
            </a:r>
            <a:r>
              <a:rPr lang="zh-CN" altLang="en-US" dirty="0">
                <a:sym typeface="+mn-ea"/>
              </a:rPr>
              <a:t>-已开业务内容展示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根据配置页面，新商品专区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已开业务内容展示如下：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1563370"/>
            <a:ext cx="11158220" cy="37306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是否允许单独提交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是否允许单独提交，可选项【是】、【否】，设置为【否】：点击前台的订购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退订按钮后，对应的弹框中不再显示订购或退订；</a:t>
            </a:r>
            <a:r>
              <a:rPr lang="zh-CN" altLang="en-US" sz="2400">
                <a:sym typeface="+mn-ea"/>
              </a:rPr>
              <a:t>设置为【是】：点击前台的订购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退订按钮后，对应的弹框中显示订购或退订；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新商品专区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商品列表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，展示举例：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2429510"/>
            <a:ext cx="9940925" cy="1370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3888105"/>
            <a:ext cx="4589780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待办业务设置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待办业务设置选择的方式影响到前台待办业务区的内容展示页面，且设置方式有多种组合，设置页面举例如下：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新商品专区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待办业务，展示举例：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9485" y="1640840"/>
            <a:ext cx="7204075" cy="2966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5281930"/>
            <a:ext cx="11070590" cy="12084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待办业务设置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1、批量办理能力选择: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1）单选项：【批量订购】、【批量退订】、【批量操作】、【无】，默认选【无】；</a:t>
            </a:r>
            <a:r>
              <a:rPr lang="zh-CN" altLang="en-US" sz="2400">
                <a:sym typeface="+mn-ea"/>
              </a:rPr>
              <a:t>选择【无】时，没有下面的页签选择展示；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2）点击 设置按钮，弹出“待办业务列表字段选择”</a:t>
            </a:r>
            <a:r>
              <a:rPr lang="zh-CN" altLang="en-US" sz="2400">
                <a:sym typeface="+mn-ea"/>
              </a:rPr>
              <a:t>弹框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2、批量订购页签：在批量办理能力选择勾选【批量订购】时，该选项才展示；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可选项：【有】、【无】；</a:t>
            </a:r>
            <a:r>
              <a:rPr lang="zh-CN" altLang="en-US" sz="2400">
                <a:sym typeface="+mn-ea"/>
              </a:rPr>
              <a:t>【有】代表展示批量订购页签，订购商品（包含其子商品和关联商品）都展示在该页签下；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【无】代表不展示该页签；默认选【无】；当此选项为【无】时下方展示的为: 【批量操作商品分类页签】；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待办业务设置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3、批量退订页签：</a:t>
            </a:r>
            <a:r>
              <a:rPr lang="zh-CN" altLang="en-US" sz="2400">
                <a:sym typeface="+mn-ea"/>
              </a:rPr>
              <a:t>在批量办理能力选择勾选【批量退订】时，该选项才展示；          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可选项：【有】、【无】；【有】代表展示批量退订页签，退订商品（包含其子商品和关联商品）都展示在该页签下；【无】代表不展示该页签，默认选【无】；当此选项为【无】时下方展示的为:【 批量操作商品分类页签】；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4、批量订购页签/批量退订页签：在批量办理能力选择中勾选【批量操作】时，该选项才展示；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可选项：有、无；【有】代表展示批量订购页签，订购商品（包含其子商品和关联商品）都展示在批量订购页签下;展示批量退订页签，退订商品（包含其子商品和关联商品）都展示在批量退订页签下；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【无】代表不展示批量订购页签和批量退订页签；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默认选【无】；当此选项为“无”时下方展示的为:【 批量操作商品分类页签】；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待办业务设置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5631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ym typeface="+mn-ea"/>
              </a:rPr>
              <a:t>5、批量订购商品分类页签：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只在“批量订购页签”或“批量订购页签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批量退订页签”选【有】时，该选项才展示</a:t>
            </a:r>
            <a:r>
              <a:rPr lang="en-US" altLang="zh-CN" sz="2400">
                <a:sym typeface="+mn-ea"/>
              </a:rPr>
              <a:t>;</a:t>
            </a:r>
            <a:r>
              <a:rPr lang="zh-CN" altLang="en-US" sz="2400">
                <a:sym typeface="+mn-ea"/>
              </a:rPr>
              <a:t>可选项：【有】、【无】；【有】：展示商品分类</a:t>
            </a:r>
            <a:r>
              <a:rPr lang="en-US" altLang="zh-CN" sz="2400">
                <a:sym typeface="+mn-ea"/>
              </a:rPr>
              <a:t>;</a:t>
            </a:r>
            <a:r>
              <a:rPr lang="zh-CN" altLang="en-US" sz="2400">
                <a:sym typeface="+mn-ea"/>
              </a:rPr>
              <a:t>【</a:t>
            </a:r>
            <a:r>
              <a:rPr lang="zh-CN" altLang="en-US" sz="2400">
                <a:sym typeface="+mn-ea"/>
              </a:rPr>
              <a:t>无】：代表不展示商品分类，所有商品一起展示；默认选【无】；当此选项为【无】时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下方不展示: 批量订购提交能力；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6、批量退订商品分类页签：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只在“批量退订页签”或“批量订购页签\批量退订页签”选【有】时，该选项才展示；可选项：【有】，【无】；【有】：商品分类展示；【无】：不展示商品分类，所有商品一起展示；默认选【无】；当此选项为【无】时下方不展示: 批量退订提交能力；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895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新商品专区的页面内容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根据商品订购专区配置的配置情况进行展示；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商品订购专区配置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商品订购专区用户基本信息展示区字段配置、是否允许单独提交、待办业务设置、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预校验方式和验证方式高低顺序设置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、待办业务商品分类合并、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商品列表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已开业务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顺序配置、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商品列表商品分类配置、已开业务商品分类配置、关联商品默认状态设置、退订关联商品详情配置、关联商品详情配置、变更提醒详情配置、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数据来源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置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待办业务设置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7、批量操作商品分类页签：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在“批量退订页签”、“批量退订页签”或“批量订购页签\批量退订页签”选【无】时，该选项展示；可选项：【有】，【无】；【有】：展示商品分类；【无】：不展示商品分类，所有商品一起展示；默认选【无】；当此选项为【无】时下方不展示: 批量操作提交能力；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待办业务商品分类合并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当待办业务设置为批量订购商品分类页签：【有】，批量退订商品分类页签：【有】，若此时</a:t>
            </a:r>
            <a:r>
              <a:rPr lang="zh-CN" altLang="en-US" sz="2400" dirty="0" smtClean="0">
                <a:sym typeface="+mn-ea"/>
              </a:rPr>
              <a:t>待办业务商品分类合并中没有设置组合，则前台将商品列表或已开业务的商品加入待办时，会提示待办区未配置该商品分类，无法加入待办；</a:t>
            </a:r>
            <a:endParaRPr lang="zh-CN" altLang="en-US" sz="24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  待办业务商品分类合并</a:t>
            </a:r>
            <a:r>
              <a:rPr lang="zh-CN" altLang="en-US" sz="2400" b="1">
                <a:sym typeface="+mn-ea"/>
              </a:rPr>
              <a:t>功能介绍：</a:t>
            </a:r>
            <a:r>
              <a:rPr lang="zh-CN" altLang="en-US" sz="2400">
                <a:sym typeface="+mn-ea"/>
              </a:rPr>
              <a:t>在待办业务中，将若干个商品分类合并为一个页签展示；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1</a:t>
            </a:r>
            <a:r>
              <a:rPr lang="zh-CN" altLang="en-US" sz="2400">
                <a:sym typeface="+mn-ea"/>
              </a:rPr>
              <a:t>、默认没有组合，需手动新增组合，默认不选中任何商品分类；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2、组合数量可增减：点击新增按钮，增加新组合；点击删除按钮，删除该组合；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3、点击左侧组合，在右侧勾选该组合需要包含的分类：商品分类范围为“自有业务、基础功能、梦网业务、营销活动、主资费、产品、服务、优惠、基本套餐、禁止业务、数据信息、免费业务、收费业务、其他商品”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4</a:t>
            </a:r>
            <a:r>
              <a:rPr lang="zh-CN" altLang="en-US" sz="2400">
                <a:sym typeface="+mn-ea"/>
              </a:rPr>
              <a:t>、前一个组合中已有的商品分类，别的组合中展示置灰，不能再勾选；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待办业务商品分类合并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待办业务商品分类合并的配置页面，举例如下：</a:t>
            </a:r>
            <a:endParaRPr lang="zh-CN" altLang="en-US" sz="24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新商品专区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待办业务区域，该部分的作用内容，举例如下：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75" y="1270000"/>
            <a:ext cx="8808085" cy="1833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3616960"/>
            <a:ext cx="8748395" cy="30841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关联商品默认状态配置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ym typeface="+mn-ea"/>
              </a:rPr>
              <a:t>原关联商品：可选择订购或退订的关联商品，默认选择：【默认订购（选中）】；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关联商品：可选择订购或退订的关联商品，默认选择：【默认订购</a:t>
            </a:r>
            <a:r>
              <a:rPr lang="zh-CN" altLang="en-US" sz="2400">
                <a:sym typeface="+mn-ea"/>
              </a:rPr>
              <a:t>（选中）】；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2400300"/>
            <a:ext cx="11168380" cy="23755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退订关联商品详情配置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ym typeface="+mn-ea"/>
              </a:rPr>
              <a:t>退订关联商品详情配置：</a:t>
            </a:r>
            <a:r>
              <a:rPr lang="zh-CN" altLang="en-US" sz="2400">
                <a:sym typeface="+mn-ea"/>
              </a:rPr>
              <a:t>配置退订关联商品信息弹框展示字段；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设置列表字段是否展示，勾选展示，不勾选不展示；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对列表字段顺序进行配置，列表字段及默认顺序如下：关联商品名称、商品资费、商品类型、商品状态、是否下架、订购时间、开始时间、结束时间；默认按所有字段全部选中；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点击保存，将相关设置的内部保存至数据库；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4084320"/>
            <a:ext cx="7350760" cy="26911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关联商品详情配置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关联商品详情配置：</a:t>
            </a:r>
            <a:r>
              <a:rPr lang="zh-CN" altLang="en-US" sz="2400">
                <a:sym typeface="+mn-ea"/>
              </a:rPr>
              <a:t>配置关联商品信息弹框展示字段；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设置列表字段是否展示，勾选展示，不勾选不展示；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2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对列表字段顺序进行配置，列表字段及默认顺序如下：关联商品名称、商品资费、商品类型、商品状态、是否下架；默认按所有字段全部选中；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点击保存，将相关设置的内部保存至数据库；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3601085"/>
            <a:ext cx="11130915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、新商品专区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关联商品详情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关联商品详情配置，在新商品专区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非主资费商品分类，点击订购，在弹框中右侧点击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关联商品信息，弹出关联商品信息弹框，举例如下：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1962785"/>
            <a:ext cx="931989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>
                <a:sym typeface="+mn-ea"/>
              </a:rPr>
              <a:t>变更提醒详情配置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755650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ym typeface="+mn-ea"/>
              </a:rPr>
              <a:t>变更提醒详情配置：配置变更提醒弹框展示字段；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设置列表字段是否展示，勾选展示，不勾选不展示；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对列表字段顺序进行配置，列表字段及默认顺序如下：关联商品名称、商品资费、商品类型、商品状态、是否下架、订购时间、开始时间、结束时间、变更提醒；默认按所有字段全部选中；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点击保存，将相关设置的内部保存至数据库；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790" y="4101465"/>
            <a:ext cx="7200900" cy="27254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商品订购专区配置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546860"/>
            <a:ext cx="76676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数据来源</a:t>
            </a:r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sz="2400" b="0">
                <a:solidFill>
                  <a:srgbClr val="000000"/>
                </a:solidFill>
                <a:cs typeface="等线" charset="0"/>
              </a:rPr>
              <a:t>具体内容介绍：</a:t>
            </a: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>
                <a:solidFill>
                  <a:srgbClr val="000000"/>
                </a:solidFill>
                <a:cs typeface="等线" charset="0"/>
                <a:sym typeface="+mn-ea"/>
              </a:rPr>
              <a:t>   1、商品订购专区数据来源：商品配置专区、接口；</a:t>
            </a: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>
                <a:solidFill>
                  <a:srgbClr val="000000"/>
                </a:solidFill>
                <a:cs typeface="等线" charset="0"/>
                <a:sym typeface="+mn-ea"/>
              </a:rPr>
              <a:t>   2、 默认选中【商品配置专区】；</a:t>
            </a:r>
            <a:endParaRPr lang="zh-CN" sz="2400">
              <a:solidFill>
                <a:srgbClr val="000000"/>
              </a:solidFill>
              <a:cs typeface="等线" charset="0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、设置完毕后点击保存，根据此项配置，打开新商品专区页面时即展示对应来源的商品信息；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3997960"/>
            <a:ext cx="10769600" cy="1605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数据来源</a:t>
            </a:r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置-</a:t>
            </a:r>
            <a:r>
              <a:rPr lang="zh-CN">
                <a:solidFill>
                  <a:schemeClr val="accent1"/>
                </a:solidFill>
                <a:cs typeface="等线" charset="0"/>
                <a:sym typeface="+mn-ea"/>
              </a:rPr>
              <a:t>商品配置专区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 </a:t>
            </a:r>
            <a:r>
              <a:rPr lang="zh-CN" altLang="en-US" sz="2400" b="1">
                <a:sym typeface="+mn-ea"/>
              </a:rPr>
              <a:t>商品配置：</a:t>
            </a:r>
            <a:r>
              <a:rPr lang="zh-CN" altLang="en-US" sz="2400">
                <a:sym typeface="+mn-ea"/>
              </a:rPr>
              <a:t>左侧目录树为各商品分类，可设置二级分类并添加商品数据；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商品分类；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在某商品大类下，通过点击下方新增，进行二级分类的添加；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展示该二级分类下的数据；在二级分类下，通过点击下方新增，可进行数据的添加，对商品基本信息维护中的内容进行勾选；或通过批量导入的形式添加数据；</a:t>
            </a: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030" y="3701415"/>
            <a:ext cx="7668895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新商品专区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商品列表的数据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 </a:t>
            </a:r>
            <a:r>
              <a:rPr lang="zh-CN" altLang="en-US" sz="2400" b="1">
                <a:sym typeface="+mn-ea"/>
              </a:rPr>
              <a:t>新商品专区：</a:t>
            </a:r>
            <a:r>
              <a:rPr lang="zh-CN" altLang="en-US" sz="2400">
                <a:sym typeface="+mn-ea"/>
              </a:rPr>
              <a:t>商品列表下的商品分类，</a:t>
            </a:r>
            <a:r>
              <a:rPr lang="zh-CN" altLang="en-US" sz="2400">
                <a:sym typeface="+mn-ea"/>
              </a:rPr>
              <a:t>根据商品订购专区配置的显隐设置进行展示，展示的商品内容与</a:t>
            </a:r>
            <a:r>
              <a:rPr lang="zh-CN" altLang="en-US" sz="2400">
                <a:sym typeface="+mn-ea"/>
              </a:rPr>
              <a:t>商品配置中已存在的内容一致；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1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商品分类；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二级分类；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具体数据；</a:t>
            </a:r>
            <a:endParaRPr lang="en-US" altLang="zh-CN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2722880"/>
            <a:ext cx="10589260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商品订购专区用户基本信息展示区字段配置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78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sz="2400" b="0">
                <a:solidFill>
                  <a:srgbClr val="000000"/>
                </a:solidFill>
                <a:cs typeface="等线" charset="0"/>
              </a:rPr>
              <a:t>具体内容介绍：</a:t>
            </a: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1</a:t>
            </a:r>
            <a:r>
              <a:rPr lang="zh-CN" altLang="en-US" sz="2400" b="0">
                <a:solidFill>
                  <a:srgbClr val="000000"/>
                </a:solidFill>
                <a:cs typeface="等线" charset="0"/>
              </a:rPr>
              <a:t>、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除</a:t>
            </a:r>
            <a:r>
              <a:rPr lang="en-US" altLang="zh-CN" sz="2400" dirty="0">
                <a:latin typeface="+mn-ea"/>
                <a:sym typeface="+mn-ea"/>
              </a:rPr>
              <a:t>三个固定字段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外，每省可配置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10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个自定义字段；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、所有字段支持各省配置显示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隐藏、排序，</a:t>
            </a:r>
            <a:r>
              <a:rPr lang="en-US" altLang="zh-CN" sz="2400" dirty="0">
                <a:latin typeface="+mn-ea"/>
                <a:sym typeface="+mn-ea"/>
              </a:rPr>
              <a:t>越小越靠前</a:t>
            </a:r>
            <a:r>
              <a:rPr lang="zh-CN" altLang="en-US" sz="2400" dirty="0">
                <a:latin typeface="+mn-ea"/>
                <a:sym typeface="+mn-ea"/>
              </a:rPr>
              <a:t>，</a:t>
            </a:r>
            <a:r>
              <a:rPr lang="en-US" altLang="zh-CN" sz="2400" dirty="0">
                <a:latin typeface="+mn-ea"/>
                <a:sym typeface="+mn-ea"/>
              </a:rPr>
              <a:t>固定字段默认显示，自定义字段默认隐藏；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 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、固定字段不支持改名，自定义字段支持改名；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、所有字段均支持链接、悬浮窗信息、短信下发的个性化配置；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0" algn="l"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890" y="4230370"/>
            <a:ext cx="5535930" cy="2452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商品订购专区用户基本信息展示区字段配置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631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5、点击设置-</a:t>
            </a:r>
            <a:r>
              <a:rPr lang="zh-CN" altLang="en-US" sz="2400" dirty="0">
                <a:latin typeface="+mn-ea"/>
                <a:sym typeface="+mn-ea"/>
              </a:rPr>
              <a:t>悬浮窗</a:t>
            </a:r>
            <a:r>
              <a:rPr lang="en-US" altLang="zh-CN" sz="2400" dirty="0">
                <a:latin typeface="+mn-ea"/>
                <a:sym typeface="+mn-ea"/>
              </a:rPr>
              <a:t>图标，弹出字段悬浮</a:t>
            </a:r>
            <a:r>
              <a:rPr lang="zh-CN" altLang="en-US" sz="2400" dirty="0">
                <a:latin typeface="+mn-ea"/>
                <a:sym typeface="+mn-ea"/>
              </a:rPr>
              <a:t>窗</a:t>
            </a:r>
            <a:r>
              <a:rPr lang="en-US" altLang="zh-CN" sz="2400" dirty="0">
                <a:latin typeface="+mn-ea"/>
                <a:sym typeface="+mn-ea"/>
              </a:rPr>
              <a:t>配置弹窗；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A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en-US" altLang="zh-CN" sz="2400" dirty="0">
                <a:latin typeface="+mn-ea"/>
                <a:sym typeface="+mn-ea"/>
              </a:rPr>
              <a:t>可配置以“浮窗”或“弹</a:t>
            </a:r>
            <a:r>
              <a:rPr lang="zh-CN" altLang="zh-CN" sz="2400" dirty="0">
                <a:latin typeface="+mn-ea"/>
                <a:sym typeface="+mn-ea"/>
              </a:rPr>
              <a:t>框</a:t>
            </a:r>
            <a:r>
              <a:rPr lang="en-US" altLang="zh-CN" sz="2400" dirty="0">
                <a:latin typeface="+mn-ea"/>
                <a:sym typeface="+mn-ea"/>
              </a:rPr>
              <a:t>”形式展示悬浮信息，或者选择“关闭”不展示悬浮信息，默认关闭；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B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展示字段可点击粘贴参数进行选择或进行编辑；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C</a:t>
            </a:r>
            <a:r>
              <a:rPr lang="zh-CN" altLang="en-US" sz="2400" dirty="0">
                <a:latin typeface="+mn-ea"/>
                <a:sym typeface="+mn-ea"/>
              </a:rPr>
              <a:t>、设置完毕后，点击确认，此弹窗关闭后，再点击</a:t>
            </a:r>
            <a:r>
              <a:rPr lang="zh-CN" altLang="en-US" sz="2400" dirty="0" smtClean="0">
                <a:sym typeface="+mn-ea"/>
              </a:rPr>
              <a:t>商品订购专区用户基本信息展示区字段配置区域的保存；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   </a:t>
            </a:r>
            <a:r>
              <a:rPr lang="zh-CN" altLang="en-US" sz="2400" b="1" dirty="0">
                <a:latin typeface="+mn-ea"/>
                <a:sym typeface="+mn-ea"/>
              </a:rPr>
              <a:t>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0" y="3742690"/>
            <a:ext cx="7207250" cy="2914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6249</Words>
  <Application>WPS 演示</Application>
  <PresentationFormat>宽屏</PresentationFormat>
  <Paragraphs>297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等线</vt:lpstr>
      <vt:lpstr>Arial Unicode MS</vt:lpstr>
      <vt:lpstr>黑体</vt:lpstr>
      <vt:lpstr>1_Office 主题​​</vt:lpstr>
      <vt:lpstr>PowerPoint 演示文稿</vt:lpstr>
      <vt:lpstr>CONTENTS  目录</vt:lpstr>
      <vt:lpstr>1、功能简介</vt:lpstr>
      <vt:lpstr>2、菜单路径</vt:lpstr>
      <vt:lpstr>3、配置指导-数据来源设置</vt:lpstr>
      <vt:lpstr>3、配置指导-数据来源设置-商品配置专区</vt:lpstr>
      <vt:lpstr>新商品专区-商品列表的数据</vt:lpstr>
      <vt:lpstr>3、配置指导-商品订购专区用户基本信息展示区字段配置</vt:lpstr>
      <vt:lpstr>3、配置指导-商品订购专区用户基本信息展示区字段配置</vt:lpstr>
      <vt:lpstr>3、配置指导-商品订购专区用户基本信息展示区字段配置</vt:lpstr>
      <vt:lpstr>新商品专区-用户基本信息区域</vt:lpstr>
      <vt:lpstr>3、配置指导-商品列表/已开业务的顺序配置</vt:lpstr>
      <vt:lpstr>3、配置指导-商品列表商品分类配置</vt:lpstr>
      <vt:lpstr>3、配置指导-商品列表商品分类配置</vt:lpstr>
      <vt:lpstr>3、配置指导-商品列表商品分类配置</vt:lpstr>
      <vt:lpstr>3、配置指导-商品列表商品分类配置</vt:lpstr>
      <vt:lpstr>3、新商品专区-商品列表的商品分类页面</vt:lpstr>
      <vt:lpstr>3、配置指导-预校验方式和验证方式高低顺序设置</vt:lpstr>
      <vt:lpstr>3、配置指导-预校验方式和验证方式高低顺序设置</vt:lpstr>
      <vt:lpstr>3、配置指导-已开业务商品分类配置</vt:lpstr>
      <vt:lpstr>3、配置指导-已开业务商品分类配置</vt:lpstr>
      <vt:lpstr>3、配置指导-已开业务商品分类配置</vt:lpstr>
      <vt:lpstr>3、配置指导-已开业务商品分类配置</vt:lpstr>
      <vt:lpstr>3、新商品专区-已开业务内容展示</vt:lpstr>
      <vt:lpstr>3、配置指导-是否允许单独提交</vt:lpstr>
      <vt:lpstr>3、配置指导-待办业务设置</vt:lpstr>
      <vt:lpstr>3、配置指导-待办业务设置</vt:lpstr>
      <vt:lpstr>3、配置指导-待办业务设置</vt:lpstr>
      <vt:lpstr>3、配置指导-待办业务设置</vt:lpstr>
      <vt:lpstr>3、配置指导-待办业务设置</vt:lpstr>
      <vt:lpstr>3、配置指导-待办业务商品分类合并</vt:lpstr>
      <vt:lpstr>3、配置指导-待办业务商品分类合并</vt:lpstr>
      <vt:lpstr>3、配置指导-关联商品默认状态配置</vt:lpstr>
      <vt:lpstr>3、配置指导-退订关联商品详情配置</vt:lpstr>
      <vt:lpstr>3、配置指导-关联商品详情配置</vt:lpstr>
      <vt:lpstr>3、新商品专区-关联商品详情</vt:lpstr>
      <vt:lpstr>3、配置指导-变更提醒详情配置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92</cp:revision>
  <dcterms:created xsi:type="dcterms:W3CDTF">2018-08-08T03:06:00Z</dcterms:created>
  <dcterms:modified xsi:type="dcterms:W3CDTF">2019-05-24T13:19:30Z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