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0" r:id="rId3"/>
    <p:sldId id="318" r:id="rId4"/>
    <p:sldId id="317" r:id="rId5"/>
    <p:sldId id="321" r:id="rId6"/>
    <p:sldId id="322" r:id="rId7"/>
    <p:sldId id="337" r:id="rId8"/>
    <p:sldId id="340" r:id="rId9"/>
    <p:sldId id="338" r:id="rId10"/>
    <p:sldId id="339" r:id="rId11"/>
    <p:sldId id="341" r:id="rId12"/>
    <p:sldId id="344" r:id="rId13"/>
    <p:sldId id="343" r:id="rId14"/>
    <p:sldId id="32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5.jpeg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88" y="196850"/>
            <a:ext cx="2193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0" y="771525"/>
            <a:ext cx="12192000" cy="66675"/>
          </a:xfrm>
          <a:prstGeom prst="rect">
            <a:avLst/>
          </a:prstGeom>
          <a:solidFill>
            <a:srgbClr val="89B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36538" y="168275"/>
            <a:ext cx="68262" cy="539750"/>
          </a:xfrm>
          <a:prstGeom prst="rect">
            <a:avLst/>
          </a:prstGeom>
          <a:solidFill>
            <a:srgbClr val="9DCB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275"/>
            <a:ext cx="203200" cy="539750"/>
          </a:xfrm>
          <a:prstGeom prst="rect">
            <a:avLst/>
          </a:prstGeom>
          <a:solidFill>
            <a:srgbClr val="33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8675" y="197768"/>
            <a:ext cx="9213711" cy="49492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 err="1"/>
              <a:t>单击此处编辑母版标题样式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00973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标准化业务受理操作指导手册</a:t>
            </a:r>
            <a:endParaRPr lang="en-US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</a:t>
            </a:r>
            <a:endParaRPr lang="zh-CN" altLang="zh-CN" sz="48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48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电子发票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71509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</a:t>
            </a:r>
            <a:r>
              <a:rPr lang="zh-CN" altLang="en-US" dirty="0">
                <a:sym typeface="+mn-ea"/>
              </a:rPr>
              <a:t>电子发票推送信息设置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647700"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sym typeface="+mn-ea"/>
              </a:rPr>
              <a:t>1</a:t>
            </a:r>
            <a:r>
              <a:rPr lang="zh-CN" altLang="en-US" sz="2400" dirty="0">
                <a:latin typeface="+mn-ea"/>
                <a:sym typeface="+mn-ea"/>
              </a:rPr>
              <a:t>、设置发票类型，可选项：</a:t>
            </a:r>
            <a:r>
              <a:rPr lang="zh-CN" altLang="en-US" sz="2400" dirty="0">
                <a:sym typeface="+mn-ea"/>
              </a:rPr>
              <a:t>预存发票、月结发票、营销发票；</a:t>
            </a:r>
            <a:endParaRPr lang="zh-CN" altLang="en-US" sz="2400" dirty="0">
              <a:latin typeface="+mn-ea"/>
              <a:sym typeface="+mn-ea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zh-CN" altLang="en-US" sz="2400" dirty="0">
                <a:latin typeface="+mn-ea"/>
                <a:sym typeface="+mn-ea"/>
              </a:rPr>
              <a:t>设置是否主动推送：若选否，则主动推送日期不显示；若选是，可设置日期；</a:t>
            </a:r>
            <a:endParaRPr lang="zh-CN" altLang="en-US" sz="2400" dirty="0">
              <a:latin typeface="+mn-ea"/>
              <a:sym typeface="+mn-ea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sym typeface="+mn-ea"/>
              </a:rPr>
              <a:t>、设置推送方式，可选项：短信推送、</a:t>
            </a:r>
            <a:r>
              <a:rPr lang="zh-CN" altLang="en-US" sz="2400" dirty="0">
                <a:latin typeface="+mn-ea"/>
                <a:sym typeface="+mn-ea"/>
              </a:rPr>
              <a:t>邮箱推送；若选择邮箱推送，则会出现邮箱地址文本框，可进行输入；</a:t>
            </a:r>
            <a:endParaRPr lang="zh-CN" altLang="en-US" sz="2400" dirty="0">
              <a:latin typeface="+mn-ea"/>
              <a:sym typeface="+mn-ea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sym typeface="+mn-ea"/>
              </a:rPr>
              <a:t>4</a:t>
            </a:r>
            <a:r>
              <a:rPr lang="zh-CN" altLang="en-US" sz="2400" dirty="0">
                <a:latin typeface="+mn-ea"/>
                <a:sym typeface="+mn-ea"/>
              </a:rPr>
              <a:t>、设置完成</a:t>
            </a:r>
            <a:r>
              <a:rPr lang="zh-CN" altLang="en-US" sz="2400" dirty="0">
                <a:latin typeface="+mn-ea"/>
                <a:sym typeface="+mn-ea"/>
              </a:rPr>
              <a:t>后，点击提交按钮；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0085" y="2649220"/>
            <a:ext cx="5901055" cy="3986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</a:t>
            </a:r>
            <a:r>
              <a:rPr lang="zh-CN" altLang="en-US" dirty="0">
                <a:sym typeface="+mn-ea"/>
              </a:rPr>
              <a:t>电子发票推送日志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</a:t>
            </a:r>
            <a:r>
              <a:rPr lang="zh-CN" altLang="en-US" sz="2400" dirty="0">
                <a:sym typeface="+mn-ea"/>
              </a:rPr>
              <a:t>查询区内容包括受理号码、发票流水号、操作类型、操作起始时间、操作截至时间，操作类型下拉框可选，点击查询可根据条件进行查询，点击重置可将查询条件恢复到初始态</a:t>
            </a:r>
            <a:r>
              <a:rPr lang="zh-CN" altLang="en-US" sz="2400" dirty="0">
                <a:sym typeface="+mn-ea"/>
              </a:rPr>
              <a:t>；</a:t>
            </a:r>
            <a:endParaRPr lang="zh-CN" altLang="en-US" sz="2400" dirty="0">
              <a:sym typeface="+mn-ea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sym typeface="+mn-ea"/>
              </a:rPr>
              <a:t>2、查询结果列表字段由开具流水号、推送流水号、推送方式、手机号码、邮箱地址、操作员、操作类型、操作时间组成；</a:t>
            </a:r>
            <a:endParaRPr lang="en-US" altLang="zh-CN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3683635"/>
            <a:ext cx="9856470" cy="3025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</a:t>
            </a:r>
            <a:r>
              <a:rPr lang="zh-CN" altLang="en-US" dirty="0">
                <a:sym typeface="+mn-ea"/>
              </a:rPr>
              <a:t>电子发票推送信息设置日志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</a:t>
            </a:r>
            <a:r>
              <a:rPr lang="zh-CN" altLang="en-US" sz="2400" dirty="0">
                <a:sym typeface="+mn-ea"/>
              </a:rPr>
              <a:t>查询区内容包括受理号码、发票流水号、开票类型、操作起始时间、操作截至时间，开票类型下拉框可选，点击查询可根据条件进行查询，点击重置可将查询条件恢复到初始态</a:t>
            </a:r>
            <a:r>
              <a:rPr lang="zh-CN" altLang="en-US" sz="2400" dirty="0">
                <a:sym typeface="+mn-ea"/>
              </a:rPr>
              <a:t>；</a:t>
            </a:r>
            <a:endParaRPr lang="zh-CN" altLang="en-US" sz="2400" dirty="0">
              <a:sym typeface="+mn-ea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sym typeface="+mn-ea"/>
              </a:rPr>
              <a:t>2、查询结果列表字段由开票类型、是否主动推送、推送日期、推送方式、手机号码、邮箱地址、操作员、操作时间组成；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3599815"/>
            <a:ext cx="10352405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80872" y="3377679"/>
            <a:ext cx="7384344" cy="694592"/>
            <a:chOff x="3758375" y="2539177"/>
            <a:chExt cx="7384344" cy="694592"/>
          </a:xfrm>
        </p:grpSpPr>
        <p:sp>
          <p:nvSpPr>
            <p:cNvPr id="43" name="矩形 42"/>
            <p:cNvSpPr/>
            <p:nvPr/>
          </p:nvSpPr>
          <p:spPr>
            <a:xfrm>
              <a:off x="3758375" y="2539177"/>
              <a:ext cx="7384344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TextBox 95"/>
            <p:cNvSpPr txBox="1"/>
            <p:nvPr/>
          </p:nvSpPr>
          <p:spPr>
            <a:xfrm>
              <a:off x="4460674" y="2625204"/>
              <a:ext cx="65661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具体操作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60675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60675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、功能简介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8335" y="822325"/>
            <a:ext cx="11178540" cy="507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defTabSz="456565" fontAlgn="auto">
              <a:lnSpc>
                <a:spcPct val="150000"/>
              </a:lnSpc>
              <a:buNone/>
            </a:pPr>
            <a:r>
              <a:rPr lang="en-US" altLang="zh-CN" sz="2400" dirty="0" smtClean="0">
                <a:sym typeface="+mn-ea"/>
              </a:rPr>
              <a:t>   </a:t>
            </a:r>
            <a:r>
              <a:rPr lang="zh-CN" altLang="en-US" sz="2400" dirty="0" smtClean="0">
                <a:sym typeface="+mn-ea"/>
              </a:rPr>
              <a:t>电子发票包括</a:t>
            </a:r>
            <a:r>
              <a:rPr lang="zh-CN" altLang="en-US" sz="2400">
                <a:sym typeface="+mn-ea"/>
              </a:rPr>
              <a:t>未开具电子发票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已开具电子发票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电子发票推送信息设置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zh-CN" altLang="en-US" sz="2400">
                <a:sym typeface="+mn-ea"/>
              </a:rPr>
              <a:t>电子发票推送日志、电子发票推送信息设置日志，共五</a:t>
            </a:r>
            <a:r>
              <a:rPr lang="zh-CN" altLang="en-US" sz="2400" dirty="0" smtClean="0">
                <a:sym typeface="+mn-ea"/>
              </a:rPr>
              <a:t>个模块。</a:t>
            </a:r>
            <a:endParaRPr lang="en-US" altLang="zh-CN" sz="2400" kern="0" dirty="0">
              <a:latin typeface="+mn-ea"/>
            </a:endParaRPr>
          </a:p>
          <a:p>
            <a:pPr marL="285750" indent="360045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ym typeface="+mn-ea"/>
              </a:rPr>
              <a:t>未开具电子发票</a:t>
            </a:r>
            <a:r>
              <a:rPr lang="zh-CN" altLang="en-US" sz="2400" kern="0" dirty="0" smtClean="0">
                <a:latin typeface="+mn-ea"/>
                <a:sym typeface="+mn-ea"/>
              </a:rPr>
              <a:t>：此页签</a:t>
            </a:r>
            <a:r>
              <a:rPr lang="zh-CN" altLang="en-US" sz="2400" dirty="0">
                <a:latin typeface="+mn-ea"/>
                <a:sym typeface="+mn-ea"/>
              </a:rPr>
              <a:t>展示未开具电子发票的相关流水号等信息，并可以选择开发票；</a:t>
            </a:r>
            <a:endParaRPr lang="en-US" altLang="zh-CN" sz="2400" kern="0" dirty="0" smtClean="0">
              <a:latin typeface="+mn-ea"/>
            </a:endParaRPr>
          </a:p>
          <a:p>
            <a:pPr marL="285750" indent="360045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ym typeface="+mn-ea"/>
              </a:rPr>
              <a:t>已开具电子发票</a:t>
            </a:r>
            <a:r>
              <a:rPr lang="zh-CN" altLang="en-US" sz="2400" b="1" kern="0" dirty="0">
                <a:latin typeface="+mn-ea"/>
                <a:sym typeface="+mn-ea"/>
              </a:rPr>
              <a:t>：</a:t>
            </a:r>
            <a:r>
              <a:rPr lang="zh-CN" altLang="en-US" sz="2400" kern="0" dirty="0">
                <a:latin typeface="+mn-ea"/>
                <a:sym typeface="+mn-ea"/>
              </a:rPr>
              <a:t>此页签</a:t>
            </a:r>
            <a:r>
              <a:rPr lang="zh-CN" altLang="en-US" sz="2400" dirty="0">
                <a:latin typeface="+mn-ea"/>
                <a:sym typeface="+mn-ea"/>
              </a:rPr>
              <a:t>展示根据条件查询到的已经开了的发票的相关流水号等信息；</a:t>
            </a:r>
            <a:endParaRPr lang="zh-CN" altLang="zh-CN" sz="2400" dirty="0"/>
          </a:p>
          <a:p>
            <a:pPr marL="285750" indent="360045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ym typeface="+mn-ea"/>
              </a:rPr>
              <a:t>电子发票推送信息设置</a:t>
            </a:r>
            <a:r>
              <a:rPr lang="zh-CN" altLang="en-US" sz="2400" b="1" kern="0" dirty="0" smtClean="0">
                <a:latin typeface="+mn-ea"/>
                <a:sym typeface="+mn-ea"/>
              </a:rPr>
              <a:t>：</a:t>
            </a:r>
            <a:r>
              <a:rPr lang="zh-CN" altLang="en-US" sz="2400" kern="0" dirty="0" smtClean="0">
                <a:latin typeface="+mn-ea"/>
                <a:sym typeface="+mn-ea"/>
              </a:rPr>
              <a:t>此页签</a:t>
            </a:r>
            <a:r>
              <a:rPr lang="zh-CN" altLang="en-US" sz="2400" dirty="0">
                <a:latin typeface="+mn-ea"/>
                <a:sym typeface="+mn-ea"/>
              </a:rPr>
              <a:t>可设置以何种方式、时间推送相关发票信息；</a:t>
            </a:r>
            <a:endParaRPr lang="en-US" altLang="zh-CN" sz="2400" kern="0" dirty="0">
              <a:latin typeface="+mn-ea"/>
            </a:endParaRPr>
          </a:p>
          <a:p>
            <a:pPr marL="285750" indent="360045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ym typeface="+mn-ea"/>
              </a:rPr>
              <a:t>电子发票推送日志</a:t>
            </a:r>
            <a:r>
              <a:rPr lang="zh-CN" altLang="en-US" sz="2400" b="1" kern="0" dirty="0" smtClean="0">
                <a:latin typeface="+mn-ea"/>
                <a:sym typeface="+mn-ea"/>
              </a:rPr>
              <a:t>：</a:t>
            </a:r>
            <a:r>
              <a:rPr lang="zh-CN" altLang="en-US" sz="2400" kern="0" dirty="0" smtClean="0">
                <a:latin typeface="+mn-ea"/>
                <a:sym typeface="+mn-ea"/>
              </a:rPr>
              <a:t>此页签</a:t>
            </a:r>
            <a:r>
              <a:rPr lang="zh-CN" altLang="en-US" sz="2400" dirty="0">
                <a:latin typeface="+mn-ea"/>
                <a:sym typeface="+mn-ea"/>
              </a:rPr>
              <a:t>展示推送电子发票的历史记录；</a:t>
            </a:r>
            <a:endParaRPr lang="zh-CN" altLang="en-US" sz="2400" kern="0" dirty="0" smtClean="0">
              <a:latin typeface="+mn-ea"/>
            </a:endParaRPr>
          </a:p>
          <a:p>
            <a:pPr marL="285750" indent="360045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ym typeface="+mn-ea"/>
              </a:rPr>
              <a:t>电子发票推送信息设置日志：</a:t>
            </a:r>
            <a:r>
              <a:rPr lang="zh-CN" altLang="en-US" sz="2400">
                <a:sym typeface="+mn-ea"/>
              </a:rPr>
              <a:t>此页签</a:t>
            </a:r>
            <a:r>
              <a:rPr lang="zh-CN" altLang="en-US" sz="2400" dirty="0">
                <a:latin typeface="+mn-ea"/>
                <a:sym typeface="+mn-ea"/>
              </a:rPr>
              <a:t>展示推送信息设置的历史记录；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菜单路径</a:t>
            </a:r>
            <a:endParaRPr lang="zh-CN" altLang="en-US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菜单路径：标准化业务受理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电子发票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0" y="1539240"/>
            <a:ext cx="7648575" cy="509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</a:t>
            </a:r>
            <a:r>
              <a:rPr lang="zh-CN" altLang="en-US" dirty="0">
                <a:sym typeface="+mn-ea"/>
              </a:rPr>
              <a:t>未开具电子发票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37350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</a:t>
            </a:r>
            <a:r>
              <a:rPr lang="zh-CN" altLang="en-US" sz="2400" dirty="0">
                <a:sym typeface="+mn-ea"/>
              </a:rPr>
              <a:t>查询区包括受理号码、开票类型、开始时间、结束时间，点击查询可根据条件进行查询，点击重置可将查询条件恢复到初始态；开票类型（全部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预存发票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月结发票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营销发票）可以在电子发票推送信息设置中设置；</a:t>
            </a:r>
            <a:endParaRPr lang="zh-CN" altLang="en-US" sz="2400" dirty="0">
              <a:sym typeface="+mn-ea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sym typeface="+mn-ea"/>
              </a:rPr>
              <a:t>2、查询结果列表字段包括：业务流水号、费用名称、业务受理类型、费用金额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元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、可开票金额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元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、发票类型、账单周期 、业务受理操作员、业务受理时间、操作；点击操作列</a:t>
            </a:r>
            <a:r>
              <a:rPr lang="en-US" altLang="zh-CN" sz="2400" dirty="0">
                <a:sym typeface="+mn-ea"/>
              </a:rPr>
              <a:t>“</a:t>
            </a:r>
            <a:r>
              <a:rPr lang="zh-CN" altLang="en-US" sz="2400" dirty="0">
                <a:sym typeface="+mn-ea"/>
              </a:rPr>
              <a:t>开具</a:t>
            </a:r>
            <a:r>
              <a:rPr lang="en-US" altLang="zh-CN" sz="2400" dirty="0">
                <a:sym typeface="+mn-ea"/>
              </a:rPr>
              <a:t>”</a:t>
            </a:r>
            <a:r>
              <a:rPr lang="zh-CN" altLang="en-US" sz="2400" dirty="0">
                <a:sym typeface="+mn-ea"/>
              </a:rPr>
              <a:t>，可以进行具体的开具发票操作；</a:t>
            </a:r>
            <a:endParaRPr lang="zh-CN" altLang="en-US" sz="2400" b="1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9285" y="4212590"/>
            <a:ext cx="8591550" cy="24745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24390" y="6083300"/>
            <a:ext cx="440690" cy="2228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</a:t>
            </a:r>
            <a:r>
              <a:rPr lang="zh-CN" altLang="en-US" dirty="0">
                <a:sym typeface="+mn-ea"/>
              </a:rPr>
              <a:t>未开具电子发票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2122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  <a:sym typeface="+mn-ea"/>
              </a:rPr>
              <a:t>查询结果列表操作栏，点击</a:t>
            </a:r>
            <a:r>
              <a:rPr lang="en-US" altLang="zh-CN" sz="2400" dirty="0">
                <a:latin typeface="+mn-ea"/>
                <a:sym typeface="+mn-ea"/>
              </a:rPr>
              <a:t>“</a:t>
            </a:r>
            <a:r>
              <a:rPr lang="zh-CN" altLang="en-US" sz="2400" dirty="0">
                <a:latin typeface="+mn-ea"/>
                <a:sym typeface="+mn-ea"/>
              </a:rPr>
              <a:t>开具</a:t>
            </a:r>
            <a:r>
              <a:rPr lang="en-US" altLang="zh-CN" sz="2400" dirty="0">
                <a:latin typeface="+mn-ea"/>
                <a:sym typeface="+mn-ea"/>
              </a:rPr>
              <a:t>”</a:t>
            </a:r>
            <a:r>
              <a:rPr lang="zh-CN" altLang="en-US" sz="2400" dirty="0">
                <a:latin typeface="+mn-ea"/>
                <a:sym typeface="+mn-ea"/>
              </a:rPr>
              <a:t>后， 弹出电子发票开具弹框：</a:t>
            </a:r>
            <a:endParaRPr lang="zh-CN" altLang="en-US" sz="2400" dirty="0">
              <a:latin typeface="+mn-ea"/>
              <a:sym typeface="+mn-ea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  <a:sym typeface="+mn-ea"/>
              </a:rPr>
              <a:t>发票抬头内容，可选项【个人】、【实际开票人】、【单位】，可根据具体情况进行办理；</a:t>
            </a:r>
            <a:endParaRPr lang="zh-CN" altLang="en-US" sz="2400" dirty="0">
              <a:latin typeface="+mn-ea"/>
              <a:sym typeface="+mn-ea"/>
            </a:endParaRPr>
          </a:p>
          <a:p>
            <a:pPr indent="647700">
              <a:lnSpc>
                <a:spcPct val="150000"/>
              </a:lnSpc>
              <a:defRPr/>
            </a:pP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3030" y="2089785"/>
            <a:ext cx="7559675" cy="45053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93605" y="4295775"/>
            <a:ext cx="419100" cy="282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</a:t>
            </a:r>
            <a:r>
              <a:rPr lang="zh-CN" altLang="en-US" dirty="0">
                <a:sym typeface="+mn-ea"/>
              </a:rPr>
              <a:t>未开具电子发票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  <a:sym typeface="+mn-ea"/>
              </a:rPr>
              <a:t>查询结果列表操作栏，点击</a:t>
            </a:r>
            <a:r>
              <a:rPr lang="en-US" altLang="zh-CN" sz="2400" dirty="0">
                <a:latin typeface="+mn-ea"/>
                <a:sym typeface="+mn-ea"/>
              </a:rPr>
              <a:t>“</a:t>
            </a:r>
            <a:r>
              <a:rPr lang="zh-CN" altLang="en-US" sz="2400" dirty="0">
                <a:latin typeface="+mn-ea"/>
                <a:sym typeface="+mn-ea"/>
              </a:rPr>
              <a:t>开具</a:t>
            </a:r>
            <a:r>
              <a:rPr lang="en-US" altLang="zh-CN" sz="2400" dirty="0">
                <a:latin typeface="+mn-ea"/>
                <a:sym typeface="+mn-ea"/>
              </a:rPr>
              <a:t>”</a:t>
            </a:r>
            <a:r>
              <a:rPr lang="zh-CN" altLang="en-US" sz="2400" dirty="0">
                <a:latin typeface="+mn-ea"/>
                <a:sym typeface="+mn-ea"/>
              </a:rPr>
              <a:t>后， 弹出电子发票开具弹框：</a:t>
            </a:r>
            <a:endParaRPr lang="zh-CN" altLang="en-US" sz="2400" dirty="0">
              <a:latin typeface="+mn-ea"/>
              <a:sym typeface="+mn-ea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  <a:sym typeface="+mn-ea"/>
              </a:rPr>
              <a:t>发票抬头内容：【单位】，页面展示：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6320" y="2021205"/>
            <a:ext cx="7569835" cy="47136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446260" y="4359910"/>
            <a:ext cx="429895" cy="262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具体操作-已</a:t>
            </a:r>
            <a:r>
              <a:rPr lang="zh-CN" altLang="en-US" dirty="0">
                <a:sym typeface="+mn-ea"/>
              </a:rPr>
              <a:t>开具电子发票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4523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</a:t>
            </a:r>
            <a:r>
              <a:rPr lang="zh-CN" altLang="en-US" sz="2400" dirty="0">
                <a:sym typeface="+mn-ea"/>
              </a:rPr>
              <a:t>查询区内容包括受理号码、发票流水号、开票类型、开始时间、结束时间，点击查询可根据条件进行查询，点击重置可将查询条件恢复到初始态；开票类型（全部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预存发票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月结发票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营销发票）可以在电子发票推送信息设置中设置；</a:t>
            </a:r>
            <a:endParaRPr lang="zh-CN" altLang="en-US" sz="2400" dirty="0">
              <a:sym typeface="+mn-ea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sym typeface="+mn-ea"/>
              </a:rPr>
              <a:t>2、查询结果列表区的字段包括发票流水号、费用名称、开票类型、费用金额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元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、开票金额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元</a:t>
            </a:r>
            <a:r>
              <a:rPr lang="en-US" altLang="zh-CN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、账单周期 、开票操作员、业务受理类型、业务受理时间；</a:t>
            </a:r>
            <a:endParaRPr lang="zh-CN" altLang="en-US" sz="2400" dirty="0">
              <a:sym typeface="+mn-ea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、查询结果操作栏的“推送”按钮，以及详情弹框内的推送按钮，点击之后，将弹出二次确认的提示语，推送后，将展示推送成功或是失败的提示语，推送失败将提示失败原因；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6895" y="4711700"/>
            <a:ext cx="7850505" cy="2115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91" y="184333"/>
            <a:ext cx="10408171" cy="571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具体操作-</a:t>
            </a:r>
            <a:r>
              <a:rPr lang="zh-CN" altLang="en-US" dirty="0">
                <a:sym typeface="+mn-ea"/>
              </a:rPr>
              <a:t>已开具电子发票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440" y="822325"/>
            <a:ext cx="114922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电子发票详情页，展示如下：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7283" y="1476289"/>
            <a:ext cx="8368812" cy="5238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0</TotalTime>
  <Words>1517</Words>
  <Application>WPS 演示</Application>
  <PresentationFormat>宽屏</PresentationFormat>
  <Paragraphs>80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1_Office 主题​​</vt:lpstr>
      <vt:lpstr>PowerPoint 演示文稿</vt:lpstr>
      <vt:lpstr>CONTENTS  目录</vt:lpstr>
      <vt:lpstr>1、功能简介</vt:lpstr>
      <vt:lpstr>2、菜单路径</vt:lpstr>
      <vt:lpstr>3、具体操作-未开具电子发票</vt:lpstr>
      <vt:lpstr>3、具体操作-未开具电子发票</vt:lpstr>
      <vt:lpstr>3、具体操作-未开具电子发票</vt:lpstr>
      <vt:lpstr>3、具体操作-已开具电子发票</vt:lpstr>
      <vt:lpstr>3、具体操作-已开具电子发票</vt:lpstr>
      <vt:lpstr>3、具体操作-电子发票推送信息设置</vt:lpstr>
      <vt:lpstr>3、具体操作-电子发票推送日志</vt:lpstr>
      <vt:lpstr>3、具体操作-电子发票推送信息设置日志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wslixiaoliang</cp:lastModifiedBy>
  <cp:revision>93</cp:revision>
  <dcterms:created xsi:type="dcterms:W3CDTF">2018-08-08T03:06:00Z</dcterms:created>
  <dcterms:modified xsi:type="dcterms:W3CDTF">2019-06-17T07:11:01Z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