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70" r:id="rId2"/>
    <p:sldId id="318" r:id="rId3"/>
    <p:sldId id="317" r:id="rId4"/>
    <p:sldId id="321" r:id="rId5"/>
    <p:sldId id="322" r:id="rId6"/>
    <p:sldId id="334" r:id="rId7"/>
    <p:sldId id="327" r:id="rId8"/>
    <p:sldId id="336" r:id="rId9"/>
    <p:sldId id="328" r:id="rId10"/>
    <p:sldId id="335" r:id="rId11"/>
    <p:sldId id="329" r:id="rId12"/>
    <p:sldId id="330" r:id="rId13"/>
    <p:sldId id="331" r:id="rId14"/>
    <p:sldId id="332" r:id="rId15"/>
    <p:sldId id="338" r:id="rId16"/>
    <p:sldId id="333" r:id="rId17"/>
    <p:sldId id="337" r:id="rId18"/>
    <p:sldId id="32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A6A6A6"/>
    <a:srgbClr val="E7E7E7"/>
    <a:srgbClr val="E8E8E8"/>
    <a:srgbClr val="D9D9D9"/>
    <a:srgbClr val="01A7AB"/>
    <a:srgbClr val="FFF4D8"/>
    <a:srgbClr val="EEF7E9"/>
    <a:srgbClr val="88D773"/>
    <a:srgbClr val="4AD7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61" d="100"/>
          <a:sy n="61" d="100"/>
        </p:scale>
        <p:origin x="6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5EC20-4E73-4F25-BF5A-B8B84E738DB5}" type="datetimeFigureOut">
              <a:rPr lang="zh-CN" altLang="en-US" smtClean="0"/>
              <a:t>2019/5/29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D000D-E93F-4EC5-A839-B7B2E4D90995}" type="slidenum">
              <a:rPr lang="zh-CN" altLang="en-US" smtClean="0"/>
              <a:t>‹#›</a:t>
            </a:fld>
            <a:endParaRPr lang="zh-CN" altLang="en-US"/>
          </a:p>
        </p:txBody>
      </p:sp>
    </p:spTree>
    <p:extLst>
      <p:ext uri="{BB962C8B-B14F-4D97-AF65-F5344CB8AC3E}">
        <p14:creationId xmlns:p14="http://schemas.microsoft.com/office/powerpoint/2010/main" val="3244230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4C1B539-DA97-465D-850F-3C38A66273C5}" type="slidenum">
              <a:rPr lang="zh-CN" altLang="en-US" smtClean="0"/>
              <a:t>18</a:t>
            </a:fld>
            <a:endParaRPr lang="zh-CN" altLang="en-US"/>
          </a:p>
        </p:txBody>
      </p:sp>
    </p:spTree>
    <p:extLst>
      <p:ext uri="{BB962C8B-B14F-4D97-AF65-F5344CB8AC3E}">
        <p14:creationId xmlns:p14="http://schemas.microsoft.com/office/powerpoint/2010/main" val="446619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5.jpeg"/><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lnSpc>
                <a:spcPct val="130000"/>
              </a:lnSpc>
              <a:spcBef>
                <a:spcPts val="0"/>
              </a:spcBef>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lnSpc>
                <a:spcPct val="130000"/>
              </a:lnSpc>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p>
        </p:txBody>
      </p:sp>
      <p:sp>
        <p:nvSpPr>
          <p:cNvPr id="5" name="日期占位符 4"/>
          <p:cNvSpPr>
            <a:spLocks noGrp="1"/>
          </p:cNvSpPr>
          <p:nvPr>
            <p:ph type="dt" sz="half" idx="10"/>
          </p:nvPr>
        </p:nvSpPr>
        <p:spPr/>
        <p:txBody>
          <a:bodyPr/>
          <a:lstStyle/>
          <a:p>
            <a:fld id="{C04C36ED-0EBF-4349-9E5F-B27B580287C1}" type="datetimeFigureOut">
              <a:rPr lang="zh-CN" altLang="en-US" smtClean="0"/>
              <a:t>2019/5/29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2A5A7-B7A3-4040-8E04-06E0D2A34E9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lnSpc>
                <a:spcPct val="130000"/>
              </a:lnSpc>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p>
        </p:txBody>
      </p:sp>
      <p:sp>
        <p:nvSpPr>
          <p:cNvPr id="5" name="日期占位符 4"/>
          <p:cNvSpPr>
            <a:spLocks noGrp="1"/>
          </p:cNvSpPr>
          <p:nvPr>
            <p:ph type="dt" sz="half" idx="10"/>
          </p:nvPr>
        </p:nvSpPr>
        <p:spPr/>
        <p:txBody>
          <a:bodyPr/>
          <a:lstStyle/>
          <a:p>
            <a:fld id="{C04C36ED-0EBF-4349-9E5F-B27B580287C1}" type="datetimeFigureOut">
              <a:rPr lang="zh-CN" altLang="en-US" smtClean="0"/>
              <a:t>2019/5/29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2A5A7-B7A3-4040-8E04-06E0D2A34E9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lvl3pPr>
              <a:lnSpc>
                <a:spcPct val="130000"/>
              </a:lnSpc>
              <a:spcBef>
                <a:spcPts val="0"/>
              </a:spcBef>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C04C36ED-0EBF-4349-9E5F-B27B580287C1}" type="datetimeFigureOut">
              <a:rPr lang="zh-CN" altLang="en-US" smtClean="0"/>
              <a:t>2019/5/29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2A5A7-B7A3-4040-8E04-06E0D2A34E9A}"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lvl3pPr>
              <a:lnSpc>
                <a:spcPct val="130000"/>
              </a:lnSpc>
              <a:spcBef>
                <a:spcPts val="0"/>
              </a:spcBef>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C04C36ED-0EBF-4349-9E5F-B27B580287C1}" type="datetimeFigureOut">
              <a:rPr lang="zh-CN" altLang="en-US" smtClean="0"/>
              <a:t>2019/5/29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2A5A7-B7A3-4040-8E04-06E0D2A34E9A}"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7" name="Picture 2" descr="F:\180720中移在线副本\PPT模板-2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86"/>
            <a:ext cx="12192000" cy="68593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graphicFrame>
        <p:nvGraphicFramePr>
          <p:cNvPr id="3" name="Object 9"/>
          <p:cNvGraphicFramePr>
            <a:graphicFrameLocks noChangeAspect="1"/>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42" name="think-cell Slide" r:id="rId3" imgW="12700" imgH="12700" progId="">
                  <p:embed/>
                </p:oleObj>
              </mc:Choice>
              <mc:Fallback>
                <p:oleObj name="think-cell Slide" r:id="rId3" imgW="12700" imgH="1270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图片 7"/>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907588" y="196850"/>
            <a:ext cx="21939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userDrawn="1"/>
        </p:nvSpPr>
        <p:spPr>
          <a:xfrm>
            <a:off x="0" y="771525"/>
            <a:ext cx="12192000" cy="66675"/>
          </a:xfrm>
          <a:prstGeom prst="rect">
            <a:avLst/>
          </a:prstGeom>
          <a:solidFill>
            <a:srgbClr val="89B9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236538" y="168275"/>
            <a:ext cx="68262" cy="539750"/>
          </a:xfrm>
          <a:prstGeom prst="rect">
            <a:avLst/>
          </a:prstGeom>
          <a:solidFill>
            <a:srgbClr val="9DCB3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kumimoji="1" lang="zh-CN" altLang="en-US"/>
          </a:p>
        </p:txBody>
      </p:sp>
      <p:sp>
        <p:nvSpPr>
          <p:cNvPr id="8" name="矩形 7"/>
          <p:cNvSpPr/>
          <p:nvPr userDrawn="1"/>
        </p:nvSpPr>
        <p:spPr>
          <a:xfrm>
            <a:off x="0" y="168275"/>
            <a:ext cx="203200" cy="539750"/>
          </a:xfrm>
          <a:prstGeom prst="rect">
            <a:avLst/>
          </a:prstGeom>
          <a:solidFill>
            <a:srgbClr val="339D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kumimoji="1" lang="zh-CN" altLang="en-US"/>
          </a:p>
        </p:txBody>
      </p:sp>
      <p:sp>
        <p:nvSpPr>
          <p:cNvPr id="4" name="标题 1"/>
          <p:cNvSpPr>
            <a:spLocks noGrp="1"/>
          </p:cNvSpPr>
          <p:nvPr>
            <p:ph type="title"/>
          </p:nvPr>
        </p:nvSpPr>
        <p:spPr>
          <a:xfrm>
            <a:off x="338675" y="197768"/>
            <a:ext cx="9213711" cy="494928"/>
          </a:xfrm>
          <a:prstGeom prst="rect">
            <a:avLst/>
          </a:prstGeom>
        </p:spPr>
        <p:txBody>
          <a:bodyPr>
            <a:normAutofit/>
          </a:bodyPr>
          <a:lstStyle>
            <a:lvl1pPr algn="l">
              <a:defRPr sz="2800" b="1">
                <a:solidFill>
                  <a:srgbClr val="5B9BD5"/>
                </a:solidFill>
                <a:latin typeface="微软雅黑" panose="020B0503020204020204" pitchFamily="34" charset="-122"/>
                <a:ea typeface="微软雅黑" panose="020B0503020204020204" pitchFamily="34" charset="-122"/>
              </a:defRPr>
            </a:lvl1pPr>
          </a:lstStyle>
          <a:p>
            <a:r>
              <a:rPr lang="en-US" altLang="en-US" dirty="0" err="1"/>
              <a:t>单击此处编辑母版标题样式</a:t>
            </a:r>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04C36ED-0EBF-4349-9E5F-B27B580287C1}" type="datetimeFigureOut">
              <a:rPr lang="zh-CN" altLang="en-US" smtClean="0"/>
              <a:t>2019/5/29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62A5A7-B7A3-4040-8E04-06E0D2A34E9A}" type="slidenum">
              <a:rPr lang="zh-CN" altLang="en-US" smtClean="0"/>
              <a:t>‹#›</a:t>
            </a:fld>
            <a:endParaRPr lang="zh-CN" altLang="en-US"/>
          </a:p>
        </p:txBody>
      </p:sp>
      <p:sp>
        <p:nvSpPr>
          <p:cNvPr id="9" name="标题 1"/>
          <p:cNvSpPr>
            <a:spLocks noGrp="1"/>
          </p:cNvSpPr>
          <p:nvPr>
            <p:ph type="ctrTitle"/>
          </p:nvPr>
        </p:nvSpPr>
        <p:spPr>
          <a:xfrm>
            <a:off x="339776" y="177983"/>
            <a:ext cx="10408171" cy="571525"/>
          </a:xfrm>
        </p:spPr>
        <p:txBody>
          <a:bodyPr anchor="ctr" anchorCtr="0">
            <a:normAutofit/>
          </a:bodyPr>
          <a:lstStyle>
            <a:lvl1pPr algn="l">
              <a:defRPr sz="2800" b="1">
                <a:solidFill>
                  <a:srgbClr val="0070C0"/>
                </a:solidFill>
                <a:latin typeface="微软雅黑" panose="020B0503020204020204" pitchFamily="34" charset="-122"/>
                <a:ea typeface="微软雅黑" panose="020B0503020204020204" pitchFamily="34" charset="-122"/>
              </a:defRPr>
            </a:lvl1pPr>
          </a:lstStyle>
          <a:p>
            <a:endParaRPr lang="zh-CN" altLang="en-US" dirty="0"/>
          </a:p>
        </p:txBody>
      </p:sp>
      <p:sp>
        <p:nvSpPr>
          <p:cNvPr id="10" name="副标题 2"/>
          <p:cNvSpPr>
            <a:spLocks noGrp="1"/>
          </p:cNvSpPr>
          <p:nvPr>
            <p:ph type="subTitle" idx="1"/>
          </p:nvPr>
        </p:nvSpPr>
        <p:spPr>
          <a:xfrm>
            <a:off x="339776" y="933788"/>
            <a:ext cx="11532434" cy="1655762"/>
          </a:xfrm>
        </p:spPr>
        <p:txBody>
          <a:bodyPr>
            <a:normAutofit/>
          </a:bodyPr>
          <a:lstStyle>
            <a:lvl1pPr marL="0" indent="0" algn="l">
              <a:lnSpc>
                <a:spcPct val="13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lnSpc>
                <a:spcPct val="130000"/>
              </a:lnSpc>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C04C36ED-0EBF-4349-9E5F-B27B580287C1}" type="datetimeFigureOut">
              <a:rPr lang="zh-CN" altLang="en-US" smtClean="0"/>
              <a:t>2019/5/29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2A5A7-B7A3-4040-8E04-06E0D2A34E9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lvl1pPr>
              <a:lnSpc>
                <a:spcPct val="130000"/>
              </a:lnSpc>
              <a:defRPr/>
            </a:lvl1pPr>
            <a:lvl2pPr>
              <a:lnSpc>
                <a:spcPct val="130000"/>
              </a:lnSpc>
              <a:defRPr/>
            </a:lvl2pPr>
            <a:lvl3pPr>
              <a:lnSpc>
                <a:spcPct val="130000"/>
              </a:lnSpc>
              <a:spcBef>
                <a:spcPts val="0"/>
              </a:spcBef>
              <a:defRPr/>
            </a:lvl3pPr>
            <a:lvl4pPr>
              <a:lnSpc>
                <a:spcPct val="130000"/>
              </a:lnSpc>
              <a:defRPr/>
            </a:lvl4pPr>
            <a:lvl5pPr>
              <a:lnSpc>
                <a:spcPct val="130000"/>
              </a:lnSpc>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C04C36ED-0EBF-4349-9E5F-B27B580287C1}" type="datetimeFigureOut">
              <a:rPr lang="zh-CN" altLang="en-US" smtClean="0"/>
              <a:t>2019/5/29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2A5A7-B7A3-4040-8E04-06E0D2A34E9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lnSpc>
                <a:spcPct val="130000"/>
              </a:lnSpc>
              <a:spcBef>
                <a:spcPts val="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日期占位符 3"/>
          <p:cNvSpPr>
            <a:spLocks noGrp="1"/>
          </p:cNvSpPr>
          <p:nvPr>
            <p:ph type="dt" sz="half" idx="10"/>
          </p:nvPr>
        </p:nvSpPr>
        <p:spPr/>
        <p:txBody>
          <a:bodyPr/>
          <a:lstStyle/>
          <a:p>
            <a:fld id="{C04C36ED-0EBF-4349-9E5F-B27B580287C1}" type="datetimeFigureOut">
              <a:rPr lang="zh-CN" altLang="en-US" smtClean="0"/>
              <a:t>2019/5/29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2A5A7-B7A3-4040-8E04-06E0D2A34E9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172200" y="1825625"/>
            <a:ext cx="51816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C04C36ED-0EBF-4349-9E5F-B27B580287C1}" type="datetimeFigureOut">
              <a:rPr lang="zh-CN" altLang="en-US" smtClean="0"/>
              <a:t>2019/5/29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2A5A7-B7A3-4040-8E04-06E0D2A34E9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lvl1pPr>
              <a:lnSpc>
                <a:spcPct val="130000"/>
              </a:lnSpc>
              <a:spcBef>
                <a:spcPts val="0"/>
              </a:spcBef>
              <a:defRPr/>
            </a:lvl1pPr>
            <a:lvl2pPr>
              <a:lnSpc>
                <a:spcPct val="130000"/>
              </a:lnSpc>
              <a:spcBef>
                <a:spcPts val="0"/>
              </a:spcBef>
              <a:defRPr/>
            </a:lvl2pPr>
            <a:lvl3pPr>
              <a:lnSpc>
                <a:spcPct val="130000"/>
              </a:lnSpc>
              <a:spcBef>
                <a:spcPts val="0"/>
              </a:spcBef>
              <a:defRPr/>
            </a:lvl3pPr>
            <a:lvl4pPr>
              <a:lnSpc>
                <a:spcPct val="130000"/>
              </a:lnSpc>
              <a:spcBef>
                <a:spcPts val="0"/>
              </a:spcBef>
              <a:defRPr/>
            </a:lvl4pPr>
            <a:lvl5pPr>
              <a:lnSpc>
                <a:spcPct val="130000"/>
              </a:lnSpc>
              <a:spcBef>
                <a:spcPts val="0"/>
              </a:spcBef>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lvl1pPr>
              <a:lnSpc>
                <a:spcPct val="130000"/>
              </a:lnSpc>
              <a:spcBef>
                <a:spcPts val="0"/>
              </a:spcBef>
              <a:defRPr/>
            </a:lvl1pPr>
            <a:lvl2pPr>
              <a:lnSpc>
                <a:spcPct val="130000"/>
              </a:lnSpc>
              <a:spcBef>
                <a:spcPts val="0"/>
              </a:spcBef>
              <a:defRPr/>
            </a:lvl2pPr>
            <a:lvl3pPr>
              <a:lnSpc>
                <a:spcPct val="130000"/>
              </a:lnSpc>
              <a:spcBef>
                <a:spcPts val="0"/>
              </a:spcBef>
              <a:defRPr/>
            </a:lvl3pPr>
            <a:lvl4pPr>
              <a:lnSpc>
                <a:spcPct val="130000"/>
              </a:lnSpc>
              <a:spcBef>
                <a:spcPts val="0"/>
              </a:spcBef>
              <a:defRPr/>
            </a:lvl4pPr>
            <a:lvl5pPr>
              <a:lnSpc>
                <a:spcPct val="130000"/>
              </a:lnSpc>
              <a:spcBef>
                <a:spcPts val="0"/>
              </a:spcBef>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C04C36ED-0EBF-4349-9E5F-B27B580287C1}" type="datetimeFigureOut">
              <a:rPr lang="zh-CN" altLang="en-US" smtClean="0"/>
              <a:t>2019/5/29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62A5A7-B7A3-4040-8E04-06E0D2A34E9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4C36ED-0EBF-4349-9E5F-B27B580287C1}" type="datetimeFigureOut">
              <a:rPr lang="zh-CN" altLang="en-US" smtClean="0"/>
              <a:t>2019/5/29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62A5A7-B7A3-4040-8E04-06E0D2A34E9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36ED-0EBF-4349-9E5F-B27B580287C1}" type="datetimeFigureOut">
              <a:rPr lang="zh-CN" altLang="en-US" smtClean="0"/>
              <a:t>2019/5/29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62A5A7-B7A3-4040-8E04-06E0D2A34E9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36ED-0EBF-4349-9E5F-B27B580287C1}" type="datetimeFigureOut">
              <a:rPr lang="zh-CN" altLang="en-US" smtClean="0"/>
              <a:t>2019/5/29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2A5A7-B7A3-4040-8E04-06E0D2A34E9A}" type="slidenum">
              <a:rPr lang="zh-CN" altLang="en-US" smtClean="0"/>
              <a:t>‹#›</a:t>
            </a:fld>
            <a:endParaRPr lang="zh-CN" altLang="en-US"/>
          </a:p>
        </p:txBody>
      </p:sp>
      <p:pic>
        <p:nvPicPr>
          <p:cNvPr id="9" name="图片 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000973"/>
            <a:ext cx="12192000" cy="1938020"/>
          </a:xfrm>
          <a:prstGeom prst="rect">
            <a:avLst/>
          </a:prstGeom>
          <a:noFill/>
        </p:spPr>
        <p:txBody>
          <a:bodyPr wrap="square" rtlCol="0">
            <a:spAutoFit/>
          </a:bodyPr>
          <a:lstStyle/>
          <a:p>
            <a:pPr fontAlgn="auto">
              <a:spcBef>
                <a:spcPts val="0"/>
              </a:spcBef>
              <a:spcAft>
                <a:spcPts val="0"/>
              </a:spcAft>
            </a:pPr>
            <a:r>
              <a:rPr lang="en-US" altLang="zh-CN" sz="4800" dirty="0">
                <a:solidFill>
                  <a:srgbClr val="5B9BD5"/>
                </a:solidFill>
                <a:latin typeface="微软雅黑" panose="020B0503020204020204" pitchFamily="34" charset="-122"/>
                <a:ea typeface="微软雅黑" panose="020B0503020204020204" pitchFamily="34" charset="-122"/>
                <a:sym typeface="+mn-ea"/>
              </a:rPr>
              <a:t>            </a:t>
            </a:r>
            <a:r>
              <a:rPr lang="zh-CN" altLang="en-US" sz="4800" b="1" dirty="0">
                <a:solidFill>
                  <a:srgbClr val="5B9BD5"/>
                </a:solidFill>
                <a:latin typeface="微软雅黑" panose="020B0503020204020204" pitchFamily="34" charset="-122"/>
                <a:ea typeface="微软雅黑" panose="020B0503020204020204" pitchFamily="34" charset="-122"/>
                <a:sym typeface="+mn-ea"/>
              </a:rPr>
              <a:t>标准化业务受理操作指导手册</a:t>
            </a:r>
            <a:endParaRPr lang="en-US" altLang="zh-CN" sz="4800" b="1" dirty="0">
              <a:solidFill>
                <a:srgbClr val="5B9BD5"/>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zh-CN" sz="2400" b="1" dirty="0">
                <a:solidFill>
                  <a:srgbClr val="5B9BD5"/>
                </a:solidFill>
                <a:latin typeface="微软雅黑" panose="020B0503020204020204" pitchFamily="34" charset="-122"/>
                <a:ea typeface="微软雅黑" panose="020B0503020204020204" pitchFamily="34" charset="-122"/>
                <a:sym typeface="+mn-ea"/>
              </a:rPr>
              <a:t>                                       </a:t>
            </a:r>
            <a:endParaRPr lang="zh-CN" altLang="zh-CN" sz="4800" b="1" dirty="0">
              <a:solidFill>
                <a:srgbClr val="5B9BD5"/>
              </a:solidFill>
              <a:latin typeface="微软雅黑" panose="020B0503020204020204" pitchFamily="34" charset="-122"/>
              <a:ea typeface="微软雅黑" panose="020B0503020204020204" pitchFamily="34" charset="-122"/>
              <a:sym typeface="+mn-ea"/>
            </a:endParaRPr>
          </a:p>
          <a:p>
            <a:pPr fontAlgn="auto">
              <a:spcBef>
                <a:spcPts val="0"/>
              </a:spcBef>
              <a:spcAft>
                <a:spcPts val="0"/>
              </a:spcAft>
            </a:pPr>
            <a:r>
              <a:rPr lang="zh-CN" altLang="zh-CN" sz="4800" b="1" dirty="0">
                <a:solidFill>
                  <a:srgbClr val="5B9BD5"/>
                </a:solidFill>
                <a:latin typeface="微软雅黑" panose="020B0503020204020204" pitchFamily="34" charset="-122"/>
                <a:ea typeface="微软雅黑" panose="020B0503020204020204" pitchFamily="34" charset="-122"/>
                <a:sym typeface="+mn-ea"/>
              </a:rPr>
              <a:t>                                       </a:t>
            </a:r>
            <a:r>
              <a:rPr lang="zh-CN" altLang="en-US" sz="4800" b="1" dirty="0">
                <a:solidFill>
                  <a:srgbClr val="5B9BD5"/>
                </a:solidFill>
                <a:latin typeface="微软雅黑" panose="020B0503020204020204" pitchFamily="34" charset="-122"/>
                <a:ea typeface="微软雅黑" panose="020B0503020204020204" pitchFamily="34" charset="-122"/>
                <a:sym typeface="+mn-ea"/>
              </a:rPr>
              <a:t>积分专区</a:t>
            </a:r>
            <a:endParaRPr kumimoji="0" lang="zh-CN" altLang="en-US" sz="4800" b="1"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0" y="4971509"/>
            <a:ext cx="12192000" cy="891540"/>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2000" dirty="0">
                <a:latin typeface="微软雅黑" panose="020B0503020204020204" pitchFamily="34" charset="-122"/>
                <a:ea typeface="微软雅黑" panose="020B0503020204020204" pitchFamily="34" charset="-122"/>
              </a:rPr>
              <a:t>IT</a:t>
            </a:r>
            <a:r>
              <a:rPr lang="zh-CN" altLang="en-US" sz="2000" dirty="0">
                <a:latin typeface="微软雅黑" panose="020B0503020204020204" pitchFamily="34" charset="-122"/>
                <a:ea typeface="微软雅黑" panose="020B0503020204020204" pitchFamily="34" charset="-122"/>
              </a:rPr>
              <a:t>系统部</a:t>
            </a:r>
            <a:endParaRPr lang="en-US" altLang="zh-CN" sz="2000" dirty="0">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2019</a:t>
            </a:r>
            <a:r>
              <a:rPr kumimoji="0" lang="zh-CN" altLang="en-US"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年</a:t>
            </a:r>
            <a:r>
              <a:rPr kumimoji="0" lang="en-US" altLang="zh-CN"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5</a:t>
            </a:r>
            <a:r>
              <a:rPr kumimoji="0" lang="zh-CN" altLang="en-US"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lstStyle/>
          <a:p>
            <a:r>
              <a:rPr lang="en-US" altLang="zh-CN" dirty="0"/>
              <a:t>3</a:t>
            </a:r>
            <a:r>
              <a:rPr lang="zh-CN" altLang="en-US" dirty="0"/>
              <a:t>、</a:t>
            </a:r>
            <a:r>
              <a:rPr lang="zh-CN" altLang="en-US" dirty="0">
                <a:sym typeface="+mn-ea"/>
              </a:rPr>
              <a:t>具体操作-积分信息</a:t>
            </a:r>
            <a:r>
              <a:rPr lang="en-US" altLang="zh-CN" dirty="0">
                <a:sym typeface="+mn-ea"/>
              </a:rPr>
              <a:t>-</a:t>
            </a:r>
            <a:r>
              <a:rPr lang="zh-CN" altLang="en-US" dirty="0">
                <a:sym typeface="+mn-ea"/>
              </a:rPr>
              <a:t>月度积分信息</a:t>
            </a:r>
            <a:r>
              <a:rPr lang="en-US" altLang="zh-CN" dirty="0">
                <a:sym typeface="+mn-ea"/>
              </a:rPr>
              <a:t>-</a:t>
            </a:r>
            <a:r>
              <a:rPr lang="zh-CN" altLang="en-US" dirty="0">
                <a:sym typeface="+mn-ea"/>
              </a:rPr>
              <a:t>近</a:t>
            </a:r>
            <a:r>
              <a:rPr lang="en-US" altLang="zh-CN" dirty="0">
                <a:sym typeface="+mn-ea"/>
              </a:rPr>
              <a:t>12</a:t>
            </a:r>
            <a:r>
              <a:rPr lang="zh-CN" altLang="en-US" dirty="0">
                <a:sym typeface="+mn-ea"/>
              </a:rPr>
              <a:t>月积分信息</a:t>
            </a:r>
          </a:p>
        </p:txBody>
      </p:sp>
      <p:pic>
        <p:nvPicPr>
          <p:cNvPr id="7" name="图片 6">
            <a:extLst>
              <a:ext uri="{FF2B5EF4-FFF2-40B4-BE49-F238E27FC236}">
                <a16:creationId xmlns="" xmlns:a16="http://schemas.microsoft.com/office/drawing/2014/main" id="{57FD5F07-F5BE-4E0B-B965-A1F8A4EDBD8E}"/>
              </a:ext>
            </a:extLst>
          </p:cNvPr>
          <p:cNvPicPr>
            <a:picLocks noChangeAspect="1"/>
          </p:cNvPicPr>
          <p:nvPr/>
        </p:nvPicPr>
        <p:blipFill>
          <a:blip r:embed="rId2"/>
          <a:stretch>
            <a:fillRect/>
          </a:stretch>
        </p:blipFill>
        <p:spPr>
          <a:xfrm>
            <a:off x="483220" y="1063593"/>
            <a:ext cx="10925007" cy="1962636"/>
          </a:xfrm>
          <a:prstGeom prst="rect">
            <a:avLst/>
          </a:prstGeom>
        </p:spPr>
      </p:pic>
      <p:pic>
        <p:nvPicPr>
          <p:cNvPr id="8" name="图片 31">
            <a:extLst>
              <a:ext uri="{FF2B5EF4-FFF2-40B4-BE49-F238E27FC236}">
                <a16:creationId xmlns="" xmlns:a16="http://schemas.microsoft.com/office/drawing/2014/main" id="{8D37212F-2E9C-48AA-866D-6DA52E999E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5" y="3984172"/>
            <a:ext cx="11081203" cy="2454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 xmlns:a16="http://schemas.microsoft.com/office/drawing/2014/main" id="{89988931-30AA-4F14-8DB7-0E316AED420C}"/>
              </a:ext>
            </a:extLst>
          </p:cNvPr>
          <p:cNvSpPr/>
          <p:nvPr/>
        </p:nvSpPr>
        <p:spPr>
          <a:xfrm>
            <a:off x="4020752" y="3429000"/>
            <a:ext cx="2262158" cy="369332"/>
          </a:xfrm>
          <a:prstGeom prst="rect">
            <a:avLst/>
          </a:prstGeom>
        </p:spPr>
        <p:txBody>
          <a:bodyPr wrap="none">
            <a:spAutoFit/>
          </a:bodyPr>
          <a:lstStyle/>
          <a:p>
            <a:r>
              <a:rPr lang="zh-CN" altLang="zh-CN" dirty="0">
                <a:solidFill>
                  <a:srgbClr val="FF0000"/>
                </a:solidFill>
                <a:latin typeface="宋体" panose="02010600030101010101" pitchFamily="2" charset="-122"/>
                <a:ea typeface="宋体" panose="02010600030101010101" pitchFamily="2" charset="-122"/>
                <a:cs typeface="Times New Roman" panose="02020603050405020304" pitchFamily="18" charset="0"/>
              </a:rPr>
              <a:t>近</a:t>
            </a:r>
            <a:r>
              <a:rPr lang="en-US" altLang="zh-CN" dirty="0">
                <a:solidFill>
                  <a:srgbClr val="FF0000"/>
                </a:solidFill>
                <a:latin typeface="宋体" panose="02010600030101010101" pitchFamily="2" charset="-122"/>
                <a:ea typeface="宋体" panose="02010600030101010101" pitchFamily="2" charset="-122"/>
                <a:cs typeface="Times New Roman" panose="02020603050405020304" pitchFamily="18" charset="0"/>
              </a:rPr>
              <a:t>12</a:t>
            </a:r>
            <a:r>
              <a:rPr lang="zh-CN" altLang="zh-CN" dirty="0">
                <a:solidFill>
                  <a:srgbClr val="FF0000"/>
                </a:solidFill>
                <a:latin typeface="宋体" panose="02010600030101010101" pitchFamily="2" charset="-122"/>
                <a:ea typeface="宋体" panose="02010600030101010101" pitchFamily="2" charset="-122"/>
                <a:cs typeface="Times New Roman" panose="02020603050405020304" pitchFamily="18" charset="0"/>
              </a:rPr>
              <a:t>月积分信息弹</a:t>
            </a:r>
            <a:r>
              <a:rPr lang="zh-CN" altLang="zh-CN"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窗</a:t>
            </a:r>
            <a:endParaRPr lang="zh-CN" altLang="en-US" dirty="0">
              <a:solidFill>
                <a:srgbClr val="FF0000"/>
              </a:solidFill>
              <a:latin typeface="宋体" panose="02010600030101010101" pitchFamily="2" charset="-122"/>
              <a:ea typeface="宋体" panose="02010600030101010101" pitchFamily="2" charset="-122"/>
            </a:endParaRPr>
          </a:p>
        </p:txBody>
      </p:sp>
      <p:sp>
        <p:nvSpPr>
          <p:cNvPr id="10" name="文本框 9">
            <a:extLst>
              <a:ext uri="{FF2B5EF4-FFF2-40B4-BE49-F238E27FC236}">
                <a16:creationId xmlns="" xmlns:a16="http://schemas.microsoft.com/office/drawing/2014/main" id="{5A2CE1D4-77F2-402B-9233-B9201FDAD036}"/>
              </a:ext>
            </a:extLst>
          </p:cNvPr>
          <p:cNvSpPr txBox="1"/>
          <p:nvPr/>
        </p:nvSpPr>
        <p:spPr>
          <a:xfrm>
            <a:off x="5945723" y="2044911"/>
            <a:ext cx="3057247" cy="338554"/>
          </a:xfrm>
          <a:prstGeom prst="rect">
            <a:avLst/>
          </a:prstGeom>
          <a:noFill/>
        </p:spPr>
        <p:txBody>
          <a:bodyPr wrap="none" rtlCol="0">
            <a:spAutoFit/>
          </a:bodyPr>
          <a:lstStyle/>
          <a:p>
            <a:r>
              <a:rPr lang="zh-CN" altLang="en-US" sz="1600" dirty="0">
                <a:solidFill>
                  <a:srgbClr val="FF0000"/>
                </a:solidFill>
                <a:latin typeface="+mn-ea"/>
              </a:rPr>
              <a:t>点击“近</a:t>
            </a:r>
            <a:r>
              <a:rPr lang="en-US" altLang="zh-CN" sz="1600" dirty="0">
                <a:solidFill>
                  <a:srgbClr val="FF0000"/>
                </a:solidFill>
                <a:latin typeface="+mn-ea"/>
              </a:rPr>
              <a:t>12</a:t>
            </a:r>
            <a:r>
              <a:rPr lang="zh-CN" altLang="en-US" sz="1600" dirty="0">
                <a:solidFill>
                  <a:srgbClr val="FF0000"/>
                </a:solidFill>
                <a:latin typeface="+mn-ea"/>
              </a:rPr>
              <a:t>个月积分信息”按钮</a:t>
            </a:r>
          </a:p>
        </p:txBody>
      </p:sp>
    </p:spTree>
    <p:extLst>
      <p:ext uri="{BB962C8B-B14F-4D97-AF65-F5344CB8AC3E}">
        <p14:creationId xmlns:p14="http://schemas.microsoft.com/office/powerpoint/2010/main" val="229174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lstStyle/>
          <a:p>
            <a:r>
              <a:rPr lang="en-US" altLang="zh-CN" dirty="0"/>
              <a:t>3</a:t>
            </a:r>
            <a:r>
              <a:rPr lang="zh-CN" altLang="en-US" dirty="0"/>
              <a:t>、</a:t>
            </a:r>
            <a:r>
              <a:rPr lang="zh-CN" altLang="en-US" dirty="0">
                <a:sym typeface="+mn-ea"/>
              </a:rPr>
              <a:t>具体操作-积分信息</a:t>
            </a:r>
            <a:r>
              <a:rPr lang="en-US" altLang="zh-CN" dirty="0">
                <a:sym typeface="+mn-ea"/>
              </a:rPr>
              <a:t>-</a:t>
            </a:r>
            <a:r>
              <a:rPr lang="zh-CN" altLang="en-US" dirty="0">
                <a:sym typeface="+mn-ea"/>
              </a:rPr>
              <a:t>积分变更明细</a:t>
            </a:r>
          </a:p>
        </p:txBody>
      </p:sp>
      <p:sp>
        <p:nvSpPr>
          <p:cNvPr id="8" name="矩形 7">
            <a:extLst>
              <a:ext uri="{FF2B5EF4-FFF2-40B4-BE49-F238E27FC236}">
                <a16:creationId xmlns="" xmlns:a16="http://schemas.microsoft.com/office/drawing/2014/main" id="{C4506527-E1C3-4689-AEBB-3E690A902891}"/>
              </a:ext>
            </a:extLst>
          </p:cNvPr>
          <p:cNvSpPr/>
          <p:nvPr/>
        </p:nvSpPr>
        <p:spPr>
          <a:xfrm>
            <a:off x="338675" y="962321"/>
            <a:ext cx="11434670" cy="2469907"/>
          </a:xfrm>
          <a:prstGeom prst="rect">
            <a:avLst/>
          </a:prstGeom>
        </p:spPr>
        <p:txBody>
          <a:bodyPr wrap="square">
            <a:spAutoFit/>
          </a:bodyPr>
          <a:lstStyle/>
          <a:p>
            <a:pPr indent="360000">
              <a:lnSpc>
                <a:spcPct val="150000"/>
              </a:lnSpc>
            </a:pPr>
            <a:r>
              <a:rPr lang="zh-CN" altLang="en-US" sz="2400" b="1" dirty="0">
                <a:latin typeface="+mn-ea"/>
              </a:rPr>
              <a:t>功能介绍：</a:t>
            </a:r>
            <a:endParaRPr lang="en-US" altLang="zh-CN" sz="2400" b="1" dirty="0">
              <a:latin typeface="+mn-ea"/>
            </a:endParaRPr>
          </a:p>
          <a:p>
            <a:pPr lvl="0" indent="360000">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）选择查询条件，点击</a:t>
            </a:r>
            <a:r>
              <a:rPr lang="en-US" altLang="zh-CN" sz="2400" dirty="0" smtClean="0">
                <a:latin typeface="+mn-ea"/>
              </a:rPr>
              <a:t>【</a:t>
            </a:r>
            <a:r>
              <a:rPr lang="zh-CN" altLang="en-US" sz="2400" dirty="0" smtClean="0">
                <a:latin typeface="+mn-ea"/>
              </a:rPr>
              <a:t>查询</a:t>
            </a:r>
            <a:r>
              <a:rPr lang="en-US" altLang="zh-CN" sz="2400" dirty="0" smtClean="0">
                <a:latin typeface="+mn-ea"/>
              </a:rPr>
              <a:t>】</a:t>
            </a:r>
            <a:r>
              <a:rPr lang="zh-CN" altLang="en-US" sz="2400" dirty="0" smtClean="0">
                <a:latin typeface="+mn-ea"/>
              </a:rPr>
              <a:t>，列表展示符合查询条件的数据</a:t>
            </a:r>
            <a:r>
              <a:rPr lang="zh-CN" altLang="zh-CN" sz="2400" dirty="0" smtClean="0">
                <a:latin typeface="+mn-ea"/>
              </a:rPr>
              <a:t>；</a:t>
            </a:r>
            <a:endParaRPr lang="en-US" altLang="zh-CN" sz="2400" dirty="0">
              <a:latin typeface="+mn-ea"/>
            </a:endParaRPr>
          </a:p>
          <a:p>
            <a:pPr lvl="0" indent="360000">
              <a:lnSpc>
                <a:spcPct val="150000"/>
              </a:lnSpc>
            </a:pPr>
            <a:r>
              <a:rPr lang="zh-CN" altLang="en-US" sz="2400" dirty="0" smtClean="0">
                <a:latin typeface="+mn-ea"/>
              </a:rPr>
              <a:t>（</a:t>
            </a:r>
            <a:r>
              <a:rPr lang="en-US" altLang="zh-CN" sz="2400" dirty="0" smtClean="0">
                <a:latin typeface="+mn-ea"/>
              </a:rPr>
              <a:t>2</a:t>
            </a:r>
            <a:r>
              <a:rPr lang="zh-CN" altLang="en-US" sz="2400" dirty="0" smtClean="0">
                <a:latin typeface="+mn-ea"/>
              </a:rPr>
              <a:t>）点击</a:t>
            </a:r>
            <a:r>
              <a:rPr lang="zh-CN" altLang="zh-CN" sz="2400" dirty="0" smtClean="0">
                <a:latin typeface="+mn-ea"/>
              </a:rPr>
              <a:t>快捷</a:t>
            </a:r>
            <a:r>
              <a:rPr lang="zh-CN" altLang="zh-CN" sz="2400" dirty="0">
                <a:latin typeface="+mn-ea"/>
              </a:rPr>
              <a:t>查询按钮【近三月】【近半年】【近一年】</a:t>
            </a:r>
            <a:r>
              <a:rPr lang="zh-CN" altLang="zh-CN" sz="2400" dirty="0" smtClean="0">
                <a:latin typeface="+mn-ea"/>
              </a:rPr>
              <a:t>，</a:t>
            </a:r>
            <a:r>
              <a:rPr lang="zh-CN" altLang="en-US" sz="2400" dirty="0" smtClean="0">
                <a:latin typeface="+mn-ea"/>
              </a:rPr>
              <a:t>列表展示近三月、近半年、近一年的积分变更明细。</a:t>
            </a:r>
            <a:endParaRPr lang="en-US" altLang="zh-CN" sz="2400" dirty="0">
              <a:latin typeface="+mn-ea"/>
            </a:endParaRPr>
          </a:p>
          <a:p>
            <a:pPr lvl="0"/>
            <a:endParaRPr lang="en-US" altLang="zh-CN" sz="1050" dirty="0">
              <a:latin typeface="+mn-ea"/>
            </a:endParaRPr>
          </a:p>
        </p:txBody>
      </p:sp>
      <p:pic>
        <p:nvPicPr>
          <p:cNvPr id="4" name="图片 3"/>
          <p:cNvPicPr>
            <a:picLocks noChangeAspect="1"/>
          </p:cNvPicPr>
          <p:nvPr/>
        </p:nvPicPr>
        <p:blipFill>
          <a:blip r:embed="rId2"/>
          <a:stretch>
            <a:fillRect/>
          </a:stretch>
        </p:blipFill>
        <p:spPr>
          <a:xfrm>
            <a:off x="433802" y="3156558"/>
            <a:ext cx="11339543" cy="3701441"/>
          </a:xfrm>
          <a:prstGeom prst="rect">
            <a:avLst/>
          </a:prstGeom>
        </p:spPr>
      </p:pic>
    </p:spTree>
    <p:extLst>
      <p:ext uri="{BB962C8B-B14F-4D97-AF65-F5344CB8AC3E}">
        <p14:creationId xmlns:p14="http://schemas.microsoft.com/office/powerpoint/2010/main" val="2157118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lstStyle/>
          <a:p>
            <a:r>
              <a:rPr lang="en-US" altLang="zh-CN" dirty="0"/>
              <a:t>3</a:t>
            </a:r>
            <a:r>
              <a:rPr lang="zh-CN" altLang="en-US" dirty="0"/>
              <a:t>、</a:t>
            </a:r>
            <a:r>
              <a:rPr lang="zh-CN" altLang="en-US" dirty="0">
                <a:sym typeface="+mn-ea"/>
              </a:rPr>
              <a:t>具体操作-积分信息</a:t>
            </a:r>
            <a:r>
              <a:rPr lang="en-US" altLang="zh-CN" dirty="0">
                <a:sym typeface="+mn-ea"/>
              </a:rPr>
              <a:t>-</a:t>
            </a:r>
            <a:r>
              <a:rPr lang="zh-CN" altLang="en-US" dirty="0">
                <a:sym typeface="+mn-ea"/>
              </a:rPr>
              <a:t>积分资产明细</a:t>
            </a:r>
          </a:p>
        </p:txBody>
      </p:sp>
      <p:sp>
        <p:nvSpPr>
          <p:cNvPr id="12" name="矩形 11">
            <a:extLst>
              <a:ext uri="{FF2B5EF4-FFF2-40B4-BE49-F238E27FC236}">
                <a16:creationId xmlns="" xmlns:a16="http://schemas.microsoft.com/office/drawing/2014/main" id="{FE693988-DB2C-4FB3-B742-B7468277AC6B}"/>
              </a:ext>
            </a:extLst>
          </p:cNvPr>
          <p:cNvSpPr/>
          <p:nvPr/>
        </p:nvSpPr>
        <p:spPr>
          <a:xfrm>
            <a:off x="338675" y="945150"/>
            <a:ext cx="11215150" cy="2797048"/>
          </a:xfrm>
          <a:prstGeom prst="rect">
            <a:avLst/>
          </a:prstGeom>
        </p:spPr>
        <p:txBody>
          <a:bodyPr wrap="square">
            <a:spAutoFit/>
          </a:bodyPr>
          <a:lstStyle/>
          <a:p>
            <a:pPr indent="360000">
              <a:lnSpc>
                <a:spcPct val="150000"/>
              </a:lnSpc>
            </a:pPr>
            <a:r>
              <a:rPr lang="zh-CN" altLang="en-US" sz="2400" b="1" dirty="0">
                <a:latin typeface="+mn-ea"/>
              </a:rPr>
              <a:t>功能</a:t>
            </a:r>
            <a:r>
              <a:rPr lang="zh-CN" altLang="en-US" sz="2400" b="1" dirty="0" smtClean="0">
                <a:latin typeface="+mn-ea"/>
              </a:rPr>
              <a:t>介绍：</a:t>
            </a:r>
            <a:endParaRPr lang="en-US" altLang="zh-CN" sz="2400" b="1" dirty="0" smtClean="0">
              <a:latin typeface="+mn-ea"/>
            </a:endParaRPr>
          </a:p>
          <a:p>
            <a:pPr indent="360000">
              <a:lnSpc>
                <a:spcPct val="150000"/>
              </a:lnSpc>
            </a:pPr>
            <a:r>
              <a:rPr lang="zh-CN" altLang="en-US" sz="2400" dirty="0" smtClean="0">
                <a:latin typeface="+mn-ea"/>
                <a:cs typeface="Times New Roman" panose="02020603050405020304" pitchFamily="18" charset="0"/>
              </a:rPr>
              <a:t>（</a:t>
            </a:r>
            <a:r>
              <a:rPr lang="en-US" altLang="zh-CN" sz="2400" dirty="0" smtClean="0">
                <a:latin typeface="+mn-ea"/>
                <a:cs typeface="Times New Roman" panose="02020603050405020304" pitchFamily="18" charset="0"/>
              </a:rPr>
              <a:t>1</a:t>
            </a:r>
            <a:r>
              <a:rPr lang="zh-CN" altLang="en-US" sz="2400" dirty="0" smtClean="0">
                <a:latin typeface="+mn-ea"/>
                <a:cs typeface="Times New Roman" panose="02020603050405020304" pitchFamily="18" charset="0"/>
              </a:rPr>
              <a:t>）</a:t>
            </a:r>
            <a:r>
              <a:rPr lang="zh-CN" altLang="zh-CN" sz="2400" dirty="0" smtClean="0">
                <a:latin typeface="+mn-ea"/>
                <a:cs typeface="Times New Roman" panose="02020603050405020304" pitchFamily="18" charset="0"/>
              </a:rPr>
              <a:t>点击</a:t>
            </a:r>
            <a:r>
              <a:rPr lang="zh-CN" altLang="en-US" sz="2400" dirty="0" smtClean="0">
                <a:latin typeface="+mn-ea"/>
                <a:cs typeface="Times New Roman" panose="02020603050405020304" pitchFamily="18" charset="0"/>
              </a:rPr>
              <a:t>积分资产明细</a:t>
            </a:r>
            <a:r>
              <a:rPr lang="en-US" altLang="zh-CN" sz="2400" dirty="0" smtClean="0">
                <a:latin typeface="+mn-ea"/>
              </a:rPr>
              <a:t>TAB</a:t>
            </a:r>
            <a:r>
              <a:rPr lang="zh-CN" altLang="zh-CN" sz="2400" dirty="0">
                <a:latin typeface="+mn-ea"/>
                <a:cs typeface="Times New Roman" panose="02020603050405020304" pitchFamily="18" charset="0"/>
              </a:rPr>
              <a:t>页签</a:t>
            </a:r>
            <a:r>
              <a:rPr lang="zh-CN" altLang="zh-CN" sz="2400" dirty="0" smtClean="0">
                <a:latin typeface="+mn-ea"/>
                <a:cs typeface="Times New Roman" panose="02020603050405020304" pitchFamily="18" charset="0"/>
              </a:rPr>
              <a:t>，</a:t>
            </a:r>
            <a:r>
              <a:rPr lang="zh-CN" altLang="en-US" sz="2400" dirty="0" smtClean="0">
                <a:latin typeface="+mn-ea"/>
                <a:cs typeface="Times New Roman" panose="02020603050405020304" pitchFamily="18" charset="0"/>
              </a:rPr>
              <a:t>列表展示</a:t>
            </a:r>
            <a:r>
              <a:rPr lang="zh-CN" altLang="zh-CN" sz="2400" dirty="0" smtClean="0">
                <a:latin typeface="+mn-ea"/>
                <a:cs typeface="Times New Roman" panose="02020603050405020304" pitchFamily="18" charset="0"/>
              </a:rPr>
              <a:t>客户</a:t>
            </a:r>
            <a:r>
              <a:rPr lang="zh-CN" altLang="zh-CN" sz="2400" dirty="0">
                <a:latin typeface="+mn-ea"/>
                <a:cs typeface="Times New Roman" panose="02020603050405020304" pitchFamily="18" charset="0"/>
              </a:rPr>
              <a:t>当前的积分资产明细</a:t>
            </a:r>
            <a:r>
              <a:rPr lang="zh-CN" altLang="zh-CN" sz="2400" dirty="0" smtClean="0">
                <a:latin typeface="+mn-ea"/>
                <a:cs typeface="Times New Roman" panose="02020603050405020304" pitchFamily="18" charset="0"/>
              </a:rPr>
              <a:t>列表；</a:t>
            </a:r>
            <a:endParaRPr lang="en-US" altLang="zh-CN" sz="2400" dirty="0" smtClean="0">
              <a:latin typeface="+mn-ea"/>
              <a:cs typeface="Times New Roman" panose="02020603050405020304" pitchFamily="18" charset="0"/>
            </a:endParaRPr>
          </a:p>
          <a:p>
            <a:pPr indent="360000">
              <a:lnSpc>
                <a:spcPct val="150000"/>
              </a:lnSpc>
            </a:pPr>
            <a:r>
              <a:rPr lang="zh-CN" altLang="en-US" sz="2400" dirty="0" smtClean="0">
                <a:latin typeface="+mn-ea"/>
                <a:cs typeface="Times New Roman" panose="02020603050405020304" pitchFamily="18" charset="0"/>
              </a:rPr>
              <a:t>（</a:t>
            </a:r>
            <a:r>
              <a:rPr lang="en-US" altLang="zh-CN" sz="2400" dirty="0" smtClean="0">
                <a:latin typeface="+mn-ea"/>
                <a:cs typeface="Times New Roman" panose="02020603050405020304" pitchFamily="18" charset="0"/>
              </a:rPr>
              <a:t>2</a:t>
            </a:r>
            <a:r>
              <a:rPr lang="zh-CN" altLang="en-US" sz="2400" dirty="0" smtClean="0">
                <a:latin typeface="+mn-ea"/>
                <a:cs typeface="Times New Roman" panose="02020603050405020304" pitchFamily="18" charset="0"/>
              </a:rPr>
              <a:t>）</a:t>
            </a:r>
            <a:r>
              <a:rPr lang="zh-CN" altLang="zh-CN" sz="2400" dirty="0" smtClean="0">
                <a:latin typeface="+mn-ea"/>
                <a:cs typeface="Times New Roman" panose="02020603050405020304" pitchFamily="18" charset="0"/>
              </a:rPr>
              <a:t>列表</a:t>
            </a:r>
            <a:r>
              <a:rPr lang="zh-CN" altLang="zh-CN" sz="2400" dirty="0">
                <a:latin typeface="+mn-ea"/>
                <a:cs typeface="Times New Roman" panose="02020603050405020304" pitchFamily="18" charset="0"/>
              </a:rPr>
              <a:t>左侧可勾选记录，在右上方对所勾选记录的可用积分和冻结积分进行合计</a:t>
            </a:r>
            <a:r>
              <a:rPr lang="zh-CN" altLang="zh-CN" sz="2400" dirty="0" smtClean="0">
                <a:latin typeface="+mn-ea"/>
                <a:cs typeface="Times New Roman" panose="02020603050405020304" pitchFamily="18" charset="0"/>
              </a:rPr>
              <a:t>；</a:t>
            </a:r>
            <a:endParaRPr lang="en-US" altLang="zh-CN" sz="2400" dirty="0" smtClean="0">
              <a:latin typeface="+mn-ea"/>
              <a:cs typeface="Times New Roman" panose="02020603050405020304" pitchFamily="18" charset="0"/>
            </a:endParaRPr>
          </a:p>
          <a:p>
            <a:pPr indent="360000">
              <a:lnSpc>
                <a:spcPct val="150000"/>
              </a:lnSpc>
            </a:pPr>
            <a:r>
              <a:rPr lang="zh-CN" altLang="en-US" sz="2400" dirty="0" smtClean="0">
                <a:latin typeface="+mn-ea"/>
                <a:cs typeface="Times New Roman" panose="02020603050405020304" pitchFamily="18" charset="0"/>
              </a:rPr>
              <a:t>（</a:t>
            </a:r>
            <a:r>
              <a:rPr lang="en-US" altLang="zh-CN" sz="2400" dirty="0" smtClean="0">
                <a:latin typeface="+mn-ea"/>
                <a:cs typeface="Times New Roman" panose="02020603050405020304" pitchFamily="18" charset="0"/>
              </a:rPr>
              <a:t>3</a:t>
            </a:r>
            <a:r>
              <a:rPr lang="zh-CN" altLang="en-US" sz="2400" dirty="0" smtClean="0">
                <a:latin typeface="+mn-ea"/>
                <a:cs typeface="Times New Roman" panose="02020603050405020304" pitchFamily="18" charset="0"/>
              </a:rPr>
              <a:t>）</a:t>
            </a:r>
            <a:r>
              <a:rPr lang="zh-CN" altLang="zh-CN" sz="2400" dirty="0" smtClean="0">
                <a:latin typeface="+mn-ea"/>
                <a:cs typeface="Times New Roman" panose="02020603050405020304" pitchFamily="18" charset="0"/>
              </a:rPr>
              <a:t>左下方</a:t>
            </a:r>
            <a:r>
              <a:rPr lang="zh-CN" altLang="zh-CN" sz="2400" dirty="0">
                <a:latin typeface="+mn-ea"/>
                <a:cs typeface="Times New Roman" panose="02020603050405020304" pitchFamily="18" charset="0"/>
              </a:rPr>
              <a:t>显示所有查询结果的可用积分和冻结积分的总计</a:t>
            </a:r>
            <a:r>
              <a:rPr lang="zh-CN" altLang="zh-CN" sz="2400" dirty="0" smtClean="0">
                <a:latin typeface="+mn-ea"/>
                <a:cs typeface="Times New Roman" panose="02020603050405020304" pitchFamily="18" charset="0"/>
              </a:rPr>
              <a:t>值</a:t>
            </a:r>
            <a:r>
              <a:rPr lang="zh-CN" altLang="en-US" sz="2400" dirty="0" smtClean="0">
                <a:latin typeface="+mn-ea"/>
                <a:cs typeface="Times New Roman" panose="02020603050405020304" pitchFamily="18" charset="0"/>
              </a:rPr>
              <a:t>。</a:t>
            </a:r>
            <a:endParaRPr lang="zh-CN" altLang="en-US" sz="2400" dirty="0">
              <a:latin typeface="+mn-ea"/>
            </a:endParaRPr>
          </a:p>
        </p:txBody>
      </p:sp>
      <p:pic>
        <p:nvPicPr>
          <p:cNvPr id="3" name="图片 2"/>
          <p:cNvPicPr>
            <a:picLocks noChangeAspect="1"/>
          </p:cNvPicPr>
          <p:nvPr/>
        </p:nvPicPr>
        <p:blipFill>
          <a:blip r:embed="rId2"/>
          <a:stretch>
            <a:fillRect/>
          </a:stretch>
        </p:blipFill>
        <p:spPr>
          <a:xfrm>
            <a:off x="2049065" y="3742198"/>
            <a:ext cx="7508294" cy="2931033"/>
          </a:xfrm>
          <a:prstGeom prst="rect">
            <a:avLst/>
          </a:prstGeom>
        </p:spPr>
      </p:pic>
    </p:spTree>
    <p:extLst>
      <p:ext uri="{BB962C8B-B14F-4D97-AF65-F5344CB8AC3E}">
        <p14:creationId xmlns:p14="http://schemas.microsoft.com/office/powerpoint/2010/main" val="2102951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lstStyle/>
          <a:p>
            <a:r>
              <a:rPr lang="en-US" altLang="zh-CN" dirty="0"/>
              <a:t>3</a:t>
            </a:r>
            <a:r>
              <a:rPr lang="zh-CN" altLang="en-US" dirty="0"/>
              <a:t>、</a:t>
            </a:r>
            <a:r>
              <a:rPr lang="zh-CN" altLang="en-US" dirty="0">
                <a:sym typeface="+mn-ea"/>
              </a:rPr>
              <a:t>具体操作-积分信息</a:t>
            </a:r>
            <a:r>
              <a:rPr lang="en-US" altLang="zh-CN" dirty="0">
                <a:sym typeface="+mn-ea"/>
              </a:rPr>
              <a:t>-</a:t>
            </a:r>
            <a:r>
              <a:rPr lang="zh-CN" altLang="en-US" dirty="0">
                <a:sym typeface="+mn-ea"/>
              </a:rPr>
              <a:t>积分失效明细</a:t>
            </a:r>
          </a:p>
        </p:txBody>
      </p:sp>
      <p:sp>
        <p:nvSpPr>
          <p:cNvPr id="11" name="矩形 10">
            <a:extLst>
              <a:ext uri="{FF2B5EF4-FFF2-40B4-BE49-F238E27FC236}">
                <a16:creationId xmlns="" xmlns:a16="http://schemas.microsoft.com/office/drawing/2014/main" id="{F9186EF4-0E05-4BAC-80C0-10968B004908}"/>
              </a:ext>
            </a:extLst>
          </p:cNvPr>
          <p:cNvSpPr/>
          <p:nvPr/>
        </p:nvSpPr>
        <p:spPr>
          <a:xfrm>
            <a:off x="338675" y="866227"/>
            <a:ext cx="11329450" cy="2243050"/>
          </a:xfrm>
          <a:prstGeom prst="rect">
            <a:avLst/>
          </a:prstGeom>
        </p:spPr>
        <p:txBody>
          <a:bodyPr wrap="square">
            <a:spAutoFit/>
          </a:bodyPr>
          <a:lstStyle/>
          <a:p>
            <a:pPr indent="360000">
              <a:lnSpc>
                <a:spcPct val="150000"/>
              </a:lnSpc>
            </a:pPr>
            <a:r>
              <a:rPr lang="zh-CN" altLang="en-US" sz="2400" b="1" dirty="0">
                <a:latin typeface="+mn-ea"/>
              </a:rPr>
              <a:t>功能介绍：</a:t>
            </a:r>
            <a:endParaRPr lang="en-US" altLang="zh-CN" sz="2400" b="1" dirty="0">
              <a:latin typeface="+mn-ea"/>
            </a:endParaRPr>
          </a:p>
          <a:p>
            <a:pPr lvl="0" indent="360000">
              <a:lnSpc>
                <a:spcPct val="150000"/>
              </a:lnSpc>
            </a:pPr>
            <a:r>
              <a:rPr lang="zh-CN" altLang="en-US" sz="2400" dirty="0" smtClean="0">
                <a:latin typeface="+mn-ea"/>
                <a:cs typeface="Times New Roman" panose="02020603050405020304" pitchFamily="18" charset="0"/>
              </a:rPr>
              <a:t>（</a:t>
            </a:r>
            <a:r>
              <a:rPr lang="en-US" altLang="zh-CN" sz="2400" dirty="0" smtClean="0">
                <a:latin typeface="+mn-ea"/>
                <a:cs typeface="Times New Roman" panose="02020603050405020304" pitchFamily="18" charset="0"/>
              </a:rPr>
              <a:t>1</a:t>
            </a:r>
            <a:r>
              <a:rPr lang="zh-CN" altLang="en-US" sz="2400" dirty="0" smtClean="0">
                <a:latin typeface="+mn-ea"/>
                <a:cs typeface="Times New Roman" panose="02020603050405020304" pitchFamily="18" charset="0"/>
              </a:rPr>
              <a:t>）点击</a:t>
            </a:r>
            <a:r>
              <a:rPr lang="zh-CN" altLang="zh-CN" sz="2400" dirty="0" smtClean="0">
                <a:latin typeface="+mn-ea"/>
                <a:cs typeface="Times New Roman" panose="02020603050405020304" pitchFamily="18" charset="0"/>
              </a:rPr>
              <a:t>积分</a:t>
            </a:r>
            <a:r>
              <a:rPr lang="zh-CN" altLang="zh-CN" sz="2400" dirty="0">
                <a:latin typeface="+mn-ea"/>
                <a:cs typeface="Times New Roman" panose="02020603050405020304" pitchFamily="18" charset="0"/>
              </a:rPr>
              <a:t>失效明细</a:t>
            </a:r>
            <a:r>
              <a:rPr lang="en-US" altLang="zh-CN" sz="2400" dirty="0">
                <a:latin typeface="+mn-ea"/>
                <a:cs typeface="Times New Roman" panose="02020603050405020304" pitchFamily="18" charset="0"/>
              </a:rPr>
              <a:t>TAB</a:t>
            </a:r>
            <a:r>
              <a:rPr lang="zh-CN" altLang="zh-CN" sz="2400" dirty="0" smtClean="0">
                <a:latin typeface="+mn-ea"/>
                <a:cs typeface="Times New Roman" panose="02020603050405020304" pitchFamily="18" charset="0"/>
              </a:rPr>
              <a:t>页，</a:t>
            </a:r>
            <a:r>
              <a:rPr lang="zh-CN" altLang="en-US" sz="2400" dirty="0" smtClean="0">
                <a:latin typeface="+mn-ea"/>
                <a:cs typeface="Times New Roman" panose="02020603050405020304" pitchFamily="18" charset="0"/>
              </a:rPr>
              <a:t>展示</a:t>
            </a:r>
            <a:r>
              <a:rPr lang="zh-CN" altLang="zh-CN" sz="2400" dirty="0" smtClean="0">
                <a:latin typeface="+mn-ea"/>
                <a:cs typeface="Times New Roman" panose="02020603050405020304" pitchFamily="18" charset="0"/>
              </a:rPr>
              <a:t>客户</a:t>
            </a:r>
            <a:r>
              <a:rPr lang="zh-CN" altLang="zh-CN" sz="2400" dirty="0">
                <a:latin typeface="+mn-ea"/>
                <a:cs typeface="Times New Roman" panose="02020603050405020304" pitchFamily="18" charset="0"/>
              </a:rPr>
              <a:t>当前已失效的积分明细列表</a:t>
            </a:r>
            <a:r>
              <a:rPr lang="zh-CN" altLang="zh-CN" sz="2400" dirty="0" smtClean="0">
                <a:latin typeface="+mn-ea"/>
                <a:cs typeface="Times New Roman" panose="02020603050405020304" pitchFamily="18" charset="0"/>
              </a:rPr>
              <a:t>，</a:t>
            </a:r>
            <a:r>
              <a:rPr lang="zh-CN" altLang="en-US" sz="2400" dirty="0" smtClean="0">
                <a:latin typeface="+mn-ea"/>
                <a:cs typeface="Times New Roman" panose="02020603050405020304" pitchFamily="18" charset="0"/>
              </a:rPr>
              <a:t>选择查询时间段，点击</a:t>
            </a:r>
            <a:r>
              <a:rPr lang="en-US" altLang="zh-CN" sz="2400" dirty="0" smtClean="0">
                <a:latin typeface="+mn-ea"/>
                <a:cs typeface="Times New Roman" panose="02020603050405020304" pitchFamily="18" charset="0"/>
              </a:rPr>
              <a:t>【</a:t>
            </a:r>
            <a:r>
              <a:rPr lang="zh-CN" altLang="en-US" sz="2400" dirty="0" smtClean="0">
                <a:latin typeface="+mn-ea"/>
                <a:cs typeface="Times New Roman" panose="02020603050405020304" pitchFamily="18" charset="0"/>
              </a:rPr>
              <a:t>查询</a:t>
            </a:r>
            <a:r>
              <a:rPr lang="en-US" altLang="zh-CN" sz="2400" dirty="0" smtClean="0">
                <a:latin typeface="+mn-ea"/>
                <a:cs typeface="Times New Roman" panose="02020603050405020304" pitchFamily="18" charset="0"/>
              </a:rPr>
              <a:t>】</a:t>
            </a:r>
            <a:r>
              <a:rPr lang="zh-CN" altLang="en-US" sz="2400" dirty="0" smtClean="0">
                <a:latin typeface="+mn-ea"/>
                <a:cs typeface="Times New Roman" panose="02020603050405020304" pitchFamily="18" charset="0"/>
              </a:rPr>
              <a:t>按钮，列表展示符合查询条件的数据</a:t>
            </a:r>
            <a:r>
              <a:rPr lang="zh-CN" altLang="zh-CN" sz="2400" dirty="0" smtClean="0">
                <a:latin typeface="+mn-ea"/>
                <a:cs typeface="Times New Roman" panose="02020603050405020304" pitchFamily="18" charset="0"/>
              </a:rPr>
              <a:t>；</a:t>
            </a:r>
            <a:endParaRPr lang="en-US" altLang="zh-CN" sz="2400" dirty="0" smtClean="0">
              <a:latin typeface="+mn-ea"/>
              <a:cs typeface="Times New Roman" panose="02020603050405020304" pitchFamily="18" charset="0"/>
            </a:endParaRPr>
          </a:p>
          <a:p>
            <a:pPr lvl="0" indent="360000">
              <a:lnSpc>
                <a:spcPct val="150000"/>
              </a:lnSpc>
            </a:pPr>
            <a:r>
              <a:rPr lang="zh-CN" altLang="en-US" sz="2400" dirty="0" smtClean="0">
                <a:latin typeface="+mn-ea"/>
                <a:cs typeface="Times New Roman" panose="02020603050405020304" pitchFamily="18" charset="0"/>
              </a:rPr>
              <a:t>（</a:t>
            </a:r>
            <a:r>
              <a:rPr lang="en-US" altLang="zh-CN" sz="2400" dirty="0" smtClean="0">
                <a:latin typeface="+mn-ea"/>
                <a:cs typeface="Times New Roman" panose="02020603050405020304" pitchFamily="18" charset="0"/>
              </a:rPr>
              <a:t>2</a:t>
            </a:r>
            <a:r>
              <a:rPr lang="zh-CN" altLang="en-US" sz="2400" dirty="0" smtClean="0">
                <a:latin typeface="+mn-ea"/>
                <a:cs typeface="Times New Roman" panose="02020603050405020304" pitchFamily="18" charset="0"/>
              </a:rPr>
              <a:t>）</a:t>
            </a:r>
            <a:r>
              <a:rPr lang="zh-CN" altLang="zh-CN" sz="2400" dirty="0" smtClean="0">
                <a:latin typeface="+mn-ea"/>
                <a:cs typeface="Times New Roman" panose="02020603050405020304" pitchFamily="18" charset="0"/>
              </a:rPr>
              <a:t>左下方</a:t>
            </a:r>
            <a:r>
              <a:rPr lang="zh-CN" altLang="zh-CN" sz="2400" dirty="0">
                <a:latin typeface="+mn-ea"/>
                <a:cs typeface="Times New Roman" panose="02020603050405020304" pitchFamily="18" charset="0"/>
              </a:rPr>
              <a:t>显示所有查询结果的</a:t>
            </a:r>
            <a:r>
              <a:rPr lang="zh-CN" altLang="en-US" sz="2400" dirty="0">
                <a:latin typeface="+mn-ea"/>
                <a:cs typeface="Times New Roman" panose="02020603050405020304" pitchFamily="18" charset="0"/>
              </a:rPr>
              <a:t>失效</a:t>
            </a:r>
            <a:r>
              <a:rPr lang="zh-CN" altLang="zh-CN" sz="2400" dirty="0">
                <a:latin typeface="+mn-ea"/>
                <a:cs typeface="Times New Roman" panose="02020603050405020304" pitchFamily="18" charset="0"/>
              </a:rPr>
              <a:t>积分和冻结积分的总计值；</a:t>
            </a:r>
          </a:p>
        </p:txBody>
      </p:sp>
      <p:pic>
        <p:nvPicPr>
          <p:cNvPr id="12" name="图片 11">
            <a:extLst>
              <a:ext uri="{FF2B5EF4-FFF2-40B4-BE49-F238E27FC236}">
                <a16:creationId xmlns="" xmlns:a16="http://schemas.microsoft.com/office/drawing/2014/main" id="{61B32CD3-CB1E-444E-85C1-1BECEAFD437F}"/>
              </a:ext>
            </a:extLst>
          </p:cNvPr>
          <p:cNvPicPr>
            <a:picLocks noChangeAspect="1"/>
          </p:cNvPicPr>
          <p:nvPr/>
        </p:nvPicPr>
        <p:blipFill>
          <a:blip r:embed="rId2"/>
          <a:stretch>
            <a:fillRect/>
          </a:stretch>
        </p:blipFill>
        <p:spPr>
          <a:xfrm>
            <a:off x="338675" y="3109277"/>
            <a:ext cx="11502164" cy="3414056"/>
          </a:xfrm>
          <a:prstGeom prst="rect">
            <a:avLst/>
          </a:prstGeom>
        </p:spPr>
      </p:pic>
    </p:spTree>
    <p:extLst>
      <p:ext uri="{BB962C8B-B14F-4D97-AF65-F5344CB8AC3E}">
        <p14:creationId xmlns:p14="http://schemas.microsoft.com/office/powerpoint/2010/main" val="1912741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lstStyle/>
          <a:p>
            <a:r>
              <a:rPr lang="en-US" altLang="zh-CN" dirty="0"/>
              <a:t>3</a:t>
            </a:r>
            <a:r>
              <a:rPr lang="zh-CN" altLang="en-US" dirty="0"/>
              <a:t>、</a:t>
            </a:r>
            <a:r>
              <a:rPr lang="zh-CN" altLang="en-US" dirty="0">
                <a:sym typeface="+mn-ea"/>
              </a:rPr>
              <a:t>具体操作</a:t>
            </a:r>
            <a:r>
              <a:rPr lang="en-US" altLang="zh-CN" dirty="0">
                <a:sym typeface="+mn-ea"/>
              </a:rPr>
              <a:t>-</a:t>
            </a:r>
            <a:r>
              <a:rPr lang="zh-CN" altLang="en-US" dirty="0">
                <a:sym typeface="+mn-ea"/>
              </a:rPr>
              <a:t>积分兑换</a:t>
            </a:r>
          </a:p>
        </p:txBody>
      </p:sp>
      <p:sp>
        <p:nvSpPr>
          <p:cNvPr id="5" name="矩形 4">
            <a:extLst>
              <a:ext uri="{FF2B5EF4-FFF2-40B4-BE49-F238E27FC236}">
                <a16:creationId xmlns="" xmlns:a16="http://schemas.microsoft.com/office/drawing/2014/main" id="{2E870AAD-11DB-4C57-B4BE-F66947956CF9}"/>
              </a:ext>
            </a:extLst>
          </p:cNvPr>
          <p:cNvSpPr/>
          <p:nvPr/>
        </p:nvSpPr>
        <p:spPr>
          <a:xfrm>
            <a:off x="338675" y="930315"/>
            <a:ext cx="11076501" cy="5355312"/>
          </a:xfrm>
          <a:prstGeom prst="rect">
            <a:avLst/>
          </a:prstGeom>
        </p:spPr>
        <p:txBody>
          <a:bodyPr wrap="square">
            <a:spAutoFit/>
          </a:bodyPr>
          <a:lstStyle/>
          <a:p>
            <a:pPr indent="360000">
              <a:lnSpc>
                <a:spcPct val="150000"/>
              </a:lnSpc>
            </a:pPr>
            <a:r>
              <a:rPr lang="zh-CN" altLang="en-US" sz="2400" b="1" dirty="0">
                <a:latin typeface="+mn-ea"/>
              </a:rPr>
              <a:t>功能介绍：</a:t>
            </a:r>
            <a:endParaRPr lang="en-US" altLang="zh-CN" sz="2400" b="1" dirty="0">
              <a:latin typeface="+mn-ea"/>
            </a:endParaRPr>
          </a:p>
          <a:p>
            <a:pPr lvl="0" indent="360000">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）选择查询条件，点击</a:t>
            </a:r>
            <a:r>
              <a:rPr lang="en-US" altLang="zh-CN" sz="2400" dirty="0" smtClean="0">
                <a:latin typeface="+mn-ea"/>
              </a:rPr>
              <a:t>【</a:t>
            </a:r>
            <a:r>
              <a:rPr lang="zh-CN" altLang="en-US" sz="2400" dirty="0" smtClean="0">
                <a:latin typeface="+mn-ea"/>
              </a:rPr>
              <a:t>查询</a:t>
            </a:r>
            <a:r>
              <a:rPr lang="en-US" altLang="zh-CN" sz="2400" dirty="0" smtClean="0">
                <a:latin typeface="+mn-ea"/>
              </a:rPr>
              <a:t>】</a:t>
            </a:r>
            <a:r>
              <a:rPr lang="zh-CN" altLang="en-US" sz="2400" dirty="0" smtClean="0">
                <a:latin typeface="+mn-ea"/>
              </a:rPr>
              <a:t>按钮，列表展示可以兑换的商品</a:t>
            </a:r>
            <a:r>
              <a:rPr lang="zh-CN" altLang="zh-CN" sz="2400" dirty="0" smtClean="0">
                <a:latin typeface="+mn-ea"/>
              </a:rPr>
              <a:t>；</a:t>
            </a:r>
            <a:endParaRPr lang="en-US" altLang="zh-CN" sz="2400" dirty="0">
              <a:latin typeface="+mn-ea"/>
            </a:endParaRPr>
          </a:p>
          <a:p>
            <a:pPr lvl="0" indent="360000">
              <a:lnSpc>
                <a:spcPct val="150000"/>
              </a:lnSpc>
              <a:spcAft>
                <a:spcPts val="0"/>
              </a:spcAft>
            </a:pPr>
            <a:r>
              <a:rPr lang="zh-CN" altLang="en-US" sz="2400" kern="100" dirty="0" smtClean="0">
                <a:latin typeface="+mn-ea"/>
              </a:rPr>
              <a:t>（</a:t>
            </a:r>
            <a:r>
              <a:rPr lang="en-US" altLang="zh-CN" sz="2400" kern="100" dirty="0" smtClean="0">
                <a:latin typeface="+mn-ea"/>
              </a:rPr>
              <a:t>2</a:t>
            </a:r>
            <a:r>
              <a:rPr lang="zh-CN" altLang="en-US" sz="2400" kern="100" dirty="0" smtClean="0">
                <a:latin typeface="+mn-ea"/>
              </a:rPr>
              <a:t>）</a:t>
            </a:r>
            <a:r>
              <a:rPr lang="zh-CN" altLang="zh-CN" sz="2400" kern="100" dirty="0" smtClean="0">
                <a:latin typeface="+mn-ea"/>
              </a:rPr>
              <a:t>勾选</a:t>
            </a:r>
            <a:r>
              <a:rPr lang="zh-CN" altLang="zh-CN" sz="2400" kern="100" dirty="0">
                <a:latin typeface="+mn-ea"/>
              </a:rPr>
              <a:t>结果列表左侧复选框可选</a:t>
            </a:r>
            <a:r>
              <a:rPr lang="zh-CN" altLang="zh-CN" sz="2400" kern="100" dirty="0" smtClean="0">
                <a:latin typeface="+mn-ea"/>
              </a:rPr>
              <a:t>中</a:t>
            </a:r>
            <a:r>
              <a:rPr lang="zh-CN" altLang="en-US" sz="2400" kern="100" dirty="0" smtClean="0">
                <a:latin typeface="+mn-ea"/>
              </a:rPr>
              <a:t>商品</a:t>
            </a:r>
            <a:r>
              <a:rPr lang="zh-CN" altLang="zh-CN" sz="2400" kern="100" dirty="0" smtClean="0">
                <a:latin typeface="+mn-ea"/>
              </a:rPr>
              <a:t>并</a:t>
            </a:r>
            <a:r>
              <a:rPr lang="zh-CN" altLang="zh-CN" sz="2400" kern="100" dirty="0">
                <a:latin typeface="+mn-ea"/>
              </a:rPr>
              <a:t>进行兑换数量的设置操作，勾选后默认数量为</a:t>
            </a:r>
            <a:r>
              <a:rPr lang="en-US" altLang="zh-CN" sz="2400" kern="100" dirty="0">
                <a:latin typeface="+mn-ea"/>
              </a:rPr>
              <a:t>1</a:t>
            </a:r>
            <a:r>
              <a:rPr lang="zh-CN" altLang="zh-CN" sz="2400" kern="100" dirty="0">
                <a:latin typeface="+mn-ea"/>
              </a:rPr>
              <a:t>，增减按钮为可用状态，点击增减按钮后分别对数量加</a:t>
            </a:r>
            <a:r>
              <a:rPr lang="en-US" altLang="zh-CN" sz="2400" kern="100" dirty="0">
                <a:latin typeface="+mn-ea"/>
              </a:rPr>
              <a:t>1</a:t>
            </a:r>
            <a:r>
              <a:rPr lang="zh-CN" altLang="zh-CN" sz="2400" kern="100" dirty="0">
                <a:latin typeface="+mn-ea"/>
              </a:rPr>
              <a:t>和减</a:t>
            </a:r>
            <a:r>
              <a:rPr lang="en-US" altLang="zh-CN" sz="2400" kern="100" dirty="0">
                <a:latin typeface="+mn-ea"/>
              </a:rPr>
              <a:t>1</a:t>
            </a:r>
            <a:r>
              <a:rPr lang="zh-CN" altLang="zh-CN" sz="2400" kern="100" dirty="0">
                <a:latin typeface="+mn-ea"/>
              </a:rPr>
              <a:t>，同时对底部的兑换总数、共需积分、剩余积分进行重算并刷新</a:t>
            </a:r>
            <a:r>
              <a:rPr lang="zh-CN" altLang="zh-CN" sz="2400" kern="100" dirty="0" smtClean="0">
                <a:latin typeface="+mn-ea"/>
              </a:rPr>
              <a:t>；当</a:t>
            </a:r>
            <a:r>
              <a:rPr lang="zh-CN" altLang="zh-CN" sz="2400" kern="100" dirty="0">
                <a:latin typeface="+mn-ea"/>
              </a:rPr>
              <a:t>剩余积分不足以增加兑换数量或数量到达数量限制时增加数量按钮置</a:t>
            </a:r>
            <a:r>
              <a:rPr lang="zh-CN" altLang="zh-CN" sz="2400" kern="100" dirty="0" smtClean="0">
                <a:latin typeface="+mn-ea"/>
              </a:rPr>
              <a:t>灰</a:t>
            </a:r>
            <a:r>
              <a:rPr lang="zh-CN" altLang="en-US" sz="2400" kern="100" dirty="0" smtClean="0">
                <a:latin typeface="+mn-ea"/>
              </a:rPr>
              <a:t>不能点击</a:t>
            </a:r>
            <a:r>
              <a:rPr lang="zh-CN" altLang="zh-CN" sz="2400" kern="100" dirty="0" smtClean="0">
                <a:latin typeface="+mn-ea"/>
              </a:rPr>
              <a:t>；</a:t>
            </a:r>
            <a:endParaRPr lang="zh-CN" altLang="zh-CN" sz="2400" kern="100" dirty="0">
              <a:latin typeface="+mn-ea"/>
            </a:endParaRPr>
          </a:p>
          <a:p>
            <a:pPr lvl="0" indent="360000">
              <a:lnSpc>
                <a:spcPct val="150000"/>
              </a:lnSpc>
              <a:spcAft>
                <a:spcPts val="0"/>
              </a:spcAft>
            </a:pPr>
            <a:r>
              <a:rPr lang="zh-CN" altLang="en-US" sz="2400" kern="100" dirty="0" smtClean="0">
                <a:latin typeface="+mn-ea"/>
              </a:rPr>
              <a:t>（</a:t>
            </a:r>
            <a:r>
              <a:rPr lang="en-US" altLang="zh-CN" sz="2400" kern="100" dirty="0" smtClean="0">
                <a:latin typeface="+mn-ea"/>
              </a:rPr>
              <a:t>3</a:t>
            </a:r>
            <a:r>
              <a:rPr lang="zh-CN" altLang="en-US" sz="2400" kern="100" dirty="0" smtClean="0">
                <a:latin typeface="+mn-ea"/>
              </a:rPr>
              <a:t>）</a:t>
            </a:r>
            <a:r>
              <a:rPr lang="zh-CN" altLang="zh-CN" sz="2400" kern="100" dirty="0" smtClean="0">
                <a:latin typeface="+mn-ea"/>
              </a:rPr>
              <a:t>当</a:t>
            </a:r>
            <a:r>
              <a:rPr lang="zh-CN" altLang="zh-CN" sz="2400" kern="100" dirty="0">
                <a:latin typeface="+mn-ea"/>
              </a:rPr>
              <a:t>某一</a:t>
            </a:r>
            <a:r>
              <a:rPr lang="zh-CN" altLang="zh-CN" sz="2400" kern="100" dirty="0" smtClean="0">
                <a:latin typeface="+mn-ea"/>
              </a:rPr>
              <a:t>兑换</a:t>
            </a:r>
            <a:r>
              <a:rPr lang="zh-CN" altLang="en-US" sz="2400" kern="100" dirty="0" smtClean="0">
                <a:latin typeface="+mn-ea"/>
              </a:rPr>
              <a:t>商品取消</a:t>
            </a:r>
            <a:r>
              <a:rPr lang="zh-CN" altLang="zh-CN" sz="2400" kern="100" dirty="0" smtClean="0">
                <a:latin typeface="+mn-ea"/>
              </a:rPr>
              <a:t>勾选</a:t>
            </a:r>
            <a:r>
              <a:rPr lang="zh-CN" altLang="zh-CN" sz="2400" kern="100" dirty="0">
                <a:latin typeface="+mn-ea"/>
              </a:rPr>
              <a:t>时，兑换数量清空，增减按钮置灰，同时重算并刷新底部汇总栏</a:t>
            </a:r>
            <a:r>
              <a:rPr lang="zh-CN" altLang="zh-CN" sz="2400" kern="100" dirty="0" smtClean="0">
                <a:latin typeface="+mn-ea"/>
              </a:rPr>
              <a:t>信息；</a:t>
            </a:r>
            <a:endParaRPr lang="zh-CN" altLang="zh-CN" sz="2400" kern="100" dirty="0">
              <a:latin typeface="+mn-ea"/>
            </a:endParaRPr>
          </a:p>
          <a:p>
            <a:pPr lvl="0" indent="360000">
              <a:lnSpc>
                <a:spcPct val="150000"/>
              </a:lnSpc>
              <a:spcAft>
                <a:spcPts val="0"/>
              </a:spcAft>
            </a:pPr>
            <a:r>
              <a:rPr lang="zh-CN" altLang="en-US" sz="2400" kern="100" dirty="0" smtClean="0">
                <a:latin typeface="+mn-ea"/>
              </a:rPr>
              <a:t>（</a:t>
            </a:r>
            <a:r>
              <a:rPr lang="en-US" altLang="zh-CN" sz="2400" kern="100" dirty="0" smtClean="0">
                <a:latin typeface="+mn-ea"/>
              </a:rPr>
              <a:t>4</a:t>
            </a:r>
            <a:r>
              <a:rPr lang="zh-CN" altLang="en-US" sz="2400" kern="100" dirty="0" smtClean="0">
                <a:latin typeface="+mn-ea"/>
              </a:rPr>
              <a:t>）填写备注信息，</a:t>
            </a:r>
            <a:r>
              <a:rPr lang="zh-CN" altLang="zh-CN" sz="2400" kern="100" dirty="0" smtClean="0">
                <a:latin typeface="+mn-ea"/>
              </a:rPr>
              <a:t>点击</a:t>
            </a:r>
            <a:r>
              <a:rPr lang="zh-CN" altLang="zh-CN" sz="2400" kern="100" dirty="0">
                <a:latin typeface="+mn-ea"/>
              </a:rPr>
              <a:t>提交按钮提交本次勾选兑换</a:t>
            </a:r>
            <a:r>
              <a:rPr lang="zh-CN" altLang="zh-CN" sz="2400" kern="100" dirty="0" smtClean="0">
                <a:latin typeface="+mn-ea"/>
              </a:rPr>
              <a:t>的</a:t>
            </a:r>
            <a:r>
              <a:rPr lang="zh-CN" altLang="en-US" sz="2400" kern="100" dirty="0" smtClean="0">
                <a:latin typeface="+mn-ea"/>
              </a:rPr>
              <a:t>商</a:t>
            </a:r>
            <a:r>
              <a:rPr lang="zh-CN" altLang="zh-CN" sz="2400" kern="100" dirty="0" smtClean="0">
                <a:latin typeface="+mn-ea"/>
              </a:rPr>
              <a:t>品信息</a:t>
            </a:r>
            <a:r>
              <a:rPr lang="zh-CN" altLang="en-US" sz="2400" kern="100" dirty="0" smtClean="0">
                <a:latin typeface="+mn-ea"/>
              </a:rPr>
              <a:t>。</a:t>
            </a:r>
            <a:endParaRPr lang="en-US" altLang="zh-CN" sz="2400" kern="100" dirty="0">
              <a:latin typeface="+mn-ea"/>
            </a:endParaRPr>
          </a:p>
          <a:p>
            <a:pPr lvl="0"/>
            <a:endParaRPr lang="en-US" altLang="zh-CN" dirty="0">
              <a:latin typeface="+mn-ea"/>
            </a:endParaRPr>
          </a:p>
        </p:txBody>
      </p:sp>
    </p:spTree>
    <p:extLst>
      <p:ext uri="{BB962C8B-B14F-4D97-AF65-F5344CB8AC3E}">
        <p14:creationId xmlns:p14="http://schemas.microsoft.com/office/powerpoint/2010/main" val="418797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lstStyle/>
          <a:p>
            <a:r>
              <a:rPr lang="en-US" altLang="zh-CN" dirty="0"/>
              <a:t>3</a:t>
            </a:r>
            <a:r>
              <a:rPr lang="zh-CN" altLang="en-US" dirty="0"/>
              <a:t>、</a:t>
            </a:r>
            <a:r>
              <a:rPr lang="zh-CN" altLang="en-US" dirty="0">
                <a:sym typeface="+mn-ea"/>
              </a:rPr>
              <a:t>具体操作</a:t>
            </a:r>
            <a:r>
              <a:rPr lang="en-US" altLang="zh-CN" dirty="0">
                <a:sym typeface="+mn-ea"/>
              </a:rPr>
              <a:t>-</a:t>
            </a:r>
            <a:r>
              <a:rPr lang="zh-CN" altLang="en-US" dirty="0">
                <a:sym typeface="+mn-ea"/>
              </a:rPr>
              <a:t>积分兑换</a:t>
            </a:r>
          </a:p>
        </p:txBody>
      </p:sp>
      <p:pic>
        <p:nvPicPr>
          <p:cNvPr id="4" name="图片 3">
            <a:extLst>
              <a:ext uri="{FF2B5EF4-FFF2-40B4-BE49-F238E27FC236}">
                <a16:creationId xmlns="" xmlns:a16="http://schemas.microsoft.com/office/drawing/2014/main" id="{3496AB94-C65E-49E8-B754-38B8CDBC648B}"/>
              </a:ext>
            </a:extLst>
          </p:cNvPr>
          <p:cNvPicPr>
            <a:picLocks noChangeAspect="1"/>
          </p:cNvPicPr>
          <p:nvPr/>
        </p:nvPicPr>
        <p:blipFill>
          <a:blip r:embed="rId2"/>
          <a:stretch>
            <a:fillRect/>
          </a:stretch>
        </p:blipFill>
        <p:spPr>
          <a:xfrm>
            <a:off x="1377864" y="1352811"/>
            <a:ext cx="9100226" cy="4672207"/>
          </a:xfrm>
          <a:prstGeom prst="rect">
            <a:avLst/>
          </a:prstGeom>
        </p:spPr>
      </p:pic>
      <p:sp>
        <p:nvSpPr>
          <p:cNvPr id="3" name="矩形 2"/>
          <p:cNvSpPr/>
          <p:nvPr/>
        </p:nvSpPr>
        <p:spPr>
          <a:xfrm>
            <a:off x="5373666" y="5448822"/>
            <a:ext cx="1139868" cy="5761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377864" y="3382027"/>
            <a:ext cx="1227550" cy="4008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795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lstStyle/>
          <a:p>
            <a:r>
              <a:rPr lang="en-US" altLang="zh-CN" dirty="0"/>
              <a:t>3</a:t>
            </a:r>
            <a:r>
              <a:rPr lang="zh-CN" altLang="en-US" dirty="0"/>
              <a:t>、</a:t>
            </a:r>
            <a:r>
              <a:rPr lang="zh-CN" altLang="en-US" dirty="0">
                <a:sym typeface="+mn-ea"/>
              </a:rPr>
              <a:t>具体操作-积分兑换记录</a:t>
            </a:r>
          </a:p>
        </p:txBody>
      </p:sp>
      <p:pic>
        <p:nvPicPr>
          <p:cNvPr id="3" name="图片 2">
            <a:extLst>
              <a:ext uri="{FF2B5EF4-FFF2-40B4-BE49-F238E27FC236}">
                <a16:creationId xmlns="" xmlns:a16="http://schemas.microsoft.com/office/drawing/2014/main" id="{8B834A36-AAB0-4BE7-8EDE-E8C9A7A9BEFA}"/>
              </a:ext>
            </a:extLst>
          </p:cNvPr>
          <p:cNvPicPr>
            <a:picLocks noChangeAspect="1"/>
          </p:cNvPicPr>
          <p:nvPr/>
        </p:nvPicPr>
        <p:blipFill>
          <a:blip r:embed="rId2"/>
          <a:stretch>
            <a:fillRect/>
          </a:stretch>
        </p:blipFill>
        <p:spPr>
          <a:xfrm>
            <a:off x="541960" y="3015629"/>
            <a:ext cx="11124110" cy="3765147"/>
          </a:xfrm>
          <a:prstGeom prst="rect">
            <a:avLst/>
          </a:prstGeom>
        </p:spPr>
      </p:pic>
      <p:sp>
        <p:nvSpPr>
          <p:cNvPr id="4" name="矩形 3">
            <a:extLst>
              <a:ext uri="{FF2B5EF4-FFF2-40B4-BE49-F238E27FC236}">
                <a16:creationId xmlns="" xmlns:a16="http://schemas.microsoft.com/office/drawing/2014/main" id="{04EB2B2E-BA61-4552-9438-4641C516CFD1}"/>
              </a:ext>
            </a:extLst>
          </p:cNvPr>
          <p:cNvSpPr/>
          <p:nvPr/>
        </p:nvSpPr>
        <p:spPr>
          <a:xfrm>
            <a:off x="338675" y="911771"/>
            <a:ext cx="11124110" cy="1754326"/>
          </a:xfrm>
          <a:prstGeom prst="rect">
            <a:avLst/>
          </a:prstGeom>
        </p:spPr>
        <p:txBody>
          <a:bodyPr wrap="square">
            <a:spAutoFit/>
          </a:bodyPr>
          <a:lstStyle/>
          <a:p>
            <a:pPr indent="360000">
              <a:lnSpc>
                <a:spcPct val="150000"/>
              </a:lnSpc>
            </a:pPr>
            <a:r>
              <a:rPr lang="zh-CN" altLang="en-US" sz="2400" b="1" dirty="0">
                <a:latin typeface="+mn-ea"/>
              </a:rPr>
              <a:t>功能介绍</a:t>
            </a:r>
            <a:r>
              <a:rPr lang="zh-CN" altLang="en-US" sz="2400" b="1" dirty="0" smtClean="0">
                <a:latin typeface="+mn-ea"/>
              </a:rPr>
              <a:t>：</a:t>
            </a:r>
            <a:endParaRPr lang="en-US" altLang="zh-CN" sz="2400" b="1" dirty="0">
              <a:latin typeface="+mn-ea"/>
            </a:endParaRPr>
          </a:p>
          <a:p>
            <a:pPr indent="360000">
              <a:lnSpc>
                <a:spcPct val="150000"/>
              </a:lnSpc>
            </a:pPr>
            <a:r>
              <a:rPr lang="zh-CN" altLang="en-US" sz="2400" dirty="0" smtClean="0">
                <a:latin typeface="+mn-ea"/>
              </a:rPr>
              <a:t>积分兑换记录页面可按时间段查询，受理号码不能修改，选择时间段，点击</a:t>
            </a:r>
            <a:r>
              <a:rPr lang="en-US" altLang="zh-CN" sz="2400" dirty="0" smtClean="0">
                <a:latin typeface="+mn-ea"/>
              </a:rPr>
              <a:t>【</a:t>
            </a:r>
            <a:r>
              <a:rPr lang="zh-CN" altLang="en-US" sz="2400" dirty="0">
                <a:latin typeface="+mn-ea"/>
              </a:rPr>
              <a:t>查询</a:t>
            </a:r>
            <a:r>
              <a:rPr lang="en-US" altLang="zh-CN" sz="2400" dirty="0" smtClean="0">
                <a:latin typeface="+mn-ea"/>
              </a:rPr>
              <a:t>】</a:t>
            </a:r>
            <a:r>
              <a:rPr lang="zh-CN" altLang="en-US" sz="2400" dirty="0" smtClean="0">
                <a:latin typeface="+mn-ea"/>
              </a:rPr>
              <a:t>按钮，列表展示该时间段内的积分兑换历史记录。</a:t>
            </a:r>
            <a:endParaRPr lang="en-US" altLang="zh-CN" sz="2400" dirty="0">
              <a:latin typeface="+mn-ea"/>
            </a:endParaRPr>
          </a:p>
        </p:txBody>
      </p:sp>
      <p:sp>
        <p:nvSpPr>
          <p:cNvPr id="5" name="矩形 4">
            <a:extLst>
              <a:ext uri="{FF2B5EF4-FFF2-40B4-BE49-F238E27FC236}">
                <a16:creationId xmlns="" xmlns:a16="http://schemas.microsoft.com/office/drawing/2014/main" id="{20855EAE-D93A-45CF-9FF2-8F50E2988878}"/>
              </a:ext>
            </a:extLst>
          </p:cNvPr>
          <p:cNvSpPr/>
          <p:nvPr/>
        </p:nvSpPr>
        <p:spPr>
          <a:xfrm>
            <a:off x="1114816" y="4362507"/>
            <a:ext cx="9144000" cy="4850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4672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lstStyle/>
          <a:p>
            <a:r>
              <a:rPr lang="en-US" altLang="zh-CN" dirty="0"/>
              <a:t>3</a:t>
            </a:r>
            <a:r>
              <a:rPr lang="zh-CN" altLang="en-US" dirty="0"/>
              <a:t>、</a:t>
            </a:r>
            <a:r>
              <a:rPr lang="zh-CN" altLang="en-US" dirty="0">
                <a:sym typeface="+mn-ea"/>
              </a:rPr>
              <a:t>具体操作-积分信息</a:t>
            </a:r>
            <a:r>
              <a:rPr lang="en-US" altLang="zh-CN" dirty="0">
                <a:sym typeface="+mn-ea"/>
              </a:rPr>
              <a:t>-</a:t>
            </a:r>
            <a:r>
              <a:rPr lang="zh-CN" altLang="en-US" dirty="0">
                <a:sym typeface="+mn-ea"/>
              </a:rPr>
              <a:t>积分转移记录</a:t>
            </a:r>
          </a:p>
        </p:txBody>
      </p:sp>
      <p:pic>
        <p:nvPicPr>
          <p:cNvPr id="3" name="图片 2">
            <a:extLst>
              <a:ext uri="{FF2B5EF4-FFF2-40B4-BE49-F238E27FC236}">
                <a16:creationId xmlns="" xmlns:a16="http://schemas.microsoft.com/office/drawing/2014/main" id="{FE28FFDF-A1B9-427D-985A-F0120AB7DEA0}"/>
              </a:ext>
            </a:extLst>
          </p:cNvPr>
          <p:cNvPicPr>
            <a:picLocks noChangeAspect="1"/>
          </p:cNvPicPr>
          <p:nvPr/>
        </p:nvPicPr>
        <p:blipFill>
          <a:blip r:embed="rId2"/>
          <a:stretch>
            <a:fillRect/>
          </a:stretch>
        </p:blipFill>
        <p:spPr>
          <a:xfrm>
            <a:off x="508998" y="2638813"/>
            <a:ext cx="10964454" cy="3885812"/>
          </a:xfrm>
          <a:prstGeom prst="rect">
            <a:avLst/>
          </a:prstGeom>
        </p:spPr>
      </p:pic>
      <p:sp>
        <p:nvSpPr>
          <p:cNvPr id="4" name="矩形 3">
            <a:extLst>
              <a:ext uri="{FF2B5EF4-FFF2-40B4-BE49-F238E27FC236}">
                <a16:creationId xmlns="" xmlns:a16="http://schemas.microsoft.com/office/drawing/2014/main" id="{F9927568-E697-4AE6-B98B-6A098254A551}"/>
              </a:ext>
            </a:extLst>
          </p:cNvPr>
          <p:cNvSpPr/>
          <p:nvPr/>
        </p:nvSpPr>
        <p:spPr>
          <a:xfrm>
            <a:off x="338675" y="886291"/>
            <a:ext cx="10964453" cy="1754326"/>
          </a:xfrm>
          <a:prstGeom prst="rect">
            <a:avLst/>
          </a:prstGeom>
        </p:spPr>
        <p:txBody>
          <a:bodyPr wrap="square">
            <a:spAutoFit/>
          </a:bodyPr>
          <a:lstStyle/>
          <a:p>
            <a:pPr lvl="0" indent="360000">
              <a:lnSpc>
                <a:spcPct val="150000"/>
              </a:lnSpc>
              <a:spcAft>
                <a:spcPts val="0"/>
              </a:spcAft>
            </a:pPr>
            <a:r>
              <a:rPr lang="zh-CN" altLang="en-US" sz="2400" b="1" kern="100" dirty="0">
                <a:latin typeface="+mn-ea"/>
              </a:rPr>
              <a:t>功能介绍：</a:t>
            </a:r>
            <a:endParaRPr lang="en-US" altLang="zh-CN" sz="2400" b="1" kern="100" dirty="0">
              <a:latin typeface="+mn-ea"/>
            </a:endParaRPr>
          </a:p>
          <a:p>
            <a:pPr lvl="0" indent="360000">
              <a:lnSpc>
                <a:spcPct val="150000"/>
              </a:lnSpc>
            </a:pPr>
            <a:r>
              <a:rPr lang="zh-CN" altLang="en-US" sz="2400" dirty="0" smtClean="0">
                <a:latin typeface="+mn-ea"/>
              </a:rPr>
              <a:t>积分转移记录页面可按时间段查询积分转移记录，受理号码不能修改，选择开始时间和结束时间，点击</a:t>
            </a:r>
            <a:r>
              <a:rPr lang="en-US" altLang="zh-CN" sz="2400" dirty="0" smtClean="0">
                <a:latin typeface="+mn-ea"/>
              </a:rPr>
              <a:t>【</a:t>
            </a:r>
            <a:r>
              <a:rPr lang="zh-CN" altLang="en-US" sz="2400" dirty="0" smtClean="0">
                <a:latin typeface="+mn-ea"/>
              </a:rPr>
              <a:t>查询</a:t>
            </a:r>
            <a:r>
              <a:rPr lang="en-US" altLang="zh-CN" sz="2400" dirty="0" smtClean="0">
                <a:latin typeface="+mn-ea"/>
              </a:rPr>
              <a:t>】</a:t>
            </a:r>
            <a:r>
              <a:rPr lang="zh-CN" altLang="en-US" sz="2400" dirty="0" smtClean="0">
                <a:latin typeface="+mn-ea"/>
              </a:rPr>
              <a:t>，列表展示该时间段的积分转移记录</a:t>
            </a:r>
            <a:r>
              <a:rPr lang="zh-CN" altLang="zh-CN" sz="2400" dirty="0" smtClean="0">
                <a:latin typeface="+mn-ea"/>
              </a:rPr>
              <a:t>；</a:t>
            </a:r>
            <a:endParaRPr lang="zh-CN" altLang="zh-CN" sz="2400" dirty="0">
              <a:latin typeface="+mn-ea"/>
            </a:endParaRPr>
          </a:p>
        </p:txBody>
      </p:sp>
      <p:sp>
        <p:nvSpPr>
          <p:cNvPr id="5" name="矩形 4">
            <a:extLst>
              <a:ext uri="{FF2B5EF4-FFF2-40B4-BE49-F238E27FC236}">
                <a16:creationId xmlns="" xmlns:a16="http://schemas.microsoft.com/office/drawing/2014/main" id="{F5235A6E-49BB-443A-9D8E-92BC5D7DF19F}"/>
              </a:ext>
            </a:extLst>
          </p:cNvPr>
          <p:cNvSpPr/>
          <p:nvPr/>
        </p:nvSpPr>
        <p:spPr>
          <a:xfrm>
            <a:off x="508998" y="4814207"/>
            <a:ext cx="10870656" cy="3156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 xmlns:a16="http://schemas.microsoft.com/office/drawing/2014/main" id="{106CDEC6-0F15-4375-8359-22A64CDB1A30}"/>
              </a:ext>
            </a:extLst>
          </p:cNvPr>
          <p:cNvSpPr txBox="1"/>
          <p:nvPr/>
        </p:nvSpPr>
        <p:spPr>
          <a:xfrm>
            <a:off x="2457450" y="2962275"/>
            <a:ext cx="1928733" cy="338554"/>
          </a:xfrm>
          <a:prstGeom prst="rect">
            <a:avLst/>
          </a:prstGeom>
          <a:noFill/>
        </p:spPr>
        <p:txBody>
          <a:bodyPr wrap="none" rtlCol="0">
            <a:spAutoFit/>
          </a:bodyPr>
          <a:lstStyle/>
          <a:p>
            <a:r>
              <a:rPr lang="zh-CN" altLang="en-US" sz="1600" dirty="0">
                <a:solidFill>
                  <a:srgbClr val="FF0000"/>
                </a:solidFill>
                <a:latin typeface="+mn-ea"/>
              </a:rPr>
              <a:t>该</a:t>
            </a:r>
            <a:r>
              <a:rPr lang="en-US" altLang="zh-CN" sz="1600" dirty="0">
                <a:solidFill>
                  <a:srgbClr val="FF0000"/>
                </a:solidFill>
                <a:latin typeface="+mn-ea"/>
              </a:rPr>
              <a:t>TAB</a:t>
            </a:r>
            <a:r>
              <a:rPr lang="zh-CN" altLang="en-US" sz="1600" dirty="0">
                <a:solidFill>
                  <a:srgbClr val="FF0000"/>
                </a:solidFill>
                <a:latin typeface="+mn-ea"/>
              </a:rPr>
              <a:t>的显隐可设置</a:t>
            </a:r>
          </a:p>
        </p:txBody>
      </p:sp>
      <p:sp>
        <p:nvSpPr>
          <p:cNvPr id="7" name="矩形 6">
            <a:extLst>
              <a:ext uri="{FF2B5EF4-FFF2-40B4-BE49-F238E27FC236}">
                <a16:creationId xmlns="" xmlns:a16="http://schemas.microsoft.com/office/drawing/2014/main" id="{D7801774-CC1F-470A-8811-B356DBA85338}"/>
              </a:ext>
            </a:extLst>
          </p:cNvPr>
          <p:cNvSpPr/>
          <p:nvPr/>
        </p:nvSpPr>
        <p:spPr>
          <a:xfrm>
            <a:off x="1600200" y="3000375"/>
            <a:ext cx="723900" cy="3156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 xmlns:a16="http://schemas.microsoft.com/office/drawing/2014/main" id="{168E31E6-7ACB-4015-A702-BDC59D83DF93}"/>
              </a:ext>
            </a:extLst>
          </p:cNvPr>
          <p:cNvSpPr txBox="1"/>
          <p:nvPr/>
        </p:nvSpPr>
        <p:spPr>
          <a:xfrm>
            <a:off x="4772561" y="4507333"/>
            <a:ext cx="2646878" cy="338554"/>
          </a:xfrm>
          <a:prstGeom prst="rect">
            <a:avLst/>
          </a:prstGeom>
          <a:noFill/>
        </p:spPr>
        <p:txBody>
          <a:bodyPr wrap="none" rtlCol="0">
            <a:spAutoFit/>
          </a:bodyPr>
          <a:lstStyle/>
          <a:p>
            <a:r>
              <a:rPr lang="zh-CN" altLang="en-US" sz="1600" dirty="0">
                <a:solidFill>
                  <a:srgbClr val="FF0000"/>
                </a:solidFill>
              </a:rPr>
              <a:t>该列表字段支持自定义配置</a:t>
            </a:r>
          </a:p>
        </p:txBody>
      </p:sp>
    </p:spTree>
    <p:extLst>
      <p:ext uri="{BB962C8B-B14F-4D97-AF65-F5344CB8AC3E}">
        <p14:creationId xmlns:p14="http://schemas.microsoft.com/office/powerpoint/2010/main" val="2225906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981525"/>
            <a:ext cx="12192001" cy="769441"/>
          </a:xfrm>
          <a:prstGeom prst="rect">
            <a:avLst/>
          </a:prstGeom>
        </p:spPr>
        <p:txBody>
          <a:bodyPr wrap="square">
            <a:spAutoFit/>
          </a:bodyPr>
          <a:lstStyle>
            <a:defPPr>
              <a:defRPr lang="zh-CN"/>
            </a:defPPr>
            <a:lvl1pPr algn="ctr">
              <a:defRPr sz="4400" b="1">
                <a:solidFill>
                  <a:srgbClr val="000000"/>
                </a:solidFill>
                <a:ea typeface="黑体" panose="02010609060101010101" charset="-122"/>
              </a:defRPr>
            </a:lvl1pPr>
          </a:lstStyle>
          <a:p>
            <a:r>
              <a:rPr lang="zh-CN" altLang="en-US" dirty="0">
                <a:sym typeface="+mn-lt"/>
              </a:rPr>
              <a:t>谢谢！</a:t>
            </a:r>
            <a:endParaRPr lang="en-US" altLang="zh-CN" dirty="0">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nSpc>
                <a:spcPct val="100000"/>
              </a:lnSpc>
            </a:pPr>
            <a:r>
              <a:rPr lang="en-US" altLang="zh-CN" dirty="0">
                <a:latin typeface="微软雅黑" panose="020B0503020204020204" pitchFamily="34" charset="-122"/>
                <a:ea typeface="微软雅黑" panose="020B0503020204020204" pitchFamily="34" charset="-122"/>
              </a:rPr>
              <a:t>CONTENTS  </a:t>
            </a:r>
            <a:r>
              <a:rPr lang="zh-CN" altLang="en-US" dirty="0">
                <a:latin typeface="微软雅黑" panose="020B0503020204020204" pitchFamily="34" charset="-122"/>
                <a:ea typeface="微软雅黑" panose="020B0503020204020204" pitchFamily="34" charset="-122"/>
              </a:rPr>
              <a:t>目录</a:t>
            </a:r>
            <a:endParaRPr lang="en-US" altLang="zh-CN" dirty="0">
              <a:latin typeface="微软雅黑" panose="020B0503020204020204" pitchFamily="34" charset="-122"/>
              <a:ea typeface="微软雅黑" panose="020B0503020204020204" pitchFamily="34" charset="-122"/>
            </a:endParaRPr>
          </a:p>
        </p:txBody>
      </p:sp>
      <p:grpSp>
        <p:nvGrpSpPr>
          <p:cNvPr id="21" name="组合 20"/>
          <p:cNvGrpSpPr/>
          <p:nvPr/>
        </p:nvGrpSpPr>
        <p:grpSpPr>
          <a:xfrm>
            <a:off x="2480872" y="3377679"/>
            <a:ext cx="7384344" cy="694592"/>
            <a:chOff x="3758375" y="2539177"/>
            <a:chExt cx="7384344" cy="694592"/>
          </a:xfrm>
        </p:grpSpPr>
        <p:sp>
          <p:nvSpPr>
            <p:cNvPr id="43" name="矩形 42"/>
            <p:cNvSpPr/>
            <p:nvPr/>
          </p:nvSpPr>
          <p:spPr>
            <a:xfrm>
              <a:off x="3758375" y="2539177"/>
              <a:ext cx="7384344" cy="694592"/>
            </a:xfrm>
            <a:prstGeom prst="rect">
              <a:avLst/>
            </a:prstGeom>
            <a:noFill/>
            <a:ln w="12700">
              <a:solidFill>
                <a:srgbClr val="3782C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758375" y="2539177"/>
              <a:ext cx="500119" cy="694592"/>
            </a:xfrm>
            <a:prstGeom prst="rect">
              <a:avLst/>
            </a:prstGeom>
            <a:gradFill>
              <a:gsLst>
                <a:gs pos="0">
                  <a:srgbClr val="3782C5"/>
                </a:gs>
                <a:gs pos="100000">
                  <a:srgbClr val="2857A5"/>
                </a:gs>
              </a:gsLst>
              <a:lin ang="5400000" scaled="0"/>
            </a:gradFill>
            <a:ln w="12700">
              <a:solidFill>
                <a:srgbClr val="3782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5" name="TextBox 95"/>
            <p:cNvSpPr txBox="1"/>
            <p:nvPr/>
          </p:nvSpPr>
          <p:spPr>
            <a:xfrm>
              <a:off x="4460674" y="2625204"/>
              <a:ext cx="6566135" cy="521970"/>
            </a:xfrm>
            <a:prstGeom prst="rect">
              <a:avLst/>
            </a:prstGeom>
            <a:noFill/>
          </p:spPr>
          <p:txBody>
            <a:bodyPr wrap="square" rtlCol="0">
              <a:spAutoFit/>
            </a:bodyPr>
            <a:lstStyle/>
            <a:p>
              <a:r>
                <a:rPr lang="zh-CN" altLang="en-US" sz="2800" b="1" dirty="0">
                  <a:solidFill>
                    <a:schemeClr val="tx1"/>
                  </a:solidFill>
                  <a:latin typeface="微软雅黑" panose="020B0503020204020204" pitchFamily="34" charset="-122"/>
                  <a:ea typeface="微软雅黑" panose="020B0503020204020204" pitchFamily="34" charset="-122"/>
                </a:rPr>
                <a:t>具体操作</a:t>
              </a:r>
            </a:p>
          </p:txBody>
        </p:sp>
      </p:grpSp>
      <p:grpSp>
        <p:nvGrpSpPr>
          <p:cNvPr id="22" name="组合 21"/>
          <p:cNvGrpSpPr/>
          <p:nvPr/>
        </p:nvGrpSpPr>
        <p:grpSpPr>
          <a:xfrm>
            <a:off x="2480873" y="2476726"/>
            <a:ext cx="7384343" cy="694592"/>
            <a:chOff x="3758375" y="2539177"/>
            <a:chExt cx="7384343" cy="694592"/>
          </a:xfrm>
        </p:grpSpPr>
        <p:sp>
          <p:nvSpPr>
            <p:cNvPr id="40" name="矩形 39"/>
            <p:cNvSpPr/>
            <p:nvPr/>
          </p:nvSpPr>
          <p:spPr>
            <a:xfrm>
              <a:off x="3758375" y="2539177"/>
              <a:ext cx="7384343" cy="694592"/>
            </a:xfrm>
            <a:prstGeom prst="rect">
              <a:avLst/>
            </a:prstGeom>
            <a:noFill/>
            <a:ln w="12700">
              <a:solidFill>
                <a:srgbClr val="3782C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758375" y="2539177"/>
              <a:ext cx="500119" cy="694592"/>
            </a:xfrm>
            <a:prstGeom prst="rect">
              <a:avLst/>
            </a:prstGeom>
            <a:gradFill>
              <a:gsLst>
                <a:gs pos="0">
                  <a:srgbClr val="3782C5"/>
                </a:gs>
                <a:gs pos="100000">
                  <a:srgbClr val="2857A5"/>
                </a:gs>
              </a:gsLst>
              <a:lin ang="5400000" scaled="0"/>
            </a:gradFill>
            <a:ln w="12700">
              <a:solidFill>
                <a:srgbClr val="3782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2" name="TextBox 95"/>
            <p:cNvSpPr txBox="1"/>
            <p:nvPr/>
          </p:nvSpPr>
          <p:spPr>
            <a:xfrm>
              <a:off x="4460675" y="2625204"/>
              <a:ext cx="6566134" cy="521970"/>
            </a:xfrm>
            <a:prstGeom prst="rect">
              <a:avLst/>
            </a:prstGeom>
            <a:noFill/>
          </p:spPr>
          <p:txBody>
            <a:bodyPr wrap="square" rtlCol="0">
              <a:spAutoFit/>
            </a:bodyPr>
            <a:lstStyle/>
            <a:p>
              <a:r>
                <a:rPr lang="zh-CN" altLang="en-US" sz="2800" b="1" dirty="0">
                  <a:solidFill>
                    <a:schemeClr val="tx1"/>
                  </a:solidFill>
                  <a:latin typeface="微软雅黑" panose="020B0503020204020204" pitchFamily="34" charset="-122"/>
                  <a:ea typeface="微软雅黑" panose="020B0503020204020204" pitchFamily="34" charset="-122"/>
                </a:rPr>
                <a:t>菜单路径</a:t>
              </a:r>
            </a:p>
          </p:txBody>
        </p:sp>
      </p:grpSp>
      <p:grpSp>
        <p:nvGrpSpPr>
          <p:cNvPr id="32" name="组合 31"/>
          <p:cNvGrpSpPr/>
          <p:nvPr/>
        </p:nvGrpSpPr>
        <p:grpSpPr>
          <a:xfrm>
            <a:off x="2480873" y="1575777"/>
            <a:ext cx="7384343" cy="694592"/>
            <a:chOff x="3758375" y="2539177"/>
            <a:chExt cx="7384343" cy="694592"/>
          </a:xfrm>
        </p:grpSpPr>
        <p:sp>
          <p:nvSpPr>
            <p:cNvPr id="37" name="矩形 36"/>
            <p:cNvSpPr/>
            <p:nvPr/>
          </p:nvSpPr>
          <p:spPr>
            <a:xfrm>
              <a:off x="3758375" y="2539177"/>
              <a:ext cx="7384343" cy="694592"/>
            </a:xfrm>
            <a:prstGeom prst="rect">
              <a:avLst/>
            </a:prstGeom>
            <a:noFill/>
            <a:ln w="12700">
              <a:solidFill>
                <a:srgbClr val="3782C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758375" y="2539177"/>
              <a:ext cx="500119" cy="694592"/>
            </a:xfrm>
            <a:prstGeom prst="rect">
              <a:avLst/>
            </a:prstGeom>
            <a:gradFill>
              <a:gsLst>
                <a:gs pos="0">
                  <a:srgbClr val="3782C5"/>
                </a:gs>
                <a:gs pos="100000">
                  <a:srgbClr val="2857A5"/>
                </a:gs>
              </a:gsLst>
              <a:lin ang="5400000" scaled="0"/>
            </a:gradFill>
            <a:ln w="12700">
              <a:solidFill>
                <a:srgbClr val="3782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9" name="TextBox 95"/>
            <p:cNvSpPr txBox="1"/>
            <p:nvPr/>
          </p:nvSpPr>
          <p:spPr>
            <a:xfrm>
              <a:off x="4460675" y="2625839"/>
              <a:ext cx="6566134" cy="521970"/>
            </a:xfrm>
            <a:prstGeom prst="rect">
              <a:avLst/>
            </a:prstGeom>
            <a:noFill/>
          </p:spPr>
          <p:txBody>
            <a:bodyPr wrap="square" rtlCol="0">
              <a:spAutoFit/>
            </a:bodyPr>
            <a:lstStyle/>
            <a:p>
              <a:r>
                <a:rPr lang="zh-CN" altLang="zh-CN" sz="2800" b="1" dirty="0">
                  <a:latin typeface="微软雅黑" panose="020B0503020204020204" pitchFamily="34" charset="-122"/>
                  <a:ea typeface="微软雅黑" panose="020B0503020204020204" pitchFamily="34" charset="-122"/>
                </a:rPr>
                <a:t>功能简介</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lstStyle/>
          <a:p>
            <a:r>
              <a:rPr lang="en-US" altLang="zh-CN" dirty="0"/>
              <a:t>1</a:t>
            </a:r>
            <a:r>
              <a:rPr lang="zh-CN" altLang="en-US" dirty="0"/>
              <a:t>、功能简介</a:t>
            </a:r>
          </a:p>
        </p:txBody>
      </p:sp>
      <p:sp>
        <p:nvSpPr>
          <p:cNvPr id="5" name="文本框 4"/>
          <p:cNvSpPr txBox="1"/>
          <p:nvPr/>
        </p:nvSpPr>
        <p:spPr>
          <a:xfrm>
            <a:off x="345440" y="822325"/>
            <a:ext cx="11492230" cy="3182410"/>
          </a:xfrm>
          <a:prstGeom prst="rect">
            <a:avLst/>
          </a:prstGeom>
          <a:noFill/>
          <a:ln>
            <a:noFill/>
          </a:ln>
        </p:spPr>
        <p:txBody>
          <a:bodyPr wrap="square" rtlCol="0">
            <a:spAutoFit/>
          </a:bodyPr>
          <a:lstStyle/>
          <a:p>
            <a:pPr indent="360045" algn="l" defTabSz="456565" fontAlgn="auto">
              <a:lnSpc>
                <a:spcPct val="150000"/>
              </a:lnSpc>
              <a:buNone/>
            </a:pPr>
            <a:r>
              <a:rPr lang="en-US" altLang="zh-CN" sz="2400" dirty="0">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积分专区包括积分信息、积分兑换、积分兑换记录、积分转移记录。</a:t>
            </a:r>
            <a:endParaRPr lang="en-US" altLang="zh-CN" sz="2400" kern="0" dirty="0">
              <a:latin typeface="微软雅黑" panose="020B0503020204020204" pitchFamily="34" charset="-122"/>
              <a:ea typeface="微软雅黑" panose="020B0503020204020204" pitchFamily="34" charset="-122"/>
            </a:endParaRPr>
          </a:p>
          <a:p>
            <a:pPr marL="285750" indent="360045" algn="l" defTabSz="456565" fontAlgn="auto">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积分信息</a:t>
            </a:r>
            <a:r>
              <a:rPr lang="zh-CN" altLang="en-US" sz="2400" kern="0" dirty="0">
                <a:latin typeface="微软雅黑" panose="020B0503020204020204" pitchFamily="34" charset="-122"/>
                <a:ea typeface="微软雅黑" panose="020B0503020204020204" pitchFamily="34" charset="-122"/>
                <a:sym typeface="+mn-ea"/>
              </a:rPr>
              <a:t>：积分</a:t>
            </a:r>
            <a:r>
              <a:rPr lang="zh-CN" altLang="en-US" sz="2400" kern="0" dirty="0" smtClean="0">
                <a:latin typeface="微软雅黑" panose="020B0503020204020204" pitchFamily="34" charset="-122"/>
                <a:ea typeface="微软雅黑" panose="020B0503020204020204" pitchFamily="34" charset="-122"/>
                <a:sym typeface="+mn-ea"/>
              </a:rPr>
              <a:t>信息展示、积分变更明细、积分失效明细；</a:t>
            </a:r>
            <a:endParaRPr lang="en-US" altLang="zh-CN" sz="2400" kern="0" dirty="0">
              <a:latin typeface="微软雅黑" panose="020B0503020204020204" pitchFamily="34" charset="-122"/>
              <a:ea typeface="微软雅黑" panose="020B0503020204020204" pitchFamily="34" charset="-122"/>
            </a:endParaRPr>
          </a:p>
          <a:p>
            <a:pPr marL="285750" indent="360045" algn="l" defTabSz="456565" fontAlgn="auto">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积分兑换</a:t>
            </a:r>
            <a:r>
              <a:rPr lang="zh-CN" altLang="en-US" sz="2400" kern="0" dirty="0">
                <a:latin typeface="微软雅黑" panose="020B0503020204020204" pitchFamily="34" charset="-122"/>
                <a:ea typeface="微软雅黑" panose="020B0503020204020204" pitchFamily="34" charset="-122"/>
                <a:sym typeface="+mn-ea"/>
              </a:rPr>
              <a:t>：查询积分兑换</a:t>
            </a:r>
            <a:r>
              <a:rPr lang="zh-CN" altLang="en-US" sz="2400" kern="0" dirty="0" smtClean="0">
                <a:latin typeface="微软雅黑" panose="020B0503020204020204" pitchFamily="34" charset="-122"/>
                <a:ea typeface="微软雅黑" panose="020B0503020204020204" pitchFamily="34" charset="-122"/>
                <a:sym typeface="+mn-ea"/>
              </a:rPr>
              <a:t>信息，进行积分兑换</a:t>
            </a:r>
            <a:r>
              <a:rPr lang="zh-CN" altLang="zh-CN" sz="2400" dirty="0" smtClean="0">
                <a:latin typeface="微软雅黑" panose="020B0503020204020204" pitchFamily="34" charset="-122"/>
                <a:ea typeface="微软雅黑" panose="020B0503020204020204" pitchFamily="34" charset="-122"/>
                <a:sym typeface="+mn-ea"/>
              </a:rPr>
              <a:t>；</a:t>
            </a:r>
            <a:endParaRPr lang="zh-CN" altLang="zh-CN" sz="2400" dirty="0">
              <a:latin typeface="微软雅黑" panose="020B0503020204020204" pitchFamily="34" charset="-122"/>
              <a:ea typeface="微软雅黑" panose="020B0503020204020204" pitchFamily="34" charset="-122"/>
            </a:endParaRPr>
          </a:p>
          <a:p>
            <a:pPr marL="285750" indent="360045" algn="l" defTabSz="456565" fontAlgn="auto">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积分兑换记录</a:t>
            </a:r>
            <a:r>
              <a:rPr lang="zh-CN" altLang="en-US" sz="2400" kern="0" dirty="0" smtClean="0">
                <a:latin typeface="微软雅黑" panose="020B0503020204020204" pitchFamily="34" charset="-122"/>
                <a:ea typeface="微软雅黑" panose="020B0503020204020204" pitchFamily="34" charset="-122"/>
                <a:sym typeface="+mn-ea"/>
              </a:rPr>
              <a:t>：可按时间段查询积分兑换记录</a:t>
            </a:r>
            <a:r>
              <a:rPr lang="zh-CN" altLang="zh-CN" sz="2400" dirty="0">
                <a:latin typeface="微软雅黑" panose="020B0503020204020204" pitchFamily="34" charset="-122"/>
                <a:ea typeface="微软雅黑" panose="020B0503020204020204" pitchFamily="34" charset="-122"/>
                <a:sym typeface="+mn-ea"/>
              </a:rPr>
              <a:t>；</a:t>
            </a:r>
            <a:endParaRPr lang="en-US" altLang="zh-CN" sz="2400" kern="0" dirty="0">
              <a:latin typeface="微软雅黑" panose="020B0503020204020204" pitchFamily="34" charset="-122"/>
              <a:ea typeface="微软雅黑" panose="020B0503020204020204" pitchFamily="34" charset="-122"/>
            </a:endParaRPr>
          </a:p>
          <a:p>
            <a:pPr marL="285750" indent="360045" algn="l" defTabSz="456565" fontAlgn="auto">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积分转移记录</a:t>
            </a:r>
            <a:r>
              <a:rPr lang="zh-CN" altLang="en-US" sz="2400" kern="0" dirty="0" smtClean="0">
                <a:latin typeface="微软雅黑" panose="020B0503020204020204" pitchFamily="34" charset="-122"/>
                <a:ea typeface="微软雅黑" panose="020B0503020204020204" pitchFamily="34" charset="-122"/>
                <a:sym typeface="+mn-ea"/>
              </a:rPr>
              <a:t>：可按时间段查询</a:t>
            </a:r>
            <a:r>
              <a:rPr lang="zh-CN" altLang="en-US" sz="2400" kern="0" dirty="0">
                <a:latin typeface="微软雅黑" panose="020B0503020204020204" pitchFamily="34" charset="-122"/>
                <a:ea typeface="微软雅黑" panose="020B0503020204020204" pitchFamily="34" charset="-122"/>
                <a:sym typeface="+mn-ea"/>
              </a:rPr>
              <a:t>积分转移记录；</a:t>
            </a:r>
            <a:endParaRPr lang="en-US" altLang="zh-CN" sz="1600" kern="0" dirty="0">
              <a:latin typeface="微软雅黑" panose="020B0503020204020204" pitchFamily="34" charset="-122"/>
              <a:ea typeface="微软雅黑" panose="020B0503020204020204" pitchFamily="34" charset="-122"/>
            </a:endParaRPr>
          </a:p>
          <a:p>
            <a:pPr>
              <a:lnSpc>
                <a:spcPct val="130000"/>
              </a:lnSpc>
            </a:pPr>
            <a:endParaRPr lang="zh-CN" altLang="en-US" sz="1600" b="1" dirty="0">
              <a:solidFill>
                <a:schemeClr val="accent6"/>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normAutofit/>
          </a:bodyPr>
          <a:lstStyle/>
          <a:p>
            <a:r>
              <a:rPr lang="en-US" altLang="zh-CN" dirty="0"/>
              <a:t>2</a:t>
            </a:r>
            <a:r>
              <a:rPr lang="zh-CN" altLang="en-US" dirty="0"/>
              <a:t>、</a:t>
            </a:r>
            <a:r>
              <a:rPr lang="zh-CN" altLang="en-US" dirty="0">
                <a:solidFill>
                  <a:schemeClr val="accent1"/>
                </a:solidFill>
                <a:sym typeface="+mn-ea"/>
              </a:rPr>
              <a:t>菜单路径</a:t>
            </a:r>
          </a:p>
        </p:txBody>
      </p:sp>
      <p:sp>
        <p:nvSpPr>
          <p:cNvPr id="5" name="文本框 4"/>
          <p:cNvSpPr txBox="1"/>
          <p:nvPr/>
        </p:nvSpPr>
        <p:spPr>
          <a:xfrm>
            <a:off x="345491" y="835930"/>
            <a:ext cx="11341866" cy="646331"/>
          </a:xfrm>
          <a:prstGeom prst="rect">
            <a:avLst/>
          </a:prstGeom>
          <a:noFill/>
          <a:ln>
            <a:noFill/>
          </a:ln>
        </p:spPr>
        <p:txBody>
          <a:bodyPr wrap="square" rtlCol="0">
            <a:spAutoFit/>
          </a:bodyPr>
          <a:lstStyle/>
          <a:p>
            <a:pPr indent="360045" fontAlgn="auto">
              <a:lnSpc>
                <a:spcPct val="150000"/>
              </a:lnSpc>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sym typeface="+mn-ea"/>
              </a:rPr>
              <a:t>菜单</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路径：标准化业务受理</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专区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积分专区</a:t>
            </a:r>
            <a:endParaRPr lang="zh-CN" altLang="en-US" sz="2400" b="1" dirty="0">
              <a:solidFill>
                <a:schemeClr val="accent6"/>
              </a:solidFill>
              <a:latin typeface="微软雅黑" panose="020B0503020204020204" pitchFamily="34" charset="-122"/>
              <a:ea typeface="微软雅黑" panose="020B0503020204020204" pitchFamily="34" charset="-122"/>
              <a:sym typeface="+mn-ea"/>
            </a:endParaRPr>
          </a:p>
        </p:txBody>
      </p:sp>
      <p:pic>
        <p:nvPicPr>
          <p:cNvPr id="6" name="图片 5">
            <a:extLst>
              <a:ext uri="{FF2B5EF4-FFF2-40B4-BE49-F238E27FC236}">
                <a16:creationId xmlns="" xmlns:a16="http://schemas.microsoft.com/office/drawing/2014/main" id="{BEFB8B71-96E6-4313-A019-CF41FA88B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742" y="1509144"/>
            <a:ext cx="8425543" cy="5370554"/>
          </a:xfrm>
          <a:prstGeom prst="rect">
            <a:avLst/>
          </a:prstGeom>
        </p:spPr>
      </p:pic>
      <p:sp>
        <p:nvSpPr>
          <p:cNvPr id="7" name="矩形 6">
            <a:extLst>
              <a:ext uri="{FF2B5EF4-FFF2-40B4-BE49-F238E27FC236}">
                <a16:creationId xmlns="" xmlns:a16="http://schemas.microsoft.com/office/drawing/2014/main" id="{8CDB5696-11EF-4C26-95F7-833BA012A8EE}"/>
              </a:ext>
            </a:extLst>
          </p:cNvPr>
          <p:cNvSpPr/>
          <p:nvPr/>
        </p:nvSpPr>
        <p:spPr>
          <a:xfrm>
            <a:off x="7092043" y="1905886"/>
            <a:ext cx="881742" cy="2984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lstStyle/>
          <a:p>
            <a:r>
              <a:rPr lang="en-US" altLang="zh-CN" dirty="0"/>
              <a:t>3</a:t>
            </a:r>
            <a:r>
              <a:rPr lang="zh-CN" altLang="en-US" dirty="0"/>
              <a:t>、</a:t>
            </a:r>
            <a:r>
              <a:rPr lang="zh-CN" altLang="en-US" dirty="0">
                <a:sym typeface="+mn-ea"/>
              </a:rPr>
              <a:t>具体操作-积分信息</a:t>
            </a:r>
            <a:r>
              <a:rPr lang="en-US" altLang="zh-CN" dirty="0">
                <a:sym typeface="+mn-ea"/>
              </a:rPr>
              <a:t>-</a:t>
            </a:r>
            <a:r>
              <a:rPr lang="zh-CN" altLang="en-US" dirty="0">
                <a:sym typeface="+mn-ea"/>
              </a:rPr>
              <a:t>基础信息</a:t>
            </a:r>
          </a:p>
        </p:txBody>
      </p:sp>
      <p:sp>
        <p:nvSpPr>
          <p:cNvPr id="5" name="文本框 4"/>
          <p:cNvSpPr txBox="1"/>
          <p:nvPr/>
        </p:nvSpPr>
        <p:spPr>
          <a:xfrm>
            <a:off x="345440" y="822325"/>
            <a:ext cx="11492230" cy="3736407"/>
          </a:xfrm>
          <a:prstGeom prst="rect">
            <a:avLst/>
          </a:prstGeom>
          <a:noFill/>
          <a:ln>
            <a:noFill/>
          </a:ln>
        </p:spPr>
        <p:txBody>
          <a:bodyPr wrap="square" rtlCol="0">
            <a:spAutoFit/>
          </a:bodyPr>
          <a:lstStyle/>
          <a:p>
            <a:pPr indent="360000">
              <a:lnSpc>
                <a:spcPct val="150000"/>
              </a:lnSpc>
            </a:pPr>
            <a:r>
              <a:rPr lang="zh-CN" altLang="en-US" sz="2200" b="1" dirty="0">
                <a:latin typeface="微软雅黑" panose="020B0503020204020204" pitchFamily="34" charset="-122"/>
                <a:ea typeface="微软雅黑" panose="020B0503020204020204" pitchFamily="34" charset="-122"/>
                <a:sym typeface="+mn-ea"/>
              </a:rPr>
              <a:t>积分基本信息区域</a:t>
            </a:r>
            <a:r>
              <a:rPr lang="zh-CN" altLang="en-US" sz="2200" b="1" dirty="0" smtClean="0">
                <a:latin typeface="微软雅黑" panose="020B0503020204020204" pitchFamily="34" charset="-122"/>
                <a:ea typeface="微软雅黑" panose="020B0503020204020204" pitchFamily="34" charset="-122"/>
                <a:sym typeface="+mn-ea"/>
              </a:rPr>
              <a:t>介绍</a:t>
            </a:r>
            <a:r>
              <a:rPr lang="zh-CN" altLang="en-US" sz="2200" b="1" kern="0" dirty="0">
                <a:latin typeface="微软雅黑" panose="020B0503020204020204" pitchFamily="34" charset="-122"/>
                <a:ea typeface="微软雅黑" panose="020B0503020204020204" pitchFamily="34" charset="-122"/>
                <a:sym typeface="+mn-ea"/>
              </a:rPr>
              <a:t>：</a:t>
            </a:r>
            <a:endParaRPr lang="en-US" altLang="zh-CN" sz="2200" b="1" kern="0" dirty="0">
              <a:solidFill>
                <a:srgbClr val="000000"/>
              </a:solidFill>
              <a:latin typeface="+mn-ea"/>
              <a:cs typeface="Times New Roman" panose="02020603050405020304" pitchFamily="18" charset="0"/>
            </a:endParaRPr>
          </a:p>
          <a:p>
            <a:pPr lvl="0" indent="360000">
              <a:lnSpc>
                <a:spcPct val="150000"/>
              </a:lnSpc>
            </a:pPr>
            <a:r>
              <a:rPr lang="zh-CN" altLang="en-US" sz="2200" dirty="0" smtClean="0">
                <a:latin typeface="+mn-ea"/>
              </a:rPr>
              <a:t>（</a:t>
            </a:r>
            <a:r>
              <a:rPr lang="en-US" altLang="zh-CN" sz="2200" dirty="0" smtClean="0">
                <a:latin typeface="+mn-ea"/>
              </a:rPr>
              <a:t>1</a:t>
            </a:r>
            <a:r>
              <a:rPr lang="zh-CN" altLang="en-US" sz="2200" dirty="0" smtClean="0">
                <a:latin typeface="+mn-ea"/>
              </a:rPr>
              <a:t>）点击</a:t>
            </a:r>
            <a:r>
              <a:rPr lang="zh-CN" altLang="zh-CN" sz="2200" dirty="0" smtClean="0">
                <a:latin typeface="+mn-ea"/>
              </a:rPr>
              <a:t>“一键兑换”</a:t>
            </a:r>
            <a:r>
              <a:rPr lang="zh-CN" altLang="zh-CN" sz="2200" dirty="0">
                <a:latin typeface="+mn-ea"/>
              </a:rPr>
              <a:t>按钮，将用户所有可兑换积分兑换成</a:t>
            </a:r>
            <a:r>
              <a:rPr lang="zh-CN" altLang="zh-CN" sz="2200" dirty="0" smtClean="0">
                <a:latin typeface="+mn-ea"/>
              </a:rPr>
              <a:t>话费，</a:t>
            </a:r>
            <a:r>
              <a:rPr lang="zh-CN" altLang="zh-CN" sz="2200" dirty="0">
                <a:latin typeface="+mn-ea"/>
              </a:rPr>
              <a:t>该按钮显隐可配置；</a:t>
            </a:r>
          </a:p>
          <a:p>
            <a:pPr lvl="0" indent="360000">
              <a:lnSpc>
                <a:spcPct val="150000"/>
              </a:lnSpc>
            </a:pPr>
            <a:r>
              <a:rPr lang="zh-CN" altLang="en-US" sz="2200" dirty="0" smtClean="0">
                <a:latin typeface="+mn-ea"/>
              </a:rPr>
              <a:t>（</a:t>
            </a:r>
            <a:r>
              <a:rPr lang="en-US" altLang="zh-CN" sz="2200" dirty="0" smtClean="0">
                <a:latin typeface="+mn-ea"/>
              </a:rPr>
              <a:t>2</a:t>
            </a:r>
            <a:r>
              <a:rPr lang="zh-CN" altLang="en-US" sz="2200" dirty="0" smtClean="0">
                <a:latin typeface="+mn-ea"/>
              </a:rPr>
              <a:t>）点击</a:t>
            </a:r>
            <a:r>
              <a:rPr lang="zh-CN" altLang="zh-CN" sz="2200" dirty="0" smtClean="0">
                <a:latin typeface="+mn-ea"/>
              </a:rPr>
              <a:t>“</a:t>
            </a:r>
            <a:r>
              <a:rPr lang="zh-CN" altLang="zh-CN" sz="2200" dirty="0">
                <a:latin typeface="+mn-ea"/>
              </a:rPr>
              <a:t>积分商城网址发送”按钮，将积分商城网址通过短信发送到受理号码手机上，短信内容前台不可编辑，后台可配置，该按钮显隐可</a:t>
            </a:r>
            <a:r>
              <a:rPr lang="zh-CN" altLang="zh-CN" sz="2200" dirty="0" smtClean="0">
                <a:latin typeface="+mn-ea"/>
              </a:rPr>
              <a:t>配置；</a:t>
            </a:r>
            <a:endParaRPr lang="zh-CN" altLang="zh-CN" sz="2200" dirty="0">
              <a:latin typeface="+mn-ea"/>
            </a:endParaRPr>
          </a:p>
          <a:p>
            <a:pPr indent="360000">
              <a:lnSpc>
                <a:spcPct val="150000"/>
              </a:lnSpc>
            </a:pPr>
            <a:r>
              <a:rPr lang="zh-CN" altLang="en-US" sz="2200" dirty="0" smtClean="0">
                <a:latin typeface="+mn-ea"/>
              </a:rPr>
              <a:t>（</a:t>
            </a:r>
            <a:r>
              <a:rPr lang="en-US" altLang="zh-CN" sz="2200" dirty="0" smtClean="0">
                <a:latin typeface="+mn-ea"/>
              </a:rPr>
              <a:t>3</a:t>
            </a:r>
            <a:r>
              <a:rPr lang="zh-CN" altLang="en-US" sz="2200" dirty="0" smtClean="0">
                <a:latin typeface="+mn-ea"/>
              </a:rPr>
              <a:t>）点击</a:t>
            </a:r>
            <a:r>
              <a:rPr lang="zh-CN" altLang="zh-CN" sz="2200" dirty="0" smtClean="0">
                <a:latin typeface="+mn-ea"/>
              </a:rPr>
              <a:t>“短信下发”</a:t>
            </a:r>
            <a:r>
              <a:rPr lang="zh-CN" altLang="zh-CN" sz="2200" dirty="0">
                <a:latin typeface="+mn-ea"/>
              </a:rPr>
              <a:t>按钮，将客户积分信息发送到受理号码手机上，具体短信内容前台不可编辑，后台可配置短信模板，该按钮显隐可</a:t>
            </a:r>
            <a:r>
              <a:rPr lang="zh-CN" altLang="zh-CN" sz="2200" dirty="0" smtClean="0">
                <a:latin typeface="+mn-ea"/>
              </a:rPr>
              <a:t>配置</a:t>
            </a:r>
            <a:r>
              <a:rPr lang="zh-CN" altLang="en-US" sz="2200" dirty="0">
                <a:latin typeface="+mn-ea"/>
              </a:rPr>
              <a:t>。</a:t>
            </a:r>
            <a:endParaRPr lang="en-US" altLang="zh-CN" sz="2200" dirty="0">
              <a:latin typeface="+mn-ea"/>
            </a:endParaRPr>
          </a:p>
          <a:p>
            <a:endParaRPr lang="zh-CN" altLang="zh-CN" dirty="0">
              <a:latin typeface="+mn-ea"/>
            </a:endParaRPr>
          </a:p>
          <a:p>
            <a:pPr>
              <a:lnSpc>
                <a:spcPct val="130000"/>
              </a:lnSpc>
            </a:pPr>
            <a:endParaRPr lang="zh-CN" altLang="en-US" sz="1600" b="1" dirty="0">
              <a:solidFill>
                <a:schemeClr val="accent6"/>
              </a:solidFill>
              <a:latin typeface="微软雅黑" panose="020B0503020204020204" pitchFamily="34" charset="-122"/>
              <a:ea typeface="微软雅黑" panose="020B0503020204020204" pitchFamily="34" charset="-122"/>
              <a:sym typeface="+mn-ea"/>
            </a:endParaRPr>
          </a:p>
        </p:txBody>
      </p:sp>
      <p:pic>
        <p:nvPicPr>
          <p:cNvPr id="6" name="图片 5">
            <a:extLst>
              <a:ext uri="{FF2B5EF4-FFF2-40B4-BE49-F238E27FC236}">
                <a16:creationId xmlns="" xmlns:a16="http://schemas.microsoft.com/office/drawing/2014/main" id="{DC095117-F3CA-4FFA-BAEA-F55CF8C790F3}"/>
              </a:ext>
            </a:extLst>
          </p:cNvPr>
          <p:cNvPicPr>
            <a:picLocks noChangeAspect="1"/>
          </p:cNvPicPr>
          <p:nvPr/>
        </p:nvPicPr>
        <p:blipFill>
          <a:blip r:embed="rId2"/>
          <a:stretch>
            <a:fillRect/>
          </a:stretch>
        </p:blipFill>
        <p:spPr>
          <a:xfrm>
            <a:off x="596985" y="3858016"/>
            <a:ext cx="10975335" cy="2999984"/>
          </a:xfrm>
          <a:prstGeom prst="rect">
            <a:avLst/>
          </a:prstGeom>
        </p:spPr>
      </p:pic>
      <p:sp>
        <p:nvSpPr>
          <p:cNvPr id="8" name="矩形 7">
            <a:extLst>
              <a:ext uri="{FF2B5EF4-FFF2-40B4-BE49-F238E27FC236}">
                <a16:creationId xmlns="" xmlns:a16="http://schemas.microsoft.com/office/drawing/2014/main" id="{3AFBF97D-CC3B-452C-8C1F-05DD3EAE8AE9}"/>
              </a:ext>
            </a:extLst>
          </p:cNvPr>
          <p:cNvSpPr/>
          <p:nvPr/>
        </p:nvSpPr>
        <p:spPr>
          <a:xfrm>
            <a:off x="910135" y="5212719"/>
            <a:ext cx="3619500" cy="3304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lstStyle/>
          <a:p>
            <a:r>
              <a:rPr lang="en-US" altLang="zh-CN" dirty="0"/>
              <a:t>3</a:t>
            </a:r>
            <a:r>
              <a:rPr lang="zh-CN" altLang="en-US" dirty="0"/>
              <a:t>、</a:t>
            </a:r>
            <a:r>
              <a:rPr lang="zh-CN" altLang="en-US" dirty="0">
                <a:sym typeface="+mn-ea"/>
              </a:rPr>
              <a:t>具体操作-积分信息</a:t>
            </a:r>
            <a:r>
              <a:rPr lang="en-US" altLang="zh-CN" dirty="0">
                <a:sym typeface="+mn-ea"/>
              </a:rPr>
              <a:t>-</a:t>
            </a:r>
            <a:r>
              <a:rPr lang="zh-CN" altLang="en-US" dirty="0">
                <a:sym typeface="+mn-ea"/>
              </a:rPr>
              <a:t>基础信息</a:t>
            </a:r>
            <a:r>
              <a:rPr lang="en-US" altLang="zh-CN" dirty="0">
                <a:sym typeface="+mn-ea"/>
              </a:rPr>
              <a:t>-</a:t>
            </a:r>
            <a:r>
              <a:rPr lang="zh-CN" altLang="en-US" dirty="0">
                <a:sym typeface="+mn-ea"/>
              </a:rPr>
              <a:t>短信</a:t>
            </a:r>
            <a:r>
              <a:rPr lang="zh-CN" altLang="en-US" dirty="0" smtClean="0">
                <a:sym typeface="+mn-ea"/>
              </a:rPr>
              <a:t>下发</a:t>
            </a:r>
            <a:r>
              <a:rPr lang="en-US" altLang="zh-CN" dirty="0">
                <a:sym typeface="+mn-ea"/>
              </a:rPr>
              <a:t>/</a:t>
            </a:r>
            <a:r>
              <a:rPr lang="zh-CN" altLang="en-US" dirty="0" smtClean="0">
                <a:sym typeface="+mn-ea"/>
              </a:rPr>
              <a:t>积分</a:t>
            </a:r>
            <a:r>
              <a:rPr lang="zh-CN" altLang="en-US" dirty="0">
                <a:sym typeface="+mn-ea"/>
              </a:rPr>
              <a:t>商城网址下发</a:t>
            </a:r>
          </a:p>
        </p:txBody>
      </p:sp>
      <p:pic>
        <p:nvPicPr>
          <p:cNvPr id="7" name="图片 6">
            <a:extLst>
              <a:ext uri="{FF2B5EF4-FFF2-40B4-BE49-F238E27FC236}">
                <a16:creationId xmlns="" xmlns:a16="http://schemas.microsoft.com/office/drawing/2014/main" id="{5784204B-2D74-4F20-A860-6D27218C1ECA}"/>
              </a:ext>
            </a:extLst>
          </p:cNvPr>
          <p:cNvPicPr>
            <a:picLocks noChangeAspect="1"/>
          </p:cNvPicPr>
          <p:nvPr/>
        </p:nvPicPr>
        <p:blipFill>
          <a:blip r:embed="rId2"/>
          <a:stretch>
            <a:fillRect/>
          </a:stretch>
        </p:blipFill>
        <p:spPr>
          <a:xfrm>
            <a:off x="619760" y="1056279"/>
            <a:ext cx="10929983" cy="5246550"/>
          </a:xfrm>
          <a:prstGeom prst="rect">
            <a:avLst/>
          </a:prstGeom>
        </p:spPr>
      </p:pic>
      <p:sp>
        <p:nvSpPr>
          <p:cNvPr id="10" name="矩形 9">
            <a:extLst>
              <a:ext uri="{FF2B5EF4-FFF2-40B4-BE49-F238E27FC236}">
                <a16:creationId xmlns="" xmlns:a16="http://schemas.microsoft.com/office/drawing/2014/main" id="{73027B0B-A26B-4628-9B5B-B9244538B277}"/>
              </a:ext>
            </a:extLst>
          </p:cNvPr>
          <p:cNvSpPr/>
          <p:nvPr/>
        </p:nvSpPr>
        <p:spPr>
          <a:xfrm>
            <a:off x="9122229" y="2492829"/>
            <a:ext cx="1654628" cy="609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 xmlns:a16="http://schemas.microsoft.com/office/drawing/2014/main" id="{08B087AA-ED0D-48CA-B846-CBFB15BA3B65}"/>
              </a:ext>
            </a:extLst>
          </p:cNvPr>
          <p:cNvCxnSpPr/>
          <p:nvPr/>
        </p:nvCxnSpPr>
        <p:spPr>
          <a:xfrm flipH="1">
            <a:off x="7467600" y="2862943"/>
            <a:ext cx="1654629" cy="35922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 xmlns:a16="http://schemas.microsoft.com/office/drawing/2014/main" id="{78D9361A-8829-4C91-AB8E-49AB26CAE3DD}"/>
              </a:ext>
            </a:extLst>
          </p:cNvPr>
          <p:cNvSpPr/>
          <p:nvPr/>
        </p:nvSpPr>
        <p:spPr>
          <a:xfrm>
            <a:off x="4321628" y="2743199"/>
            <a:ext cx="2449286" cy="3374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 xmlns:a16="http://schemas.microsoft.com/office/drawing/2014/main" id="{FF49504A-5B03-4591-B19E-F1DAA35749D3}"/>
              </a:ext>
            </a:extLst>
          </p:cNvPr>
          <p:cNvSpPr txBox="1"/>
          <p:nvPr/>
        </p:nvSpPr>
        <p:spPr>
          <a:xfrm>
            <a:off x="4169579" y="2435448"/>
            <a:ext cx="1826141" cy="338554"/>
          </a:xfrm>
          <a:prstGeom prst="rect">
            <a:avLst/>
          </a:prstGeom>
          <a:noFill/>
        </p:spPr>
        <p:txBody>
          <a:bodyPr wrap="none" rtlCol="0">
            <a:spAutoFit/>
          </a:bodyPr>
          <a:lstStyle/>
          <a:p>
            <a:r>
              <a:rPr lang="zh-CN" altLang="en-US" sz="1600" dirty="0">
                <a:solidFill>
                  <a:srgbClr val="FF0000"/>
                </a:solidFill>
                <a:latin typeface="+mn-ea"/>
              </a:rPr>
              <a:t>自动获取受理号码</a:t>
            </a:r>
          </a:p>
        </p:txBody>
      </p:sp>
      <p:sp>
        <p:nvSpPr>
          <p:cNvPr id="14" name="矩形 13">
            <a:extLst>
              <a:ext uri="{FF2B5EF4-FFF2-40B4-BE49-F238E27FC236}">
                <a16:creationId xmlns="" xmlns:a16="http://schemas.microsoft.com/office/drawing/2014/main" id="{9886512E-3A3B-4DFA-8425-E02224A21872}"/>
              </a:ext>
            </a:extLst>
          </p:cNvPr>
          <p:cNvSpPr/>
          <p:nvPr/>
        </p:nvSpPr>
        <p:spPr>
          <a:xfrm>
            <a:off x="4321628" y="3222171"/>
            <a:ext cx="598715" cy="3374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 xmlns:a16="http://schemas.microsoft.com/office/drawing/2014/main" id="{DED17018-B9A2-4748-AAF5-35495ADAAD96}"/>
              </a:ext>
            </a:extLst>
          </p:cNvPr>
          <p:cNvSpPr txBox="1"/>
          <p:nvPr/>
        </p:nvSpPr>
        <p:spPr>
          <a:xfrm>
            <a:off x="4169579" y="3668500"/>
            <a:ext cx="2669372" cy="830997"/>
          </a:xfrm>
          <a:prstGeom prst="rect">
            <a:avLst/>
          </a:prstGeom>
          <a:noFill/>
        </p:spPr>
        <p:txBody>
          <a:bodyPr wrap="square" rtlCol="0">
            <a:spAutoFit/>
          </a:bodyPr>
          <a:lstStyle/>
          <a:p>
            <a:r>
              <a:rPr lang="zh-CN" altLang="en-US" sz="1600" dirty="0">
                <a:solidFill>
                  <a:srgbClr val="FF0000"/>
                </a:solidFill>
                <a:latin typeface="+mn-ea"/>
              </a:rPr>
              <a:t>获取“积分专区配置”</a:t>
            </a:r>
            <a:r>
              <a:rPr lang="en-US" altLang="zh-CN" sz="1600" dirty="0">
                <a:solidFill>
                  <a:srgbClr val="FF0000"/>
                </a:solidFill>
                <a:latin typeface="+mn-ea"/>
              </a:rPr>
              <a:t>-</a:t>
            </a:r>
            <a:r>
              <a:rPr lang="zh-CN" altLang="en-US" sz="1600" dirty="0">
                <a:solidFill>
                  <a:srgbClr val="FF0000"/>
                </a:solidFill>
                <a:latin typeface="+mn-ea"/>
              </a:rPr>
              <a:t>短信下发”和“积分商品网址下发”配置的消息内容</a:t>
            </a:r>
          </a:p>
        </p:txBody>
      </p:sp>
      <p:sp>
        <p:nvSpPr>
          <p:cNvPr id="16" name="矩形 15">
            <a:extLst>
              <a:ext uri="{FF2B5EF4-FFF2-40B4-BE49-F238E27FC236}">
                <a16:creationId xmlns="" xmlns:a16="http://schemas.microsoft.com/office/drawing/2014/main" id="{6423A44B-94BB-4483-B0AA-88C5DE24FBC2}"/>
              </a:ext>
            </a:extLst>
          </p:cNvPr>
          <p:cNvSpPr/>
          <p:nvPr/>
        </p:nvSpPr>
        <p:spPr>
          <a:xfrm>
            <a:off x="4620985" y="4794469"/>
            <a:ext cx="800101" cy="517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 xmlns:a16="http://schemas.microsoft.com/office/drawing/2014/main" id="{E119A9E2-D953-49C9-8120-23E4DE4D2D26}"/>
              </a:ext>
            </a:extLst>
          </p:cNvPr>
          <p:cNvSpPr txBox="1"/>
          <p:nvPr/>
        </p:nvSpPr>
        <p:spPr>
          <a:xfrm>
            <a:off x="3666877" y="4973675"/>
            <a:ext cx="1005403" cy="338554"/>
          </a:xfrm>
          <a:prstGeom prst="rect">
            <a:avLst/>
          </a:prstGeom>
          <a:noFill/>
        </p:spPr>
        <p:txBody>
          <a:bodyPr wrap="none" rtlCol="0">
            <a:spAutoFit/>
          </a:bodyPr>
          <a:lstStyle/>
          <a:p>
            <a:r>
              <a:rPr lang="zh-CN" altLang="en-US" sz="1600" dirty="0">
                <a:solidFill>
                  <a:srgbClr val="FF0000"/>
                </a:solidFill>
                <a:latin typeface="+mn-ea"/>
              </a:rPr>
              <a:t>点击发送</a:t>
            </a:r>
          </a:p>
        </p:txBody>
      </p:sp>
    </p:spTree>
    <p:extLst>
      <p:ext uri="{BB962C8B-B14F-4D97-AF65-F5344CB8AC3E}">
        <p14:creationId xmlns:p14="http://schemas.microsoft.com/office/powerpoint/2010/main" val="81791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lstStyle/>
          <a:p>
            <a:r>
              <a:rPr lang="en-US" altLang="zh-CN" dirty="0"/>
              <a:t>3</a:t>
            </a:r>
            <a:r>
              <a:rPr lang="zh-CN" altLang="en-US" dirty="0"/>
              <a:t>、</a:t>
            </a:r>
            <a:r>
              <a:rPr lang="zh-CN" altLang="en-US" dirty="0">
                <a:sym typeface="+mn-ea"/>
              </a:rPr>
              <a:t>具体操作-积分信息</a:t>
            </a:r>
            <a:r>
              <a:rPr lang="en-US" altLang="zh-CN" dirty="0">
                <a:sym typeface="+mn-ea"/>
              </a:rPr>
              <a:t>-</a:t>
            </a:r>
            <a:r>
              <a:rPr lang="zh-CN" altLang="en-US" dirty="0">
                <a:sym typeface="+mn-ea"/>
              </a:rPr>
              <a:t>年度积分信息</a:t>
            </a:r>
          </a:p>
        </p:txBody>
      </p:sp>
      <p:sp>
        <p:nvSpPr>
          <p:cNvPr id="5" name="文本框 4"/>
          <p:cNvSpPr txBox="1"/>
          <p:nvPr/>
        </p:nvSpPr>
        <p:spPr>
          <a:xfrm>
            <a:off x="345440" y="822325"/>
            <a:ext cx="11492230" cy="2862322"/>
          </a:xfrm>
          <a:prstGeom prst="rect">
            <a:avLst/>
          </a:prstGeom>
          <a:noFill/>
          <a:ln>
            <a:noFill/>
          </a:ln>
        </p:spPr>
        <p:txBody>
          <a:bodyPr wrap="square" rtlCol="0">
            <a:spAutoFit/>
          </a:bodyPr>
          <a:lstStyle/>
          <a:p>
            <a:pPr>
              <a:lnSpc>
                <a:spcPct val="150000"/>
              </a:lnSpc>
            </a:pPr>
            <a:r>
              <a:rPr lang="zh-CN" altLang="en-US" sz="2400" b="1" dirty="0">
                <a:latin typeface="+mn-ea"/>
              </a:rPr>
              <a:t>功能介绍：</a:t>
            </a:r>
            <a:endParaRPr lang="en-US" altLang="zh-CN" sz="2400" b="1" dirty="0">
              <a:latin typeface="+mn-ea"/>
            </a:endParaRPr>
          </a:p>
          <a:p>
            <a:pPr>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）选择</a:t>
            </a:r>
            <a:r>
              <a:rPr lang="en-US" altLang="zh-CN" sz="2400" dirty="0" smtClean="0">
                <a:latin typeface="+mn-ea"/>
              </a:rPr>
              <a:t>【</a:t>
            </a:r>
            <a:r>
              <a:rPr lang="zh-CN" altLang="en-US" sz="2400" dirty="0" smtClean="0">
                <a:latin typeface="+mn-ea"/>
              </a:rPr>
              <a:t>近三年</a:t>
            </a:r>
            <a:r>
              <a:rPr lang="en-US" altLang="zh-CN" sz="2400" dirty="0" smtClean="0">
                <a:latin typeface="+mn-ea"/>
              </a:rPr>
              <a:t>】</a:t>
            </a:r>
            <a:r>
              <a:rPr lang="zh-CN" altLang="en-US" sz="2400" dirty="0" smtClean="0">
                <a:latin typeface="+mn-ea"/>
              </a:rPr>
              <a:t>，切换</a:t>
            </a:r>
            <a:r>
              <a:rPr lang="en-US" altLang="zh-CN" sz="2400" dirty="0" smtClean="0">
                <a:latin typeface="+mn-ea"/>
              </a:rPr>
              <a:t>2019/2018/2017</a:t>
            </a:r>
            <a:r>
              <a:rPr lang="zh-CN" altLang="en-US" sz="2400" dirty="0" smtClean="0">
                <a:latin typeface="+mn-ea"/>
              </a:rPr>
              <a:t>，可以查看近三年的积分信息。</a:t>
            </a:r>
            <a:endParaRPr lang="en-US" altLang="zh-CN" sz="2400" dirty="0" smtClean="0">
              <a:latin typeface="+mn-ea"/>
            </a:endParaRPr>
          </a:p>
          <a:p>
            <a:pPr>
              <a:lnSpc>
                <a:spcPct val="150000"/>
              </a:lnSpc>
            </a:pPr>
            <a:r>
              <a:rPr lang="zh-CN" altLang="en-US" sz="2400" dirty="0" smtClean="0">
                <a:latin typeface="+mn-ea"/>
              </a:rPr>
              <a:t>（</a:t>
            </a:r>
            <a:r>
              <a:rPr lang="en-US" altLang="zh-CN" sz="2400" dirty="0" smtClean="0">
                <a:latin typeface="+mn-ea"/>
              </a:rPr>
              <a:t>2</a:t>
            </a:r>
            <a:r>
              <a:rPr lang="zh-CN" altLang="en-US" sz="2400" dirty="0" smtClean="0">
                <a:latin typeface="+mn-ea"/>
              </a:rPr>
              <a:t>）选择</a:t>
            </a:r>
            <a:r>
              <a:rPr lang="en-US" altLang="zh-CN" sz="2400" dirty="0" smtClean="0">
                <a:latin typeface="+mn-ea"/>
              </a:rPr>
              <a:t>【</a:t>
            </a:r>
            <a:r>
              <a:rPr lang="zh-CN" altLang="en-US" sz="2400" dirty="0">
                <a:latin typeface="+mn-ea"/>
              </a:rPr>
              <a:t>全部</a:t>
            </a:r>
            <a:r>
              <a:rPr lang="en-US" altLang="zh-CN" sz="2400" dirty="0" smtClean="0">
                <a:latin typeface="+mn-ea"/>
              </a:rPr>
              <a:t>】</a:t>
            </a:r>
            <a:r>
              <a:rPr lang="zh-CN" altLang="en-US" sz="2400" dirty="0" smtClean="0">
                <a:latin typeface="+mn-ea"/>
              </a:rPr>
              <a:t>，切换年份，可以查看对应年份的积分信息。</a:t>
            </a:r>
            <a:endParaRPr lang="en-US" altLang="zh-CN" sz="2400" dirty="0" smtClean="0">
              <a:latin typeface="+mn-ea"/>
            </a:endParaRPr>
          </a:p>
          <a:p>
            <a:pPr>
              <a:lnSpc>
                <a:spcPct val="150000"/>
              </a:lnSpc>
            </a:pPr>
            <a:r>
              <a:rPr lang="zh-CN" altLang="en-US" sz="2400" dirty="0" smtClean="0">
                <a:latin typeface="+mn-ea"/>
              </a:rPr>
              <a:t>（</a:t>
            </a:r>
            <a:r>
              <a:rPr lang="en-US" altLang="zh-CN" sz="2400" dirty="0" smtClean="0">
                <a:latin typeface="+mn-ea"/>
              </a:rPr>
              <a:t>3</a:t>
            </a:r>
            <a:r>
              <a:rPr lang="zh-CN" altLang="en-US" sz="2400" dirty="0" smtClean="0">
                <a:latin typeface="+mn-ea"/>
              </a:rPr>
              <a:t>）点击</a:t>
            </a:r>
            <a:r>
              <a:rPr lang="en-US" altLang="zh-CN" sz="2400" dirty="0" smtClean="0">
                <a:latin typeface="+mn-ea"/>
              </a:rPr>
              <a:t>【</a:t>
            </a:r>
            <a:r>
              <a:rPr lang="zh-CN" altLang="en-US" sz="2400" dirty="0" smtClean="0">
                <a:latin typeface="+mn-ea"/>
              </a:rPr>
              <a:t>全部年度积分信息</a:t>
            </a:r>
            <a:r>
              <a:rPr lang="en-US" altLang="zh-CN" sz="2400" dirty="0" smtClean="0">
                <a:latin typeface="+mn-ea"/>
              </a:rPr>
              <a:t>】</a:t>
            </a:r>
            <a:r>
              <a:rPr lang="zh-CN" altLang="en-US" sz="2400" dirty="0" smtClean="0">
                <a:latin typeface="+mn-ea"/>
              </a:rPr>
              <a:t>，弹框展示全部年份的积分信息。</a:t>
            </a:r>
            <a:endParaRPr lang="en-US" altLang="zh-CN" sz="2400" dirty="0" smtClean="0">
              <a:latin typeface="+mn-ea"/>
            </a:endParaRPr>
          </a:p>
          <a:p>
            <a:pPr>
              <a:lnSpc>
                <a:spcPct val="150000"/>
              </a:lnSpc>
            </a:pPr>
            <a:r>
              <a:rPr lang="zh-CN" altLang="en-US" sz="2400" dirty="0" smtClean="0">
                <a:latin typeface="+mn-ea"/>
              </a:rPr>
              <a:t>（</a:t>
            </a:r>
            <a:r>
              <a:rPr lang="en-US" altLang="zh-CN" sz="2400" dirty="0" smtClean="0">
                <a:latin typeface="+mn-ea"/>
              </a:rPr>
              <a:t>4</a:t>
            </a:r>
            <a:r>
              <a:rPr lang="zh-CN" altLang="en-US" sz="2400" dirty="0" smtClean="0">
                <a:latin typeface="+mn-ea"/>
              </a:rPr>
              <a:t>）点击</a:t>
            </a:r>
            <a:r>
              <a:rPr lang="en-US" altLang="zh-CN" sz="2400" dirty="0" smtClean="0">
                <a:latin typeface="+mn-ea"/>
              </a:rPr>
              <a:t>【</a:t>
            </a:r>
            <a:r>
              <a:rPr lang="zh-CN" altLang="en-US" sz="2400" dirty="0" smtClean="0">
                <a:latin typeface="+mn-ea"/>
              </a:rPr>
              <a:t>刷新</a:t>
            </a:r>
            <a:r>
              <a:rPr lang="en-US" altLang="zh-CN" sz="2400" dirty="0" smtClean="0">
                <a:latin typeface="+mn-ea"/>
              </a:rPr>
              <a:t>】</a:t>
            </a:r>
            <a:r>
              <a:rPr lang="zh-CN" altLang="en-US" sz="2400" dirty="0" smtClean="0">
                <a:latin typeface="+mn-ea"/>
              </a:rPr>
              <a:t>，可以刷新当前数据列表。</a:t>
            </a:r>
            <a:endParaRPr lang="en-US" altLang="zh-CN" sz="2400" dirty="0">
              <a:latin typeface="+mn-ea"/>
            </a:endParaRPr>
          </a:p>
        </p:txBody>
      </p:sp>
      <p:pic>
        <p:nvPicPr>
          <p:cNvPr id="7" name="图片 6">
            <a:extLst>
              <a:ext uri="{FF2B5EF4-FFF2-40B4-BE49-F238E27FC236}">
                <a16:creationId xmlns="" xmlns:a16="http://schemas.microsoft.com/office/drawing/2014/main" id="{9B0F59D5-93D9-4154-A1F2-C2CAAD97D17C}"/>
              </a:ext>
            </a:extLst>
          </p:cNvPr>
          <p:cNvPicPr>
            <a:picLocks noChangeAspect="1"/>
          </p:cNvPicPr>
          <p:nvPr/>
        </p:nvPicPr>
        <p:blipFill>
          <a:blip r:embed="rId2"/>
          <a:stretch>
            <a:fillRect/>
          </a:stretch>
        </p:blipFill>
        <p:spPr>
          <a:xfrm>
            <a:off x="438410" y="3684647"/>
            <a:ext cx="11399260" cy="3107765"/>
          </a:xfrm>
          <a:prstGeom prst="rect">
            <a:avLst/>
          </a:prstGeom>
        </p:spPr>
      </p:pic>
    </p:spTree>
    <p:extLst>
      <p:ext uri="{BB962C8B-B14F-4D97-AF65-F5344CB8AC3E}">
        <p14:creationId xmlns:p14="http://schemas.microsoft.com/office/powerpoint/2010/main" val="265670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lstStyle/>
          <a:p>
            <a:r>
              <a:rPr lang="en-US" altLang="zh-CN" dirty="0"/>
              <a:t>3</a:t>
            </a:r>
            <a:r>
              <a:rPr lang="zh-CN" altLang="en-US" dirty="0"/>
              <a:t>、</a:t>
            </a:r>
            <a:r>
              <a:rPr lang="zh-CN" altLang="en-US" dirty="0">
                <a:sym typeface="+mn-ea"/>
              </a:rPr>
              <a:t>具体操作-积分信息</a:t>
            </a:r>
            <a:r>
              <a:rPr lang="en-US" altLang="zh-CN" dirty="0">
                <a:sym typeface="+mn-ea"/>
              </a:rPr>
              <a:t>-</a:t>
            </a:r>
            <a:r>
              <a:rPr lang="zh-CN" altLang="en-US" dirty="0">
                <a:sym typeface="+mn-ea"/>
              </a:rPr>
              <a:t>年度积分信息</a:t>
            </a:r>
            <a:r>
              <a:rPr lang="en-US" altLang="zh-CN" dirty="0">
                <a:sym typeface="+mn-ea"/>
              </a:rPr>
              <a:t>-</a:t>
            </a:r>
            <a:r>
              <a:rPr lang="zh-CN" altLang="en-US" dirty="0">
                <a:sym typeface="+mn-ea"/>
              </a:rPr>
              <a:t>全部年度信息</a:t>
            </a:r>
          </a:p>
        </p:txBody>
      </p:sp>
      <p:pic>
        <p:nvPicPr>
          <p:cNvPr id="6" name="图片 5">
            <a:extLst>
              <a:ext uri="{FF2B5EF4-FFF2-40B4-BE49-F238E27FC236}">
                <a16:creationId xmlns="" xmlns:a16="http://schemas.microsoft.com/office/drawing/2014/main" id="{DE5F5635-9FF1-4D72-B2E6-10AA9D442EAC}"/>
              </a:ext>
            </a:extLst>
          </p:cNvPr>
          <p:cNvPicPr>
            <a:picLocks noChangeAspect="1"/>
          </p:cNvPicPr>
          <p:nvPr/>
        </p:nvPicPr>
        <p:blipFill>
          <a:blip r:embed="rId2"/>
          <a:stretch>
            <a:fillRect/>
          </a:stretch>
        </p:blipFill>
        <p:spPr>
          <a:xfrm>
            <a:off x="567145" y="1062194"/>
            <a:ext cx="10993483" cy="2443006"/>
          </a:xfrm>
          <a:prstGeom prst="rect">
            <a:avLst/>
          </a:prstGeom>
        </p:spPr>
      </p:pic>
      <p:sp>
        <p:nvSpPr>
          <p:cNvPr id="8" name="矩形 7">
            <a:extLst>
              <a:ext uri="{FF2B5EF4-FFF2-40B4-BE49-F238E27FC236}">
                <a16:creationId xmlns="" xmlns:a16="http://schemas.microsoft.com/office/drawing/2014/main" id="{CDAAF89F-DADE-43CF-8242-784DC5D7E06A}"/>
              </a:ext>
            </a:extLst>
          </p:cNvPr>
          <p:cNvSpPr/>
          <p:nvPr/>
        </p:nvSpPr>
        <p:spPr>
          <a:xfrm>
            <a:off x="3579926" y="3610984"/>
            <a:ext cx="2492990" cy="369332"/>
          </a:xfrm>
          <a:prstGeom prst="rect">
            <a:avLst/>
          </a:prstGeom>
        </p:spPr>
        <p:txBody>
          <a:bodyPr wrap="none">
            <a:spAutoFit/>
          </a:bodyPr>
          <a:lstStyle/>
          <a:p>
            <a:r>
              <a:rPr lang="zh-CN" altLang="zh-CN" dirty="0">
                <a:solidFill>
                  <a:srgbClr val="FF0000"/>
                </a:solidFill>
                <a:latin typeface="宋体" panose="02010600030101010101" pitchFamily="2" charset="-122"/>
                <a:ea typeface="宋体" panose="02010600030101010101" pitchFamily="2" charset="-122"/>
                <a:cs typeface="Times New Roman" panose="02020603050405020304" pitchFamily="18" charset="0"/>
              </a:rPr>
              <a:t>全部年度积分信息弹</a:t>
            </a:r>
            <a:r>
              <a:rPr lang="zh-CN" altLang="zh-CN"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rPr>
              <a:t>窗</a:t>
            </a:r>
            <a:endParaRPr lang="zh-CN" altLang="en-US" dirty="0">
              <a:solidFill>
                <a:srgbClr val="FF0000"/>
              </a:solidFill>
              <a:latin typeface="微软雅黑" panose="020B0503020204020204" charset="-122"/>
              <a:ea typeface="微软雅黑" panose="020B0503020204020204" charset="-122"/>
            </a:endParaRPr>
          </a:p>
        </p:txBody>
      </p:sp>
      <p:pic>
        <p:nvPicPr>
          <p:cNvPr id="9" name="图片 30">
            <a:extLst>
              <a:ext uri="{FF2B5EF4-FFF2-40B4-BE49-F238E27FC236}">
                <a16:creationId xmlns="" xmlns:a16="http://schemas.microsoft.com/office/drawing/2014/main" id="{3A7EA0E7-BA6B-43A2-AEBB-989F71FD5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44" y="4086100"/>
            <a:ext cx="10993483" cy="2443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 xmlns:a16="http://schemas.microsoft.com/office/drawing/2014/main" id="{1D4EC18A-9198-4E0A-9E62-219C35FBE70E}"/>
              </a:ext>
            </a:extLst>
          </p:cNvPr>
          <p:cNvSpPr txBox="1"/>
          <p:nvPr/>
        </p:nvSpPr>
        <p:spPr>
          <a:xfrm>
            <a:off x="8567608" y="1945143"/>
            <a:ext cx="3057247" cy="338554"/>
          </a:xfrm>
          <a:prstGeom prst="rect">
            <a:avLst/>
          </a:prstGeom>
          <a:noFill/>
        </p:spPr>
        <p:txBody>
          <a:bodyPr wrap="none" rtlCol="0">
            <a:spAutoFit/>
          </a:bodyPr>
          <a:lstStyle/>
          <a:p>
            <a:r>
              <a:rPr lang="zh-CN" altLang="en-US" sz="1600" dirty="0">
                <a:solidFill>
                  <a:srgbClr val="FF0000"/>
                </a:solidFill>
              </a:rPr>
              <a:t>点击“全部年度积分信息”按钮</a:t>
            </a:r>
          </a:p>
        </p:txBody>
      </p:sp>
    </p:spTree>
    <p:extLst>
      <p:ext uri="{BB962C8B-B14F-4D97-AF65-F5344CB8AC3E}">
        <p14:creationId xmlns:p14="http://schemas.microsoft.com/office/powerpoint/2010/main" val="66507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5491" y="184333"/>
            <a:ext cx="10408171" cy="571525"/>
          </a:xfrm>
        </p:spPr>
        <p:txBody>
          <a:bodyPr/>
          <a:lstStyle/>
          <a:p>
            <a:r>
              <a:rPr lang="en-US" altLang="zh-CN" dirty="0"/>
              <a:t>3</a:t>
            </a:r>
            <a:r>
              <a:rPr lang="zh-CN" altLang="en-US" dirty="0"/>
              <a:t>、</a:t>
            </a:r>
            <a:r>
              <a:rPr lang="zh-CN" altLang="en-US" dirty="0">
                <a:sym typeface="+mn-ea"/>
              </a:rPr>
              <a:t>具体操作-积分信息</a:t>
            </a:r>
            <a:r>
              <a:rPr lang="en-US" altLang="zh-CN" dirty="0">
                <a:sym typeface="+mn-ea"/>
              </a:rPr>
              <a:t>-</a:t>
            </a:r>
            <a:r>
              <a:rPr lang="zh-CN" altLang="en-US" dirty="0">
                <a:sym typeface="+mn-ea"/>
              </a:rPr>
              <a:t>月度积分信息</a:t>
            </a:r>
          </a:p>
        </p:txBody>
      </p:sp>
      <p:sp>
        <p:nvSpPr>
          <p:cNvPr id="5" name="文本框 4"/>
          <p:cNvSpPr txBox="1"/>
          <p:nvPr/>
        </p:nvSpPr>
        <p:spPr>
          <a:xfrm>
            <a:off x="345440" y="822325"/>
            <a:ext cx="11492230" cy="2308324"/>
          </a:xfrm>
          <a:prstGeom prst="rect">
            <a:avLst/>
          </a:prstGeom>
          <a:noFill/>
          <a:ln>
            <a:noFill/>
          </a:ln>
        </p:spPr>
        <p:txBody>
          <a:bodyPr wrap="square" rtlCol="0">
            <a:spAutoFit/>
          </a:bodyPr>
          <a:lstStyle/>
          <a:p>
            <a:pPr indent="360000">
              <a:lnSpc>
                <a:spcPct val="150000"/>
              </a:lnSpc>
            </a:pPr>
            <a:r>
              <a:rPr lang="zh-CN" altLang="en-US" sz="2400" b="1" dirty="0">
                <a:latin typeface="+mn-ea"/>
              </a:rPr>
              <a:t>功能介绍：</a:t>
            </a:r>
            <a:endParaRPr lang="en-US" altLang="zh-CN" sz="2400" b="1" dirty="0">
              <a:latin typeface="+mn-ea"/>
            </a:endParaRPr>
          </a:p>
          <a:p>
            <a:pPr indent="360000">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）切换月份，可以查看近三个月的积分信息。</a:t>
            </a:r>
            <a:endParaRPr lang="en-US" altLang="zh-CN" sz="2400" dirty="0" smtClean="0">
              <a:latin typeface="+mn-ea"/>
            </a:endParaRPr>
          </a:p>
          <a:p>
            <a:pPr indent="360000">
              <a:lnSpc>
                <a:spcPct val="150000"/>
              </a:lnSpc>
            </a:pPr>
            <a:r>
              <a:rPr lang="zh-CN" altLang="en-US" sz="2400" dirty="0" smtClean="0">
                <a:latin typeface="+mn-ea"/>
              </a:rPr>
              <a:t>（</a:t>
            </a:r>
            <a:r>
              <a:rPr lang="en-US" altLang="zh-CN" sz="2400" dirty="0" smtClean="0">
                <a:latin typeface="+mn-ea"/>
              </a:rPr>
              <a:t>2</a:t>
            </a:r>
            <a:r>
              <a:rPr lang="zh-CN" altLang="en-US" sz="2400" dirty="0" smtClean="0">
                <a:latin typeface="+mn-ea"/>
              </a:rPr>
              <a:t>）点击</a:t>
            </a:r>
            <a:r>
              <a:rPr lang="en-US" altLang="zh-CN" sz="2400" dirty="0" smtClean="0">
                <a:latin typeface="+mn-ea"/>
              </a:rPr>
              <a:t>【</a:t>
            </a:r>
            <a:r>
              <a:rPr lang="zh-CN" altLang="en-US" sz="2400" dirty="0" smtClean="0">
                <a:latin typeface="+mn-ea"/>
              </a:rPr>
              <a:t>近</a:t>
            </a:r>
            <a:r>
              <a:rPr lang="en-US" altLang="zh-CN" sz="2400" dirty="0" smtClean="0">
                <a:latin typeface="+mn-ea"/>
              </a:rPr>
              <a:t>12</a:t>
            </a:r>
            <a:r>
              <a:rPr lang="zh-CN" altLang="en-US" sz="2400" dirty="0" smtClean="0">
                <a:latin typeface="+mn-ea"/>
              </a:rPr>
              <a:t>个月积分信息</a:t>
            </a:r>
            <a:r>
              <a:rPr lang="en-US" altLang="zh-CN" sz="2400" dirty="0" smtClean="0">
                <a:latin typeface="+mn-ea"/>
              </a:rPr>
              <a:t>】</a:t>
            </a:r>
            <a:r>
              <a:rPr lang="zh-CN" altLang="en-US" sz="2400" dirty="0" smtClean="0">
                <a:latin typeface="+mn-ea"/>
              </a:rPr>
              <a:t>，弹窗展示近</a:t>
            </a:r>
            <a:r>
              <a:rPr lang="en-US" altLang="zh-CN" sz="2400" dirty="0" smtClean="0">
                <a:latin typeface="+mn-ea"/>
              </a:rPr>
              <a:t>12</a:t>
            </a:r>
            <a:r>
              <a:rPr lang="zh-CN" altLang="en-US" sz="2400" dirty="0" smtClean="0">
                <a:latin typeface="+mn-ea"/>
              </a:rPr>
              <a:t>个月的积分信息。</a:t>
            </a:r>
            <a:endParaRPr lang="en-US" altLang="zh-CN" sz="2400" dirty="0" smtClean="0">
              <a:latin typeface="+mn-ea"/>
            </a:endParaRPr>
          </a:p>
          <a:p>
            <a:pPr indent="360000">
              <a:lnSpc>
                <a:spcPct val="150000"/>
              </a:lnSpc>
            </a:pPr>
            <a:r>
              <a:rPr lang="zh-CN" altLang="en-US" sz="2400" dirty="0" smtClean="0">
                <a:latin typeface="+mn-ea"/>
              </a:rPr>
              <a:t>（</a:t>
            </a:r>
            <a:r>
              <a:rPr lang="en-US" altLang="zh-CN" sz="2400" dirty="0" smtClean="0">
                <a:latin typeface="+mn-ea"/>
              </a:rPr>
              <a:t>3</a:t>
            </a:r>
            <a:r>
              <a:rPr lang="zh-CN" altLang="en-US" sz="2400" dirty="0" smtClean="0">
                <a:latin typeface="+mn-ea"/>
              </a:rPr>
              <a:t>）点击</a:t>
            </a:r>
            <a:r>
              <a:rPr lang="en-US" altLang="zh-CN" sz="2400" dirty="0" smtClean="0">
                <a:latin typeface="+mn-ea"/>
              </a:rPr>
              <a:t>【</a:t>
            </a:r>
            <a:r>
              <a:rPr lang="zh-CN" altLang="en-US" sz="2400" dirty="0" smtClean="0">
                <a:latin typeface="+mn-ea"/>
              </a:rPr>
              <a:t>刷新</a:t>
            </a:r>
            <a:r>
              <a:rPr lang="en-US" altLang="zh-CN" sz="2400" dirty="0" smtClean="0">
                <a:latin typeface="+mn-ea"/>
              </a:rPr>
              <a:t>】</a:t>
            </a:r>
            <a:r>
              <a:rPr lang="zh-CN" altLang="en-US" sz="2400" dirty="0" smtClean="0">
                <a:latin typeface="+mn-ea"/>
              </a:rPr>
              <a:t>，可以刷新当前数据列表。</a:t>
            </a:r>
            <a:endParaRPr lang="en-US" altLang="zh-CN" sz="2400" dirty="0">
              <a:latin typeface="+mn-ea"/>
            </a:endParaRPr>
          </a:p>
        </p:txBody>
      </p:sp>
      <p:pic>
        <p:nvPicPr>
          <p:cNvPr id="6" name="图片 5">
            <a:extLst>
              <a:ext uri="{FF2B5EF4-FFF2-40B4-BE49-F238E27FC236}">
                <a16:creationId xmlns="" xmlns:a16="http://schemas.microsoft.com/office/drawing/2014/main" id="{4952CEB9-2E49-4E61-9E60-87DE99A7A729}"/>
              </a:ext>
            </a:extLst>
          </p:cNvPr>
          <p:cNvPicPr>
            <a:picLocks noChangeAspect="1"/>
          </p:cNvPicPr>
          <p:nvPr/>
        </p:nvPicPr>
        <p:blipFill>
          <a:blip r:embed="rId2"/>
          <a:stretch>
            <a:fillRect/>
          </a:stretch>
        </p:blipFill>
        <p:spPr>
          <a:xfrm>
            <a:off x="709658" y="3037518"/>
            <a:ext cx="10763794" cy="3403089"/>
          </a:xfrm>
          <a:prstGeom prst="rect">
            <a:avLst/>
          </a:prstGeom>
        </p:spPr>
      </p:pic>
    </p:spTree>
    <p:extLst>
      <p:ext uri="{BB962C8B-B14F-4D97-AF65-F5344CB8AC3E}">
        <p14:creationId xmlns:p14="http://schemas.microsoft.com/office/powerpoint/2010/main" val="2010994572"/>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常用">
      <a:majorFont>
        <a:latin typeface="黑体"/>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solidFill>
            <a:schemeClr val="bg2">
              <a:lumMod val="75000"/>
            </a:schemeClr>
          </a:solidFill>
        </a:ln>
      </a:spPr>
      <a:bodyPr wrap="square" rtlCol="0">
        <a:spAutoFit/>
      </a:bodyPr>
      <a:lstStyle>
        <a:defPPr>
          <a:lnSpc>
            <a:spcPct val="130000"/>
          </a:lnSpc>
          <a:defRPr sz="1600" b="1" dirty="0">
            <a:solidFill>
              <a:schemeClr val="accent6"/>
            </a:solidFill>
            <a:sym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636694297267565530</Template>
  <TotalTime>448</TotalTime>
  <Words>1010</Words>
  <Application>Microsoft Office PowerPoint</Application>
  <PresentationFormat>宽屏</PresentationFormat>
  <Paragraphs>76</Paragraphs>
  <Slides>18</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6" baseType="lpstr">
      <vt:lpstr>等线</vt:lpstr>
      <vt:lpstr>黑体</vt:lpstr>
      <vt:lpstr>宋体</vt:lpstr>
      <vt:lpstr>微软雅黑</vt:lpstr>
      <vt:lpstr>Arial</vt:lpstr>
      <vt:lpstr>Times New Roman</vt:lpstr>
      <vt:lpstr>1_Office 主题​​</vt:lpstr>
      <vt:lpstr>think-cell Slide</vt:lpstr>
      <vt:lpstr>PowerPoint 演示文稿</vt:lpstr>
      <vt:lpstr>CONTENTS  目录</vt:lpstr>
      <vt:lpstr>1、功能简介</vt:lpstr>
      <vt:lpstr>2、菜单路径</vt:lpstr>
      <vt:lpstr>3、具体操作-积分信息-基础信息</vt:lpstr>
      <vt:lpstr>3、具体操作-积分信息-基础信息-短信下发/积分商城网址下发</vt:lpstr>
      <vt:lpstr>3、具体操作-积分信息-年度积分信息</vt:lpstr>
      <vt:lpstr>3、具体操作-积分信息-年度积分信息-全部年度信息</vt:lpstr>
      <vt:lpstr>3、具体操作-积分信息-月度积分信息</vt:lpstr>
      <vt:lpstr>3、具体操作-积分信息-月度积分信息-近12月积分信息</vt:lpstr>
      <vt:lpstr>3、具体操作-积分信息-积分变更明细</vt:lpstr>
      <vt:lpstr>3、具体操作-积分信息-积分资产明细</vt:lpstr>
      <vt:lpstr>3、具体操作-积分信息-积分失效明细</vt:lpstr>
      <vt:lpstr>3、具体操作-积分兑换</vt:lpstr>
      <vt:lpstr>3、具体操作-积分兑换</vt:lpstr>
      <vt:lpstr>3、具体操作-积分兑换记录</vt:lpstr>
      <vt:lpstr>3、具体操作-积分信息-积分转移记录</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胡萌萌</dc:creator>
  <cp:lastModifiedBy>l1142118699@outlook.com</cp:lastModifiedBy>
  <cp:revision>114</cp:revision>
  <dcterms:created xsi:type="dcterms:W3CDTF">2018-08-08T03:06:00Z</dcterms:created>
  <dcterms:modified xsi:type="dcterms:W3CDTF">2019-05-29T01:26:30Z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