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0" r:id="rId2"/>
    <p:sldId id="318" r:id="rId3"/>
    <p:sldId id="321" r:id="rId4"/>
    <p:sldId id="322" r:id="rId5"/>
    <p:sldId id="323" r:id="rId6"/>
    <p:sldId id="327" r:id="rId7"/>
    <p:sldId id="342" r:id="rId8"/>
    <p:sldId id="328" r:id="rId9"/>
    <p:sldId id="324" r:id="rId10"/>
    <p:sldId id="343" r:id="rId11"/>
    <p:sldId id="344" r:id="rId12"/>
    <p:sldId id="345" r:id="rId13"/>
    <p:sldId id="325" r:id="rId14"/>
    <p:sldId id="326" r:id="rId15"/>
    <p:sldId id="350" r:id="rId16"/>
    <p:sldId id="317" r:id="rId17"/>
    <p:sldId id="346" r:id="rId18"/>
    <p:sldId id="329" r:id="rId19"/>
    <p:sldId id="347" r:id="rId20"/>
    <p:sldId id="330" r:id="rId21"/>
    <p:sldId id="348" r:id="rId22"/>
    <p:sldId id="349" r:id="rId23"/>
    <p:sldId id="32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9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月度积分列表配置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8AD6B85-02E3-4BDA-9ED3-851E3418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" y="1854926"/>
            <a:ext cx="10763794" cy="34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年度积分列表配置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 smtClean="0">
                <a:solidFill>
                  <a:srgbClr val="000000"/>
                </a:solidFill>
                <a:cs typeface="等线" charset="0"/>
              </a:rPr>
              <a:t>具体</a:t>
            </a:r>
            <a:r>
              <a:rPr lang="zh-CN" sz="2400" b="0" dirty="0">
                <a:solidFill>
                  <a:srgbClr val="000000"/>
                </a:solidFill>
                <a:cs typeface="等线" charset="0"/>
              </a:rPr>
              <a:t>内容介绍</a:t>
            </a:r>
            <a:r>
              <a:rPr lang="zh-CN" sz="2400" b="0" dirty="0" smtClean="0">
                <a:solidFill>
                  <a:srgbClr val="000000"/>
                </a:solidFill>
                <a:cs typeface="等线" charset="0"/>
              </a:rPr>
              <a:t>：</a:t>
            </a:r>
            <a:endParaRPr lang="en-US" altLang="zh-CN" sz="2400" b="0" dirty="0" smtClean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>
                <a:latin typeface="+mn-ea"/>
              </a:rPr>
              <a:t>“面板显隐设置”来控制积分专区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积分信息“年度度</a:t>
            </a:r>
            <a:r>
              <a:rPr lang="zh-CN" altLang="zh-CN" sz="2400" dirty="0">
                <a:latin typeface="+mn-ea"/>
              </a:rPr>
              <a:t>积分信息”</a:t>
            </a:r>
            <a:r>
              <a:rPr lang="zh-CN" altLang="en-US" sz="2400" dirty="0">
                <a:latin typeface="+mn-ea"/>
              </a:rPr>
              <a:t>模块</a:t>
            </a:r>
            <a:r>
              <a:rPr lang="zh-CN" altLang="en-US" sz="2400" dirty="0" smtClean="0">
                <a:latin typeface="+mn-ea"/>
              </a:rPr>
              <a:t>是否展示。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825A30B-84F8-463E-B8D7-985CA666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764352"/>
            <a:ext cx="1194919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年度积分列表配置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733A9F1-0C18-4B23-90BF-9769798D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875117"/>
            <a:ext cx="11492230" cy="31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积分变更明细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91" y="886487"/>
            <a:ext cx="1149223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zh-CN" sz="2400" dirty="0" smtClean="0">
                <a:solidFill>
                  <a:srgbClr val="000000"/>
                </a:solidFill>
                <a:cs typeface="等线" charset="0"/>
              </a:rPr>
              <a:t>具体</a:t>
            </a:r>
            <a:r>
              <a:rPr lang="zh-CN" altLang="zh-CN" sz="2400" dirty="0">
                <a:solidFill>
                  <a:srgbClr val="000000"/>
                </a:solidFill>
                <a:cs typeface="等线" charset="0"/>
              </a:rPr>
              <a:t>内容介绍：</a:t>
            </a:r>
          </a:p>
          <a:p>
            <a:pPr indent="360045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cs typeface="等线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）</a:t>
            </a:r>
            <a:r>
              <a:rPr lang="zh-CN" altLang="zh-CN" sz="2400" dirty="0" smtClean="0">
                <a:latin typeface="+mn-ea"/>
              </a:rPr>
              <a:t>【近三月】</a:t>
            </a:r>
            <a:r>
              <a:rPr lang="zh-CN" altLang="zh-CN" sz="2400" dirty="0">
                <a:latin typeface="+mn-ea"/>
              </a:rPr>
              <a:t>【近半年】【近一年】，这三个按钮显隐可</a:t>
            </a:r>
            <a:r>
              <a:rPr lang="zh-CN" altLang="zh-CN" sz="2400" dirty="0" smtClean="0">
                <a:latin typeface="+mn-ea"/>
              </a:rPr>
              <a:t>配置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cs typeface="等线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）</a:t>
            </a:r>
            <a:r>
              <a:rPr lang="zh-CN" altLang="en-US" sz="2400" dirty="0" smtClean="0">
                <a:latin typeface="+mn-ea"/>
              </a:rPr>
              <a:t>列表</a:t>
            </a:r>
            <a:r>
              <a:rPr lang="zh-CN" altLang="en-US" sz="2400" dirty="0">
                <a:latin typeface="+mn-ea"/>
              </a:rPr>
              <a:t>字段可通过勾选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取消勾选来实现显隐状态； </a:t>
            </a:r>
            <a:endParaRPr lang="en-US" altLang="zh-CN" sz="2400" dirty="0">
              <a:latin typeface="+mn-ea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cs typeface="等线" charset="0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</a:rPr>
              <a:t>）</a:t>
            </a:r>
            <a:r>
              <a:rPr lang="zh-CN" altLang="en-US" sz="2400" dirty="0" smtClean="0">
                <a:latin typeface="+mn-ea"/>
              </a:rPr>
              <a:t>列表</a:t>
            </a:r>
            <a:r>
              <a:rPr lang="zh-CN" altLang="en-US" sz="2400" dirty="0">
                <a:latin typeface="+mn-ea"/>
              </a:rPr>
              <a:t>字段可通过设置序列号来设置排列顺序。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6744A867-339B-498B-9138-8FD23BD1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2" y="3096046"/>
            <a:ext cx="9662100" cy="348530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2B042FC-4E19-49BA-9C89-7403C4946CDD}"/>
              </a:ext>
            </a:extLst>
          </p:cNvPr>
          <p:cNvSpPr/>
          <p:nvPr/>
        </p:nvSpPr>
        <p:spPr>
          <a:xfrm>
            <a:off x="2590666" y="3815884"/>
            <a:ext cx="1084649" cy="808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B7CE0E58-D87A-4EF6-B4D3-8405F6D65D51}"/>
              </a:ext>
            </a:extLst>
          </p:cNvPr>
          <p:cNvSpPr/>
          <p:nvPr/>
        </p:nvSpPr>
        <p:spPr>
          <a:xfrm>
            <a:off x="1159773" y="4655191"/>
            <a:ext cx="6614578" cy="17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7F26E9B-E898-4EBC-A184-DFBC91D780DA}"/>
              </a:ext>
            </a:extLst>
          </p:cNvPr>
          <p:cNvSpPr/>
          <p:nvPr/>
        </p:nvSpPr>
        <p:spPr>
          <a:xfrm>
            <a:off x="1219479" y="5512006"/>
            <a:ext cx="6872404" cy="518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A0FB8C6-603D-4ADF-8E7E-71DCF3D8AD0F}"/>
              </a:ext>
            </a:extLst>
          </p:cNvPr>
          <p:cNvSpPr/>
          <p:nvPr/>
        </p:nvSpPr>
        <p:spPr>
          <a:xfrm>
            <a:off x="5992157" y="6280922"/>
            <a:ext cx="1013524" cy="30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EBC0185C-5334-4532-8279-C885B985FB8C}"/>
              </a:ext>
            </a:extLst>
          </p:cNvPr>
          <p:cNvSpPr txBox="1"/>
          <p:nvPr/>
        </p:nvSpPr>
        <p:spPr>
          <a:xfrm>
            <a:off x="3742405" y="3927649"/>
            <a:ext cx="170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按钮显隐设置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30DBB793-9CED-48BC-B5D3-0F2FB0C7C846}"/>
              </a:ext>
            </a:extLst>
          </p:cNvPr>
          <p:cNvSpPr txBox="1"/>
          <p:nvPr/>
        </p:nvSpPr>
        <p:spPr>
          <a:xfrm>
            <a:off x="7774351" y="4725469"/>
            <a:ext cx="225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勾选需要展示的字段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9E01171-4D07-4CDE-9D73-A8BE9D85A388}"/>
              </a:ext>
            </a:extLst>
          </p:cNvPr>
          <p:cNvSpPr txBox="1"/>
          <p:nvPr/>
        </p:nvSpPr>
        <p:spPr>
          <a:xfrm>
            <a:off x="8118909" y="5574280"/>
            <a:ext cx="320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在括号内为对应字段设置序号值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044089C-B6C5-489A-B628-CFEAE9853832}"/>
              </a:ext>
            </a:extLst>
          </p:cNvPr>
          <p:cNvSpPr txBox="1"/>
          <p:nvPr/>
        </p:nvSpPr>
        <p:spPr>
          <a:xfrm>
            <a:off x="7017856" y="6260612"/>
            <a:ext cx="192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点击“保存”按钮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积分变更明细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B19500-4942-4987-B312-052C4124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2" y="1752905"/>
            <a:ext cx="11243398" cy="364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58B179D-699A-49F0-B7FC-289BEFF8AAA7}"/>
              </a:ext>
            </a:extLst>
          </p:cNvPr>
          <p:cNvSpPr/>
          <p:nvPr/>
        </p:nvSpPr>
        <p:spPr>
          <a:xfrm>
            <a:off x="9515352" y="3196070"/>
            <a:ext cx="1796142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4027" y="3159841"/>
            <a:ext cx="1741118" cy="453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显隐可配置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积分失效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资产明细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0DE8BB8-9087-4CDE-B06B-5C47FE4B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7" y="2584759"/>
            <a:ext cx="10070927" cy="427324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49328DA-0B29-4292-86D0-ACB000AB9E4B}"/>
              </a:ext>
            </a:extLst>
          </p:cNvPr>
          <p:cNvSpPr/>
          <p:nvPr/>
        </p:nvSpPr>
        <p:spPr>
          <a:xfrm>
            <a:off x="345490" y="895707"/>
            <a:ext cx="11529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功能介绍：</a:t>
            </a:r>
            <a:endParaRPr lang="en-US" altLang="zh-CN" sz="2400" b="1" dirty="0">
              <a:latin typeface="+mn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“积分资产明细”与“积分失效明细”页面</a:t>
            </a:r>
            <a:r>
              <a:rPr lang="zh-CN" altLang="en-US" sz="2400" dirty="0" smtClean="0">
                <a:latin typeface="+mn-ea"/>
              </a:rPr>
              <a:t>可通过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TAB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配置管理</a:t>
            </a:r>
            <a:r>
              <a:rPr lang="zh-CN" altLang="en-US" sz="2400" dirty="0" smtClean="0">
                <a:latin typeface="+mn-ea"/>
              </a:rPr>
              <a:t>来配置该</a:t>
            </a:r>
            <a:r>
              <a:rPr lang="en-US" altLang="zh-CN" sz="2400" dirty="0">
                <a:latin typeface="+mn-ea"/>
              </a:rPr>
              <a:t>TAB</a:t>
            </a:r>
            <a:r>
              <a:rPr lang="zh-CN" altLang="en-US" sz="2400" dirty="0">
                <a:latin typeface="+mn-ea"/>
              </a:rPr>
              <a:t>页的显隐</a:t>
            </a:r>
            <a:r>
              <a:rPr lang="zh-CN" altLang="en-US" sz="2400" dirty="0" smtClean="0">
                <a:latin typeface="+mn-ea"/>
              </a:rPr>
              <a:t>状态。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0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-积分兑换记录配置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积分兑换历史记录配置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53EAC96-F2A9-4883-B470-F1602799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8" y="1019514"/>
            <a:ext cx="11261995" cy="5490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DEAA056-4D00-4FA5-9E63-84E8B4914EE4}"/>
              </a:ext>
            </a:extLst>
          </p:cNvPr>
          <p:cNvSpPr/>
          <p:nvPr/>
        </p:nvSpPr>
        <p:spPr>
          <a:xfrm>
            <a:off x="587829" y="2514600"/>
            <a:ext cx="195942" cy="1589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5091B63-CB93-4405-9184-E009FDE42289}"/>
              </a:ext>
            </a:extLst>
          </p:cNvPr>
          <p:cNvSpPr txBox="1"/>
          <p:nvPr/>
        </p:nvSpPr>
        <p:spPr>
          <a:xfrm>
            <a:off x="1012371" y="373458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勾选的字段代表需要展示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2734FDE-72A1-4E25-9E37-25A19DE36AED}"/>
              </a:ext>
            </a:extLst>
          </p:cNvPr>
          <p:cNvSpPr/>
          <p:nvPr/>
        </p:nvSpPr>
        <p:spPr>
          <a:xfrm>
            <a:off x="5486400" y="4637314"/>
            <a:ext cx="478971" cy="968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08FC86A4-F4E1-4D9B-B0EF-72715778C3FF}"/>
              </a:ext>
            </a:extLst>
          </p:cNvPr>
          <p:cNvSpPr txBox="1"/>
          <p:nvPr/>
        </p:nvSpPr>
        <p:spPr>
          <a:xfrm>
            <a:off x="6368142" y="5298366"/>
            <a:ext cx="3615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在括号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内为对应字段设置排列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3E026D3-9F34-4A43-AFB6-08913CE66AF5}"/>
              </a:ext>
            </a:extLst>
          </p:cNvPr>
          <p:cNvSpPr/>
          <p:nvPr/>
        </p:nvSpPr>
        <p:spPr>
          <a:xfrm>
            <a:off x="5486400" y="5932714"/>
            <a:ext cx="1055914" cy="494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7E7B038-FB69-4FF3-9F94-A4EE8A3379DA}"/>
              </a:ext>
            </a:extLst>
          </p:cNvPr>
          <p:cNvSpPr txBox="1"/>
          <p:nvPr/>
        </p:nvSpPr>
        <p:spPr>
          <a:xfrm>
            <a:off x="6542314" y="5963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点击保存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-积分兑换记录配置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积分兑换历史记录配置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0748750-4B6D-4D23-93C1-5FD1282F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0" y="1641896"/>
            <a:ext cx="11124110" cy="37651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9500" y="4384110"/>
            <a:ext cx="11124110" cy="463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57808" y="3920647"/>
            <a:ext cx="4133589" cy="453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字段显隐及顺序可配置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50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-积分兑换配置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积分兑换配置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6BCD174-E9FA-49F0-8D2F-2F37AE03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4" y="1026785"/>
            <a:ext cx="11069227" cy="52978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DC71FD9-B991-4B60-9AE8-7B8C67647C33}"/>
              </a:ext>
            </a:extLst>
          </p:cNvPr>
          <p:cNvSpPr txBox="1"/>
          <p:nvPr/>
        </p:nvSpPr>
        <p:spPr>
          <a:xfrm>
            <a:off x="1428750" y="266427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点击“添加类型”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32FD657-CC54-4FAA-AECF-F99F947DB12B}"/>
              </a:ext>
            </a:extLst>
          </p:cNvPr>
          <p:cNvSpPr/>
          <p:nvPr/>
        </p:nvSpPr>
        <p:spPr>
          <a:xfrm>
            <a:off x="4310743" y="4027714"/>
            <a:ext cx="3439886" cy="859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FB7797DC-2ACD-449D-9400-698EE3A2E3B4}"/>
              </a:ext>
            </a:extLst>
          </p:cNvPr>
          <p:cNvSpPr txBox="1"/>
          <p:nvPr/>
        </p:nvSpPr>
        <p:spPr>
          <a:xfrm>
            <a:off x="5235599" y="36756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输入类型信息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824D3F3-8465-4889-9C48-290C0406272C}"/>
              </a:ext>
            </a:extLst>
          </p:cNvPr>
          <p:cNvSpPr/>
          <p:nvPr/>
        </p:nvSpPr>
        <p:spPr>
          <a:xfrm>
            <a:off x="5235599" y="5606143"/>
            <a:ext cx="860401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B797513-2ABE-4879-B32E-699EEBA86074}"/>
              </a:ext>
            </a:extLst>
          </p:cNvPr>
          <p:cNvSpPr txBox="1"/>
          <p:nvPr/>
        </p:nvSpPr>
        <p:spPr>
          <a:xfrm>
            <a:off x="4310743" y="56773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点击确认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-积分兑换配置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积分兑换配置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960111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6308F33-306E-4069-A9D8-5D25DCEF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020705"/>
            <a:ext cx="11076502" cy="40149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9CA93A5-C9ED-4D78-B6F9-E41979C08EA7}"/>
              </a:ext>
            </a:extLst>
          </p:cNvPr>
          <p:cNvSpPr/>
          <p:nvPr/>
        </p:nvSpPr>
        <p:spPr>
          <a:xfrm>
            <a:off x="368715" y="3842668"/>
            <a:ext cx="16764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9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-积分转移记录配置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积分转移日志列表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AFA9C99-3764-4AAA-8717-552016BB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4" y="989157"/>
            <a:ext cx="11156312" cy="53463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4F484C-5ABF-484C-B6AB-CBB7AA58C269}"/>
              </a:ext>
            </a:extLst>
          </p:cNvPr>
          <p:cNvSpPr/>
          <p:nvPr/>
        </p:nvSpPr>
        <p:spPr>
          <a:xfrm>
            <a:off x="6455229" y="3145971"/>
            <a:ext cx="283028" cy="751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F385843-B853-4B17-B81E-DC17D666A5D5}"/>
              </a:ext>
            </a:extLst>
          </p:cNvPr>
          <p:cNvSpPr/>
          <p:nvPr/>
        </p:nvSpPr>
        <p:spPr>
          <a:xfrm>
            <a:off x="631372" y="5040086"/>
            <a:ext cx="10319658" cy="489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C878554-4E0E-4785-A115-4DFE013B78D8}"/>
              </a:ext>
            </a:extLst>
          </p:cNvPr>
          <p:cNvSpPr/>
          <p:nvPr/>
        </p:nvSpPr>
        <p:spPr>
          <a:xfrm>
            <a:off x="5573486" y="5747658"/>
            <a:ext cx="1034143" cy="587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1FAE166-3DE7-4B34-8651-2F6189D1656F}"/>
              </a:ext>
            </a:extLst>
          </p:cNvPr>
          <p:cNvSpPr txBox="1"/>
          <p:nvPr/>
        </p:nvSpPr>
        <p:spPr>
          <a:xfrm>
            <a:off x="6738257" y="37431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勾选需要展示的字段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CF2438F-11A1-4330-8950-41905C063FF2}"/>
              </a:ext>
            </a:extLst>
          </p:cNvPr>
          <p:cNvSpPr txBox="1"/>
          <p:nvPr/>
        </p:nvSpPr>
        <p:spPr>
          <a:xfrm>
            <a:off x="4430486" y="4732309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在括号内为对应字段设置排列序号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880394A-B1CF-49E1-826D-E9F739C9B69E}"/>
              </a:ext>
            </a:extLst>
          </p:cNvPr>
          <p:cNvSpPr txBox="1"/>
          <p:nvPr/>
        </p:nvSpPr>
        <p:spPr>
          <a:xfrm>
            <a:off x="6596743" y="59060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点击保存按钮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-积分转移记录配置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积分转移日志列表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66E94F1-22C6-4F66-B4BD-3A8B955BB4B5}"/>
              </a:ext>
            </a:extLst>
          </p:cNvPr>
          <p:cNvSpPr txBox="1"/>
          <p:nvPr/>
        </p:nvSpPr>
        <p:spPr>
          <a:xfrm>
            <a:off x="345440" y="822325"/>
            <a:ext cx="114922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“积分转移记录”页面默认为隐藏（无效）状态，需要在“</a:t>
            </a:r>
            <a:r>
              <a:rPr lang="en-US" altLang="zh-CN" sz="2400" dirty="0">
                <a:latin typeface="+mn-ea"/>
              </a:rPr>
              <a:t>TAB</a:t>
            </a:r>
            <a:r>
              <a:rPr lang="zh-CN" altLang="en-US" sz="2400" dirty="0">
                <a:latin typeface="+mn-ea"/>
              </a:rPr>
              <a:t>配置管理”页面修改该</a:t>
            </a:r>
            <a:r>
              <a:rPr lang="en-US" altLang="zh-CN" sz="2400" dirty="0">
                <a:latin typeface="+mn-ea"/>
              </a:rPr>
              <a:t>TAB</a:t>
            </a:r>
            <a:r>
              <a:rPr lang="zh-CN" altLang="en-US" sz="2400" dirty="0">
                <a:latin typeface="+mn-ea"/>
              </a:rPr>
              <a:t>页状态为</a:t>
            </a:r>
            <a:r>
              <a:rPr lang="zh-CN" altLang="en-US" sz="2400" dirty="0" smtClean="0">
                <a:latin typeface="+mn-ea"/>
              </a:rPr>
              <a:t>“有效”。</a:t>
            </a:r>
            <a:r>
              <a:rPr lang="zh-CN" altLang="en-US" sz="2400" b="1" dirty="0" smtClean="0">
                <a:latin typeface="+mn-ea"/>
                <a:sym typeface="+mn-ea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20F485C-25E1-486E-8E70-F7CB583A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6" y="1982961"/>
            <a:ext cx="10676794" cy="4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1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-积分转移记录配置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积分转移日志列表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66E94F1-22C6-4F66-B4BD-3A8B955BB4B5}"/>
              </a:ext>
            </a:extLst>
          </p:cNvPr>
          <p:cNvSpPr txBox="1"/>
          <p:nvPr/>
        </p:nvSpPr>
        <p:spPr>
          <a:xfrm>
            <a:off x="345440" y="822325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积分专区展示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811EADB-C18F-48B7-B0A3-2A10C440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9" y="1887252"/>
            <a:ext cx="10964454" cy="3885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D5AB7BF-AA04-4EB0-BBA0-E2DBF53189D6}"/>
              </a:ext>
            </a:extLst>
          </p:cNvPr>
          <p:cNvSpPr/>
          <p:nvPr/>
        </p:nvSpPr>
        <p:spPr>
          <a:xfrm>
            <a:off x="508998" y="4036735"/>
            <a:ext cx="10870656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A80A287-DAC3-41E5-BA26-5BBDB7DF0395}"/>
              </a:ext>
            </a:extLst>
          </p:cNvPr>
          <p:cNvSpPr txBox="1"/>
          <p:nvPr/>
        </p:nvSpPr>
        <p:spPr>
          <a:xfrm>
            <a:off x="2324100" y="2277539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该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TAB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的显隐可设置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CBE47C3-2E8B-435A-85EC-601EE51B42F6}"/>
              </a:ext>
            </a:extLst>
          </p:cNvPr>
          <p:cNvSpPr/>
          <p:nvPr/>
        </p:nvSpPr>
        <p:spPr>
          <a:xfrm>
            <a:off x="1600200" y="2269236"/>
            <a:ext cx="723900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4918D25-88ED-4E86-803E-118C1354F1CC}"/>
              </a:ext>
            </a:extLst>
          </p:cNvPr>
          <p:cNvSpPr txBox="1"/>
          <p:nvPr/>
        </p:nvSpPr>
        <p:spPr>
          <a:xfrm>
            <a:off x="4226137" y="4427022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该列表</a:t>
            </a:r>
            <a:r>
              <a:rPr lang="zh-CN" altLang="en-US" sz="1600" dirty="0" smtClean="0">
                <a:solidFill>
                  <a:srgbClr val="FF0000"/>
                </a:solidFill>
              </a:rPr>
              <a:t>字段</a:t>
            </a:r>
            <a:r>
              <a:rPr lang="zh-CN" altLang="en-US" sz="1600" dirty="0">
                <a:solidFill>
                  <a:srgbClr val="FF0000"/>
                </a:solidFill>
              </a:rPr>
              <a:t>显</a:t>
            </a:r>
            <a:r>
              <a:rPr lang="zh-CN" altLang="en-US" sz="1600" dirty="0" smtClean="0">
                <a:solidFill>
                  <a:srgbClr val="FF0000"/>
                </a:solidFill>
              </a:rPr>
              <a:t>隐及顺序可配置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9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628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积分专区的页面内容根据积分专区配置的配置情况进行展示；</a:t>
            </a:r>
          </a:p>
          <a:p>
            <a:pPr indent="360045" defTabSz="456565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专区配置包括积分信息配置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基本信息区域配置、积分信息配置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积分信息配置、积分信息配置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月度积分信息列表配置、积分信息配置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年度积分信息列表配置、积分信息配置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积分变更明细、积分兑换记录配置</a:t>
            </a:r>
            <a:r>
              <a:rPr lang="zh-CN" altLang="en-US" sz="2400" dirty="0">
                <a:sym typeface="+mn-ea"/>
              </a:rPr>
              <a:t>、积分转移记录配置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积分专区配置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238E7B7-9C31-476D-8110-9966E820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" y="1509144"/>
            <a:ext cx="8425543" cy="53705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8C93CA7-181B-46D8-8C4A-F18AAE64FAB1}"/>
              </a:ext>
            </a:extLst>
          </p:cNvPr>
          <p:cNvSpPr/>
          <p:nvPr/>
        </p:nvSpPr>
        <p:spPr>
          <a:xfrm>
            <a:off x="7826829" y="3946957"/>
            <a:ext cx="881742" cy="29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基础信息区域配置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 algn="l" fontAlgn="auto">
              <a:lnSpc>
                <a:spcPct val="150000"/>
              </a:lnSpc>
              <a:buNone/>
            </a:pPr>
            <a:r>
              <a:rPr lang="zh-CN" sz="2400" b="0" dirty="0" smtClean="0">
                <a:solidFill>
                  <a:srgbClr val="000000"/>
                </a:solidFill>
                <a:cs typeface="等线" charset="0"/>
              </a:rPr>
              <a:t>具体</a:t>
            </a:r>
            <a:r>
              <a:rPr lang="zh-CN" sz="2400" b="0" dirty="0">
                <a:solidFill>
                  <a:srgbClr val="000000"/>
                </a:solidFill>
                <a:cs typeface="等线" charset="0"/>
              </a:rPr>
              <a:t>内容介绍：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>
                <a:latin typeface="+mn-ea"/>
              </a:rPr>
              <a:t>“是否显示”配置字段的显隐</a:t>
            </a:r>
            <a:r>
              <a:rPr lang="zh-CN" altLang="en-US" sz="2400" dirty="0" smtClean="0">
                <a:latin typeface="+mn-ea"/>
              </a:rPr>
              <a:t>状态；</a:t>
            </a:r>
            <a:endParaRPr lang="en-US" altLang="zh-CN" sz="2400" dirty="0">
              <a:latin typeface="+mn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>
                <a:latin typeface="+mn-ea"/>
              </a:rPr>
              <a:t>排列序列号配置对应字段展示的先后顺序，数值越小，排序越靠</a:t>
            </a:r>
            <a:r>
              <a:rPr lang="zh-CN" altLang="en-US" sz="2400" dirty="0" smtClean="0">
                <a:latin typeface="+mn-ea"/>
              </a:rPr>
              <a:t>前。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48DBD30-7B5D-4D3F-9A9D-13FE528F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0" y="2576651"/>
            <a:ext cx="9820405" cy="4281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214" y="250655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按钮配置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31E1069-7412-4C8D-99D1-56C9F780EEEF}"/>
              </a:ext>
            </a:extLst>
          </p:cNvPr>
          <p:cNvSpPr txBox="1"/>
          <p:nvPr/>
        </p:nvSpPr>
        <p:spPr>
          <a:xfrm>
            <a:off x="404163" y="888647"/>
            <a:ext cx="1149223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00" algn="l" fontAlgn="auto">
              <a:lnSpc>
                <a:spcPct val="150000"/>
              </a:lnSpc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 </a:t>
            </a:r>
            <a:r>
              <a:rPr lang="zh-CN" sz="2400" b="0" dirty="0">
                <a:solidFill>
                  <a:srgbClr val="000000"/>
                </a:solidFill>
                <a:cs typeface="等线" charset="0"/>
              </a:rPr>
              <a:t>具体内容介绍：</a:t>
            </a:r>
          </a:p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>
                <a:latin typeface="+mn-ea"/>
              </a:rPr>
              <a:t>“显示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隐藏”配置对应按钮的显隐</a:t>
            </a:r>
            <a:r>
              <a:rPr lang="zh-CN" altLang="en-US" sz="2400" dirty="0" smtClean="0">
                <a:latin typeface="+mn-ea"/>
              </a:rPr>
              <a:t>状态；</a:t>
            </a:r>
            <a:endParaRPr lang="en-US" altLang="zh-CN" sz="2400" dirty="0">
              <a:latin typeface="+mn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等线" charset="0"/>
                <a:sym typeface="+mn-ea"/>
              </a:rPr>
              <a:t>）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短</a:t>
            </a:r>
            <a:r>
              <a:rPr lang="zh-CN" altLang="en-US" sz="2400" dirty="0">
                <a:solidFill>
                  <a:srgbClr val="000000"/>
                </a:solidFill>
                <a:cs typeface="等线" charset="0"/>
                <a:sym typeface="+mn-ea"/>
              </a:rPr>
              <a:t>信内容编辑框用于编辑短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信。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180A01A5-CBCD-4337-A37E-60A78F08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63" y="2642972"/>
            <a:ext cx="9884229" cy="42150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80C9368B-54F6-4A00-8F51-2866C166DC5A}"/>
              </a:ext>
            </a:extLst>
          </p:cNvPr>
          <p:cNvSpPr/>
          <p:nvPr/>
        </p:nvSpPr>
        <p:spPr>
          <a:xfrm>
            <a:off x="3065577" y="3212795"/>
            <a:ext cx="1034143" cy="515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715FA96-CF31-4479-B0AF-959AA560DE4E}"/>
              </a:ext>
            </a:extLst>
          </p:cNvPr>
          <p:cNvSpPr/>
          <p:nvPr/>
        </p:nvSpPr>
        <p:spPr>
          <a:xfrm>
            <a:off x="3065576" y="5000224"/>
            <a:ext cx="1034143" cy="229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7C31ECA-BABC-4764-8019-FA95D9BBB935}"/>
              </a:ext>
            </a:extLst>
          </p:cNvPr>
          <p:cNvSpPr txBox="1"/>
          <p:nvPr/>
        </p:nvSpPr>
        <p:spPr>
          <a:xfrm>
            <a:off x="4183982" y="326445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按钮显隐可配置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58966876-F6DB-4FB3-B195-8F7D65D4D32B}"/>
              </a:ext>
            </a:extLst>
          </p:cNvPr>
          <p:cNvSpPr/>
          <p:nvPr/>
        </p:nvSpPr>
        <p:spPr>
          <a:xfrm>
            <a:off x="4183981" y="494257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按钮显隐可配置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B59DD33-E528-4121-96F4-FF967D029703}"/>
              </a:ext>
            </a:extLst>
          </p:cNvPr>
          <p:cNvSpPr txBox="1"/>
          <p:nvPr/>
        </p:nvSpPr>
        <p:spPr>
          <a:xfrm>
            <a:off x="4797559" y="440914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此区域为短信内容编辑框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CB51358-81C3-4F17-81AF-224A067230EC}"/>
              </a:ext>
            </a:extLst>
          </p:cNvPr>
          <p:cNvSpPr/>
          <p:nvPr/>
        </p:nvSpPr>
        <p:spPr>
          <a:xfrm>
            <a:off x="4755614" y="5678181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此区域为短信内容编辑框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214" y="250655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按钮配置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6D61D4E-5AFF-4963-8072-FFEEB167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8" y="999106"/>
            <a:ext cx="11132726" cy="54887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96066F2-BFFC-42FC-A90F-37B1B2A44016}"/>
              </a:ext>
            </a:extLst>
          </p:cNvPr>
          <p:cNvSpPr/>
          <p:nvPr/>
        </p:nvSpPr>
        <p:spPr>
          <a:xfrm>
            <a:off x="8512629" y="2438400"/>
            <a:ext cx="881742" cy="494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DCB775B8-5E69-4D18-A6AB-B87EC2F420D6}"/>
              </a:ext>
            </a:extLst>
          </p:cNvPr>
          <p:cNvCxnSpPr/>
          <p:nvPr/>
        </p:nvCxnSpPr>
        <p:spPr>
          <a:xfrm flipH="1" flipV="1">
            <a:off x="8338457" y="2131990"/>
            <a:ext cx="413657" cy="306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2E2DD18-E87E-4210-BB66-DFBD3B7859BA}"/>
              </a:ext>
            </a:extLst>
          </p:cNvPr>
          <p:cNvSpPr/>
          <p:nvPr/>
        </p:nvSpPr>
        <p:spPr>
          <a:xfrm>
            <a:off x="3712029" y="1774371"/>
            <a:ext cx="141515" cy="1730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C6D6461-1F1B-4D85-9AA4-E3AD8520F066}"/>
              </a:ext>
            </a:extLst>
          </p:cNvPr>
          <p:cNvSpPr/>
          <p:nvPr/>
        </p:nvSpPr>
        <p:spPr>
          <a:xfrm>
            <a:off x="5442857" y="3581400"/>
            <a:ext cx="1099457" cy="478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B1AD9F1-003A-47FD-BF9B-4B46A2526BCC}"/>
              </a:ext>
            </a:extLst>
          </p:cNvPr>
          <p:cNvSpPr/>
          <p:nvPr/>
        </p:nvSpPr>
        <p:spPr>
          <a:xfrm>
            <a:off x="5442857" y="6008915"/>
            <a:ext cx="1099457" cy="478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134C7BA0-D1E8-4BDE-9D51-8F2595986782}"/>
              </a:ext>
            </a:extLst>
          </p:cNvPr>
          <p:cNvSpPr txBox="1"/>
          <p:nvPr/>
        </p:nvSpPr>
        <p:spPr>
          <a:xfrm>
            <a:off x="8441225" y="293332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、点击“粘贴参数”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8CF8DB4C-103C-4E04-BA4A-9D2C891D5118}"/>
              </a:ext>
            </a:extLst>
          </p:cNvPr>
          <p:cNvSpPr txBox="1"/>
          <p:nvPr/>
        </p:nvSpPr>
        <p:spPr>
          <a:xfrm>
            <a:off x="3581400" y="1469571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、勾选需要粘贴的参数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BE5EFF6-AFD9-4FD0-A192-F7E3135EE84B}"/>
              </a:ext>
            </a:extLst>
          </p:cNvPr>
          <p:cNvSpPr txBox="1"/>
          <p:nvPr/>
        </p:nvSpPr>
        <p:spPr>
          <a:xfrm>
            <a:off x="6542314" y="3752594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、点击“确定”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17C84A99-566E-4C25-877D-3C97760D3C04}"/>
              </a:ext>
            </a:extLst>
          </p:cNvPr>
          <p:cNvSpPr txBox="1"/>
          <p:nvPr/>
        </p:nvSpPr>
        <p:spPr>
          <a:xfrm>
            <a:off x="6542314" y="6094511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、点击“保存”</a:t>
            </a:r>
          </a:p>
        </p:txBody>
      </p:sp>
    </p:spTree>
    <p:extLst>
      <p:ext uri="{BB962C8B-B14F-4D97-AF65-F5344CB8AC3E}">
        <p14:creationId xmlns:p14="http://schemas.microsoft.com/office/powerpoint/2010/main" val="410303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按钮配置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FA18FF8-4B75-4E90-9CF4-FE68C20D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" y="1865413"/>
            <a:ext cx="11028601" cy="32469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FB0EE4A-2B2B-453D-8966-C65D70EA8EA2}"/>
              </a:ext>
            </a:extLst>
          </p:cNvPr>
          <p:cNvSpPr txBox="1"/>
          <p:nvPr/>
        </p:nvSpPr>
        <p:spPr>
          <a:xfrm>
            <a:off x="217989" y="905452"/>
            <a:ext cx="1149223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积分专区展示示例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789140" y="3231715"/>
            <a:ext cx="3745282" cy="61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2104" y="3845490"/>
            <a:ext cx="3394554" cy="4534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可配置显隐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-积分信息配置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月度积分列表配置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sz="2400" b="0" dirty="0" smtClean="0">
                <a:solidFill>
                  <a:srgbClr val="000000"/>
                </a:solidFill>
                <a:cs typeface="等线" charset="0"/>
              </a:rPr>
              <a:t>具体</a:t>
            </a:r>
            <a:r>
              <a:rPr lang="zh-CN" sz="2400" b="0" dirty="0">
                <a:solidFill>
                  <a:srgbClr val="000000"/>
                </a:solidFill>
                <a:cs typeface="等线" charset="0"/>
              </a:rPr>
              <a:t>内容介绍</a:t>
            </a:r>
            <a:r>
              <a:rPr lang="zh-CN" sz="2400" b="0" dirty="0" smtClean="0">
                <a:solidFill>
                  <a:srgbClr val="000000"/>
                </a:solidFill>
                <a:cs typeface="等线" charset="0"/>
              </a:rPr>
              <a:t>：</a:t>
            </a:r>
            <a:endParaRPr lang="en-US" altLang="zh-CN" sz="2400" b="0" dirty="0" smtClean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通过</a:t>
            </a:r>
            <a:r>
              <a:rPr lang="zh-CN" altLang="en-US" sz="2400" dirty="0">
                <a:latin typeface="+mn-ea"/>
              </a:rPr>
              <a:t>“面板显隐设置”来控制积分专区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积分信息“月度</a:t>
            </a:r>
            <a:r>
              <a:rPr lang="zh-CN" altLang="zh-CN" sz="2400" dirty="0">
                <a:latin typeface="+mn-ea"/>
              </a:rPr>
              <a:t>积分信息”</a:t>
            </a:r>
            <a:r>
              <a:rPr lang="zh-CN" altLang="en-US" sz="2400" dirty="0">
                <a:latin typeface="+mn-ea"/>
              </a:rPr>
              <a:t>模块是否                                                                                </a:t>
            </a:r>
            <a:r>
              <a:rPr lang="zh-CN" altLang="en-US" sz="2400" dirty="0" smtClean="0">
                <a:latin typeface="+mn-ea"/>
              </a:rPr>
              <a:t>展示。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6D83243-C1DB-4439-97AE-25A3080C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3" y="2511377"/>
            <a:ext cx="10763794" cy="1445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138</TotalTime>
  <Words>750</Words>
  <Application>Microsoft Office PowerPoint</Application>
  <PresentationFormat>宽屏</PresentationFormat>
  <Paragraphs>87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1_Office 主题​​</vt:lpstr>
      <vt:lpstr>PowerPoint 演示文稿</vt:lpstr>
      <vt:lpstr>CONTENTS  目录</vt:lpstr>
      <vt:lpstr>1、功能简介</vt:lpstr>
      <vt:lpstr>2、菜单路径</vt:lpstr>
      <vt:lpstr>3、配置指导-积分信息配置-基础信息区域配置</vt:lpstr>
      <vt:lpstr>3、配置指导-积分信息配置-按钮配置</vt:lpstr>
      <vt:lpstr>3、配置指导-积分信息配置-按钮配置</vt:lpstr>
      <vt:lpstr>3、配置指导-积分信息配置-按钮配置</vt:lpstr>
      <vt:lpstr>3、配置指导-积分信息配置-月度积分列表配置</vt:lpstr>
      <vt:lpstr>3、配置指导-积分信息配置-月度积分列表配置</vt:lpstr>
      <vt:lpstr>3、配置指导-积分信息配置-年度积分列表配置</vt:lpstr>
      <vt:lpstr>3、配置指导-积分信息配置-年度积分列表配置</vt:lpstr>
      <vt:lpstr>3、配置指导-积分信息配置-积分变更明细</vt:lpstr>
      <vt:lpstr>3、配置指导-积分信息配置-积分变更明细</vt:lpstr>
      <vt:lpstr>3、配置指导-积分信息配置-积分失效/资产明细</vt:lpstr>
      <vt:lpstr>3、配置指导-积分兑换记录配置-积分兑换历史记录配置</vt:lpstr>
      <vt:lpstr>3、配置指导-积分兑换记录配置-积分兑换历史记录配置</vt:lpstr>
      <vt:lpstr>3、配置指导-积分兑换配置-积分兑换配置</vt:lpstr>
      <vt:lpstr>3、配置指导-积分兑换配置-积分兑换配置</vt:lpstr>
      <vt:lpstr>3、配置指导-积分转移记录配置-积分转移日志列表</vt:lpstr>
      <vt:lpstr>3、配置指导-积分转移记录配置-积分转移日志列表</vt:lpstr>
      <vt:lpstr>3、配置指导-积分转移记录配置-积分转移日志列表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l1142118699@outlook.com</cp:lastModifiedBy>
  <cp:revision>107</cp:revision>
  <dcterms:created xsi:type="dcterms:W3CDTF">2018-08-08T03:06:00Z</dcterms:created>
  <dcterms:modified xsi:type="dcterms:W3CDTF">2019-05-29T01:24:28Z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