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0" r:id="rId3"/>
    <p:sldId id="318" r:id="rId4"/>
    <p:sldId id="358" r:id="rId5"/>
    <p:sldId id="322" r:id="rId6"/>
    <p:sldId id="323" r:id="rId7"/>
    <p:sldId id="372" r:id="rId8"/>
    <p:sldId id="325" r:id="rId9"/>
    <p:sldId id="343" r:id="rId10"/>
    <p:sldId id="345" r:id="rId11"/>
    <p:sldId id="346" r:id="rId12"/>
    <p:sldId id="347" r:id="rId13"/>
    <p:sldId id="349" r:id="rId14"/>
    <p:sldId id="370" r:id="rId15"/>
    <p:sldId id="354" r:id="rId16"/>
    <p:sldId id="371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营销活动专区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页面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办理校验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065" y="862330"/>
            <a:ext cx="11762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ym typeface="+mn-ea"/>
              </a:rPr>
              <a:t>办理校验操作方法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活动办理-点击某一条数据的左侧小圆圈，选中此活动；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、点击【办理校验】按钮；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、弹出【办理校验】弹窗，根据所选验证方式进行办理校验；             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点击【办理校验】按钮，如果该活动有活动属性，则弹出【办理校验】弹窗，待坐席输入完成后点击【确认】按钮，则调用【营销活动订单预校验(preCheckCampaignsOrder)】接口进行校验；如果该活动无属性，则直接【营销活动订单预校验(preCheckCampaignsOrder)】接口进行校验，跟现网逻辑保持一致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2892425"/>
            <a:ext cx="8035290" cy="3683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8060" y="3183890"/>
            <a:ext cx="3647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b="1" dirty="0">
              <a:sym typeface="+mn-ea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sym typeface="+mn-ea"/>
              </a:rPr>
              <a:t>有无活动属性判断：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tab【全部活动】下，且数据来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源于接口，通过响应报文中【活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动属性列表】节点是否为空判断；</a:t>
            </a:r>
            <a:endParaRPr lang="zh-CN" altLang="en-US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algn="l"/>
            <a:r>
              <a:rPr lang="zh-CN" altLang="en-US" b="1" dirty="0">
                <a:sym typeface="+mn-ea"/>
              </a:rPr>
              <a:t>涉及接口：</a:t>
            </a:r>
            <a:r>
              <a:rPr lang="zh-CN" altLang="en-US" dirty="0">
                <a:sym typeface="+mn-ea"/>
              </a:rPr>
              <a:t>营销活动订单预校验</a:t>
            </a:r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 (preCheckCampaignsOrder)；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页面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订购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455" y="891540"/>
            <a:ext cx="983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ym typeface="+mn-ea"/>
              </a:rPr>
              <a:t>订购操作方法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活动办理-点击某一条数据的左侧小圆圈，选中此活动；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、点击【订购】按钮，则弹出【订购】弹窗；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、选择生效方式、验证方式进行后续验证及办理；暂按营销活动接口处理；</a:t>
            </a:r>
            <a:r>
              <a:rPr lang="zh-CN" altLang="en-US" dirty="0"/>
              <a:t>弹出订购页面调用【</a:t>
            </a:r>
            <a:r>
              <a:rPr lang="zh-CN" altLang="en-US" dirty="0">
                <a:solidFill>
                  <a:srgbClr val="FF0000"/>
                </a:solidFill>
              </a:rPr>
              <a:t>营销活动订单提交(submitCampaignsOrder)</a:t>
            </a:r>
            <a:r>
              <a:rPr lang="zh-CN" altLang="en-US" dirty="0"/>
              <a:t>】接口做订购，并将订购结果返回；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2653665"/>
            <a:ext cx="9791065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页面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发送短信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805" y="847130"/>
            <a:ext cx="1002411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发送短信操作方法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、营销活动专区</a:t>
            </a:r>
            <a:r>
              <a:rPr lang="en-US" altLang="zh-CN" dirty="0"/>
              <a:t>-</a:t>
            </a:r>
            <a:r>
              <a:rPr lang="zh-CN" altLang="en-US" dirty="0"/>
              <a:t>活动办理-点击</a:t>
            </a:r>
            <a:r>
              <a:rPr lang="zh-CN" altLang="en-US" dirty="0">
                <a:sym typeface="+mn-ea"/>
              </a:rPr>
              <a:t>某一条</a:t>
            </a:r>
            <a:r>
              <a:rPr lang="zh-CN" altLang="en-US" dirty="0"/>
              <a:t>数据列表的左侧小圆圈，选中此活动；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、点击【发送短信】按钮；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、弹出【选择短信模板】弹窗，默认选中第一个模板，展示所有的短信模板，选择需要发送的短信模板内容，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、点击“确定”按钮，</a:t>
            </a:r>
            <a:r>
              <a:rPr lang="zh-CN" altLang="en-US" dirty="0">
                <a:sym typeface="+mn-ea"/>
              </a:rPr>
              <a:t>发送短信，短信模板弹框关闭，提示发送成功；点击弹框右上角叉号，关闭短信模板弹框，不发送短信；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878455"/>
            <a:ext cx="9676130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话费返还信息查询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799465"/>
            <a:ext cx="11398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查询条件区：根据配置显示对应的内容，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开始时间和结束时间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默认为本月数据，可手动设置；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生效状态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下拉框形式选择，状态包括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全部、已结束、未结束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查询条件设置后，点击查询，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结果展示在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下方查询结果列表中；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查询结果区：展示查询到的数据，字段较多时，可移动横向滚动条进行查看；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话费返还信息列表：支持查询用户已办理的营销活动返还详情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话费返还信息查询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799465"/>
            <a:ext cx="1139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页面展示如下：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1607820"/>
            <a:ext cx="9498330" cy="248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4091940"/>
            <a:ext cx="9497695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保底关系查询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>
                <a:latin typeface="+mn-ea"/>
                <a:sym typeface="+mn-ea"/>
              </a:rPr>
              <a:t>保底关系列表</a:t>
            </a:r>
            <a:endParaRPr lang="zh-CN" altLang="en-US" dirty="0">
              <a:solidFill>
                <a:schemeClr val="accent1"/>
              </a:solidFill>
              <a:latin typeface="+mn-ea"/>
              <a:cs typeface="等线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675" y="865809"/>
            <a:ext cx="11700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+mn-ea"/>
              <a:sym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985" y="1510665"/>
            <a:ext cx="5472430" cy="2676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260" y="755650"/>
            <a:ext cx="5419725" cy="45231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前台保底关系列表展示区域：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已办活动查询页签，点击查询结果，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下方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保底关系列表，页面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如右，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根据配置，页面如下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90" y="5201920"/>
            <a:ext cx="7783830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营销活动专区的内容包括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已办活动查询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活动资格查询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活动办理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话费返还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、保底关系查询；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已办活动查询支持查询用户已办理的所有营销活动，可以查询到办理时间、渠道、工号等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话费返还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查询支持查询用户已办理的营销活动返还详情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3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活动资格查询根据手机号码和活动编码，精确查询用户是否具备活动办理资格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4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活动办理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查询通过商品配置模块配置的当前在开展的营销活动，并可进行单个活动校验，校验可办理的活动，可直接进行订购。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营销活动专区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815" y="1467485"/>
            <a:ext cx="76866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、营销活动专区</a:t>
            </a:r>
            <a:r>
              <a:rPr lang="en-US" altLang="zh-CN" dirty="0"/>
              <a:t>-</a:t>
            </a:r>
            <a:r>
              <a:rPr lang="zh-CN" altLang="en-US" dirty="0"/>
              <a:t>已办活动查询</a:t>
            </a: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440" y="669925"/>
            <a:ext cx="1148016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查询区：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打开页面自动带入受理号码，与左侧号码一致；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时间设置：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生效时间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失效时间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可手动设置，点击【近三月】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【近半年】，可快速设置时间；根据查询条件，点击【查询】，在查询结果区域展示条件查询结果；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832" y="3884748"/>
            <a:ext cx="9627235" cy="2936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609215"/>
            <a:ext cx="9506585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、营销活动专区</a:t>
            </a:r>
            <a:r>
              <a:rPr lang="en-US" altLang="zh-CN" dirty="0"/>
              <a:t>-</a:t>
            </a:r>
            <a:r>
              <a:rPr lang="zh-CN" altLang="en-US" dirty="0"/>
              <a:t>活动资格查询</a:t>
            </a: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440" y="669925"/>
            <a:ext cx="114801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查询区：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打开页面自动带入号码，与左侧号码一致；子活动编码文本框可进行编辑；点击【资格查询】，在查询结果区域展示具体结果；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2295525"/>
            <a:ext cx="10307955" cy="273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/>
              <a:t>-</a:t>
            </a:r>
            <a:r>
              <a:rPr lang="zh-CN" altLang="en-US" dirty="0"/>
              <a:t>活动办理</a:t>
            </a:r>
            <a:r>
              <a:rPr lang="en-US" altLang="zh-CN" dirty="0"/>
              <a:t>tab</a:t>
            </a:r>
            <a:r>
              <a:rPr lang="zh-CN" altLang="en-US" dirty="0"/>
              <a:t>页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020" y="894080"/>
            <a:ext cx="1040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/>
              <a:t>查询条件区</a:t>
            </a:r>
            <a:r>
              <a:rPr lang="zh-CN" altLang="en-US" dirty="0"/>
              <a:t>：在主活动编码</a:t>
            </a:r>
            <a:r>
              <a:rPr lang="en-US" altLang="zh-CN" dirty="0"/>
              <a:t>/</a:t>
            </a:r>
            <a:r>
              <a:rPr lang="zh-CN" altLang="en-US" dirty="0"/>
              <a:t>主活动名称</a:t>
            </a:r>
            <a:r>
              <a:rPr lang="en-US" altLang="zh-CN" dirty="0"/>
              <a:t>/</a:t>
            </a:r>
            <a:r>
              <a:rPr lang="zh-CN" altLang="en-US" dirty="0"/>
              <a:t>子活动编码</a:t>
            </a:r>
            <a:r>
              <a:rPr lang="en-US" altLang="zh-CN" dirty="0"/>
              <a:t>/</a:t>
            </a:r>
            <a:r>
              <a:rPr lang="zh-CN" altLang="en-US" dirty="0"/>
              <a:t>子活动名称文本框内输入条件，支持模糊查询，</a:t>
            </a:r>
            <a:endParaRPr lang="zh-CN" altLang="en-US" dirty="0"/>
          </a:p>
          <a:p>
            <a:pPr algn="l"/>
            <a:r>
              <a:rPr lang="zh-CN" altLang="en-US" dirty="0"/>
              <a:t>点击查询按钮，可在查询结果区得到对应的结果；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539240"/>
            <a:ext cx="9426575" cy="2557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6570" y="4175760"/>
            <a:ext cx="1009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/>
              <a:t>查询结果区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包括【全部活动】与【收藏】两个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页，每条活动数据前增加单选按钮（小圆圈）；</a:t>
            </a:r>
            <a:endParaRPr lang="zh-CN" altLang="en-US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4544060"/>
            <a:ext cx="7077075" cy="22720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62705" y="4509135"/>
            <a:ext cx="4363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全部活动</a:t>
            </a:r>
            <a:r>
              <a:rPr lang="zh-CN" altLang="en-US" dirty="0"/>
              <a:t>页面下，点击</a:t>
            </a:r>
            <a:r>
              <a:rPr lang="en-US" altLang="zh-CN" dirty="0">
                <a:sym typeface="+mn-ea"/>
              </a:rPr>
              <a:t>【</a:t>
            </a:r>
            <a:r>
              <a:rPr lang="en-US" altLang="zh-CN" dirty="0" err="1">
                <a:sym typeface="+mn-ea"/>
              </a:rPr>
              <a:t>收藏】按钮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第一次收藏时提示收藏成功，同一条活动在多次收藏时提示收藏失败；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收藏</a:t>
            </a:r>
            <a:r>
              <a:rPr lang="zh-CN" altLang="en-US" dirty="0"/>
              <a:t>页面下，刷新页面，收藏的活动</a:t>
            </a:r>
            <a:r>
              <a:rPr lang="en-US" altLang="zh-CN" dirty="0"/>
              <a:t>   </a:t>
            </a:r>
            <a:r>
              <a:rPr lang="zh-CN" altLang="en-US" dirty="0"/>
              <a:t>已加入到此页面；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收藏</a:t>
            </a:r>
            <a:r>
              <a:rPr lang="zh-CN" altLang="en-US" dirty="0">
                <a:sym typeface="+mn-ea"/>
              </a:rPr>
              <a:t>页面下，</a:t>
            </a:r>
            <a:r>
              <a:rPr lang="en-US" altLang="zh-CN" dirty="0" err="1"/>
              <a:t>点击【取消收藏】按钮</a:t>
            </a:r>
            <a:r>
              <a:rPr lang="zh-CN" altLang="en-US" dirty="0"/>
              <a:t>，            </a:t>
            </a:r>
            <a:r>
              <a:rPr lang="en-US" altLang="zh-CN" dirty="0"/>
              <a:t>则收藏页面会少一条（每个工号最多收藏20个商品）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2221230"/>
            <a:ext cx="8711565" cy="3770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220" y="832485"/>
            <a:ext cx="11464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热门活动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热词为配置中填入的内容，点击某个热词，进行搜索；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查询结果区展示全部符合热词条件的活动；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页面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资格校验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315" y="920115"/>
            <a:ext cx="11923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ym typeface="+mn-ea"/>
              </a:rPr>
              <a:t>资格校验操作方法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、营销活动专区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活动办理-点击某一条数据的左侧小圆圈，选中此活动；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、点击【资格校验】按钮，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调用【营销活动资格查询(queryCampaignRules)】接口进行校验；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、弹出【资格校验】弹窗，校验成功时，【是否具备办理资格】显示是，【无法办理原因】不显示；</a:t>
            </a:r>
            <a:r>
              <a:rPr lang="zh-CN" altLang="en-US" dirty="0"/>
              <a:t>校验失败时，【是否具备办理资格】显示否，【无法办理原因】显示接口返回的失败原因，且这两要素的值为红色字；</a:t>
            </a:r>
            <a:r>
              <a:rPr lang="zh-CN" altLang="en-US" dirty="0">
                <a:sym typeface="+mn-ea"/>
              </a:rPr>
              <a:t>               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、点击“确定”按钮，弹框关闭；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673350"/>
            <a:ext cx="11358245" cy="360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740" y="6374765"/>
            <a:ext cx="5260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/>
              <a:t>涉及接口：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营销活动资格查询(queryCampaignRules)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2255</Words>
  <Application>WPS 演示</Application>
  <PresentationFormat>宽屏</PresentationFormat>
  <Paragraphs>129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黑体</vt:lpstr>
      <vt:lpstr>Arial Unicode MS</vt:lpstr>
      <vt:lpstr>1_Office 主题​​</vt:lpstr>
      <vt:lpstr>PowerPoint 演示文稿</vt:lpstr>
      <vt:lpstr>CONTENTS  目录</vt:lpstr>
      <vt:lpstr>1、功能简介</vt:lpstr>
      <vt:lpstr>2、菜单路径</vt:lpstr>
      <vt:lpstr>3、营销活动专区-已办活动查询</vt:lpstr>
      <vt:lpstr>3、营销活动专区-已办活动查询</vt:lpstr>
      <vt:lpstr>3、营销活动专区-活动办理tab页面</vt:lpstr>
      <vt:lpstr>3、营销活动专区-活动办理tab页面-热门活动</vt:lpstr>
      <vt:lpstr>3、营销活动专区-活动办理tab页面-资格校验</vt:lpstr>
      <vt:lpstr>3、营销活动专区-活动办理tab页面-办理校验</vt:lpstr>
      <vt:lpstr>3、营销活动专区-活动办理tab页面-订购</vt:lpstr>
      <vt:lpstr>3、营销活动专区-活动办理tab页面-发送短信</vt:lpstr>
      <vt:lpstr>3、营销活动专区-话费返还信息查询tab页面</vt:lpstr>
      <vt:lpstr>3、营销活动专区-话费返还信息查询tab页面</vt:lpstr>
      <vt:lpstr>3、营销活动专区-保底关系查询-保底关系列表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117</cp:revision>
  <dcterms:created xsi:type="dcterms:W3CDTF">2018-08-08T03:06:00Z</dcterms:created>
  <dcterms:modified xsi:type="dcterms:W3CDTF">2019-05-29T04:30:34Z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