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70" r:id="rId3"/>
    <p:sldId id="318" r:id="rId4"/>
    <p:sldId id="321" r:id="rId5"/>
    <p:sldId id="322" r:id="rId6"/>
    <p:sldId id="362" r:id="rId7"/>
    <p:sldId id="327" r:id="rId8"/>
    <p:sldId id="363" r:id="rId9"/>
    <p:sldId id="328" r:id="rId10"/>
    <p:sldId id="365" r:id="rId11"/>
    <p:sldId id="344" r:id="rId12"/>
    <p:sldId id="386" r:id="rId13"/>
    <p:sldId id="387" r:id="rId14"/>
    <p:sldId id="345" r:id="rId15"/>
    <p:sldId id="346" r:id="rId16"/>
    <p:sldId id="347" r:id="rId17"/>
    <p:sldId id="349" r:id="rId18"/>
    <p:sldId id="353" r:id="rId19"/>
    <p:sldId id="355" r:id="rId20"/>
    <p:sldId id="357" r:id="rId21"/>
    <p:sldId id="354" r:id="rId22"/>
    <p:sldId id="342" r:id="rId23"/>
    <p:sldId id="389" r:id="rId24"/>
    <p:sldId id="388" r:id="rId25"/>
    <p:sldId id="350"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作者"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B9BD5"/>
    <a:srgbClr val="A6A6A6"/>
    <a:srgbClr val="E7E7E7"/>
    <a:srgbClr val="E8E8E8"/>
    <a:srgbClr val="D9D9D9"/>
    <a:srgbClr val="01A7AB"/>
    <a:srgbClr val="FFF4D8"/>
    <a:srgbClr val="EEF7E9"/>
    <a:srgbClr val="88D773"/>
    <a:srgbClr val="4AD7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86" d="100"/>
          <a:sy n="86" d="100"/>
        </p:scale>
        <p:origin x="46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commentAuthors" Target="commentAuthors.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notesMaster" Target="notesMasters/notesMaster1.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65EC20-4E73-4F25-BF5A-B8B84E738DB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FD000D-E93F-4EC5-A839-B7B2E4D9099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C1B539-DA97-465D-850F-3C38A66273C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lnSpc>
                <a:spcPct val="130000"/>
              </a:lnSpc>
              <a:spcBef>
                <a:spcPts val="0"/>
              </a:spcBef>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文本占位符 3"/>
          <p:cNvSpPr>
            <a:spLocks noGrp="1"/>
          </p:cNvSpPr>
          <p:nvPr>
            <p:ph type="body" sz="half" idx="2" hasCustomPrompt="1"/>
          </p:nvPr>
        </p:nvSpPr>
        <p:spPr>
          <a:xfrm>
            <a:off x="839788" y="2057400"/>
            <a:ext cx="3932237" cy="3811588"/>
          </a:xfrm>
        </p:spPr>
        <p:txBody>
          <a:bodyPr/>
          <a:lstStyle>
            <a:lvl1pPr marL="0" indent="0">
              <a:lnSpc>
                <a:spcPct val="130000"/>
              </a:lnSpc>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编辑母版文本样式</a:t>
            </a:r>
            <a:endParaRPr lang="zh-CN" altLang="en-US" dirty="0"/>
          </a:p>
        </p:txBody>
      </p:sp>
      <p:sp>
        <p:nvSpPr>
          <p:cNvPr id="5" name="日期占位符 4"/>
          <p:cNvSpPr>
            <a:spLocks noGrp="1"/>
          </p:cNvSpPr>
          <p:nvPr>
            <p:ph type="dt" sz="half" idx="10"/>
          </p:nvPr>
        </p:nvSpPr>
        <p:spPr/>
        <p:txBody>
          <a:bodyPr/>
          <a:lstStyle/>
          <a:p>
            <a:fld id="{C04C36ED-0EBF-4349-9E5F-B27B580287C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62A5A7-B7A3-4040-8E04-06E0D2A34E9A}"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lnSpc>
                <a:spcPct val="130000"/>
              </a:lnSpc>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编辑母版文本样式</a:t>
            </a:r>
            <a:endParaRPr lang="zh-CN" altLang="en-US" dirty="0"/>
          </a:p>
        </p:txBody>
      </p:sp>
      <p:sp>
        <p:nvSpPr>
          <p:cNvPr id="5" name="日期占位符 4"/>
          <p:cNvSpPr>
            <a:spLocks noGrp="1"/>
          </p:cNvSpPr>
          <p:nvPr>
            <p:ph type="dt" sz="half" idx="10"/>
          </p:nvPr>
        </p:nvSpPr>
        <p:spPr/>
        <p:txBody>
          <a:bodyPr/>
          <a:lstStyle/>
          <a:p>
            <a:fld id="{C04C36ED-0EBF-4349-9E5F-B27B580287C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62A5A7-B7A3-4040-8E04-06E0D2A34E9A}"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lvl3pPr>
              <a:lnSpc>
                <a:spcPct val="130000"/>
              </a:lnSpc>
              <a:spcBef>
                <a:spcPts val="0"/>
              </a:spcBef>
              <a:defRPr/>
            </a:lvl3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C04C36ED-0EBF-4349-9E5F-B27B580287C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62A5A7-B7A3-4040-8E04-06E0D2A34E9A}"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lvl3pPr>
              <a:lnSpc>
                <a:spcPct val="130000"/>
              </a:lnSpc>
              <a:spcBef>
                <a:spcPts val="0"/>
              </a:spcBef>
              <a:defRPr/>
            </a:lvl3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C04C36ED-0EBF-4349-9E5F-B27B580287C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62A5A7-B7A3-4040-8E04-06E0D2A34E9A}"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7" name="Picture 2" descr="F:\180720中移在线副本\PPT模板-22.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386"/>
            <a:ext cx="12192000" cy="68593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C04C36ED-0EBF-4349-9E5F-B27B580287C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862A5A7-B7A3-4040-8E04-06E0D2A34E9A}" type="slidenum">
              <a:rPr lang="zh-CN" altLang="en-US" smtClean="0"/>
            </a:fld>
            <a:endParaRPr lang="zh-CN" altLang="en-US"/>
          </a:p>
        </p:txBody>
      </p:sp>
      <p:sp>
        <p:nvSpPr>
          <p:cNvPr id="9" name="标题 1"/>
          <p:cNvSpPr>
            <a:spLocks noGrp="1"/>
          </p:cNvSpPr>
          <p:nvPr>
            <p:ph type="ctrTitle"/>
          </p:nvPr>
        </p:nvSpPr>
        <p:spPr>
          <a:xfrm>
            <a:off x="339776" y="177983"/>
            <a:ext cx="10408171" cy="571525"/>
          </a:xfrm>
        </p:spPr>
        <p:txBody>
          <a:bodyPr anchor="ctr" anchorCtr="0">
            <a:normAutofit/>
          </a:bodyPr>
          <a:lstStyle>
            <a:lvl1pPr algn="l">
              <a:defRPr sz="2800" b="1">
                <a:solidFill>
                  <a:srgbClr val="0070C0"/>
                </a:solidFill>
                <a:latin typeface="微软雅黑" panose="020B0503020204020204" pitchFamily="34" charset="-122"/>
                <a:ea typeface="微软雅黑" panose="020B0503020204020204" pitchFamily="34" charset="-122"/>
              </a:defRPr>
            </a:lvl1pPr>
          </a:lstStyle>
          <a:p>
            <a:endParaRPr lang="zh-CN" altLang="en-US" dirty="0"/>
          </a:p>
        </p:txBody>
      </p:sp>
      <p:sp>
        <p:nvSpPr>
          <p:cNvPr id="10" name="副标题 2"/>
          <p:cNvSpPr>
            <a:spLocks noGrp="1"/>
          </p:cNvSpPr>
          <p:nvPr>
            <p:ph type="subTitle" idx="1"/>
          </p:nvPr>
        </p:nvSpPr>
        <p:spPr>
          <a:xfrm>
            <a:off x="339776" y="933788"/>
            <a:ext cx="11532434" cy="1655762"/>
          </a:xfrm>
        </p:spPr>
        <p:txBody>
          <a:bodyPr>
            <a:normAutofit/>
          </a:bodyPr>
          <a:lstStyle>
            <a:lvl1pPr marL="0" indent="0" algn="l">
              <a:lnSpc>
                <a:spcPct val="13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lnSpc>
                <a:spcPct val="130000"/>
              </a:lnSpc>
              <a:spcBef>
                <a:spcPts val="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C04C36ED-0EBF-4349-9E5F-B27B580287C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62A5A7-B7A3-4040-8E04-06E0D2A34E9A}"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lvl1pPr>
              <a:lnSpc>
                <a:spcPct val="130000"/>
              </a:lnSpc>
              <a:defRPr/>
            </a:lvl1pPr>
            <a:lvl2pPr>
              <a:lnSpc>
                <a:spcPct val="130000"/>
              </a:lnSpc>
              <a:defRPr/>
            </a:lvl2pPr>
            <a:lvl3pPr>
              <a:lnSpc>
                <a:spcPct val="130000"/>
              </a:lnSpc>
              <a:spcBef>
                <a:spcPts val="0"/>
              </a:spcBef>
              <a:defRPr/>
            </a:lvl3pPr>
            <a:lvl4pPr>
              <a:lnSpc>
                <a:spcPct val="130000"/>
              </a:lnSpc>
              <a:defRPr/>
            </a:lvl4pPr>
            <a:lvl5pPr>
              <a:lnSpc>
                <a:spcPct val="130000"/>
              </a:lnSpc>
              <a:defRPr/>
            </a:lvl5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C04C36ED-0EBF-4349-9E5F-B27B580287C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62A5A7-B7A3-4040-8E04-06E0D2A34E9A}"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dirty="0"/>
              <a:t>单击此处编辑母版标题样式</a:t>
            </a:r>
            <a:endParaRPr lang="zh-CN" altLang="en-US" dirty="0"/>
          </a:p>
        </p:txBody>
      </p:sp>
      <p:sp>
        <p:nvSpPr>
          <p:cNvPr id="3" name="文本占位符 2"/>
          <p:cNvSpPr>
            <a:spLocks noGrp="1"/>
          </p:cNvSpPr>
          <p:nvPr>
            <p:ph type="body" idx="1" hasCustomPrompt="1"/>
          </p:nvPr>
        </p:nvSpPr>
        <p:spPr>
          <a:xfrm>
            <a:off x="831850" y="4589463"/>
            <a:ext cx="10515600" cy="1500187"/>
          </a:xfrm>
        </p:spPr>
        <p:txBody>
          <a:bodyPr/>
          <a:lstStyle>
            <a:lvl1pPr marL="0" indent="0">
              <a:lnSpc>
                <a:spcPct val="130000"/>
              </a:lnSpc>
              <a:spcBef>
                <a:spcPts val="0"/>
              </a:spcBef>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编辑母版文本样式</a:t>
            </a:r>
            <a:endParaRPr lang="zh-CN" altLang="en-US" dirty="0"/>
          </a:p>
        </p:txBody>
      </p:sp>
      <p:sp>
        <p:nvSpPr>
          <p:cNvPr id="4" name="日期占位符 3"/>
          <p:cNvSpPr>
            <a:spLocks noGrp="1"/>
          </p:cNvSpPr>
          <p:nvPr>
            <p:ph type="dt" sz="half" idx="10"/>
          </p:nvPr>
        </p:nvSpPr>
        <p:spPr/>
        <p:txBody>
          <a:bodyPr/>
          <a:lstStyle/>
          <a:p>
            <a:fld id="{C04C36ED-0EBF-4349-9E5F-B27B580287C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62A5A7-B7A3-4040-8E04-06E0D2A34E9A}"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hasCustomPrompt="1"/>
          </p:nvPr>
        </p:nvSpPr>
        <p:spPr>
          <a:xfrm>
            <a:off x="6172200" y="1825625"/>
            <a:ext cx="51816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C04C36ED-0EBF-4349-9E5F-B27B580287C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62A5A7-B7A3-4040-8E04-06E0D2A34E9A}"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lvl1pPr>
              <a:lnSpc>
                <a:spcPct val="130000"/>
              </a:lnSpc>
              <a:spcBef>
                <a:spcPts val="0"/>
              </a:spcBef>
              <a:defRPr/>
            </a:lvl1pPr>
            <a:lvl2pPr>
              <a:lnSpc>
                <a:spcPct val="130000"/>
              </a:lnSpc>
              <a:spcBef>
                <a:spcPts val="0"/>
              </a:spcBef>
              <a:defRPr/>
            </a:lvl2pPr>
            <a:lvl3pPr>
              <a:lnSpc>
                <a:spcPct val="130000"/>
              </a:lnSpc>
              <a:spcBef>
                <a:spcPts val="0"/>
              </a:spcBef>
              <a:defRPr/>
            </a:lvl3pPr>
            <a:lvl4pPr>
              <a:lnSpc>
                <a:spcPct val="130000"/>
              </a:lnSpc>
              <a:spcBef>
                <a:spcPts val="0"/>
              </a:spcBef>
              <a:defRPr/>
            </a:lvl4pPr>
            <a:lvl5pPr>
              <a:lnSpc>
                <a:spcPct val="130000"/>
              </a:lnSpc>
              <a:spcBef>
                <a:spcPts val="0"/>
              </a:spcBef>
              <a:defRPr/>
            </a:lvl5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lvl1pPr>
              <a:lnSpc>
                <a:spcPct val="130000"/>
              </a:lnSpc>
              <a:spcBef>
                <a:spcPts val="0"/>
              </a:spcBef>
              <a:defRPr/>
            </a:lvl1pPr>
            <a:lvl2pPr>
              <a:lnSpc>
                <a:spcPct val="130000"/>
              </a:lnSpc>
              <a:spcBef>
                <a:spcPts val="0"/>
              </a:spcBef>
              <a:defRPr/>
            </a:lvl2pPr>
            <a:lvl3pPr>
              <a:lnSpc>
                <a:spcPct val="130000"/>
              </a:lnSpc>
              <a:spcBef>
                <a:spcPts val="0"/>
              </a:spcBef>
              <a:defRPr/>
            </a:lvl3pPr>
            <a:lvl4pPr>
              <a:lnSpc>
                <a:spcPct val="130000"/>
              </a:lnSpc>
              <a:spcBef>
                <a:spcPts val="0"/>
              </a:spcBef>
              <a:defRPr/>
            </a:lvl4pPr>
            <a:lvl5pPr>
              <a:lnSpc>
                <a:spcPct val="130000"/>
              </a:lnSpc>
              <a:spcBef>
                <a:spcPts val="0"/>
              </a:spcBef>
              <a:defRPr/>
            </a:lvl5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C04C36ED-0EBF-4349-9E5F-B27B580287C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862A5A7-B7A3-4040-8E04-06E0D2A34E9A}"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04C36ED-0EBF-4349-9E5F-B27B580287C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862A5A7-B7A3-4040-8E04-06E0D2A34E9A}"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4C36ED-0EBF-4349-9E5F-B27B580287C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862A5A7-B7A3-4040-8E04-06E0D2A34E9A}"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2.jpe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4C36ED-0EBF-4349-9E5F-B27B580287C1}"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62A5A7-B7A3-4040-8E04-06E0D2A34E9A}" type="slidenum">
              <a:rPr lang="zh-CN" altLang="en-US" smtClean="0"/>
            </a:fld>
            <a:endParaRPr lang="zh-CN" altLang="en-US"/>
          </a:p>
        </p:txBody>
      </p:sp>
      <p:pic>
        <p:nvPicPr>
          <p:cNvPr id="9" name="图片 8"/>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image" Target="../media/image2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2000973"/>
            <a:ext cx="12192000" cy="1938020"/>
          </a:xfrm>
          <a:prstGeom prst="rect">
            <a:avLst/>
          </a:prstGeom>
          <a:noFill/>
        </p:spPr>
        <p:txBody>
          <a:bodyPr wrap="square" rtlCol="0">
            <a:spAutoFit/>
          </a:bodyPr>
          <a:lstStyle/>
          <a:p>
            <a:pPr fontAlgn="auto">
              <a:spcBef>
                <a:spcPts val="0"/>
              </a:spcBef>
              <a:spcAft>
                <a:spcPts val="0"/>
              </a:spcAft>
            </a:pPr>
            <a:r>
              <a:rPr lang="en-US" altLang="zh-CN" sz="4800" dirty="0">
                <a:solidFill>
                  <a:srgbClr val="5B9BD5"/>
                </a:solidFill>
                <a:latin typeface="微软雅黑" panose="020B0503020204020204" pitchFamily="34" charset="-122"/>
                <a:ea typeface="微软雅黑" panose="020B0503020204020204" pitchFamily="34" charset="-122"/>
                <a:sym typeface="+mn-ea"/>
              </a:rPr>
              <a:t>            </a:t>
            </a:r>
            <a:r>
              <a:rPr lang="zh-CN" altLang="en-US" sz="4800" b="1" dirty="0">
                <a:solidFill>
                  <a:srgbClr val="5B9BD5"/>
                </a:solidFill>
                <a:latin typeface="微软雅黑" panose="020B0503020204020204" pitchFamily="34" charset="-122"/>
                <a:ea typeface="微软雅黑" panose="020B0503020204020204" pitchFamily="34" charset="-122"/>
                <a:sym typeface="+mn-ea"/>
              </a:rPr>
              <a:t>标准化业务受理操作指导手册</a:t>
            </a:r>
            <a:endParaRPr lang="en-US" altLang="zh-CN" sz="4800" b="1" dirty="0">
              <a:solidFill>
                <a:srgbClr val="5B9BD5"/>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zh-CN" altLang="zh-CN" sz="2400" b="1" dirty="0">
                <a:solidFill>
                  <a:srgbClr val="5B9BD5"/>
                </a:solidFill>
                <a:latin typeface="微软雅黑" panose="020B0503020204020204" pitchFamily="34" charset="-122"/>
                <a:ea typeface="微软雅黑" panose="020B0503020204020204" pitchFamily="34" charset="-122"/>
                <a:sym typeface="+mn-ea"/>
              </a:rPr>
              <a:t>                                       </a:t>
            </a:r>
            <a:endParaRPr lang="zh-CN" altLang="zh-CN" sz="4800" b="1" dirty="0">
              <a:solidFill>
                <a:srgbClr val="5B9BD5"/>
              </a:solidFill>
              <a:latin typeface="微软雅黑" panose="020B0503020204020204" pitchFamily="34" charset="-122"/>
              <a:ea typeface="微软雅黑" panose="020B0503020204020204" pitchFamily="34" charset="-122"/>
              <a:sym typeface="+mn-ea"/>
            </a:endParaRPr>
          </a:p>
          <a:p>
            <a:pPr fontAlgn="auto">
              <a:spcBef>
                <a:spcPts val="0"/>
              </a:spcBef>
              <a:spcAft>
                <a:spcPts val="0"/>
              </a:spcAft>
            </a:pPr>
            <a:r>
              <a:rPr lang="zh-CN" altLang="zh-CN" sz="4800" b="1" dirty="0">
                <a:solidFill>
                  <a:srgbClr val="5B9BD5"/>
                </a:solidFill>
                <a:latin typeface="微软雅黑" panose="020B0503020204020204" pitchFamily="34" charset="-122"/>
                <a:ea typeface="微软雅黑" panose="020B0503020204020204" pitchFamily="34" charset="-122"/>
                <a:sym typeface="+mn-ea"/>
              </a:rPr>
              <a:t>                                       </a:t>
            </a:r>
            <a:r>
              <a:rPr lang="zh-CN" altLang="en-US" sz="4800" b="1" dirty="0">
                <a:solidFill>
                  <a:srgbClr val="5B9BD5"/>
                </a:solidFill>
                <a:latin typeface="微软雅黑" panose="020B0503020204020204" pitchFamily="34" charset="-122"/>
                <a:ea typeface="微软雅黑" panose="020B0503020204020204" pitchFamily="34" charset="-122"/>
                <a:sym typeface="+mn-ea"/>
              </a:rPr>
              <a:t>营销活动专区</a:t>
            </a:r>
            <a:endParaRPr kumimoji="0" lang="zh-CN" altLang="en-US" sz="48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3" name="文本框 2"/>
          <p:cNvSpPr txBox="1"/>
          <p:nvPr/>
        </p:nvSpPr>
        <p:spPr>
          <a:xfrm>
            <a:off x="0" y="4971509"/>
            <a:ext cx="12192000" cy="891540"/>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lang="en-US" altLang="zh-CN" sz="2000" dirty="0">
                <a:latin typeface="微软雅黑" panose="020B0503020204020204" pitchFamily="34" charset="-122"/>
                <a:ea typeface="微软雅黑" panose="020B0503020204020204" pitchFamily="34" charset="-122"/>
              </a:rPr>
              <a:t>IT</a:t>
            </a:r>
            <a:r>
              <a:rPr lang="zh-CN" altLang="en-US" sz="2000" dirty="0">
                <a:latin typeface="微软雅黑" panose="020B0503020204020204" pitchFamily="34" charset="-122"/>
                <a:ea typeface="微软雅黑" panose="020B0503020204020204" pitchFamily="34" charset="-122"/>
              </a:rPr>
              <a:t>系统部</a:t>
            </a:r>
            <a:endParaRPr lang="en-US" altLang="zh-CN" sz="2000" dirty="0">
              <a:latin typeface="微软雅黑" panose="020B0503020204020204" pitchFamily="34" charset="-122"/>
              <a:ea typeface="微软雅黑" panose="020B0503020204020204" pitchFamily="34" charset="-122"/>
            </a:endParaRPr>
          </a:p>
          <a:p>
            <a:pPr marL="0" marR="0" lvl="0" indent="0" algn="ctr" defTabSz="914400" rtl="0" eaLnBrk="1" fontAlgn="auto" latinLnBrk="0" hangingPunct="1">
              <a:lnSpc>
                <a:spcPct val="130000"/>
              </a:lnSpc>
              <a:spcBef>
                <a:spcPts val="0"/>
              </a:spcBef>
              <a:spcAft>
                <a:spcPts val="0"/>
              </a:spcAft>
              <a:buClrTx/>
              <a:buSzTx/>
              <a:buFontTx/>
              <a:buNone/>
              <a:defRPr/>
            </a:pPr>
            <a:r>
              <a:rPr kumimoji="0" lang="en-US" altLang="zh-CN" sz="20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2019</a:t>
            </a:r>
            <a:r>
              <a:rPr kumimoji="0" lang="zh-CN" altLang="en-US" sz="20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年</a:t>
            </a:r>
            <a:r>
              <a:rPr kumimoji="0" lang="en-US" altLang="zh-CN" sz="20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5</a:t>
            </a:r>
            <a:r>
              <a:rPr kumimoji="0" lang="zh-CN" altLang="en-US" sz="20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月</a:t>
            </a:r>
            <a:endParaRPr kumimoji="0" lang="zh-CN" altLang="en-US" sz="20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45491" y="184333"/>
            <a:ext cx="10408171" cy="571525"/>
          </a:xfrm>
        </p:spPr>
        <p:txBody>
          <a:bodyPr>
            <a:normAutofit/>
          </a:bodyPr>
          <a:lstStyle/>
          <a:p>
            <a:r>
              <a:rPr lang="en-US" altLang="zh-CN" dirty="0">
                <a:sym typeface="+mn-ea"/>
              </a:rPr>
              <a:t>3</a:t>
            </a:r>
            <a:r>
              <a:rPr lang="zh-CN" altLang="en-US" dirty="0">
                <a:sym typeface="+mn-ea"/>
              </a:rPr>
              <a:t>、营销活动专区配置</a:t>
            </a:r>
            <a:r>
              <a:rPr lang="en-US" altLang="zh-CN" dirty="0">
                <a:sym typeface="+mn-ea"/>
              </a:rPr>
              <a:t>-</a:t>
            </a:r>
            <a:r>
              <a:rPr lang="zh-CN" altLang="en-US" dirty="0">
                <a:sym typeface="+mn-ea"/>
              </a:rPr>
              <a:t>活动办理</a:t>
            </a:r>
            <a:r>
              <a:rPr lang="en-US" altLang="zh-CN" dirty="0">
                <a:sym typeface="+mn-ea"/>
              </a:rPr>
              <a:t>-</a:t>
            </a:r>
            <a:r>
              <a:rPr lang="zh-CN" altLang="en-US" dirty="0">
                <a:sym typeface="+mn-ea"/>
              </a:rPr>
              <a:t>活动办理查询列表</a:t>
            </a:r>
            <a:r>
              <a:rPr lang="zh-CN" altLang="en-US" dirty="0">
                <a:sym typeface="+mn-ea"/>
              </a:rPr>
              <a:t>配置</a:t>
            </a:r>
            <a:endParaRPr lang="zh-CN" altLang="en-US" dirty="0">
              <a:solidFill>
                <a:schemeClr val="accent1"/>
              </a:solidFill>
              <a:cs typeface="等线" charset="0"/>
              <a:sym typeface="+mn-ea"/>
            </a:endParaRPr>
          </a:p>
        </p:txBody>
      </p:sp>
      <p:sp>
        <p:nvSpPr>
          <p:cNvPr id="3" name="文本框 2"/>
          <p:cNvSpPr txBox="1"/>
          <p:nvPr/>
        </p:nvSpPr>
        <p:spPr>
          <a:xfrm>
            <a:off x="338455" y="831850"/>
            <a:ext cx="11527790" cy="5908040"/>
          </a:xfrm>
          <a:prstGeom prst="rect">
            <a:avLst/>
          </a:prstGeom>
          <a:noFill/>
        </p:spPr>
        <p:txBody>
          <a:bodyPr wrap="square" rtlCol="0">
            <a:spAutoFit/>
          </a:bodyPr>
          <a:lstStyle/>
          <a:p>
            <a:pPr indent="360045" algn="l" fontAlgn="auto">
              <a:lnSpc>
                <a:spcPct val="150000"/>
              </a:lnSpc>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按钮：</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资格校验</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办理校验</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发送短信</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的显示与隐藏支持省份自定义配置，</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选择完毕后，再点击下方的保存按钮即可</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a:p>
            <a:pPr indent="360045" algn="l" fontAlgn="auto">
              <a:lnSpc>
                <a:spcPct val="150000"/>
              </a:lnSpc>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   发送短信模板配置：</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、新增：点击【新增】，弹出新增短信模板弹框，对相应内容的文本框进行编辑，</a:t>
            </a:r>
            <a:r>
              <a:rPr lang="zh-CN" altLang="zh-CN" sz="2400" kern="100" dirty="0">
                <a:cs typeface="宋体" panose="02010600030101010101" pitchFamily="2" charset="-122"/>
                <a:sym typeface="+mn-ea"/>
              </a:rPr>
              <a:t>对于需要替换的字段通过粘贴参数来解决，</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保存，可看的已增加此条短信模板；</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indent="360045" algn="l" fontAlgn="auto">
              <a:lnSpc>
                <a:spcPct val="150000"/>
              </a:lnSpc>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  2</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、修改：在操作列，</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点击【修改】，弹出短信模板弹框，对此短信模板进行修改，保存，可观察到相应内容已更改；</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360045" algn="l" fontAlgn="auto">
              <a:lnSpc>
                <a:spcPct val="150000"/>
              </a:lnSpc>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  3</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、删除：</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在操作列，点击【删除】，将此条短信模板进行删除，</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保存，发送短信时不再有此条短信模板；</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a:p>
            <a:pPr indent="360045" algn="l" fontAlgn="auto">
              <a:lnSpc>
                <a:spcPct val="150000"/>
              </a:lnSpc>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4</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、保存：点击</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【保存】，对发送短信模板配置区域的更改进行保存。</a:t>
            </a:r>
            <a:endParaRPr lang="zh-CN" altLang="en-US" dirty="0">
              <a:sym typeface="+mn-ea"/>
            </a:endParaRPr>
          </a:p>
          <a:p>
            <a:pPr algn="l"/>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45491" y="184333"/>
            <a:ext cx="10408171" cy="571525"/>
          </a:xfrm>
        </p:spPr>
        <p:txBody>
          <a:bodyPr>
            <a:normAutofit/>
          </a:bodyPr>
          <a:lstStyle/>
          <a:p>
            <a:r>
              <a:rPr lang="en-US" altLang="zh-CN" dirty="0">
                <a:sym typeface="+mn-ea"/>
              </a:rPr>
              <a:t>3</a:t>
            </a:r>
            <a:r>
              <a:rPr lang="zh-CN" altLang="en-US" dirty="0">
                <a:sym typeface="+mn-ea"/>
              </a:rPr>
              <a:t>、营销活动专区配置</a:t>
            </a:r>
            <a:r>
              <a:rPr lang="en-US" altLang="zh-CN" dirty="0">
                <a:sym typeface="+mn-ea"/>
              </a:rPr>
              <a:t>-</a:t>
            </a:r>
            <a:r>
              <a:rPr lang="zh-CN" altLang="en-US" dirty="0">
                <a:sym typeface="+mn-ea"/>
              </a:rPr>
              <a:t>活动办理</a:t>
            </a:r>
            <a:r>
              <a:rPr lang="en-US" altLang="zh-CN" dirty="0">
                <a:sym typeface="+mn-ea"/>
              </a:rPr>
              <a:t>-</a:t>
            </a:r>
            <a:r>
              <a:rPr lang="zh-CN" altLang="en-US" dirty="0">
                <a:sym typeface="+mn-ea"/>
              </a:rPr>
              <a:t>活动办理查询列表</a:t>
            </a:r>
            <a:r>
              <a:rPr lang="zh-CN" altLang="en-US" dirty="0">
                <a:sym typeface="+mn-ea"/>
              </a:rPr>
              <a:t>配置</a:t>
            </a:r>
            <a:endParaRPr lang="zh-CN" altLang="en-US" dirty="0">
              <a:solidFill>
                <a:schemeClr val="accent1"/>
              </a:solidFill>
              <a:cs typeface="等线" charset="0"/>
              <a:sym typeface="+mn-ea"/>
            </a:endParaRPr>
          </a:p>
        </p:txBody>
      </p:sp>
      <p:sp>
        <p:nvSpPr>
          <p:cNvPr id="3" name="文本框 2"/>
          <p:cNvSpPr txBox="1"/>
          <p:nvPr/>
        </p:nvSpPr>
        <p:spPr>
          <a:xfrm>
            <a:off x="338455" y="831850"/>
            <a:ext cx="309880" cy="1198880"/>
          </a:xfrm>
          <a:prstGeom prst="rect">
            <a:avLst/>
          </a:prstGeom>
          <a:noFill/>
        </p:spPr>
        <p:txBody>
          <a:bodyPr wrap="none" rtlCol="0">
            <a:spAutoFit/>
          </a:bodyPr>
          <a:lstStyle/>
          <a:p>
            <a:pPr algn="l"/>
            <a:endParaRPr lang="en-US" altLang="zh-CN" dirty="0"/>
          </a:p>
          <a:p>
            <a:pPr algn="l"/>
            <a:endParaRPr lang="zh-CN" altLang="en-US" dirty="0"/>
          </a:p>
          <a:p>
            <a:pPr algn="l"/>
            <a:endParaRPr lang="zh-CN" altLang="en-US" dirty="0">
              <a:sym typeface="+mn-ea"/>
            </a:endParaRPr>
          </a:p>
          <a:p>
            <a:pPr algn="l"/>
            <a:endParaRPr lang="zh-CN" altLang="en-US" dirty="0"/>
          </a:p>
        </p:txBody>
      </p:sp>
      <p:pic>
        <p:nvPicPr>
          <p:cNvPr id="10" name="图片 9"/>
          <p:cNvPicPr>
            <a:picLocks noChangeAspect="1"/>
          </p:cNvPicPr>
          <p:nvPr/>
        </p:nvPicPr>
        <p:blipFill>
          <a:blip r:embed="rId1"/>
          <a:stretch>
            <a:fillRect/>
          </a:stretch>
        </p:blipFill>
        <p:spPr>
          <a:xfrm>
            <a:off x="1344930" y="1402715"/>
            <a:ext cx="8828405" cy="2225040"/>
          </a:xfrm>
          <a:prstGeom prst="rect">
            <a:avLst/>
          </a:prstGeom>
        </p:spPr>
      </p:pic>
      <p:pic>
        <p:nvPicPr>
          <p:cNvPr id="12" name="图片 11"/>
          <p:cNvPicPr>
            <a:picLocks noChangeAspect="1"/>
          </p:cNvPicPr>
          <p:nvPr/>
        </p:nvPicPr>
        <p:blipFill>
          <a:blip r:embed="rId2"/>
          <a:stretch>
            <a:fillRect/>
          </a:stretch>
        </p:blipFill>
        <p:spPr>
          <a:xfrm>
            <a:off x="1344930" y="3627755"/>
            <a:ext cx="8828405" cy="2221230"/>
          </a:xfrm>
          <a:prstGeom prst="rect">
            <a:avLst/>
          </a:prstGeom>
        </p:spPr>
      </p:pic>
      <p:sp>
        <p:nvSpPr>
          <p:cNvPr id="4" name="文本框 3"/>
          <p:cNvSpPr txBox="1"/>
          <p:nvPr/>
        </p:nvSpPr>
        <p:spPr>
          <a:xfrm>
            <a:off x="1025525" y="831850"/>
            <a:ext cx="2316480" cy="570865"/>
          </a:xfrm>
          <a:prstGeom prst="rect">
            <a:avLst/>
          </a:prstGeom>
          <a:noFill/>
          <a:ln>
            <a:noFill/>
          </a:ln>
        </p:spPr>
        <p:txBody>
          <a:bodyPr wrap="none" rtlCol="0">
            <a:spAutoFit/>
          </a:bodyPr>
          <a:p>
            <a:pPr>
              <a:lnSpc>
                <a:spcPct val="130000"/>
              </a:lnSpc>
            </a:pPr>
            <a:r>
              <a:rPr lang="zh-CN" altLang="en-US" sz="2400" dirty="0">
                <a:solidFill>
                  <a:schemeClr val="tx1"/>
                </a:solidFill>
                <a:sym typeface="+mn-ea"/>
              </a:rPr>
              <a:t>配置页面如下：</a:t>
            </a:r>
            <a:endParaRPr lang="zh-CN" altLang="en-US" sz="2400" dirty="0">
              <a:solidFill>
                <a:schemeClr val="tx1"/>
              </a:solidFill>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45491" y="184333"/>
            <a:ext cx="10408171" cy="571525"/>
          </a:xfrm>
        </p:spPr>
        <p:txBody>
          <a:bodyPr>
            <a:normAutofit/>
          </a:bodyPr>
          <a:lstStyle/>
          <a:p>
            <a:r>
              <a:rPr lang="en-US" altLang="zh-CN" dirty="0">
                <a:sym typeface="+mn-ea"/>
              </a:rPr>
              <a:t>3</a:t>
            </a:r>
            <a:r>
              <a:rPr lang="zh-CN" altLang="en-US" dirty="0">
                <a:sym typeface="+mn-ea"/>
              </a:rPr>
              <a:t>、营销活动专区</a:t>
            </a:r>
            <a:r>
              <a:rPr lang="en-US" altLang="zh-CN" dirty="0">
                <a:sym typeface="+mn-ea"/>
              </a:rPr>
              <a:t>-</a:t>
            </a:r>
            <a:r>
              <a:rPr lang="zh-CN" altLang="en-US" dirty="0">
                <a:sym typeface="+mn-ea"/>
              </a:rPr>
              <a:t>活动办理</a:t>
            </a:r>
            <a:endParaRPr lang="zh-CN" altLang="en-US" dirty="0">
              <a:solidFill>
                <a:schemeClr val="accent1"/>
              </a:solidFill>
              <a:cs typeface="等线" charset="0"/>
              <a:sym typeface="+mn-ea"/>
            </a:endParaRPr>
          </a:p>
        </p:txBody>
      </p:sp>
      <p:sp>
        <p:nvSpPr>
          <p:cNvPr id="3" name="文本框 2"/>
          <p:cNvSpPr txBox="1"/>
          <p:nvPr/>
        </p:nvSpPr>
        <p:spPr>
          <a:xfrm>
            <a:off x="338455" y="831850"/>
            <a:ext cx="309880" cy="1198880"/>
          </a:xfrm>
          <a:prstGeom prst="rect">
            <a:avLst/>
          </a:prstGeom>
          <a:noFill/>
        </p:spPr>
        <p:txBody>
          <a:bodyPr wrap="none" rtlCol="0">
            <a:spAutoFit/>
          </a:bodyPr>
          <a:lstStyle/>
          <a:p>
            <a:pPr algn="l"/>
            <a:endParaRPr lang="en-US" altLang="zh-CN" dirty="0"/>
          </a:p>
          <a:p>
            <a:pPr algn="l"/>
            <a:endParaRPr lang="zh-CN" altLang="en-US" dirty="0"/>
          </a:p>
          <a:p>
            <a:pPr algn="l"/>
            <a:endParaRPr lang="zh-CN" altLang="en-US" dirty="0">
              <a:sym typeface="+mn-ea"/>
            </a:endParaRPr>
          </a:p>
          <a:p>
            <a:pPr algn="l"/>
            <a:endParaRPr lang="zh-CN" altLang="en-US" dirty="0"/>
          </a:p>
        </p:txBody>
      </p:sp>
      <p:sp>
        <p:nvSpPr>
          <p:cNvPr id="4" name="文本框 3"/>
          <p:cNvSpPr txBox="1"/>
          <p:nvPr/>
        </p:nvSpPr>
        <p:spPr>
          <a:xfrm>
            <a:off x="1025525" y="831850"/>
            <a:ext cx="4450080" cy="570865"/>
          </a:xfrm>
          <a:prstGeom prst="rect">
            <a:avLst/>
          </a:prstGeom>
          <a:noFill/>
          <a:ln>
            <a:noFill/>
          </a:ln>
        </p:spPr>
        <p:txBody>
          <a:bodyPr wrap="none" rtlCol="0">
            <a:spAutoFit/>
          </a:bodyPr>
          <a:p>
            <a:pPr>
              <a:lnSpc>
                <a:spcPct val="130000"/>
              </a:lnSpc>
            </a:pPr>
            <a:r>
              <a:rPr lang="zh-CN" altLang="en-US" sz="2400" dirty="0">
                <a:solidFill>
                  <a:schemeClr val="tx1"/>
                </a:solidFill>
                <a:sym typeface="+mn-ea"/>
              </a:rPr>
              <a:t>根据配置内容，前台页面如下：</a:t>
            </a:r>
            <a:endParaRPr lang="zh-CN" altLang="en-US" sz="2400" dirty="0">
              <a:solidFill>
                <a:schemeClr val="tx1"/>
              </a:solidFill>
              <a:sym typeface="+mn-ea"/>
            </a:endParaRPr>
          </a:p>
        </p:txBody>
      </p:sp>
      <p:pic>
        <p:nvPicPr>
          <p:cNvPr id="5" name="图片 4"/>
          <p:cNvPicPr>
            <a:picLocks noChangeAspect="1"/>
          </p:cNvPicPr>
          <p:nvPr/>
        </p:nvPicPr>
        <p:blipFill>
          <a:blip r:embed="rId1"/>
          <a:stretch>
            <a:fillRect/>
          </a:stretch>
        </p:blipFill>
        <p:spPr>
          <a:xfrm>
            <a:off x="554990" y="1469390"/>
            <a:ext cx="10823575" cy="26752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45491" y="184333"/>
            <a:ext cx="10408171" cy="571525"/>
          </a:xfrm>
        </p:spPr>
        <p:txBody>
          <a:bodyPr>
            <a:normAutofit/>
          </a:bodyPr>
          <a:lstStyle/>
          <a:p>
            <a:r>
              <a:rPr lang="en-US" altLang="zh-CN" dirty="0">
                <a:sym typeface="+mn-ea"/>
              </a:rPr>
              <a:t>3</a:t>
            </a:r>
            <a:r>
              <a:rPr lang="zh-CN" altLang="en-US" dirty="0">
                <a:sym typeface="+mn-ea"/>
              </a:rPr>
              <a:t>、营销活动专区</a:t>
            </a:r>
            <a:r>
              <a:rPr lang="en-US" altLang="zh-CN" dirty="0">
                <a:sym typeface="+mn-ea"/>
              </a:rPr>
              <a:t>-</a:t>
            </a:r>
            <a:r>
              <a:rPr lang="zh-CN" altLang="en-US" dirty="0">
                <a:sym typeface="+mn-ea"/>
              </a:rPr>
              <a:t>活动办理</a:t>
            </a:r>
            <a:r>
              <a:rPr lang="en-US" altLang="zh-CN" dirty="0">
                <a:sym typeface="+mn-ea"/>
              </a:rPr>
              <a:t>tab</a:t>
            </a:r>
            <a:r>
              <a:rPr lang="zh-CN" altLang="en-US" dirty="0">
                <a:sym typeface="+mn-ea"/>
              </a:rPr>
              <a:t>页面</a:t>
            </a:r>
            <a:r>
              <a:rPr lang="en-US" altLang="zh-CN" dirty="0">
                <a:sym typeface="+mn-ea"/>
              </a:rPr>
              <a:t>-</a:t>
            </a:r>
            <a:r>
              <a:rPr lang="zh-CN" altLang="en-US" dirty="0">
                <a:sym typeface="+mn-ea"/>
              </a:rPr>
              <a:t>资格校验</a:t>
            </a:r>
            <a:endParaRPr lang="zh-CN" altLang="en-US" dirty="0">
              <a:sym typeface="+mn-ea"/>
            </a:endParaRPr>
          </a:p>
        </p:txBody>
      </p:sp>
      <p:sp>
        <p:nvSpPr>
          <p:cNvPr id="3" name="文本框 2"/>
          <p:cNvSpPr txBox="1"/>
          <p:nvPr/>
        </p:nvSpPr>
        <p:spPr>
          <a:xfrm>
            <a:off x="234315" y="920115"/>
            <a:ext cx="11923395" cy="1754326"/>
          </a:xfrm>
          <a:prstGeom prst="rect">
            <a:avLst/>
          </a:prstGeom>
          <a:noFill/>
        </p:spPr>
        <p:txBody>
          <a:bodyPr wrap="square" rtlCol="0">
            <a:spAutoFit/>
          </a:bodyPr>
          <a:lstStyle/>
          <a:p>
            <a:pPr algn="l"/>
            <a:r>
              <a:rPr lang="zh-CN" altLang="en-US" b="1" dirty="0">
                <a:sym typeface="+mn-ea"/>
              </a:rPr>
              <a:t>资格校验操作方法</a:t>
            </a:r>
            <a:r>
              <a:rPr lang="zh-CN" altLang="en-US" dirty="0">
                <a:sym typeface="+mn-ea"/>
              </a:rPr>
              <a:t>：</a:t>
            </a:r>
            <a:endParaRPr lang="en-US" altLang="zh-CN" dirty="0">
              <a:sym typeface="+mn-ea"/>
            </a:endParaRPr>
          </a:p>
          <a:p>
            <a:pPr algn="l"/>
            <a:r>
              <a:rPr lang="en-US" altLang="zh-CN" dirty="0">
                <a:sym typeface="+mn-ea"/>
              </a:rPr>
              <a:t>1</a:t>
            </a:r>
            <a:r>
              <a:rPr lang="zh-CN" altLang="en-US" dirty="0">
                <a:sym typeface="+mn-ea"/>
              </a:rPr>
              <a:t>、营销活动专区</a:t>
            </a:r>
            <a:r>
              <a:rPr lang="en-US" altLang="zh-CN" dirty="0">
                <a:sym typeface="+mn-ea"/>
              </a:rPr>
              <a:t>-</a:t>
            </a:r>
            <a:r>
              <a:rPr lang="zh-CN" altLang="en-US" dirty="0">
                <a:sym typeface="+mn-ea"/>
              </a:rPr>
              <a:t>活动办理-点击某一条数据的左侧小圆圈，选中此活动；</a:t>
            </a:r>
            <a:endParaRPr lang="zh-CN" altLang="en-US" dirty="0"/>
          </a:p>
          <a:p>
            <a:pPr algn="l"/>
            <a:r>
              <a:rPr lang="en-US" altLang="zh-CN" dirty="0">
                <a:sym typeface="+mn-ea"/>
              </a:rPr>
              <a:t>2</a:t>
            </a:r>
            <a:r>
              <a:rPr lang="zh-CN" altLang="en-US" dirty="0">
                <a:sym typeface="+mn-ea"/>
              </a:rPr>
              <a:t>、点击【资格校验】按钮，</a:t>
            </a:r>
            <a:r>
              <a:rPr lang="zh-CN" altLang="en-US" dirty="0">
                <a:solidFill>
                  <a:srgbClr val="FF0000"/>
                </a:solidFill>
                <a:sym typeface="+mn-ea"/>
              </a:rPr>
              <a:t>调用【营销活动资格查询(queryCampaignRules)】接口进行校验；</a:t>
            </a:r>
            <a:endParaRPr lang="zh-CN" altLang="en-US" dirty="0"/>
          </a:p>
          <a:p>
            <a:pPr algn="l"/>
            <a:r>
              <a:rPr lang="en-US" altLang="zh-CN" dirty="0">
                <a:sym typeface="+mn-ea"/>
              </a:rPr>
              <a:t>3</a:t>
            </a:r>
            <a:r>
              <a:rPr lang="zh-CN" altLang="en-US" dirty="0">
                <a:sym typeface="+mn-ea"/>
              </a:rPr>
              <a:t>、弹出【资格校验】弹窗，校验成功时，【是否具备办理资格】显示是，【无法办理原因】不显示；</a:t>
            </a:r>
            <a:r>
              <a:rPr lang="zh-CN" altLang="en-US" dirty="0"/>
              <a:t>校验失败时，【是否具备办理资格】显示否，【无法办理原因】显示接口返回的失败原因，且这两要素的值为红色字；</a:t>
            </a:r>
            <a:r>
              <a:rPr lang="zh-CN" altLang="en-US" dirty="0">
                <a:sym typeface="+mn-ea"/>
              </a:rPr>
              <a:t>               </a:t>
            </a:r>
            <a:endParaRPr lang="zh-CN" altLang="en-US" dirty="0">
              <a:sym typeface="+mn-ea"/>
            </a:endParaRPr>
          </a:p>
          <a:p>
            <a:pPr algn="l"/>
            <a:r>
              <a:rPr lang="en-US" altLang="zh-CN" dirty="0">
                <a:sym typeface="+mn-ea"/>
              </a:rPr>
              <a:t>4</a:t>
            </a:r>
            <a:r>
              <a:rPr lang="zh-CN" altLang="en-US" dirty="0">
                <a:sym typeface="+mn-ea"/>
              </a:rPr>
              <a:t>、点击“确定”按钮，弹框关闭；</a:t>
            </a:r>
            <a:endParaRPr lang="zh-CN" altLang="en-US" dirty="0"/>
          </a:p>
        </p:txBody>
      </p:sp>
      <p:pic>
        <p:nvPicPr>
          <p:cNvPr id="4" name="图片 3"/>
          <p:cNvPicPr>
            <a:picLocks noChangeAspect="1"/>
          </p:cNvPicPr>
          <p:nvPr/>
        </p:nvPicPr>
        <p:blipFill>
          <a:blip r:embed="rId1"/>
          <a:stretch>
            <a:fillRect/>
          </a:stretch>
        </p:blipFill>
        <p:spPr>
          <a:xfrm>
            <a:off x="338455" y="2673350"/>
            <a:ext cx="11358245" cy="3609975"/>
          </a:xfrm>
          <a:prstGeom prst="rect">
            <a:avLst/>
          </a:prstGeom>
        </p:spPr>
      </p:pic>
      <p:sp>
        <p:nvSpPr>
          <p:cNvPr id="5" name="文本框 4"/>
          <p:cNvSpPr txBox="1"/>
          <p:nvPr/>
        </p:nvSpPr>
        <p:spPr>
          <a:xfrm>
            <a:off x="459740" y="6374765"/>
            <a:ext cx="5260340" cy="368300"/>
          </a:xfrm>
          <a:prstGeom prst="rect">
            <a:avLst/>
          </a:prstGeom>
          <a:noFill/>
        </p:spPr>
        <p:txBody>
          <a:bodyPr wrap="none" rtlCol="0">
            <a:spAutoFit/>
          </a:bodyPr>
          <a:lstStyle/>
          <a:p>
            <a:pPr algn="l"/>
            <a:r>
              <a:rPr lang="zh-CN" altLang="en-US" b="1" dirty="0"/>
              <a:t>涉及接口：</a:t>
            </a:r>
            <a:r>
              <a:rPr lang="zh-CN" altLang="en-US" dirty="0">
                <a:solidFill>
                  <a:schemeClr val="tx1"/>
                </a:solidFill>
                <a:sym typeface="+mn-ea"/>
              </a:rPr>
              <a:t>营销活动资格查询(queryCampaignRules)</a:t>
            </a:r>
            <a:endParaRPr lang="zh-CN" altLang="en-US" dirty="0">
              <a:solidFill>
                <a:schemeClr val="tx1"/>
              </a:solidFill>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45491" y="184333"/>
            <a:ext cx="10408171" cy="571525"/>
          </a:xfrm>
        </p:spPr>
        <p:txBody>
          <a:bodyPr>
            <a:normAutofit/>
          </a:bodyPr>
          <a:lstStyle/>
          <a:p>
            <a:r>
              <a:rPr lang="en-US" altLang="zh-CN" dirty="0">
                <a:sym typeface="+mn-ea"/>
              </a:rPr>
              <a:t>3</a:t>
            </a:r>
            <a:r>
              <a:rPr lang="zh-CN" altLang="en-US" dirty="0">
                <a:sym typeface="+mn-ea"/>
              </a:rPr>
              <a:t>、营销活动专区</a:t>
            </a:r>
            <a:r>
              <a:rPr lang="en-US" altLang="zh-CN" dirty="0">
                <a:sym typeface="+mn-ea"/>
              </a:rPr>
              <a:t>-</a:t>
            </a:r>
            <a:r>
              <a:rPr lang="zh-CN" altLang="en-US" dirty="0">
                <a:sym typeface="+mn-ea"/>
              </a:rPr>
              <a:t>活动办理</a:t>
            </a:r>
            <a:r>
              <a:rPr lang="en-US" altLang="zh-CN" dirty="0">
                <a:sym typeface="+mn-ea"/>
              </a:rPr>
              <a:t>tab</a:t>
            </a:r>
            <a:r>
              <a:rPr lang="zh-CN" altLang="en-US" dirty="0">
                <a:sym typeface="+mn-ea"/>
              </a:rPr>
              <a:t>页面</a:t>
            </a:r>
            <a:r>
              <a:rPr lang="en-US" altLang="zh-CN" dirty="0">
                <a:sym typeface="+mn-ea"/>
              </a:rPr>
              <a:t>-</a:t>
            </a:r>
            <a:r>
              <a:rPr lang="zh-CN" altLang="en-US" dirty="0">
                <a:sym typeface="+mn-ea"/>
              </a:rPr>
              <a:t>办理校验</a:t>
            </a:r>
            <a:endParaRPr lang="zh-CN" altLang="en-US" dirty="0">
              <a:solidFill>
                <a:schemeClr val="accent1"/>
              </a:solidFill>
              <a:cs typeface="等线" charset="0"/>
              <a:sym typeface="+mn-ea"/>
            </a:endParaRPr>
          </a:p>
        </p:txBody>
      </p:sp>
      <p:sp>
        <p:nvSpPr>
          <p:cNvPr id="3" name="文本框 2"/>
          <p:cNvSpPr txBox="1"/>
          <p:nvPr/>
        </p:nvSpPr>
        <p:spPr>
          <a:xfrm>
            <a:off x="266065" y="862330"/>
            <a:ext cx="11762105" cy="2031325"/>
          </a:xfrm>
          <a:prstGeom prst="rect">
            <a:avLst/>
          </a:prstGeom>
          <a:noFill/>
        </p:spPr>
        <p:txBody>
          <a:bodyPr wrap="square" rtlCol="0">
            <a:spAutoFit/>
          </a:bodyPr>
          <a:lstStyle/>
          <a:p>
            <a:pPr algn="l"/>
            <a:r>
              <a:rPr lang="zh-CN" altLang="en-US" b="1" dirty="0">
                <a:sym typeface="+mn-ea"/>
              </a:rPr>
              <a:t>办理校验操作方法</a:t>
            </a:r>
            <a:r>
              <a:rPr lang="zh-CN" altLang="en-US" dirty="0">
                <a:sym typeface="+mn-ea"/>
              </a:rPr>
              <a:t>：</a:t>
            </a:r>
            <a:endParaRPr lang="zh-CN" altLang="en-US" dirty="0"/>
          </a:p>
          <a:p>
            <a:pPr algn="l"/>
            <a:r>
              <a:rPr lang="en-US" altLang="zh-CN" dirty="0">
                <a:sym typeface="+mn-ea"/>
              </a:rPr>
              <a:t>1</a:t>
            </a:r>
            <a:r>
              <a:rPr lang="zh-CN" altLang="en-US" dirty="0">
                <a:sym typeface="+mn-ea"/>
              </a:rPr>
              <a:t>、营销活动专区</a:t>
            </a:r>
            <a:r>
              <a:rPr lang="en-US" altLang="zh-CN" dirty="0">
                <a:sym typeface="+mn-ea"/>
              </a:rPr>
              <a:t>-</a:t>
            </a:r>
            <a:r>
              <a:rPr lang="zh-CN" altLang="en-US" dirty="0">
                <a:sym typeface="+mn-ea"/>
              </a:rPr>
              <a:t>活动办理-点击某一条数据的左侧小圆圈，选中此活动；</a:t>
            </a:r>
            <a:endParaRPr lang="zh-CN" altLang="en-US" dirty="0"/>
          </a:p>
          <a:p>
            <a:pPr algn="l"/>
            <a:r>
              <a:rPr lang="en-US" altLang="zh-CN" dirty="0">
                <a:sym typeface="+mn-ea"/>
              </a:rPr>
              <a:t>2</a:t>
            </a:r>
            <a:r>
              <a:rPr lang="zh-CN" altLang="en-US" dirty="0">
                <a:sym typeface="+mn-ea"/>
              </a:rPr>
              <a:t>、点击【办理校验】按钮；</a:t>
            </a:r>
            <a:endParaRPr lang="zh-CN" altLang="en-US" dirty="0"/>
          </a:p>
          <a:p>
            <a:pPr algn="l"/>
            <a:r>
              <a:rPr lang="en-US" altLang="zh-CN" dirty="0">
                <a:sym typeface="+mn-ea"/>
              </a:rPr>
              <a:t>3</a:t>
            </a:r>
            <a:r>
              <a:rPr lang="zh-CN" altLang="en-US" dirty="0">
                <a:sym typeface="+mn-ea"/>
              </a:rPr>
              <a:t>、弹出【办理校验】弹窗，根据所选验证方式进行办理校验；             </a:t>
            </a:r>
            <a:endParaRPr lang="zh-CN" altLang="en-US" dirty="0">
              <a:sym typeface="+mn-ea"/>
            </a:endParaRPr>
          </a:p>
          <a:p>
            <a:pPr algn="l"/>
            <a:r>
              <a:rPr lang="en-US" altLang="zh-CN" dirty="0">
                <a:sym typeface="+mn-ea"/>
              </a:rPr>
              <a:t>4</a:t>
            </a:r>
            <a:r>
              <a:rPr lang="zh-CN" altLang="en-US" dirty="0">
                <a:sym typeface="+mn-ea"/>
              </a:rPr>
              <a:t>、点击【办理校验】按钮，如果该活动有活动属性，则弹出【办理校验】弹窗，待坐席输入完成后点击【确认】按钮，则调用【营销活动订单预校验(preCheckCampaignsOrder)】接口进行校验；如果该活动无属性，则直接【营销活动订单预校验(preCheckCampaignsOrder)】接口进行校验，跟现网逻辑保持一致；</a:t>
            </a:r>
            <a:endParaRPr lang="zh-CN" altLang="en-US" dirty="0"/>
          </a:p>
        </p:txBody>
      </p:sp>
      <p:pic>
        <p:nvPicPr>
          <p:cNvPr id="4" name="图片 3"/>
          <p:cNvPicPr>
            <a:picLocks noChangeAspect="1"/>
          </p:cNvPicPr>
          <p:nvPr/>
        </p:nvPicPr>
        <p:blipFill>
          <a:blip r:embed="rId1"/>
          <a:stretch>
            <a:fillRect/>
          </a:stretch>
        </p:blipFill>
        <p:spPr>
          <a:xfrm>
            <a:off x="451485" y="2892425"/>
            <a:ext cx="8035290" cy="3683000"/>
          </a:xfrm>
          <a:prstGeom prst="rect">
            <a:avLst/>
          </a:prstGeom>
        </p:spPr>
      </p:pic>
      <p:sp>
        <p:nvSpPr>
          <p:cNvPr id="5" name="文本框 4"/>
          <p:cNvSpPr txBox="1"/>
          <p:nvPr/>
        </p:nvSpPr>
        <p:spPr>
          <a:xfrm>
            <a:off x="8608060" y="3183890"/>
            <a:ext cx="3647152" cy="2585323"/>
          </a:xfrm>
          <a:prstGeom prst="rect">
            <a:avLst/>
          </a:prstGeom>
          <a:noFill/>
        </p:spPr>
        <p:txBody>
          <a:bodyPr wrap="none" rtlCol="0">
            <a:spAutoFit/>
          </a:bodyPr>
          <a:lstStyle/>
          <a:p>
            <a:pPr algn="l"/>
            <a:endParaRPr lang="zh-CN" altLang="en-US" b="1" dirty="0">
              <a:sym typeface="+mn-ea"/>
            </a:endParaRPr>
          </a:p>
          <a:p>
            <a:pPr algn="l"/>
            <a:r>
              <a:rPr lang="zh-CN" altLang="en-US" b="1" dirty="0">
                <a:solidFill>
                  <a:srgbClr val="FF0000"/>
                </a:solidFill>
                <a:sym typeface="+mn-ea"/>
              </a:rPr>
              <a:t>有无活动属性判断：</a:t>
            </a:r>
            <a:endParaRPr lang="zh-CN" altLang="en-US" b="1" dirty="0">
              <a:solidFill>
                <a:srgbClr val="FF0000"/>
              </a:solidFill>
              <a:sym typeface="+mn-ea"/>
            </a:endParaRPr>
          </a:p>
          <a:p>
            <a:pPr algn="l"/>
            <a:r>
              <a:rPr lang="zh-CN" altLang="en-US" dirty="0">
                <a:sym typeface="+mn-ea"/>
              </a:rPr>
              <a:t>tab【全部活动】下，且数据来</a:t>
            </a:r>
            <a:endParaRPr lang="zh-CN" altLang="en-US" dirty="0">
              <a:sym typeface="+mn-ea"/>
            </a:endParaRPr>
          </a:p>
          <a:p>
            <a:pPr algn="l"/>
            <a:r>
              <a:rPr lang="zh-CN" altLang="en-US" dirty="0">
                <a:sym typeface="+mn-ea"/>
              </a:rPr>
              <a:t>源于接口，通过响应报文中【活</a:t>
            </a:r>
            <a:endParaRPr lang="zh-CN" altLang="en-US" dirty="0">
              <a:sym typeface="+mn-ea"/>
            </a:endParaRPr>
          </a:p>
          <a:p>
            <a:pPr algn="l"/>
            <a:r>
              <a:rPr lang="zh-CN" altLang="en-US" dirty="0">
                <a:sym typeface="+mn-ea"/>
              </a:rPr>
              <a:t>动属性列表】节点是否为空判断；</a:t>
            </a:r>
            <a:endParaRPr lang="zh-CN" altLang="en-US" dirty="0">
              <a:sym typeface="+mn-ea"/>
            </a:endParaRPr>
          </a:p>
          <a:p>
            <a:pPr algn="l"/>
            <a:endParaRPr lang="zh-CN" altLang="en-US" b="1" dirty="0">
              <a:sym typeface="+mn-ea"/>
            </a:endParaRPr>
          </a:p>
          <a:p>
            <a:pPr algn="l"/>
            <a:r>
              <a:rPr lang="zh-CN" altLang="en-US" b="1" dirty="0">
                <a:sym typeface="+mn-ea"/>
              </a:rPr>
              <a:t>涉及接口：</a:t>
            </a:r>
            <a:r>
              <a:rPr lang="zh-CN" altLang="en-US" dirty="0">
                <a:sym typeface="+mn-ea"/>
              </a:rPr>
              <a:t>营销活动订单预校验</a:t>
            </a:r>
            <a:endParaRPr lang="en-US" altLang="zh-CN" dirty="0">
              <a:sym typeface="+mn-ea"/>
            </a:endParaRPr>
          </a:p>
          <a:p>
            <a:pPr algn="l"/>
            <a:r>
              <a:rPr lang="zh-CN" altLang="en-US" dirty="0">
                <a:sym typeface="+mn-ea"/>
              </a:rPr>
              <a:t>(preCheckCampaignsOrder)；</a:t>
            </a:r>
            <a:endParaRPr lang="zh-CN" altLang="en-US" dirty="0"/>
          </a:p>
          <a:p>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45491" y="184333"/>
            <a:ext cx="10408171" cy="571525"/>
          </a:xfrm>
        </p:spPr>
        <p:txBody>
          <a:bodyPr>
            <a:normAutofit/>
          </a:bodyPr>
          <a:lstStyle/>
          <a:p>
            <a:r>
              <a:rPr lang="en-US" altLang="zh-CN" dirty="0">
                <a:sym typeface="+mn-ea"/>
              </a:rPr>
              <a:t>3</a:t>
            </a:r>
            <a:r>
              <a:rPr lang="zh-CN" altLang="en-US" dirty="0">
                <a:sym typeface="+mn-ea"/>
              </a:rPr>
              <a:t>、营销活动专区</a:t>
            </a:r>
            <a:r>
              <a:rPr lang="en-US" altLang="zh-CN" dirty="0">
                <a:sym typeface="+mn-ea"/>
              </a:rPr>
              <a:t>-</a:t>
            </a:r>
            <a:r>
              <a:rPr lang="zh-CN" altLang="en-US" dirty="0">
                <a:sym typeface="+mn-ea"/>
              </a:rPr>
              <a:t>活动办理</a:t>
            </a:r>
            <a:r>
              <a:rPr lang="en-US" altLang="zh-CN" dirty="0">
                <a:sym typeface="+mn-ea"/>
              </a:rPr>
              <a:t>tab</a:t>
            </a:r>
            <a:r>
              <a:rPr lang="zh-CN" altLang="en-US" dirty="0">
                <a:sym typeface="+mn-ea"/>
              </a:rPr>
              <a:t>页面</a:t>
            </a:r>
            <a:r>
              <a:rPr lang="en-US" altLang="zh-CN" dirty="0">
                <a:sym typeface="+mn-ea"/>
              </a:rPr>
              <a:t>-</a:t>
            </a:r>
            <a:r>
              <a:rPr lang="zh-CN" altLang="en-US" dirty="0">
                <a:sym typeface="+mn-ea"/>
              </a:rPr>
              <a:t>订购</a:t>
            </a:r>
            <a:endParaRPr lang="zh-CN" altLang="en-US" dirty="0">
              <a:solidFill>
                <a:schemeClr val="accent1"/>
              </a:solidFill>
              <a:cs typeface="等线" charset="0"/>
              <a:sym typeface="+mn-ea"/>
            </a:endParaRPr>
          </a:p>
        </p:txBody>
      </p:sp>
      <p:sp>
        <p:nvSpPr>
          <p:cNvPr id="3" name="文本框 2"/>
          <p:cNvSpPr txBox="1"/>
          <p:nvPr/>
        </p:nvSpPr>
        <p:spPr>
          <a:xfrm>
            <a:off x="338455" y="891540"/>
            <a:ext cx="9832975" cy="1477328"/>
          </a:xfrm>
          <a:prstGeom prst="rect">
            <a:avLst/>
          </a:prstGeom>
          <a:noFill/>
        </p:spPr>
        <p:txBody>
          <a:bodyPr wrap="square" rtlCol="0">
            <a:spAutoFit/>
          </a:bodyPr>
          <a:lstStyle/>
          <a:p>
            <a:pPr algn="l"/>
            <a:r>
              <a:rPr lang="zh-CN" altLang="en-US" b="1" dirty="0">
                <a:sym typeface="+mn-ea"/>
              </a:rPr>
              <a:t>订购操作方法</a:t>
            </a:r>
            <a:r>
              <a:rPr lang="zh-CN" altLang="en-US" dirty="0">
                <a:sym typeface="+mn-ea"/>
              </a:rPr>
              <a:t>：</a:t>
            </a:r>
            <a:endParaRPr lang="zh-CN" altLang="en-US" dirty="0"/>
          </a:p>
          <a:p>
            <a:pPr algn="l"/>
            <a:r>
              <a:rPr lang="en-US" altLang="zh-CN" dirty="0">
                <a:sym typeface="+mn-ea"/>
              </a:rPr>
              <a:t>1</a:t>
            </a:r>
            <a:r>
              <a:rPr lang="zh-CN" altLang="en-US" dirty="0">
                <a:sym typeface="+mn-ea"/>
              </a:rPr>
              <a:t>、营销活动专区</a:t>
            </a:r>
            <a:r>
              <a:rPr lang="en-US" altLang="zh-CN" dirty="0">
                <a:sym typeface="+mn-ea"/>
              </a:rPr>
              <a:t>-</a:t>
            </a:r>
            <a:r>
              <a:rPr lang="zh-CN" altLang="en-US" dirty="0">
                <a:sym typeface="+mn-ea"/>
              </a:rPr>
              <a:t>活动办理-点击某一条数据的左侧小圆圈，选中此活动；</a:t>
            </a:r>
            <a:endParaRPr lang="zh-CN" altLang="en-US" dirty="0">
              <a:sym typeface="+mn-ea"/>
            </a:endParaRPr>
          </a:p>
          <a:p>
            <a:pPr algn="l"/>
            <a:r>
              <a:rPr lang="en-US" altLang="zh-CN" dirty="0">
                <a:sym typeface="+mn-ea"/>
              </a:rPr>
              <a:t>2</a:t>
            </a:r>
            <a:r>
              <a:rPr lang="zh-CN" altLang="en-US" dirty="0">
                <a:sym typeface="+mn-ea"/>
              </a:rPr>
              <a:t>、点击【订购】按钮，则弹出【订购】弹窗；</a:t>
            </a:r>
            <a:endParaRPr lang="zh-CN" altLang="en-US" dirty="0"/>
          </a:p>
          <a:p>
            <a:pPr algn="l"/>
            <a:r>
              <a:rPr lang="en-US" altLang="zh-CN" dirty="0">
                <a:sym typeface="+mn-ea"/>
              </a:rPr>
              <a:t>3</a:t>
            </a:r>
            <a:r>
              <a:rPr lang="zh-CN" altLang="en-US" dirty="0">
                <a:sym typeface="+mn-ea"/>
              </a:rPr>
              <a:t>、选择生效方式、验证方式进行后续验证及办理；暂按营销活动接口处理；</a:t>
            </a:r>
            <a:r>
              <a:rPr lang="zh-CN" altLang="en-US" dirty="0"/>
              <a:t>弹出订购页面调用【</a:t>
            </a:r>
            <a:r>
              <a:rPr lang="zh-CN" altLang="en-US" dirty="0">
                <a:solidFill>
                  <a:srgbClr val="FF0000"/>
                </a:solidFill>
              </a:rPr>
              <a:t>营销活动订单提交(submitCampaignsOrder)</a:t>
            </a:r>
            <a:r>
              <a:rPr lang="zh-CN" altLang="en-US" dirty="0"/>
              <a:t>】接口做订购，并将订购结果返回；</a:t>
            </a:r>
            <a:endParaRPr lang="zh-CN" altLang="en-US" dirty="0"/>
          </a:p>
        </p:txBody>
      </p:sp>
      <p:pic>
        <p:nvPicPr>
          <p:cNvPr id="4" name="图片 3"/>
          <p:cNvPicPr>
            <a:picLocks noChangeAspect="1"/>
          </p:cNvPicPr>
          <p:nvPr/>
        </p:nvPicPr>
        <p:blipFill>
          <a:blip r:embed="rId1"/>
          <a:stretch>
            <a:fillRect/>
          </a:stretch>
        </p:blipFill>
        <p:spPr>
          <a:xfrm>
            <a:off x="629285" y="2653665"/>
            <a:ext cx="9791065" cy="397383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45491" y="184333"/>
            <a:ext cx="10408171" cy="571525"/>
          </a:xfrm>
        </p:spPr>
        <p:txBody>
          <a:bodyPr>
            <a:normAutofit/>
          </a:bodyPr>
          <a:lstStyle/>
          <a:p>
            <a:r>
              <a:rPr lang="en-US" altLang="zh-CN" dirty="0">
                <a:sym typeface="+mn-ea"/>
              </a:rPr>
              <a:t>3</a:t>
            </a:r>
            <a:r>
              <a:rPr lang="zh-CN" altLang="en-US" dirty="0">
                <a:sym typeface="+mn-ea"/>
              </a:rPr>
              <a:t>、营销活动专区</a:t>
            </a:r>
            <a:r>
              <a:rPr lang="en-US" altLang="zh-CN" dirty="0">
                <a:sym typeface="+mn-ea"/>
              </a:rPr>
              <a:t>-</a:t>
            </a:r>
            <a:r>
              <a:rPr lang="zh-CN" altLang="en-US" dirty="0">
                <a:sym typeface="+mn-ea"/>
              </a:rPr>
              <a:t>活动办理</a:t>
            </a:r>
            <a:r>
              <a:rPr lang="en-US" altLang="zh-CN" dirty="0">
                <a:sym typeface="+mn-ea"/>
              </a:rPr>
              <a:t>tab</a:t>
            </a:r>
            <a:r>
              <a:rPr lang="zh-CN" altLang="en-US" dirty="0">
                <a:sym typeface="+mn-ea"/>
              </a:rPr>
              <a:t>页面</a:t>
            </a:r>
            <a:r>
              <a:rPr lang="en-US" altLang="zh-CN" dirty="0">
                <a:sym typeface="+mn-ea"/>
              </a:rPr>
              <a:t>-</a:t>
            </a:r>
            <a:r>
              <a:rPr lang="zh-CN" altLang="en-US" dirty="0">
                <a:sym typeface="+mn-ea"/>
              </a:rPr>
              <a:t>发送短信</a:t>
            </a:r>
            <a:endParaRPr lang="zh-CN" altLang="en-US" dirty="0">
              <a:solidFill>
                <a:schemeClr val="accent1"/>
              </a:solidFill>
              <a:cs typeface="等线" charset="0"/>
              <a:sym typeface="+mn-ea"/>
            </a:endParaRPr>
          </a:p>
        </p:txBody>
      </p:sp>
      <p:sp>
        <p:nvSpPr>
          <p:cNvPr id="3" name="文本框 2"/>
          <p:cNvSpPr txBox="1"/>
          <p:nvPr/>
        </p:nvSpPr>
        <p:spPr>
          <a:xfrm>
            <a:off x="673735" y="848360"/>
            <a:ext cx="10024110" cy="2031325"/>
          </a:xfrm>
          <a:prstGeom prst="rect">
            <a:avLst/>
          </a:prstGeom>
          <a:noFill/>
        </p:spPr>
        <p:txBody>
          <a:bodyPr wrap="square" rtlCol="0" anchor="t">
            <a:spAutoFit/>
          </a:bodyPr>
          <a:lstStyle/>
          <a:p>
            <a:r>
              <a:rPr lang="zh-CN" altLang="en-US" b="1" dirty="0"/>
              <a:t>发送短信操作方法</a:t>
            </a:r>
            <a:r>
              <a:rPr lang="zh-CN" altLang="en-US" dirty="0"/>
              <a:t>：</a:t>
            </a:r>
            <a:endParaRPr lang="zh-CN" altLang="en-US" dirty="0"/>
          </a:p>
          <a:p>
            <a:r>
              <a:rPr lang="en-US" altLang="zh-CN" dirty="0"/>
              <a:t>1</a:t>
            </a:r>
            <a:r>
              <a:rPr lang="zh-CN" altLang="en-US" dirty="0"/>
              <a:t>、营销活动专区</a:t>
            </a:r>
            <a:r>
              <a:rPr lang="en-US" altLang="zh-CN" dirty="0"/>
              <a:t>-</a:t>
            </a:r>
            <a:r>
              <a:rPr lang="zh-CN" altLang="en-US" dirty="0"/>
              <a:t>活动办理-点击</a:t>
            </a:r>
            <a:r>
              <a:rPr lang="zh-CN" altLang="en-US" dirty="0">
                <a:sym typeface="+mn-ea"/>
              </a:rPr>
              <a:t>某一条</a:t>
            </a:r>
            <a:r>
              <a:rPr lang="zh-CN" altLang="en-US" dirty="0"/>
              <a:t>数据列表的左侧小圆圈，选中此活动；</a:t>
            </a:r>
            <a:endParaRPr lang="zh-CN" altLang="en-US" dirty="0"/>
          </a:p>
          <a:p>
            <a:r>
              <a:rPr lang="en-US" altLang="zh-CN" dirty="0"/>
              <a:t>2</a:t>
            </a:r>
            <a:r>
              <a:rPr lang="zh-CN" altLang="en-US" dirty="0"/>
              <a:t>、点击【发送短信】按钮；</a:t>
            </a:r>
            <a:endParaRPr lang="zh-CN" altLang="en-US" dirty="0"/>
          </a:p>
          <a:p>
            <a:r>
              <a:rPr lang="en-US" altLang="zh-CN" dirty="0"/>
              <a:t>3</a:t>
            </a:r>
            <a:r>
              <a:rPr lang="zh-CN" altLang="en-US" dirty="0"/>
              <a:t>、弹出【选择短信模板】弹窗，默认选中第一个模板，展示所有的短信模板，选择需要发送的短信模板内容；</a:t>
            </a:r>
            <a:endParaRPr lang="zh-CN" altLang="en-US" dirty="0"/>
          </a:p>
          <a:p>
            <a:r>
              <a:rPr lang="en-US" altLang="zh-CN" dirty="0"/>
              <a:t>4</a:t>
            </a:r>
            <a:r>
              <a:rPr lang="zh-CN" altLang="en-US" dirty="0"/>
              <a:t>、点击“确定”按钮，</a:t>
            </a:r>
            <a:r>
              <a:rPr lang="zh-CN" altLang="en-US" dirty="0">
                <a:sym typeface="+mn-ea"/>
              </a:rPr>
              <a:t>发送短信，短信模板弹框关闭，提示发送成功；点击弹框右上角叉号，关闭短信模板弹框，不发送短信。</a:t>
            </a:r>
            <a:endParaRPr lang="zh-CN" altLang="en-US" dirty="0">
              <a:sym typeface="+mn-ea"/>
            </a:endParaRPr>
          </a:p>
        </p:txBody>
      </p:sp>
      <p:pic>
        <p:nvPicPr>
          <p:cNvPr id="4" name="图片 3"/>
          <p:cNvPicPr>
            <a:picLocks noChangeAspect="1"/>
          </p:cNvPicPr>
          <p:nvPr/>
        </p:nvPicPr>
        <p:blipFill>
          <a:blip r:embed="rId1"/>
          <a:stretch>
            <a:fillRect/>
          </a:stretch>
        </p:blipFill>
        <p:spPr>
          <a:xfrm>
            <a:off x="598805" y="2878455"/>
            <a:ext cx="9676130" cy="352361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45491" y="184333"/>
            <a:ext cx="10408171" cy="571525"/>
          </a:xfrm>
        </p:spPr>
        <p:txBody>
          <a:bodyPr>
            <a:normAutofit/>
          </a:bodyPr>
          <a:lstStyle/>
          <a:p>
            <a:r>
              <a:rPr lang="en-US" altLang="zh-CN" dirty="0">
                <a:sym typeface="+mn-ea"/>
              </a:rPr>
              <a:t>3</a:t>
            </a:r>
            <a:r>
              <a:rPr lang="zh-CN" altLang="en-US" dirty="0">
                <a:sym typeface="+mn-ea"/>
              </a:rPr>
              <a:t>、营销活动专区配置</a:t>
            </a:r>
            <a:r>
              <a:rPr lang="en-US" altLang="zh-CN" dirty="0">
                <a:sym typeface="+mn-ea"/>
              </a:rPr>
              <a:t>-</a:t>
            </a:r>
            <a:r>
              <a:rPr lang="zh-CN" altLang="en-US" dirty="0">
                <a:sym typeface="+mn-ea"/>
              </a:rPr>
              <a:t>活动办理配置</a:t>
            </a:r>
            <a:r>
              <a:rPr lang="en-US" altLang="zh-CN" dirty="0">
                <a:sym typeface="+mn-ea"/>
              </a:rPr>
              <a:t>-</a:t>
            </a:r>
            <a:r>
              <a:rPr lang="zh-CN" altLang="en-US" dirty="0">
                <a:sym typeface="+mn-ea"/>
              </a:rPr>
              <a:t>活动办理数据源配置</a:t>
            </a:r>
            <a:endParaRPr lang="zh-CN" altLang="en-US" dirty="0">
              <a:solidFill>
                <a:schemeClr val="accent1"/>
              </a:solidFill>
              <a:cs typeface="等线" charset="0"/>
              <a:sym typeface="+mn-ea"/>
            </a:endParaRPr>
          </a:p>
        </p:txBody>
      </p:sp>
      <p:sp>
        <p:nvSpPr>
          <p:cNvPr id="3" name="文本框 2"/>
          <p:cNvSpPr txBox="1"/>
          <p:nvPr/>
        </p:nvSpPr>
        <p:spPr>
          <a:xfrm>
            <a:off x="353060" y="755650"/>
            <a:ext cx="11485880" cy="1198880"/>
          </a:xfrm>
          <a:prstGeom prst="rect">
            <a:avLst/>
          </a:prstGeom>
          <a:noFill/>
        </p:spPr>
        <p:txBody>
          <a:bodyPr wrap="square" rtlCol="0">
            <a:spAutoFit/>
          </a:bodyPr>
          <a:lstStyle/>
          <a:p>
            <a:pPr indent="360045" algn="l" fontAlgn="auto">
              <a:lnSpc>
                <a:spcPct val="150000"/>
              </a:lnSpc>
            </a:pPr>
            <a:r>
              <a:rPr lang="en-US" altLang="zh-CN" sz="2400" dirty="0"/>
              <a:t>   </a:t>
            </a:r>
            <a:r>
              <a:rPr lang="zh-CN" altLang="en-US" sz="2400" dirty="0"/>
              <a:t>数据源：可选项包括接口、配置，设置完毕后，点击保存；</a:t>
            </a:r>
            <a:endParaRPr lang="zh-CN" altLang="en-US" sz="2400" dirty="0"/>
          </a:p>
          <a:p>
            <a:pPr indent="360045" algn="l" fontAlgn="auto">
              <a:lnSpc>
                <a:spcPct val="150000"/>
              </a:lnSpc>
            </a:pPr>
            <a:r>
              <a:rPr lang="zh-CN" altLang="en-US" sz="2400" dirty="0"/>
              <a:t>   通过读取配置或从接口获取营销活动数据，办理功能正常。</a:t>
            </a:r>
            <a:endParaRPr lang="zh-CN" altLang="en-US" sz="2400" dirty="0"/>
          </a:p>
        </p:txBody>
      </p:sp>
      <p:pic>
        <p:nvPicPr>
          <p:cNvPr id="5" name="图片 4"/>
          <p:cNvPicPr>
            <a:picLocks noChangeAspect="1"/>
          </p:cNvPicPr>
          <p:nvPr/>
        </p:nvPicPr>
        <p:blipFill>
          <a:blip r:embed="rId1"/>
          <a:stretch>
            <a:fillRect/>
          </a:stretch>
        </p:blipFill>
        <p:spPr>
          <a:xfrm>
            <a:off x="598805" y="2404110"/>
            <a:ext cx="10669270" cy="134366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45491" y="184333"/>
            <a:ext cx="10408171" cy="571525"/>
          </a:xfrm>
        </p:spPr>
        <p:txBody>
          <a:bodyPr>
            <a:normAutofit/>
          </a:bodyPr>
          <a:lstStyle/>
          <a:p>
            <a:r>
              <a:rPr lang="en-US" altLang="zh-CN" dirty="0">
                <a:sym typeface="+mn-ea"/>
              </a:rPr>
              <a:t>3</a:t>
            </a:r>
            <a:r>
              <a:rPr lang="zh-CN" altLang="en-US" dirty="0">
                <a:sym typeface="+mn-ea"/>
              </a:rPr>
              <a:t>、营销活动专区配置</a:t>
            </a:r>
            <a:r>
              <a:rPr lang="en-US" altLang="zh-CN" dirty="0">
                <a:sym typeface="+mn-ea"/>
              </a:rPr>
              <a:t>-</a:t>
            </a:r>
            <a:r>
              <a:rPr lang="zh-CN" altLang="en-US" dirty="0">
                <a:sym typeface="+mn-ea"/>
              </a:rPr>
              <a:t>话费返还查询配置</a:t>
            </a:r>
            <a:r>
              <a:rPr lang="en-US" altLang="zh-CN" dirty="0">
                <a:sym typeface="+mn-ea"/>
              </a:rPr>
              <a:t>-</a:t>
            </a:r>
            <a:r>
              <a:rPr lang="zh-CN" altLang="en-US" dirty="0">
                <a:sym typeface="+mn-ea"/>
              </a:rPr>
              <a:t>话费返还查询条件配置</a:t>
            </a:r>
            <a:endParaRPr lang="zh-CN" altLang="en-US" dirty="0">
              <a:solidFill>
                <a:schemeClr val="accent1"/>
              </a:solidFill>
              <a:cs typeface="等线" charset="0"/>
              <a:sym typeface="+mn-ea"/>
            </a:endParaRPr>
          </a:p>
        </p:txBody>
      </p:sp>
      <p:sp>
        <p:nvSpPr>
          <p:cNvPr id="3" name="文本框 2"/>
          <p:cNvSpPr txBox="1"/>
          <p:nvPr/>
        </p:nvSpPr>
        <p:spPr>
          <a:xfrm>
            <a:off x="504825" y="846093"/>
            <a:ext cx="9382125" cy="3415030"/>
          </a:xfrm>
          <a:prstGeom prst="rect">
            <a:avLst/>
          </a:prstGeom>
          <a:noFill/>
        </p:spPr>
        <p:txBody>
          <a:bodyPr wrap="none" rtlCol="0">
            <a:spAutoFit/>
          </a:bodyPr>
          <a:lstStyle/>
          <a:p>
            <a:pPr indent="360045" algn="l" fontAlgn="auto">
              <a:lnSpc>
                <a:spcPct val="150000"/>
              </a:lnSpc>
            </a:pPr>
            <a:r>
              <a:rPr lang="zh-CN" altLang="en-US" sz="2400" dirty="0">
                <a:sym typeface="+mn-ea"/>
              </a:rPr>
              <a:t>查询条件选择：选中即表示前台列表展示，并显示查询条件区域；</a:t>
            </a:r>
            <a:endParaRPr lang="zh-CN" altLang="en-US" sz="2400" dirty="0">
              <a:sym typeface="+mn-ea"/>
            </a:endParaRPr>
          </a:p>
          <a:p>
            <a:pPr indent="360045" algn="l" fontAlgn="auto">
              <a:lnSpc>
                <a:spcPct val="150000"/>
              </a:lnSpc>
            </a:pPr>
            <a:r>
              <a:rPr lang="zh-CN" altLang="en-US" sz="2400" dirty="0">
                <a:sym typeface="+mn-ea"/>
              </a:rPr>
              <a:t>配置页面如下：</a:t>
            </a:r>
            <a:endParaRPr lang="zh-CN" altLang="en-US" sz="2400" dirty="0">
              <a:sym typeface="+mn-ea"/>
            </a:endParaRPr>
          </a:p>
          <a:p>
            <a:pPr indent="360045" algn="l" fontAlgn="auto">
              <a:lnSpc>
                <a:spcPct val="150000"/>
              </a:lnSpc>
            </a:pPr>
            <a:endParaRPr lang="zh-CN" altLang="en-US" sz="2400" dirty="0">
              <a:sym typeface="+mn-ea"/>
            </a:endParaRPr>
          </a:p>
          <a:p>
            <a:pPr indent="360045" algn="l" fontAlgn="auto">
              <a:lnSpc>
                <a:spcPct val="150000"/>
              </a:lnSpc>
            </a:pPr>
            <a:endParaRPr lang="zh-CN" altLang="en-US" sz="2400" dirty="0">
              <a:sym typeface="+mn-ea"/>
            </a:endParaRPr>
          </a:p>
          <a:p>
            <a:pPr indent="360045" algn="l" fontAlgn="auto">
              <a:lnSpc>
                <a:spcPct val="150000"/>
              </a:lnSpc>
            </a:pPr>
            <a:endParaRPr lang="zh-CN" altLang="en-US" sz="2400" dirty="0">
              <a:sym typeface="+mn-ea"/>
            </a:endParaRPr>
          </a:p>
          <a:p>
            <a:pPr indent="360045" algn="l" fontAlgn="auto">
              <a:lnSpc>
                <a:spcPct val="150000"/>
              </a:lnSpc>
            </a:pPr>
            <a:r>
              <a:rPr lang="zh-CN" altLang="en-US" sz="2400" dirty="0">
                <a:sym typeface="+mn-ea"/>
              </a:rPr>
              <a:t>营销活动专区</a:t>
            </a:r>
            <a:r>
              <a:rPr lang="en-US" altLang="zh-CN" sz="2400" dirty="0">
                <a:sym typeface="+mn-ea"/>
              </a:rPr>
              <a:t>-</a:t>
            </a:r>
            <a:r>
              <a:rPr lang="zh-CN" altLang="en-US" sz="2400" dirty="0">
                <a:sym typeface="+mn-ea"/>
              </a:rPr>
              <a:t>话费返还信息查询，查询区展示如下：</a:t>
            </a:r>
            <a:endParaRPr lang="en-US" altLang="zh-CN" sz="2400" dirty="0">
              <a:sym typeface="+mn-ea"/>
            </a:endParaRPr>
          </a:p>
        </p:txBody>
      </p:sp>
      <p:pic>
        <p:nvPicPr>
          <p:cNvPr id="4" name="图片 3"/>
          <p:cNvPicPr>
            <a:picLocks noChangeAspect="1"/>
          </p:cNvPicPr>
          <p:nvPr/>
        </p:nvPicPr>
        <p:blipFill>
          <a:blip r:embed="rId1"/>
          <a:stretch>
            <a:fillRect/>
          </a:stretch>
        </p:blipFill>
        <p:spPr>
          <a:xfrm>
            <a:off x="3238500" y="1530985"/>
            <a:ext cx="7428865" cy="2244725"/>
          </a:xfrm>
          <a:prstGeom prst="rect">
            <a:avLst/>
          </a:prstGeom>
        </p:spPr>
      </p:pic>
      <p:pic>
        <p:nvPicPr>
          <p:cNvPr id="5" name="图片 4"/>
          <p:cNvPicPr>
            <a:picLocks noChangeAspect="1"/>
          </p:cNvPicPr>
          <p:nvPr/>
        </p:nvPicPr>
        <p:blipFill>
          <a:blip r:embed="rId2"/>
          <a:stretch>
            <a:fillRect/>
          </a:stretch>
        </p:blipFill>
        <p:spPr>
          <a:xfrm>
            <a:off x="2242820" y="4175125"/>
            <a:ext cx="7534275" cy="176657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45491" y="184333"/>
            <a:ext cx="10408171" cy="571525"/>
          </a:xfrm>
        </p:spPr>
        <p:txBody>
          <a:bodyPr>
            <a:normAutofit/>
          </a:bodyPr>
          <a:lstStyle/>
          <a:p>
            <a:r>
              <a:rPr lang="en-US" altLang="zh-CN" dirty="0">
                <a:sym typeface="+mn-ea"/>
              </a:rPr>
              <a:t>3</a:t>
            </a:r>
            <a:r>
              <a:rPr lang="zh-CN" altLang="en-US" dirty="0">
                <a:sym typeface="+mn-ea"/>
              </a:rPr>
              <a:t>、营销活动专区配置</a:t>
            </a:r>
            <a:r>
              <a:rPr lang="en-US" altLang="zh-CN" dirty="0">
                <a:sym typeface="+mn-ea"/>
              </a:rPr>
              <a:t>-</a:t>
            </a:r>
            <a:r>
              <a:rPr lang="zh-CN" altLang="en-US" dirty="0">
                <a:sym typeface="+mn-ea"/>
              </a:rPr>
              <a:t>话费返还查询配置</a:t>
            </a:r>
            <a:r>
              <a:rPr lang="en-US" altLang="zh-CN" dirty="0">
                <a:sym typeface="+mn-ea"/>
              </a:rPr>
              <a:t>-</a:t>
            </a:r>
            <a:r>
              <a:rPr lang="zh-CN" altLang="en-US" dirty="0">
                <a:sym typeface="+mn-ea"/>
              </a:rPr>
              <a:t>话费返还查询列表配置</a:t>
            </a:r>
            <a:endParaRPr lang="zh-CN" altLang="en-US" dirty="0">
              <a:solidFill>
                <a:schemeClr val="accent1"/>
              </a:solidFill>
              <a:cs typeface="等线" charset="0"/>
              <a:sym typeface="+mn-ea"/>
            </a:endParaRPr>
          </a:p>
        </p:txBody>
      </p:sp>
      <p:sp>
        <p:nvSpPr>
          <p:cNvPr id="3" name="文本框 2"/>
          <p:cNvSpPr txBox="1"/>
          <p:nvPr/>
        </p:nvSpPr>
        <p:spPr>
          <a:xfrm>
            <a:off x="339725" y="755650"/>
            <a:ext cx="11511915" cy="1198880"/>
          </a:xfrm>
          <a:prstGeom prst="rect">
            <a:avLst/>
          </a:prstGeom>
          <a:noFill/>
        </p:spPr>
        <p:txBody>
          <a:bodyPr wrap="square" rtlCol="0">
            <a:spAutoFit/>
          </a:bodyPr>
          <a:lstStyle/>
          <a:p>
            <a:pPr indent="360045" algn="l" fontAlgn="auto">
              <a:lnSpc>
                <a:spcPct val="150000"/>
              </a:lnSpc>
            </a:pPr>
            <a:r>
              <a:rPr lang="en-US" altLang="zh-CN" sz="2400" dirty="0"/>
              <a:t>   </a:t>
            </a:r>
            <a:r>
              <a:rPr lang="zh-CN" altLang="en-US" sz="2400" dirty="0"/>
              <a:t>列表字段：主活动名称等固定字段与15个个性化字段支持显隐配置与自定义排序配置；点击扩展字段右侧的图标可对其重命名；</a:t>
            </a:r>
            <a:endParaRPr lang="zh-CN" altLang="en-US" sz="2400" dirty="0"/>
          </a:p>
        </p:txBody>
      </p:sp>
      <p:pic>
        <p:nvPicPr>
          <p:cNvPr id="4" name="图片 3"/>
          <p:cNvPicPr>
            <a:picLocks noChangeAspect="1"/>
          </p:cNvPicPr>
          <p:nvPr/>
        </p:nvPicPr>
        <p:blipFill>
          <a:blip r:embed="rId1"/>
          <a:stretch>
            <a:fillRect/>
          </a:stretch>
        </p:blipFill>
        <p:spPr>
          <a:xfrm>
            <a:off x="2430780" y="1922780"/>
            <a:ext cx="6922770" cy="2469515"/>
          </a:xfrm>
          <a:prstGeom prst="rect">
            <a:avLst/>
          </a:prstGeom>
        </p:spPr>
      </p:pic>
      <p:pic>
        <p:nvPicPr>
          <p:cNvPr id="5" name="图片 4"/>
          <p:cNvPicPr>
            <a:picLocks noChangeAspect="1"/>
          </p:cNvPicPr>
          <p:nvPr/>
        </p:nvPicPr>
        <p:blipFill>
          <a:blip r:embed="rId2"/>
          <a:stretch>
            <a:fillRect/>
          </a:stretch>
        </p:blipFill>
        <p:spPr>
          <a:xfrm>
            <a:off x="2440305" y="4392295"/>
            <a:ext cx="6904355" cy="14884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nSpc>
                <a:spcPct val="100000"/>
              </a:lnSpc>
            </a:pPr>
            <a:r>
              <a:rPr lang="en-US" altLang="zh-CN" dirty="0">
                <a:latin typeface="微软雅黑" panose="020B0503020204020204" pitchFamily="34" charset="-122"/>
                <a:ea typeface="微软雅黑" panose="020B0503020204020204" pitchFamily="34" charset="-122"/>
              </a:rPr>
              <a:t>CONTENTS  </a:t>
            </a:r>
            <a:r>
              <a:rPr lang="zh-CN" altLang="en-US" dirty="0">
                <a:latin typeface="微软雅黑" panose="020B0503020204020204" pitchFamily="34" charset="-122"/>
                <a:ea typeface="微软雅黑" panose="020B0503020204020204" pitchFamily="34" charset="-122"/>
              </a:rPr>
              <a:t>目录</a:t>
            </a:r>
            <a:endParaRPr lang="en-US" altLang="zh-CN" dirty="0">
              <a:latin typeface="微软雅黑" panose="020B0503020204020204" pitchFamily="34" charset="-122"/>
              <a:ea typeface="微软雅黑" panose="020B0503020204020204" pitchFamily="34" charset="-122"/>
            </a:endParaRPr>
          </a:p>
        </p:txBody>
      </p:sp>
      <p:grpSp>
        <p:nvGrpSpPr>
          <p:cNvPr id="22" name="组合 21"/>
          <p:cNvGrpSpPr/>
          <p:nvPr/>
        </p:nvGrpSpPr>
        <p:grpSpPr>
          <a:xfrm>
            <a:off x="2480873" y="2476726"/>
            <a:ext cx="7384343" cy="694592"/>
            <a:chOff x="3758375" y="2539177"/>
            <a:chExt cx="7384343" cy="694592"/>
          </a:xfrm>
        </p:grpSpPr>
        <p:sp>
          <p:nvSpPr>
            <p:cNvPr id="40" name="矩形 39"/>
            <p:cNvSpPr/>
            <p:nvPr/>
          </p:nvSpPr>
          <p:spPr>
            <a:xfrm>
              <a:off x="3758375" y="2539177"/>
              <a:ext cx="7384343" cy="694592"/>
            </a:xfrm>
            <a:prstGeom prst="rect">
              <a:avLst/>
            </a:prstGeom>
            <a:noFill/>
            <a:ln w="12700">
              <a:solidFill>
                <a:srgbClr val="3782C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3758375" y="2539177"/>
              <a:ext cx="500119" cy="694592"/>
            </a:xfrm>
            <a:prstGeom prst="rect">
              <a:avLst/>
            </a:prstGeom>
            <a:gradFill>
              <a:gsLst>
                <a:gs pos="0">
                  <a:srgbClr val="3782C5"/>
                </a:gs>
                <a:gs pos="100000">
                  <a:srgbClr val="2857A5"/>
                </a:gs>
              </a:gsLst>
              <a:lin ang="5400000" scaled="0"/>
            </a:gradFill>
            <a:ln w="12700">
              <a:solidFill>
                <a:srgbClr val="3782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42" name="TextBox 95"/>
            <p:cNvSpPr txBox="1"/>
            <p:nvPr/>
          </p:nvSpPr>
          <p:spPr>
            <a:xfrm>
              <a:off x="4456230" y="2625204"/>
              <a:ext cx="6566134" cy="521970"/>
            </a:xfrm>
            <a:prstGeom prst="rect">
              <a:avLst/>
            </a:prstGeom>
            <a:noFill/>
          </p:spPr>
          <p:txBody>
            <a:bodyPr wrap="square" rtlCol="0">
              <a:spAutoFit/>
            </a:bodyPr>
            <a:lstStyle/>
            <a:p>
              <a:r>
                <a:rPr lang="zh-CN" altLang="en-US" sz="2800" b="1" dirty="0">
                  <a:solidFill>
                    <a:schemeClr val="tx1"/>
                  </a:solidFill>
                  <a:latin typeface="微软雅黑" panose="020B0503020204020204" pitchFamily="34" charset="-122"/>
                  <a:ea typeface="微软雅黑" panose="020B0503020204020204" pitchFamily="34" charset="-122"/>
                </a:rPr>
                <a:t>菜单路径</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grpSp>
      <p:grpSp>
        <p:nvGrpSpPr>
          <p:cNvPr id="32" name="组合 31"/>
          <p:cNvGrpSpPr/>
          <p:nvPr/>
        </p:nvGrpSpPr>
        <p:grpSpPr>
          <a:xfrm>
            <a:off x="2480873" y="1575777"/>
            <a:ext cx="7384343" cy="694592"/>
            <a:chOff x="3758375" y="2539177"/>
            <a:chExt cx="7384343" cy="694592"/>
          </a:xfrm>
        </p:grpSpPr>
        <p:sp>
          <p:nvSpPr>
            <p:cNvPr id="37" name="矩形 36"/>
            <p:cNvSpPr/>
            <p:nvPr/>
          </p:nvSpPr>
          <p:spPr>
            <a:xfrm>
              <a:off x="3758375" y="2539177"/>
              <a:ext cx="7384343" cy="694592"/>
            </a:xfrm>
            <a:prstGeom prst="rect">
              <a:avLst/>
            </a:prstGeom>
            <a:noFill/>
            <a:ln w="12700">
              <a:solidFill>
                <a:srgbClr val="3782C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3758375" y="2539177"/>
              <a:ext cx="500119" cy="694592"/>
            </a:xfrm>
            <a:prstGeom prst="rect">
              <a:avLst/>
            </a:prstGeom>
            <a:gradFill>
              <a:gsLst>
                <a:gs pos="0">
                  <a:srgbClr val="3782C5"/>
                </a:gs>
                <a:gs pos="100000">
                  <a:srgbClr val="2857A5"/>
                </a:gs>
              </a:gsLst>
              <a:lin ang="5400000" scaled="0"/>
            </a:gradFill>
            <a:ln w="12700">
              <a:solidFill>
                <a:srgbClr val="3782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39" name="TextBox 95"/>
            <p:cNvSpPr txBox="1"/>
            <p:nvPr/>
          </p:nvSpPr>
          <p:spPr>
            <a:xfrm>
              <a:off x="4456230" y="2625839"/>
              <a:ext cx="6566134" cy="521970"/>
            </a:xfrm>
            <a:prstGeom prst="rect">
              <a:avLst/>
            </a:prstGeom>
            <a:noFill/>
          </p:spPr>
          <p:txBody>
            <a:bodyPr wrap="square" rtlCol="0">
              <a:spAutoFit/>
            </a:bodyPr>
            <a:lstStyle/>
            <a:p>
              <a:r>
                <a:rPr lang="zh-CN" altLang="zh-CN" sz="2800" b="1" dirty="0">
                  <a:latin typeface="微软雅黑" panose="020B0503020204020204" pitchFamily="34" charset="-122"/>
                  <a:ea typeface="微软雅黑" panose="020B0503020204020204" pitchFamily="34" charset="-122"/>
                  <a:sym typeface="+mn-ea"/>
                </a:rPr>
                <a:t>功能简介</a:t>
              </a:r>
              <a:endParaRPr lang="zh-CN" altLang="zh-CN" sz="2800" b="1" dirty="0">
                <a:latin typeface="微软雅黑" panose="020B0503020204020204" pitchFamily="34" charset="-122"/>
                <a:ea typeface="微软雅黑" panose="020B0503020204020204" pitchFamily="34" charset="-122"/>
              </a:endParaRPr>
            </a:p>
          </p:txBody>
        </p:sp>
      </p:grpSp>
      <p:grpSp>
        <p:nvGrpSpPr>
          <p:cNvPr id="33" name="组合 32"/>
          <p:cNvGrpSpPr/>
          <p:nvPr/>
        </p:nvGrpSpPr>
        <p:grpSpPr>
          <a:xfrm>
            <a:off x="2480910" y="3383316"/>
            <a:ext cx="7379861" cy="694592"/>
            <a:chOff x="3003163" y="4754892"/>
            <a:chExt cx="7379861" cy="694592"/>
          </a:xfrm>
        </p:grpSpPr>
        <p:sp>
          <p:nvSpPr>
            <p:cNvPr id="34" name="矩形 33"/>
            <p:cNvSpPr/>
            <p:nvPr/>
          </p:nvSpPr>
          <p:spPr>
            <a:xfrm>
              <a:off x="3003163" y="4754892"/>
              <a:ext cx="7379861" cy="694592"/>
            </a:xfrm>
            <a:prstGeom prst="rect">
              <a:avLst/>
            </a:prstGeom>
            <a:noFill/>
            <a:ln w="12700">
              <a:solidFill>
                <a:srgbClr val="3782C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3003163" y="4754892"/>
              <a:ext cx="500119" cy="694592"/>
            </a:xfrm>
            <a:prstGeom prst="rect">
              <a:avLst/>
            </a:prstGeom>
            <a:gradFill>
              <a:gsLst>
                <a:gs pos="0">
                  <a:srgbClr val="3782C5"/>
                </a:gs>
                <a:gs pos="100000">
                  <a:srgbClr val="2857A5"/>
                </a:gs>
              </a:gsLst>
              <a:lin ang="5400000" scaled="0"/>
            </a:gradFill>
            <a:ln w="12700">
              <a:solidFill>
                <a:srgbClr val="3782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en-US" altLang="zh-CN" dirty="0"/>
            </a:p>
          </p:txBody>
        </p:sp>
        <p:sp>
          <p:nvSpPr>
            <p:cNvPr id="36" name="TextBox 95"/>
            <p:cNvSpPr txBox="1"/>
            <p:nvPr/>
          </p:nvSpPr>
          <p:spPr>
            <a:xfrm>
              <a:off x="3705462" y="4840919"/>
              <a:ext cx="6561651" cy="521970"/>
            </a:xfrm>
            <a:prstGeom prst="rect">
              <a:avLst/>
            </a:prstGeom>
            <a:noFill/>
          </p:spPr>
          <p:txBody>
            <a:bodyPr wrap="square" rtlCol="0">
              <a:spAutoFit/>
            </a:bodyPr>
            <a:lstStyle/>
            <a:p>
              <a:r>
                <a:rPr lang="zh-CN" altLang="en-US" sz="2800" b="1" dirty="0">
                  <a:solidFill>
                    <a:schemeClr val="tx1"/>
                  </a:solidFill>
                  <a:latin typeface="微软雅黑" panose="020B0503020204020204" pitchFamily="34" charset="-122"/>
                  <a:ea typeface="微软雅黑" panose="020B0503020204020204" pitchFamily="34" charset="-122"/>
                </a:rPr>
                <a:t>配置指导</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45491" y="184333"/>
            <a:ext cx="10408171" cy="571525"/>
          </a:xfrm>
        </p:spPr>
        <p:txBody>
          <a:bodyPr>
            <a:normAutofit/>
          </a:bodyPr>
          <a:lstStyle/>
          <a:p>
            <a:r>
              <a:rPr lang="en-US" altLang="zh-CN" dirty="0">
                <a:sym typeface="+mn-ea"/>
              </a:rPr>
              <a:t>3</a:t>
            </a:r>
            <a:r>
              <a:rPr lang="zh-CN" altLang="en-US" dirty="0">
                <a:sym typeface="+mn-ea"/>
              </a:rPr>
              <a:t>、营销活动专区</a:t>
            </a:r>
            <a:r>
              <a:rPr lang="en-US" altLang="zh-CN" dirty="0">
                <a:sym typeface="+mn-ea"/>
              </a:rPr>
              <a:t>-</a:t>
            </a:r>
            <a:r>
              <a:rPr lang="zh-CN" altLang="en-US" dirty="0">
                <a:sym typeface="+mn-ea"/>
              </a:rPr>
              <a:t>话费返还信息查询</a:t>
            </a:r>
            <a:endParaRPr lang="zh-CN" altLang="en-US" dirty="0">
              <a:solidFill>
                <a:schemeClr val="accent1"/>
              </a:solidFill>
              <a:cs typeface="等线" charset="0"/>
              <a:sym typeface="+mn-ea"/>
            </a:endParaRPr>
          </a:p>
        </p:txBody>
      </p:sp>
      <p:sp>
        <p:nvSpPr>
          <p:cNvPr id="3" name="文本框 2"/>
          <p:cNvSpPr txBox="1"/>
          <p:nvPr/>
        </p:nvSpPr>
        <p:spPr>
          <a:xfrm>
            <a:off x="457835" y="799465"/>
            <a:ext cx="11388725" cy="1198880"/>
          </a:xfrm>
          <a:prstGeom prst="rect">
            <a:avLst/>
          </a:prstGeom>
          <a:noFill/>
        </p:spPr>
        <p:txBody>
          <a:bodyPr wrap="square" rtlCol="0">
            <a:spAutoFit/>
          </a:bodyPr>
          <a:lstStyle/>
          <a:p>
            <a:pPr indent="360045" algn="l" fontAlgn="auto">
              <a:lnSpc>
                <a:spcPct val="150000"/>
              </a:lnSpc>
            </a:pPr>
            <a:r>
              <a:rPr lang="en-US" altLang="zh-CN" sz="2400" b="1" dirty="0">
                <a:sym typeface="+mn-ea"/>
              </a:rPr>
              <a:t> </a:t>
            </a:r>
            <a:r>
              <a:rPr lang="zh-CN" altLang="en-US" sz="2400" b="1" dirty="0">
                <a:sym typeface="+mn-ea"/>
              </a:rPr>
              <a:t>配置结果显示区域：</a:t>
            </a:r>
            <a:r>
              <a:rPr lang="zh-CN" altLang="en-US" sz="2400" dirty="0">
                <a:sym typeface="+mn-ea"/>
              </a:rPr>
              <a:t>营销活动专区</a:t>
            </a:r>
            <a:r>
              <a:rPr lang="en-US" altLang="zh-CN" sz="2400" dirty="0">
                <a:sym typeface="+mn-ea"/>
              </a:rPr>
              <a:t>-</a:t>
            </a:r>
            <a:r>
              <a:rPr lang="zh-CN" altLang="en-US" sz="2400" dirty="0">
                <a:sym typeface="+mn-ea"/>
              </a:rPr>
              <a:t>话费返还信息查询</a:t>
            </a:r>
            <a:r>
              <a:rPr lang="en-US" altLang="zh-CN" sz="2400" dirty="0">
                <a:sym typeface="+mn-ea"/>
              </a:rPr>
              <a:t>-</a:t>
            </a:r>
            <a:r>
              <a:rPr lang="zh-CN" altLang="en-US" sz="2400" dirty="0">
                <a:sym typeface="+mn-ea"/>
              </a:rPr>
              <a:t>查询结果区的各字段；</a:t>
            </a:r>
            <a:endParaRPr lang="zh-CN" altLang="en-US" sz="2400" dirty="0">
              <a:sym typeface="+mn-ea"/>
            </a:endParaRPr>
          </a:p>
          <a:p>
            <a:pPr indent="360045" algn="l" fontAlgn="auto">
              <a:lnSpc>
                <a:spcPct val="150000"/>
              </a:lnSpc>
            </a:pPr>
            <a:r>
              <a:rPr lang="zh-CN" altLang="en-US" sz="2400" dirty="0"/>
              <a:t> 页面如下：</a:t>
            </a:r>
            <a:endParaRPr lang="zh-CN" altLang="en-US" sz="2400" dirty="0"/>
          </a:p>
        </p:txBody>
      </p:sp>
      <p:pic>
        <p:nvPicPr>
          <p:cNvPr id="5" name="图片 4"/>
          <p:cNvPicPr>
            <a:picLocks noChangeAspect="1"/>
          </p:cNvPicPr>
          <p:nvPr/>
        </p:nvPicPr>
        <p:blipFill>
          <a:blip r:embed="rId1"/>
          <a:stretch>
            <a:fillRect/>
          </a:stretch>
        </p:blipFill>
        <p:spPr>
          <a:xfrm>
            <a:off x="572135" y="2258695"/>
            <a:ext cx="10878185" cy="194056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45491" y="184333"/>
            <a:ext cx="10408171" cy="571525"/>
          </a:xfrm>
        </p:spPr>
        <p:txBody>
          <a:bodyPr>
            <a:normAutofit/>
          </a:bodyPr>
          <a:lstStyle/>
          <a:p>
            <a:r>
              <a:rPr lang="en-US" altLang="zh-CN" dirty="0">
                <a:sym typeface="+mn-ea"/>
              </a:rPr>
              <a:t>3</a:t>
            </a:r>
            <a:r>
              <a:rPr lang="zh-CN" altLang="en-US" dirty="0">
                <a:sym typeface="+mn-ea"/>
              </a:rPr>
              <a:t>、营销活动专区配置</a:t>
            </a:r>
            <a:r>
              <a:rPr lang="en-US" altLang="zh-CN" dirty="0">
                <a:sym typeface="+mn-ea"/>
              </a:rPr>
              <a:t>-</a:t>
            </a:r>
            <a:r>
              <a:rPr lang="zh-CN" altLang="en-US" dirty="0">
                <a:latin typeface="+mn-ea"/>
                <a:sym typeface="+mn-ea"/>
              </a:rPr>
              <a:t>保底关系查询</a:t>
            </a:r>
            <a:r>
              <a:rPr lang="zh-CN" altLang="en-US" dirty="0">
                <a:sym typeface="+mn-ea"/>
              </a:rPr>
              <a:t>配置</a:t>
            </a:r>
            <a:r>
              <a:rPr lang="en-US" altLang="zh-CN" dirty="0"/>
              <a:t>-</a:t>
            </a:r>
            <a:r>
              <a:rPr lang="zh-CN" altLang="en-US" dirty="0">
                <a:latin typeface="+mn-ea"/>
                <a:sym typeface="+mn-ea"/>
              </a:rPr>
              <a:t>保底信息展示</a:t>
            </a:r>
            <a:r>
              <a:rPr lang="zh-CN" altLang="en-US" dirty="0"/>
              <a:t>配置</a:t>
            </a:r>
            <a:endParaRPr lang="zh-CN" altLang="en-US" dirty="0">
              <a:solidFill>
                <a:schemeClr val="accent1"/>
              </a:solidFill>
              <a:cs typeface="等线" charset="0"/>
              <a:sym typeface="+mn-ea"/>
            </a:endParaRPr>
          </a:p>
        </p:txBody>
      </p:sp>
      <p:sp>
        <p:nvSpPr>
          <p:cNvPr id="3" name="矩形 2"/>
          <p:cNvSpPr/>
          <p:nvPr/>
        </p:nvSpPr>
        <p:spPr>
          <a:xfrm>
            <a:off x="338675" y="865809"/>
            <a:ext cx="11700925" cy="460375"/>
          </a:xfrm>
          <a:prstGeom prst="rect">
            <a:avLst/>
          </a:prstGeom>
        </p:spPr>
        <p:txBody>
          <a:bodyPr wrap="square">
            <a:spAutoFit/>
          </a:bodyPr>
          <a:lstStyle/>
          <a:p>
            <a:r>
              <a:rPr lang="en-US" altLang="zh-CN" dirty="0">
                <a:latin typeface="+mn-ea"/>
              </a:rPr>
              <a:t>         </a:t>
            </a:r>
            <a:r>
              <a:rPr lang="zh-CN" altLang="en-US" sz="2400" dirty="0">
                <a:latin typeface="+mn-ea"/>
              </a:rPr>
              <a:t>字段显隐设置（选中即表示前台列表展示），配置页面如下：</a:t>
            </a:r>
            <a:endParaRPr lang="zh-CN" altLang="en-US" sz="2400" dirty="0">
              <a:latin typeface="+mn-ea"/>
            </a:endParaRPr>
          </a:p>
        </p:txBody>
      </p:sp>
      <p:pic>
        <p:nvPicPr>
          <p:cNvPr id="7" name="图片 6"/>
          <p:cNvPicPr>
            <a:picLocks noChangeAspect="1"/>
          </p:cNvPicPr>
          <p:nvPr/>
        </p:nvPicPr>
        <p:blipFill>
          <a:blip r:embed="rId1"/>
          <a:stretch>
            <a:fillRect/>
          </a:stretch>
        </p:blipFill>
        <p:spPr>
          <a:xfrm>
            <a:off x="857250" y="1451610"/>
            <a:ext cx="10478135" cy="284861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45491" y="184333"/>
            <a:ext cx="10408171" cy="571525"/>
          </a:xfrm>
        </p:spPr>
        <p:txBody>
          <a:bodyPr>
            <a:normAutofit/>
          </a:bodyPr>
          <a:lstStyle/>
          <a:p>
            <a:r>
              <a:rPr lang="en-US" altLang="zh-CN" dirty="0">
                <a:sym typeface="+mn-ea"/>
              </a:rPr>
              <a:t>3</a:t>
            </a:r>
            <a:r>
              <a:rPr lang="zh-CN" altLang="en-US" dirty="0">
                <a:sym typeface="+mn-ea"/>
              </a:rPr>
              <a:t>、营销活动专区配置</a:t>
            </a:r>
            <a:r>
              <a:rPr lang="en-US" altLang="zh-CN" dirty="0">
                <a:sym typeface="+mn-ea"/>
              </a:rPr>
              <a:t>-</a:t>
            </a:r>
            <a:r>
              <a:rPr lang="zh-CN" altLang="en-US" dirty="0">
                <a:latin typeface="+mn-ea"/>
                <a:sym typeface="+mn-ea"/>
              </a:rPr>
              <a:t>保底关系查询</a:t>
            </a:r>
            <a:r>
              <a:rPr lang="zh-CN" altLang="en-US" dirty="0">
                <a:sym typeface="+mn-ea"/>
              </a:rPr>
              <a:t>配置</a:t>
            </a:r>
            <a:r>
              <a:rPr lang="en-US" altLang="zh-CN" dirty="0"/>
              <a:t>-</a:t>
            </a:r>
            <a:r>
              <a:rPr lang="zh-CN" altLang="en-US" dirty="0">
                <a:latin typeface="+mn-ea"/>
                <a:sym typeface="+mn-ea"/>
              </a:rPr>
              <a:t>保底关系列表</a:t>
            </a:r>
            <a:r>
              <a:rPr lang="zh-CN" altLang="en-US" dirty="0"/>
              <a:t>配置</a:t>
            </a:r>
            <a:endParaRPr lang="zh-CN" altLang="en-US" dirty="0">
              <a:solidFill>
                <a:schemeClr val="accent1"/>
              </a:solidFill>
              <a:cs typeface="等线" charset="0"/>
              <a:sym typeface="+mn-ea"/>
            </a:endParaRPr>
          </a:p>
        </p:txBody>
      </p:sp>
      <p:sp>
        <p:nvSpPr>
          <p:cNvPr id="3" name="矩形 2"/>
          <p:cNvSpPr/>
          <p:nvPr/>
        </p:nvSpPr>
        <p:spPr>
          <a:xfrm>
            <a:off x="345660" y="822629"/>
            <a:ext cx="11700925" cy="4154170"/>
          </a:xfrm>
          <a:prstGeom prst="rect">
            <a:avLst/>
          </a:prstGeom>
        </p:spPr>
        <p:txBody>
          <a:bodyPr wrap="square">
            <a:spAutoFit/>
          </a:bodyPr>
          <a:lstStyle/>
          <a:p>
            <a:pPr algn="l"/>
            <a:r>
              <a:rPr lang="en-US" altLang="zh-CN" dirty="0">
                <a:latin typeface="+mn-ea"/>
              </a:rPr>
              <a:t>          </a:t>
            </a:r>
            <a:r>
              <a:rPr lang="zh-CN" altLang="en-US" sz="2400">
                <a:sym typeface="+mn-ea"/>
              </a:rPr>
              <a:t>1、列表字段选择：选中即在前台列表展示，并显示在下方字段顺序设置区域；</a:t>
            </a:r>
            <a:endParaRPr lang="zh-CN" altLang="en-US" sz="2400">
              <a:sym typeface="+mn-ea"/>
            </a:endParaRPr>
          </a:p>
          <a:p>
            <a:pPr indent="360045" algn="l" fontAlgn="auto">
              <a:lnSpc>
                <a:spcPct val="150000"/>
              </a:lnSpc>
            </a:pPr>
            <a:r>
              <a:rPr lang="zh-CN" altLang="en-US" sz="2400">
                <a:sym typeface="+mn-ea"/>
              </a:rPr>
              <a:t>        包括已定义字段和</a:t>
            </a:r>
            <a:r>
              <a:rPr lang="en-US" sz="2400">
                <a:sym typeface="+mn-ea"/>
              </a:rPr>
              <a:t>5</a:t>
            </a:r>
            <a:r>
              <a:rPr lang="zh-CN" altLang="en-US" sz="2400">
                <a:sym typeface="+mn-ea"/>
              </a:rPr>
              <a:t>个扩展字段；</a:t>
            </a:r>
            <a:endParaRPr lang="zh-CN" altLang="en-US" sz="2400">
              <a:sym typeface="+mn-ea"/>
            </a:endParaRPr>
          </a:p>
          <a:p>
            <a:pPr indent="360045" algn="l" fontAlgn="auto">
              <a:lnSpc>
                <a:spcPct val="150000"/>
              </a:lnSpc>
            </a:pPr>
            <a:r>
              <a:rPr lang="en-US" altLang="zh-CN" sz="2400">
                <a:sym typeface="+mn-ea"/>
              </a:rPr>
              <a:t>  </a:t>
            </a:r>
            <a:r>
              <a:rPr lang="zh-CN" altLang="en-US" sz="2400">
                <a:sym typeface="+mn-ea"/>
              </a:rPr>
              <a:t> </a:t>
            </a:r>
            <a:r>
              <a:rPr lang="en-US" altLang="zh-CN" sz="2400">
                <a:sym typeface="+mn-ea"/>
              </a:rPr>
              <a:t>2</a:t>
            </a:r>
            <a:r>
              <a:rPr lang="zh-CN" altLang="en-US" sz="2400">
                <a:sym typeface="+mn-ea"/>
              </a:rPr>
              <a:t>、列表字段顺序设置：字段前面括号里输入数字</a:t>
            </a:r>
            <a:r>
              <a:rPr lang="en-US" altLang="zh-CN" sz="2400">
                <a:sym typeface="+mn-ea"/>
              </a:rPr>
              <a:t>1-99</a:t>
            </a:r>
            <a:r>
              <a:rPr lang="zh-CN" altLang="en-US" sz="2400">
                <a:sym typeface="+mn-ea"/>
              </a:rPr>
              <a:t>，进行列表字段顺序设置，数字越小越靠前；点击扩展字段右侧的图标可更改其名称；</a:t>
            </a:r>
            <a:endParaRPr lang="zh-CN" altLang="en-US" sz="2400">
              <a:sym typeface="+mn-ea"/>
            </a:endParaRPr>
          </a:p>
          <a:p>
            <a:pPr indent="360045" algn="l" fontAlgn="auto">
              <a:lnSpc>
                <a:spcPct val="150000"/>
              </a:lnSpc>
            </a:pPr>
            <a:r>
              <a:rPr lang="en-US" altLang="zh-CN" sz="2400" dirty="0">
                <a:latin typeface="+mn-ea"/>
                <a:sym typeface="+mn-ea"/>
              </a:rPr>
              <a:t>   3</a:t>
            </a:r>
            <a:r>
              <a:rPr lang="zh-CN" altLang="en-US" sz="2400" dirty="0">
                <a:latin typeface="+mn-ea"/>
                <a:sym typeface="+mn-ea"/>
              </a:rPr>
              <a:t>、设置完毕后，点击保存，提示保存成功；</a:t>
            </a:r>
            <a:endParaRPr lang="zh-CN" altLang="en-US" sz="2400" dirty="0">
              <a:latin typeface="+mn-ea"/>
              <a:sym typeface="+mn-ea"/>
            </a:endParaRPr>
          </a:p>
          <a:p>
            <a:pPr indent="360045" algn="l" fontAlgn="auto">
              <a:lnSpc>
                <a:spcPct val="150000"/>
              </a:lnSpc>
            </a:pPr>
            <a:r>
              <a:rPr lang="zh-CN" altLang="en-US" sz="2400" b="1" dirty="0">
                <a:latin typeface="+mn-ea"/>
                <a:sym typeface="+mn-ea"/>
              </a:rPr>
              <a:t>   涉及接口：</a:t>
            </a:r>
            <a:r>
              <a:rPr lang="zh-CN" altLang="en-US" sz="2400" dirty="0">
                <a:latin typeface="+mn-ea"/>
                <a:sym typeface="+mn-ea"/>
              </a:rPr>
              <a:t>营销活动保底信息查询(queryBottomInfo)</a:t>
            </a:r>
            <a:endParaRPr lang="zh-CN" altLang="en-US" sz="2400" dirty="0">
              <a:latin typeface="+mn-ea"/>
            </a:endParaRPr>
          </a:p>
          <a:p>
            <a:pPr indent="360045" algn="l" fontAlgn="auto">
              <a:lnSpc>
                <a:spcPct val="150000"/>
              </a:lnSpc>
            </a:pPr>
            <a:endParaRPr lang="zh-CN" altLang="en-US" sz="2400" dirty="0"/>
          </a:p>
          <a:p>
            <a:endParaRPr lang="zh-CN" altLang="en-US" sz="2400" dirty="0">
              <a:latin typeface="+mn-ea"/>
            </a:endParaRPr>
          </a:p>
        </p:txBody>
      </p:sp>
      <p:pic>
        <p:nvPicPr>
          <p:cNvPr id="4" name="图片 3"/>
          <p:cNvPicPr>
            <a:picLocks noChangeAspect="1"/>
          </p:cNvPicPr>
          <p:nvPr/>
        </p:nvPicPr>
        <p:blipFill>
          <a:blip r:embed="rId1"/>
          <a:stretch>
            <a:fillRect/>
          </a:stretch>
        </p:blipFill>
        <p:spPr>
          <a:xfrm>
            <a:off x="2820035" y="4104005"/>
            <a:ext cx="6752590" cy="262001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45491" y="184333"/>
            <a:ext cx="10408171" cy="571525"/>
          </a:xfrm>
        </p:spPr>
        <p:txBody>
          <a:bodyPr>
            <a:normAutofit/>
          </a:bodyPr>
          <a:lstStyle/>
          <a:p>
            <a:r>
              <a:rPr lang="en-US" altLang="zh-CN" dirty="0">
                <a:sym typeface="+mn-ea"/>
              </a:rPr>
              <a:t>3</a:t>
            </a:r>
            <a:r>
              <a:rPr lang="zh-CN" altLang="en-US" dirty="0">
                <a:sym typeface="+mn-ea"/>
              </a:rPr>
              <a:t>、营销活动专区</a:t>
            </a:r>
            <a:r>
              <a:rPr lang="en-US" altLang="zh-CN" dirty="0">
                <a:sym typeface="+mn-ea"/>
              </a:rPr>
              <a:t>-</a:t>
            </a:r>
            <a:r>
              <a:rPr lang="zh-CN" altLang="en-US" dirty="0">
                <a:latin typeface="+mn-ea"/>
                <a:sym typeface="+mn-ea"/>
              </a:rPr>
              <a:t>保底关系查询</a:t>
            </a:r>
            <a:r>
              <a:rPr lang="en-US" altLang="zh-CN" dirty="0">
                <a:latin typeface="+mn-ea"/>
                <a:sym typeface="+mn-ea"/>
              </a:rPr>
              <a:t>-</a:t>
            </a:r>
            <a:r>
              <a:rPr lang="zh-CN" altLang="en-US" dirty="0">
                <a:latin typeface="+mn-ea"/>
                <a:sym typeface="+mn-ea"/>
              </a:rPr>
              <a:t>保底关系列表</a:t>
            </a:r>
            <a:endParaRPr lang="zh-CN" altLang="en-US" dirty="0">
              <a:solidFill>
                <a:schemeClr val="accent1"/>
              </a:solidFill>
              <a:latin typeface="+mn-ea"/>
              <a:cs typeface="等线" charset="0"/>
              <a:sym typeface="+mn-ea"/>
            </a:endParaRPr>
          </a:p>
        </p:txBody>
      </p:sp>
      <p:sp>
        <p:nvSpPr>
          <p:cNvPr id="3" name="矩形 2"/>
          <p:cNvSpPr/>
          <p:nvPr/>
        </p:nvSpPr>
        <p:spPr>
          <a:xfrm>
            <a:off x="338675" y="865809"/>
            <a:ext cx="11700925" cy="645160"/>
          </a:xfrm>
          <a:prstGeom prst="rect">
            <a:avLst/>
          </a:prstGeom>
        </p:spPr>
        <p:txBody>
          <a:bodyPr wrap="square">
            <a:spAutoFit/>
          </a:bodyPr>
          <a:lstStyle/>
          <a:p>
            <a:endParaRPr lang="zh-CN" altLang="en-US" dirty="0">
              <a:latin typeface="+mn-ea"/>
              <a:sym typeface="+mn-ea"/>
            </a:endParaRPr>
          </a:p>
          <a:p>
            <a:endParaRPr lang="zh-CN" altLang="en-US" dirty="0">
              <a:latin typeface="+mn-ea"/>
            </a:endParaRPr>
          </a:p>
        </p:txBody>
      </p:sp>
      <p:pic>
        <p:nvPicPr>
          <p:cNvPr id="5" name="图片 4"/>
          <p:cNvPicPr>
            <a:picLocks noChangeAspect="1"/>
          </p:cNvPicPr>
          <p:nvPr/>
        </p:nvPicPr>
        <p:blipFill>
          <a:blip r:embed="rId1"/>
          <a:stretch>
            <a:fillRect/>
          </a:stretch>
        </p:blipFill>
        <p:spPr>
          <a:xfrm>
            <a:off x="2376170" y="1510665"/>
            <a:ext cx="5472430" cy="2676525"/>
          </a:xfrm>
          <a:prstGeom prst="rect">
            <a:avLst/>
          </a:prstGeom>
        </p:spPr>
      </p:pic>
      <p:sp>
        <p:nvSpPr>
          <p:cNvPr id="7" name="文本框 6"/>
          <p:cNvSpPr txBox="1"/>
          <p:nvPr/>
        </p:nvSpPr>
        <p:spPr>
          <a:xfrm>
            <a:off x="683260" y="755650"/>
            <a:ext cx="4505325" cy="3969385"/>
          </a:xfrm>
          <a:prstGeom prst="rect">
            <a:avLst/>
          </a:prstGeom>
          <a:noFill/>
          <a:ln>
            <a:noFill/>
          </a:ln>
        </p:spPr>
        <p:txBody>
          <a:bodyPr wrap="none" rtlCol="0">
            <a:spAutoFit/>
          </a:bodyPr>
          <a:p>
            <a:pPr indent="360045" fontAlgn="auto">
              <a:lnSpc>
                <a:spcPct val="150000"/>
              </a:lnSpc>
            </a:pPr>
            <a:r>
              <a:rPr lang="zh-CN"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前台保底关系列表展示区域：</a:t>
            </a:r>
            <a:endParaRPr lang="zh-CN"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360045" fontAlgn="auto">
              <a:lnSpc>
                <a:spcPct val="150000"/>
              </a:lnSpc>
            </a:pPr>
            <a:r>
              <a:rPr lang="zh-CN"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页面</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360045" fontAlgn="auto">
              <a:lnSpc>
                <a:spcPct val="150000"/>
              </a:lnSpc>
            </a:pPr>
            <a:endPar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360045" fontAlgn="auto">
              <a:lnSpc>
                <a:spcPct val="150000"/>
              </a:lnSpc>
            </a:pPr>
            <a:endPar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360045" fontAlgn="auto">
              <a:lnSpc>
                <a:spcPct val="150000"/>
              </a:lnSpc>
            </a:pPr>
            <a:endPar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360045" fontAlgn="auto">
              <a:lnSpc>
                <a:spcPct val="150000"/>
              </a:lnSpc>
            </a:pPr>
            <a:endPar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360045" fontAlgn="auto">
              <a:lnSpc>
                <a:spcPct val="150000"/>
              </a:lnSpc>
            </a:pPr>
            <a:r>
              <a:rPr lang="zh-CN"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页面</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8" name="图片 7"/>
          <p:cNvPicPr>
            <a:picLocks noChangeAspect="1"/>
          </p:cNvPicPr>
          <p:nvPr/>
        </p:nvPicPr>
        <p:blipFill>
          <a:blip r:embed="rId2"/>
          <a:stretch>
            <a:fillRect/>
          </a:stretch>
        </p:blipFill>
        <p:spPr>
          <a:xfrm>
            <a:off x="2296795" y="4320540"/>
            <a:ext cx="7783830" cy="152971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981525"/>
            <a:ext cx="12192001" cy="769441"/>
          </a:xfrm>
          <a:prstGeom prst="rect">
            <a:avLst/>
          </a:prstGeom>
        </p:spPr>
        <p:txBody>
          <a:bodyPr wrap="square">
            <a:spAutoFit/>
          </a:bodyPr>
          <a:lstStyle>
            <a:defPPr>
              <a:defRPr lang="zh-CN"/>
            </a:defPPr>
            <a:lvl1pPr algn="ctr">
              <a:defRPr sz="4400" b="1">
                <a:solidFill>
                  <a:srgbClr val="000000"/>
                </a:solidFill>
                <a:ea typeface="黑体" panose="02010609060101010101" charset="-122"/>
              </a:defRPr>
            </a:lvl1pPr>
          </a:lstStyle>
          <a:p>
            <a:r>
              <a:rPr lang="zh-CN" altLang="en-US" dirty="0">
                <a:sym typeface="+mn-lt"/>
              </a:rPr>
              <a:t>谢谢！</a:t>
            </a:r>
            <a:endParaRPr lang="en-US" altLang="zh-CN" dirty="0">
              <a:sym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45491" y="184333"/>
            <a:ext cx="10408171" cy="571525"/>
          </a:xfrm>
        </p:spPr>
        <p:txBody>
          <a:bodyPr/>
          <a:lstStyle/>
          <a:p>
            <a:r>
              <a:rPr lang="en-US" altLang="zh-CN" dirty="0"/>
              <a:t>1</a:t>
            </a:r>
            <a:r>
              <a:rPr lang="zh-CN" altLang="en-US" dirty="0"/>
              <a:t>、功能简介</a:t>
            </a:r>
            <a:endParaRPr lang="zh-CN" altLang="en-US" dirty="0"/>
          </a:p>
        </p:txBody>
      </p:sp>
      <p:sp>
        <p:nvSpPr>
          <p:cNvPr id="5" name="文本框 4"/>
          <p:cNvSpPr txBox="1"/>
          <p:nvPr/>
        </p:nvSpPr>
        <p:spPr>
          <a:xfrm>
            <a:off x="345440" y="841375"/>
            <a:ext cx="11494770" cy="2306955"/>
          </a:xfrm>
          <a:prstGeom prst="rect">
            <a:avLst/>
          </a:prstGeom>
          <a:noFill/>
          <a:ln>
            <a:noFill/>
          </a:ln>
        </p:spPr>
        <p:txBody>
          <a:bodyPr wrap="square" rtlCol="0">
            <a:spAutoFit/>
          </a:bodyPr>
          <a:lstStyle/>
          <a:p>
            <a:pPr indent="360045" algn="l" defTabSz="456565" fontAlgn="auto">
              <a:lnSpc>
                <a:spcPct val="150000"/>
              </a:lnSpc>
              <a:buNone/>
            </a:pPr>
            <a:r>
              <a:rPr lang="en-US" altLang="zh-CN" sz="2400" dirty="0" smtClean="0">
                <a:latin typeface="微软雅黑" panose="020B0503020204020204" pitchFamily="34" charset="-122"/>
                <a:ea typeface="微软雅黑" panose="020B0503020204020204" pitchFamily="34" charset="-122"/>
                <a:sym typeface="+mn-ea"/>
              </a:rPr>
              <a:t>   </a:t>
            </a:r>
            <a:r>
              <a:rPr lang="zh-CN" altLang="en-US" sz="2400" dirty="0" smtClean="0">
                <a:latin typeface="微软雅黑" panose="020B0503020204020204" pitchFamily="34" charset="-122"/>
                <a:ea typeface="微软雅黑" panose="020B0503020204020204" pitchFamily="34" charset="-122"/>
                <a:sym typeface="+mn-ea"/>
              </a:rPr>
              <a:t>营销活动专区的页面内容根据营销活动专区配置的配置情况进行展示；</a:t>
            </a:r>
            <a:endParaRPr lang="zh-CN" altLang="en-US" sz="2400" dirty="0" smtClean="0">
              <a:latin typeface="微软雅黑" panose="020B0503020204020204" pitchFamily="34" charset="-122"/>
              <a:ea typeface="微软雅黑" panose="020B0503020204020204" pitchFamily="34" charset="-122"/>
              <a:sym typeface="+mn-ea"/>
            </a:endParaRPr>
          </a:p>
          <a:p>
            <a:pPr indent="360045" algn="l" defTabSz="456565" fontAlgn="auto">
              <a:lnSpc>
                <a:spcPct val="150000"/>
              </a:lnSpc>
              <a:buNone/>
            </a:pPr>
            <a:r>
              <a:rPr lang="zh-CN" altLang="en-US" sz="2400" dirty="0" smtClean="0">
                <a:latin typeface="微软雅黑" panose="020B0503020204020204" pitchFamily="34" charset="-122"/>
                <a:ea typeface="微软雅黑" panose="020B0503020204020204" pitchFamily="34" charset="-122"/>
                <a:sym typeface="+mn-ea"/>
              </a:rPr>
              <a:t>   营销活动专区配置</a:t>
            </a:r>
            <a:r>
              <a:rPr lang="zh-CN" altLang="en-US" sz="2400" dirty="0" smtClean="0">
                <a:latin typeface="微软雅黑" panose="020B0503020204020204" pitchFamily="34" charset="-122"/>
                <a:ea typeface="微软雅黑" panose="020B0503020204020204" pitchFamily="34" charset="-122"/>
                <a:cs typeface="微软雅黑" panose="020B0503020204020204" pitchFamily="34" charset="-122"/>
                <a:sym typeface="+mn-ea"/>
              </a:rPr>
              <a:t>包括</a:t>
            </a: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已办活动查询</a:t>
            </a:r>
            <a:r>
              <a:rPr 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配置、</a:t>
            </a: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活动办理</a:t>
            </a:r>
            <a:r>
              <a:rPr 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配置、</a:t>
            </a: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话费返还查询</a:t>
            </a:r>
            <a:r>
              <a:rPr 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配置、保底关系查询配置；</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360045" algn="l" defTabSz="456565" fontAlgn="auto">
              <a:lnSpc>
                <a:spcPct val="150000"/>
              </a:lnSpc>
              <a:buNone/>
            </a:pPr>
            <a:endParaRPr lang="zh-CN" alt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45491" y="184333"/>
            <a:ext cx="10408171" cy="571525"/>
          </a:xfrm>
        </p:spPr>
        <p:txBody>
          <a:bodyPr>
            <a:normAutofit/>
          </a:bodyPr>
          <a:lstStyle/>
          <a:p>
            <a:r>
              <a:rPr lang="en-US" altLang="zh-CN" dirty="0"/>
              <a:t>2</a:t>
            </a:r>
            <a:r>
              <a:rPr lang="zh-CN" altLang="en-US" dirty="0"/>
              <a:t>、</a:t>
            </a:r>
            <a:r>
              <a:rPr lang="zh-CN" altLang="en-US" dirty="0">
                <a:solidFill>
                  <a:schemeClr val="accent1"/>
                </a:solidFill>
                <a:sym typeface="+mn-ea"/>
              </a:rPr>
              <a:t>菜单路径</a:t>
            </a:r>
            <a:endParaRPr lang="zh-CN" altLang="en-US" dirty="0">
              <a:solidFill>
                <a:schemeClr val="accent1"/>
              </a:solidFill>
              <a:sym typeface="+mn-ea"/>
            </a:endParaRPr>
          </a:p>
        </p:txBody>
      </p:sp>
      <p:sp>
        <p:nvSpPr>
          <p:cNvPr id="3" name="矩形 2"/>
          <p:cNvSpPr/>
          <p:nvPr/>
        </p:nvSpPr>
        <p:spPr>
          <a:xfrm>
            <a:off x="212275" y="755317"/>
            <a:ext cx="7182773" cy="645160"/>
          </a:xfrm>
          <a:prstGeom prst="rect">
            <a:avLst/>
          </a:prstGeom>
        </p:spPr>
        <p:txBody>
          <a:bodyPr wrap="square">
            <a:spAutoFit/>
          </a:bodyPr>
          <a:lstStyle/>
          <a:p>
            <a:pPr indent="360045" fontAlgn="auto">
              <a:lnSpc>
                <a:spcPct val="150000"/>
              </a:lnSpc>
            </a:pP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标准化业务受理</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系统管理</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营销活动专区配置</a:t>
            </a:r>
            <a:endParaRPr lang="zh-CN" altLang="en-US" b="1" dirty="0">
              <a:solidFill>
                <a:schemeClr val="accent6"/>
              </a:solidFill>
              <a:latin typeface="微软雅黑" panose="020B0503020204020204" pitchFamily="34" charset="-122"/>
              <a:ea typeface="微软雅黑" panose="020B0503020204020204" pitchFamily="34" charset="-122"/>
              <a:sym typeface="+mn-ea"/>
            </a:endParaRPr>
          </a:p>
        </p:txBody>
      </p:sp>
      <p:pic>
        <p:nvPicPr>
          <p:cNvPr id="4" name="图片 3"/>
          <p:cNvPicPr>
            <a:picLocks noChangeAspect="1"/>
          </p:cNvPicPr>
          <p:nvPr/>
        </p:nvPicPr>
        <p:blipFill>
          <a:blip r:embed="rId1"/>
          <a:stretch>
            <a:fillRect/>
          </a:stretch>
        </p:blipFill>
        <p:spPr>
          <a:xfrm>
            <a:off x="2340610" y="1498600"/>
            <a:ext cx="7686675" cy="51339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45491" y="184333"/>
            <a:ext cx="10408171" cy="571525"/>
          </a:xfrm>
        </p:spPr>
        <p:txBody>
          <a:bodyPr>
            <a:normAutofit/>
          </a:bodyPr>
          <a:lstStyle/>
          <a:p>
            <a:r>
              <a:rPr lang="en-US" altLang="zh-CN" dirty="0">
                <a:sym typeface="+mn-ea"/>
              </a:rPr>
              <a:t>3</a:t>
            </a:r>
            <a:r>
              <a:rPr lang="zh-CN" altLang="en-US" dirty="0">
                <a:sym typeface="+mn-ea"/>
              </a:rPr>
              <a:t>、营销活动专区配置</a:t>
            </a:r>
            <a:r>
              <a:rPr lang="en-US" altLang="zh-CN" dirty="0">
                <a:sym typeface="+mn-ea"/>
              </a:rPr>
              <a:t>-</a:t>
            </a:r>
            <a:r>
              <a:rPr lang="zh-CN" altLang="en-US" dirty="0">
                <a:sym typeface="+mn-ea"/>
              </a:rPr>
              <a:t>已办活动查询</a:t>
            </a:r>
            <a:r>
              <a:rPr lang="zh-CN" altLang="en-US" dirty="0"/>
              <a:t>配置</a:t>
            </a:r>
            <a:r>
              <a:rPr lang="en-US" altLang="zh-CN" dirty="0"/>
              <a:t>-</a:t>
            </a:r>
            <a:r>
              <a:rPr lang="zh-CN" altLang="en-US" dirty="0">
                <a:sym typeface="+mn-ea"/>
              </a:rPr>
              <a:t>已办活动查询列表</a:t>
            </a:r>
            <a:r>
              <a:rPr lang="zh-CN" altLang="en-US" dirty="0">
                <a:sym typeface="+mn-ea"/>
              </a:rPr>
              <a:t>配置</a:t>
            </a:r>
            <a:endParaRPr lang="en-US" altLang="zh-CN" dirty="0">
              <a:solidFill>
                <a:schemeClr val="accent1"/>
              </a:solidFill>
              <a:cs typeface="等线" charset="0"/>
              <a:sym typeface="+mn-ea"/>
            </a:endParaRPr>
          </a:p>
        </p:txBody>
      </p:sp>
      <p:sp>
        <p:nvSpPr>
          <p:cNvPr id="9" name="文本框 8"/>
          <p:cNvSpPr txBox="1"/>
          <p:nvPr/>
        </p:nvSpPr>
        <p:spPr>
          <a:xfrm>
            <a:off x="345440" y="826135"/>
            <a:ext cx="11521440" cy="6000750"/>
          </a:xfrm>
          <a:prstGeom prst="rect">
            <a:avLst/>
          </a:prstGeom>
          <a:noFill/>
        </p:spPr>
        <p:txBody>
          <a:bodyPr wrap="square" rtlCol="0">
            <a:spAutoFit/>
          </a:bodyPr>
          <a:lstStyle/>
          <a:p>
            <a:pPr algn="l"/>
            <a:r>
              <a:rPr lang="en-US" altLang="zh-CN" sz="2400">
                <a:sym typeface="+mn-ea"/>
              </a:rPr>
              <a:t>       </a:t>
            </a:r>
            <a:r>
              <a:rPr lang="zh-CN" altLang="en-US" sz="2400">
                <a:sym typeface="+mn-ea"/>
              </a:rPr>
              <a:t>1、列表字段选择：选中即在前台列表展示，并显示在下方字段顺序设置区域；</a:t>
            </a:r>
            <a:endParaRPr lang="zh-CN" altLang="en-US" sz="2400">
              <a:sym typeface="+mn-ea"/>
            </a:endParaRPr>
          </a:p>
          <a:p>
            <a:pPr indent="360045" algn="l" fontAlgn="auto">
              <a:lnSpc>
                <a:spcPct val="150000"/>
              </a:lnSpc>
            </a:pPr>
            <a:r>
              <a:rPr lang="zh-CN" altLang="en-US" sz="2400">
                <a:sym typeface="+mn-ea"/>
              </a:rPr>
              <a:t>        分为已定义字段和</a:t>
            </a:r>
            <a:r>
              <a:rPr lang="en-US" sz="2400">
                <a:sym typeface="+mn-ea"/>
              </a:rPr>
              <a:t>10</a:t>
            </a:r>
            <a:r>
              <a:rPr lang="zh-CN" altLang="en-US" sz="2400">
                <a:sym typeface="+mn-ea"/>
              </a:rPr>
              <a:t>个扩展字段；</a:t>
            </a:r>
            <a:endParaRPr lang="zh-CN" altLang="en-US" sz="2400">
              <a:sym typeface="+mn-ea"/>
            </a:endParaRPr>
          </a:p>
          <a:p>
            <a:pPr indent="360045" algn="l" fontAlgn="auto">
              <a:lnSpc>
                <a:spcPct val="150000"/>
              </a:lnSpc>
            </a:pPr>
            <a:r>
              <a:rPr lang="en-US" altLang="zh-CN" sz="2400">
                <a:sym typeface="+mn-ea"/>
              </a:rPr>
              <a:t>   2</a:t>
            </a:r>
            <a:r>
              <a:rPr lang="zh-CN" altLang="en-US" sz="2400">
                <a:sym typeface="+mn-ea"/>
              </a:rPr>
              <a:t>、弹出二级页面功能配置（选中即表示前台列表表头展示弹出二级界面图标）；</a:t>
            </a:r>
            <a:endParaRPr lang="zh-CN" altLang="en-US" sz="2400">
              <a:sym typeface="+mn-ea"/>
            </a:endParaRPr>
          </a:p>
          <a:p>
            <a:pPr indent="360045" algn="l" fontAlgn="auto">
              <a:lnSpc>
                <a:spcPct val="150000"/>
              </a:lnSpc>
            </a:pPr>
            <a:r>
              <a:rPr lang="zh-CN" altLang="en-US" sz="2400">
                <a:sym typeface="+mn-ea"/>
              </a:rPr>
              <a:t>       已配置和未配置的全部字段即是列表字段中已勾选的字段，</a:t>
            </a:r>
            <a:endParaRPr lang="zh-CN" altLang="en-US" sz="2400">
              <a:sym typeface="+mn-ea"/>
            </a:endParaRPr>
          </a:p>
          <a:p>
            <a:pPr indent="360045" algn="l" fontAlgn="auto">
              <a:lnSpc>
                <a:spcPct val="150000"/>
              </a:lnSpc>
            </a:pPr>
            <a:r>
              <a:rPr lang="zh-CN" altLang="en-US" sz="2400">
                <a:sym typeface="+mn-ea"/>
              </a:rPr>
              <a:t>       未配置字段：点击字段右侧的图标，弹出二级页面字段配置弹框，对</a:t>
            </a:r>
            <a:r>
              <a:rPr lang="en-US" altLang="zh-CN" sz="2400">
                <a:sym typeface="+mn-ea"/>
              </a:rPr>
              <a:t>URL</a:t>
            </a:r>
            <a:r>
              <a:rPr lang="zh-CN" altLang="en-US" sz="2400">
                <a:sym typeface="+mn-ea"/>
              </a:rPr>
              <a:t>地址进行编辑，对参数进行选择，点击保存，该字段即</a:t>
            </a:r>
            <a:r>
              <a:rPr lang="zh-CN" altLang="en-US" sz="2400">
                <a:sym typeface="+mn-ea"/>
              </a:rPr>
              <a:t>从未配置中移除，</a:t>
            </a:r>
            <a:r>
              <a:rPr lang="zh-CN" altLang="en-US" sz="2400">
                <a:sym typeface="+mn-ea"/>
              </a:rPr>
              <a:t>成为已配置字段；</a:t>
            </a:r>
            <a:endParaRPr lang="zh-CN" altLang="en-US" sz="2400">
              <a:sym typeface="+mn-ea"/>
            </a:endParaRPr>
          </a:p>
          <a:p>
            <a:pPr indent="360045" algn="l" fontAlgn="auto">
              <a:lnSpc>
                <a:spcPct val="150000"/>
              </a:lnSpc>
            </a:pPr>
            <a:r>
              <a:rPr lang="zh-CN" altLang="en-US" sz="2400">
                <a:sym typeface="+mn-ea"/>
              </a:rPr>
              <a:t>      已配置字段：点击字段右侧的图标，弹出二级页面字段配置弹框，清空</a:t>
            </a:r>
            <a:r>
              <a:rPr lang="en-US" altLang="zh-CN" sz="2400">
                <a:sym typeface="+mn-ea"/>
              </a:rPr>
              <a:t>URL</a:t>
            </a:r>
            <a:r>
              <a:rPr lang="zh-CN" altLang="en-US" sz="2400">
                <a:sym typeface="+mn-ea"/>
              </a:rPr>
              <a:t>地址，点击保存，该字段即从已配置中移除，成为未配置字段；</a:t>
            </a:r>
            <a:endParaRPr lang="zh-CN" altLang="en-US" sz="2400">
              <a:sym typeface="+mn-ea"/>
            </a:endParaRPr>
          </a:p>
          <a:p>
            <a:pPr indent="360045" algn="l" fontAlgn="auto">
              <a:lnSpc>
                <a:spcPct val="150000"/>
              </a:lnSpc>
            </a:pPr>
            <a:r>
              <a:rPr lang="zh-CN" altLang="en-US" sz="2400">
                <a:sym typeface="+mn-ea"/>
              </a:rPr>
              <a:t>   </a:t>
            </a:r>
            <a:r>
              <a:rPr lang="en-US" altLang="zh-CN" sz="2400">
                <a:sym typeface="+mn-ea"/>
              </a:rPr>
              <a:t>3</a:t>
            </a:r>
            <a:r>
              <a:rPr lang="zh-CN" altLang="en-US" sz="2400">
                <a:sym typeface="+mn-ea"/>
              </a:rPr>
              <a:t>、列表字段顺序设置：字段前面括号里输入数字</a:t>
            </a:r>
            <a:r>
              <a:rPr lang="en-US" altLang="zh-CN" sz="2400">
                <a:sym typeface="+mn-ea"/>
              </a:rPr>
              <a:t>1-99</a:t>
            </a:r>
            <a:r>
              <a:rPr lang="zh-CN" altLang="en-US" sz="2400">
                <a:sym typeface="+mn-ea"/>
              </a:rPr>
              <a:t>，进行列表字段顺序设置，数字越小越靠前；点击扩展字段右侧的图标可更改其名称；</a:t>
            </a:r>
            <a:endParaRPr lang="zh-CN" altLang="en-US" sz="2400">
              <a:sym typeface="+mn-ea"/>
            </a:endParaRPr>
          </a:p>
          <a:p>
            <a:pPr indent="360045" algn="l" fontAlgn="auto">
              <a:lnSpc>
                <a:spcPct val="150000"/>
              </a:lnSpc>
            </a:pPr>
            <a:r>
              <a:rPr lang="en-US" altLang="zh-CN" sz="2400" dirty="0">
                <a:latin typeface="+mn-ea"/>
                <a:sym typeface="+mn-ea"/>
              </a:rPr>
              <a:t>   4</a:t>
            </a:r>
            <a:r>
              <a:rPr lang="zh-CN" altLang="en-US" sz="2400" dirty="0">
                <a:latin typeface="+mn-ea"/>
                <a:sym typeface="+mn-ea"/>
              </a:rPr>
              <a:t>、设置完毕后，点击保存，提示保存成功；</a:t>
            </a:r>
            <a:endParaRPr lang="zh-CN" alt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45491" y="184333"/>
            <a:ext cx="10408171" cy="571525"/>
          </a:xfrm>
        </p:spPr>
        <p:txBody>
          <a:bodyPr>
            <a:normAutofit/>
          </a:bodyPr>
          <a:lstStyle/>
          <a:p>
            <a:r>
              <a:rPr lang="en-US" altLang="zh-CN" dirty="0">
                <a:sym typeface="+mn-ea"/>
              </a:rPr>
              <a:t>3</a:t>
            </a:r>
            <a:r>
              <a:rPr lang="zh-CN" altLang="en-US" dirty="0">
                <a:sym typeface="+mn-ea"/>
              </a:rPr>
              <a:t>、营销活动专区配置</a:t>
            </a:r>
            <a:r>
              <a:rPr lang="en-US" altLang="zh-CN" dirty="0">
                <a:sym typeface="+mn-ea"/>
              </a:rPr>
              <a:t>-</a:t>
            </a:r>
            <a:r>
              <a:rPr lang="zh-CN" altLang="en-US" dirty="0">
                <a:sym typeface="+mn-ea"/>
              </a:rPr>
              <a:t>已办活动查询</a:t>
            </a:r>
            <a:r>
              <a:rPr lang="zh-CN" altLang="en-US" dirty="0"/>
              <a:t>配置</a:t>
            </a:r>
            <a:endParaRPr lang="zh-CN" altLang="en-US" dirty="0">
              <a:solidFill>
                <a:schemeClr val="accent1"/>
              </a:solidFill>
              <a:cs typeface="等线" charset="0"/>
              <a:sym typeface="+mn-ea"/>
            </a:endParaRPr>
          </a:p>
        </p:txBody>
      </p:sp>
      <p:sp>
        <p:nvSpPr>
          <p:cNvPr id="9" name="文本框 8"/>
          <p:cNvSpPr txBox="1"/>
          <p:nvPr/>
        </p:nvSpPr>
        <p:spPr>
          <a:xfrm>
            <a:off x="927100" y="858520"/>
            <a:ext cx="2926080" cy="460375"/>
          </a:xfrm>
          <a:prstGeom prst="rect">
            <a:avLst/>
          </a:prstGeom>
          <a:noFill/>
        </p:spPr>
        <p:txBody>
          <a:bodyPr wrap="none" rtlCol="0">
            <a:spAutoFit/>
          </a:bodyPr>
          <a:lstStyle/>
          <a:p>
            <a:pPr algn="l"/>
            <a:r>
              <a:rPr lang="zh-CN" altLang="en-US" sz="2400" dirty="0"/>
              <a:t>配置页面展示如下：</a:t>
            </a:r>
            <a:endParaRPr lang="zh-CN" altLang="en-US" sz="2400" dirty="0"/>
          </a:p>
        </p:txBody>
      </p:sp>
      <p:pic>
        <p:nvPicPr>
          <p:cNvPr id="4" name="图片 3"/>
          <p:cNvPicPr>
            <a:picLocks noChangeAspect="1"/>
          </p:cNvPicPr>
          <p:nvPr/>
        </p:nvPicPr>
        <p:blipFill>
          <a:blip r:embed="rId1"/>
          <a:stretch>
            <a:fillRect/>
          </a:stretch>
        </p:blipFill>
        <p:spPr>
          <a:xfrm>
            <a:off x="1774825" y="1386840"/>
            <a:ext cx="8642350" cy="2959100"/>
          </a:xfrm>
          <a:prstGeom prst="rect">
            <a:avLst/>
          </a:prstGeom>
        </p:spPr>
      </p:pic>
      <p:pic>
        <p:nvPicPr>
          <p:cNvPr id="5" name="图片 4"/>
          <p:cNvPicPr>
            <a:picLocks noChangeAspect="1"/>
          </p:cNvPicPr>
          <p:nvPr/>
        </p:nvPicPr>
        <p:blipFill>
          <a:blip r:embed="rId2"/>
          <a:stretch>
            <a:fillRect/>
          </a:stretch>
        </p:blipFill>
        <p:spPr>
          <a:xfrm>
            <a:off x="1774825" y="4345940"/>
            <a:ext cx="8642350" cy="24028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45491" y="184333"/>
            <a:ext cx="10408171" cy="571525"/>
          </a:xfrm>
        </p:spPr>
        <p:txBody>
          <a:bodyPr>
            <a:normAutofit/>
          </a:bodyPr>
          <a:lstStyle/>
          <a:p>
            <a:r>
              <a:rPr lang="en-US" altLang="zh-CN" dirty="0">
                <a:sym typeface="+mn-ea"/>
              </a:rPr>
              <a:t>3</a:t>
            </a:r>
            <a:r>
              <a:rPr lang="zh-CN" altLang="en-US" dirty="0">
                <a:sym typeface="+mn-ea"/>
              </a:rPr>
              <a:t>、营销活动专区</a:t>
            </a:r>
            <a:r>
              <a:rPr lang="en-US" altLang="zh-CN" dirty="0">
                <a:sym typeface="+mn-ea"/>
              </a:rPr>
              <a:t>-</a:t>
            </a:r>
            <a:r>
              <a:rPr lang="zh-CN" altLang="en-US" dirty="0">
                <a:sym typeface="+mn-ea"/>
              </a:rPr>
              <a:t>已办活动查询</a:t>
            </a:r>
            <a:endParaRPr lang="zh-CN" altLang="en-US" dirty="0">
              <a:solidFill>
                <a:schemeClr val="accent1"/>
              </a:solidFill>
              <a:cs typeface="等线" charset="0"/>
              <a:sym typeface="+mn-ea"/>
            </a:endParaRPr>
          </a:p>
        </p:txBody>
      </p:sp>
      <p:sp>
        <p:nvSpPr>
          <p:cNvPr id="9" name="文本框 8"/>
          <p:cNvSpPr txBox="1"/>
          <p:nvPr/>
        </p:nvSpPr>
        <p:spPr>
          <a:xfrm>
            <a:off x="927100" y="858520"/>
            <a:ext cx="9631680" cy="829945"/>
          </a:xfrm>
          <a:prstGeom prst="rect">
            <a:avLst/>
          </a:prstGeom>
          <a:noFill/>
        </p:spPr>
        <p:txBody>
          <a:bodyPr wrap="none" rtlCol="0">
            <a:spAutoFit/>
          </a:bodyPr>
          <a:lstStyle/>
          <a:p>
            <a:pPr algn="l"/>
            <a:r>
              <a:rPr lang="zh-CN" altLang="en-US" sz="2400" dirty="0">
                <a:solidFill>
                  <a:schemeClr val="tx1"/>
                </a:solidFill>
                <a:sym typeface="+mn-ea"/>
              </a:rPr>
              <a:t>前台配置二级页面功能的字段前显示链接图标，点击可展示二级页面；</a:t>
            </a:r>
            <a:endParaRPr lang="zh-CN" altLang="en-US" sz="2400" dirty="0"/>
          </a:p>
          <a:p>
            <a:pPr algn="l"/>
            <a:r>
              <a:rPr lang="zh-CN" altLang="en-US" sz="2400" dirty="0"/>
              <a:t>页面展示如下：</a:t>
            </a:r>
            <a:endParaRPr lang="zh-CN" altLang="en-US" sz="2400" dirty="0"/>
          </a:p>
        </p:txBody>
      </p:sp>
      <p:pic>
        <p:nvPicPr>
          <p:cNvPr id="10" name="图片 9"/>
          <p:cNvPicPr>
            <a:picLocks noChangeAspect="1"/>
          </p:cNvPicPr>
          <p:nvPr/>
        </p:nvPicPr>
        <p:blipFill>
          <a:blip r:embed="rId1"/>
          <a:stretch>
            <a:fillRect/>
          </a:stretch>
        </p:blipFill>
        <p:spPr>
          <a:xfrm>
            <a:off x="489585" y="1794510"/>
            <a:ext cx="11070590" cy="130048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45491" y="184333"/>
            <a:ext cx="10408171" cy="571525"/>
          </a:xfrm>
        </p:spPr>
        <p:txBody>
          <a:bodyPr>
            <a:normAutofit/>
          </a:bodyPr>
          <a:lstStyle/>
          <a:p>
            <a:r>
              <a:rPr lang="en-US" altLang="zh-CN" dirty="0">
                <a:sym typeface="+mn-ea"/>
              </a:rPr>
              <a:t>3</a:t>
            </a:r>
            <a:r>
              <a:rPr lang="zh-CN" altLang="en-US" dirty="0">
                <a:sym typeface="+mn-ea"/>
              </a:rPr>
              <a:t>、营销活动专区配置</a:t>
            </a:r>
            <a:r>
              <a:rPr lang="en-US" altLang="zh-CN" dirty="0">
                <a:sym typeface="+mn-ea"/>
              </a:rPr>
              <a:t>-</a:t>
            </a:r>
            <a:r>
              <a:rPr lang="zh-CN" altLang="en-US" dirty="0">
                <a:sym typeface="+mn-ea"/>
              </a:rPr>
              <a:t>活动办理</a:t>
            </a:r>
            <a:r>
              <a:rPr lang="zh-CN" altLang="en-US" dirty="0"/>
              <a:t>配置</a:t>
            </a:r>
            <a:r>
              <a:rPr lang="en-US" altLang="zh-CN" dirty="0"/>
              <a:t>-</a:t>
            </a:r>
            <a:r>
              <a:rPr lang="zh-CN" altLang="en-US" dirty="0">
                <a:sym typeface="+mn-ea"/>
              </a:rPr>
              <a:t>验证方式缺省配置</a:t>
            </a:r>
            <a:endParaRPr lang="en-US" altLang="zh-CN" dirty="0">
              <a:solidFill>
                <a:schemeClr val="accent1"/>
              </a:solidFill>
              <a:cs typeface="等线" charset="0"/>
              <a:sym typeface="+mn-ea"/>
            </a:endParaRPr>
          </a:p>
        </p:txBody>
      </p:sp>
      <p:sp>
        <p:nvSpPr>
          <p:cNvPr id="8" name="文本框 7"/>
          <p:cNvSpPr txBox="1"/>
          <p:nvPr/>
        </p:nvSpPr>
        <p:spPr>
          <a:xfrm>
            <a:off x="337185" y="868045"/>
            <a:ext cx="11517630" cy="1476375"/>
          </a:xfrm>
          <a:prstGeom prst="rect">
            <a:avLst/>
          </a:prstGeom>
          <a:noFill/>
        </p:spPr>
        <p:txBody>
          <a:bodyPr wrap="square" rtlCol="0">
            <a:spAutoFit/>
          </a:bodyPr>
          <a:lstStyle/>
          <a:p>
            <a:r>
              <a:rPr lang="zh-CN" altLang="en-US" b="1" dirty="0"/>
              <a:t> </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、营销活动专区配置</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活动办理配置</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验证方式缺省配置：默认服务密码；</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       2</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、使用场景：在营销活动专区</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活动办理，订购营销活动商品验证方式优先调用商品配置，如果商品配置没有配置时，再调用验证方式缺省配置；</a:t>
            </a:r>
            <a:endParaRPr lang="zh-CN" altLang="en-US" dirty="0"/>
          </a:p>
          <a:p>
            <a:endParaRPr lang="zh-CN" altLang="en-US" dirty="0"/>
          </a:p>
        </p:txBody>
      </p:sp>
      <p:pic>
        <p:nvPicPr>
          <p:cNvPr id="3" name="图片 2"/>
          <p:cNvPicPr>
            <a:picLocks noChangeAspect="1"/>
          </p:cNvPicPr>
          <p:nvPr/>
        </p:nvPicPr>
        <p:blipFill>
          <a:blip r:embed="rId1"/>
          <a:stretch>
            <a:fillRect/>
          </a:stretch>
        </p:blipFill>
        <p:spPr>
          <a:xfrm>
            <a:off x="647065" y="2382520"/>
            <a:ext cx="10897870" cy="209359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45491" y="184333"/>
            <a:ext cx="10408171" cy="571525"/>
          </a:xfrm>
        </p:spPr>
        <p:txBody>
          <a:bodyPr>
            <a:normAutofit/>
          </a:bodyPr>
          <a:lstStyle/>
          <a:p>
            <a:r>
              <a:rPr lang="en-US" altLang="zh-CN" dirty="0">
                <a:sym typeface="+mn-ea"/>
              </a:rPr>
              <a:t>3</a:t>
            </a:r>
            <a:r>
              <a:rPr lang="zh-CN" altLang="en-US" dirty="0">
                <a:sym typeface="+mn-ea"/>
              </a:rPr>
              <a:t>、营销活动专区配置</a:t>
            </a:r>
            <a:r>
              <a:rPr lang="en-US" altLang="zh-CN" dirty="0">
                <a:sym typeface="+mn-ea"/>
              </a:rPr>
              <a:t>-</a:t>
            </a:r>
            <a:r>
              <a:rPr lang="zh-CN" altLang="en-US" dirty="0">
                <a:sym typeface="+mn-ea"/>
              </a:rPr>
              <a:t>活动办理</a:t>
            </a:r>
            <a:r>
              <a:rPr lang="zh-CN" altLang="en-US" dirty="0"/>
              <a:t>配置</a:t>
            </a:r>
            <a:r>
              <a:rPr lang="en-US" altLang="zh-CN" dirty="0"/>
              <a:t>-</a:t>
            </a:r>
            <a:r>
              <a:rPr lang="zh-CN" altLang="en-US" dirty="0"/>
              <a:t>活动热词配置</a:t>
            </a:r>
            <a:endParaRPr lang="zh-CN" altLang="en-US" dirty="0">
              <a:solidFill>
                <a:schemeClr val="accent1"/>
              </a:solidFill>
              <a:cs typeface="等线" charset="0"/>
              <a:sym typeface="+mn-ea"/>
            </a:endParaRPr>
          </a:p>
        </p:txBody>
      </p:sp>
      <p:sp>
        <p:nvSpPr>
          <p:cNvPr id="8" name="文本框 7"/>
          <p:cNvSpPr txBox="1"/>
          <p:nvPr/>
        </p:nvSpPr>
        <p:spPr>
          <a:xfrm>
            <a:off x="337185" y="868045"/>
            <a:ext cx="11517630" cy="3692525"/>
          </a:xfrm>
          <a:prstGeom prst="rect">
            <a:avLst/>
          </a:prstGeom>
          <a:noFill/>
        </p:spPr>
        <p:txBody>
          <a:bodyPr wrap="square" rtlCol="0">
            <a:spAutoFit/>
          </a:bodyPr>
          <a:lstStyle/>
          <a:p>
            <a:pPr algn="l"/>
            <a:r>
              <a:rPr lang="zh-CN" altLang="en-US" b="1" dirty="0"/>
              <a:t> </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400" dirty="0">
                <a:sym typeface="+mn-ea"/>
              </a:rPr>
              <a:t>1</a:t>
            </a:r>
            <a:r>
              <a:rPr lang="zh-CN" altLang="en-US" sz="2400" dirty="0">
                <a:sym typeface="+mn-ea"/>
              </a:rPr>
              <a:t>、</a:t>
            </a:r>
            <a:r>
              <a:rPr lang="en-US" altLang="zh-CN" sz="2400" dirty="0">
                <a:sym typeface="+mn-ea"/>
              </a:rPr>
              <a:t> </a:t>
            </a:r>
            <a:r>
              <a:rPr lang="zh-CN" altLang="en-US" sz="2400" dirty="0">
                <a:sym typeface="+mn-ea"/>
              </a:rPr>
              <a:t>根据</a:t>
            </a:r>
            <a:r>
              <a:rPr lang="zh-CN" altLang="en-US" sz="2400" dirty="0">
                <a:sym typeface="+mn-ea"/>
              </a:rPr>
              <a:t>【子活动名称】输入热词，以英文逗号分割，保存；</a:t>
            </a:r>
            <a:endParaRPr lang="zh-CN" altLang="en-US" sz="2400" dirty="0">
              <a:sym typeface="+mn-ea"/>
            </a:endParaRPr>
          </a:p>
          <a:p>
            <a:pPr algn="l"/>
            <a:r>
              <a:rPr lang="en-US" altLang="zh-CN" sz="2400" dirty="0">
                <a:sym typeface="+mn-ea"/>
              </a:rPr>
              <a:t>       2</a:t>
            </a:r>
            <a:r>
              <a:rPr lang="zh-CN" altLang="en-US" sz="2400" dirty="0">
                <a:sym typeface="+mn-ea"/>
              </a:rPr>
              <a:t>、</a:t>
            </a:r>
            <a:r>
              <a:rPr lang="zh-CN" altLang="en-US" sz="2400" dirty="0">
                <a:sym typeface="+mn-ea"/>
              </a:rPr>
              <a:t>若热词过多，前台在热门活动区域换行显示，热词不超过20个；</a:t>
            </a:r>
            <a:endParaRPr lang="zh-CN" altLang="en-US" sz="2400" dirty="0">
              <a:sym typeface="+mn-ea"/>
            </a:endParaRPr>
          </a:p>
          <a:p>
            <a:pPr algn="l"/>
            <a:r>
              <a:rPr lang="zh-CN" altLang="en-US" sz="2400" dirty="0">
                <a:sym typeface="+mn-ea"/>
              </a:rPr>
              <a:t>       配置页面如下：</a:t>
            </a:r>
            <a:endParaRPr lang="zh-CN" altLang="en-US" sz="2400" dirty="0">
              <a:sym typeface="+mn-ea"/>
            </a:endParaRPr>
          </a:p>
          <a:p>
            <a:pPr algn="l"/>
            <a:endParaRPr lang="zh-CN" altLang="en-US" sz="2400" dirty="0">
              <a:sym typeface="+mn-ea"/>
            </a:endParaRPr>
          </a:p>
          <a:p>
            <a:pPr algn="l"/>
            <a:endParaRPr lang="zh-CN" altLang="en-US" sz="2400" dirty="0">
              <a:sym typeface="+mn-ea"/>
            </a:endParaRPr>
          </a:p>
          <a:p>
            <a:pPr algn="l"/>
            <a:endParaRPr lang="zh-CN" altLang="en-US" sz="2400" dirty="0">
              <a:sym typeface="+mn-ea"/>
            </a:endParaRPr>
          </a:p>
          <a:p>
            <a:pPr algn="l"/>
            <a:endParaRPr lang="zh-CN" altLang="en-US" sz="2400" dirty="0">
              <a:sym typeface="+mn-ea"/>
            </a:endParaRPr>
          </a:p>
          <a:p>
            <a:pPr algn="l"/>
            <a:r>
              <a:rPr lang="zh-CN" altLang="en-US" sz="2400" dirty="0">
                <a:sym typeface="+mn-ea"/>
              </a:rPr>
              <a:t>       前台</a:t>
            </a:r>
            <a:r>
              <a:rPr lang="zh-CN" altLang="en-US" sz="2400" dirty="0">
                <a:solidFill>
                  <a:schemeClr val="tx1"/>
                </a:solidFill>
                <a:sym typeface="+mn-ea"/>
              </a:rPr>
              <a:t>添加热门活动，点击热词，</a:t>
            </a:r>
            <a:r>
              <a:rPr lang="zh-CN" altLang="en-US" sz="2400" dirty="0">
                <a:sym typeface="+mn-ea"/>
              </a:rPr>
              <a:t>查询结果区展示全部符合热词条件的活动；</a:t>
            </a:r>
            <a:endParaRPr lang="zh-CN" altLang="en-US" sz="2400" dirty="0"/>
          </a:p>
          <a:p>
            <a:pPr algn="l"/>
            <a:r>
              <a:rPr lang="zh-CN" altLang="en-US" sz="2400" dirty="0">
                <a:sym typeface="+mn-ea"/>
              </a:rPr>
              <a:t>       页面展示如下：</a:t>
            </a:r>
            <a:endParaRPr lang="zh-CN" altLang="en-US" sz="2400" dirty="0"/>
          </a:p>
          <a:p>
            <a:endParaRPr lang="zh-CN" altLang="en-US" dirty="0"/>
          </a:p>
        </p:txBody>
      </p:sp>
      <p:pic>
        <p:nvPicPr>
          <p:cNvPr id="3" name="图片 2"/>
          <p:cNvPicPr>
            <a:picLocks noChangeAspect="1"/>
          </p:cNvPicPr>
          <p:nvPr/>
        </p:nvPicPr>
        <p:blipFill>
          <a:blip r:embed="rId1"/>
          <a:stretch>
            <a:fillRect/>
          </a:stretch>
        </p:blipFill>
        <p:spPr>
          <a:xfrm>
            <a:off x="3208655" y="1710690"/>
            <a:ext cx="8533130" cy="1595120"/>
          </a:xfrm>
          <a:prstGeom prst="rect">
            <a:avLst/>
          </a:prstGeom>
        </p:spPr>
      </p:pic>
      <p:pic>
        <p:nvPicPr>
          <p:cNvPr id="7" name="图片 6"/>
          <p:cNvPicPr>
            <a:picLocks noChangeAspect="1"/>
          </p:cNvPicPr>
          <p:nvPr/>
        </p:nvPicPr>
        <p:blipFill>
          <a:blip r:embed="rId2"/>
          <a:stretch>
            <a:fillRect/>
          </a:stretch>
        </p:blipFill>
        <p:spPr>
          <a:xfrm>
            <a:off x="4467225" y="3880485"/>
            <a:ext cx="5118100" cy="2053590"/>
          </a:xfrm>
          <a:prstGeom prst="rect">
            <a:avLst/>
          </a:prstGeom>
        </p:spPr>
      </p:pic>
    </p:spTree>
  </p:cSld>
  <p:clrMapOvr>
    <a:masterClrMapping/>
  </p:clrMapOvr>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常用">
      <a:majorFont>
        <a:latin typeface="黑体"/>
        <a:ea typeface="黑体"/>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ln>
          <a:solidFill>
            <a:schemeClr val="bg2">
              <a:lumMod val="75000"/>
            </a:schemeClr>
          </a:solidFill>
        </a:ln>
      </a:spPr>
      <a:bodyPr wrap="square" rtlCol="0">
        <a:spAutoFit/>
      </a:bodyPr>
      <a:lstStyle>
        <a:defPPr>
          <a:lnSpc>
            <a:spcPct val="130000"/>
          </a:lnSpc>
          <a:defRPr sz="1600" b="1" dirty="0">
            <a:solidFill>
              <a:schemeClr val="accent6"/>
            </a:solidFill>
            <a:sym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636694297267565530</Template>
  <TotalTime>0</TotalTime>
  <Words>3088</Words>
  <Application>WPS 演示</Application>
  <PresentationFormat>宽屏</PresentationFormat>
  <Paragraphs>188</Paragraphs>
  <Slides>24</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24</vt:i4>
      </vt:variant>
    </vt:vector>
  </HeadingPairs>
  <TitlesOfParts>
    <vt:vector size="32" baseType="lpstr">
      <vt:lpstr>Arial</vt:lpstr>
      <vt:lpstr>宋体</vt:lpstr>
      <vt:lpstr>Wingdings</vt:lpstr>
      <vt:lpstr>微软雅黑</vt:lpstr>
      <vt:lpstr>等线</vt:lpstr>
      <vt:lpstr>Arial Unicode MS</vt:lpstr>
      <vt:lpstr>黑体</vt:lpstr>
      <vt:lpstr>1_Office 主题​​</vt:lpstr>
      <vt:lpstr>PowerPoint 演示文稿</vt:lpstr>
      <vt:lpstr>CONTENTS  目录</vt:lpstr>
      <vt:lpstr>1、功能简介</vt:lpstr>
      <vt:lpstr>2、菜单路径</vt:lpstr>
      <vt:lpstr>3、营销活动专区配置-已办活动查询配置-已办活动查询列表配置</vt:lpstr>
      <vt:lpstr>3、营销活动专区配置-已办活动查询配置</vt:lpstr>
      <vt:lpstr>3、营销活动专区-已办活动查询</vt:lpstr>
      <vt:lpstr>3、营销活动专区配置-活动办理配置-验证方式缺省配置</vt:lpstr>
      <vt:lpstr>3、营销活动专区配置-活动办理配置-验证方式缺省配置</vt:lpstr>
      <vt:lpstr>3、营销活动专区配置-活动办理-按钮配置</vt:lpstr>
      <vt:lpstr>3、营销活动专区配置-活动办理-活动办理查询列表配置</vt:lpstr>
      <vt:lpstr>3、营销活动专区配置-活动办理-活动办理查询列表配置</vt:lpstr>
      <vt:lpstr>3、营销活动专区-活动办理tab页面-资格校验</vt:lpstr>
      <vt:lpstr>3、营销活动专区-活动办理tab页面-办理校验</vt:lpstr>
      <vt:lpstr>3、营销活动专区-活动办理tab页面-订购</vt:lpstr>
      <vt:lpstr>3、营销活动专区-活动办理tab页面-发送短信</vt:lpstr>
      <vt:lpstr>3、营销活动专区配置-活动办理页面-办理校验/订购（数据来源接口）</vt:lpstr>
      <vt:lpstr>3、营销活动专区配置-话费返还查询配置-话费返还查询条件配置</vt:lpstr>
      <vt:lpstr>3、营销活动专区配置-话费返还查询配置-话费返还查询列表配置</vt:lpstr>
      <vt:lpstr>3、营销活动专区-话费返还信息查询tab页面</vt:lpstr>
      <vt:lpstr>3、营销活动专区配置-已办活动查询-保底关系列表配置</vt:lpstr>
      <vt:lpstr>3、营销活动专区配置-保底关系查询配置-保底信息展示配置</vt:lpstr>
      <vt:lpstr>3、营销活动专区配置-保底关系查询配置-保底信息展示配置</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胡萌萌</dc:creator>
  <cp:lastModifiedBy>Administrator</cp:lastModifiedBy>
  <cp:revision>123</cp:revision>
  <dcterms:created xsi:type="dcterms:W3CDTF">2018-08-08T03:06:00Z</dcterms:created>
  <dcterms:modified xsi:type="dcterms:W3CDTF">2019-05-29T04:19:14Z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2052-11.1.0.8612</vt:lpwstr>
  </property>
</Properties>
</file>