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70" r:id="rId3"/>
    <p:sldId id="344" r:id="rId4"/>
    <p:sldId id="322" r:id="rId5"/>
    <p:sldId id="323" r:id="rId6"/>
    <p:sldId id="345" r:id="rId7"/>
    <p:sldId id="346" r:id="rId8"/>
    <p:sldId id="325" r:id="rId9"/>
    <p:sldId id="332" r:id="rId10"/>
    <p:sldId id="347" r:id="rId11"/>
    <p:sldId id="348" r:id="rId12"/>
    <p:sldId id="333" r:id="rId13"/>
    <p:sldId id="326" r:id="rId14"/>
    <p:sldId id="352" r:id="rId15"/>
    <p:sldId id="353" r:id="rId16"/>
    <p:sldId id="354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作者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A6A6A6"/>
    <a:srgbClr val="E7E7E7"/>
    <a:srgbClr val="E8E8E8"/>
    <a:srgbClr val="D9D9D9"/>
    <a:srgbClr val="01A7AB"/>
    <a:srgbClr val="FFF4D8"/>
    <a:srgbClr val="EEF7E9"/>
    <a:srgbClr val="88D773"/>
    <a:srgbClr val="4AD7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5EC20-4E73-4F25-BF5A-B8B84E738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D000D-E93F-4EC5-A839-B7B2E4D9099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1B539-DA97-465D-850F-3C38A66273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lnSpc>
                <a:spcPct val="130000"/>
              </a:lnSpc>
              <a:spcBef>
                <a:spcPts val="0"/>
              </a:spcBef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3pPr>
              <a:lnSpc>
                <a:spcPct val="130000"/>
              </a:lnSpc>
              <a:spcBef>
                <a:spcPts val="0"/>
              </a:spcBef>
              <a:defRPr/>
            </a:lvl3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3pPr>
              <a:lnSpc>
                <a:spcPct val="130000"/>
              </a:lnSpc>
              <a:spcBef>
                <a:spcPts val="0"/>
              </a:spcBef>
              <a:defRPr/>
            </a:lvl3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F:\180720中移在线副本\PPT模板-2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86"/>
            <a:ext cx="12192000" cy="685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339776" y="177983"/>
            <a:ext cx="10408171" cy="571525"/>
          </a:xfrm>
        </p:spPr>
        <p:txBody>
          <a:bodyPr anchor="ctr" anchorCtr="0">
            <a:normAutofit/>
          </a:bodyPr>
          <a:lstStyle>
            <a:lvl1pPr algn="l"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339776" y="933788"/>
            <a:ext cx="11532434" cy="1655762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spcBef>
                <a:spcPts val="0"/>
              </a:spcBef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ct val="130000"/>
              </a:lnSpc>
              <a:spcBef>
                <a:spcPts val="0"/>
              </a:spcBef>
              <a:defRPr/>
            </a:lvl1pPr>
            <a:lvl2pPr>
              <a:lnSpc>
                <a:spcPct val="130000"/>
              </a:lnSpc>
              <a:spcBef>
                <a:spcPts val="0"/>
              </a:spcBef>
              <a:defRPr/>
            </a:lvl2pPr>
            <a:lvl3pPr>
              <a:lnSpc>
                <a:spcPct val="130000"/>
              </a:lnSpc>
              <a:spcBef>
                <a:spcPts val="0"/>
              </a:spcBef>
              <a:defRPr/>
            </a:lvl3pPr>
            <a:lvl4pPr>
              <a:lnSpc>
                <a:spcPct val="130000"/>
              </a:lnSpc>
              <a:spcBef>
                <a:spcPts val="0"/>
              </a:spcBef>
              <a:defRPr/>
            </a:lvl4pPr>
            <a:lvl5pPr>
              <a:lnSpc>
                <a:spcPct val="13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lnSpc>
                <a:spcPct val="130000"/>
              </a:lnSpc>
              <a:spcBef>
                <a:spcPts val="0"/>
              </a:spcBef>
              <a:defRPr/>
            </a:lvl1pPr>
            <a:lvl2pPr>
              <a:lnSpc>
                <a:spcPct val="130000"/>
              </a:lnSpc>
              <a:spcBef>
                <a:spcPts val="0"/>
              </a:spcBef>
              <a:defRPr/>
            </a:lvl2pPr>
            <a:lvl3pPr>
              <a:lnSpc>
                <a:spcPct val="130000"/>
              </a:lnSpc>
              <a:spcBef>
                <a:spcPts val="0"/>
              </a:spcBef>
              <a:defRPr/>
            </a:lvl3pPr>
            <a:lvl4pPr>
              <a:lnSpc>
                <a:spcPct val="130000"/>
              </a:lnSpc>
              <a:spcBef>
                <a:spcPts val="0"/>
              </a:spcBef>
              <a:defRPr/>
            </a:lvl4pPr>
            <a:lvl5pPr>
              <a:lnSpc>
                <a:spcPct val="13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2.jpe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C36ED-0EBF-4349-9E5F-B27B580287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2A5A7-B7A3-4040-8E04-06E0D2A34E9A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59055" y="2648673"/>
            <a:ext cx="121920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800" b="1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新版业务受理操作指导手册</a:t>
            </a:r>
            <a:endParaRPr lang="zh-CN" altLang="en-US" sz="4800" b="1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4800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				</a:t>
            </a:r>
            <a:r>
              <a:rPr lang="zh-CN" altLang="en-US" sz="4800" b="1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——话费专区</a:t>
            </a:r>
            <a:endParaRPr kumimoji="0" lang="en-US" altLang="zh-CN" sz="4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4955634"/>
            <a:ext cx="1219200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系统部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话费专区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清单明细</a:t>
            </a:r>
            <a:endParaRPr lang="zh-CN" altLang="en-US" dirty="0"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0030" y="968375"/>
            <a:ext cx="11430635" cy="568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US" altLang="zh-CN" sz="800" kern="100" dirty="0">
              <a:latin typeface="+mn-ea"/>
            </a:endParaRPr>
          </a:p>
          <a:p>
            <a:pPr lvl="1">
              <a:spcBef>
                <a:spcPts val="600"/>
              </a:spcBef>
              <a:spcAft>
                <a:spcPts val="0"/>
              </a:spcAft>
            </a:pPr>
            <a:endParaRPr lang="zh-CN" altLang="en-US" kern="100" dirty="0"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9725" y="749300"/>
            <a:ext cx="11517630" cy="23069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indent="360045" fontAlgn="auto">
              <a:lnSpc>
                <a:spcPct val="150000"/>
              </a:lnSpc>
            </a:pPr>
            <a:r>
              <a:rPr lang="en-US" altLang="zh-CN" sz="2400" dirty="0">
                <a:latin typeface="+mn-ea"/>
                <a:sym typeface="+mn-ea"/>
              </a:rPr>
              <a:t>    </a:t>
            </a:r>
            <a:r>
              <a:rPr lang="zh-CN" altLang="en-US" sz="2400" dirty="0">
                <a:latin typeface="+mn-ea"/>
                <a:sym typeface="+mn-ea"/>
              </a:rPr>
              <a:t>显示近</a:t>
            </a:r>
            <a:r>
              <a:rPr lang="en-US" altLang="zh-CN" sz="2400" dirty="0">
                <a:latin typeface="+mn-ea"/>
                <a:sym typeface="+mn-ea"/>
              </a:rPr>
              <a:t>6</a:t>
            </a:r>
            <a:r>
              <a:rPr lang="zh-CN" altLang="en-US" sz="2400" dirty="0">
                <a:latin typeface="+mn-ea"/>
                <a:sym typeface="+mn-ea"/>
              </a:rPr>
              <a:t>个月且</a:t>
            </a:r>
            <a:r>
              <a:rPr lang="zh-CN" altLang="en-US" sz="2400" dirty="0">
                <a:latin typeface="+mn-ea"/>
                <a:sym typeface="+mn-ea"/>
              </a:rPr>
              <a:t>月份可切换，包括</a:t>
            </a:r>
            <a:r>
              <a:rPr lang="en-US" altLang="zh-CN" sz="2400" dirty="0">
                <a:latin typeface="+mn-ea"/>
                <a:sym typeface="+mn-ea"/>
              </a:rPr>
              <a:t>3</a:t>
            </a:r>
            <a:r>
              <a:rPr lang="zh-CN" altLang="en-US" sz="2400" dirty="0">
                <a:latin typeface="+mn-ea"/>
                <a:sym typeface="+mn-ea"/>
              </a:rPr>
              <a:t>个列表：</a:t>
            </a:r>
            <a:r>
              <a:rPr lang="zh-CN" altLang="en-US" sz="2400" dirty="0">
                <a:sym typeface="+mn-ea"/>
              </a:rPr>
              <a:t>增值业务清单明细、梦网业务清单明细、协议款明细</a:t>
            </a:r>
            <a:r>
              <a:rPr lang="en-US" altLang="zh-CN" sz="2400" dirty="0">
                <a:sym typeface="+mn-ea"/>
              </a:rPr>
              <a:t>/</a:t>
            </a:r>
            <a:r>
              <a:rPr lang="zh-CN" altLang="en-US" sz="2400" dirty="0">
                <a:sym typeface="+mn-ea"/>
              </a:rPr>
              <a:t>赠款明细；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点击不同的月份可查看对应月的明细，勾选对应的业务会在合计出现总价；</a:t>
            </a:r>
            <a:r>
              <a:rPr lang="zh-CN" altLang="en-US" sz="2400" dirty="0">
                <a:sym typeface="+mn-ea"/>
              </a:rPr>
              <a:t>页面展示如下：</a:t>
            </a:r>
            <a:endParaRPr lang="zh-CN" altLang="en-US" sz="2400" dirty="0">
              <a:sym typeface="+mn-ea"/>
            </a:endParaRPr>
          </a:p>
          <a:p>
            <a:pPr indent="360045" fontAlgn="auto">
              <a:lnSpc>
                <a:spcPct val="150000"/>
              </a:lnSpc>
            </a:pPr>
            <a:endParaRPr lang="zh-CN" altLang="en-US" sz="2400" dirty="0">
              <a:solidFill>
                <a:schemeClr val="tx1"/>
              </a:solidFill>
              <a:latin typeface="+mn-ea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1945" y="2463800"/>
            <a:ext cx="6468110" cy="21399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945" y="4603750"/>
            <a:ext cx="6474460" cy="21062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话费专区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阶段扣费查询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38674" y="815249"/>
            <a:ext cx="11514652" cy="3969385"/>
          </a:xfrm>
          <a:prstGeom prst="rect">
            <a:avLst/>
          </a:prstGeom>
        </p:spPr>
        <p:txBody>
          <a:bodyPr wrap="square">
            <a:spAutoFit/>
          </a:bodyPr>
          <a:p>
            <a:pPr indent="360045" fontAlgn="auto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查询条件区域：受理号码、类型（语音、短彩信、上网、语音话单、增值详单、优惠及减免、短信、彩信）、工单流水、开始时间、结束时间，需要校验结束时间大于开始时间，默认查询时间为最近3天；初始化的开始/结束时间月初跨月时，优化为查询当月1号到当前时间（默认三天）；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点击查询按钮进行查询；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360045" fontAlgn="auto">
              <a:lnSpc>
                <a:spcPct val="150000"/>
              </a:lnSpc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查询结果区域：受理号码、付费号码、账期、时间、类型（账目项目名）、通信方式、时长、流量、套餐、应收（通讯费）、优惠</a:t>
            </a:r>
            <a:r>
              <a:rPr 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阶段扣费列表数据多时可以进行分页展示</a:t>
            </a:r>
            <a:r>
              <a:rPr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7555" y="4232275"/>
            <a:ext cx="9688195" cy="24466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话费专区</a:t>
            </a:r>
            <a:r>
              <a:rPr lang="en-US" altLang="zh-CN" dirty="0">
                <a:sym typeface="+mn-ea"/>
              </a:rPr>
              <a:t>-</a:t>
            </a:r>
            <a:r>
              <a:rPr lang="en-US" altLang="zh-CN" dirty="0">
                <a:latin typeface="+mj-ea"/>
                <a:cs typeface="+mj-ea"/>
                <a:sym typeface="+mn-ea"/>
              </a:rPr>
              <a:t>余额组成查询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38674" y="979714"/>
            <a:ext cx="11514652" cy="230695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b="1" dirty="0">
                <a:latin typeface="+mn-ea"/>
                <a:sym typeface="+mn-ea"/>
              </a:rPr>
              <a:t>余额组成查询</a:t>
            </a:r>
            <a:r>
              <a:rPr lang="zh-CN" altLang="en-US" b="1" dirty="0">
                <a:latin typeface="+mn-ea"/>
              </a:rPr>
              <a:t>功能介绍</a:t>
            </a:r>
            <a:r>
              <a:rPr lang="zh-CN" altLang="en-US" dirty="0">
                <a:latin typeface="+mn-ea"/>
              </a:rPr>
              <a:t>：</a:t>
            </a:r>
            <a:endParaRPr lang="en-US" altLang="zh-CN" sz="1050" dirty="0">
              <a:latin typeface="+mn-ea"/>
            </a:endParaRPr>
          </a:p>
          <a:p>
            <a:pPr indent="647700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1、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查询区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为受理号码、账户(以下拉框的方式展示账户列表，下拉元素通过后台接口获取，默认选择默认账户)；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647700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2、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查询结果区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由默认账户信息、违约金和保号费列表、代付账户信息、用户账本信息、已出账费用、账户专款信息、应结账单 组成。</a:t>
            </a:r>
            <a:endParaRPr lang="zh-CN" altLang="en-US" dirty="0">
              <a:latin typeface="+mn-ea"/>
            </a:endParaRPr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3545" y="3140075"/>
            <a:ext cx="11115675" cy="36309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话费专区</a:t>
            </a:r>
            <a:r>
              <a:rPr lang="en-US" altLang="zh-CN" dirty="0">
                <a:sym typeface="+mn-ea"/>
              </a:rPr>
              <a:t>-</a:t>
            </a:r>
            <a:r>
              <a:rPr lang="en-US" altLang="zh-CN" dirty="0">
                <a:latin typeface="+mj-ea"/>
                <a:cs typeface="+mj-ea"/>
                <a:sym typeface="+mn-ea"/>
              </a:rPr>
              <a:t>余额组成查询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38674" y="815249"/>
            <a:ext cx="11514652" cy="2861310"/>
          </a:xfrm>
          <a:prstGeom prst="rect">
            <a:avLst/>
          </a:prstGeom>
        </p:spPr>
        <p:txBody>
          <a:bodyPr wrap="square">
            <a:spAutoFit/>
          </a:bodyPr>
          <a:p>
            <a:pPr indent="647700">
              <a:lnSpc>
                <a:spcPct val="150000"/>
              </a:lnSpc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1、查询区包括受理号码、账户(以下拉框的方式展示账户列表，默认选择默认账户)，点击查询按钮可进行查询；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647700">
              <a:lnSpc>
                <a:spcPct val="150000"/>
              </a:lnSpc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2、查询结果区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由默认账户信息、违约金和保号费列表、代付账户信息、用户账本信息、已出账费用、账户专款信息、应结账单组成；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647700">
              <a:lnSpc>
                <a:spcPct val="150000"/>
              </a:lnSpc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页面如下：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175" y="3673475"/>
            <a:ext cx="9450070" cy="308737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话费专区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统一付费关系查询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38674" y="815249"/>
            <a:ext cx="11514652" cy="2306955"/>
          </a:xfrm>
          <a:prstGeom prst="rect">
            <a:avLst/>
          </a:prstGeom>
        </p:spPr>
        <p:txBody>
          <a:bodyPr wrap="square">
            <a:spAutoFit/>
          </a:bodyPr>
          <a:p>
            <a:pPr indent="647700">
              <a:lnSpc>
                <a:spcPct val="150000"/>
              </a:lnSpc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1、查询区包括受理号码、生效类型(以下拉框的方式展示，默认选择查当前)，查询方式（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以下拉框的方式展示，默认选择全部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），点击查询按钮可进行查询；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647700">
              <a:lnSpc>
                <a:spcPct val="150000"/>
              </a:lnSpc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2、查询结果区对查询到的内容进行展示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；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647700">
              <a:lnSpc>
                <a:spcPct val="150000"/>
              </a:lnSpc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页面如下：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0235" y="3199130"/>
            <a:ext cx="10970895" cy="34099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981525"/>
            <a:ext cx="12192001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400" b="1">
                <a:solidFill>
                  <a:srgbClr val="000000"/>
                </a:solidFill>
                <a:ea typeface="黑体" panose="02010609060101010101" charset="-122"/>
              </a:defRPr>
            </a:lvl1pPr>
          </a:lstStyle>
          <a:p>
            <a:r>
              <a:rPr lang="zh-CN" altLang="en-US" dirty="0">
                <a:sym typeface="+mn-lt"/>
              </a:rPr>
              <a:t>谢谢！</a:t>
            </a:r>
            <a:endParaRPr lang="en-US" altLang="zh-CN" dirty="0">
              <a:sym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480872" y="3377679"/>
            <a:ext cx="7384344" cy="694592"/>
            <a:chOff x="3758375" y="2539177"/>
            <a:chExt cx="7384344" cy="694592"/>
          </a:xfrm>
        </p:grpSpPr>
        <p:sp>
          <p:nvSpPr>
            <p:cNvPr id="43" name="矩形 42"/>
            <p:cNvSpPr/>
            <p:nvPr/>
          </p:nvSpPr>
          <p:spPr>
            <a:xfrm>
              <a:off x="3758375" y="2539177"/>
              <a:ext cx="7384344" cy="694592"/>
            </a:xfrm>
            <a:prstGeom prst="rect">
              <a:avLst/>
            </a:prstGeom>
            <a:noFill/>
            <a:ln w="12700">
              <a:solidFill>
                <a:srgbClr val="3782C5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3758375" y="2539177"/>
              <a:ext cx="500119" cy="694592"/>
            </a:xfrm>
            <a:prstGeom prst="rect">
              <a:avLst/>
            </a:prstGeom>
            <a:gradFill>
              <a:gsLst>
                <a:gs pos="0">
                  <a:srgbClr val="3782C5"/>
                </a:gs>
                <a:gs pos="100000">
                  <a:srgbClr val="2857A5"/>
                </a:gs>
              </a:gsLst>
              <a:lin ang="5400000" scaled="0"/>
            </a:gradFill>
            <a:ln w="12700">
              <a:solidFill>
                <a:srgbClr val="378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45" name="TextBox 95"/>
            <p:cNvSpPr txBox="1"/>
            <p:nvPr/>
          </p:nvSpPr>
          <p:spPr>
            <a:xfrm>
              <a:off x="4460674" y="2625204"/>
              <a:ext cx="656613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具体操作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480873" y="2476726"/>
            <a:ext cx="7384343" cy="694592"/>
            <a:chOff x="3758375" y="2539177"/>
            <a:chExt cx="7384343" cy="694592"/>
          </a:xfrm>
        </p:grpSpPr>
        <p:sp>
          <p:nvSpPr>
            <p:cNvPr id="40" name="矩形 39"/>
            <p:cNvSpPr/>
            <p:nvPr/>
          </p:nvSpPr>
          <p:spPr>
            <a:xfrm>
              <a:off x="3758375" y="2539177"/>
              <a:ext cx="7384343" cy="694592"/>
            </a:xfrm>
            <a:prstGeom prst="rect">
              <a:avLst/>
            </a:prstGeom>
            <a:noFill/>
            <a:ln w="12700">
              <a:solidFill>
                <a:srgbClr val="3782C5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3758375" y="2539177"/>
              <a:ext cx="500119" cy="694592"/>
            </a:xfrm>
            <a:prstGeom prst="rect">
              <a:avLst/>
            </a:prstGeom>
            <a:gradFill>
              <a:gsLst>
                <a:gs pos="0">
                  <a:srgbClr val="3782C5"/>
                </a:gs>
                <a:gs pos="100000">
                  <a:srgbClr val="2857A5"/>
                </a:gs>
              </a:gsLst>
              <a:lin ang="5400000" scaled="0"/>
            </a:gradFill>
            <a:ln w="12700">
              <a:solidFill>
                <a:srgbClr val="378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42" name="TextBox 95"/>
            <p:cNvSpPr txBox="1"/>
            <p:nvPr/>
          </p:nvSpPr>
          <p:spPr>
            <a:xfrm>
              <a:off x="4460675" y="2625204"/>
              <a:ext cx="656613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菜单路径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2480873" y="1575777"/>
            <a:ext cx="7384343" cy="694592"/>
            <a:chOff x="3758375" y="2539177"/>
            <a:chExt cx="7384343" cy="694592"/>
          </a:xfrm>
        </p:grpSpPr>
        <p:sp>
          <p:nvSpPr>
            <p:cNvPr id="37" name="矩形 36"/>
            <p:cNvSpPr/>
            <p:nvPr/>
          </p:nvSpPr>
          <p:spPr>
            <a:xfrm>
              <a:off x="3758375" y="2539177"/>
              <a:ext cx="7384343" cy="694592"/>
            </a:xfrm>
            <a:prstGeom prst="rect">
              <a:avLst/>
            </a:prstGeom>
            <a:noFill/>
            <a:ln w="12700">
              <a:solidFill>
                <a:srgbClr val="3782C5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3758375" y="2539177"/>
              <a:ext cx="500119" cy="694592"/>
            </a:xfrm>
            <a:prstGeom prst="rect">
              <a:avLst/>
            </a:prstGeom>
            <a:gradFill>
              <a:gsLst>
                <a:gs pos="0">
                  <a:srgbClr val="3782C5"/>
                </a:gs>
                <a:gs pos="100000">
                  <a:srgbClr val="2857A5"/>
                </a:gs>
              </a:gsLst>
              <a:lin ang="5400000" scaled="0"/>
            </a:gradFill>
            <a:ln w="12700">
              <a:solidFill>
                <a:srgbClr val="378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9" name="TextBox 95"/>
            <p:cNvSpPr txBox="1"/>
            <p:nvPr/>
          </p:nvSpPr>
          <p:spPr>
            <a:xfrm>
              <a:off x="4460675" y="2625839"/>
              <a:ext cx="656613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功能简介</a:t>
              </a:r>
              <a:endPara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话费专区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/>
              <a:t>功能简介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39725" y="965835"/>
            <a:ext cx="10974070" cy="4523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45" defTabSz="456565" fontAlgn="auto">
              <a:lnSpc>
                <a:spcPct val="150000"/>
              </a:lnSpc>
              <a:buNone/>
            </a:pPr>
            <a:r>
              <a:rPr lang="en-US" altLang="zh-CN" dirty="0" smtClean="0"/>
              <a:t>     </a:t>
            </a:r>
            <a:r>
              <a:rPr lang="zh-CN" altLang="en-US" sz="2400" dirty="0" smtClean="0"/>
              <a:t>话费专区包含账单、资源使用情况、缴费历史查询等TAB页签。</a:t>
            </a:r>
            <a:endParaRPr lang="zh-CN" altLang="en-US" sz="2400" dirty="0" smtClean="0"/>
          </a:p>
          <a:p>
            <a:pPr marL="285750" indent="360045" defTabSz="456565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ym typeface="+mn-ea"/>
              </a:rPr>
              <a:t>账单</a:t>
            </a:r>
            <a:r>
              <a:rPr lang="zh-CN" altLang="en-US" sz="2400" kern="0" dirty="0" smtClean="0">
                <a:latin typeface="+mn-ea"/>
              </a:rPr>
              <a:t>：查询近6个月受理号码的月账单情况，包括受理号码的客户基础信息、账户基础信息、账单信息、消费信息。</a:t>
            </a:r>
            <a:endParaRPr lang="zh-CN" altLang="en-US" sz="2400" kern="0" dirty="0" smtClean="0">
              <a:latin typeface="+mn-ea"/>
            </a:endParaRPr>
          </a:p>
          <a:p>
            <a:pPr marL="285750" indent="360045" defTabSz="456565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ym typeface="+mn-ea"/>
              </a:rPr>
              <a:t>资源使用情况</a:t>
            </a:r>
            <a:r>
              <a:rPr lang="zh-CN" altLang="en-US" sz="2400" kern="0" dirty="0">
                <a:latin typeface="+mn-ea"/>
              </a:rPr>
              <a:t>：</a:t>
            </a:r>
            <a:r>
              <a:rPr lang="zh-CN" altLang="zh-CN" sz="2400" dirty="0"/>
              <a:t>该菜单可以实现查看客户各项资源的使用情况，如流量使用明细、共享流量使用情况、其他资源使用情况、万能副卡查询、月均消费的所选账期的消耗情况，使用表格形式展示。</a:t>
            </a:r>
            <a:endParaRPr lang="zh-CN" altLang="zh-CN" sz="2400" dirty="0"/>
          </a:p>
          <a:p>
            <a:pPr marL="285750" indent="360045" defTabSz="456565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ym typeface="+mn-ea"/>
              </a:rPr>
              <a:t>缴费历史查询</a:t>
            </a:r>
            <a:r>
              <a:rPr lang="zh-CN" altLang="en-US" sz="2400" kern="0" dirty="0" smtClean="0">
                <a:latin typeface="+mn-ea"/>
              </a:rPr>
              <a:t>：查询受理号码的缴费记录，默认展示的时间以各省BOSS传回为主，但查询时间尚未限制。</a:t>
            </a:r>
            <a:endParaRPr lang="en-US" altLang="zh-CN" sz="2400" kern="0" dirty="0" smtClean="0">
              <a:latin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话费专区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涉及菜单路径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75640" y="749300"/>
            <a:ext cx="6293485" cy="6451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pPr indent="360045" algn="l" fontAlgn="auto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菜单路径：标准化业务受理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专区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话费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专区</a:t>
            </a:r>
            <a:endParaRPr lang="zh-CN" altLang="en-US" sz="2400" b="1" dirty="0">
              <a:solidFill>
                <a:schemeClr val="accent6"/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1870" y="1470660"/>
            <a:ext cx="7667625" cy="51244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具体操作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账单</a:t>
            </a:r>
            <a:endParaRPr lang="zh-CN" altLang="en-US" dirty="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9725" y="934085"/>
            <a:ext cx="11532235" cy="5715635"/>
          </a:xfrm>
        </p:spPr>
        <p:txBody>
          <a:bodyPr/>
          <a:lstStyle/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39725" y="749300"/>
            <a:ext cx="11532235" cy="2861310"/>
          </a:xfrm>
          <a:prstGeom prst="rect">
            <a:avLst/>
          </a:prstGeom>
        </p:spPr>
        <p:txBody>
          <a:bodyPr wrap="square">
            <a:spAutoFit/>
          </a:bodyPr>
          <a:p>
            <a:pPr indent="360045" fontAlgn="auto">
              <a:lnSpc>
                <a:spcPct val="150000"/>
              </a:lnSpc>
            </a:pPr>
            <a:r>
              <a:rPr lang="en-US" altLang="zh-CN" sz="2400" dirty="0">
                <a:latin typeface="+mn-ea"/>
                <a:sym typeface="+mn-ea"/>
              </a:rPr>
              <a:t>   1</a:t>
            </a:r>
            <a:r>
              <a:rPr lang="zh-CN" altLang="en-US" sz="2400" dirty="0">
                <a:latin typeface="+mn-ea"/>
                <a:sym typeface="+mn-ea"/>
              </a:rPr>
              <a:t>、</a:t>
            </a:r>
            <a:r>
              <a:rPr lang="zh-CN" altLang="en-US" sz="2400" dirty="0">
                <a:latin typeface="+mn-ea"/>
                <a:sym typeface="+mn-ea"/>
              </a:rPr>
              <a:t>账单查询方式默认展示：按用户、按账户，展示内容和方式均不同，初始默认选中“按用户”；</a:t>
            </a:r>
            <a:endParaRPr lang="zh-CN" altLang="en-US" sz="2400" dirty="0">
              <a:latin typeface="+mn-ea"/>
              <a:sym typeface="+mn-ea"/>
            </a:endParaRPr>
          </a:p>
          <a:p>
            <a:pPr indent="360045" fontAlgn="auto">
              <a:lnSpc>
                <a:spcPct val="150000"/>
              </a:lnSpc>
            </a:pPr>
            <a:r>
              <a:rPr lang="zh-CN" altLang="en-US" sz="2400" dirty="0">
                <a:latin typeface="+mn-ea"/>
                <a:sym typeface="+mn-ea"/>
              </a:rPr>
              <a:t>   </a:t>
            </a:r>
            <a:r>
              <a:rPr lang="en-US" altLang="zh-CN" sz="2400" dirty="0">
                <a:latin typeface="+mn-ea"/>
                <a:sym typeface="+mn-ea"/>
              </a:rPr>
              <a:t>2</a:t>
            </a:r>
            <a:r>
              <a:rPr lang="zh-CN" altLang="en-US" sz="2400" dirty="0">
                <a:latin typeface="+mn-ea"/>
                <a:sym typeface="+mn-ea"/>
              </a:rPr>
              <a:t>、基本信息区域，月份可切换；余额发送按钮可点击，</a:t>
            </a:r>
            <a:r>
              <a:rPr lang="zh-CN" altLang="en-US" sz="2400" kern="100" dirty="0">
                <a:latin typeface="+mn-ea"/>
                <a:cs typeface="宋体" panose="02010600030101010101" pitchFamily="2" charset="-122"/>
                <a:sym typeface="+mn-ea"/>
              </a:rPr>
              <a:t>弹出余额发送弹框，单停、欠停、停机保号等状态不正常的，该按钮置灰不可点击；</a:t>
            </a:r>
            <a:endParaRPr lang="zh-CN" altLang="en-US" sz="2400" dirty="0">
              <a:latin typeface="+mn-ea"/>
              <a:sym typeface="+mn-ea"/>
            </a:endParaRPr>
          </a:p>
          <a:p>
            <a:pPr indent="360045" fontAlgn="auto">
              <a:lnSpc>
                <a:spcPct val="150000"/>
              </a:lnSpc>
            </a:pPr>
            <a:r>
              <a:rPr lang="zh-CN" altLang="en-US" sz="2400" dirty="0">
                <a:latin typeface="+mn-ea"/>
                <a:sym typeface="+mn-ea"/>
              </a:rPr>
              <a:t>   </a:t>
            </a:r>
            <a:endParaRPr lang="en-US" altLang="zh-CN" sz="2400" b="1" dirty="0"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4170" y="3051175"/>
            <a:ext cx="9250045" cy="35985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具体操作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账单</a:t>
            </a:r>
            <a:endParaRPr lang="zh-CN" altLang="en-US" dirty="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9725" y="749300"/>
            <a:ext cx="11532235" cy="3608705"/>
          </a:xfrm>
        </p:spPr>
        <p:txBody>
          <a:bodyPr>
            <a:normAutofit lnSpcReduction="20000"/>
          </a:bodyPr>
          <a:lstStyle/>
          <a:p>
            <a:pPr indent="360045" fontAlgn="auto">
              <a:lnSpc>
                <a:spcPct val="150000"/>
              </a:lnSpc>
            </a:pPr>
            <a:r>
              <a:rPr lang="en-US" altLang="zh-CN" sz="2400" dirty="0">
                <a:latin typeface="+mn-ea"/>
                <a:sym typeface="+mn-ea"/>
              </a:rPr>
              <a:t>   3</a:t>
            </a:r>
            <a:r>
              <a:rPr lang="zh-CN" altLang="en-US" sz="2400" dirty="0">
                <a:latin typeface="+mn-ea"/>
                <a:sym typeface="+mn-ea"/>
              </a:rPr>
              <a:t>、账单信息：数据多时，勾选复选框，总金额、</a:t>
            </a:r>
            <a:r>
              <a:rPr lang="zh-CN" altLang="zh-CN" sz="2400" dirty="0">
                <a:latin typeface="+mn-ea"/>
                <a:sym typeface="+mn-ea"/>
              </a:rPr>
              <a:t>优惠金额列、实收金额可进行统计；</a:t>
            </a:r>
            <a:r>
              <a:rPr lang="zh-CN" altLang="en-US" sz="2400" dirty="0">
                <a:latin typeface="+mn-ea"/>
                <a:sym typeface="+mn-ea"/>
              </a:rPr>
              <a:t>“</a:t>
            </a:r>
            <a:r>
              <a:rPr lang="zh-CN" altLang="zh-CN" sz="2400" dirty="0">
                <a:latin typeface="+mn-ea"/>
                <a:sym typeface="+mn-ea"/>
              </a:rPr>
              <a:t>媒体发送</a:t>
            </a:r>
            <a:r>
              <a:rPr lang="zh-CN" altLang="en-US" sz="2400" dirty="0">
                <a:latin typeface="+mn-ea"/>
                <a:sym typeface="+mn-ea"/>
              </a:rPr>
              <a:t>”</a:t>
            </a:r>
            <a:r>
              <a:rPr lang="zh-CN" altLang="zh-CN" sz="2400" dirty="0">
                <a:latin typeface="+mn-ea"/>
                <a:sym typeface="+mn-ea"/>
              </a:rPr>
              <a:t>按钮、</a:t>
            </a:r>
            <a:r>
              <a:rPr lang="zh-CN" altLang="en-US" sz="2400" dirty="0">
                <a:latin typeface="+mn-ea"/>
                <a:sym typeface="+mn-ea"/>
              </a:rPr>
              <a:t>“</a:t>
            </a:r>
            <a:r>
              <a:rPr lang="zh-CN" altLang="zh-CN" sz="2400" dirty="0">
                <a:latin typeface="+mn-ea"/>
                <a:sym typeface="+mn-ea"/>
              </a:rPr>
              <a:t>他人代付</a:t>
            </a:r>
            <a:r>
              <a:rPr lang="zh-CN" altLang="en-US" sz="2400" dirty="0">
                <a:latin typeface="+mn-ea"/>
                <a:sym typeface="+mn-ea"/>
              </a:rPr>
              <a:t>”</a:t>
            </a:r>
            <a:r>
              <a:rPr lang="zh-CN" altLang="zh-CN" sz="2400" dirty="0">
                <a:latin typeface="+mn-ea"/>
                <a:sym typeface="+mn-ea"/>
              </a:rPr>
              <a:t>按钮可点击</a:t>
            </a:r>
            <a:r>
              <a:rPr lang="zh-CN" altLang="en-US" sz="2400" dirty="0">
                <a:latin typeface="+mn-ea"/>
                <a:sym typeface="+mn-ea"/>
              </a:rPr>
              <a:t>；</a:t>
            </a:r>
            <a:endParaRPr lang="zh-CN" altLang="en-US" sz="2400" dirty="0">
              <a:latin typeface="+mn-ea"/>
              <a:sym typeface="+mn-ea"/>
            </a:endParaRPr>
          </a:p>
          <a:p>
            <a:pPr indent="360045" fontAlgn="auto">
              <a:lnSpc>
                <a:spcPct val="150000"/>
              </a:lnSpc>
            </a:pPr>
            <a:r>
              <a:rPr lang="en-US" altLang="zh-CN" sz="2400" dirty="0">
                <a:latin typeface="+mn-ea"/>
                <a:sym typeface="+mn-ea"/>
              </a:rPr>
              <a:t>   4</a:t>
            </a:r>
            <a:r>
              <a:rPr lang="zh-CN" altLang="zh-CN" sz="2400" dirty="0">
                <a:latin typeface="+mn-ea"/>
                <a:sym typeface="+mn-ea"/>
              </a:rPr>
              <a:t>、右侧账户信息与积分信息区域，可点击查看相关信息；</a:t>
            </a:r>
            <a:endParaRPr lang="zh-CN" altLang="zh-CN" sz="2400" dirty="0">
              <a:latin typeface="+mn-ea"/>
              <a:sym typeface="+mn-ea"/>
            </a:endParaRPr>
          </a:p>
          <a:p>
            <a:pPr indent="360045" fontAlgn="auto">
              <a:lnSpc>
                <a:spcPct val="150000"/>
              </a:lnSpc>
            </a:pPr>
            <a:r>
              <a:rPr lang="en-US" altLang="zh-CN" sz="2400" dirty="0">
                <a:latin typeface="+mn-ea"/>
                <a:sym typeface="+mn-ea"/>
              </a:rPr>
              <a:t>   5</a:t>
            </a:r>
            <a:r>
              <a:rPr lang="zh-CN" altLang="en-US" sz="2400" dirty="0">
                <a:latin typeface="+mn-ea"/>
                <a:sym typeface="+mn-ea"/>
              </a:rPr>
              <a:t>、消费信息列表，可查看统计的消费信息；</a:t>
            </a:r>
            <a:endParaRPr lang="zh-CN" altLang="en-US" sz="2400" dirty="0">
              <a:latin typeface="+mn-ea"/>
              <a:sym typeface="+mn-ea"/>
            </a:endParaRPr>
          </a:p>
          <a:p>
            <a:pPr indent="360045" fontAlgn="auto">
              <a:lnSpc>
                <a:spcPct val="150000"/>
              </a:lnSpc>
            </a:pPr>
            <a:r>
              <a:rPr lang="zh-CN" altLang="en-US" sz="2400" dirty="0"/>
              <a:t>  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话费专区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资源使用情况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40665" y="749300"/>
            <a:ext cx="11440795" cy="4446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45" fontAlgn="auto">
              <a:lnSpc>
                <a:spcPct val="150000"/>
              </a:lnSpc>
              <a:defRPr/>
            </a:pPr>
            <a:r>
              <a:rPr lang="en-US" altLang="zh-CN" sz="2400" dirty="0">
                <a:latin typeface="+mn-ea"/>
              </a:rPr>
              <a:t>   </a:t>
            </a:r>
            <a:r>
              <a:rPr lang="zh-CN" altLang="en-US" sz="2400" dirty="0">
                <a:latin typeface="+mn-ea"/>
              </a:rPr>
              <a:t>资源使用情况页面由流量使用汇总、流量使用明细、其他资源使用情况、</a:t>
            </a:r>
            <a:r>
              <a:rPr lang="zh-CN" altLang="en-US" sz="2400" dirty="0">
                <a:sym typeface="+mn-ea"/>
              </a:rPr>
              <a:t>套餐外其他资源使用量、</a:t>
            </a:r>
            <a:r>
              <a:rPr lang="zh-CN" altLang="en-US" sz="2400" dirty="0">
                <a:latin typeface="+mn-ea"/>
              </a:rPr>
              <a:t>共享资源明细、万能副卡查询组成；</a:t>
            </a:r>
            <a:endParaRPr lang="zh-CN" altLang="en-US" sz="2400" dirty="0">
              <a:latin typeface="+mn-ea"/>
            </a:endParaRPr>
          </a:p>
          <a:p>
            <a:pPr indent="360045" fontAlgn="auto">
              <a:lnSpc>
                <a:spcPct val="150000"/>
              </a:lnSpc>
              <a:defRPr/>
            </a:pPr>
            <a:r>
              <a:rPr lang="zh-CN" altLang="en-US" sz="2400" dirty="0">
                <a:latin typeface="+mn-ea"/>
              </a:rPr>
              <a:t>   月份可切换，数据信息可查看，按钮可点击；</a:t>
            </a:r>
            <a:endParaRPr lang="zh-CN" altLang="en-US" sz="2400" dirty="0">
              <a:latin typeface="+mn-ea"/>
            </a:endParaRPr>
          </a:p>
          <a:p>
            <a:pPr indent="360045" fontAlgn="auto">
              <a:lnSpc>
                <a:spcPct val="150000"/>
              </a:lnSpc>
              <a:defRPr/>
            </a:pPr>
            <a:r>
              <a:rPr lang="zh-CN" altLang="en-US" sz="2400" dirty="0">
                <a:latin typeface="+mn-ea"/>
                <a:sym typeface="+mn-ea"/>
              </a:rPr>
              <a:t>   如：流量使用明细 页面中，对流量日租卡套餐增加标识，套餐名称前面增加橙色字体“【日】”标识，且套餐名称以连接方式展示，</a:t>
            </a:r>
            <a:r>
              <a:rPr lang="zh-CN" altLang="en-US" sz="2400" dirty="0">
                <a:latin typeface="+mn-ea"/>
                <a:sym typeface="+mn-ea"/>
              </a:rPr>
              <a:t>点击流量日租卡类套餐名称弹出“流量日租卡套餐使用明细”信息框；</a:t>
            </a:r>
            <a:endParaRPr lang="zh-CN" altLang="en-US" dirty="0">
              <a:latin typeface="+mn-ea"/>
              <a:sym typeface="+mn-ea"/>
            </a:endParaRPr>
          </a:p>
          <a:p>
            <a:pPr indent="360045" algn="l" fontAlgn="auto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ea"/>
                <a:sym typeface="+mn-ea"/>
              </a:rPr>
              <a:t>         </a:t>
            </a:r>
            <a:endParaRPr lang="en-US" altLang="zh-CN" dirty="0">
              <a:latin typeface="+mn-ea"/>
            </a:endParaRPr>
          </a:p>
          <a:p>
            <a:pPr lvl="1" indent="360045" fontAlgn="auto">
              <a:lnSpc>
                <a:spcPct val="150000"/>
              </a:lnSpc>
              <a:spcBef>
                <a:spcPts val="600"/>
              </a:spcBef>
            </a:pPr>
            <a:endParaRPr lang="en-US" altLang="zh-CN" sz="800" kern="100" dirty="0">
              <a:latin typeface="+mn-ea"/>
            </a:endParaRPr>
          </a:p>
          <a:p>
            <a:pPr lvl="1">
              <a:spcBef>
                <a:spcPts val="600"/>
              </a:spcBef>
              <a:spcAft>
                <a:spcPts val="0"/>
              </a:spcAft>
            </a:pPr>
            <a:endParaRPr lang="zh-CN" altLang="en-US" kern="100" dirty="0">
              <a:latin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7890" y="4122420"/>
            <a:ext cx="8503285" cy="26123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话费专区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缴费历史查询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40030" y="968375"/>
            <a:ext cx="11430635" cy="568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US" altLang="zh-CN" sz="800" kern="100" dirty="0">
              <a:latin typeface="+mn-ea"/>
            </a:endParaRPr>
          </a:p>
          <a:p>
            <a:pPr lvl="1">
              <a:spcBef>
                <a:spcPts val="600"/>
              </a:spcBef>
              <a:spcAft>
                <a:spcPts val="0"/>
              </a:spcAft>
            </a:pPr>
            <a:endParaRPr lang="zh-CN" altLang="en-US" kern="100" dirty="0"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9725" y="749300"/>
            <a:ext cx="11517630" cy="452310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indent="360045" fontAlgn="auto">
              <a:lnSpc>
                <a:spcPct val="150000"/>
              </a:lnSpc>
            </a:pPr>
            <a:r>
              <a:rPr lang="en-US" altLang="zh-CN" sz="2400" dirty="0">
                <a:latin typeface="+mn-ea"/>
                <a:sym typeface="+mn-ea"/>
              </a:rPr>
              <a:t>   </a:t>
            </a:r>
            <a:r>
              <a:rPr lang="zh-CN" altLang="en-US" sz="2400" dirty="0">
                <a:latin typeface="+mn-ea"/>
                <a:sym typeface="+mn-ea"/>
              </a:rPr>
              <a:t>缴费历史查询页面分为</a:t>
            </a:r>
            <a:r>
              <a:rPr lang="en-US" altLang="zh-CN" sz="2400" dirty="0">
                <a:latin typeface="+mn-ea"/>
                <a:sym typeface="+mn-ea"/>
              </a:rPr>
              <a:t>3</a:t>
            </a:r>
            <a:r>
              <a:rPr lang="zh-CN" altLang="en-US" sz="2400" dirty="0">
                <a:latin typeface="+mn-ea"/>
                <a:sym typeface="+mn-ea"/>
              </a:rPr>
              <a:t>部分：查询区、缴费历史列表、存取日志区域，</a:t>
            </a:r>
            <a:endParaRPr lang="zh-CN" altLang="en-US" sz="2400" dirty="0">
              <a:latin typeface="+mn-ea"/>
              <a:sym typeface="+mn-ea"/>
            </a:endParaRPr>
          </a:p>
          <a:p>
            <a:pPr indent="360045" fontAlgn="auto"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6"/>
                </a:solidFill>
                <a:latin typeface="+mn-ea"/>
                <a:sym typeface="+mn-ea"/>
              </a:rPr>
              <a:t>   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sym typeface="+mn-ea"/>
              </a:rPr>
              <a:t>查询区：客户号码自动带入，开始时间和结束时间可手动设置，查询方式可点击下拉框进行选择；快捷按钮：【当月】、【近三月】、【近半年】、【近一年】，可实现对时间快速设置；点击短信发送按钮可下发短信；</a:t>
            </a:r>
            <a:endParaRPr lang="zh-CN" altLang="en-US" sz="2400" dirty="0">
              <a:solidFill>
                <a:schemeClr val="tx1"/>
              </a:solidFill>
              <a:latin typeface="+mn-ea"/>
              <a:sym typeface="+mn-ea"/>
            </a:endParaRPr>
          </a:p>
          <a:p>
            <a:pPr indent="360045" fontAlgn="auto"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sym typeface="+mn-ea"/>
              </a:rPr>
              <a:t>   </a:t>
            </a:r>
            <a:r>
              <a:rPr lang="zh-CN" altLang="en-US" sz="2400" dirty="0">
                <a:latin typeface="+mn-ea"/>
                <a:sym typeface="+mn-ea"/>
              </a:rPr>
              <a:t>缴费历史列表：查看缴费历史信息，字段多时可通过移动横向滚动条查看；实收金额总计：统计所有记录的实收金额，有颜色区分，方便查看；</a:t>
            </a:r>
            <a:r>
              <a:rPr lang="en-US" altLang="zh-CN" sz="2400" dirty="0">
                <a:latin typeface="+mn-ea"/>
                <a:sym typeface="+mn-ea"/>
              </a:rPr>
              <a:t>“</a:t>
            </a:r>
            <a:r>
              <a:rPr lang="zh-CN" altLang="en-US" sz="2400" dirty="0">
                <a:latin typeface="+mn-ea"/>
                <a:sym typeface="+mn-ea"/>
              </a:rPr>
              <a:t>账本类型</a:t>
            </a:r>
            <a:r>
              <a:rPr lang="en-US" altLang="zh-CN" sz="2400" dirty="0">
                <a:latin typeface="+mn-ea"/>
                <a:sym typeface="+mn-ea"/>
              </a:rPr>
              <a:t>”</a:t>
            </a:r>
            <a:r>
              <a:rPr lang="zh-CN" altLang="en-US" sz="2400" dirty="0">
                <a:latin typeface="+mn-ea"/>
                <a:sym typeface="+mn-ea"/>
              </a:rPr>
              <a:t>下拉框可选择，展示对应的信息；</a:t>
            </a:r>
            <a:r>
              <a:rPr lang="en-US" altLang="zh-CN" sz="2400" dirty="0">
                <a:latin typeface="+mn-ea"/>
                <a:sym typeface="+mn-ea"/>
              </a:rPr>
              <a:t>“</a:t>
            </a:r>
            <a:r>
              <a:rPr lang="zh-CN" altLang="en-US" sz="2400" dirty="0">
                <a:latin typeface="+mn-ea"/>
                <a:sym typeface="+mn-ea"/>
              </a:rPr>
              <a:t>合计实收金额</a:t>
            </a:r>
            <a:r>
              <a:rPr lang="en-US" altLang="zh-CN" sz="2400" dirty="0">
                <a:latin typeface="+mn-ea"/>
                <a:sym typeface="+mn-ea"/>
              </a:rPr>
              <a:t>”</a:t>
            </a:r>
            <a:r>
              <a:rPr lang="zh-CN" altLang="en-US" sz="2400" dirty="0">
                <a:latin typeface="+mn-ea"/>
                <a:sym typeface="+mn-ea"/>
              </a:rPr>
              <a:t>：统计已勾选的记录数值；</a:t>
            </a:r>
            <a:endParaRPr lang="zh-CN" altLang="en-US" sz="2400" dirty="0">
              <a:latin typeface="+mn-ea"/>
              <a:sym typeface="+mn-ea"/>
            </a:endParaRPr>
          </a:p>
          <a:p>
            <a:pPr indent="360045" fontAlgn="auto"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sym typeface="+mn-ea"/>
              </a:rPr>
              <a:t>   </a:t>
            </a:r>
            <a:r>
              <a:rPr lang="zh-CN" altLang="en-US" sz="2400" dirty="0">
                <a:latin typeface="+mn-ea"/>
                <a:sym typeface="+mn-ea"/>
              </a:rPr>
              <a:t>存取日志区域：页签可切换，可查看对应的信息；</a:t>
            </a:r>
            <a:endParaRPr lang="zh-CN" altLang="en-US" sz="2400" dirty="0">
              <a:solidFill>
                <a:schemeClr val="tx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话费专区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缴费历史查询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40030" y="968375"/>
            <a:ext cx="11430635" cy="568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US" altLang="zh-CN" sz="800" kern="100" dirty="0">
              <a:latin typeface="+mn-ea"/>
            </a:endParaRPr>
          </a:p>
          <a:p>
            <a:pPr lvl="1">
              <a:spcBef>
                <a:spcPts val="600"/>
              </a:spcBef>
              <a:spcAft>
                <a:spcPts val="0"/>
              </a:spcAft>
            </a:pPr>
            <a:endParaRPr lang="zh-CN" altLang="en-US" kern="100" dirty="0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005" y="1536700"/>
            <a:ext cx="11239500" cy="443611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39725" y="749300"/>
            <a:ext cx="11517630" cy="6451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indent="360045" fontAlgn="auto">
              <a:lnSpc>
                <a:spcPct val="150000"/>
              </a:lnSpc>
            </a:pPr>
            <a:r>
              <a:rPr lang="en-US" altLang="zh-CN" sz="2400" dirty="0">
                <a:latin typeface="+mn-ea"/>
                <a:sym typeface="+mn-ea"/>
              </a:rPr>
              <a:t>    </a:t>
            </a:r>
            <a:r>
              <a:rPr lang="zh-CN" altLang="en-US" sz="2400" dirty="0">
                <a:latin typeface="+mn-ea"/>
                <a:sym typeface="+mn-ea"/>
              </a:rPr>
              <a:t>页面展示如下：</a:t>
            </a:r>
            <a:endParaRPr lang="zh-CN" altLang="en-US" sz="2400" dirty="0">
              <a:solidFill>
                <a:schemeClr val="tx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">
      <a:majorFont>
        <a:latin typeface="黑体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>
          <a:solidFill>
            <a:schemeClr val="bg2">
              <a:lumMod val="75000"/>
            </a:schemeClr>
          </a:solidFill>
        </a:ln>
      </a:spPr>
      <a:bodyPr wrap="square" rtlCol="0">
        <a:spAutoFit/>
      </a:bodyPr>
      <a:lstStyle>
        <a:defPPr>
          <a:lnSpc>
            <a:spcPct val="130000"/>
          </a:lnSpc>
          <a:defRPr sz="1600" b="1" dirty="0">
            <a:solidFill>
              <a:schemeClr val="accent6"/>
            </a:solidFill>
            <a:sym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636694297267565530</Template>
  <TotalTime>0</TotalTime>
  <Words>1770</Words>
  <Application>WPS 演示</Application>
  <PresentationFormat>宽屏</PresentationFormat>
  <Paragraphs>107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Times New Roman</vt:lpstr>
      <vt:lpstr>Calibri</vt:lpstr>
      <vt:lpstr>Arial Unicode MS</vt:lpstr>
      <vt:lpstr>黑体</vt:lpstr>
      <vt:lpstr>等线</vt:lpstr>
      <vt:lpstr>1_Office 主题​​</vt:lpstr>
      <vt:lpstr>PowerPoint 演示文稿</vt:lpstr>
      <vt:lpstr>CONTENTS  目录</vt:lpstr>
      <vt:lpstr>话费专区-功能简介</vt:lpstr>
      <vt:lpstr>话费专区-涉及菜单路径</vt:lpstr>
      <vt:lpstr>具体操作-账单</vt:lpstr>
      <vt:lpstr>具体操作-账单</vt:lpstr>
      <vt:lpstr>话费专区-资源使用情况页面-流量使用汇总及明细</vt:lpstr>
      <vt:lpstr>话费专区-缴费历史查询</vt:lpstr>
      <vt:lpstr>话费专区-缴费历史查询</vt:lpstr>
      <vt:lpstr>话费专区-缴费历史查询</vt:lpstr>
      <vt:lpstr>话费专区-阶段扣费查询</vt:lpstr>
      <vt:lpstr>话费专区-余额组成查询</vt:lpstr>
      <vt:lpstr>话费专区-阶段扣费查询</vt:lpstr>
      <vt:lpstr>话费专区-余额组成查询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胡萌萌</dc:creator>
  <cp:lastModifiedBy>Administrator</cp:lastModifiedBy>
  <cp:revision>105</cp:revision>
  <dcterms:created xsi:type="dcterms:W3CDTF">2018-08-08T03:06:00Z</dcterms:created>
  <dcterms:modified xsi:type="dcterms:W3CDTF">2019-05-26T13:25:10Z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