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70" r:id="rId3"/>
    <p:sldId id="370" r:id="rId4"/>
    <p:sldId id="317" r:id="rId5"/>
    <p:sldId id="321" r:id="rId6"/>
    <p:sldId id="323" r:id="rId7"/>
    <p:sldId id="322" r:id="rId8"/>
    <p:sldId id="371" r:id="rId9"/>
    <p:sldId id="374" r:id="rId10"/>
    <p:sldId id="375" r:id="rId11"/>
    <p:sldId id="376" r:id="rId12"/>
    <p:sldId id="377" r:id="rId13"/>
    <p:sldId id="381" r:id="rId14"/>
    <p:sldId id="378" r:id="rId15"/>
    <p:sldId id="379" r:id="rId16"/>
    <p:sldId id="380" r:id="rId17"/>
    <p:sldId id="382" r:id="rId18"/>
    <p:sldId id="383" r:id="rId19"/>
    <p:sldId id="384" r:id="rId20"/>
    <p:sldId id="386" r:id="rId21"/>
    <p:sldId id="385" r:id="rId22"/>
    <p:sldId id="387" r:id="rId23"/>
    <p:sldId id="388" r:id="rId24"/>
    <p:sldId id="334" r:id="rId25"/>
    <p:sldId id="389" r:id="rId26"/>
    <p:sldId id="336" r:id="rId27"/>
    <p:sldId id="391" r:id="rId28"/>
    <p:sldId id="392" r:id="rId29"/>
    <p:sldId id="390" r:id="rId30"/>
    <p:sldId id="394" r:id="rId31"/>
    <p:sldId id="395" r:id="rId32"/>
    <p:sldId id="396" r:id="rId33"/>
    <p:sldId id="397" r:id="rId34"/>
    <p:sldId id="345" r:id="rId35"/>
    <p:sldId id="399" r:id="rId36"/>
    <p:sldId id="400" r:id="rId37"/>
    <p:sldId id="401" r:id="rId38"/>
    <p:sldId id="346" r:id="rId39"/>
    <p:sldId id="350" r:id="rId40"/>
    <p:sldId id="402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6A6A6"/>
    <a:srgbClr val="E7E7E7"/>
    <a:srgbClr val="E8E8E8"/>
    <a:srgbClr val="D9D9D9"/>
    <a:srgbClr val="01A7AB"/>
    <a:srgbClr val="FFF4D8"/>
    <a:srgbClr val="EEF7E9"/>
    <a:srgbClr val="88D773"/>
    <a:srgbClr val="4AD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5EC20-4E73-4F25-BF5A-B8B84E738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000D-E93F-4EC5-A839-B7B2E4D909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B539-DA97-465D-850F-3C38A66273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5.jpeg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lnSpc>
                <a:spcPct val="130000"/>
              </a:lnSpc>
              <a:spcBef>
                <a:spcPts val="0"/>
              </a:spcBef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180720中移在线副本\PPT模板-2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6"/>
            <a:ext cx="12192000" cy="68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588" y="196850"/>
            <a:ext cx="2193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0" y="771525"/>
            <a:ext cx="12192000" cy="66675"/>
          </a:xfrm>
          <a:prstGeom prst="rect">
            <a:avLst/>
          </a:prstGeom>
          <a:solidFill>
            <a:srgbClr val="89B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36538" y="168275"/>
            <a:ext cx="68262" cy="539750"/>
          </a:xfrm>
          <a:prstGeom prst="rect">
            <a:avLst/>
          </a:prstGeom>
          <a:solidFill>
            <a:srgbClr val="9DCB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275"/>
            <a:ext cx="203200" cy="539750"/>
          </a:xfrm>
          <a:prstGeom prst="rect">
            <a:avLst/>
          </a:prstGeom>
          <a:solidFill>
            <a:srgbClr val="33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38675" y="197768"/>
            <a:ext cx="9213711" cy="49492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en-US" dirty="0" err="1"/>
              <a:t>单击此处编辑母版标题样式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339776" y="177983"/>
            <a:ext cx="10408171" cy="571525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8"/>
            <a:ext cx="11532434" cy="165576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59055" y="2648673"/>
            <a:ext cx="12192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新版业务受理配置指导手册</a:t>
            </a:r>
            <a:endParaRPr lang="zh-CN" altLang="en-US" sz="4800" b="1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		</a:t>
            </a:r>
            <a:r>
              <a:rPr lang="zh-CN" altLang="en-US" sz="4800" b="1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——话费专区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955634"/>
            <a:ext cx="12192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账单配置</a:t>
            </a:r>
            <a:r>
              <a:rPr lang="en-US" altLang="zh-CN" dirty="0">
                <a:latin typeface="+mn-ea"/>
                <a:sym typeface="+mn-ea"/>
              </a:rPr>
              <a:t>-</a:t>
            </a:r>
            <a:r>
              <a:rPr lang="zh-CN" altLang="en-US" dirty="0">
                <a:latin typeface="+mn-ea"/>
                <a:sym typeface="+mn-ea"/>
              </a:rPr>
              <a:t>账单查询方式默认展示配置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360" y="749300"/>
            <a:ext cx="11532235" cy="1887855"/>
          </a:xfrm>
        </p:spPr>
        <p:txBody>
          <a:bodyPr>
            <a:noAutofit/>
          </a:bodyPr>
          <a:lstStyle/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</a:rPr>
              <a:t>    </a:t>
            </a:r>
            <a:r>
              <a:rPr lang="zh-CN" altLang="en-US" sz="2400" dirty="0">
                <a:latin typeface="+mn-ea"/>
                <a:sym typeface="+mn-ea"/>
              </a:rPr>
              <a:t>默认展示：【按用户】、【按账户】，初始默认选中【按用户】；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  <a:sym typeface="+mn-ea"/>
              </a:rPr>
              <a:t>    配置页面展示：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</a:rPr>
              <a:t>   </a:t>
            </a:r>
            <a:endParaRPr lang="en-US" altLang="zh-CN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en-US" altLang="zh-CN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en-US" altLang="zh-CN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</a:rPr>
              <a:t>     </a:t>
            </a:r>
            <a:r>
              <a:rPr lang="zh-CN" altLang="en-US" sz="2400" dirty="0">
                <a:latin typeface="+mn-ea"/>
              </a:rPr>
              <a:t>话费专区</a:t>
            </a:r>
            <a:r>
              <a:rPr lang="en-US" altLang="zh-CN" sz="2400" dirty="0">
                <a:latin typeface="+mn-ea"/>
              </a:rPr>
              <a:t>-</a:t>
            </a:r>
            <a:r>
              <a:rPr lang="zh-CN" altLang="en-US" sz="2400" dirty="0">
                <a:latin typeface="+mn-ea"/>
              </a:rPr>
              <a:t>账单，账单查询方式展示如下：</a:t>
            </a:r>
            <a:endParaRPr lang="en-US" altLang="zh-CN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</a:rPr>
              <a:t>    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435" y="1875155"/>
            <a:ext cx="10310495" cy="1483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208780"/>
            <a:ext cx="10552430" cy="23818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资源使用情况配置</a:t>
            </a:r>
            <a:r>
              <a:rPr lang="en-US" altLang="zh-CN" dirty="0">
                <a:latin typeface="+mn-ea"/>
                <a:sym typeface="+mn-ea"/>
              </a:rPr>
              <a:t>-</a:t>
            </a:r>
            <a:r>
              <a:rPr lang="zh-CN" altLang="en-US" dirty="0">
                <a:latin typeface="+mn-ea"/>
                <a:sym typeface="+mn-ea"/>
              </a:rPr>
              <a:t>基本信息区域</a:t>
            </a:r>
            <a:r>
              <a:rPr lang="zh-CN" altLang="en-US" dirty="0">
                <a:latin typeface="+mn-ea"/>
                <a:sym typeface="+mn-ea"/>
              </a:rPr>
              <a:t>配置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360" y="749300"/>
            <a:ext cx="11532235" cy="1887855"/>
          </a:xfrm>
        </p:spPr>
        <p:txBody>
          <a:bodyPr>
            <a:noAutofit/>
          </a:bodyPr>
          <a:lstStyle/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   1</a:t>
            </a:r>
            <a:r>
              <a:rPr lang="zh-CN" altLang="en-US" sz="2400" dirty="0">
                <a:latin typeface="+mn-ea"/>
                <a:sym typeface="+mn-ea"/>
              </a:rPr>
              <a:t>、包括</a:t>
            </a:r>
            <a:r>
              <a:rPr lang="en-US" altLang="zh-CN" sz="2400" dirty="0">
                <a:latin typeface="+mn-ea"/>
                <a:sym typeface="+mn-ea"/>
              </a:rPr>
              <a:t>9</a:t>
            </a:r>
            <a:r>
              <a:rPr lang="zh-CN" altLang="en-US" sz="2400" dirty="0">
                <a:latin typeface="+mn-ea"/>
                <a:sym typeface="+mn-ea"/>
              </a:rPr>
              <a:t>个固定字段(手机号码、流量总量、已使用量、剩余量、国内剩余量、超额量、上月结转量、是否封顶、流量限速)和</a:t>
            </a:r>
            <a:r>
              <a:rPr lang="en-US" altLang="zh-CN" sz="2400" dirty="0">
                <a:latin typeface="+mn-ea"/>
                <a:sym typeface="+mn-ea"/>
              </a:rPr>
              <a:t>5</a:t>
            </a:r>
            <a:r>
              <a:rPr lang="zh-CN" altLang="en-US" sz="2400" dirty="0">
                <a:latin typeface="+mn-ea"/>
                <a:sym typeface="+mn-ea"/>
              </a:rPr>
              <a:t>个自定义字段；</a:t>
            </a:r>
            <a:endParaRPr lang="zh-CN" altLang="en-US" sz="2400" dirty="0">
              <a:latin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   2</a:t>
            </a:r>
            <a:r>
              <a:rPr lang="zh-CN" altLang="en-US" sz="2400" dirty="0">
                <a:latin typeface="+mn-ea"/>
                <a:sym typeface="+mn-ea"/>
              </a:rPr>
              <a:t>、固定字段中文名称不可更改，自定义字段可以改名；</a:t>
            </a:r>
            <a:endParaRPr lang="zh-CN" altLang="en-US" sz="2400" dirty="0">
              <a:latin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   3</a:t>
            </a:r>
            <a:r>
              <a:rPr lang="zh-CN" altLang="en-US" sz="2400" dirty="0">
                <a:latin typeface="+mn-ea"/>
                <a:sym typeface="+mn-ea"/>
              </a:rPr>
              <a:t>、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所有字段支持各省配置显示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/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隐藏，</a:t>
            </a:r>
            <a:r>
              <a:rPr lang="en-US" altLang="zh-CN" sz="2400" dirty="0">
                <a:latin typeface="+mn-ea"/>
                <a:sym typeface="+mn-ea"/>
              </a:rPr>
              <a:t>固定字段默认显示，自定义字段默认隐藏</a:t>
            </a:r>
            <a:r>
              <a:rPr lang="zh-CN" altLang="en-US" sz="2400" dirty="0">
                <a:latin typeface="+mn-ea"/>
                <a:sym typeface="+mn-ea"/>
              </a:rPr>
              <a:t>，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排序：</a:t>
            </a:r>
            <a:r>
              <a:rPr lang="en-US" altLang="zh-CN" sz="2400" dirty="0">
                <a:latin typeface="+mn-ea"/>
                <a:sym typeface="+mn-ea"/>
              </a:rPr>
              <a:t>越小越靠前</a:t>
            </a:r>
            <a:r>
              <a:rPr lang="zh-CN" altLang="en-US" sz="2400" dirty="0">
                <a:latin typeface="+mn-ea"/>
                <a:sym typeface="+mn-ea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代表该对应字段在展示时的排列顺序</a:t>
            </a:r>
            <a:r>
              <a:rPr lang="en-US" altLang="zh-CN" sz="2400" dirty="0">
                <a:latin typeface="+mn-ea"/>
                <a:sym typeface="+mn-ea"/>
              </a:rPr>
              <a:t>；</a:t>
            </a:r>
            <a:r>
              <a:rPr lang="zh-CN" altLang="en-US" sz="2400" dirty="0">
                <a:latin typeface="+mn-ea"/>
                <a:sym typeface="+mn-ea"/>
              </a:rPr>
              <a:t>接口返回字段名、字段超链接名、字段超链接</a:t>
            </a:r>
            <a:r>
              <a:rPr lang="en-US" altLang="zh-CN" sz="2400" dirty="0">
                <a:latin typeface="+mn-ea"/>
                <a:sym typeface="+mn-ea"/>
              </a:rPr>
              <a:t>URL</a:t>
            </a:r>
            <a:r>
              <a:rPr lang="zh-CN" altLang="en-US" sz="2400" dirty="0">
                <a:latin typeface="+mn-ea"/>
                <a:sym typeface="+mn-ea"/>
              </a:rPr>
              <a:t>，均可在文本框内进行编辑；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   4</a:t>
            </a:r>
            <a:r>
              <a:rPr lang="zh-CN" altLang="en-US" sz="2400" dirty="0">
                <a:latin typeface="+mn-ea"/>
                <a:sym typeface="+mn-ea"/>
              </a:rPr>
              <a:t>、设置完毕后，点击保存，提示保存成功；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sym typeface="+mn-ea"/>
              </a:rPr>
              <a:t>   配置页面如图所示：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0470" y="4746625"/>
            <a:ext cx="8321040" cy="19615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资源使用情况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360" y="749300"/>
            <a:ext cx="11532235" cy="1887855"/>
          </a:xfrm>
        </p:spPr>
        <p:txBody>
          <a:bodyPr>
            <a:noAutofit/>
          </a:bodyPr>
          <a:lstStyle/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  <a:sym typeface="+mn-ea"/>
              </a:rPr>
              <a:t>基本信息区域配置的设置，在</a:t>
            </a:r>
            <a:r>
              <a:rPr lang="zh-CN" altLang="en-US" sz="2400" dirty="0">
                <a:sym typeface="+mn-ea"/>
              </a:rPr>
              <a:t>话费专区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资源使用情况页面，展示如下：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590" y="1635760"/>
            <a:ext cx="10899775" cy="30372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资源使用情况配置</a:t>
            </a:r>
            <a:r>
              <a:rPr lang="en-US" altLang="zh-CN" dirty="0">
                <a:latin typeface="+mn-ea"/>
                <a:sym typeface="+mn-ea"/>
              </a:rPr>
              <a:t>-</a:t>
            </a:r>
            <a:r>
              <a:rPr lang="zh-CN" altLang="en-US" dirty="0">
                <a:latin typeface="+mn-ea"/>
                <a:sym typeface="+mn-ea"/>
              </a:rPr>
              <a:t>流量使用明细列表配置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360" y="749300"/>
            <a:ext cx="11532235" cy="1887855"/>
          </a:xfrm>
        </p:spPr>
        <p:txBody>
          <a:bodyPr>
            <a:noAutofit/>
          </a:bodyPr>
          <a:lstStyle/>
          <a:p>
            <a:pPr indent="360045" algn="l" fontAlgn="auto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</a:t>
            </a:r>
            <a:r>
              <a:rPr lang="zh-CN" altLang="en-US" sz="2400">
                <a:sym typeface="+mn-ea"/>
              </a:rPr>
              <a:t>1、列表字段选择：包括</a:t>
            </a:r>
            <a:r>
              <a:rPr lang="en-US" altLang="zh-CN" sz="2400">
                <a:sym typeface="+mn-ea"/>
              </a:rPr>
              <a:t>14</a:t>
            </a:r>
            <a:r>
              <a:rPr lang="zh-CN" altLang="en-US" sz="2400">
                <a:sym typeface="+mn-ea"/>
              </a:rPr>
              <a:t>个固定字段和</a:t>
            </a:r>
            <a:r>
              <a:rPr lang="en-US" altLang="zh-CN" sz="2400">
                <a:sym typeface="+mn-ea"/>
              </a:rPr>
              <a:t>5</a:t>
            </a:r>
            <a:r>
              <a:rPr lang="zh-CN" altLang="en-US" sz="2400">
                <a:sym typeface="+mn-ea"/>
              </a:rPr>
              <a:t>个自定义字段，选中即表示前台列表展示，并显示在下方字段顺序设置区域；自定义字段通过点击其右侧图标，可更改名称；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2、列表字段顺序设置：字段前面括号里输入数字</a:t>
            </a:r>
            <a:r>
              <a:rPr lang="en-US" altLang="zh-CN" sz="2400">
                <a:sym typeface="+mn-ea"/>
              </a:rPr>
              <a:t>1-99</a:t>
            </a:r>
            <a:r>
              <a:rPr lang="zh-CN" altLang="en-US" sz="2400">
                <a:sym typeface="+mn-ea"/>
              </a:rPr>
              <a:t>，进行列表字段顺序设置，数字越小越靠前；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</a:t>
            </a: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、设置完毕后，点击保存；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4540" y="3536315"/>
            <a:ext cx="8307070" cy="3279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资源使用情况</a:t>
            </a:r>
            <a:r>
              <a:rPr lang="en-US" altLang="zh-CN" dirty="0">
                <a:latin typeface="+mn-ea"/>
                <a:sym typeface="+mn-ea"/>
              </a:rPr>
              <a:t>-</a:t>
            </a:r>
            <a:r>
              <a:rPr lang="zh-CN" altLang="en-US" dirty="0">
                <a:latin typeface="+mn-ea"/>
                <a:sym typeface="+mn-ea"/>
              </a:rPr>
              <a:t>流量使用明细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360" y="749300"/>
            <a:ext cx="11532235" cy="1887855"/>
          </a:xfrm>
        </p:spPr>
        <p:txBody>
          <a:bodyPr>
            <a:noAutofit/>
          </a:bodyPr>
          <a:lstStyle/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  <a:sym typeface="+mn-ea"/>
              </a:rPr>
              <a:t>流量使用明细列表配置的设置，在</a:t>
            </a:r>
            <a:r>
              <a:rPr lang="zh-CN" altLang="en-US" sz="2400" dirty="0">
                <a:sym typeface="+mn-ea"/>
              </a:rPr>
              <a:t>话费专区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资源使用情况页面，展示如下：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</a:rPr>
              <a:t>  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449580" y="1508760"/>
            <a:ext cx="11292840" cy="43599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资源使用情况配置</a:t>
            </a:r>
            <a:r>
              <a:rPr lang="en-US" altLang="zh-CN" dirty="0">
                <a:latin typeface="+mn-ea"/>
                <a:sym typeface="+mn-ea"/>
              </a:rPr>
              <a:t>-</a:t>
            </a:r>
            <a:r>
              <a:rPr lang="zh-CN" altLang="en-US" dirty="0">
                <a:latin typeface="+mn-ea"/>
                <a:sym typeface="+mn-ea"/>
              </a:rPr>
              <a:t>其他资源</a:t>
            </a:r>
            <a:r>
              <a:rPr lang="zh-CN" altLang="en-US" dirty="0">
                <a:latin typeface="+mn-ea"/>
                <a:sym typeface="+mn-ea"/>
              </a:rPr>
              <a:t>使用情况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360" y="749300"/>
            <a:ext cx="11532235" cy="1887855"/>
          </a:xfrm>
        </p:spPr>
        <p:txBody>
          <a:bodyPr>
            <a:noAutofit/>
          </a:bodyPr>
          <a:lstStyle/>
          <a:p>
            <a:pPr indent="360045" algn="l" fontAlgn="auto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>
                <a:sym typeface="+mn-ea"/>
              </a:rPr>
              <a:t>1、列表字段选择：选中即表示前台列表展示，并显示在下方字段顺序设置区域；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2、列表字段顺序设置：字段前面括号里输入数字</a:t>
            </a:r>
            <a:r>
              <a:rPr lang="en-US" altLang="zh-CN" sz="2400">
                <a:sym typeface="+mn-ea"/>
              </a:rPr>
              <a:t>1-99</a:t>
            </a:r>
            <a:r>
              <a:rPr lang="zh-CN" altLang="en-US" sz="2400">
                <a:sym typeface="+mn-ea"/>
              </a:rPr>
              <a:t>，进行列表字段顺序设置，数字越小越靠前；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</a:t>
            </a: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、设置完毕后，点击保存；</a:t>
            </a:r>
            <a:r>
              <a:rPr lang="en-US" altLang="zh-CN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 配置页面如右：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sym typeface="+mn-ea"/>
              </a:rPr>
              <a:t>话费专区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资源使用情况</a:t>
            </a:r>
            <a:r>
              <a:rPr lang="en-US" altLang="zh-CN" sz="2400" dirty="0">
                <a:latin typeface="+mn-ea"/>
                <a:sym typeface="+mn-ea"/>
              </a:rPr>
              <a:t>-</a:t>
            </a:r>
            <a:r>
              <a:rPr lang="zh-CN" altLang="en-US" sz="2400" dirty="0">
                <a:latin typeface="+mn-ea"/>
                <a:sym typeface="+mn-ea"/>
              </a:rPr>
              <a:t>其他资源使用情况，页面展示如下：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4565" y="2084070"/>
            <a:ext cx="7305040" cy="2122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5201285"/>
            <a:ext cx="9430385" cy="15513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资源使用情况配置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套餐外其他资源使用量配置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360" y="749300"/>
            <a:ext cx="11532235" cy="1887855"/>
          </a:xfrm>
        </p:spPr>
        <p:txBody>
          <a:bodyPr>
            <a:noAutofit/>
          </a:bodyPr>
          <a:lstStyle/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</a:rPr>
              <a:t>    </a:t>
            </a:r>
            <a:r>
              <a:rPr lang="zh-CN" altLang="en-US" sz="2400" dirty="0">
                <a:sym typeface="+mn-ea"/>
              </a:rPr>
              <a:t>套餐外其他资源使用量：可设置显示或隐藏；</a:t>
            </a:r>
            <a:endParaRPr lang="zh-CN" altLang="en-US" sz="2400" dirty="0">
              <a:sym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sym typeface="+mn-ea"/>
              </a:rPr>
              <a:t>    配置页面如下所示：</a:t>
            </a:r>
            <a:endParaRPr lang="zh-CN" altLang="en-US" sz="2400" dirty="0">
              <a:sym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sym typeface="+mn-ea"/>
              </a:rPr>
              <a:t>    话费专区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资源使用情况</a:t>
            </a:r>
            <a:r>
              <a:rPr lang="en-US" altLang="zh-CN" sz="2400" dirty="0">
                <a:latin typeface="+mn-ea"/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套餐外其他资源使用量</a:t>
            </a:r>
            <a:r>
              <a:rPr lang="zh-CN" altLang="en-US" sz="2400" dirty="0">
                <a:latin typeface="+mn-ea"/>
                <a:sym typeface="+mn-ea"/>
              </a:rPr>
              <a:t>，页面展示如下：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1978025"/>
            <a:ext cx="10621010" cy="1930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" y="4721860"/>
            <a:ext cx="1115758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资源使用情况配置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共享资源列表</a:t>
            </a:r>
            <a:r>
              <a:rPr lang="zh-CN" altLang="en-US" dirty="0">
                <a:sym typeface="+mn-ea"/>
              </a:rPr>
              <a:t>配置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360" y="749300"/>
            <a:ext cx="11532235" cy="1887855"/>
          </a:xfrm>
        </p:spPr>
        <p:txBody>
          <a:bodyPr>
            <a:noAutofit/>
          </a:bodyPr>
          <a:lstStyle/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zh-CN" sz="2400" dirty="0">
                <a:latin typeface="+mn-ea"/>
                <a:sym typeface="+mn-ea"/>
              </a:rPr>
              <a:t>视图样式：【</a:t>
            </a:r>
            <a:r>
              <a:rPr lang="en-US" altLang="zh-CN" sz="2400" dirty="0">
                <a:latin typeface="+mn-ea"/>
                <a:sym typeface="+mn-ea"/>
              </a:rPr>
              <a:t>A</a:t>
            </a:r>
            <a:r>
              <a:rPr lang="zh-CN" altLang="zh-CN" sz="2400" dirty="0">
                <a:latin typeface="+mn-ea"/>
                <a:sym typeface="+mn-ea"/>
              </a:rPr>
              <a:t>视图】、【</a:t>
            </a:r>
            <a:r>
              <a:rPr lang="en-US" altLang="zh-CN" sz="2400" dirty="0">
                <a:latin typeface="+mn-ea"/>
                <a:sym typeface="+mn-ea"/>
              </a:rPr>
              <a:t>B</a:t>
            </a:r>
            <a:r>
              <a:rPr lang="zh-CN" altLang="zh-CN" sz="2400" dirty="0">
                <a:latin typeface="+mn-ea"/>
                <a:sym typeface="+mn-ea"/>
              </a:rPr>
              <a:t>视图】</a:t>
            </a:r>
            <a:endParaRPr lang="zh-CN" altLang="zh-CN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  <a:sym typeface="+mn-ea"/>
              </a:rPr>
              <a:t>   A</a:t>
            </a:r>
            <a:r>
              <a:rPr lang="zh-CN" altLang="zh-CN" sz="2400" dirty="0">
                <a:latin typeface="+mn-ea"/>
                <a:sym typeface="+mn-ea"/>
              </a:rPr>
              <a:t>视图：流量共享明细</a:t>
            </a:r>
            <a:r>
              <a:rPr lang="en-US" altLang="zh-CN" sz="2400" dirty="0">
                <a:latin typeface="+mn-ea"/>
                <a:sym typeface="+mn-ea"/>
              </a:rPr>
              <a:t>+</a:t>
            </a:r>
            <a:r>
              <a:rPr lang="zh-CN" altLang="zh-CN" sz="2400" dirty="0">
                <a:latin typeface="+mn-ea"/>
                <a:sym typeface="+mn-ea"/>
              </a:rPr>
              <a:t>其他共享资源明细，</a:t>
            </a:r>
            <a:r>
              <a:rPr lang="en-US" altLang="zh-CN" sz="2400" dirty="0">
                <a:latin typeface="+mn-ea"/>
                <a:sym typeface="+mn-ea"/>
              </a:rPr>
              <a:t>B</a:t>
            </a:r>
            <a:r>
              <a:rPr lang="zh-CN" altLang="zh-CN" sz="2400" dirty="0">
                <a:latin typeface="+mn-ea"/>
                <a:sym typeface="+mn-ea"/>
              </a:rPr>
              <a:t>视图：全部共享资源明细</a:t>
            </a:r>
            <a:endParaRPr lang="en-US" altLang="zh-CN" sz="2400" kern="1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 配置页面如图所示：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sym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sym typeface="+mn-ea"/>
              </a:rPr>
              <a:t>共享资源列表配置：</a:t>
            </a:r>
            <a:r>
              <a:rPr lang="en-US" altLang="zh-CN" sz="2400" dirty="0">
                <a:sym typeface="+mn-ea"/>
              </a:rPr>
              <a:t>A</a:t>
            </a:r>
            <a:r>
              <a:rPr lang="zh-CN" altLang="en-US" sz="2400" dirty="0">
                <a:sym typeface="+mn-ea"/>
              </a:rPr>
              <a:t>视图，在</a:t>
            </a:r>
            <a:r>
              <a:rPr lang="zh-CN" altLang="en-US" sz="2400" dirty="0">
                <a:sym typeface="+mn-ea"/>
              </a:rPr>
              <a:t>话费专区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资源使用情况</a:t>
            </a:r>
            <a:r>
              <a:rPr lang="zh-CN" altLang="en-US" sz="2400" dirty="0">
                <a:latin typeface="+mn-ea"/>
                <a:sym typeface="+mn-ea"/>
              </a:rPr>
              <a:t>页面展示如下：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015" y="2493010"/>
            <a:ext cx="10195560" cy="1871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75" y="5194935"/>
            <a:ext cx="7456805" cy="16440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资源使用情况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360" y="749300"/>
            <a:ext cx="11532235" cy="18878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      </a:t>
            </a:r>
            <a:r>
              <a:rPr lang="zh-CN" altLang="en-US" sz="2400" dirty="0">
                <a:sym typeface="+mn-ea"/>
              </a:rPr>
              <a:t>话费专区—资源使用情况展示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视图：</a:t>
            </a:r>
            <a:r>
              <a:rPr lang="zh-CN" altLang="en-US" sz="2400" dirty="0">
                <a:sym typeface="+mn-ea"/>
              </a:rPr>
              <a:t>【流量共享明细/共享其他资源使用明细】号码按行展示，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       1、【流量共享明细】号码为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行模式</a:t>
            </a:r>
            <a:r>
              <a:rPr lang="zh-CN" altLang="en-US" sz="2400" dirty="0">
                <a:sym typeface="+mn-ea"/>
              </a:rPr>
              <a:t>展示元素：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       号码标识、号码、套餐名称、资源类型、可共享流量(含上月结余M)、已使用量、剩余量、使用饱和度（已使用量除以总量得出）；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       2、【共享其他资源使用明细】号码为行展示元素：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       号码标识、号码、套餐名称、商品名称、套餐类别、总量已使用量、剩余量、商品标识；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资源使用情况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360" y="749300"/>
            <a:ext cx="11532235" cy="18878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    </a:t>
            </a:r>
            <a:r>
              <a:rPr lang="zh-CN" altLang="en-US" sz="2400" dirty="0">
                <a:sym typeface="+mn-ea"/>
              </a:rPr>
              <a:t>话费专区—资源使用情况展示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视图：</a:t>
            </a:r>
            <a:r>
              <a:rPr lang="zh-CN" altLang="en-US" sz="2400" dirty="0">
                <a:sym typeface="+mn-ea"/>
              </a:rPr>
              <a:t>【共享资源明细】号码按列展示，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       1、 号码为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列模式</a:t>
            </a:r>
            <a:r>
              <a:rPr lang="zh-CN" altLang="en-US" sz="2400" dirty="0">
                <a:sym typeface="+mn-ea"/>
              </a:rPr>
              <a:t>展示元素：将流量共享明细和共享其他资源明细合成在一个表格中，表头：商品名称、商品编码、资源类型（国内、定向、夜间流量）、总量、已使用量、剩余量、使用饱和度（已使用量除以总量得出）、主卡号码(主)、副卡号码1(副1)、副卡号码2(副2)、副卡号码3(副3)、副卡号码4(副4)…(具体副卡列数按照实际副卡个数)；按照流量、语音、短信进行分类，每一类都需要进行合计计算；每个分类下面有一列合计；</a:t>
            </a:r>
            <a:endParaRPr lang="zh-CN" altLang="en-US" sz="2400" dirty="0"/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80873" y="2476726"/>
            <a:ext cx="7384343" cy="694592"/>
            <a:chOff x="3758375" y="2539177"/>
            <a:chExt cx="7384343" cy="694592"/>
          </a:xfrm>
        </p:grpSpPr>
        <p:sp>
          <p:nvSpPr>
            <p:cNvPr id="40" name="矩形 39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TextBox 95"/>
            <p:cNvSpPr txBox="1"/>
            <p:nvPr/>
          </p:nvSpPr>
          <p:spPr>
            <a:xfrm>
              <a:off x="4456230" y="2625204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菜单路径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480873" y="1575777"/>
            <a:ext cx="7384343" cy="694592"/>
            <a:chOff x="3758375" y="2539177"/>
            <a:chExt cx="7384343" cy="694592"/>
          </a:xfrm>
        </p:grpSpPr>
        <p:sp>
          <p:nvSpPr>
            <p:cNvPr id="37" name="矩形 36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TextBox 95"/>
            <p:cNvSpPr txBox="1"/>
            <p:nvPr/>
          </p:nvSpPr>
          <p:spPr>
            <a:xfrm>
              <a:off x="4456230" y="2625839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功能简介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480910" y="3383316"/>
            <a:ext cx="7379861" cy="694592"/>
            <a:chOff x="3003163" y="4754892"/>
            <a:chExt cx="7379861" cy="694592"/>
          </a:xfrm>
        </p:grpSpPr>
        <p:sp>
          <p:nvSpPr>
            <p:cNvPr id="34" name="矩形 33"/>
            <p:cNvSpPr/>
            <p:nvPr/>
          </p:nvSpPr>
          <p:spPr>
            <a:xfrm>
              <a:off x="3003163" y="4754892"/>
              <a:ext cx="7379861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003163" y="4754892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en-US" altLang="zh-CN" dirty="0"/>
            </a:p>
          </p:txBody>
        </p:sp>
        <p:sp>
          <p:nvSpPr>
            <p:cNvPr id="36" name="TextBox 95"/>
            <p:cNvSpPr txBox="1"/>
            <p:nvPr/>
          </p:nvSpPr>
          <p:spPr>
            <a:xfrm>
              <a:off x="3705462" y="4840919"/>
              <a:ext cx="656165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配置指导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资源使用情况配置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万能副卡查询</a:t>
            </a:r>
            <a:r>
              <a:rPr lang="zh-CN" altLang="en-US" dirty="0">
                <a:sym typeface="+mn-ea"/>
              </a:rPr>
              <a:t>列表配置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360" y="749300"/>
            <a:ext cx="11532235" cy="1887855"/>
          </a:xfrm>
        </p:spPr>
        <p:txBody>
          <a:bodyPr>
            <a:noAutofit/>
          </a:bodyPr>
          <a:lstStyle/>
          <a:p>
            <a:pPr indent="360045" algn="l" fontAlgn="auto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 </a:t>
            </a:r>
            <a:r>
              <a:rPr lang="zh-CN" altLang="en-US" sz="2400">
                <a:sym typeface="+mn-ea"/>
              </a:rPr>
              <a:t>1、列表字段选择：选中即表示前台列表展示，并显示在下方字段顺序设置区域；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2、列表字段顺序设置：字段前面括号里输入数字</a:t>
            </a:r>
            <a:r>
              <a:rPr lang="en-US" altLang="zh-CN" sz="2400">
                <a:sym typeface="+mn-ea"/>
              </a:rPr>
              <a:t>1-99</a:t>
            </a:r>
            <a:r>
              <a:rPr lang="zh-CN" altLang="en-US" sz="2400">
                <a:sym typeface="+mn-ea"/>
              </a:rPr>
              <a:t>，进行列表字段顺序设置，数字越小越靠前；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</a:t>
            </a: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、设置完毕后，点击保存；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 配置页面如右所示：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sym typeface="+mn-ea"/>
              </a:rPr>
              <a:t>   话费专区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资源使用情况</a:t>
            </a:r>
            <a:r>
              <a:rPr lang="en-US" altLang="zh-CN" sz="2400" dirty="0">
                <a:latin typeface="+mn-ea"/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万能副卡查询</a:t>
            </a:r>
            <a:r>
              <a:rPr lang="zh-CN" altLang="en-US" sz="2400" dirty="0">
                <a:latin typeface="+mn-ea"/>
                <a:sym typeface="+mn-ea"/>
              </a:rPr>
              <a:t>，页面展示如下：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6805" y="2018030"/>
            <a:ext cx="7109460" cy="2085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" y="4728845"/>
            <a:ext cx="10407015" cy="16033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缴费历史配置</a:t>
            </a:r>
            <a:r>
              <a:rPr lang="en-US" altLang="zh-CN" dirty="0">
                <a:latin typeface="+mn-ea"/>
                <a:sym typeface="+mn-ea"/>
              </a:rPr>
              <a:t>-</a:t>
            </a:r>
            <a:r>
              <a:rPr lang="zh-CN" altLang="en-US" dirty="0">
                <a:sym typeface="+mn-ea"/>
              </a:rPr>
              <a:t>缴费历史列表字段配置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360" y="749300"/>
            <a:ext cx="11532235" cy="1887855"/>
          </a:xfrm>
        </p:spPr>
        <p:txBody>
          <a:bodyPr>
            <a:noAutofit/>
          </a:bodyPr>
          <a:lstStyle/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配置页面如下：</a:t>
            </a:r>
            <a:r>
              <a:rPr lang="en-US" altLang="zh-CN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975" y="1422400"/>
            <a:ext cx="10321290" cy="52152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缴费历史配置</a:t>
            </a:r>
            <a:r>
              <a:rPr lang="en-US" altLang="zh-CN" dirty="0">
                <a:latin typeface="+mn-ea"/>
                <a:sym typeface="+mn-ea"/>
              </a:rPr>
              <a:t>-</a:t>
            </a:r>
            <a:r>
              <a:rPr lang="zh-CN" altLang="en-US" dirty="0">
                <a:sym typeface="+mn-ea"/>
              </a:rPr>
              <a:t>缴费历史列表字段配置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360" y="749300"/>
            <a:ext cx="11532235" cy="1887855"/>
          </a:xfrm>
        </p:spPr>
        <p:txBody>
          <a:bodyPr>
            <a:noAutofit/>
          </a:bodyPr>
          <a:lstStyle/>
          <a:p>
            <a:pPr indent="360045" algn="l" fontAlgn="auto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>
                <a:sym typeface="+mn-ea"/>
              </a:rPr>
              <a:t>1、列表字段选择：，</a:t>
            </a:r>
            <a:r>
              <a:rPr lang="en-US" altLang="zh-CN" sz="2400">
                <a:sym typeface="+mn-ea"/>
              </a:rPr>
              <a:t>17</a:t>
            </a:r>
            <a:r>
              <a:rPr lang="zh-CN" altLang="en-US" sz="2400">
                <a:sym typeface="+mn-ea"/>
              </a:rPr>
              <a:t>个已定义字段和</a:t>
            </a:r>
            <a:r>
              <a:rPr lang="en-US" altLang="zh-CN" sz="2400">
                <a:sym typeface="+mn-ea"/>
              </a:rPr>
              <a:t>10</a:t>
            </a:r>
            <a:r>
              <a:rPr lang="zh-CN" altLang="en-US" sz="2400">
                <a:sym typeface="+mn-ea"/>
              </a:rPr>
              <a:t>个扩展字段，</a:t>
            </a:r>
            <a:r>
              <a:rPr lang="zh-CN" altLang="en-US" sz="2400">
                <a:sym typeface="+mn-ea"/>
              </a:rPr>
              <a:t>选中即表示前台列表展示，并显示在下方字段顺序设置区域；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2、列表字段顺序设置：字段前面括号里输入数字</a:t>
            </a:r>
            <a:r>
              <a:rPr lang="en-US" altLang="zh-CN" sz="2400">
                <a:sym typeface="+mn-ea"/>
              </a:rPr>
              <a:t>1-99</a:t>
            </a:r>
            <a:r>
              <a:rPr lang="zh-CN" altLang="en-US" sz="2400">
                <a:sym typeface="+mn-ea"/>
              </a:rPr>
              <a:t>，进行列表字段顺序设置，数字越小越靠前；扩展字段点击其右侧图标，可更改名称；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</a:t>
            </a: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、列表排序设置：对字段可进行排序，排序类型分为升序和降序；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</a:t>
            </a:r>
            <a:r>
              <a:rPr lang="en-US" altLang="zh-CN" sz="2400">
                <a:sym typeface="+mn-ea"/>
              </a:rPr>
              <a:t>4</a:t>
            </a:r>
            <a:r>
              <a:rPr lang="zh-CN" altLang="en-US" sz="2400">
                <a:sym typeface="+mn-ea"/>
              </a:rPr>
              <a:t>、设置完毕后，点击保存；</a:t>
            </a:r>
            <a:r>
              <a:rPr lang="en-US" altLang="zh-CN" sz="2400" dirty="0">
                <a:latin typeface="+mn-ea"/>
              </a:rPr>
              <a:t>   </a:t>
            </a:r>
            <a:endParaRPr lang="en-US" altLang="zh-CN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   </a:t>
            </a:r>
            <a:r>
              <a:rPr lang="zh-CN" altLang="en-US" sz="2400" dirty="0">
                <a:sym typeface="+mn-ea"/>
              </a:rPr>
              <a:t>话费专区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缴费历史查询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缴费历史，页面展示如下：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2365" y="4601845"/>
            <a:ext cx="7388225" cy="21990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506" y="177983"/>
            <a:ext cx="10408171" cy="57152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缴费历史配置</a:t>
            </a:r>
            <a:r>
              <a:rPr lang="en-US" altLang="zh-CN" dirty="0">
                <a:latin typeface="+mn-ea"/>
                <a:sym typeface="+mn-ea"/>
              </a:rPr>
              <a:t>-</a:t>
            </a:r>
            <a:r>
              <a:rPr lang="zh-CN" altLang="en-US" dirty="0">
                <a:latin typeface="+mn-ea"/>
                <a:sym typeface="+mn-ea"/>
              </a:rPr>
              <a:t>对应销账日志列表配置区域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9565" y="749300"/>
            <a:ext cx="11532235" cy="4772660"/>
          </a:xfrm>
        </p:spPr>
        <p:txBody>
          <a:bodyPr/>
          <a:lstStyle/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该区域页签包括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对应销账日志列表配置、对应存取日志配置、当前预存款配置、存取流水配置，点击页签可进行切换；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、列表显隐设置：【显示】、【隐藏】；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1、列表字段选择：包括已定义字段和扩展字段，选中即表示前台列表展示，并显示在下方字段顺序设置区域；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2、列表字段顺序设置：字段前面括号里输入数字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1-99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，进行列表字段顺序设置，数字越小越靠前；扩展字段点击其右侧图标，可更改名称；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、设置完毕后，点击保存；</a:t>
            </a:r>
            <a:endParaRPr lang="zh-CN" altLang="en-US" sz="18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sz="18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506" y="177983"/>
            <a:ext cx="10408171" cy="57152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缴费历史配置</a:t>
            </a:r>
            <a:r>
              <a:rPr lang="en-US" altLang="zh-CN" dirty="0">
                <a:latin typeface="+mn-ea"/>
                <a:sym typeface="+mn-ea"/>
              </a:rPr>
              <a:t>-</a:t>
            </a:r>
            <a:r>
              <a:rPr lang="zh-CN" altLang="en-US" dirty="0">
                <a:latin typeface="+mn-ea"/>
                <a:sym typeface="+mn-ea"/>
              </a:rPr>
              <a:t>对应销账日志列表配置区域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9565" y="749300"/>
            <a:ext cx="11532235" cy="4772660"/>
          </a:xfrm>
        </p:spPr>
        <p:txBody>
          <a:bodyPr/>
          <a:lstStyle/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配置页面如下所示：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sym typeface="+mn-ea"/>
              </a:rPr>
              <a:t>话费专区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缴费历史查询页面展示如下：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sz="18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8590" y="864870"/>
            <a:ext cx="7070725" cy="2767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510" y="4170680"/>
            <a:ext cx="6791325" cy="26212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506" y="177983"/>
            <a:ext cx="10408171" cy="57152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清单信息配置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增值业务清单明细配置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360" y="749300"/>
            <a:ext cx="11532235" cy="5715635"/>
          </a:xfrm>
        </p:spPr>
        <p:txBody>
          <a:bodyPr/>
          <a:lstStyle/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、面板显隐设置：【显示】、【隐藏】；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、列表字段选择：选中即表示前台列表展示，并显示在下方字段顺序设置区域；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、列表字段顺序设置：字段前面括号里输入数字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1-99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，进行列表字段顺序设置，数字越小越靠前；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4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、设置完毕后，点击保存；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配置页面如下所示：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5010" y="4126865"/>
            <a:ext cx="8538210" cy="26936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506" y="177983"/>
            <a:ext cx="10408171" cy="57152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清单信息配置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梦网</a:t>
            </a:r>
            <a:r>
              <a:rPr lang="zh-CN" altLang="en-US" dirty="0">
                <a:sym typeface="+mn-ea"/>
              </a:rPr>
              <a:t>业务清单明细配置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360" y="749300"/>
            <a:ext cx="11532235" cy="5715635"/>
          </a:xfrm>
        </p:spPr>
        <p:txBody>
          <a:bodyPr/>
          <a:lstStyle/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、面板显隐设置：【显示】、【隐藏】；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、列表字段选择：选中即表示前台列表展示，并显示在下方字段顺序设置区域；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、列表字段顺序设置：字段前面括号里输入数字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1-99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，进行列表字段顺序设置，数字越小越靠前；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扩展字段点击其右侧图标，可更改名称；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4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、设置完毕后，点击保存；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配置页面如下所示：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4126230"/>
            <a:ext cx="9240520" cy="26498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506" y="177983"/>
            <a:ext cx="10408171" cy="57152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清单信息配置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协议款明细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赠款明细</a:t>
            </a:r>
            <a:r>
              <a:rPr lang="zh-CN" altLang="en-US" dirty="0">
                <a:sym typeface="+mn-ea"/>
              </a:rPr>
              <a:t>配置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360" y="749300"/>
            <a:ext cx="11532235" cy="5715635"/>
          </a:xfrm>
        </p:spPr>
        <p:txBody>
          <a:bodyPr/>
          <a:lstStyle/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面板显隐设置：【显示】、【隐藏】；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设置完毕后，点击保存；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配置页面如下所示：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dirty="0"/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dirty="0"/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dirty="0"/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dirty="0"/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话费专区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清单明细，协议款明细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赠款明细页面展示如下：</a:t>
            </a:r>
            <a:endParaRPr lang="zh-CN" altLang="en-US" dirty="0"/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4145" y="1931035"/>
            <a:ext cx="9332595" cy="1419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3809365"/>
            <a:ext cx="7677150" cy="299529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506" y="177983"/>
            <a:ext cx="10408171" cy="57152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>
                <a:latin typeface="+mj-ea"/>
                <a:cs typeface="+mj-ea"/>
                <a:sym typeface="+mn-ea"/>
              </a:rPr>
              <a:t>余额组成查询</a:t>
            </a:r>
            <a:r>
              <a:rPr lang="zh-CN" altLang="en-US" dirty="0">
                <a:sym typeface="+mn-ea"/>
              </a:rPr>
              <a:t>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账户信息区域配置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25" y="934085"/>
            <a:ext cx="11532235" cy="5715635"/>
          </a:xfrm>
        </p:spPr>
        <p:txBody>
          <a:bodyPr/>
          <a:lstStyle/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925" y="3582670"/>
            <a:ext cx="9734550" cy="3067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9725" y="749300"/>
            <a:ext cx="11533505" cy="28613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   1</a:t>
            </a:r>
            <a:r>
              <a:rPr lang="zh-CN" altLang="en-US" sz="2400" dirty="0">
                <a:latin typeface="+mn-ea"/>
                <a:sym typeface="+mn-ea"/>
              </a:rPr>
              <a:t>、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所有字段支持配置显示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/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隐藏；</a:t>
            </a:r>
            <a:endParaRPr lang="zh-CN" altLang="en-US" sz="2400" dirty="0">
              <a:latin typeface="+mn-ea"/>
              <a:cs typeface="+mn-ea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 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、可编辑排序：</a:t>
            </a:r>
            <a:r>
              <a:rPr lang="en-US" altLang="zh-CN" sz="2400" dirty="0">
                <a:latin typeface="+mn-ea"/>
                <a:sym typeface="+mn-ea"/>
              </a:rPr>
              <a:t>越小越靠前；</a:t>
            </a:r>
            <a:endParaRPr lang="en-US" altLang="zh-CN" sz="2400" dirty="0">
              <a:latin typeface="+mn-ea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   3</a:t>
            </a:r>
            <a:r>
              <a:rPr lang="zh-CN" altLang="en-US" sz="2400" dirty="0">
                <a:latin typeface="+mn-ea"/>
                <a:sym typeface="+mn-ea"/>
              </a:rPr>
              <a:t>、接口返回字段名、字段超链接</a:t>
            </a:r>
            <a:r>
              <a:rPr lang="en-US" altLang="zh-CN" sz="2400" dirty="0">
                <a:latin typeface="+mn-ea"/>
                <a:sym typeface="+mn-ea"/>
              </a:rPr>
              <a:t>URL</a:t>
            </a:r>
            <a:r>
              <a:rPr lang="zh-CN" altLang="en-US" sz="2400" dirty="0">
                <a:latin typeface="+mn-ea"/>
                <a:sym typeface="+mn-ea"/>
              </a:rPr>
              <a:t>，均可在文本框内进行编辑；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   4</a:t>
            </a:r>
            <a:r>
              <a:rPr lang="zh-CN" altLang="en-US" sz="2400" dirty="0">
                <a:latin typeface="+mn-ea"/>
                <a:sym typeface="+mn-ea"/>
              </a:rPr>
              <a:t>、设置完毕后，点击保存，提示保存成功；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  配置页面展示如下：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506" y="177983"/>
            <a:ext cx="10408171" cy="57152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>
                <a:latin typeface="+mj-ea"/>
                <a:cs typeface="+mj-ea"/>
                <a:sym typeface="+mn-ea"/>
              </a:rPr>
              <a:t>余额组成查询</a:t>
            </a:r>
            <a:r>
              <a:rPr lang="zh-CN" altLang="en-US" dirty="0">
                <a:sym typeface="+mn-ea"/>
              </a:rPr>
              <a:t>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列表显隐</a:t>
            </a:r>
            <a:r>
              <a:rPr lang="zh-CN" altLang="en-US" dirty="0">
                <a:sym typeface="+mn-ea"/>
              </a:rPr>
              <a:t>配置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25" y="934085"/>
            <a:ext cx="11532235" cy="5715635"/>
          </a:xfrm>
        </p:spPr>
        <p:txBody>
          <a:bodyPr/>
          <a:lstStyle/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9725" y="749300"/>
            <a:ext cx="1153350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  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所有列表支持配置显示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/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隐藏；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  配置页面展示如下：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0" y="2052320"/>
            <a:ext cx="9430385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725" y="749300"/>
            <a:ext cx="1151128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defTabSz="456565" fontAlgn="auto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话费专区的页面内容根据话费专区配置的配置情况进行展示；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360045" defTabSz="456565" fontAlgn="auto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话费专区配置包含账单配置、资源使用情况配置、缴费历史配置、清单信息配置、余额组成查询配置、阶段扣费查询配置、统一付费关系查询配置；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360045" defTabSz="456565" fontAlgn="auto">
              <a:lnSpc>
                <a:spcPct val="150000"/>
              </a:lnSpc>
              <a:buNone/>
            </a:pP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/>
              <a:t>功能简介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506" y="177983"/>
            <a:ext cx="10408171" cy="57152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>
                <a:latin typeface="+mj-ea"/>
                <a:cs typeface="+mj-ea"/>
                <a:sym typeface="+mn-ea"/>
              </a:rPr>
              <a:t>余额组成查询</a:t>
            </a:r>
            <a:r>
              <a:rPr lang="zh-CN" altLang="en-US" dirty="0">
                <a:sym typeface="+mn-ea"/>
              </a:rPr>
              <a:t>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用户账本信息列表配置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25" y="934085"/>
            <a:ext cx="11532235" cy="5715635"/>
          </a:xfrm>
        </p:spPr>
        <p:txBody>
          <a:bodyPr/>
          <a:lstStyle/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9725" y="749300"/>
            <a:ext cx="11533505" cy="34150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、列表字段选择：选中即表示前台列表展示，并显示在下方字段顺序设置区域，存在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个扩展字段，各省可自行配置使用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、列表字段顺序设置：字段前面括号里输入数字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1-99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，进行列表字段顺序设置，数字越小越靠前；扩展字段点击其右侧图标，可更改其名称；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、设置完毕后，点击保存；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配置页面如下所示：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040" y="4164330"/>
            <a:ext cx="6925945" cy="262001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506" y="177983"/>
            <a:ext cx="10408171" cy="57152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>
                <a:latin typeface="+mj-ea"/>
                <a:cs typeface="+mj-ea"/>
                <a:sym typeface="+mn-ea"/>
              </a:rPr>
              <a:t>余额组成查询</a:t>
            </a:r>
            <a:r>
              <a:rPr lang="zh-CN" altLang="en-US" dirty="0">
                <a:sym typeface="+mn-ea"/>
              </a:rPr>
              <a:t>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代付账户信息列表配置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25" y="934085"/>
            <a:ext cx="11532235" cy="5715635"/>
          </a:xfrm>
        </p:spPr>
        <p:txBody>
          <a:bodyPr/>
          <a:lstStyle/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9725" y="749300"/>
            <a:ext cx="11533505" cy="34150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、列表字段选择：选中即表示前台列表展示，并显示在下方字段顺序设置区域，存在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个扩展字段，各省可自行配置使用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、列表字段顺序设置：字段前面括号里输入数字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1-99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，进行列表字段顺序设置，数字越小越靠前；扩展字段点击其右侧图标，可更改其名称；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、设置完毕后，点击保存；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配置页面如下所示：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3495" y="3663315"/>
            <a:ext cx="7893685" cy="30632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506" y="177983"/>
            <a:ext cx="10408171" cy="57152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>
                <a:latin typeface="+mj-ea"/>
                <a:cs typeface="+mj-ea"/>
                <a:sym typeface="+mn-ea"/>
              </a:rPr>
              <a:t>余额组成查询</a:t>
            </a:r>
            <a:r>
              <a:rPr lang="zh-CN" altLang="en-US" dirty="0">
                <a:sym typeface="+mn-ea"/>
              </a:rPr>
              <a:t>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违约金和保号费列表配置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25" y="934085"/>
            <a:ext cx="11532235" cy="5715635"/>
          </a:xfrm>
        </p:spPr>
        <p:txBody>
          <a:bodyPr/>
          <a:lstStyle/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9725" y="749300"/>
            <a:ext cx="11533505" cy="28613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、列表字段选择：选中即表示前台列表展示，并显示在下方字段顺序设置区域；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、列表字段顺序设置：字段前面括号里输入数字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1-99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，进行列表字段顺序设置，数字越小越靠前；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、设置完毕后，点击保存；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配置页面如下所示：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" y="3704590"/>
            <a:ext cx="11009630" cy="26752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506" y="168458"/>
            <a:ext cx="10408171" cy="57152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阶段扣费查询配置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阶段扣费列表配置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25" y="934085"/>
            <a:ext cx="11532235" cy="5715635"/>
          </a:xfrm>
        </p:spPr>
        <p:txBody>
          <a:bodyPr/>
          <a:lstStyle/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9185" y="3542030"/>
            <a:ext cx="8166735" cy="31083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40360" y="739775"/>
            <a:ext cx="115316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、列表字段选择：选中即表示前台列表展示，并显示在下方字段顺序设置区域；存在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个扩展字段，各省可自行配置使用；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、列表字段顺序设置：字段前面括号里输入数字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1-99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，进行列表字段顺序设置，数字越小越靠前；扩展字段点击其右侧图标，可更改其名称；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、设置完毕后，点击保存；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配置页面如下所示：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5515610" y="4625975"/>
            <a:ext cx="196215" cy="1555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071235" y="4625975"/>
            <a:ext cx="1059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rgbClr val="FF0000"/>
                </a:solidFill>
              </a:rPr>
              <a:t>显隐设置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50935" y="4991735"/>
            <a:ext cx="175895" cy="2089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054703" y="5200383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>
                <a:solidFill>
                  <a:srgbClr val="FF0000"/>
                </a:solidFill>
              </a:rPr>
              <a:t>扩展字段名称自定义配置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28715" y="5795645"/>
            <a:ext cx="22733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456195" y="545701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>
                <a:solidFill>
                  <a:srgbClr val="FF0000"/>
                </a:solidFill>
              </a:rPr>
              <a:t>排列序号配置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00315" y="6398260"/>
            <a:ext cx="704215" cy="25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750754" y="631209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>
                <a:solidFill>
                  <a:srgbClr val="FF0000"/>
                </a:solidFill>
              </a:rPr>
              <a:t>配置完毕点击“保存”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506" y="177983"/>
            <a:ext cx="10408171" cy="57152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阶段扣费查询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25" y="934085"/>
            <a:ext cx="11532235" cy="5715635"/>
          </a:xfrm>
        </p:spPr>
        <p:txBody>
          <a:bodyPr/>
          <a:lstStyle/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9725" y="749300"/>
            <a:ext cx="1153350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sym typeface="+mn-ea"/>
              </a:rPr>
              <a:t>    </a:t>
            </a:r>
            <a:r>
              <a:rPr lang="zh-CN" altLang="en-US" sz="2400" dirty="0">
                <a:sym typeface="+mn-ea"/>
              </a:rPr>
              <a:t>话费专区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阶段扣费查询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阶段扣费列表，页面展示如下：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1508760"/>
            <a:ext cx="112826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506" y="168458"/>
            <a:ext cx="10408171" cy="57152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统一付费关系</a:t>
            </a:r>
            <a:r>
              <a:rPr lang="zh-CN" altLang="en-US" dirty="0">
                <a:sym typeface="+mn-ea"/>
              </a:rPr>
              <a:t>查询配置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25" y="934085"/>
            <a:ext cx="11532235" cy="5715635"/>
          </a:xfrm>
        </p:spPr>
        <p:txBody>
          <a:bodyPr/>
          <a:lstStyle/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0360" y="739775"/>
            <a:ext cx="115316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、列表字段选择：选中即表示前台列表展示，并显示在下方字段顺序设置区域；存在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个扩展字段，各省可自行配置使用；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、列表字段顺序设置：字段前面括号里输入数字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1-99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，进行列表字段顺序设置，数字越小越靠前；扩展字段点击其右侧图标，可更改其名称；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、列表排序设置：根据字段可内容进行排序，排序类型分为升序和降序；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4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、设置完毕后，点击保存；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配置页面如右所示：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6290" y="3635375"/>
            <a:ext cx="5388610" cy="1179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290" y="4814570"/>
            <a:ext cx="5387975" cy="199580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506" y="177983"/>
            <a:ext cx="10408171" cy="57152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统一付费关系查询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25" y="934085"/>
            <a:ext cx="11532235" cy="5715635"/>
          </a:xfrm>
        </p:spPr>
        <p:txBody>
          <a:bodyPr/>
          <a:lstStyle/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9725" y="749300"/>
            <a:ext cx="1153350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sym typeface="+mn-ea"/>
              </a:rPr>
              <a:t>    </a:t>
            </a:r>
            <a:r>
              <a:rPr lang="zh-CN" altLang="en-US" sz="2400" dirty="0">
                <a:sym typeface="+mn-ea"/>
              </a:rPr>
              <a:t>话费专区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统一付费关系查询</a:t>
            </a:r>
            <a:r>
              <a:rPr lang="zh-CN" altLang="en-US" sz="2400" dirty="0">
                <a:sym typeface="+mn-ea"/>
              </a:rPr>
              <a:t>，页面展示如下：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504950"/>
            <a:ext cx="10955655" cy="334200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506" y="168458"/>
            <a:ext cx="10408171" cy="57152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TAB配置管理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25" y="934085"/>
            <a:ext cx="11532235" cy="5715635"/>
          </a:xfrm>
        </p:spPr>
        <p:txBody>
          <a:bodyPr/>
          <a:lstStyle/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0360" y="805815"/>
            <a:ext cx="115322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360045" fontAlgn="auto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进入TAB配置管理，一级目录：话费专区，点击查询，下方展示话费专区的页签；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勾选左侧方框，点击修改，弹出弹框：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、“有效标志”配置成“有效”或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，可控制前台该页签是否展示；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对该页签进行拆分，修改一级目录，点击保存，此时前台该页签已不在话费专区，而在新设置的专区内；</a:t>
            </a:r>
            <a:r>
              <a:rPr lang="zh-CN" altLang="en-US" dirty="0">
                <a:sym typeface="+mn-ea"/>
              </a:rPr>
              <a:t>  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85" y="3667125"/>
            <a:ext cx="5589905" cy="18091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715" y="4166235"/>
            <a:ext cx="5897880" cy="23425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506" y="168458"/>
            <a:ext cx="10408171" cy="57152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 smtClean="0">
                <a:sym typeface="+mn-ea"/>
              </a:rPr>
              <a:t>TAB</a:t>
            </a:r>
            <a:r>
              <a:rPr lang="zh-CN" altLang="en-US" dirty="0" smtClean="0">
                <a:sym typeface="+mn-ea"/>
              </a:rPr>
              <a:t>配置管理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话费专区</a:t>
            </a:r>
            <a:endParaRPr lang="zh-CN" altLang="en-US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95" y="1756410"/>
            <a:ext cx="11281410" cy="4914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4530" y="1000760"/>
            <a:ext cx="10637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八大专区的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页可以单独打开，不依赖上层。如：修改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配置管理的一级目录之后，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页可以正常访问。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81525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solidFill>
                  <a:srgbClr val="000000"/>
                </a:solidFill>
                <a:ea typeface="黑体" panose="02010609060101010101" charset="-122"/>
              </a:defRPr>
            </a:lvl1pPr>
          </a:lstStyle>
          <a:p>
            <a:r>
              <a:rPr lang="zh-CN" altLang="en-US" dirty="0">
                <a:sym typeface="+mn-lt"/>
              </a:rPr>
              <a:t>谢谢！</a:t>
            </a:r>
            <a:endParaRPr lang="en-US" altLang="zh-CN" dirty="0"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涉及菜单路径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950" y="1429385"/>
            <a:ext cx="7658100" cy="50958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5640" y="749300"/>
            <a:ext cx="7512685" cy="6451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菜单路径：标准化业务受理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系统管理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话费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专区配置</a:t>
            </a:r>
            <a:endParaRPr lang="zh-CN" altLang="en-US" sz="2400" b="1" dirty="0"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账单配置</a:t>
            </a:r>
            <a:r>
              <a:rPr lang="en-US" altLang="zh-CN" dirty="0">
                <a:latin typeface="+mn-ea"/>
                <a:sym typeface="+mn-ea"/>
              </a:rPr>
              <a:t>-</a:t>
            </a:r>
            <a:r>
              <a:rPr lang="zh-CN" altLang="en-US" dirty="0">
                <a:latin typeface="+mn-ea"/>
                <a:sym typeface="+mn-ea"/>
              </a:rPr>
              <a:t>基本信息区域配置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25" y="934085"/>
            <a:ext cx="11532235" cy="5715635"/>
          </a:xfrm>
        </p:spPr>
        <p:txBody>
          <a:bodyPr/>
          <a:lstStyle/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860" y="998808"/>
            <a:ext cx="11450554" cy="55863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账单配置</a:t>
            </a:r>
            <a:r>
              <a:rPr lang="en-US" altLang="zh-CN" dirty="0">
                <a:latin typeface="+mn-ea"/>
                <a:sym typeface="+mn-ea"/>
              </a:rPr>
              <a:t>-</a:t>
            </a:r>
            <a:r>
              <a:rPr lang="zh-CN" altLang="en-US" dirty="0">
                <a:latin typeface="+mn-ea"/>
                <a:sym typeface="+mn-ea"/>
              </a:rPr>
              <a:t>基本信息区域配置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25" y="934085"/>
            <a:ext cx="11532235" cy="5715635"/>
          </a:xfrm>
        </p:spPr>
        <p:txBody>
          <a:bodyPr/>
          <a:lstStyle/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lang="zh-CN" altLang="en-US" sz="1800" dirty="0">
              <a:latin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9090" y="749300"/>
            <a:ext cx="11532870" cy="5446395"/>
          </a:xfrm>
          <a:prstGeom prst="rect">
            <a:avLst/>
          </a:prstGeom>
        </p:spPr>
        <p:txBody>
          <a:bodyPr wrap="square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  <a:sym typeface="+mn-ea"/>
              </a:rPr>
              <a:t>基本信息区域配置内容介绍：</a:t>
            </a:r>
            <a:endParaRPr lang="en-US" altLang="zh-CN" sz="2400" dirty="0">
              <a:latin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1</a:t>
            </a:r>
            <a:r>
              <a:rPr lang="zh-CN" altLang="en-US" sz="2400" dirty="0">
                <a:latin typeface="+mn-ea"/>
              </a:rPr>
              <a:t>、包括10个固定字段(客户号码、付费类型、实时话费、总余额、可用余额、专项余额、往月欠费、剩余可打发票金额、开始日期、结束日期)和10个省份自定义字段；</a:t>
            </a:r>
            <a:endParaRPr lang="zh-CN" altLang="en-US" sz="2400" dirty="0">
              <a:latin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2</a:t>
            </a:r>
            <a:r>
              <a:rPr lang="zh-CN" altLang="en-US" sz="2400" dirty="0">
                <a:latin typeface="+mn-ea"/>
              </a:rPr>
              <a:t>、固定字段中文名不可更改，自定义字段可以改名；</a:t>
            </a:r>
            <a:endParaRPr lang="zh-CN" altLang="en-US" sz="2400" dirty="0">
              <a:latin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3</a:t>
            </a:r>
            <a:r>
              <a:rPr lang="zh-CN" altLang="en-US" sz="2400" dirty="0">
                <a:latin typeface="+mn-ea"/>
              </a:rPr>
              <a:t>、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所有字段支持各省配置显示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/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隐藏，排序：</a:t>
            </a:r>
            <a:r>
              <a:rPr lang="en-US" altLang="zh-CN" sz="2400" dirty="0">
                <a:latin typeface="+mn-ea"/>
                <a:sym typeface="+mn-ea"/>
              </a:rPr>
              <a:t>越小越靠前</a:t>
            </a:r>
            <a:r>
              <a:rPr lang="zh-CN" altLang="en-US" sz="2400" dirty="0">
                <a:latin typeface="+mn-ea"/>
                <a:sym typeface="+mn-ea"/>
              </a:rPr>
              <a:t>，</a:t>
            </a:r>
            <a:r>
              <a:rPr lang="en-US" altLang="zh-CN" sz="2400" dirty="0">
                <a:latin typeface="+mn-ea"/>
                <a:sym typeface="+mn-ea"/>
              </a:rPr>
              <a:t>固定字段默认显示，自定义字段默认隐藏；</a:t>
            </a:r>
            <a:r>
              <a:rPr lang="zh-CN" altLang="en-US" sz="2400" dirty="0">
                <a:latin typeface="+mn-ea"/>
                <a:sym typeface="+mn-ea"/>
              </a:rPr>
              <a:t>接口返回字段名、字段超链接名、字段超链接</a:t>
            </a:r>
            <a:r>
              <a:rPr lang="en-US" altLang="zh-CN" sz="2400" dirty="0">
                <a:latin typeface="+mn-ea"/>
                <a:sym typeface="+mn-ea"/>
              </a:rPr>
              <a:t>URL</a:t>
            </a:r>
            <a:r>
              <a:rPr lang="zh-CN" altLang="en-US" sz="2400" dirty="0">
                <a:latin typeface="+mn-ea"/>
                <a:sym typeface="+mn-ea"/>
              </a:rPr>
              <a:t>，均可在文本框内进行编辑；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   4</a:t>
            </a:r>
            <a:r>
              <a:rPr lang="zh-CN" altLang="en-US" sz="2400" dirty="0">
                <a:latin typeface="+mn-ea"/>
                <a:sym typeface="+mn-ea"/>
              </a:rPr>
              <a:t>、设置完毕后，点击保存，提示保存成功；</a:t>
            </a:r>
            <a:endParaRPr lang="en-US" altLang="zh-CN" sz="2400" dirty="0">
              <a:latin typeface="+mn-ea"/>
              <a:sym typeface="+mn-ea"/>
            </a:endParaRPr>
          </a:p>
          <a:p>
            <a:endParaRPr lang="zh-CN" altLang="en-US" sz="2400" b="1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账单配置</a:t>
            </a:r>
            <a:r>
              <a:rPr lang="en-US" altLang="zh-CN" dirty="0">
                <a:latin typeface="+mn-ea"/>
                <a:sym typeface="+mn-ea"/>
              </a:rPr>
              <a:t>-</a:t>
            </a:r>
            <a:r>
              <a:rPr lang="zh-CN" altLang="en-US" dirty="0">
                <a:latin typeface="+mn-ea"/>
                <a:sym typeface="+mn-ea"/>
              </a:rPr>
              <a:t>账单</a:t>
            </a:r>
            <a:r>
              <a:rPr lang="zh-CN" altLang="en-US" dirty="0">
                <a:latin typeface="+mn-ea"/>
                <a:sym typeface="+mn-ea"/>
              </a:rPr>
              <a:t>信息区域配置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360" y="749300"/>
            <a:ext cx="11532235" cy="1887855"/>
          </a:xfrm>
        </p:spPr>
        <p:txBody>
          <a:bodyPr>
            <a:noAutofit/>
          </a:bodyPr>
          <a:lstStyle/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</a:rPr>
              <a:t>   1</a:t>
            </a:r>
            <a:r>
              <a:rPr lang="zh-CN" altLang="en-US" sz="2400" dirty="0">
                <a:latin typeface="+mn-ea"/>
              </a:rPr>
              <a:t>、按钮：媒体发送按钮和他人代付按钮，均可设置显示或隐藏；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</a:rPr>
              <a:t>   2</a:t>
            </a:r>
            <a:r>
              <a:rPr lang="zh-CN" altLang="en-US" sz="2400" dirty="0">
                <a:latin typeface="+mn-ea"/>
              </a:rPr>
              <a:t>、账单列表：优惠金额列和实收金额列，</a:t>
            </a:r>
            <a:r>
              <a:rPr lang="zh-CN" altLang="en-US" sz="2400" dirty="0">
                <a:latin typeface="+mn-ea"/>
                <a:sym typeface="+mn-ea"/>
              </a:rPr>
              <a:t>均可设置显示或隐藏；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</a:rPr>
              <a:t>   3</a:t>
            </a:r>
            <a:r>
              <a:rPr lang="zh-CN" altLang="en-US" sz="2400" dirty="0">
                <a:latin typeface="+mn-ea"/>
              </a:rPr>
              <a:t>、设置完毕后，点击保存；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 配置页面如下：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 话费专区</a:t>
            </a:r>
            <a:r>
              <a:rPr lang="en-US" altLang="zh-CN" sz="2400" dirty="0">
                <a:latin typeface="+mn-ea"/>
              </a:rPr>
              <a:t>-</a:t>
            </a:r>
            <a:r>
              <a:rPr lang="zh-CN" altLang="en-US" sz="2400" dirty="0">
                <a:latin typeface="+mn-ea"/>
              </a:rPr>
              <a:t>账单，页面内容展示如下： 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5810" y="2540635"/>
            <a:ext cx="8270240" cy="2074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5" y="5194300"/>
            <a:ext cx="10039985" cy="15455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账单配置</a:t>
            </a:r>
            <a:r>
              <a:rPr lang="en-US" altLang="zh-CN" dirty="0">
                <a:latin typeface="+mn-ea"/>
                <a:sym typeface="+mn-ea"/>
              </a:rPr>
              <a:t>-</a:t>
            </a:r>
            <a:r>
              <a:rPr lang="zh-CN" altLang="en-US" dirty="0">
                <a:latin typeface="+mn-ea"/>
                <a:sym typeface="+mn-ea"/>
              </a:rPr>
              <a:t>余额发送短信下发配置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360" y="749300"/>
            <a:ext cx="11532235" cy="2556510"/>
          </a:xfrm>
        </p:spPr>
        <p:txBody>
          <a:bodyPr>
            <a:noAutofit/>
          </a:bodyPr>
          <a:lstStyle/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、按钮状态：开启、关闭；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短信模板：可以自主编辑配置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，对于需要替换的字段通过粘贴参数来解决；</a:t>
            </a:r>
            <a:endParaRPr lang="zh-CN" altLang="zh-CN" sz="2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粘贴参数：点击粘贴参数，弹出选择参数弹框，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勾选所需参数，点击确定，所选参数即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填充到短信模板内；</a:t>
            </a:r>
            <a:endParaRPr lang="zh-CN" altLang="zh-CN" sz="2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、设置完毕后，点击保存；</a:t>
            </a:r>
            <a:endParaRPr lang="zh-CN" altLang="en-US" sz="2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配置页面如右：</a:t>
            </a:r>
            <a:endParaRPr lang="zh-CN" altLang="en-US" sz="2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话费专区</a:t>
            </a:r>
            <a:r>
              <a:rPr lang="en-US" altLang="zh-CN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账单，余额发送按钮，展示如下：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0" y="2588895"/>
            <a:ext cx="6875145" cy="1680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65" y="5208905"/>
            <a:ext cx="8900795" cy="1602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话费专区配置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账单配置</a:t>
            </a:r>
            <a:r>
              <a:rPr lang="en-US" altLang="zh-CN" dirty="0">
                <a:latin typeface="+mn-ea"/>
                <a:sym typeface="+mn-ea"/>
              </a:rPr>
              <a:t>-</a:t>
            </a:r>
            <a:r>
              <a:rPr lang="zh-CN" altLang="en-US" dirty="0">
                <a:latin typeface="+mn-ea"/>
                <a:sym typeface="+mn-ea"/>
              </a:rPr>
              <a:t>消费信息列表配置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360" y="749300"/>
            <a:ext cx="11532235" cy="1887855"/>
          </a:xfrm>
        </p:spPr>
        <p:txBody>
          <a:bodyPr>
            <a:noAutofit/>
          </a:bodyPr>
          <a:lstStyle/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列表字段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默认全部勾选，选中即表示前台列表展示，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取消勾选时该字段在“消费信息”不展示；设置完毕后，点击保存；</a:t>
            </a:r>
            <a:r>
              <a:rPr lang="en-US" altLang="zh-CN" sz="2400" dirty="0">
                <a:latin typeface="+mn-ea"/>
              </a:rPr>
              <a:t>   </a:t>
            </a:r>
            <a:endParaRPr lang="en-US" altLang="zh-CN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 配置页面如右：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 话费专区</a:t>
            </a:r>
            <a:r>
              <a:rPr lang="en-US" altLang="zh-CN" sz="2400" dirty="0">
                <a:latin typeface="+mn-ea"/>
              </a:rPr>
              <a:t>-</a:t>
            </a:r>
            <a:r>
              <a:rPr lang="zh-CN" altLang="en-US" sz="2400" dirty="0">
                <a:latin typeface="+mn-ea"/>
              </a:rPr>
              <a:t>账单，消费信息，展示如下：</a:t>
            </a:r>
            <a:r>
              <a:rPr lang="zh-CN" altLang="en-US" sz="2400" dirty="0">
                <a:latin typeface="+mn-ea"/>
              </a:rPr>
              <a:t> 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</a:t>
            </a: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endParaRPr lang="zh-CN" altLang="en-US" sz="2400" dirty="0">
              <a:latin typeface="+mn-ea"/>
            </a:endParaRPr>
          </a:p>
          <a:p>
            <a:pPr indent="36004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7060" y="1985645"/>
            <a:ext cx="8966835" cy="1607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4829175"/>
            <a:ext cx="11318240" cy="14103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bg2">
              <a:lumMod val="75000"/>
            </a:schemeClr>
          </a:solidFill>
        </a:ln>
      </a:spPr>
      <a:bodyPr wrap="square" rtlCol="0">
        <a:spAutoFit/>
      </a:bodyPr>
      <a:lstStyle>
        <a:defPPr>
          <a:lnSpc>
            <a:spcPct val="130000"/>
          </a:lnSpc>
          <a:defRPr sz="1600" b="1" dirty="0">
            <a:solidFill>
              <a:schemeClr val="accent6"/>
            </a:solidFill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636694297267565530</Template>
  <TotalTime>0</TotalTime>
  <Words>5063</Words>
  <Application>WPS 演示</Application>
  <PresentationFormat>宽屏</PresentationFormat>
  <Paragraphs>405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Arial Unicode MS</vt:lpstr>
      <vt:lpstr>黑体</vt:lpstr>
      <vt:lpstr>等线</vt:lpstr>
      <vt:lpstr>Calibri</vt:lpstr>
      <vt:lpstr>1_Office 主题​​</vt:lpstr>
      <vt:lpstr>PowerPoint 演示文稿</vt:lpstr>
      <vt:lpstr>CONTENTS  目录</vt:lpstr>
      <vt:lpstr>话费专区配置-功能简介</vt:lpstr>
      <vt:lpstr>话费专区配置-涉及菜单路径</vt:lpstr>
      <vt:lpstr>话费专区配置-具体操作-账单配置</vt:lpstr>
      <vt:lpstr>话费专区配置-具体操作-账单配置</vt:lpstr>
      <vt:lpstr>话费专区配置-账单配置-基本信息区域配置</vt:lpstr>
      <vt:lpstr>话费专区配置-账单配置-账单信息区域配置</vt:lpstr>
      <vt:lpstr>话费专区配置-账单配置-余额发送短信下发配置</vt:lpstr>
      <vt:lpstr>话费专区配置-账单配置-余额发送短信下发配置</vt:lpstr>
      <vt:lpstr>话费专区配置-账单配置-余额发送短信下发配置</vt:lpstr>
      <vt:lpstr>话费专区配置-账单配置-余额发送短信下发配置</vt:lpstr>
      <vt:lpstr>话费专区配置-账单配置-余额发送短信下发配置</vt:lpstr>
      <vt:lpstr>话费专区配置-账单配置-余额发送短信下发配置</vt:lpstr>
      <vt:lpstr>话费专区配置-账单配置-余额发送短信下发配置</vt:lpstr>
      <vt:lpstr>话费专区配置-账单配置-余额发送短信下发配置</vt:lpstr>
      <vt:lpstr>话费专区配置-账单配置-余额发送短信下发配置</vt:lpstr>
      <vt:lpstr>话费专区配置-账单配置-余额发送短信下发配置</vt:lpstr>
      <vt:lpstr>话费专区配置-账单配置-余额发送短信下发配置</vt:lpstr>
      <vt:lpstr>话费专区配置-账单配置-余额发送短信下发配置</vt:lpstr>
      <vt:lpstr>话费专区配置-账单配置-余额发送短信下发配置</vt:lpstr>
      <vt:lpstr>话费专区配置-缴费历史配置-缴费历史列表字段配置</vt:lpstr>
      <vt:lpstr>话费专区配置-具体操作-资源使用情况配置</vt:lpstr>
      <vt:lpstr>话费专区配置-缴费历史配置-对应销账日志列表配置区域</vt:lpstr>
      <vt:lpstr>话费专区配置-具体操作-资源使用情况页面-其他资源使用情况配置功能</vt:lpstr>
      <vt:lpstr>话费专区配置-清单信息配置-增值业务清单明细配置</vt:lpstr>
      <vt:lpstr>话费专区配置-清单信息配置-梦网业务清单明细配置</vt:lpstr>
      <vt:lpstr>话费专区配置-具体操作-资源使用情况页面-其他资源使用情况配置功能</vt:lpstr>
      <vt:lpstr>话费专区配置-余额组成查询配置-账户信息区域配置</vt:lpstr>
      <vt:lpstr>话费专区配置-余额组成查询配置-列表显隐配置</vt:lpstr>
      <vt:lpstr>话费专区配置-余额组成查询配置-用户账本信息列表配置</vt:lpstr>
      <vt:lpstr>话费专区配置-余额组成查询配置-代付账户信息列表配置</vt:lpstr>
      <vt:lpstr>话费专区配置-具体操作-阶段扣费查询配置</vt:lpstr>
      <vt:lpstr>话费专区配置-余额组成查询配置-违约金和保号费列表配置</vt:lpstr>
      <vt:lpstr>话费专区配置-阶段扣费查询配置-阶段扣费列表配置</vt:lpstr>
      <vt:lpstr>话费专区-阶段扣费查询</vt:lpstr>
      <vt:lpstr>话费专区配置-话费专区/TAB配置管理-阶段扣费查询</vt:lpstr>
      <vt:lpstr>话费专区配置-TAB配置管理/话费专区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胡萌萌</dc:creator>
  <cp:lastModifiedBy>Administrator</cp:lastModifiedBy>
  <cp:revision>123</cp:revision>
  <dcterms:created xsi:type="dcterms:W3CDTF">2018-08-08T03:06:00Z</dcterms:created>
  <dcterms:modified xsi:type="dcterms:W3CDTF">2019-05-26T13:35:26Z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