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5" r:id="rId6"/>
    <p:sldId id="288" r:id="rId7"/>
    <p:sldId id="289" r:id="rId8"/>
    <p:sldId id="287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EC20E35-A176-4012-BC5E-935CFFF8708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4" autoAdjust="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ED6F2B-FC1E-4A80-9F35-EE71D53DC7A6}" type="datetime1">
              <a:rPr lang="pt-BR" noProof="1" smtClean="0"/>
              <a:t>12/08/2020</a:t>
            </a:fld>
            <a:endParaRPr lang="pt-BR" noProof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noProof="1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2ABFA31-2FC1-42D2-948C-6B7A643EF2CB}" type="datetime1">
              <a:rPr lang="pt-BR" noProof="1" dirty="0" smtClean="0"/>
              <a:t>12/08/2020</a:t>
            </a:fld>
            <a:endParaRPr lang="pt-BR" noProof="1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1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1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noProof="1" dirty="0" smtClean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5104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37591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9754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215285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1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noProof="1" smtClean="0"/>
              <a:t>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1785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901FAF19-EC05-4368-9C23-D1307429BBA4}"/>
              </a:ext>
            </a:extLst>
          </p:cNvPr>
          <p:cNvSpPr/>
          <p:nvPr userDrawn="1"/>
        </p:nvSpPr>
        <p:spPr>
          <a:xfrm>
            <a:off x="8266176" y="4754879"/>
            <a:ext cx="2450592" cy="1664327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6296D70-8C54-475E-8440-66769A72C583}"/>
              </a:ext>
            </a:extLst>
          </p:cNvPr>
          <p:cNvSpPr/>
          <p:nvPr userDrawn="1"/>
        </p:nvSpPr>
        <p:spPr>
          <a:xfrm>
            <a:off x="11832336" y="1097280"/>
            <a:ext cx="144000" cy="5321927"/>
          </a:xfrm>
          <a:prstGeom prst="rect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7456F629-658F-4B7E-A1D1-2522EA76B0D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5380A33-49FB-43FC-B60E-34A2E55563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D0F16635-76F3-45F7-9385-A99504D2B901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431999" y="1008000"/>
            <a:ext cx="11339999" cy="4881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título Mestre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70C8E421-28C0-4976-A17C-22789B6F3B1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008000"/>
            <a:ext cx="5505225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AFEAA85-DD59-4B9B-B080-3368277EF65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5587800" cy="516896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F449EF3-C757-4F43-906C-DE0FF6262B2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216924A5-8BD5-4AC6-84B9-2F1A4AFCF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1EAE3C73-B1A9-4A3B-8DD2-5A349207900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008000"/>
            <a:ext cx="5599800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53A52FEF-F917-4982-9855-43A0DF5DA6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75912"/>
            <a:ext cx="5599800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DC1CA8AB-B7BE-4C9F-9A0A-C849A35AA6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08000"/>
            <a:ext cx="5565575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7B0DF164-9487-4D3F-BA7D-E273D7F5A2F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975912"/>
            <a:ext cx="5565575" cy="421375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07921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84F2FFD-7164-411A-96A5-A5211A6CAD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4E38C26-A932-4007-84B1-21C1D9744A76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30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FA87EF18-D404-4A92-BE37-7AC9B7223D51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817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D8B3FD9-234A-4B72-9A91-D7DD23D39CD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FDBADDA-AF39-45A0-BBAB-A87608C0A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0000" y="359999"/>
            <a:ext cx="4416588" cy="5321927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9999" y="5681926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24564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do segoe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875849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Título do slide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4EF269EA-6AE9-449D-BE5A-03758EA88DD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5601" y="4889910"/>
            <a:ext cx="4840085" cy="816077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pt-BR" noProof="1"/>
              <a:t>Clique para editar o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A473F491-E8FD-4CBC-84E6-5139D5161A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5998" y="651641"/>
            <a:ext cx="5472001" cy="5054346"/>
          </a:xfrm>
        </p:spPr>
        <p:txBody>
          <a:bodyPr rtlCol="0" anchor="b" anchorCtr="0"/>
          <a:lstStyle>
            <a:lvl1pPr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67883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Título do slide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AC12A5E3-4178-4927-9321-CCDE04B7D2A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5601" y="4889911"/>
            <a:ext cx="4840085" cy="816076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vert="horz" lIns="0" tIns="144000" rIns="91440" bIns="0" rtlCol="0">
            <a:noAutofit/>
          </a:bodyPr>
          <a:lstStyle>
            <a:lvl1pPr marL="0" indent="0" algn="r">
              <a:buNone/>
              <a:defRPr lang="en-US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266700" lvl="0" indent="-266700" algn="r" rtl="0"/>
            <a:r>
              <a:rPr lang="pt-BR" noProof="1"/>
              <a:t>Clique para editar o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:a16="http://schemas.microsoft.com/office/drawing/2014/main" id="{73C2D913-09CE-4035-84E6-314496115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5997" y="651641"/>
            <a:ext cx="5472002" cy="505434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1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26314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F6E7EBFD-F776-4FA5-B67B-AEAB104C7125}"/>
              </a:ext>
            </a:extLst>
          </p:cNvPr>
          <p:cNvSpPr/>
          <p:nvPr userDrawn="1"/>
        </p:nvSpPr>
        <p:spPr>
          <a:xfrm>
            <a:off x="8418576" y="4907280"/>
            <a:ext cx="1554480" cy="1103376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rIns="1764000" rtlCol="0" anchor="ctr"/>
          <a:lstStyle>
            <a:lvl1pPr marL="0" indent="0" algn="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9100" y="804500"/>
            <a:ext cx="4416588" cy="381871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do segoe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9099" y="4623212"/>
            <a:ext cx="4416587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01C03F-F087-4546-A9C3-5B5B81E3BD7B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20514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F9F7BF0-5084-45F6-AF52-A3013D43946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18816" y="2673350"/>
            <a:ext cx="6754368" cy="1511300"/>
          </a:xfrm>
        </p:spPr>
        <p:txBody>
          <a:bodyPr rtlCol="0" anchor="ctr"/>
          <a:lstStyle>
            <a:lvl1pPr marL="0" indent="0" algn="ctr">
              <a:buNone/>
              <a:defRPr sz="4000"/>
            </a:lvl1pPr>
            <a:lvl2pPr marL="266700" indent="0">
              <a:buNone/>
              <a:defRPr/>
            </a:lvl2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395443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BDA9BE28-009E-4D88-9951-81B453F75A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AB7A8BA-0531-4A37-BB60-9E1CA4764B40}"/>
              </a:ext>
            </a:extLst>
          </p:cNvPr>
          <p:cNvSpPr/>
          <p:nvPr userDrawn="1"/>
        </p:nvSpPr>
        <p:spPr>
          <a:xfrm>
            <a:off x="1450848" y="653845"/>
            <a:ext cx="2657856" cy="2450592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060155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0" y="2438399"/>
            <a:ext cx="53856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72000" tIns="180000" rIns="180000" bIns="0" rtlCol="0" anchor="t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Clique para editar o título do segoe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48971" y="4479264"/>
            <a:ext cx="2851629" cy="7495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268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E842FA8-E742-4FD8-BFA1-7B8A13828E76}"/>
              </a:ext>
            </a:extLst>
          </p:cNvPr>
          <p:cNvSpPr/>
          <p:nvPr userDrawn="1"/>
        </p:nvSpPr>
        <p:spPr>
          <a:xfrm>
            <a:off x="8418576" y="49072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5D8CC-DBBC-4E65-A552-C98514F1E2F9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69100" y="144000"/>
            <a:ext cx="5280100" cy="6048000"/>
          </a:xfrm>
          <a:solidFill>
            <a:schemeClr val="tx1"/>
          </a:solidFill>
        </p:spPr>
        <p:txBody>
          <a:bodyPr lIns="0" tIns="18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93000" y="2438399"/>
            <a:ext cx="3836200" cy="3044399"/>
          </a:xfrm>
          <a:gradFill>
            <a:gsLst>
              <a:gs pos="83186">
                <a:schemeClr val="tx1"/>
              </a:gs>
              <a:gs pos="0">
                <a:schemeClr val="accent1">
                  <a:alpha val="50000"/>
                </a:schemeClr>
              </a:gs>
              <a:gs pos="46000">
                <a:schemeClr val="accent1">
                  <a:lumMod val="50000"/>
                  <a:alpha val="90000"/>
                </a:schemeClr>
              </a:gs>
            </a:gsLst>
            <a:lin ang="3600000" scaled="0"/>
          </a:gradFill>
        </p:spPr>
        <p:txBody>
          <a:bodyPr lIns="432000" tIns="432000" rIns="72000" bIns="1188000" rtlCol="0" anchor="t"/>
          <a:lstStyle>
            <a:lvl1pPr algn="l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Título de Slide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47000" y="4465176"/>
            <a:ext cx="3372329" cy="774934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10800000" scaled="0"/>
            </a:gradFill>
          </a:ln>
        </p:spPr>
        <p:txBody>
          <a:bodyPr lIns="180000" tIns="144000" rIns="0" rtlCol="0"/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000" y="2438399"/>
            <a:ext cx="5472000" cy="3044400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45708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4827DBE-7690-48BE-8673-ABB67E101D80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5280100" cy="6060155"/>
          </a:xfrm>
          <a:solidFill>
            <a:schemeClr val="tx1"/>
          </a:solidFill>
        </p:spPr>
        <p:txBody>
          <a:bodyPr lIns="0" tIns="1440000" rIns="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23D3924F-A5EC-4141-A191-1A110C406AF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096000" y="3263899"/>
            <a:ext cx="5472000" cy="2442088"/>
          </a:xfrm>
        </p:spPr>
        <p:txBody>
          <a:bodyPr rtlCol="0"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B24018-690B-4552-9994-3F090E1601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4D8B2323-066D-4AC1-9FC8-A06D7E8B581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30A9B71-A789-4057-B729-15D78CF34E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5601" y="3263898"/>
            <a:ext cx="4840085" cy="1626013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Título do slide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99E1708-B7A6-4D6F-9968-5398B335FA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5601" y="4889912"/>
            <a:ext cx="4840085" cy="816075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180000" rtlCol="0"/>
          <a:lstStyle>
            <a:lvl1pPr marL="0" indent="0" algn="r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7752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DE35ADD-8A62-4F35-950B-EA0CC678DE64}"/>
              </a:ext>
            </a:extLst>
          </p:cNvPr>
          <p:cNvSpPr/>
          <p:nvPr userDrawn="1"/>
        </p:nvSpPr>
        <p:spPr>
          <a:xfrm>
            <a:off x="8266176" y="4754880"/>
            <a:ext cx="274320" cy="292608"/>
          </a:xfrm>
          <a:prstGeom prst="ellipse">
            <a:avLst/>
          </a:prstGeom>
          <a:noFill/>
          <a:ln>
            <a:noFill/>
          </a:ln>
        </p:spPr>
        <p:txBody>
          <a:bodyPr vert="horz" lIns="72000" tIns="180000" rIns="180000" bIns="0" rtlCol="0" anchor="t">
            <a:noAutofit/>
          </a:bodyPr>
          <a:lstStyle/>
          <a:p>
            <a:pPr algn="r" rtl="0">
              <a:lnSpc>
                <a:spcPts val="4700"/>
              </a:lnSpc>
              <a:spcBef>
                <a:spcPct val="0"/>
              </a:spcBef>
            </a:pPr>
            <a:endParaRPr lang="pt-BR" sz="4500" noProof="1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387D291-05F0-4DD7-A728-945B6C9F238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A6105F-5309-4A56-AAF2-8D4A0477F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DBAC9A-28A2-405B-8B7E-9BE425F51354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431999" y="1512000"/>
            <a:ext cx="11339999" cy="4377523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367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pt-BR" noProof="1"/>
              <a:t>Clique para editar o texto Mestre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E8FD215-79E5-48E4-95DB-2C5E5A1F8E8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F905B34-4C18-4A8D-8167-57B7BF03D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6">
            <a:extLst>
              <a:ext uri="{FF2B5EF4-FFF2-40B4-BE49-F238E27FC236}">
                <a16:creationId xmlns:a16="http://schemas.microsoft.com/office/drawing/2014/main" id="{FDA3C530-12F9-48FC-BC5E-D34BDC504BC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4000" y="143999"/>
            <a:ext cx="11905200" cy="6047999"/>
          </a:xfrm>
          <a:solidFill>
            <a:schemeClr val="tx1"/>
          </a:solidFill>
        </p:spPr>
        <p:txBody>
          <a:bodyPr lIns="0" r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4900" y="4910452"/>
            <a:ext cx="4101900" cy="773546"/>
          </a:xfrm>
          <a:solidFill>
            <a:schemeClr val="bg1">
              <a:lumMod val="95000"/>
            </a:schemeClr>
          </a:solidFill>
        </p:spPr>
        <p:txBody>
          <a:bodyPr lIns="180000" tIns="72000" rIns="180000" rtlCol="0" anchor="t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noProof="1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44000" y="6322399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1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3EC14527-4DF5-4A98-AE66-C80F3B8E6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AB05C513-FBE3-4BA7-9084-69899356E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1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000" y="144000"/>
            <a:ext cx="11905200" cy="6570000"/>
          </a:xfrm>
          <a:solidFill>
            <a:schemeClr val="tx1"/>
          </a:solidFill>
        </p:spPr>
        <p:txBody>
          <a:bodyPr lIns="1764000" rIns="0" rtlCol="0" anchor="ctr"/>
          <a:lstStyle>
            <a:lvl1pPr marL="0" indent="0" algn="l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1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15412" y="360000"/>
            <a:ext cx="4416588" cy="4716572"/>
          </a:xfrm>
          <a:gradFill>
            <a:gsLst>
              <a:gs pos="0">
                <a:schemeClr val="tx1">
                  <a:lumMod val="75000"/>
                  <a:lumOff val="25000"/>
                  <a:alpha val="70000"/>
                </a:schemeClr>
              </a:gs>
              <a:gs pos="80000">
                <a:schemeClr val="tx1"/>
              </a:gs>
            </a:gsLst>
            <a:lin ang="3600000" scaled="0"/>
          </a:gradFill>
        </p:spPr>
        <p:txBody>
          <a:bodyPr lIns="72000" rIns="180000" bIns="180000" rtlCol="0" anchor="b"/>
          <a:lstStyle>
            <a:lvl1pPr algn="r">
              <a:lnSpc>
                <a:spcPts val="4700"/>
              </a:lnSpc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1"/>
              <a:t>Obrigado</a:t>
            </a:r>
          </a:p>
        </p:txBody>
      </p:sp>
      <p:sp>
        <p:nvSpPr>
          <p:cNvPr id="3" name="Espaço Reservado para Texto 5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15413" y="5076572"/>
            <a:ext cx="4416587" cy="1421429"/>
          </a:xfrm>
          <a:solidFill>
            <a:schemeClr val="tx1">
              <a:alpha val="80000"/>
            </a:schemeClr>
          </a:solidFill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accent1"/>
                </a:gs>
              </a:gsLst>
              <a:lin ang="0" scaled="0"/>
            </a:gradFill>
          </a:ln>
        </p:spPr>
        <p:txBody>
          <a:bodyPr tIns="144000" rIns="468000" rtlCol="0"/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1"/>
              <a:t>.</a:t>
            </a:r>
          </a:p>
        </p:txBody>
      </p:sp>
      <p:sp>
        <p:nvSpPr>
          <p:cNvPr id="20" name="Espaço Reservado para Texto 6">
            <a:extLst>
              <a:ext uri="{FF2B5EF4-FFF2-40B4-BE49-F238E27FC236}">
                <a16:creationId xmlns:a16="http://schemas.microsoft.com/office/drawing/2014/main" id="{CEB7A85F-8707-4B62-B299-F53931B861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48708" y="5540135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Número do telefone</a:t>
            </a:r>
          </a:p>
        </p:txBody>
      </p:sp>
      <p:sp>
        <p:nvSpPr>
          <p:cNvPr id="21" name="Espaço Reservado para Texto 7">
            <a:extLst>
              <a:ext uri="{FF2B5EF4-FFF2-40B4-BE49-F238E27FC236}">
                <a16:creationId xmlns:a16="http://schemas.microsoft.com/office/drawing/2014/main" id="{BA4C7E3C-7C17-46E9-928A-D3D505EEAA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48708" y="5809779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Contato por Email ou Mídia Social</a:t>
            </a:r>
          </a:p>
        </p:txBody>
      </p:sp>
      <p:sp>
        <p:nvSpPr>
          <p:cNvPr id="22" name="Espaço Reservado para Texto 8">
            <a:extLst>
              <a:ext uri="{FF2B5EF4-FFF2-40B4-BE49-F238E27FC236}">
                <a16:creationId xmlns:a16="http://schemas.microsoft.com/office/drawing/2014/main" id="{6ADD6EB2-7D8E-4991-87A6-02723731EB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48708" y="6079423"/>
            <a:ext cx="3396887" cy="196707"/>
          </a:xfrm>
        </p:spPr>
        <p:txBody>
          <a:bodyPr rtlCol="0"/>
          <a:lstStyle>
            <a:lvl1pPr marL="0" indent="0" algn="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Site da empresa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E77267-9F51-4226-989C-ED57465596ED}"/>
              </a:ext>
            </a:extLst>
          </p:cNvPr>
          <p:cNvSpPr/>
          <p:nvPr userDrawn="1"/>
        </p:nvSpPr>
        <p:spPr>
          <a:xfrm>
            <a:off x="0" y="671400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2CC678-341F-44F8-AE2E-A6C84D75C56A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87A001A-FE8B-41CE-AC81-69D4A2339087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B1416AC-94BD-4442-B771-E1ACAA70367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BDB31DC4-A207-4A23-8E7A-40D0ECD04F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sp>
        <p:nvSpPr>
          <p:cNvPr id="23" name="Espaço Reservado para Texto 6">
            <a:extLst>
              <a:ext uri="{FF2B5EF4-FFF2-40B4-BE49-F238E27FC236}">
                <a16:creationId xmlns:a16="http://schemas.microsoft.com/office/drawing/2014/main" id="{94054031-2BEC-4DA9-90C3-616D2D61AB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43550" y="5233270"/>
            <a:ext cx="3396887" cy="196707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noProof="1"/>
              <a:t>Nome Completo</a:t>
            </a:r>
          </a:p>
        </p:txBody>
      </p:sp>
    </p:spTree>
    <p:extLst>
      <p:ext uri="{BB962C8B-B14F-4D97-AF65-F5344CB8AC3E}">
        <p14:creationId xmlns:p14="http://schemas.microsoft.com/office/powerpoint/2010/main" val="160684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C6726F2C-157B-477E-AD76-8F54126834C2}"/>
              </a:ext>
            </a:extLst>
          </p:cNvPr>
          <p:cNvSpPr/>
          <p:nvPr userDrawn="1"/>
        </p:nvSpPr>
        <p:spPr>
          <a:xfrm>
            <a:off x="0" y="6191250"/>
            <a:ext cx="12192000" cy="66675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21000">
                <a:schemeClr val="tx1">
                  <a:lumMod val="75000"/>
                  <a:lumOff val="2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548098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noProof="1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40000" cy="437752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noProof="1"/>
              <a:t>Clique para editar o texto Mestre</a:t>
            </a:r>
          </a:p>
          <a:p>
            <a:pPr lvl="1" rtl="0"/>
            <a:r>
              <a:rPr lang="pt-BR" noProof="1"/>
              <a:t>Segundo nível</a:t>
            </a:r>
          </a:p>
          <a:p>
            <a:pPr lvl="2" rtl="0"/>
            <a:r>
              <a:rPr lang="pt-BR" noProof="1"/>
              <a:t>Terceiro nível</a:t>
            </a:r>
          </a:p>
          <a:p>
            <a:pPr lvl="3" rtl="0"/>
            <a:r>
              <a:rPr lang="pt-BR" noProof="1"/>
              <a:t>Quarto nível</a:t>
            </a:r>
          </a:p>
          <a:p>
            <a:pPr lvl="4" rtl="0"/>
            <a:r>
              <a:rPr lang="pt-BR" noProof="1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4FB90F-5E6B-4508-96BB-939635D11AFF}"/>
              </a:ext>
            </a:extLst>
          </p:cNvPr>
          <p:cNvSpPr/>
          <p:nvPr userDrawn="1"/>
        </p:nvSpPr>
        <p:spPr>
          <a:xfrm>
            <a:off x="0" y="0"/>
            <a:ext cx="12192000" cy="144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74A1CB7-B157-440C-BA82-A62890EF3721}"/>
              </a:ext>
            </a:extLst>
          </p:cNvPr>
          <p:cNvSpPr/>
          <p:nvPr userDrawn="1"/>
        </p:nvSpPr>
        <p:spPr>
          <a:xfrm>
            <a:off x="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E5B1BAC-5CBE-4B0E-B0AA-1C05EBEE964E}"/>
              </a:ext>
            </a:extLst>
          </p:cNvPr>
          <p:cNvSpPr/>
          <p:nvPr userDrawn="1"/>
        </p:nvSpPr>
        <p:spPr>
          <a:xfrm>
            <a:off x="12048000" y="92074"/>
            <a:ext cx="144000" cy="6629401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7200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68BD16A-5998-4CCA-B0F2-62F67B639A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6000 w 12192000"/>
              <a:gd name="connsiteY0" fmla="*/ 36000 h 6858000"/>
              <a:gd name="connsiteX1" fmla="*/ 36000 w 12192000"/>
              <a:gd name="connsiteY1" fmla="*/ 6822000 h 6858000"/>
              <a:gd name="connsiteX2" fmla="*/ 12156000 w 12192000"/>
              <a:gd name="connsiteY2" fmla="*/ 6822000 h 6858000"/>
              <a:gd name="connsiteX3" fmla="*/ 12156000 w 12192000"/>
              <a:gd name="connsiteY3" fmla="*/ 36000 h 6858000"/>
              <a:gd name="connsiteX4" fmla="*/ 0 w 12192000"/>
              <a:gd name="connsiteY4" fmla="*/ 0 h 6858000"/>
              <a:gd name="connsiteX5" fmla="*/ 36000 w 12192000"/>
              <a:gd name="connsiteY5" fmla="*/ 0 h 6858000"/>
              <a:gd name="connsiteX6" fmla="*/ 12156000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36000 h 6858000"/>
              <a:gd name="connsiteX9" fmla="*/ 12192000 w 12192000"/>
              <a:gd name="connsiteY9" fmla="*/ 6822000 h 6858000"/>
              <a:gd name="connsiteX10" fmla="*/ 12192000 w 12192000"/>
              <a:gd name="connsiteY10" fmla="*/ 6858000 h 6858000"/>
              <a:gd name="connsiteX11" fmla="*/ 12156000 w 12192000"/>
              <a:gd name="connsiteY11" fmla="*/ 6858000 h 6858000"/>
              <a:gd name="connsiteX12" fmla="*/ 36000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822000 h 6858000"/>
              <a:gd name="connsiteX15" fmla="*/ 0 w 12192000"/>
              <a:gd name="connsiteY15" fmla="*/ 36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6858000">
                <a:moveTo>
                  <a:pt x="36000" y="36000"/>
                </a:moveTo>
                <a:lnTo>
                  <a:pt x="36000" y="6822000"/>
                </a:lnTo>
                <a:lnTo>
                  <a:pt x="12156000" y="6822000"/>
                </a:lnTo>
                <a:lnTo>
                  <a:pt x="12156000" y="36000"/>
                </a:lnTo>
                <a:close/>
                <a:moveTo>
                  <a:pt x="0" y="0"/>
                </a:moveTo>
                <a:lnTo>
                  <a:pt x="36000" y="0"/>
                </a:lnTo>
                <a:lnTo>
                  <a:pt x="12156000" y="0"/>
                </a:lnTo>
                <a:lnTo>
                  <a:pt x="12192000" y="0"/>
                </a:lnTo>
                <a:lnTo>
                  <a:pt x="12192000" y="36000"/>
                </a:lnTo>
                <a:lnTo>
                  <a:pt x="12192000" y="6822000"/>
                </a:lnTo>
                <a:lnTo>
                  <a:pt x="12192000" y="6858000"/>
                </a:lnTo>
                <a:lnTo>
                  <a:pt x="12156000" y="6858000"/>
                </a:lnTo>
                <a:lnTo>
                  <a:pt x="36000" y="6858000"/>
                </a:lnTo>
                <a:lnTo>
                  <a:pt x="0" y="6858000"/>
                </a:lnTo>
                <a:lnTo>
                  <a:pt x="0" y="6822000"/>
                </a:lnTo>
                <a:lnTo>
                  <a:pt x="0" y="36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noProof="1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77425" y="6322399"/>
            <a:ext cx="370575" cy="36512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pt-BR" noProof="1" dirty="0" smtClean="0"/>
              <a:pPr rtl="0"/>
              <a:t>‹nº›</a:t>
            </a:fld>
            <a:endParaRPr lang="pt-BR" noProof="1"/>
          </a:p>
        </p:txBody>
      </p:sp>
      <p:sp>
        <p:nvSpPr>
          <p:cNvPr id="21" name="Caixa de texto 20">
            <a:extLst>
              <a:ext uri="{FF2B5EF4-FFF2-40B4-BE49-F238E27FC236}">
                <a16:creationId xmlns:a16="http://schemas.microsoft.com/office/drawing/2014/main" id="{B3839907-C37E-4F37-B9BB-92B4A49360E6}"/>
              </a:ext>
            </a:extLst>
          </p:cNvPr>
          <p:cNvSpPr txBox="1"/>
          <p:nvPr userDrawn="1"/>
        </p:nvSpPr>
        <p:spPr>
          <a:xfrm>
            <a:off x="432000" y="6207217"/>
            <a:ext cx="11340000" cy="391628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 rtl="0">
              <a:lnSpc>
                <a:spcPct val="100000"/>
              </a:lnSpc>
            </a:pPr>
            <a:r>
              <a:rPr lang="pt-BR" sz="1600" b="0" spc="0" noProof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Prof. Edson Melo de Souza - </a:t>
            </a:r>
            <a:r>
              <a:rPr lang="pt-BR" sz="1600" b="0" i="1" kern="0" spc="0" baseline="0" noProof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prof.edson.melo@gmail.com</a:t>
            </a:r>
          </a:p>
        </p:txBody>
      </p:sp>
      <p:pic>
        <p:nvPicPr>
          <p:cNvPr id="11" name="Imagem 10" descr="Uma imagem contendo desenho&#10;&#10;Descrição gerada automaticamente">
            <a:extLst>
              <a:ext uri="{FF2B5EF4-FFF2-40B4-BE49-F238E27FC236}">
                <a16:creationId xmlns:a16="http://schemas.microsoft.com/office/drawing/2014/main" id="{35FB318E-BF1F-4F83-8AC4-7421422E2B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3"/>
          <a:srcRect l="11046" t="20518" r="12757" b="18019"/>
          <a:stretch/>
        </p:blipFill>
        <p:spPr>
          <a:xfrm>
            <a:off x="420000" y="6308954"/>
            <a:ext cx="845566" cy="3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5" r:id="rId4"/>
    <p:sldLayoutId id="2147483666" r:id="rId5"/>
    <p:sldLayoutId id="2147483673" r:id="rId6"/>
    <p:sldLayoutId id="2147483659" r:id="rId7"/>
    <p:sldLayoutId id="2147483660" r:id="rId8"/>
    <p:sldLayoutId id="2147483664" r:id="rId9"/>
    <p:sldLayoutId id="2147483650" r:id="rId10"/>
    <p:sldLayoutId id="2147483652" r:id="rId11"/>
    <p:sldLayoutId id="2147483671" r:id="rId12"/>
    <p:sldLayoutId id="2147483656" r:id="rId13"/>
    <p:sldLayoutId id="2147483657" r:id="rId14"/>
    <p:sldLayoutId id="2147483667" r:id="rId15"/>
    <p:sldLayoutId id="2147483668" r:id="rId16"/>
    <p:sldLayoutId id="2147483669" r:id="rId17"/>
    <p:sldLayoutId id="2147483672" r:id="rId18"/>
    <p:sldLayoutId id="2147483654" r:id="rId19"/>
    <p:sldLayoutId id="214748367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Rockwell" panose="02060603020205020403" pitchFamily="18" charset="0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sonmsouza/covid19-2020-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1"/>
              <a:t>Sejam Bem Vindos!!!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41334"/>
            <a:ext cx="5472000" cy="360000"/>
          </a:xfrm>
        </p:spPr>
        <p:txBody>
          <a:bodyPr rtlCol="0"/>
          <a:lstStyle/>
          <a:p>
            <a:pPr rtl="0"/>
            <a:r>
              <a:rPr lang="pt-BR" noProof="1">
                <a:solidFill>
                  <a:schemeClr val="accent4"/>
                </a:solidFill>
              </a:rPr>
              <a:t>APRENDIDO DE MÁQUINA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49168"/>
            <a:ext cx="5472000" cy="3185872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noProof="1"/>
              <a:t>Objetivos:</a:t>
            </a:r>
          </a:p>
          <a:p>
            <a:pPr lvl="1"/>
            <a:r>
              <a:rPr lang="pt-BR" noProof="1"/>
              <a:t>Aspectos fundamentais da inteligência artificial</a:t>
            </a:r>
          </a:p>
          <a:p>
            <a:pPr lvl="1"/>
            <a:r>
              <a:rPr lang="pt-BR" noProof="1"/>
              <a:t>Lógica proposicional e de primeira ordem</a:t>
            </a:r>
          </a:p>
          <a:p>
            <a:pPr lvl="1"/>
            <a:r>
              <a:rPr lang="pt-BR" noProof="1"/>
              <a:t>Árvores e buscas</a:t>
            </a:r>
          </a:p>
          <a:p>
            <a:pPr lvl="1"/>
            <a:r>
              <a:rPr lang="pt-BR" noProof="1"/>
              <a:t>Introdução aos grafos</a:t>
            </a:r>
          </a:p>
          <a:p>
            <a:pPr lvl="1"/>
            <a:r>
              <a:rPr lang="pt-BR" noProof="1"/>
              <a:t>Machine learning</a:t>
            </a:r>
          </a:p>
          <a:p>
            <a:pPr lvl="1"/>
            <a:r>
              <a:rPr lang="pt-BR" noProof="1"/>
              <a:t>Processamento de linguagem natural</a:t>
            </a:r>
          </a:p>
          <a:p>
            <a:pPr lvl="1"/>
            <a:r>
              <a:rPr lang="pt-BR" noProof="1"/>
              <a:t>Redes neurais</a:t>
            </a:r>
          </a:p>
          <a:p>
            <a:pPr lvl="1"/>
            <a:r>
              <a:rPr lang="pt-BR" noProof="1"/>
              <a:t>Algoritmos de otimização</a:t>
            </a:r>
          </a:p>
          <a:p>
            <a:pPr lvl="1"/>
            <a:r>
              <a:rPr lang="pt-BR" noProof="1"/>
              <a:t>Lógica Fuzzy</a:t>
            </a:r>
          </a:p>
          <a:p>
            <a:pPr lvl="1"/>
            <a:r>
              <a:rPr lang="pt-BR" noProof="1"/>
              <a:t>Raciocínio probabilístico de Bayes</a:t>
            </a:r>
          </a:p>
          <a:p>
            <a:pPr rtl="0"/>
            <a:endParaRPr lang="pt-BR" noProof="1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41859"/>
            <a:ext cx="5472000" cy="358775"/>
          </a:xfrm>
        </p:spPr>
        <p:txBody>
          <a:bodyPr rtlCol="0"/>
          <a:lstStyle/>
          <a:p>
            <a:r>
              <a:rPr lang="pt-BR" noProof="1"/>
              <a:t>Prof. Edson Melo de Souza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45859"/>
            <a:ext cx="5472113" cy="1865841"/>
          </a:xfrm>
        </p:spPr>
        <p:txBody>
          <a:bodyPr rtlCol="0"/>
          <a:lstStyle/>
          <a:p>
            <a:r>
              <a:rPr lang="pt-BR" b="1" noProof="1"/>
              <a:t>E-mail: </a:t>
            </a:r>
            <a:r>
              <a:rPr lang="pt-BR" noProof="1"/>
              <a:t>prof.edson.melo@gmail.com</a:t>
            </a:r>
          </a:p>
          <a:p>
            <a:r>
              <a:rPr lang="pt-BR" b="1" noProof="1"/>
              <a:t>Site: </a:t>
            </a:r>
            <a:r>
              <a:rPr lang="pt-BR" noProof="1"/>
              <a:t>http://www.edsonmelo.com.br</a:t>
            </a:r>
          </a:p>
          <a:p>
            <a:r>
              <a:rPr lang="pt-BR" b="1" noProof="1"/>
              <a:t>Repositório: </a:t>
            </a:r>
            <a:r>
              <a:rPr lang="pt-BR" noProof="1"/>
              <a:t>http://www.github.com/EdsonMSouza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1</a:t>
            </a:fld>
            <a:endParaRPr lang="pt-BR" noProof="1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476036D-D585-4E14-91B1-7C87AD002374}"/>
              </a:ext>
            </a:extLst>
          </p:cNvPr>
          <p:cNvSpPr/>
          <p:nvPr/>
        </p:nvSpPr>
        <p:spPr>
          <a:xfrm>
            <a:off x="407961" y="6294264"/>
            <a:ext cx="10818055" cy="432000"/>
          </a:xfrm>
          <a:prstGeom prst="rect">
            <a:avLst/>
          </a:prstGeom>
          <a:solidFill>
            <a:srgbClr val="404040"/>
          </a:solidFill>
        </p:spPr>
        <p:txBody>
          <a:bodyPr vert="horz" lIns="72000" tIns="180000" rIns="180000" bIns="0" rtlCol="0" anchor="t">
            <a:noAutofit/>
          </a:bodyPr>
          <a:lstStyle/>
          <a:p>
            <a:pPr algn="r">
              <a:lnSpc>
                <a:spcPts val="4700"/>
              </a:lnSpc>
              <a:spcBef>
                <a:spcPct val="0"/>
              </a:spcBef>
            </a:pPr>
            <a:endParaRPr lang="pt-BR" sz="4500">
              <a:solidFill>
                <a:schemeClr val="bg1"/>
              </a:solidFill>
              <a:latin typeface="Rockwell" panose="02060603020205020403" pitchFamily="18" charset="0"/>
              <a:ea typeface="+mj-ea"/>
              <a:cs typeface="+mj-cs"/>
            </a:endParaRP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356731F7-BE73-453F-B230-A89C888A467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pt-BR" sz="2400" dirty="0"/>
              <a:t>Uninove 2020-2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1"/>
              <a:t>Orientações Gerais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737827"/>
            <a:ext cx="11441132" cy="3861118"/>
          </a:xfrm>
        </p:spPr>
        <p:txBody>
          <a:bodyPr rtlCol="0"/>
          <a:lstStyle/>
          <a:p>
            <a:r>
              <a:rPr lang="pt-BR" sz="2400" b="1" noProof="1">
                <a:solidFill>
                  <a:schemeClr val="accent4"/>
                </a:solidFill>
              </a:rPr>
              <a:t>Durante as aulas, peço por favor, deixar desligado o microfone.</a:t>
            </a:r>
          </a:p>
          <a:p>
            <a:r>
              <a:rPr lang="pt-BR" sz="2400" noProof="1"/>
              <a:t>Nossas interações ocorrerão sempre pelo </a:t>
            </a:r>
            <a:r>
              <a:rPr lang="pt-BR" sz="2400" i="1" noProof="1"/>
              <a:t>chat</a:t>
            </a:r>
            <a:r>
              <a:rPr lang="pt-BR" sz="2400" noProof="1"/>
              <a:t> do Google Meet. </a:t>
            </a:r>
          </a:p>
          <a:p>
            <a:r>
              <a:rPr lang="pt-BR" sz="2400" noProof="1"/>
              <a:t>Não usem o </a:t>
            </a:r>
            <a:r>
              <a:rPr lang="pt-BR" sz="2400" i="1" noProof="1"/>
              <a:t>chat</a:t>
            </a:r>
            <a:r>
              <a:rPr lang="pt-BR" sz="2400" noProof="1"/>
              <a:t> para conversas paralelas.</a:t>
            </a:r>
          </a:p>
          <a:p>
            <a:r>
              <a:rPr lang="pt-BR" sz="2400" noProof="1"/>
              <a:t>Temos tempo suficiente para as aulas e atividades.</a:t>
            </a:r>
          </a:p>
          <a:p>
            <a:r>
              <a:rPr lang="pt-BR" sz="2400" noProof="1"/>
              <a:t>Mantenha a regularidade de horário e participe das aulas.</a:t>
            </a:r>
          </a:p>
          <a:p>
            <a:r>
              <a:rPr lang="pt-BR" sz="2400" b="1" noProof="1">
                <a:solidFill>
                  <a:schemeClr val="accent4"/>
                </a:solidFill>
              </a:rPr>
              <a:t>Utilize o material disponível no AVA para estudo, SEMPRE.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2</a:t>
            </a:fld>
            <a:endParaRPr lang="pt-BR" noProof="1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A5C074E-6A8C-49C9-B9E6-E983B7BA24E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400" dirty="0"/>
              <a:t>Regras de Socialização</a:t>
            </a:r>
          </a:p>
        </p:txBody>
      </p:sp>
    </p:spTree>
    <p:extLst>
      <p:ext uri="{BB962C8B-B14F-4D97-AF65-F5344CB8AC3E}">
        <p14:creationId xmlns:p14="http://schemas.microsoft.com/office/powerpoint/2010/main" val="65301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1"/>
              <a:t>Orientações Específicas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723759"/>
            <a:ext cx="11441132" cy="3861118"/>
          </a:xfrm>
        </p:spPr>
        <p:txBody>
          <a:bodyPr rtlCol="0"/>
          <a:lstStyle/>
          <a:p>
            <a:r>
              <a:rPr lang="pt-BR" sz="2400" noProof="1"/>
              <a:t>Nossas aulas serão teóricas/práticas.</a:t>
            </a:r>
          </a:p>
          <a:p>
            <a:r>
              <a:rPr lang="pt-BR" sz="2400" noProof="1"/>
              <a:t>Todo material de apoio (códigos) estará disponível no Github no seguinte endereço: </a:t>
            </a:r>
            <a:r>
              <a:rPr lang="pt-BR" sz="2400" noProof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https://github.com/edsonmsouza/covid19-2020-2</a:t>
            </a:r>
            <a:r>
              <a:rPr lang="pt-BR" sz="2400" noProof="1">
                <a:solidFill>
                  <a:schemeClr val="bg1"/>
                </a:solidFill>
              </a:rPr>
              <a:t>/</a:t>
            </a:r>
          </a:p>
          <a:p>
            <a:r>
              <a:rPr lang="pt-BR" sz="2400" noProof="1"/>
              <a:t>Postarei um link na Central do Aluno com o endereço específico da turma.</a:t>
            </a:r>
          </a:p>
          <a:p>
            <a:r>
              <a:rPr lang="pt-BR" sz="2400" noProof="1"/>
              <a:t>Ao final de algumas aulas, teremos atividades avaliativas (explicarei mais adiante).</a:t>
            </a:r>
          </a:p>
          <a:p>
            <a:r>
              <a:rPr lang="pt-BR" sz="2400" b="1" noProof="1">
                <a:solidFill>
                  <a:schemeClr val="accent4"/>
                </a:solidFill>
              </a:rPr>
              <a:t>A participação de todos é muito importante e sempre chamarei </a:t>
            </a:r>
            <a:r>
              <a:rPr lang="pt-BR" sz="2400" noProof="1"/>
              <a:t>vocês para discutir sobre os assuntos durante a aula.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3</a:t>
            </a:fld>
            <a:endParaRPr lang="pt-BR" noProof="1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A5C074E-6A8C-49C9-B9E6-E983B7BA24E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400" dirty="0"/>
              <a:t>Desenvolvimento das Aulas</a:t>
            </a:r>
          </a:p>
        </p:txBody>
      </p:sp>
    </p:spTree>
    <p:extLst>
      <p:ext uri="{BB962C8B-B14F-4D97-AF65-F5344CB8AC3E}">
        <p14:creationId xmlns:p14="http://schemas.microsoft.com/office/powerpoint/2010/main" val="48868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1"/>
              <a:t>Atividades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723759"/>
            <a:ext cx="11441132" cy="4367552"/>
          </a:xfrm>
        </p:spPr>
        <p:txBody>
          <a:bodyPr rtlCol="0"/>
          <a:lstStyle/>
          <a:p>
            <a:r>
              <a:rPr lang="pt-BR" sz="2400" noProof="1">
                <a:solidFill>
                  <a:schemeClr val="accent4"/>
                </a:solidFill>
              </a:rPr>
              <a:t>10</a:t>
            </a:r>
            <a:r>
              <a:rPr lang="pt-BR" sz="2400" noProof="1"/>
              <a:t> atividades com </a:t>
            </a:r>
            <a:r>
              <a:rPr lang="pt-BR" sz="2400" noProof="1">
                <a:solidFill>
                  <a:schemeClr val="accent4"/>
                </a:solidFill>
              </a:rPr>
              <a:t>5</a:t>
            </a:r>
            <a:r>
              <a:rPr lang="pt-BR" sz="2400" noProof="1"/>
              <a:t> questões de múltipla escolha</a:t>
            </a:r>
          </a:p>
          <a:p>
            <a:pPr lvl="1"/>
            <a:r>
              <a:rPr lang="pt-BR" sz="2200" noProof="1"/>
              <a:t>Ocorrerão nos últimos 30 minutos da aula (</a:t>
            </a:r>
            <a:r>
              <a:rPr lang="pt-BR" sz="2200" i="1" noProof="1"/>
              <a:t>até o limite da aula</a:t>
            </a:r>
            <a:r>
              <a:rPr lang="pt-BR" sz="2200" noProof="1"/>
              <a:t>).</a:t>
            </a:r>
          </a:p>
          <a:p>
            <a:pPr lvl="1"/>
            <a:r>
              <a:rPr lang="pt-BR" sz="2200" noProof="1"/>
              <a:t>Serão aplicadas a cada 15 dias (aula sim, aula não).</a:t>
            </a:r>
          </a:p>
          <a:p>
            <a:pPr lvl="1"/>
            <a:r>
              <a:rPr lang="pt-BR" sz="2200" noProof="1"/>
              <a:t>As atividades são apenas para os alunos presentes na aula.</a:t>
            </a:r>
          </a:p>
          <a:p>
            <a:r>
              <a:rPr lang="pt-BR" sz="2400" noProof="1">
                <a:solidFill>
                  <a:schemeClr val="accent4"/>
                </a:solidFill>
              </a:rPr>
              <a:t>1</a:t>
            </a:r>
            <a:r>
              <a:rPr lang="pt-BR" sz="2400" noProof="1"/>
              <a:t> Prova com </a:t>
            </a:r>
            <a:r>
              <a:rPr lang="pt-BR" sz="2400" noProof="1">
                <a:solidFill>
                  <a:schemeClr val="accent4"/>
                </a:solidFill>
              </a:rPr>
              <a:t>20</a:t>
            </a:r>
            <a:r>
              <a:rPr lang="pt-BR" sz="2400" noProof="1"/>
              <a:t> questões.</a:t>
            </a:r>
          </a:p>
          <a:p>
            <a:r>
              <a:rPr lang="pt-BR" sz="2400" noProof="1">
                <a:solidFill>
                  <a:schemeClr val="accent4"/>
                </a:solidFill>
              </a:rPr>
              <a:t>10</a:t>
            </a:r>
            <a:r>
              <a:rPr lang="pt-BR" sz="2400" noProof="1"/>
              <a:t> bônus aleatórios.</a:t>
            </a:r>
          </a:p>
          <a:p>
            <a:pPr lvl="1"/>
            <a:r>
              <a:rPr lang="pt-BR" sz="2200" noProof="1"/>
              <a:t>Avisarei durante a aula (postarei o link no </a:t>
            </a:r>
            <a:r>
              <a:rPr lang="pt-BR" sz="2200" i="1" noProof="1"/>
              <a:t>chat</a:t>
            </a:r>
            <a:r>
              <a:rPr lang="pt-BR" sz="2200" noProof="1"/>
              <a:t> que estará disponível por 3 minutos).</a:t>
            </a:r>
          </a:p>
          <a:p>
            <a:pPr lvl="1"/>
            <a:r>
              <a:rPr lang="pt-BR" sz="2200" noProof="1"/>
              <a:t>É necessário apenas informar o RA para ganhar o bônus.</a:t>
            </a:r>
          </a:p>
          <a:p>
            <a:pPr lvl="1"/>
            <a:r>
              <a:rPr lang="pt-BR" sz="2200" noProof="1"/>
              <a:t>O registro é controlado por IP + RA, ou seja, só é permitido um registro por aluno no dia.</a:t>
            </a:r>
          </a:p>
          <a:p>
            <a:endParaRPr lang="pt-BR" sz="2400" noProof="1"/>
          </a:p>
          <a:p>
            <a:pPr marL="0" indent="0">
              <a:buNone/>
            </a:pPr>
            <a:endParaRPr lang="pt-BR" sz="2400" noProof="1"/>
          </a:p>
          <a:p>
            <a:pPr marL="0" indent="0" rtl="0">
              <a:buNone/>
            </a:pPr>
            <a:endParaRPr lang="pt-BR" sz="2400" noProof="1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4</a:t>
            </a:fld>
            <a:endParaRPr lang="pt-BR" noProof="1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A5C074E-6A8C-49C9-B9E6-E983B7BA24E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pt-BR" sz="2400" dirty="0"/>
              <a:t>Desenvolvimento das Aulas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Espaço Reservado para Conteúdo 4">
                <a:extLst>
                  <a:ext uri="{FF2B5EF4-FFF2-40B4-BE49-F238E27FC236}">
                    <a16:creationId xmlns:a16="http://schemas.microsoft.com/office/drawing/2014/main" id="{3B523A8D-8CF6-49E0-A3A5-91813FBAFF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71670" y="5211976"/>
                <a:ext cx="5148775" cy="916473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bg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sz="2000" noProof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i="1" noProof="1"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pt-BR" sz="2000" i="1" noProof="1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pt-BR" sz="2000" i="1" noProof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sz="2000" i="1" noProof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0" i="1" noProof="1" smtClean="0">
                                  <a:latin typeface="Cambria Math" panose="02040503050406030204" pitchFamily="18" charset="0"/>
                                </a:rPr>
                                <m:t>𝐴𝑡𝑖𝑣𝑖𝑑𝑎𝑑𝑒𝑠</m:t>
                              </m:r>
                              <m:r>
                                <a:rPr lang="pt-BR" sz="2000" b="0" i="1" noProof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noProof="1" smtClean="0">
                                  <a:latin typeface="Cambria Math" panose="02040503050406030204" pitchFamily="18" charset="0"/>
                                </a:rPr>
                                <m:t>𝑃𝑟𝑜𝑣𝑎</m:t>
                              </m:r>
                              <m:r>
                                <a:rPr lang="pt-BR" sz="2000" b="0" i="1" noProof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000" b="0" i="1" noProof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pt-BR" sz="2000" b="0" i="1" noProof="1" smtClean="0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pt-BR" sz="2000" b="0" i="1" noProof="1" smtClean="0">
                                  <a:latin typeface="Cambria Math" panose="02040503050406030204" pitchFamily="18" charset="0"/>
                                </a:rPr>
                                <m:t>𝑛𝑢𝑠</m:t>
                              </m:r>
                            </m:e>
                          </m:d>
                        </m:num>
                        <m:den>
                          <m:r>
                            <a:rPr lang="pt-BR" sz="2000" b="0" i="1" noProof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sz="2000" noProof="1"/>
              </a:p>
            </p:txBody>
          </p:sp>
        </mc:Choice>
        <mc:Fallback xmlns="">
          <p:sp>
            <p:nvSpPr>
              <p:cNvPr id="11" name="Espaço Reservado para Conteúdo 4">
                <a:extLst>
                  <a:ext uri="{FF2B5EF4-FFF2-40B4-BE49-F238E27FC236}">
                    <a16:creationId xmlns:a16="http://schemas.microsoft.com/office/drawing/2014/main" id="{3B523A8D-8CF6-49E0-A3A5-91813FBAF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670" y="5211976"/>
                <a:ext cx="5148775" cy="916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05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/>
          <a:p>
            <a:pPr rtl="0"/>
            <a:r>
              <a:rPr lang="pt-BR" noProof="1"/>
              <a:t>Dicas de Estudos Extras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pt-BR" sz="2200" noProof="1"/>
              <a:t>Oportunidades para alavancar a carreira e oportunidades de mercado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057" y="2341859"/>
            <a:ext cx="4111195" cy="358775"/>
          </a:xfrm>
        </p:spPr>
        <p:txBody>
          <a:bodyPr rtlCol="0"/>
          <a:lstStyle/>
          <a:p>
            <a:pPr rtl="0"/>
            <a:r>
              <a:rPr lang="pt-BR" noProof="1"/>
              <a:t>Assuntos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6958" y="2845859"/>
            <a:ext cx="4581070" cy="2668676"/>
          </a:xfrm>
        </p:spPr>
        <p:txBody>
          <a:bodyPr rtlCol="0"/>
          <a:lstStyle/>
          <a:p>
            <a:pPr rtl="0"/>
            <a:r>
              <a:rPr lang="pt-BR" sz="2200" noProof="1"/>
              <a:t>Ciência de Dados (</a:t>
            </a:r>
            <a:r>
              <a:rPr lang="pt-BR" sz="2200" i="1" noProof="1"/>
              <a:t>Data Science</a:t>
            </a:r>
            <a:r>
              <a:rPr lang="pt-BR" sz="2200" noProof="1"/>
              <a:t>)</a:t>
            </a:r>
          </a:p>
          <a:p>
            <a:pPr rtl="0"/>
            <a:r>
              <a:rPr lang="pt-BR" sz="2200" noProof="1"/>
              <a:t>IoT – Internet das Coisas</a:t>
            </a:r>
          </a:p>
          <a:p>
            <a:r>
              <a:rPr lang="pt-BR" sz="2200" noProof="1"/>
              <a:t>React Native, Flutter, Node.js e Vue.js</a:t>
            </a:r>
          </a:p>
          <a:p>
            <a:r>
              <a:rPr lang="pt-BR" sz="2200" noProof="1"/>
              <a:t>Bancos NoSQL</a:t>
            </a:r>
          </a:p>
          <a:p>
            <a:pPr rtl="0"/>
            <a:r>
              <a:rPr lang="pt-BR" sz="2200" noProof="1"/>
              <a:t>Python, R e Julia</a:t>
            </a:r>
          </a:p>
          <a:p>
            <a:pPr rtl="0"/>
            <a:r>
              <a:rPr lang="pt-BR" sz="2200" noProof="1"/>
              <a:t>Indústria 4.0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 bwMode="grayWhite">
          <a:xfrm>
            <a:off x="11677425" y="6322399"/>
            <a:ext cx="370575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noProof="1" dirty="0" smtClean="0"/>
              <a:pPr rtl="0"/>
              <a:t>5</a:t>
            </a:fld>
            <a:endParaRPr lang="pt-BR" noProof="1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4733A1-9903-4A7E-BBF7-281F3A7D7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868" y="3704422"/>
            <a:ext cx="1451526" cy="81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824F265-8863-43C3-8C28-788BC6365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014" y="3335285"/>
            <a:ext cx="1165698" cy="82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F0BC6ECD-9D2B-4822-8ACE-5F030EB0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66" y="2193661"/>
            <a:ext cx="1324313" cy="8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B3FF11-2186-4A7C-8492-CD8FA946F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468" y="2431314"/>
            <a:ext cx="1553236" cy="8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D76500C-F1B4-41CC-8616-B17CBFF24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727" y="1645101"/>
            <a:ext cx="1087931" cy="81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m de: Flutter: como criar apps nativos para Android e iOS">
            <a:extLst>
              <a:ext uri="{FF2B5EF4-FFF2-40B4-BE49-F238E27FC236}">
                <a16:creationId xmlns:a16="http://schemas.microsoft.com/office/drawing/2014/main" id="{66650476-0984-41AA-BB3E-50503CB5F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04" y="1316660"/>
            <a:ext cx="2197488" cy="82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D2EDD0D-F6A4-4E40-917C-8BD1B0151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25" y="4943843"/>
            <a:ext cx="2110626" cy="81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inguagem python">
            <a:extLst>
              <a:ext uri="{FF2B5EF4-FFF2-40B4-BE49-F238E27FC236}">
                <a16:creationId xmlns:a16="http://schemas.microsoft.com/office/drawing/2014/main" id="{AE32D7ED-9887-4906-B48A-F0164E05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186" y="4720604"/>
            <a:ext cx="1451526" cy="82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E14A3185-3D28-45F7-AA7A-14009C67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651" y="5247639"/>
            <a:ext cx="651706" cy="65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inguagem de programação Julia - YouTube">
            <a:extLst>
              <a:ext uri="{FF2B5EF4-FFF2-40B4-BE49-F238E27FC236}">
                <a16:creationId xmlns:a16="http://schemas.microsoft.com/office/drawing/2014/main" id="{0153908B-0E6E-4DA9-A2C6-550A86017F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1" t="10538" r="29463" b="45416"/>
          <a:stretch/>
        </p:blipFill>
        <p:spPr bwMode="auto">
          <a:xfrm>
            <a:off x="8424660" y="4991880"/>
            <a:ext cx="1427514" cy="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onheça os nove pilares da Indústria 4.0 e sua relevância para a atividade industrial">
            <a:extLst>
              <a:ext uri="{FF2B5EF4-FFF2-40B4-BE49-F238E27FC236}">
                <a16:creationId xmlns:a16="http://schemas.microsoft.com/office/drawing/2014/main" id="{85911CB0-C63B-4ED2-A06D-4BE44D29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93" y="3436719"/>
            <a:ext cx="2230433" cy="14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566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31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056AFF"/>
      </a:accent1>
      <a:accent2>
        <a:srgbClr val="FF391E"/>
      </a:accent2>
      <a:accent3>
        <a:srgbClr val="A1CC18"/>
      </a:accent3>
      <a:accent4>
        <a:srgbClr val="FFC000"/>
      </a:accent4>
      <a:accent5>
        <a:srgbClr val="1554B2"/>
      </a:accent5>
      <a:accent6>
        <a:srgbClr val="8BB20C"/>
      </a:accent6>
      <a:hlink>
        <a:srgbClr val="056AFF"/>
      </a:hlink>
      <a:folHlink>
        <a:srgbClr val="056AFF"/>
      </a:folHlink>
    </a:clrScheme>
    <a:fontScheme name="Custom 150">
      <a:majorFont>
        <a:latin typeface="Rockwel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3186">
              <a:schemeClr val="tx1"/>
            </a:gs>
            <a:gs pos="0">
              <a:schemeClr val="accent1">
                <a:alpha val="50000"/>
              </a:schemeClr>
            </a:gs>
            <a:gs pos="46000">
              <a:schemeClr val="accent1">
                <a:lumMod val="50000"/>
                <a:alpha val="90000"/>
              </a:schemeClr>
            </a:gs>
          </a:gsLst>
          <a:lin ang="3600000" scaled="0"/>
        </a:gradFill>
      </a:spPr>
      <a:bodyPr vert="horz" lIns="72000" tIns="180000" rIns="180000" bIns="0" rtlCol="0" anchor="t">
        <a:noAutofit/>
      </a:bodyPr>
      <a:lstStyle>
        <a:defPPr algn="r">
          <a:lnSpc>
            <a:spcPts val="4700"/>
          </a:lnSpc>
          <a:spcBef>
            <a:spcPct val="0"/>
          </a:spcBef>
          <a:defRPr sz="4500">
            <a:solidFill>
              <a:schemeClr val="bg1"/>
            </a:solidFill>
            <a:latin typeface="Rockwell" panose="02060603020205020403" pitchFamily="18" charset="0"/>
            <a:ea typeface="+mj-ea"/>
            <a:cs typeface="+mj-cs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5909747_TF00564740" id="{B7CACE5A-67E0-4747-9D21-A4047FDA888E}" vid="{9C0CC5A5-39C4-4AC5-A273-125164BA10F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B36EA-CF11-40D0-93CA-F9002F3EA3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5D37E-7F4E-4FAA-AEBF-D3016C5066C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54D3619-0FAE-444B-BDB2-2354531561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 madeira escura</Template>
  <TotalTime>0</TotalTime>
  <Words>406</Words>
  <Application>Microsoft Office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Rockwell</vt:lpstr>
      <vt:lpstr>Times New Roman</vt:lpstr>
      <vt:lpstr>Tema do Office</vt:lpstr>
      <vt:lpstr>Sejam Bem Vindos!!!</vt:lpstr>
      <vt:lpstr>Orientações Gerais</vt:lpstr>
      <vt:lpstr>Orientações Específicas</vt:lpstr>
      <vt:lpstr>Atividades</vt:lpstr>
      <vt:lpstr>Dicas de Estudos Extras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2020-08-04T22:03:21Z</dcterms:created>
  <dcterms:modified xsi:type="dcterms:W3CDTF">2020-08-12T13:28:17Z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