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71" r:id="rId4"/>
    <p:sldId id="258" r:id="rId5"/>
    <p:sldId id="272" r:id="rId6"/>
    <p:sldId id="273" r:id="rId7"/>
    <p:sldId id="274" r:id="rId8"/>
    <p:sldId id="275" r:id="rId9"/>
    <p:sldId id="276" r:id="rId10"/>
    <p:sldId id="277" r:id="rId11"/>
    <p:sldId id="260" r:id="rId12"/>
    <p:sldId id="261" r:id="rId13"/>
    <p:sldId id="257" r:id="rId14"/>
    <p:sldId id="262" r:id="rId15"/>
    <p:sldId id="263" r:id="rId16"/>
    <p:sldId id="264" r:id="rId17"/>
    <p:sldId id="265" r:id="rId18"/>
    <p:sldId id="267" r:id="rId19"/>
    <p:sldId id="268" r:id="rId20"/>
    <p:sldId id="266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72" d="100"/>
          <a:sy n="72" d="100"/>
        </p:scale>
        <p:origin x="6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1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7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8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60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3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3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1DA01C-BCB7-4038-AF08-D4F0B302A776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44D6A1-7235-49EF-8DD6-31E1B46712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4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nford.edu/~yuany/course/2017.spring/project1.pdf" TargetMode="External"/><Relationship Id="rId2" Type="http://schemas.openxmlformats.org/officeDocument/2006/relationships/hyperlink" Target="mailto:datascience.hw@g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ath.stanford.edu/~yuany/course/2017.spring/mp.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Lecture 4.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Yuan YAO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22" y="0"/>
            <a:ext cx="984978" cy="14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Phase Transition on Primary Eigenvector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931" y="2055366"/>
            <a:ext cx="9102667" cy="39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Miniproject</a:t>
            </a:r>
            <a:r>
              <a:rPr lang="en-US" altLang="zh-CN" dirty="0" smtClean="0"/>
              <a:t> 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Deadline: Monday 13 Mar, 2017</a:t>
            </a:r>
          </a:p>
          <a:p>
            <a:r>
              <a:rPr lang="en-US" altLang="zh-CN" dirty="0" smtClean="0"/>
              <a:t>Teamwork: up to 3 persons per team </a:t>
            </a:r>
          </a:p>
          <a:p>
            <a:r>
              <a:rPr lang="en-US" altLang="zh-CN" dirty="0"/>
              <a:t>Submission: poster report to  </a:t>
            </a:r>
            <a:r>
              <a:rPr lang="en-US" altLang="zh-CN" dirty="0">
                <a:hlinkClick r:id="rId2"/>
              </a:rPr>
              <a:t>datascience.hw@gmail.com</a:t>
            </a:r>
            <a:r>
              <a:rPr lang="en-US" altLang="zh-CN" dirty="0"/>
              <a:t> before Monday class on </a:t>
            </a:r>
            <a:r>
              <a:rPr lang="en-US" altLang="zh-CN" dirty="0" smtClean="0"/>
              <a:t>deadline</a:t>
            </a:r>
            <a:endParaRPr lang="en-US" altLang="zh-CN" dirty="0"/>
          </a:p>
          <a:p>
            <a:pPr lvl="1"/>
            <a:r>
              <a:rPr lang="en-US" altLang="zh-CN" dirty="0" smtClean="0"/>
              <a:t>Email </a:t>
            </a:r>
            <a:r>
              <a:rPr lang="en-US" altLang="zh-CN" dirty="0"/>
              <a:t>title: </a:t>
            </a:r>
            <a:r>
              <a:rPr lang="en-US" altLang="zh-CN" dirty="0">
                <a:solidFill>
                  <a:srgbClr val="0070C0"/>
                </a:solidFill>
              </a:rPr>
              <a:t>Math 6380: Project 1</a:t>
            </a:r>
          </a:p>
          <a:p>
            <a:r>
              <a:rPr lang="en-US" altLang="zh-CN" dirty="0"/>
              <a:t>Description: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://math.stanford.edu/~</a:t>
            </a:r>
            <a:r>
              <a:rPr lang="en-US" altLang="zh-CN" dirty="0" smtClean="0">
                <a:hlinkClick r:id="rId3"/>
              </a:rPr>
              <a:t>yuany/course/2017.spring/project1.pdf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17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 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0" y="1845734"/>
            <a:ext cx="10644040" cy="423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 II</a:t>
            </a:r>
            <a:endParaRPr lang="zh-CN" altLang="en-US" dirty="0"/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245" y="2908430"/>
            <a:ext cx="10706470" cy="2595726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355" y="149457"/>
            <a:ext cx="8898249" cy="3175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55" y="3325262"/>
            <a:ext cx="8427732" cy="34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05" y="215581"/>
            <a:ext cx="9136665" cy="64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14" y="153438"/>
            <a:ext cx="9147487" cy="641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92" y="215740"/>
            <a:ext cx="9286376" cy="4915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14" y="5202156"/>
            <a:ext cx="9032381" cy="7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29" y="-1"/>
            <a:ext cx="7323676" cy="67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6" y="890535"/>
            <a:ext cx="10376988" cy="22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past lectures, we have shown</a:t>
            </a:r>
          </a:p>
          <a:p>
            <a:pPr lvl="1"/>
            <a:r>
              <a:rPr lang="en-US" altLang="zh-CN" dirty="0" smtClean="0"/>
              <a:t>PCA as best k-affine space approximation of Euclidean data</a:t>
            </a:r>
          </a:p>
          <a:p>
            <a:pPr lvl="1"/>
            <a:r>
              <a:rPr lang="en-US" altLang="zh-CN" dirty="0" smtClean="0"/>
              <a:t>Sample mean and Covariance as the maximum likelihood estimation (MLE) with Normal distribution assumption</a:t>
            </a:r>
          </a:p>
          <a:p>
            <a:pPr lvl="1"/>
            <a:r>
              <a:rPr lang="en-US" altLang="zh-CN" dirty="0" smtClean="0"/>
              <a:t>Sample mean as MLE is unbiased estimate, yet with large variance in high dimensional statistics</a:t>
            </a:r>
          </a:p>
          <a:p>
            <a:pPr lvl="1"/>
            <a:r>
              <a:rPr lang="en-US" altLang="zh-CN" dirty="0" smtClean="0"/>
              <a:t>Many other estimators which are biased, yet with less variance, resulting in a low risk:</a:t>
            </a:r>
          </a:p>
          <a:p>
            <a:pPr lvl="2"/>
            <a:r>
              <a:rPr lang="en-US" altLang="zh-CN" dirty="0" smtClean="0"/>
              <a:t>Ridge Regression (L2)</a:t>
            </a:r>
          </a:p>
          <a:p>
            <a:pPr lvl="2"/>
            <a:r>
              <a:rPr lang="en-US" altLang="zh-CN" dirty="0" smtClean="0"/>
              <a:t>James-Stein </a:t>
            </a:r>
          </a:p>
          <a:p>
            <a:pPr lvl="2"/>
            <a:r>
              <a:rPr lang="en-US" altLang="zh-CN" dirty="0" smtClean="0"/>
              <a:t>LASSO (L1): minimax risk (L2-consistency, RE condition) and model selection consistency (IRR/Incoherence condition)</a:t>
            </a:r>
          </a:p>
          <a:p>
            <a:pPr lvl="2"/>
            <a:r>
              <a:rPr lang="en-US" altLang="zh-CN" dirty="0" smtClean="0"/>
              <a:t>Nonconvex (SCAD, MCP, </a:t>
            </a:r>
            <a:r>
              <a:rPr lang="en-US" altLang="zh-CN" dirty="0" err="1" smtClean="0"/>
              <a:t>Lp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Differential Inclusion (Linearized </a:t>
            </a:r>
            <a:r>
              <a:rPr lang="en-US" altLang="zh-CN" dirty="0" err="1" smtClean="0"/>
              <a:t>Bregman</a:t>
            </a:r>
            <a:r>
              <a:rPr lang="en-US" altLang="zh-CN" dirty="0" smtClean="0"/>
              <a:t> Iterations)</a:t>
            </a:r>
          </a:p>
          <a:p>
            <a:r>
              <a:rPr lang="en-US" altLang="zh-CN" dirty="0" smtClean="0"/>
              <a:t>Some students are interested in model selection/l2 consistency proofs, we shall come back to this later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09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949837"/>
            <a:ext cx="11347979" cy="26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220388"/>
            <a:ext cx="10710583" cy="211761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79" y="3852909"/>
            <a:ext cx="10599937" cy="2432482"/>
          </a:xfrm>
        </p:spPr>
        <p:txBody>
          <a:bodyPr>
            <a:normAutofit/>
          </a:bodyPr>
          <a:lstStyle/>
          <a:p>
            <a:r>
              <a:rPr lang="en-US" altLang="zh-CN" dirty="0"/>
              <a:t>species,slowWaveSleep,dreamSleep,sleep,body,brain,life,gestation,predation,sleepExposure,danger African_elephant,NA,NA,3.3,6654,5712,38.6,645,3,5,3 </a:t>
            </a:r>
            <a:r>
              <a:rPr lang="en-US" altLang="zh-CN" dirty="0" smtClean="0"/>
              <a:t>African_giant_pouched_rat,6.3,2,8.3,1,6.6,4.5,42,3,1,3 </a:t>
            </a:r>
            <a:r>
              <a:rPr lang="en-US" altLang="zh-CN" dirty="0"/>
              <a:t>Arctic_Fox,NA,NA,12.5,3.385,44.5,14,60,1,1,1 Arctic_ground_squirrel,NA,NA,16.5,0.92,5.7,NA,25,5,2,3 Asian_elephant,2.1,1.8,3.9,2547,4603,69,624,3,5,4 Baboon,9.1,0.7,9.8,10.55,179.5,27,180,4,4,4 Big_brown_bat,15.8,3.9,19.7,0.023,0.3,19,35,1,1,1 Brazilian_tapir,5.2,1,6.2,160,169,30.4,392,4,5,4 Cat,10.9,3.6,14.5,3.3,25.6,28,63,1,2,1 Chimpanzee,8.3,1.4,9.7,52.16,440,50,230,1,1,1 Chinchilla,11,1.5,12.5,0.425,6.4,7,112,5,4,4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11981"/>
            <a:ext cx="9499722" cy="2112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672" y="3320249"/>
            <a:ext cx="459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folder contains: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crime2.xls 	-- data file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crime.txt		-- description of variables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readme.txt	-- description of 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8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/>
              <a:t>. PCA is also a low rank approximation of sample covariance matrix. But how meaningful is the low rank part in the presence of the noise?</a:t>
            </a:r>
          </a:p>
          <a:p>
            <a:pPr lvl="1"/>
            <a:r>
              <a:rPr lang="en-US" altLang="zh-CN" dirty="0" smtClean="0"/>
              <a:t>In practice, parallel analysis use random permutations or simulations to decide the spectrum of random matrices without correlations among variables, then remove the noise spectrum</a:t>
            </a:r>
          </a:p>
          <a:p>
            <a:pPr lvl="1"/>
            <a:r>
              <a:rPr lang="en-US" altLang="zh-CN" dirty="0" smtClean="0"/>
              <a:t>In theory, </a:t>
            </a:r>
            <a:r>
              <a:rPr lang="en-US" altLang="zh-CN" dirty="0" smtClean="0">
                <a:solidFill>
                  <a:srgbClr val="0070C0"/>
                </a:solidFill>
              </a:rPr>
              <a:t>random matrix theory </a:t>
            </a:r>
            <a:r>
              <a:rPr lang="en-US" altLang="zh-CN" dirty="0" smtClean="0"/>
              <a:t>also tells us a phase transition phenomenon of PCA to capture the signals against the noise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B. Mini-Project 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Rank-one spike model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0439" y="4935982"/>
            <a:ext cx="6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we recover the signal direction </a:t>
            </a:r>
            <a:r>
              <a:rPr lang="en-US" altLang="zh-CN" i="1" dirty="0" smtClean="0">
                <a:solidFill>
                  <a:srgbClr val="FF0000"/>
                </a:solidFill>
              </a:rPr>
              <a:t>u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by the first component of PCA?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20768" y="1499505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9452"/>
            <a:ext cx="9705377" cy="29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Wishart</a:t>
            </a:r>
            <a:r>
              <a:rPr lang="en-US" altLang="zh-CN" dirty="0" smtClean="0"/>
              <a:t> Random Matrices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715" y="1864311"/>
            <a:ext cx="9960747" cy="21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Marcenko-Pastur</a:t>
            </a:r>
            <a:r>
              <a:rPr lang="en-US" altLang="zh-CN" dirty="0" smtClean="0"/>
              <a:t> </a:t>
            </a:r>
            <a:r>
              <a:rPr lang="en-US" altLang="zh-CN" dirty="0"/>
              <a:t>Distribution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75015"/>
            <a:ext cx="9977631" cy="39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Simulation by </a:t>
            </a:r>
            <a:r>
              <a:rPr lang="en-US" altLang="zh-CN" dirty="0" smtClean="0">
                <a:hlinkClick r:id="rId2"/>
              </a:rPr>
              <a:t>http://math.stanford.edu/~yuany/course/2017.spring/mp.m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77" y="2263187"/>
            <a:ext cx="6835805" cy="39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Conversion to </a:t>
            </a:r>
            <a:r>
              <a:rPr lang="en-US" altLang="zh-CN" dirty="0" err="1" smtClean="0"/>
              <a:t>Wishart</a:t>
            </a:r>
            <a:r>
              <a:rPr lang="en-US" altLang="zh-CN" dirty="0" smtClean="0"/>
              <a:t> Matrix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Consider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-samples from the normal distribution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Linear transformation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Then we have a </a:t>
            </a:r>
            <a:r>
              <a:rPr lang="en-US" altLang="zh-CN" dirty="0" err="1" smtClean="0"/>
              <a:t>Wishart</a:t>
            </a:r>
            <a:r>
              <a:rPr lang="en-US" altLang="zh-CN" dirty="0" smtClean="0"/>
              <a:t> matrix subject to MP-distribution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82" y="2503504"/>
            <a:ext cx="8541562" cy="418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7" y="3634725"/>
            <a:ext cx="6857897" cy="397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172" y="4610276"/>
            <a:ext cx="2846050" cy="49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Phase Transition on Primary Eigenvalue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457" y="3416613"/>
            <a:ext cx="9190045" cy="2771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47" y="1825465"/>
            <a:ext cx="6262297" cy="13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710</TotalTime>
  <Words>337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宋体</vt:lpstr>
      <vt:lpstr>Calibri</vt:lpstr>
      <vt:lpstr>Calibri Light</vt:lpstr>
      <vt:lpstr>Retrospect</vt:lpstr>
      <vt:lpstr>Lecture 4.</vt:lpstr>
      <vt:lpstr>Summary</vt:lpstr>
      <vt:lpstr>Today</vt:lpstr>
      <vt:lpstr>Rank-one spike model</vt:lpstr>
      <vt:lpstr>Wishart Random Matrices</vt:lpstr>
      <vt:lpstr>Marcenko-Pastur Distribution</vt:lpstr>
      <vt:lpstr>PowerPoint Presentation</vt:lpstr>
      <vt:lpstr>Conversion to Wishart Matrix</vt:lpstr>
      <vt:lpstr>Phase Transition on Primary Eigenvalue</vt:lpstr>
      <vt:lpstr>Phase Transition on Primary Eigenvector</vt:lpstr>
      <vt:lpstr>Miniproject I</vt:lpstr>
      <vt:lpstr>Requirement I</vt:lpstr>
      <vt:lpstr>Requirement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Yao</dc:creator>
  <cp:lastModifiedBy>Yuan Yao</cp:lastModifiedBy>
  <cp:revision>23</cp:revision>
  <dcterms:created xsi:type="dcterms:W3CDTF">2017-02-26T19:46:05Z</dcterms:created>
  <dcterms:modified xsi:type="dcterms:W3CDTF">2017-02-27T07:36:41Z</dcterms:modified>
</cp:coreProperties>
</file>