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9" r:id="rId2"/>
    <p:sldId id="262" r:id="rId3"/>
    <p:sldId id="263" r:id="rId4"/>
    <p:sldId id="267" r:id="rId5"/>
    <p:sldId id="294" r:id="rId6"/>
    <p:sldId id="298" r:id="rId7"/>
    <p:sldId id="292" r:id="rId8"/>
    <p:sldId id="295" r:id="rId9"/>
    <p:sldId id="297" r:id="rId10"/>
    <p:sldId id="270" r:id="rId11"/>
    <p:sldId id="269" r:id="rId12"/>
    <p:sldId id="284" r:id="rId13"/>
    <p:sldId id="291" r:id="rId14"/>
    <p:sldId id="28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1529" autoAdjust="0"/>
  </p:normalViewPr>
  <p:slideViewPr>
    <p:cSldViewPr>
      <p:cViewPr varScale="1">
        <p:scale>
          <a:sx n="79" d="100"/>
          <a:sy n="79" d="100"/>
        </p:scale>
        <p:origin x="175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328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38BA95-BB27-4BED-B73A-CDAA8198E5B1}" type="datetimeFigureOut">
              <a:rPr lang="en-US" smtClean="0"/>
              <a:t>6/1/2020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0B3EF7-1BFC-407B-9C75-5D60A9281D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810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DBADE-6EDA-4813-AD24-48D64A8CBEF6}" type="datetimeFigureOut">
              <a:rPr lang="en-US" smtClean="0"/>
              <a:t>6/1/2020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C2A3AD-5C65-42D1-9E0B-506EBA1F67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9706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2A3AD-5C65-42D1-9E0B-506EBA1F671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117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2A3AD-5C65-42D1-9E0B-506EBA1F671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173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/>
          </p:cNvSpPr>
          <p:nvPr userDrawn="1"/>
        </p:nvSpPr>
        <p:spPr bwMode="auto">
          <a:xfrm>
            <a:off x="-36514" y="0"/>
            <a:ext cx="9180514" cy="6858000"/>
          </a:xfrm>
          <a:prstGeom prst="rect">
            <a:avLst/>
          </a:prstGeom>
          <a:solidFill>
            <a:srgbClr val="004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굴림" pitchFamily="50" charset="-127"/>
                <a:sym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굴림" pitchFamily="50" charset="-127"/>
                <a:sym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굴림" pitchFamily="50" charset="-127"/>
                <a:sym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굴림" pitchFamily="50" charset="-127"/>
                <a:sym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굴림" pitchFamily="50" charset="-127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굴림" pitchFamily="50" charset="-127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굴림" pitchFamily="50" charset="-127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굴림" pitchFamily="50" charset="-127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굴림" pitchFamily="50" charset="-127"/>
                <a:sym typeface="Arial" charset="0"/>
              </a:defRPr>
            </a:lvl9pPr>
          </a:lstStyle>
          <a:p>
            <a:pPr eaLnBrk="1" hangingPunct="1"/>
            <a:endParaRPr lang="ko-KR" altLang="en-US" dirty="0">
              <a:solidFill>
                <a:srgbClr val="000000"/>
              </a:solidFill>
              <a:ea typeface="ヒラギノ角ゴ ProN W3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5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99580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700" y="0"/>
            <a:ext cx="9156700" cy="1244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3F3D-69B1-4EFB-B0F9-4D9A4F43EA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497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3F3D-69B1-4EFB-B0F9-4D9A4F43EA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975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0" lang="ko-KR" altLang="en-US" dirty="0"/>
              <a:t>마스터 제목 스타일 편집 </a:t>
            </a:r>
            <a:r>
              <a:rPr kumimoji="0" lang="en-US" altLang="ko-KR" dirty="0"/>
              <a:t>edit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520801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16675"/>
            <a:ext cx="7620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Page </a:t>
            </a:r>
            <a:fld id="{F7571AD5-AADE-483A-8350-66851713CF4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2"/>
          <p:cNvSpPr>
            <a:spLocks/>
          </p:cNvSpPr>
          <p:nvPr userDrawn="1"/>
        </p:nvSpPr>
        <p:spPr bwMode="auto">
          <a:xfrm>
            <a:off x="0" y="0"/>
            <a:ext cx="9156700" cy="1270000"/>
          </a:xfrm>
          <a:prstGeom prst="rect">
            <a:avLst/>
          </a:prstGeom>
          <a:solidFill>
            <a:srgbClr val="0040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굴림" pitchFamily="50" charset="-127"/>
                <a:sym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굴림" pitchFamily="50" charset="-127"/>
                <a:sym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굴림" pitchFamily="50" charset="-127"/>
                <a:sym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굴림" pitchFamily="50" charset="-127"/>
                <a:sym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굴림" pitchFamily="50" charset="-127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굴림" pitchFamily="50" charset="-127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굴림" pitchFamily="50" charset="-127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굴림" pitchFamily="50" charset="-127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굴림" pitchFamily="50" charset="-127"/>
                <a:sym typeface="Arial" charset="0"/>
              </a:defRPr>
            </a:lvl9pPr>
          </a:lstStyle>
          <a:p>
            <a:pPr eaLnBrk="1" hangingPunct="1"/>
            <a:endParaRPr lang="ko-KR" altLang="en-US" dirty="0"/>
          </a:p>
        </p:txBody>
      </p:sp>
      <p:sp>
        <p:nvSpPr>
          <p:cNvPr id="8" name="Title Placeholder 1"/>
          <p:cNvSpPr txBox="1">
            <a:spLocks/>
          </p:cNvSpPr>
          <p:nvPr userDrawn="1"/>
        </p:nvSpPr>
        <p:spPr>
          <a:xfrm>
            <a:off x="1524000" y="2590800"/>
            <a:ext cx="9156700" cy="1244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Gill Sans (Headings)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-12700" y="0"/>
            <a:ext cx="9156700" cy="1244600"/>
          </a:xfrm>
          <a:prstGeom prst="rect">
            <a:avLst/>
          </a:prstGeom>
        </p:spPr>
        <p:txBody>
          <a:bodyPr anchor="ctr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2"/>
          <p:cNvSpPr>
            <a:spLocks/>
          </p:cNvSpPr>
          <p:nvPr userDrawn="1"/>
        </p:nvSpPr>
        <p:spPr bwMode="auto">
          <a:xfrm>
            <a:off x="31680" y="6688461"/>
            <a:ext cx="8121720" cy="45719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0"/>
            <a:tileRect/>
          </a:gradFill>
          <a:ln>
            <a:noFill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굴림" pitchFamily="50" charset="-127"/>
                <a:sym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굴림" pitchFamily="50" charset="-127"/>
                <a:sym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굴림" pitchFamily="50" charset="-127"/>
                <a:sym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굴림" pitchFamily="50" charset="-127"/>
                <a:sym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굴림" pitchFamily="50" charset="-127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굴림" pitchFamily="50" charset="-127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굴림" pitchFamily="50" charset="-127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굴림" pitchFamily="50" charset="-127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굴림" pitchFamily="50" charset="-127"/>
                <a:sym typeface="Arial" charset="0"/>
              </a:defRPr>
            </a:lvl9pPr>
          </a:lstStyle>
          <a:p>
            <a:pPr eaLnBrk="1" hangingPunct="1"/>
            <a:endParaRPr lang="ko-KR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8153400" y="6546144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IDEA Lab</a:t>
            </a:r>
          </a:p>
        </p:txBody>
      </p:sp>
    </p:spTree>
    <p:extLst>
      <p:ext uri="{BB962C8B-B14F-4D97-AF65-F5344CB8AC3E}">
        <p14:creationId xmlns:p14="http://schemas.microsoft.com/office/powerpoint/2010/main" val="18426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3F3D-69B1-4EFB-B0F9-4D9A4F43EA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489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700" y="0"/>
            <a:ext cx="9156700" cy="1244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3F3D-69B1-4EFB-B0F9-4D9A4F43EA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357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700" y="0"/>
            <a:ext cx="9156700" cy="1244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3F3D-69B1-4EFB-B0F9-4D9A4F43EA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970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700" y="0"/>
            <a:ext cx="9156700" cy="1244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3F3D-69B1-4EFB-B0F9-4D9A4F43EA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743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3F3D-69B1-4EFB-B0F9-4D9A4F43EA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43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3F3D-69B1-4EFB-B0F9-4D9A4F43EA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523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3F3D-69B1-4EFB-B0F9-4D9A4F43EA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725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1371600"/>
            <a:ext cx="8991600" cy="548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4885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13F3D-69B1-4EFB-B0F9-4D9A4F43EA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97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bg1"/>
          </a:solidFill>
          <a:latin typeface="Gill Sans (Headings)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SzPct val="94000"/>
        <a:buFont typeface="Wingdings" panose="05000000000000000000" pitchFamily="2" charset="2"/>
        <a:buChar char="Ø"/>
        <a:defRPr sz="24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60000"/>
        <a:buFont typeface="Wingdings" panose="05000000000000000000" pitchFamily="2" charset="2"/>
        <a:buChar char="q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SzPct val="80000"/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SzPct val="80000"/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828800"/>
            <a:ext cx="6858000" cy="1172701"/>
          </a:xfrm>
        </p:spPr>
        <p:txBody>
          <a:bodyPr anchor="ctr">
            <a:noAutofit/>
          </a:bodyPr>
          <a:lstStyle/>
          <a:p>
            <a:r>
              <a:rPr lang="en-US" altLang="ko-KR" dirty="0"/>
              <a:t>LAB 3</a:t>
            </a:r>
            <a:endParaRPr lang="ko-KR" alt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622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Digital System Design - 2020 spring</a:t>
            </a:r>
          </a:p>
          <a:p>
            <a:r>
              <a:rPr lang="en-US" dirty="0" err="1"/>
              <a:t>Sungkyunkwan</a:t>
            </a:r>
            <a:r>
              <a:rPr lang="en-US" dirty="0"/>
              <a:t> University</a:t>
            </a:r>
          </a:p>
        </p:txBody>
      </p:sp>
    </p:spTree>
    <p:extLst>
      <p:ext uri="{BB962C8B-B14F-4D97-AF65-F5344CB8AC3E}">
        <p14:creationId xmlns:p14="http://schemas.microsoft.com/office/powerpoint/2010/main" val="3868292499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 you want to verify your code in LAB3, you have to make your own test bench for verification.</a:t>
            </a:r>
          </a:p>
          <a:p>
            <a:endParaRPr lang="en-US" altLang="ko-KR" dirty="0"/>
          </a:p>
          <a:p>
            <a:r>
              <a:rPr lang="en-US" altLang="ko-KR" dirty="0"/>
              <a:t>We just gave several test cases to check that your module is synchronized with </a:t>
            </a:r>
            <a:r>
              <a:rPr lang="en-US" altLang="ko-KR" dirty="0" err="1"/>
              <a:t>clk</a:t>
            </a:r>
            <a:r>
              <a:rPr lang="en-US" altLang="ko-KR" dirty="0"/>
              <a:t> and our test bench.</a:t>
            </a:r>
          </a:p>
          <a:p>
            <a:endParaRPr lang="en-US" altLang="ko-KR" dirty="0"/>
          </a:p>
          <a:p>
            <a:r>
              <a:rPr lang="en-US" altLang="ko-KR" dirty="0"/>
              <a:t>You don’t have to submit your test bench, but you must consider many cases.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lvl="4"/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F7571AD5-AADE-483A-8350-66851713CF4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Test_bench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1467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-762000" y="1295400"/>
            <a:ext cx="9525000" cy="5486400"/>
          </a:xfrm>
        </p:spPr>
        <p:txBody>
          <a:bodyPr/>
          <a:lstStyle/>
          <a:p>
            <a:pPr lvl="2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FF0000"/>
                </a:solidFill>
              </a:rPr>
              <a:t>Never use # Syntax &amp; initial syntax in your code</a:t>
            </a:r>
          </a:p>
          <a:p>
            <a:pPr marL="914400" lvl="2" indent="0">
              <a:buNone/>
            </a:pPr>
            <a:endParaRPr lang="en-US" altLang="ko-KR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dirty="0"/>
              <a:t>Your code will be graded with our test bench.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dirty="0"/>
              <a:t>We don’t use “</a:t>
            </a:r>
            <a:r>
              <a:rPr lang="en-US" altLang="ko-KR" dirty="0" err="1"/>
              <a:t>NaN</a:t>
            </a:r>
            <a:r>
              <a:rPr lang="en-US" altLang="ko-KR" dirty="0"/>
              <a:t>” as test input.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F7571AD5-AADE-483A-8350-66851713CF4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Restriction &amp; Precaution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7798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/>
              <a:t>Submit your </a:t>
            </a:r>
            <a:r>
              <a:rPr lang="en-US" altLang="ko-KR" dirty="0"/>
              <a:t>lab3_point_calculator.v file </a:t>
            </a:r>
            <a:r>
              <a:rPr lang="en-US" altLang="ko-KR" b="0" dirty="0"/>
              <a:t>and </a:t>
            </a:r>
            <a:r>
              <a:rPr lang="en-US" altLang="ko-KR" dirty="0"/>
              <a:t>report</a:t>
            </a:r>
            <a:r>
              <a:rPr lang="en-US" altLang="ko-KR" b="0" dirty="0"/>
              <a:t> on </a:t>
            </a:r>
            <a:r>
              <a:rPr lang="en-US" altLang="ko-KR" b="0" dirty="0" err="1"/>
              <a:t>iCampus</a:t>
            </a:r>
            <a:endParaRPr lang="en-US" altLang="ko-KR" b="0" dirty="0"/>
          </a:p>
          <a:p>
            <a:r>
              <a:rPr lang="en-US" altLang="ko-KR" b="0" dirty="0"/>
              <a:t>Report must include explanation of your code (ex. state diagram, how to implement, what you learned, and so on)</a:t>
            </a:r>
          </a:p>
          <a:p>
            <a:r>
              <a:rPr lang="en-US" altLang="ko-KR" b="0" dirty="0"/>
              <a:t>Explain what advantages &amp; disadvantages of floating point and fixed point are in your report</a:t>
            </a:r>
          </a:p>
          <a:p>
            <a:r>
              <a:rPr lang="en-US" altLang="ko-KR" b="0" dirty="0"/>
              <a:t>Format : </a:t>
            </a:r>
            <a:r>
              <a:rPr lang="en-US" altLang="ko-KR" b="0" dirty="0" err="1"/>
              <a:t>name_ID.v</a:t>
            </a:r>
            <a:r>
              <a:rPr lang="en-US" altLang="ko-KR" b="0" dirty="0"/>
              <a:t> &amp; name_ID.pdf</a:t>
            </a:r>
          </a:p>
          <a:p>
            <a:r>
              <a:rPr lang="en-US" altLang="ko-KR" b="0" dirty="0"/>
              <a:t>Ex) </a:t>
            </a:r>
            <a:r>
              <a:rPr lang="ko-KR" altLang="en-US" b="0" dirty="0"/>
              <a:t>홍길동</a:t>
            </a:r>
            <a:r>
              <a:rPr lang="en-US" altLang="ko-KR" b="0" dirty="0"/>
              <a:t>_2020000000.v, </a:t>
            </a:r>
            <a:r>
              <a:rPr lang="ko-KR" altLang="en-US" b="0" dirty="0"/>
              <a:t>홍길동</a:t>
            </a:r>
            <a:r>
              <a:rPr lang="en-US" altLang="ko-KR" b="0" dirty="0"/>
              <a:t>_2020000000.pdf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F7571AD5-AADE-483A-8350-66851713CF4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6673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Function test(60) : correctness</a:t>
            </a:r>
          </a:p>
          <a:p>
            <a:endParaRPr lang="en-US" altLang="ko-KR" dirty="0"/>
          </a:p>
          <a:p>
            <a:r>
              <a:rPr lang="en-US" altLang="ko-KR" dirty="0"/>
              <a:t>Coding Style(10) : </a:t>
            </a:r>
            <a:r>
              <a:rPr lang="en-US" altLang="ko-KR" dirty="0" err="1"/>
              <a:t>readability&amp;clarity</a:t>
            </a:r>
            <a:endParaRPr lang="en-US" altLang="ko-KR" dirty="0"/>
          </a:p>
          <a:p>
            <a:pPr marL="0" indent="0">
              <a:buNone/>
            </a:pPr>
            <a:endParaRPr lang="en-US" altLang="ko-KR" b="0" dirty="0"/>
          </a:p>
          <a:p>
            <a:r>
              <a:rPr lang="en-US" altLang="ko-KR" dirty="0"/>
              <a:t>The report(30)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You don’t need to write comment in your code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F7571AD5-AADE-483A-8350-66851713CF4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326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Only the questions on the I-Campus will be accepted not e-mail or message.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F7571AD5-AADE-483A-8350-66851713CF4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Q&amp;A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2910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Objective</a:t>
            </a:r>
          </a:p>
          <a:p>
            <a:pPr lvl="1"/>
            <a:r>
              <a:rPr lang="en-US" altLang="ko-KR" dirty="0"/>
              <a:t>Design Module for floating-point &amp; fixed-point calculation</a:t>
            </a:r>
          </a:p>
          <a:p>
            <a:pPr lvl="1"/>
            <a:r>
              <a:rPr lang="en-US" altLang="ko-KR" dirty="0"/>
              <a:t>Convert floating point to fixed point and vice versa</a:t>
            </a:r>
          </a:p>
          <a:p>
            <a:pPr lvl="1"/>
            <a:r>
              <a:rPr lang="en-US" altLang="ko-KR" dirty="0"/>
              <a:t>Make your own test case and test bench for verification of your code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en-US" dirty="0"/>
              <a:t>Collaboration Policy</a:t>
            </a:r>
          </a:p>
          <a:p>
            <a:pPr lvl="1">
              <a:buSzPct val="105000"/>
            </a:pPr>
            <a:r>
              <a:rPr lang="en-US" altLang="ko-KR" dirty="0"/>
              <a:t>All project must be done by personally</a:t>
            </a:r>
          </a:p>
          <a:p>
            <a:pPr lvl="1">
              <a:buSzPct val="105000"/>
            </a:pPr>
            <a:r>
              <a:rPr lang="en-US" altLang="en-US" dirty="0"/>
              <a:t>If you copy other students’ project, you will fail this course.</a:t>
            </a:r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F7571AD5-AADE-483A-8350-66851713CF4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8481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F7571AD5-AADE-483A-8350-66851713CF4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Block Diagram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3392885" y="2355653"/>
            <a:ext cx="2345529" cy="3518294"/>
            <a:chOff x="3680820" y="2253722"/>
            <a:chExt cx="2345529" cy="3518294"/>
          </a:xfrm>
        </p:grpSpPr>
        <p:grpSp>
          <p:nvGrpSpPr>
            <p:cNvPr id="15" name="그룹 14"/>
            <p:cNvGrpSpPr/>
            <p:nvPr/>
          </p:nvGrpSpPr>
          <p:grpSpPr>
            <a:xfrm>
              <a:off x="3680820" y="2253722"/>
              <a:ext cx="2345529" cy="3518294"/>
              <a:chOff x="2590800" y="2743200"/>
              <a:chExt cx="1219200" cy="1828800"/>
            </a:xfrm>
          </p:grpSpPr>
          <p:cxnSp>
            <p:nvCxnSpPr>
              <p:cNvPr id="17" name="직선 연결선 16"/>
              <p:cNvCxnSpPr/>
              <p:nvPr/>
            </p:nvCxnSpPr>
            <p:spPr>
              <a:xfrm>
                <a:off x="2590800" y="2743200"/>
                <a:ext cx="0" cy="6096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/>
              <p:cNvCxnSpPr/>
              <p:nvPr/>
            </p:nvCxnSpPr>
            <p:spPr>
              <a:xfrm>
                <a:off x="2590800" y="3962400"/>
                <a:ext cx="0" cy="6096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2590800" y="3352800"/>
                <a:ext cx="304800" cy="3048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 rot="5400000">
                <a:off x="2590800" y="3657600"/>
                <a:ext cx="304800" cy="3048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3200399" y="2746432"/>
                <a:ext cx="609601" cy="60636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 flipH="1">
                <a:off x="3200399" y="3962398"/>
                <a:ext cx="609601" cy="6096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2590800" y="2743200"/>
                <a:ext cx="60959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2590800" y="4571998"/>
                <a:ext cx="60959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/>
              <p:nvPr/>
            </p:nvCxnSpPr>
            <p:spPr>
              <a:xfrm>
                <a:off x="3810000" y="3352800"/>
                <a:ext cx="0" cy="60959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4267201" y="3812810"/>
              <a:ext cx="1655903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000" b="1" spc="-90" dirty="0"/>
                <a:t>Point calculator</a:t>
              </a:r>
            </a:p>
          </p:txBody>
        </p:sp>
      </p:grpSp>
      <p:cxnSp>
        <p:nvCxnSpPr>
          <p:cNvPr id="7" name="직선 화살표 연결선 6"/>
          <p:cNvCxnSpPr/>
          <p:nvPr/>
        </p:nvCxnSpPr>
        <p:spPr>
          <a:xfrm>
            <a:off x="3011885" y="2942035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3011885" y="5297973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5743296" y="3773856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rot="5400000">
            <a:off x="3788766" y="2165153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890038" y="2757369"/>
            <a:ext cx="1069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pc="-90" dirty="0"/>
              <a:t>Operand 1</a:t>
            </a:r>
          </a:p>
          <a:p>
            <a:pPr algn="ctr"/>
            <a:r>
              <a:rPr lang="en-US" spc="-90" dirty="0"/>
              <a:t>A[31:0]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90037" y="5102894"/>
            <a:ext cx="1069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pc="-90" dirty="0"/>
              <a:t>Operand 2</a:t>
            </a:r>
          </a:p>
          <a:p>
            <a:pPr algn="ctr"/>
            <a:r>
              <a:rPr lang="en-US" spc="-90" dirty="0"/>
              <a:t>B[31:0]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22410" y="1599104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pc="-90" dirty="0"/>
              <a:t>Selector[2:0]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49998" y="3589190"/>
            <a:ext cx="1220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pc="-90" dirty="0"/>
              <a:t>Result [31:0]</a:t>
            </a:r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5743296" y="4314851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132291" y="4130185"/>
            <a:ext cx="781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pc="-90" dirty="0"/>
              <a:t>Flag [0]</a:t>
            </a:r>
          </a:p>
        </p:txBody>
      </p:sp>
      <p:sp>
        <p:nvSpPr>
          <p:cNvPr id="2" name="이등변 삼각형 1"/>
          <p:cNvSpPr/>
          <p:nvPr/>
        </p:nvSpPr>
        <p:spPr>
          <a:xfrm>
            <a:off x="4167588" y="5673887"/>
            <a:ext cx="324993" cy="201268"/>
          </a:xfrm>
          <a:prstGeom prst="triangl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/>
          <p:cNvCxnSpPr/>
          <p:nvPr/>
        </p:nvCxnSpPr>
        <p:spPr>
          <a:xfrm flipV="1">
            <a:off x="4340181" y="58674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114800" y="6324600"/>
            <a:ext cx="430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pc="-90" dirty="0" err="1"/>
              <a:t>Clk</a:t>
            </a:r>
            <a:endParaRPr lang="en-US" spc="-90" dirty="0"/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5751291" y="4671180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140286" y="4486514"/>
            <a:ext cx="905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pc="-90" dirty="0"/>
              <a:t>Done [0]</a:t>
            </a:r>
          </a:p>
        </p:txBody>
      </p:sp>
      <p:cxnSp>
        <p:nvCxnSpPr>
          <p:cNvPr id="41" name="직선 화살표 연결선 40"/>
          <p:cNvCxnSpPr/>
          <p:nvPr/>
        </p:nvCxnSpPr>
        <p:spPr>
          <a:xfrm flipV="1">
            <a:off x="3615638" y="5872692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390257" y="6329892"/>
            <a:ext cx="50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pc="-90" dirty="0" err="1"/>
              <a:t>rstn</a:t>
            </a:r>
            <a:endParaRPr lang="en-US" spc="-90" dirty="0"/>
          </a:p>
        </p:txBody>
      </p:sp>
    </p:spTree>
    <p:extLst>
      <p:ext uri="{BB962C8B-B14F-4D97-AF65-F5344CB8AC3E}">
        <p14:creationId xmlns:p14="http://schemas.microsoft.com/office/powerpoint/2010/main" val="4017641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Point Calculator : </a:t>
            </a:r>
            <a:r>
              <a:rPr lang="en-US" altLang="ko-KR" b="0" dirty="0" err="1"/>
              <a:t>posedge</a:t>
            </a:r>
            <a:r>
              <a:rPr lang="en-US" altLang="ko-KR" b="0" dirty="0"/>
              <a:t> </a:t>
            </a:r>
            <a:r>
              <a:rPr lang="en-US" altLang="ko-KR" b="0" dirty="0" err="1"/>
              <a:t>clk</a:t>
            </a:r>
            <a:r>
              <a:rPr lang="en-US" altLang="ko-KR" b="0" dirty="0"/>
              <a:t> active</a:t>
            </a:r>
          </a:p>
          <a:p>
            <a:pPr marL="0" indent="0">
              <a:buNone/>
            </a:pPr>
            <a:r>
              <a:rPr lang="en-US" altLang="ko-KR" b="0" dirty="0"/>
              <a:t> use 32bit for present fixed point or floating point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F7571AD5-AADE-483A-8350-66851713CF4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Specification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139691"/>
              </p:ext>
            </p:extLst>
          </p:nvPr>
        </p:nvGraphicFramePr>
        <p:xfrm>
          <a:off x="1143000" y="2286000"/>
          <a:ext cx="68580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769">
                  <a:extLst>
                    <a:ext uri="{9D8B030D-6E8A-4147-A177-3AD203B41FA5}">
                      <a16:colId xmlns:a16="http://schemas.microsoft.com/office/drawing/2014/main" val="834955620"/>
                    </a:ext>
                  </a:extLst>
                </a:gridCol>
                <a:gridCol w="5451231">
                  <a:extLst>
                    <a:ext uri="{9D8B030D-6E8A-4147-A177-3AD203B41FA5}">
                      <a16:colId xmlns:a16="http://schemas.microsoft.com/office/drawing/2014/main" val="2435718695"/>
                    </a:ext>
                  </a:extLst>
                </a:gridCol>
              </a:tblGrid>
              <a:tr h="3022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Selector[2:0]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Operation of point</a:t>
                      </a:r>
                      <a:r>
                        <a:rPr lang="en-US" altLang="ko-KR" sz="1800" baseline="0" dirty="0"/>
                        <a:t> calculator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327408"/>
                  </a:ext>
                </a:extLst>
              </a:tr>
              <a:tr h="3022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000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Fixed-point</a:t>
                      </a:r>
                      <a:r>
                        <a:rPr lang="en-US" altLang="ko-KR" sz="1800" baseline="0" dirty="0"/>
                        <a:t> A + </a:t>
                      </a:r>
                      <a:r>
                        <a:rPr lang="en-US" altLang="ko-KR" sz="1800" dirty="0"/>
                        <a:t>Fixed-point</a:t>
                      </a:r>
                      <a:r>
                        <a:rPr lang="en-US" altLang="ko-KR" sz="1800" baseline="0" dirty="0"/>
                        <a:t> B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511624"/>
                  </a:ext>
                </a:extLst>
              </a:tr>
              <a:tr h="3022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001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Fixed-point A * Fixed-point</a:t>
                      </a:r>
                      <a:r>
                        <a:rPr lang="en-US" altLang="ko-KR" sz="1800" baseline="0" dirty="0"/>
                        <a:t> </a:t>
                      </a:r>
                      <a:r>
                        <a:rPr lang="en-US" altLang="ko-KR" sz="1800" dirty="0"/>
                        <a:t>B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939766"/>
                  </a:ext>
                </a:extLst>
              </a:tr>
              <a:tr h="3022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010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Conver</a:t>
                      </a:r>
                      <a:r>
                        <a:rPr lang="en-US" altLang="ko-KR" sz="1800" baseline="0" dirty="0"/>
                        <a:t>t fixed-point A to floating point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818991"/>
                  </a:ext>
                </a:extLst>
              </a:tr>
              <a:tr h="3022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011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Return large</a:t>
                      </a:r>
                      <a:r>
                        <a:rPr lang="en-US" altLang="ko-KR" sz="1800" baseline="0" dirty="0"/>
                        <a:t> number between fixed-point A and B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918909"/>
                  </a:ext>
                </a:extLst>
              </a:tr>
              <a:tr h="3022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100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Floating-point A + Floating-point B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736854"/>
                  </a:ext>
                </a:extLst>
              </a:tr>
              <a:tr h="3022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101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Floating-point</a:t>
                      </a:r>
                      <a:r>
                        <a:rPr lang="en-US" altLang="ko-KR" sz="1800" baseline="0" dirty="0"/>
                        <a:t> A * </a:t>
                      </a:r>
                      <a:r>
                        <a:rPr lang="en-US" altLang="ko-KR" sz="1800" dirty="0"/>
                        <a:t>Floating-point</a:t>
                      </a:r>
                      <a:r>
                        <a:rPr lang="en-US" altLang="ko-KR" sz="1800" baseline="0" dirty="0"/>
                        <a:t> B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034103"/>
                  </a:ext>
                </a:extLst>
              </a:tr>
              <a:tr h="3022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110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Convert floating</a:t>
                      </a:r>
                      <a:r>
                        <a:rPr lang="en-US" altLang="ko-KR" sz="1800" baseline="0" dirty="0"/>
                        <a:t>-point A to fixed point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849156"/>
                  </a:ext>
                </a:extLst>
              </a:tr>
              <a:tr h="3022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111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Return large</a:t>
                      </a:r>
                      <a:r>
                        <a:rPr lang="en-US" altLang="ko-KR" sz="1800" baseline="0" dirty="0"/>
                        <a:t> number between floating-point A &amp; B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608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8459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Point Calculator : </a:t>
            </a:r>
            <a:r>
              <a:rPr lang="en-US" altLang="ko-KR" b="0" dirty="0" err="1"/>
              <a:t>posedge</a:t>
            </a:r>
            <a:r>
              <a:rPr lang="en-US" altLang="ko-KR" b="0" dirty="0"/>
              <a:t> </a:t>
            </a:r>
            <a:r>
              <a:rPr lang="en-US" altLang="ko-KR" b="0" dirty="0" err="1"/>
              <a:t>clk</a:t>
            </a:r>
            <a:r>
              <a:rPr lang="en-US" altLang="ko-KR" b="0" dirty="0"/>
              <a:t> active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0" dirty="0"/>
              <a:t>When overflow/underflow occur, set flag bit to 1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b="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0" dirty="0"/>
              <a:t>In operation, you need to fit your result in 32 bits with “rounding off”.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F7571AD5-AADE-483A-8350-66851713CF4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Specification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3432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Point Calculator : </a:t>
            </a:r>
            <a:r>
              <a:rPr lang="en-US" altLang="ko-KR" b="0" dirty="0" err="1"/>
              <a:t>posedge</a:t>
            </a:r>
            <a:r>
              <a:rPr lang="en-US" altLang="ko-KR" b="0" dirty="0"/>
              <a:t> </a:t>
            </a:r>
            <a:r>
              <a:rPr lang="en-US" altLang="ko-KR" b="0" dirty="0" err="1"/>
              <a:t>clk</a:t>
            </a:r>
            <a:r>
              <a:rPr lang="en-US" altLang="ko-KR" b="0" dirty="0"/>
              <a:t> active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0" dirty="0"/>
              <a:t>When you finished operation, then set “done” signal to 1 only during 1clock period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0" dirty="0"/>
              <a:t>Then test bench gives a new input.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0" dirty="0"/>
              <a:t>Ex)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F7571AD5-AADE-483A-8350-66851713CF4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Specification</a:t>
            </a:r>
            <a:endParaRPr lang="ko-KR" altLang="en-US" dirty="0"/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1728849"/>
              </p:ext>
            </p:extLst>
          </p:nvPr>
        </p:nvGraphicFramePr>
        <p:xfrm>
          <a:off x="533400" y="3586163"/>
          <a:ext cx="4810125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" name="워크시트" r:id="rId3" imgW="4810103" imgH="1057375" progId="Excel.Sheet.12">
                  <p:embed/>
                </p:oleObj>
              </mc:Choice>
              <mc:Fallback>
                <p:oleObj name="워크시트" r:id="rId3" imgW="4810103" imgH="105737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3400" y="3586163"/>
                        <a:ext cx="4810125" cy="1057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1191216"/>
              </p:ext>
            </p:extLst>
          </p:nvPr>
        </p:nvGraphicFramePr>
        <p:xfrm>
          <a:off x="533400" y="4827905"/>
          <a:ext cx="4810125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" name="워크시트" r:id="rId5" imgW="4810103" imgH="1057375" progId="Excel.Sheet.12">
                  <p:embed/>
                </p:oleObj>
              </mc:Choice>
              <mc:Fallback>
                <p:oleObj name="워크시트" r:id="rId5" imgW="4810103" imgH="105737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3400" y="4827905"/>
                        <a:ext cx="4810125" cy="1057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7786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Fixed point[31:0]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2000" b="0" dirty="0"/>
              <a:t>Use 2’s complement to present negative number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b="0" dirty="0"/>
          </a:p>
          <a:p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F7571AD5-AADE-483A-8350-66851713CF4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Specification</a:t>
            </a:r>
            <a:endParaRPr lang="ko-KR" altLang="en-US" dirty="0"/>
          </a:p>
        </p:txBody>
      </p:sp>
      <p:sp>
        <p:nvSpPr>
          <p:cNvPr id="8" name="왼쪽 중괄호 7"/>
          <p:cNvSpPr/>
          <p:nvPr/>
        </p:nvSpPr>
        <p:spPr>
          <a:xfrm rot="16200000">
            <a:off x="6472555" y="982346"/>
            <a:ext cx="193040" cy="3994148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435952" y="3060035"/>
            <a:ext cx="1674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Fraction[15:0]</a:t>
            </a:r>
            <a:endParaRPr lang="ko-KR" altLang="en-US" sz="20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150018"/>
              </p:ext>
            </p:extLst>
          </p:nvPr>
        </p:nvGraphicFramePr>
        <p:xfrm>
          <a:off x="565157" y="2517140"/>
          <a:ext cx="80009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31">
                  <a:extLst>
                    <a:ext uri="{9D8B030D-6E8A-4147-A177-3AD203B41FA5}">
                      <a16:colId xmlns:a16="http://schemas.microsoft.com/office/drawing/2014/main" val="618590032"/>
                    </a:ext>
                  </a:extLst>
                </a:gridCol>
                <a:gridCol w="250031">
                  <a:extLst>
                    <a:ext uri="{9D8B030D-6E8A-4147-A177-3AD203B41FA5}">
                      <a16:colId xmlns:a16="http://schemas.microsoft.com/office/drawing/2014/main" val="919110130"/>
                    </a:ext>
                  </a:extLst>
                </a:gridCol>
                <a:gridCol w="250031">
                  <a:extLst>
                    <a:ext uri="{9D8B030D-6E8A-4147-A177-3AD203B41FA5}">
                      <a16:colId xmlns:a16="http://schemas.microsoft.com/office/drawing/2014/main" val="751086270"/>
                    </a:ext>
                  </a:extLst>
                </a:gridCol>
                <a:gridCol w="250031">
                  <a:extLst>
                    <a:ext uri="{9D8B030D-6E8A-4147-A177-3AD203B41FA5}">
                      <a16:colId xmlns:a16="http://schemas.microsoft.com/office/drawing/2014/main" val="2589116076"/>
                    </a:ext>
                  </a:extLst>
                </a:gridCol>
                <a:gridCol w="250031">
                  <a:extLst>
                    <a:ext uri="{9D8B030D-6E8A-4147-A177-3AD203B41FA5}">
                      <a16:colId xmlns:a16="http://schemas.microsoft.com/office/drawing/2014/main" val="1892608559"/>
                    </a:ext>
                  </a:extLst>
                </a:gridCol>
                <a:gridCol w="250031">
                  <a:extLst>
                    <a:ext uri="{9D8B030D-6E8A-4147-A177-3AD203B41FA5}">
                      <a16:colId xmlns:a16="http://schemas.microsoft.com/office/drawing/2014/main" val="93847115"/>
                    </a:ext>
                  </a:extLst>
                </a:gridCol>
                <a:gridCol w="250031">
                  <a:extLst>
                    <a:ext uri="{9D8B030D-6E8A-4147-A177-3AD203B41FA5}">
                      <a16:colId xmlns:a16="http://schemas.microsoft.com/office/drawing/2014/main" val="202234513"/>
                    </a:ext>
                  </a:extLst>
                </a:gridCol>
                <a:gridCol w="250031">
                  <a:extLst>
                    <a:ext uri="{9D8B030D-6E8A-4147-A177-3AD203B41FA5}">
                      <a16:colId xmlns:a16="http://schemas.microsoft.com/office/drawing/2014/main" val="3896074299"/>
                    </a:ext>
                  </a:extLst>
                </a:gridCol>
                <a:gridCol w="250031">
                  <a:extLst>
                    <a:ext uri="{9D8B030D-6E8A-4147-A177-3AD203B41FA5}">
                      <a16:colId xmlns:a16="http://schemas.microsoft.com/office/drawing/2014/main" val="404606042"/>
                    </a:ext>
                  </a:extLst>
                </a:gridCol>
                <a:gridCol w="250031">
                  <a:extLst>
                    <a:ext uri="{9D8B030D-6E8A-4147-A177-3AD203B41FA5}">
                      <a16:colId xmlns:a16="http://schemas.microsoft.com/office/drawing/2014/main" val="491399273"/>
                    </a:ext>
                  </a:extLst>
                </a:gridCol>
                <a:gridCol w="250031">
                  <a:extLst>
                    <a:ext uri="{9D8B030D-6E8A-4147-A177-3AD203B41FA5}">
                      <a16:colId xmlns:a16="http://schemas.microsoft.com/office/drawing/2014/main" val="2634662826"/>
                    </a:ext>
                  </a:extLst>
                </a:gridCol>
                <a:gridCol w="250031">
                  <a:extLst>
                    <a:ext uri="{9D8B030D-6E8A-4147-A177-3AD203B41FA5}">
                      <a16:colId xmlns:a16="http://schemas.microsoft.com/office/drawing/2014/main" val="220214436"/>
                    </a:ext>
                  </a:extLst>
                </a:gridCol>
                <a:gridCol w="250031">
                  <a:extLst>
                    <a:ext uri="{9D8B030D-6E8A-4147-A177-3AD203B41FA5}">
                      <a16:colId xmlns:a16="http://schemas.microsoft.com/office/drawing/2014/main" val="3381878597"/>
                    </a:ext>
                  </a:extLst>
                </a:gridCol>
                <a:gridCol w="250031">
                  <a:extLst>
                    <a:ext uri="{9D8B030D-6E8A-4147-A177-3AD203B41FA5}">
                      <a16:colId xmlns:a16="http://schemas.microsoft.com/office/drawing/2014/main" val="3449362048"/>
                    </a:ext>
                  </a:extLst>
                </a:gridCol>
                <a:gridCol w="250031">
                  <a:extLst>
                    <a:ext uri="{9D8B030D-6E8A-4147-A177-3AD203B41FA5}">
                      <a16:colId xmlns:a16="http://schemas.microsoft.com/office/drawing/2014/main" val="4119928707"/>
                    </a:ext>
                  </a:extLst>
                </a:gridCol>
                <a:gridCol w="250031">
                  <a:extLst>
                    <a:ext uri="{9D8B030D-6E8A-4147-A177-3AD203B41FA5}">
                      <a16:colId xmlns:a16="http://schemas.microsoft.com/office/drawing/2014/main" val="2140335731"/>
                    </a:ext>
                  </a:extLst>
                </a:gridCol>
                <a:gridCol w="250031">
                  <a:extLst>
                    <a:ext uri="{9D8B030D-6E8A-4147-A177-3AD203B41FA5}">
                      <a16:colId xmlns:a16="http://schemas.microsoft.com/office/drawing/2014/main" val="608729123"/>
                    </a:ext>
                  </a:extLst>
                </a:gridCol>
                <a:gridCol w="250031">
                  <a:extLst>
                    <a:ext uri="{9D8B030D-6E8A-4147-A177-3AD203B41FA5}">
                      <a16:colId xmlns:a16="http://schemas.microsoft.com/office/drawing/2014/main" val="2600042506"/>
                    </a:ext>
                  </a:extLst>
                </a:gridCol>
                <a:gridCol w="250031">
                  <a:extLst>
                    <a:ext uri="{9D8B030D-6E8A-4147-A177-3AD203B41FA5}">
                      <a16:colId xmlns:a16="http://schemas.microsoft.com/office/drawing/2014/main" val="1192140870"/>
                    </a:ext>
                  </a:extLst>
                </a:gridCol>
                <a:gridCol w="250031">
                  <a:extLst>
                    <a:ext uri="{9D8B030D-6E8A-4147-A177-3AD203B41FA5}">
                      <a16:colId xmlns:a16="http://schemas.microsoft.com/office/drawing/2014/main" val="2609369905"/>
                    </a:ext>
                  </a:extLst>
                </a:gridCol>
                <a:gridCol w="250031">
                  <a:extLst>
                    <a:ext uri="{9D8B030D-6E8A-4147-A177-3AD203B41FA5}">
                      <a16:colId xmlns:a16="http://schemas.microsoft.com/office/drawing/2014/main" val="2025087773"/>
                    </a:ext>
                  </a:extLst>
                </a:gridCol>
                <a:gridCol w="250031">
                  <a:extLst>
                    <a:ext uri="{9D8B030D-6E8A-4147-A177-3AD203B41FA5}">
                      <a16:colId xmlns:a16="http://schemas.microsoft.com/office/drawing/2014/main" val="1840395064"/>
                    </a:ext>
                  </a:extLst>
                </a:gridCol>
                <a:gridCol w="250031">
                  <a:extLst>
                    <a:ext uri="{9D8B030D-6E8A-4147-A177-3AD203B41FA5}">
                      <a16:colId xmlns:a16="http://schemas.microsoft.com/office/drawing/2014/main" val="3392456251"/>
                    </a:ext>
                  </a:extLst>
                </a:gridCol>
                <a:gridCol w="250031">
                  <a:extLst>
                    <a:ext uri="{9D8B030D-6E8A-4147-A177-3AD203B41FA5}">
                      <a16:colId xmlns:a16="http://schemas.microsoft.com/office/drawing/2014/main" val="1491288123"/>
                    </a:ext>
                  </a:extLst>
                </a:gridCol>
                <a:gridCol w="250031">
                  <a:extLst>
                    <a:ext uri="{9D8B030D-6E8A-4147-A177-3AD203B41FA5}">
                      <a16:colId xmlns:a16="http://schemas.microsoft.com/office/drawing/2014/main" val="301464557"/>
                    </a:ext>
                  </a:extLst>
                </a:gridCol>
                <a:gridCol w="250031">
                  <a:extLst>
                    <a:ext uri="{9D8B030D-6E8A-4147-A177-3AD203B41FA5}">
                      <a16:colId xmlns:a16="http://schemas.microsoft.com/office/drawing/2014/main" val="351340081"/>
                    </a:ext>
                  </a:extLst>
                </a:gridCol>
                <a:gridCol w="250031">
                  <a:extLst>
                    <a:ext uri="{9D8B030D-6E8A-4147-A177-3AD203B41FA5}">
                      <a16:colId xmlns:a16="http://schemas.microsoft.com/office/drawing/2014/main" val="2896247880"/>
                    </a:ext>
                  </a:extLst>
                </a:gridCol>
                <a:gridCol w="250031">
                  <a:extLst>
                    <a:ext uri="{9D8B030D-6E8A-4147-A177-3AD203B41FA5}">
                      <a16:colId xmlns:a16="http://schemas.microsoft.com/office/drawing/2014/main" val="2026416356"/>
                    </a:ext>
                  </a:extLst>
                </a:gridCol>
                <a:gridCol w="250031">
                  <a:extLst>
                    <a:ext uri="{9D8B030D-6E8A-4147-A177-3AD203B41FA5}">
                      <a16:colId xmlns:a16="http://schemas.microsoft.com/office/drawing/2014/main" val="1688039155"/>
                    </a:ext>
                  </a:extLst>
                </a:gridCol>
                <a:gridCol w="250031">
                  <a:extLst>
                    <a:ext uri="{9D8B030D-6E8A-4147-A177-3AD203B41FA5}">
                      <a16:colId xmlns:a16="http://schemas.microsoft.com/office/drawing/2014/main" val="609580176"/>
                    </a:ext>
                  </a:extLst>
                </a:gridCol>
                <a:gridCol w="250031">
                  <a:extLst>
                    <a:ext uri="{9D8B030D-6E8A-4147-A177-3AD203B41FA5}">
                      <a16:colId xmlns:a16="http://schemas.microsoft.com/office/drawing/2014/main" val="2419394474"/>
                    </a:ext>
                  </a:extLst>
                </a:gridCol>
                <a:gridCol w="250031">
                  <a:extLst>
                    <a:ext uri="{9D8B030D-6E8A-4147-A177-3AD203B41FA5}">
                      <a16:colId xmlns:a16="http://schemas.microsoft.com/office/drawing/2014/main" val="30416812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263681"/>
                  </a:ext>
                </a:extLst>
              </a:tr>
            </a:tbl>
          </a:graphicData>
        </a:graphic>
      </p:graphicFrame>
      <p:sp>
        <p:nvSpPr>
          <p:cNvPr id="11" name="왼쪽 중괄호 10"/>
          <p:cNvSpPr/>
          <p:nvPr/>
        </p:nvSpPr>
        <p:spPr>
          <a:xfrm rot="16200000">
            <a:off x="2604772" y="1116326"/>
            <a:ext cx="193041" cy="3726185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614066" y="3060035"/>
            <a:ext cx="17008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Integer[30:16]</a:t>
            </a:r>
            <a:endParaRPr lang="ko-KR" alt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28600" y="2040830"/>
            <a:ext cx="1401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Sign bit[31]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95088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Floating point[31:0] : IEEE 754 single precision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ko-KR" b="0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Normal interpretation :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sup>
                    </m:sSup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𝐅</m:t>
                        </m:r>
                      </m:e>
                    </m:d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𝐱</m:t>
                    </m:r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𝟏𝟐𝟕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r>
                  <a:rPr lang="en-US" altLang="ko-KR" dirty="0" err="1"/>
                  <a:t>Denormal</a:t>
                </a:r>
                <a:r>
                  <a:rPr lang="en-US" altLang="ko-KR" dirty="0"/>
                  <a:t> interpretation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𝑺</m:t>
                        </m:r>
                      </m:sup>
                    </m:sSup>
                    <m:r>
                      <a:rPr lang="en-US" altLang="ko-KR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𝐅</m:t>
                        </m:r>
                      </m:e>
                    </m:d>
                    <m:r>
                      <a:rPr lang="en-US" altLang="ko-KR">
                        <a:latin typeface="Cambria Math" panose="02040503050406030204" pitchFamily="18" charset="0"/>
                      </a:rPr>
                      <m:t>𝐱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𝟏𝟐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𝟔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4" t="-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F7571AD5-AADE-483A-8350-66851713CF4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Specification</a:t>
            </a:r>
            <a:endParaRPr lang="ko-KR" altLang="en-US" dirty="0"/>
          </a:p>
        </p:txBody>
      </p:sp>
      <p:sp>
        <p:nvSpPr>
          <p:cNvPr id="8" name="왼쪽 중괄호 7"/>
          <p:cNvSpPr/>
          <p:nvPr/>
        </p:nvSpPr>
        <p:spPr>
          <a:xfrm rot="16200000">
            <a:off x="5718507" y="364"/>
            <a:ext cx="177135" cy="5518148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969761" y="2860040"/>
            <a:ext cx="1849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Fraction F[22:0]</a:t>
            </a:r>
            <a:endParaRPr lang="ko-KR" altLang="en-US" sz="20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498395"/>
              </p:ext>
            </p:extLst>
          </p:nvPr>
        </p:nvGraphicFramePr>
        <p:xfrm>
          <a:off x="565157" y="2305110"/>
          <a:ext cx="80009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31">
                  <a:extLst>
                    <a:ext uri="{9D8B030D-6E8A-4147-A177-3AD203B41FA5}">
                      <a16:colId xmlns:a16="http://schemas.microsoft.com/office/drawing/2014/main" val="618590032"/>
                    </a:ext>
                  </a:extLst>
                </a:gridCol>
                <a:gridCol w="250031">
                  <a:extLst>
                    <a:ext uri="{9D8B030D-6E8A-4147-A177-3AD203B41FA5}">
                      <a16:colId xmlns:a16="http://schemas.microsoft.com/office/drawing/2014/main" val="919110130"/>
                    </a:ext>
                  </a:extLst>
                </a:gridCol>
                <a:gridCol w="250031">
                  <a:extLst>
                    <a:ext uri="{9D8B030D-6E8A-4147-A177-3AD203B41FA5}">
                      <a16:colId xmlns:a16="http://schemas.microsoft.com/office/drawing/2014/main" val="751086270"/>
                    </a:ext>
                  </a:extLst>
                </a:gridCol>
                <a:gridCol w="250031">
                  <a:extLst>
                    <a:ext uri="{9D8B030D-6E8A-4147-A177-3AD203B41FA5}">
                      <a16:colId xmlns:a16="http://schemas.microsoft.com/office/drawing/2014/main" val="2589116076"/>
                    </a:ext>
                  </a:extLst>
                </a:gridCol>
                <a:gridCol w="250031">
                  <a:extLst>
                    <a:ext uri="{9D8B030D-6E8A-4147-A177-3AD203B41FA5}">
                      <a16:colId xmlns:a16="http://schemas.microsoft.com/office/drawing/2014/main" val="1892608559"/>
                    </a:ext>
                  </a:extLst>
                </a:gridCol>
                <a:gridCol w="250031">
                  <a:extLst>
                    <a:ext uri="{9D8B030D-6E8A-4147-A177-3AD203B41FA5}">
                      <a16:colId xmlns:a16="http://schemas.microsoft.com/office/drawing/2014/main" val="93847115"/>
                    </a:ext>
                  </a:extLst>
                </a:gridCol>
                <a:gridCol w="250031">
                  <a:extLst>
                    <a:ext uri="{9D8B030D-6E8A-4147-A177-3AD203B41FA5}">
                      <a16:colId xmlns:a16="http://schemas.microsoft.com/office/drawing/2014/main" val="202234513"/>
                    </a:ext>
                  </a:extLst>
                </a:gridCol>
                <a:gridCol w="250031">
                  <a:extLst>
                    <a:ext uri="{9D8B030D-6E8A-4147-A177-3AD203B41FA5}">
                      <a16:colId xmlns:a16="http://schemas.microsoft.com/office/drawing/2014/main" val="3896074299"/>
                    </a:ext>
                  </a:extLst>
                </a:gridCol>
                <a:gridCol w="250031">
                  <a:extLst>
                    <a:ext uri="{9D8B030D-6E8A-4147-A177-3AD203B41FA5}">
                      <a16:colId xmlns:a16="http://schemas.microsoft.com/office/drawing/2014/main" val="404606042"/>
                    </a:ext>
                  </a:extLst>
                </a:gridCol>
                <a:gridCol w="250031">
                  <a:extLst>
                    <a:ext uri="{9D8B030D-6E8A-4147-A177-3AD203B41FA5}">
                      <a16:colId xmlns:a16="http://schemas.microsoft.com/office/drawing/2014/main" val="491399273"/>
                    </a:ext>
                  </a:extLst>
                </a:gridCol>
                <a:gridCol w="250031">
                  <a:extLst>
                    <a:ext uri="{9D8B030D-6E8A-4147-A177-3AD203B41FA5}">
                      <a16:colId xmlns:a16="http://schemas.microsoft.com/office/drawing/2014/main" val="2634662826"/>
                    </a:ext>
                  </a:extLst>
                </a:gridCol>
                <a:gridCol w="250031">
                  <a:extLst>
                    <a:ext uri="{9D8B030D-6E8A-4147-A177-3AD203B41FA5}">
                      <a16:colId xmlns:a16="http://schemas.microsoft.com/office/drawing/2014/main" val="220214436"/>
                    </a:ext>
                  </a:extLst>
                </a:gridCol>
                <a:gridCol w="250031">
                  <a:extLst>
                    <a:ext uri="{9D8B030D-6E8A-4147-A177-3AD203B41FA5}">
                      <a16:colId xmlns:a16="http://schemas.microsoft.com/office/drawing/2014/main" val="3381878597"/>
                    </a:ext>
                  </a:extLst>
                </a:gridCol>
                <a:gridCol w="250031">
                  <a:extLst>
                    <a:ext uri="{9D8B030D-6E8A-4147-A177-3AD203B41FA5}">
                      <a16:colId xmlns:a16="http://schemas.microsoft.com/office/drawing/2014/main" val="3449362048"/>
                    </a:ext>
                  </a:extLst>
                </a:gridCol>
                <a:gridCol w="250031">
                  <a:extLst>
                    <a:ext uri="{9D8B030D-6E8A-4147-A177-3AD203B41FA5}">
                      <a16:colId xmlns:a16="http://schemas.microsoft.com/office/drawing/2014/main" val="4119928707"/>
                    </a:ext>
                  </a:extLst>
                </a:gridCol>
                <a:gridCol w="250031">
                  <a:extLst>
                    <a:ext uri="{9D8B030D-6E8A-4147-A177-3AD203B41FA5}">
                      <a16:colId xmlns:a16="http://schemas.microsoft.com/office/drawing/2014/main" val="2140335731"/>
                    </a:ext>
                  </a:extLst>
                </a:gridCol>
                <a:gridCol w="250031">
                  <a:extLst>
                    <a:ext uri="{9D8B030D-6E8A-4147-A177-3AD203B41FA5}">
                      <a16:colId xmlns:a16="http://schemas.microsoft.com/office/drawing/2014/main" val="608729123"/>
                    </a:ext>
                  </a:extLst>
                </a:gridCol>
                <a:gridCol w="250031">
                  <a:extLst>
                    <a:ext uri="{9D8B030D-6E8A-4147-A177-3AD203B41FA5}">
                      <a16:colId xmlns:a16="http://schemas.microsoft.com/office/drawing/2014/main" val="2600042506"/>
                    </a:ext>
                  </a:extLst>
                </a:gridCol>
                <a:gridCol w="250031">
                  <a:extLst>
                    <a:ext uri="{9D8B030D-6E8A-4147-A177-3AD203B41FA5}">
                      <a16:colId xmlns:a16="http://schemas.microsoft.com/office/drawing/2014/main" val="1192140870"/>
                    </a:ext>
                  </a:extLst>
                </a:gridCol>
                <a:gridCol w="250031">
                  <a:extLst>
                    <a:ext uri="{9D8B030D-6E8A-4147-A177-3AD203B41FA5}">
                      <a16:colId xmlns:a16="http://schemas.microsoft.com/office/drawing/2014/main" val="2609369905"/>
                    </a:ext>
                  </a:extLst>
                </a:gridCol>
                <a:gridCol w="250031">
                  <a:extLst>
                    <a:ext uri="{9D8B030D-6E8A-4147-A177-3AD203B41FA5}">
                      <a16:colId xmlns:a16="http://schemas.microsoft.com/office/drawing/2014/main" val="2025087773"/>
                    </a:ext>
                  </a:extLst>
                </a:gridCol>
                <a:gridCol w="250031">
                  <a:extLst>
                    <a:ext uri="{9D8B030D-6E8A-4147-A177-3AD203B41FA5}">
                      <a16:colId xmlns:a16="http://schemas.microsoft.com/office/drawing/2014/main" val="1840395064"/>
                    </a:ext>
                  </a:extLst>
                </a:gridCol>
                <a:gridCol w="250031">
                  <a:extLst>
                    <a:ext uri="{9D8B030D-6E8A-4147-A177-3AD203B41FA5}">
                      <a16:colId xmlns:a16="http://schemas.microsoft.com/office/drawing/2014/main" val="3392456251"/>
                    </a:ext>
                  </a:extLst>
                </a:gridCol>
                <a:gridCol w="250031">
                  <a:extLst>
                    <a:ext uri="{9D8B030D-6E8A-4147-A177-3AD203B41FA5}">
                      <a16:colId xmlns:a16="http://schemas.microsoft.com/office/drawing/2014/main" val="1491288123"/>
                    </a:ext>
                  </a:extLst>
                </a:gridCol>
                <a:gridCol w="250031">
                  <a:extLst>
                    <a:ext uri="{9D8B030D-6E8A-4147-A177-3AD203B41FA5}">
                      <a16:colId xmlns:a16="http://schemas.microsoft.com/office/drawing/2014/main" val="301464557"/>
                    </a:ext>
                  </a:extLst>
                </a:gridCol>
                <a:gridCol w="250031">
                  <a:extLst>
                    <a:ext uri="{9D8B030D-6E8A-4147-A177-3AD203B41FA5}">
                      <a16:colId xmlns:a16="http://schemas.microsoft.com/office/drawing/2014/main" val="351340081"/>
                    </a:ext>
                  </a:extLst>
                </a:gridCol>
                <a:gridCol w="250031">
                  <a:extLst>
                    <a:ext uri="{9D8B030D-6E8A-4147-A177-3AD203B41FA5}">
                      <a16:colId xmlns:a16="http://schemas.microsoft.com/office/drawing/2014/main" val="2896247880"/>
                    </a:ext>
                  </a:extLst>
                </a:gridCol>
                <a:gridCol w="250031">
                  <a:extLst>
                    <a:ext uri="{9D8B030D-6E8A-4147-A177-3AD203B41FA5}">
                      <a16:colId xmlns:a16="http://schemas.microsoft.com/office/drawing/2014/main" val="2026416356"/>
                    </a:ext>
                  </a:extLst>
                </a:gridCol>
                <a:gridCol w="250031">
                  <a:extLst>
                    <a:ext uri="{9D8B030D-6E8A-4147-A177-3AD203B41FA5}">
                      <a16:colId xmlns:a16="http://schemas.microsoft.com/office/drawing/2014/main" val="1688039155"/>
                    </a:ext>
                  </a:extLst>
                </a:gridCol>
                <a:gridCol w="250031">
                  <a:extLst>
                    <a:ext uri="{9D8B030D-6E8A-4147-A177-3AD203B41FA5}">
                      <a16:colId xmlns:a16="http://schemas.microsoft.com/office/drawing/2014/main" val="609580176"/>
                    </a:ext>
                  </a:extLst>
                </a:gridCol>
                <a:gridCol w="250031">
                  <a:extLst>
                    <a:ext uri="{9D8B030D-6E8A-4147-A177-3AD203B41FA5}">
                      <a16:colId xmlns:a16="http://schemas.microsoft.com/office/drawing/2014/main" val="2419394474"/>
                    </a:ext>
                  </a:extLst>
                </a:gridCol>
                <a:gridCol w="250031">
                  <a:extLst>
                    <a:ext uri="{9D8B030D-6E8A-4147-A177-3AD203B41FA5}">
                      <a16:colId xmlns:a16="http://schemas.microsoft.com/office/drawing/2014/main" val="30416812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263681"/>
                  </a:ext>
                </a:extLst>
              </a:tr>
            </a:tbl>
          </a:graphicData>
        </a:graphic>
      </p:graphicFrame>
      <p:sp>
        <p:nvSpPr>
          <p:cNvPr id="11" name="왼쪽 중괄호 10"/>
          <p:cNvSpPr/>
          <p:nvPr/>
        </p:nvSpPr>
        <p:spPr>
          <a:xfrm rot="16200000">
            <a:off x="1854532" y="1654536"/>
            <a:ext cx="177137" cy="2209800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967095" y="2860040"/>
            <a:ext cx="2134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Exponent E[30:23]</a:t>
            </a:r>
            <a:endParaRPr lang="ko-KR" alt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28600" y="1828800"/>
            <a:ext cx="1580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Sign bit S[31]</a:t>
            </a:r>
            <a:endParaRPr lang="ko-KR" altLang="en-US" sz="2000" b="1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899969"/>
              </p:ext>
            </p:extLst>
          </p:nvPr>
        </p:nvGraphicFramePr>
        <p:xfrm>
          <a:off x="1524000" y="3196102"/>
          <a:ext cx="5715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579432923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448734159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277107984"/>
                    </a:ext>
                  </a:extLst>
                </a:gridCol>
              </a:tblGrid>
              <a:tr h="343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Exponent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Fraction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735503"/>
                  </a:ext>
                </a:extLst>
              </a:tr>
              <a:tr h="343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750310"/>
                  </a:ext>
                </a:extLst>
              </a:tr>
              <a:tr h="343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Nonzero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Denormal</a:t>
                      </a:r>
                      <a:r>
                        <a:rPr lang="en-US" altLang="ko-KR" baseline="0" dirty="0"/>
                        <a:t> number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029762"/>
                  </a:ext>
                </a:extLst>
              </a:tr>
              <a:tr h="343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1~254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Anything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Normal number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041056"/>
                  </a:ext>
                </a:extLst>
              </a:tr>
              <a:tr h="343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+/- ∞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566955"/>
                  </a:ext>
                </a:extLst>
              </a:tr>
              <a:tr h="343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Nonzero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NaN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354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7849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Floating point[31:0] : IEEE 754 single precision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F7571AD5-AADE-483A-8350-66851713CF4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Specification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934465"/>
            <a:ext cx="8032467" cy="440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564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8737</TotalTime>
  <Words>599</Words>
  <Application>Microsoft Office PowerPoint</Application>
  <PresentationFormat>화면 슬라이드 쇼(4:3)</PresentationFormat>
  <Paragraphs>149</Paragraphs>
  <Slides>14</Slides>
  <Notes>2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Gill Sans (Headings)</vt:lpstr>
      <vt:lpstr>Arial</vt:lpstr>
      <vt:lpstr>Calibri</vt:lpstr>
      <vt:lpstr>Cambria Math</vt:lpstr>
      <vt:lpstr>Courier New</vt:lpstr>
      <vt:lpstr>Times New Roman</vt:lpstr>
      <vt:lpstr>Wingdings</vt:lpstr>
      <vt:lpstr>Office Theme</vt:lpstr>
      <vt:lpstr>워크시트</vt:lpstr>
      <vt:lpstr>LAB 3</vt:lpstr>
      <vt:lpstr>Overview</vt:lpstr>
      <vt:lpstr>Block Diagram</vt:lpstr>
      <vt:lpstr>Specification</vt:lpstr>
      <vt:lpstr>Specification</vt:lpstr>
      <vt:lpstr>Specification</vt:lpstr>
      <vt:lpstr>Specification</vt:lpstr>
      <vt:lpstr>Specification</vt:lpstr>
      <vt:lpstr>Specification</vt:lpstr>
      <vt:lpstr>Test_bench</vt:lpstr>
      <vt:lpstr>Restriction &amp; Precaution</vt:lpstr>
      <vt:lpstr>Submission</vt:lpstr>
      <vt:lpstr>Grade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</dc:creator>
  <cp:lastModifiedBy>KYW</cp:lastModifiedBy>
  <cp:revision>969</cp:revision>
  <dcterms:created xsi:type="dcterms:W3CDTF">2014-01-27T05:19:03Z</dcterms:created>
  <dcterms:modified xsi:type="dcterms:W3CDTF">2020-06-01T05:49:12Z</dcterms:modified>
</cp:coreProperties>
</file>